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815" r:id="rId2"/>
    <p:sldId id="821" r:id="rId3"/>
    <p:sldId id="822" r:id="rId4"/>
    <p:sldId id="824" r:id="rId5"/>
    <p:sldId id="826" r:id="rId6"/>
    <p:sldId id="825" r:id="rId7"/>
    <p:sldId id="827" r:id="rId8"/>
    <p:sldId id="829" r:id="rId9"/>
    <p:sldId id="777" r:id="rId10"/>
    <p:sldId id="806" r:id="rId11"/>
    <p:sldId id="797" r:id="rId12"/>
    <p:sldId id="798" r:id="rId13"/>
    <p:sldId id="779" r:id="rId14"/>
    <p:sldId id="803" r:id="rId15"/>
    <p:sldId id="807" r:id="rId16"/>
    <p:sldId id="781" r:id="rId17"/>
    <p:sldId id="786" r:id="rId18"/>
    <p:sldId id="784" r:id="rId19"/>
    <p:sldId id="809" r:id="rId20"/>
    <p:sldId id="800" r:id="rId21"/>
    <p:sldId id="796" r:id="rId22"/>
    <p:sldId id="795" r:id="rId23"/>
    <p:sldId id="828" r:id="rId24"/>
    <p:sldId id="810" r:id="rId25"/>
    <p:sldId id="811" r:id="rId26"/>
    <p:sldId id="812" r:id="rId27"/>
    <p:sldId id="813" r:id="rId28"/>
    <p:sldId id="814" r:id="rId29"/>
    <p:sldId id="816" r:id="rId30"/>
    <p:sldId id="817" r:id="rId31"/>
    <p:sldId id="818" r:id="rId32"/>
    <p:sldId id="819" r:id="rId33"/>
    <p:sldId id="82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5" autoAdjust="0"/>
    <p:restoredTop sz="94660"/>
  </p:normalViewPr>
  <p:slideViewPr>
    <p:cSldViewPr snapToGrid="0">
      <p:cViewPr>
        <p:scale>
          <a:sx n="139" d="100"/>
          <a:sy n="139" d="100"/>
        </p:scale>
        <p:origin x="-416"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9FFDFC-E77C-3740-B456-A4D8DC14CD64}" type="datetimeFigureOut">
              <a:rPr lang="en-US" smtClean="0"/>
              <a:t>9/3/20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C59B0-D10F-314D-8B56-73B63C6F0363}" type="slidenum">
              <a:rPr lang="en-US" smtClean="0"/>
              <a:t>‹#›</a:t>
            </a:fld>
            <a:endParaRPr lang="en-US"/>
          </a:p>
        </p:txBody>
      </p:sp>
    </p:spTree>
    <p:extLst>
      <p:ext uri="{BB962C8B-B14F-4D97-AF65-F5344CB8AC3E}">
        <p14:creationId xmlns:p14="http://schemas.microsoft.com/office/powerpoint/2010/main" val="33753259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34B5A-118C-466E-AB2E-EC4C95E003CA}" type="datetimeFigureOut">
              <a:rPr lang="en-US" smtClean="0"/>
              <a:t>9/3/20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755B3-7C40-42F6-BB4B-D0436D6E4EEF}" type="slidenum">
              <a:rPr lang="en-US" smtClean="0"/>
              <a:t>‹#›</a:t>
            </a:fld>
            <a:endParaRPr lang="en-US" dirty="0"/>
          </a:p>
        </p:txBody>
      </p:sp>
    </p:spTree>
    <p:extLst>
      <p:ext uri="{BB962C8B-B14F-4D97-AF65-F5344CB8AC3E}">
        <p14:creationId xmlns:p14="http://schemas.microsoft.com/office/powerpoint/2010/main" val="2691505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10"/>
            <a:ext cx="8686800" cy="1470025"/>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b="1">
                <a:solidFill>
                  <a:schemeClr val="tx1"/>
                </a:solidFill>
              </a:defRPr>
            </a:lvl1pPr>
            <a:lvl2pPr marL="457142" indent="0" algn="ctr">
              <a:buNone/>
              <a:defRPr>
                <a:solidFill>
                  <a:schemeClr val="tx1">
                    <a:tint val="75000"/>
                  </a:schemeClr>
                </a:solidFill>
              </a:defRPr>
            </a:lvl2pPr>
            <a:lvl3pPr marL="914286" indent="0" algn="ctr">
              <a:buNone/>
              <a:defRPr>
                <a:solidFill>
                  <a:schemeClr val="tx1">
                    <a:tint val="75000"/>
                  </a:schemeClr>
                </a:solidFill>
              </a:defRPr>
            </a:lvl3pPr>
            <a:lvl4pPr marL="1371430" indent="0" algn="ctr">
              <a:buNone/>
              <a:defRPr>
                <a:solidFill>
                  <a:schemeClr val="tx1">
                    <a:tint val="75000"/>
                  </a:schemeClr>
                </a:solidFill>
              </a:defRPr>
            </a:lvl4pPr>
            <a:lvl5pPr marL="1828574"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3405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64785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84249"/>
            <a:ext cx="1981200" cy="56689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884239"/>
            <a:ext cx="57912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58804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100859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3"/>
            <a:ext cx="7772400" cy="7620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762001"/>
            <a:ext cx="8610600" cy="609600"/>
          </a:xfrm>
          <a:solidFill>
            <a:srgbClr val="3399FF"/>
          </a:solidFill>
        </p:spPr>
        <p:txBody>
          <a:bodyPr anchor="b"/>
          <a:lstStyle>
            <a:lvl1pPr marL="0" indent="0" algn="ctr">
              <a:buNone/>
              <a:defRPr sz="2400" b="1">
                <a:solidFill>
                  <a:schemeClr val="bg1"/>
                </a:solidFill>
              </a:defRPr>
            </a:lvl1pPr>
            <a:lvl2pPr marL="457142" indent="0">
              <a:buNone/>
              <a:defRPr sz="1800">
                <a:solidFill>
                  <a:schemeClr val="tx1">
                    <a:tint val="75000"/>
                  </a:schemeClr>
                </a:solidFill>
              </a:defRPr>
            </a:lvl2pPr>
            <a:lvl3pPr marL="914286" indent="0">
              <a:buNone/>
              <a:defRPr sz="1600">
                <a:solidFill>
                  <a:schemeClr val="tx1">
                    <a:tint val="75000"/>
                  </a:schemeClr>
                </a:solidFill>
              </a:defRPr>
            </a:lvl3pPr>
            <a:lvl4pPr marL="1371430" indent="0">
              <a:buNone/>
              <a:defRPr sz="1400">
                <a:solidFill>
                  <a:schemeClr val="tx1">
                    <a:tint val="75000"/>
                  </a:schemeClr>
                </a:solidFill>
              </a:defRPr>
            </a:lvl4pPr>
            <a:lvl5pPr marL="1828574" indent="0">
              <a:buNone/>
              <a:defRPr sz="1400">
                <a:solidFill>
                  <a:schemeClr val="tx1">
                    <a:tint val="75000"/>
                  </a:schemeClr>
                </a:solidFill>
              </a:defRPr>
            </a:lvl5pPr>
            <a:lvl6pPr marL="2285715" indent="0">
              <a:buNone/>
              <a:defRPr sz="1400">
                <a:solidFill>
                  <a:schemeClr val="tx1">
                    <a:tint val="75000"/>
                  </a:schemeClr>
                </a:solidFill>
              </a:defRPr>
            </a:lvl6pPr>
            <a:lvl7pPr marL="2742857" indent="0">
              <a:buNone/>
              <a:defRPr sz="1400">
                <a:solidFill>
                  <a:schemeClr val="tx1">
                    <a:tint val="75000"/>
                  </a:schemeClr>
                </a:solidFill>
              </a:defRPr>
            </a:lvl7pPr>
            <a:lvl8pPr marL="3200000" indent="0">
              <a:buNone/>
              <a:defRPr sz="1400">
                <a:solidFill>
                  <a:schemeClr val="tx1">
                    <a:tint val="75000"/>
                  </a:schemeClr>
                </a:solidFill>
              </a:defRPr>
            </a:lvl8pPr>
            <a:lvl9pPr marL="3657143"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80274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9/03/20</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350702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142" indent="0">
              <a:buNone/>
              <a:defRPr sz="2000" b="1"/>
            </a:lvl2pPr>
            <a:lvl3pPr marL="914286"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6" y="1535115"/>
            <a:ext cx="4041775" cy="639763"/>
          </a:xfrm>
        </p:spPr>
        <p:txBody>
          <a:bodyPr anchor="b"/>
          <a:lstStyle>
            <a:lvl1pPr marL="0" indent="0">
              <a:buNone/>
              <a:defRPr sz="2400" b="1"/>
            </a:lvl1pPr>
            <a:lvl2pPr marL="457142" indent="0">
              <a:buNone/>
              <a:defRPr sz="2000" b="1"/>
            </a:lvl2pPr>
            <a:lvl3pPr marL="914286"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9/03/20</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6722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9/03/20</a:t>
            </a:r>
            <a:endParaRPr lang="en-US" altLang="en-US" dirty="0"/>
          </a:p>
        </p:txBody>
      </p:sp>
      <p:sp>
        <p:nvSpPr>
          <p:cNvPr id="4" name="Footer Placeholder 4"/>
          <p:cNvSpPr>
            <a:spLocks noGrp="1"/>
          </p:cNvSpPr>
          <p:nvPr>
            <p:ph type="ftr" sz="quarter" idx="11"/>
          </p:nvPr>
        </p:nvSpPr>
        <p:spPr>
          <a:xfrm>
            <a:off x="3200400" y="6569078"/>
            <a:ext cx="2895600" cy="288925"/>
          </a:xfrm>
        </p:spPr>
        <p:txBody>
          <a:bodyPr/>
          <a:lstStyle>
            <a:lvl1pPr>
              <a:defRPr/>
            </a:lvl1pPr>
          </a:lstStyle>
          <a:p>
            <a:pPr>
              <a:defRPr/>
            </a:pPr>
            <a:r>
              <a:rPr lang="en-US" smtClean="0"/>
              <a:t>PMG</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03709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9/03/20</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131041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435114"/>
            <a:ext cx="3008313" cy="4691063"/>
          </a:xfrm>
        </p:spPr>
        <p:txBody>
          <a:bodyPr/>
          <a:lstStyle>
            <a:lvl1pPr marL="0" indent="0">
              <a:buNone/>
              <a:defRPr sz="1400"/>
            </a:lvl1pPr>
            <a:lvl2pPr marL="457142" indent="0">
              <a:buNone/>
              <a:defRPr sz="1200"/>
            </a:lvl2pPr>
            <a:lvl3pPr marL="914286"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9/03/20</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401251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914400"/>
            <a:ext cx="5486400" cy="4114800"/>
          </a:xfrm>
        </p:spPr>
        <p:txBody>
          <a:bodyPr rtlCol="0">
            <a:normAutofit/>
          </a:bodyPr>
          <a:lstStyle>
            <a:lvl1pPr marL="0" indent="0">
              <a:buNone/>
              <a:defRPr sz="3200"/>
            </a:lvl1pPr>
            <a:lvl2pPr marL="457142" indent="0">
              <a:buNone/>
              <a:defRPr sz="2800"/>
            </a:lvl2pPr>
            <a:lvl3pPr marL="914286"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pPr lvl="0"/>
            <a:endParaRPr lang="en-US" noProof="0" dirty="0"/>
          </a:p>
        </p:txBody>
      </p:sp>
      <p:sp>
        <p:nvSpPr>
          <p:cNvPr id="4" name="Text Placeholder 3"/>
          <p:cNvSpPr>
            <a:spLocks noGrp="1"/>
          </p:cNvSpPr>
          <p:nvPr>
            <p:ph type="body" sz="half" idx="2"/>
          </p:nvPr>
        </p:nvSpPr>
        <p:spPr>
          <a:xfrm>
            <a:off x="1828800" y="5638813"/>
            <a:ext cx="5486400" cy="804863"/>
          </a:xfrm>
        </p:spPr>
        <p:txBody>
          <a:bodyPr/>
          <a:lstStyle>
            <a:lvl1pPr marL="0" indent="0">
              <a:buNone/>
              <a:defRPr sz="1400"/>
            </a:lvl1pPr>
            <a:lvl2pPr marL="457142" indent="0">
              <a:buNone/>
              <a:defRPr sz="1200"/>
            </a:lvl2pPr>
            <a:lvl3pPr marL="914286"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9/03/20</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17762172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350"/>
            <a:ext cx="82296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6629400"/>
            <a:ext cx="2133600" cy="228600"/>
          </a:xfrm>
          <a:prstGeom prst="rect">
            <a:avLst/>
          </a:prstGeom>
        </p:spPr>
        <p:txBody>
          <a:bodyPr vert="horz" wrap="square" lIns="91431" tIns="45716" rIns="91431" bIns="45716"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9/03/20</a:t>
            </a:r>
            <a:endParaRPr lang="en-US" altLang="en-US" dirty="0"/>
          </a:p>
        </p:txBody>
      </p:sp>
      <p:sp>
        <p:nvSpPr>
          <p:cNvPr id="5" name="Footer Placeholder 4"/>
          <p:cNvSpPr>
            <a:spLocks noGrp="1"/>
          </p:cNvSpPr>
          <p:nvPr>
            <p:ph type="ftr" sz="quarter" idx="3"/>
          </p:nvPr>
        </p:nvSpPr>
        <p:spPr>
          <a:xfrm>
            <a:off x="3171031" y="6553210"/>
            <a:ext cx="2895600" cy="276225"/>
          </a:xfrm>
          <a:prstGeom prst="rect">
            <a:avLst/>
          </a:prstGeom>
        </p:spPr>
        <p:txBody>
          <a:bodyPr vert="horz" lIns="91431" tIns="45716" rIns="91431" bIns="45716"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PMG</a:t>
            </a:r>
            <a:endParaRPr lang="en-US" dirty="0"/>
          </a:p>
        </p:txBody>
      </p:sp>
      <p:sp>
        <p:nvSpPr>
          <p:cNvPr id="6" name="Slide Number Placeholder 5"/>
          <p:cNvSpPr>
            <a:spLocks noGrp="1"/>
          </p:cNvSpPr>
          <p:nvPr>
            <p:ph type="sldNum" sz="quarter" idx="4"/>
          </p:nvPr>
        </p:nvSpPr>
        <p:spPr>
          <a:xfrm>
            <a:off x="8609806" y="6492878"/>
            <a:ext cx="534194" cy="365125"/>
          </a:xfrm>
          <a:prstGeom prst="rect">
            <a:avLst/>
          </a:prstGeom>
        </p:spPr>
        <p:txBody>
          <a:bodyPr vert="horz" wrap="square" lIns="91431" tIns="45716" rIns="91431" bIns="45716"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p:nvCxnSpPr>
        <p:spPr bwMode="auto">
          <a:xfrm>
            <a:off x="301635" y="7620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 xmlns:a16="http://schemas.microsoft.com/office/drawing/2014/main" id="{E21E0E1C-C51F-4944-BAEC-913171417A8F}"/>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1"/>
            <a:ext cx="1454584"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04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42" algn="ctr" rtl="0" fontAlgn="base">
        <a:spcBef>
          <a:spcPct val="0"/>
        </a:spcBef>
        <a:spcAft>
          <a:spcPct val="0"/>
        </a:spcAft>
        <a:defRPr sz="4400">
          <a:solidFill>
            <a:schemeClr val="tx1"/>
          </a:solidFill>
          <a:latin typeface="Calibri" charset="0"/>
          <a:ea typeface="ＭＳ Ｐゴシック" charset="0"/>
        </a:defRPr>
      </a:lvl6pPr>
      <a:lvl7pPr marL="914286" algn="ctr" rtl="0" fontAlgn="base">
        <a:spcBef>
          <a:spcPct val="0"/>
        </a:spcBef>
        <a:spcAft>
          <a:spcPct val="0"/>
        </a:spcAft>
        <a:defRPr sz="4400">
          <a:solidFill>
            <a:schemeClr val="tx1"/>
          </a:solidFill>
          <a:latin typeface="Calibri" charset="0"/>
          <a:ea typeface="ＭＳ Ｐゴシック" charset="0"/>
        </a:defRPr>
      </a:lvl7pPr>
      <a:lvl8pPr marL="1371430" algn="ctr" rtl="0" fontAlgn="base">
        <a:spcBef>
          <a:spcPct val="0"/>
        </a:spcBef>
        <a:spcAft>
          <a:spcPct val="0"/>
        </a:spcAft>
        <a:defRPr sz="4400">
          <a:solidFill>
            <a:schemeClr val="tx1"/>
          </a:solidFill>
          <a:latin typeface="Calibri" charset="0"/>
          <a:ea typeface="ＭＳ Ｐゴシック" charset="0"/>
        </a:defRPr>
      </a:lvl8pPr>
      <a:lvl9pPr marL="1828574" algn="ctr" rtl="0" fontAlgn="base">
        <a:spcBef>
          <a:spcPct val="0"/>
        </a:spcBef>
        <a:spcAft>
          <a:spcPct val="0"/>
        </a:spcAft>
        <a:defRPr sz="4400">
          <a:solidFill>
            <a:schemeClr val="tx1"/>
          </a:solidFill>
          <a:latin typeface="Calibri" charset="0"/>
          <a:ea typeface="ＭＳ Ｐゴシック" charset="0"/>
        </a:defRPr>
      </a:lvl9pPr>
    </p:titleStyle>
    <p:bodyStyle>
      <a:lvl1pPr marL="342857" indent="-342857"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59" indent="-285715"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858" indent="-228572"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000" indent="-228572"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144" indent="-228572"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285"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29"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73"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15"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2"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4"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82743" y="1106841"/>
            <a:ext cx="8451862" cy="3525307"/>
          </a:xfrm>
        </p:spPr>
        <p:txBody>
          <a:bodyPr/>
          <a:lstStyle/>
          <a:p>
            <a:r>
              <a:rPr lang="en-US" sz="2000" dirty="0" smtClean="0"/>
              <a:t>Brief sPHENIX Update – EO’B</a:t>
            </a:r>
          </a:p>
          <a:p>
            <a:r>
              <a:rPr lang="en-US" sz="2000" dirty="0" smtClean="0"/>
              <a:t>Current Issues - EO’B</a:t>
            </a:r>
          </a:p>
          <a:p>
            <a:r>
              <a:rPr lang="en-US" sz="2000" dirty="0" smtClean="0"/>
              <a:t>PEMP </a:t>
            </a:r>
            <a:r>
              <a:rPr lang="en-US" sz="2000" dirty="0"/>
              <a:t>tied milestones for </a:t>
            </a:r>
            <a:r>
              <a:rPr lang="en-US" sz="2000" dirty="0" smtClean="0"/>
              <a:t>FY21 – </a:t>
            </a:r>
            <a:r>
              <a:rPr lang="en-US" sz="2000" dirty="0" smtClean="0"/>
              <a:t>EO’B</a:t>
            </a:r>
            <a:endParaRPr lang="en-US" sz="2000" dirty="0" smtClean="0"/>
          </a:p>
          <a:p>
            <a:r>
              <a:rPr lang="en-US" sz="2000" dirty="0" smtClean="0"/>
              <a:t>Scope </a:t>
            </a:r>
            <a:r>
              <a:rPr lang="en-US" sz="2000" dirty="0" smtClean="0"/>
              <a:t>contingency (Scope Opportunities) </a:t>
            </a:r>
            <a:r>
              <a:rPr lang="en-US" sz="2000" dirty="0" smtClean="0"/>
              <a:t>– </a:t>
            </a:r>
            <a:r>
              <a:rPr lang="en-US" sz="2000" dirty="0" smtClean="0"/>
              <a:t>EO’B</a:t>
            </a:r>
          </a:p>
          <a:p>
            <a:r>
              <a:rPr lang="en-US" sz="2000" dirty="0"/>
              <a:t>EV report on MIE and I&amp;F Upgrade - </a:t>
            </a:r>
            <a:r>
              <a:rPr lang="en-US" sz="2000" dirty="0" smtClean="0"/>
              <a:t>EO’B</a:t>
            </a:r>
            <a:endParaRPr lang="en-US" sz="2000" dirty="0" smtClean="0"/>
          </a:p>
          <a:p>
            <a:r>
              <a:rPr lang="en-US" sz="2000" dirty="0"/>
              <a:t>Cost and schedule impact of COVID even if it does not change the </a:t>
            </a:r>
            <a:r>
              <a:rPr lang="en-US" sz="2000" dirty="0" smtClean="0"/>
              <a:t>TPC - GY</a:t>
            </a:r>
          </a:p>
          <a:p>
            <a:r>
              <a:rPr lang="en-US" sz="2000" dirty="0"/>
              <a:t>EMCAL production </a:t>
            </a:r>
            <a:r>
              <a:rPr lang="en-US" sz="2000" dirty="0" smtClean="0"/>
              <a:t>rate - GY </a:t>
            </a:r>
            <a:endParaRPr lang="en-US" sz="2000" dirty="0"/>
          </a:p>
          <a:p>
            <a:pPr marL="0" indent="0">
              <a:buNone/>
            </a:pPr>
            <a:endParaRPr lang="en-US" sz="2000" dirty="0"/>
          </a:p>
          <a:p>
            <a:endParaRPr lang="en-US" sz="2000"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
        <p:nvSpPr>
          <p:cNvPr id="6" name="Date Placeholder 5"/>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32763782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94E7C37-C477-4526-ADAA-914C1C774FA6}"/>
              </a:ext>
            </a:extLst>
          </p:cNvPr>
          <p:cNvPicPr>
            <a:picLocks noChangeAspect="1"/>
          </p:cNvPicPr>
          <p:nvPr/>
        </p:nvPicPr>
        <p:blipFill>
          <a:blip r:embed="rId2"/>
          <a:stretch>
            <a:fillRect/>
          </a:stretch>
        </p:blipFill>
        <p:spPr>
          <a:xfrm>
            <a:off x="439735" y="1445327"/>
            <a:ext cx="8704267" cy="3873924"/>
          </a:xfrm>
          <a:prstGeom prst="rect">
            <a:avLst/>
          </a:prstGeom>
        </p:spPr>
      </p:pic>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Cost Performance Report (CPR) – sPHENIX MIE</a:t>
            </a:r>
          </a:p>
        </p:txBody>
      </p:sp>
      <p:sp>
        <p:nvSpPr>
          <p:cNvPr id="10" name="Oval 9">
            <a:extLst>
              <a:ext uri="{FF2B5EF4-FFF2-40B4-BE49-F238E27FC236}">
                <a16:creationId xmlns="" xmlns:a16="http://schemas.microsoft.com/office/drawing/2014/main" id="{A603BB0E-C5D4-4D9D-9A0B-9C6ED4302350}"/>
              </a:ext>
            </a:extLst>
          </p:cNvPr>
          <p:cNvSpPr/>
          <p:nvPr/>
        </p:nvSpPr>
        <p:spPr>
          <a:xfrm>
            <a:off x="7200900" y="4665068"/>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 xmlns:a16="http://schemas.microsoft.com/office/drawing/2014/main" id="{F16B8F53-657B-4EA6-8B18-9A57FCEF642B}"/>
              </a:ext>
            </a:extLst>
          </p:cNvPr>
          <p:cNvSpPr/>
          <p:nvPr/>
        </p:nvSpPr>
        <p:spPr>
          <a:xfrm>
            <a:off x="7200900" y="4811721"/>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6FA953B8-B3C0-4651-A2E3-115D6ABDE3D4}"/>
              </a:ext>
            </a:extLst>
          </p:cNvPr>
          <p:cNvSpPr/>
          <p:nvPr/>
        </p:nvSpPr>
        <p:spPr>
          <a:xfrm>
            <a:off x="7200900" y="4959429"/>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Slide Number Placeholder 15">
            <a:extLst>
              <a:ext uri="{FF2B5EF4-FFF2-40B4-BE49-F238E27FC236}">
                <a16:creationId xmlns="" xmlns:a16="http://schemas.microsoft.com/office/drawing/2014/main" id="{D4FAFB7A-3A35-4A07-A80C-26F5DB8CDD09}"/>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10</a:t>
            </a:fld>
            <a:endParaRPr lang="en-US" altLang="en-US" dirty="0"/>
          </a:p>
        </p:txBody>
      </p:sp>
      <p:sp>
        <p:nvSpPr>
          <p:cNvPr id="9" name="TextBox 8">
            <a:extLst>
              <a:ext uri="{FF2B5EF4-FFF2-40B4-BE49-F238E27FC236}">
                <a16:creationId xmlns="" xmlns:a16="http://schemas.microsoft.com/office/drawing/2014/main" id="{486B556E-4F11-43E1-9E35-BE09EBA3995D}"/>
              </a:ext>
            </a:extLst>
          </p:cNvPr>
          <p:cNvSpPr txBox="1"/>
          <p:nvPr/>
        </p:nvSpPr>
        <p:spPr>
          <a:xfrm>
            <a:off x="7115748" y="4242403"/>
            <a:ext cx="1886595" cy="1338828"/>
          </a:xfrm>
          <a:prstGeom prst="rect">
            <a:avLst/>
          </a:prstGeom>
          <a:no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a:p>
            <a:r>
              <a:rPr lang="en-US" sz="750" dirty="0"/>
              <a:t>*Highlights in table above takes variance $ into consideration, not just Indices</a:t>
            </a:r>
          </a:p>
        </p:txBody>
      </p:sp>
      <p:sp>
        <p:nvSpPr>
          <p:cNvPr id="14" name="Footer Placeholder 2">
            <a:extLst>
              <a:ext uri="{FF2B5EF4-FFF2-40B4-BE49-F238E27FC236}">
                <a16:creationId xmlns="" xmlns:a16="http://schemas.microsoft.com/office/drawing/2014/main" id="{6A16B1F9-8E1A-4075-9DC6-7A438AE7F8BB}"/>
              </a:ext>
            </a:extLst>
          </p:cNvPr>
          <p:cNvSpPr>
            <a:spLocks noGrp="1"/>
          </p:cNvSpPr>
          <p:nvPr>
            <p:ph type="ftr" sz="quarter" idx="11"/>
          </p:nvPr>
        </p:nvSpPr>
        <p:spPr>
          <a:xfrm>
            <a:off x="7640055" y="6617485"/>
            <a:ext cx="1503947" cy="207169"/>
          </a:xfrm>
        </p:spPr>
        <p:txBody>
          <a:bodyPr/>
          <a:lstStyle/>
          <a:p>
            <a:pPr>
              <a:defRPr/>
            </a:pPr>
            <a:r>
              <a:rPr lang="en-US" smtClean="0"/>
              <a:t>PMG</a:t>
            </a:r>
            <a:endParaRPr lang="en-US" dirty="0"/>
          </a:p>
        </p:txBody>
      </p:sp>
      <p:sp>
        <p:nvSpPr>
          <p:cNvPr id="4" name="TextBox 3"/>
          <p:cNvSpPr txBox="1"/>
          <p:nvPr/>
        </p:nvSpPr>
        <p:spPr>
          <a:xfrm>
            <a:off x="904578" y="4431147"/>
            <a:ext cx="1954381" cy="646331"/>
          </a:xfrm>
          <a:prstGeom prst="rect">
            <a:avLst/>
          </a:prstGeom>
          <a:noFill/>
          <a:ln>
            <a:solidFill>
              <a:srgbClr val="3366FF"/>
            </a:solidFill>
          </a:ln>
        </p:spPr>
        <p:txBody>
          <a:bodyPr wrap="none" rtlCol="0">
            <a:spAutoFit/>
          </a:bodyPr>
          <a:lstStyle/>
          <a:p>
            <a:r>
              <a:rPr lang="en-US" dirty="0" smtClean="0"/>
              <a:t>53.6% complete</a:t>
            </a:r>
          </a:p>
          <a:p>
            <a:r>
              <a:rPr lang="en-US" dirty="0" smtClean="0"/>
              <a:t>41.2% contingency</a:t>
            </a:r>
            <a:endParaRPr lang="en-US" dirty="0"/>
          </a:p>
        </p:txBody>
      </p:sp>
      <p:sp>
        <p:nvSpPr>
          <p:cNvPr id="5" name="Date Placeholder 4"/>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222400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Performance Indices – 1008 Infra and Facility Upgrade</a:t>
            </a:r>
          </a:p>
        </p:txBody>
      </p:sp>
      <p:sp>
        <p:nvSpPr>
          <p:cNvPr id="7" name="TextBox 6">
            <a:extLst>
              <a:ext uri="{FF2B5EF4-FFF2-40B4-BE49-F238E27FC236}">
                <a16:creationId xmlns="" xmlns:a16="http://schemas.microsoft.com/office/drawing/2014/main" id="{3F5D4301-D3F7-4152-A349-91E55DAEF760}"/>
              </a:ext>
            </a:extLst>
          </p:cNvPr>
          <p:cNvSpPr txBox="1"/>
          <p:nvPr/>
        </p:nvSpPr>
        <p:spPr>
          <a:xfrm>
            <a:off x="511341" y="4877918"/>
            <a:ext cx="2431884" cy="94641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p:txBody>
      </p:sp>
      <p:sp>
        <p:nvSpPr>
          <p:cNvPr id="9" name="Oval 8">
            <a:extLst>
              <a:ext uri="{FF2B5EF4-FFF2-40B4-BE49-F238E27FC236}">
                <a16:creationId xmlns="" xmlns:a16="http://schemas.microsoft.com/office/drawing/2014/main" id="{C50F335E-82B0-441A-8DED-50C1D0D22B78}"/>
              </a:ext>
            </a:extLst>
          </p:cNvPr>
          <p:cNvSpPr/>
          <p:nvPr/>
        </p:nvSpPr>
        <p:spPr>
          <a:xfrm>
            <a:off x="511342" y="5101657"/>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3AAAA70B-D131-43A7-90FA-0B360C8DD32D}"/>
              </a:ext>
            </a:extLst>
          </p:cNvPr>
          <p:cNvSpPr/>
          <p:nvPr/>
        </p:nvSpPr>
        <p:spPr>
          <a:xfrm>
            <a:off x="511342" y="5248821"/>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 xmlns:a16="http://schemas.microsoft.com/office/drawing/2014/main" id="{298FED93-97FA-4BCA-AAC6-BFAFA8C7CFD7}"/>
              </a:ext>
            </a:extLst>
          </p:cNvPr>
          <p:cNvSpPr/>
          <p:nvPr/>
        </p:nvSpPr>
        <p:spPr>
          <a:xfrm>
            <a:off x="511340" y="5409149"/>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0" name="Table 9">
            <a:extLst>
              <a:ext uri="{FF2B5EF4-FFF2-40B4-BE49-F238E27FC236}">
                <a16:creationId xmlns="" xmlns:a16="http://schemas.microsoft.com/office/drawing/2014/main" id="{CB00AF92-DBFE-4EDC-BB53-94F83627E7B7}"/>
              </a:ext>
            </a:extLst>
          </p:cNvPr>
          <p:cNvGraphicFramePr>
            <a:graphicFrameLocks noGrp="1"/>
          </p:cNvGraphicFramePr>
          <p:nvPr>
            <p:extLst>
              <p:ext uri="{D42A27DB-BD31-4B8C-83A1-F6EECF244321}">
                <p14:modId xmlns:p14="http://schemas.microsoft.com/office/powerpoint/2010/main" val="1540543528"/>
              </p:ext>
            </p:extLst>
          </p:nvPr>
        </p:nvGraphicFramePr>
        <p:xfrm>
          <a:off x="511341" y="4163273"/>
          <a:ext cx="2431884" cy="472444"/>
        </p:xfrm>
        <a:graphic>
          <a:graphicData uri="http://schemas.openxmlformats.org/drawingml/2006/table">
            <a:tbl>
              <a:tblPr firstRow="1" bandRow="1">
                <a:tableStyleId>{5C22544A-7EE6-4342-B048-85BDC9FD1C3A}</a:tableStyleId>
              </a:tblPr>
              <a:tblGrid>
                <a:gridCol w="1215942">
                  <a:extLst>
                    <a:ext uri="{9D8B030D-6E8A-4147-A177-3AD203B41FA5}">
                      <a16:colId xmlns="" xmlns:a16="http://schemas.microsoft.com/office/drawing/2014/main" val="256262324"/>
                    </a:ext>
                  </a:extLst>
                </a:gridCol>
                <a:gridCol w="1215942">
                  <a:extLst>
                    <a:ext uri="{9D8B030D-6E8A-4147-A177-3AD203B41FA5}">
                      <a16:colId xmlns="" xmlns:a16="http://schemas.microsoft.com/office/drawing/2014/main" val="2362584969"/>
                    </a:ext>
                  </a:extLst>
                </a:gridCol>
              </a:tblGrid>
              <a:tr h="236220">
                <a:tc>
                  <a:txBody>
                    <a:bodyPr/>
                    <a:lstStyle/>
                    <a:p>
                      <a:pPr algn="ctr"/>
                      <a:r>
                        <a:rPr lang="en-US" sz="1100" b="0" dirty="0">
                          <a:solidFill>
                            <a:schemeClr val="tx1"/>
                          </a:solidFill>
                        </a:rPr>
                        <a:t>Cumulative SPI</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Cumulative CPI</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01887522"/>
                  </a:ext>
                </a:extLst>
              </a:tr>
              <a:tr h="236220">
                <a:tc>
                  <a:txBody>
                    <a:bodyPr/>
                    <a:lstStyle/>
                    <a:p>
                      <a:pPr algn="ctr"/>
                      <a:r>
                        <a:rPr lang="en-US" sz="1100" b="0" dirty="0">
                          <a:solidFill>
                            <a:schemeClr val="tx1"/>
                          </a:solidFill>
                        </a:rPr>
                        <a:t>0.92</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1.07</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9021835"/>
                  </a:ext>
                </a:extLst>
              </a:tr>
            </a:tbl>
          </a:graphicData>
        </a:graphic>
      </p:graphicFrame>
      <p:graphicFrame>
        <p:nvGraphicFramePr>
          <p:cNvPr id="14" name="Table 13">
            <a:extLst>
              <a:ext uri="{FF2B5EF4-FFF2-40B4-BE49-F238E27FC236}">
                <a16:creationId xmlns="" xmlns:a16="http://schemas.microsoft.com/office/drawing/2014/main" id="{5A082FD5-392D-44AC-ACA7-9ADD8EF7EFE5}"/>
              </a:ext>
            </a:extLst>
          </p:cNvPr>
          <p:cNvGraphicFramePr>
            <a:graphicFrameLocks noGrp="1"/>
          </p:cNvGraphicFramePr>
          <p:nvPr>
            <p:extLst>
              <p:ext uri="{D42A27DB-BD31-4B8C-83A1-F6EECF244321}">
                <p14:modId xmlns:p14="http://schemas.microsoft.com/office/powerpoint/2010/main" val="2030386993"/>
              </p:ext>
            </p:extLst>
          </p:nvPr>
        </p:nvGraphicFramePr>
        <p:xfrm>
          <a:off x="4779170" y="4367363"/>
          <a:ext cx="2431884" cy="834393"/>
        </p:xfrm>
        <a:graphic>
          <a:graphicData uri="http://schemas.openxmlformats.org/drawingml/2006/table">
            <a:tbl>
              <a:tblPr firstRow="1" bandRow="1">
                <a:tableStyleId>{5C22544A-7EE6-4342-B048-85BDC9FD1C3A}</a:tableStyleId>
              </a:tblPr>
              <a:tblGrid>
                <a:gridCol w="1663741">
                  <a:extLst>
                    <a:ext uri="{9D8B030D-6E8A-4147-A177-3AD203B41FA5}">
                      <a16:colId xmlns="" xmlns:a16="http://schemas.microsoft.com/office/drawing/2014/main" val="2785976325"/>
                    </a:ext>
                  </a:extLst>
                </a:gridCol>
                <a:gridCol w="768143">
                  <a:extLst>
                    <a:ext uri="{9D8B030D-6E8A-4147-A177-3AD203B41FA5}">
                      <a16:colId xmlns="" xmlns:a16="http://schemas.microsoft.com/office/drawing/2014/main" val="1842318650"/>
                    </a:ext>
                  </a:extLst>
                </a:gridCol>
              </a:tblGrid>
              <a:tr h="278131">
                <a:tc>
                  <a:txBody>
                    <a:bodyPr/>
                    <a:lstStyle/>
                    <a:p>
                      <a:r>
                        <a:rPr lang="en-US" sz="900" b="0" dirty="0">
                          <a:solidFill>
                            <a:schemeClr val="tx1"/>
                          </a:solidFill>
                        </a:rPr>
                        <a:t>Cumulative BCWS (Scheduled)</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$13,705,223</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766966"/>
                  </a:ext>
                </a:extLst>
              </a:tr>
              <a:tr h="278131">
                <a:tc>
                  <a:txBody>
                    <a:bodyPr/>
                    <a:lstStyle/>
                    <a:p>
                      <a:r>
                        <a:rPr lang="en-US" sz="900" b="0" dirty="0">
                          <a:solidFill>
                            <a:schemeClr val="tx1"/>
                          </a:solidFill>
                        </a:rPr>
                        <a:t>Cumulative BCWP (Performed)</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$12,632,712</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7875247"/>
                  </a:ext>
                </a:extLst>
              </a:tr>
              <a:tr h="278131">
                <a:tc>
                  <a:txBody>
                    <a:bodyPr/>
                    <a:lstStyle/>
                    <a:p>
                      <a:r>
                        <a:rPr lang="en-US" sz="900" b="0" dirty="0">
                          <a:solidFill>
                            <a:schemeClr val="tx1"/>
                          </a:solidFill>
                        </a:rPr>
                        <a:t>Cumulative ACWP (Actual)</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$11,754,112</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7030756"/>
                  </a:ext>
                </a:extLst>
              </a:tr>
            </a:tbl>
          </a:graphicData>
        </a:graphic>
      </p:graphicFrame>
      <p:sp>
        <p:nvSpPr>
          <p:cNvPr id="15" name="Oval 14">
            <a:extLst>
              <a:ext uri="{FF2B5EF4-FFF2-40B4-BE49-F238E27FC236}">
                <a16:creationId xmlns="" xmlns:a16="http://schemas.microsoft.com/office/drawing/2014/main" id="{8328C4F8-4735-4AFC-917F-B459ECF0EBDA}"/>
              </a:ext>
            </a:extLst>
          </p:cNvPr>
          <p:cNvSpPr/>
          <p:nvPr/>
        </p:nvSpPr>
        <p:spPr>
          <a:xfrm>
            <a:off x="1347536" y="4459105"/>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 xmlns:a16="http://schemas.microsoft.com/office/drawing/2014/main" id="{6AA8877B-2DFB-48DC-BB5D-6196FC1BF6BC}"/>
              </a:ext>
            </a:extLst>
          </p:cNvPr>
          <p:cNvSpPr/>
          <p:nvPr/>
        </p:nvSpPr>
        <p:spPr>
          <a:xfrm>
            <a:off x="2568742" y="4459105"/>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Slide Number Placeholder 19">
            <a:extLst>
              <a:ext uri="{FF2B5EF4-FFF2-40B4-BE49-F238E27FC236}">
                <a16:creationId xmlns="" xmlns:a16="http://schemas.microsoft.com/office/drawing/2014/main" id="{9B0114B7-40C8-4089-A9B9-CD2D41043857}"/>
              </a:ext>
            </a:extLst>
          </p:cNvPr>
          <p:cNvSpPr>
            <a:spLocks noGrp="1"/>
          </p:cNvSpPr>
          <p:nvPr>
            <p:ph type="sldNum" sz="quarter" idx="12"/>
          </p:nvPr>
        </p:nvSpPr>
        <p:spPr>
          <a:xfrm>
            <a:off x="8609806" y="6334022"/>
            <a:ext cx="534194" cy="273844"/>
          </a:xfrm>
        </p:spPr>
        <p:txBody>
          <a:bodyPr/>
          <a:lstStyle/>
          <a:p>
            <a:fld id="{4B932B3A-BA38-40C7-ADEE-2A1902CEB265}" type="slidenum">
              <a:rPr lang="en-US" altLang="en-US" smtClean="0"/>
              <a:pPr/>
              <a:t>11</a:t>
            </a:fld>
            <a:endParaRPr lang="en-US" altLang="en-US" dirty="0"/>
          </a:p>
        </p:txBody>
      </p:sp>
      <p:cxnSp>
        <p:nvCxnSpPr>
          <p:cNvPr id="19" name="Straight Connector 18">
            <a:extLst>
              <a:ext uri="{FF2B5EF4-FFF2-40B4-BE49-F238E27FC236}">
                <a16:creationId xmlns="" xmlns:a16="http://schemas.microsoft.com/office/drawing/2014/main" id="{08B44467-2FFC-4B16-9486-8796274BB846}"/>
              </a:ext>
            </a:extLst>
          </p:cNvPr>
          <p:cNvCxnSpPr/>
          <p:nvPr/>
        </p:nvCxnSpPr>
        <p:spPr>
          <a:xfrm>
            <a:off x="363956" y="654468"/>
            <a:ext cx="8416091" cy="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17" name="Footer Placeholder 2">
            <a:extLst>
              <a:ext uri="{FF2B5EF4-FFF2-40B4-BE49-F238E27FC236}">
                <a16:creationId xmlns="" xmlns:a16="http://schemas.microsoft.com/office/drawing/2014/main" id="{9D4FEC40-A51A-4606-8126-F7CF9899C072}"/>
              </a:ext>
            </a:extLst>
          </p:cNvPr>
          <p:cNvSpPr>
            <a:spLocks noGrp="1"/>
          </p:cNvSpPr>
          <p:nvPr>
            <p:ph type="ftr" sz="quarter" idx="11"/>
          </p:nvPr>
        </p:nvSpPr>
        <p:spPr>
          <a:xfrm>
            <a:off x="7640055" y="6617485"/>
            <a:ext cx="1503947" cy="207169"/>
          </a:xfrm>
        </p:spPr>
        <p:txBody>
          <a:bodyPr/>
          <a:lstStyle/>
          <a:p>
            <a:pPr>
              <a:defRPr/>
            </a:pPr>
            <a:r>
              <a:rPr lang="en-US" smtClean="0"/>
              <a:t>PMG</a:t>
            </a:r>
            <a:endParaRPr lang="en-US" dirty="0"/>
          </a:p>
        </p:txBody>
      </p:sp>
      <p:pic>
        <p:nvPicPr>
          <p:cNvPr id="3074" name="Picture 2">
            <a:extLst>
              <a:ext uri="{FF2B5EF4-FFF2-40B4-BE49-F238E27FC236}">
                <a16:creationId xmlns="" xmlns:a16="http://schemas.microsoft.com/office/drawing/2014/main" id="{59EB9D83-F50E-4E73-8E4D-68DF91ED8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45" y="1275589"/>
            <a:ext cx="4219942" cy="2560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 xmlns:a16="http://schemas.microsoft.com/office/drawing/2014/main" id="{2397F40D-8817-4A0B-B661-DAB35C05B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403" y="1275589"/>
            <a:ext cx="4298500" cy="283464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8140603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413258" y="89604"/>
            <a:ext cx="8229600" cy="546497"/>
          </a:xfrm>
        </p:spPr>
        <p:txBody>
          <a:bodyPr/>
          <a:lstStyle/>
          <a:p>
            <a:r>
              <a:rPr lang="en-US" sz="2100" dirty="0"/>
              <a:t>Cost Performance Report (CPR) – 1008 Infra and Facility Upgrade</a:t>
            </a:r>
          </a:p>
        </p:txBody>
      </p:sp>
      <p:sp>
        <p:nvSpPr>
          <p:cNvPr id="16" name="Slide Number Placeholder 15">
            <a:extLst>
              <a:ext uri="{FF2B5EF4-FFF2-40B4-BE49-F238E27FC236}">
                <a16:creationId xmlns="" xmlns:a16="http://schemas.microsoft.com/office/drawing/2014/main" id="{D4FAFB7A-3A35-4A07-A80C-26F5DB8CDD09}"/>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12</a:t>
            </a:fld>
            <a:endParaRPr lang="en-US" altLang="en-US" dirty="0"/>
          </a:p>
        </p:txBody>
      </p:sp>
      <p:cxnSp>
        <p:nvCxnSpPr>
          <p:cNvPr id="5" name="Straight Connector 4">
            <a:extLst>
              <a:ext uri="{FF2B5EF4-FFF2-40B4-BE49-F238E27FC236}">
                <a16:creationId xmlns="" xmlns:a16="http://schemas.microsoft.com/office/drawing/2014/main" id="{54DEBCEE-64AC-4883-911D-6C8B25D8385E}"/>
              </a:ext>
            </a:extLst>
          </p:cNvPr>
          <p:cNvCxnSpPr/>
          <p:nvPr/>
        </p:nvCxnSpPr>
        <p:spPr>
          <a:xfrm>
            <a:off x="305854" y="636099"/>
            <a:ext cx="87301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 xmlns:a16="http://schemas.microsoft.com/office/drawing/2014/main" id="{3EC20044-1BBA-4E78-9E58-B63FC245E93A}"/>
              </a:ext>
            </a:extLst>
          </p:cNvPr>
          <p:cNvPicPr>
            <a:picLocks noChangeAspect="1"/>
          </p:cNvPicPr>
          <p:nvPr/>
        </p:nvPicPr>
        <p:blipFill>
          <a:blip r:embed="rId2"/>
          <a:stretch>
            <a:fillRect/>
          </a:stretch>
        </p:blipFill>
        <p:spPr>
          <a:xfrm>
            <a:off x="305854" y="993097"/>
            <a:ext cx="8821912" cy="3529414"/>
          </a:xfrm>
          <a:prstGeom prst="rect">
            <a:avLst/>
          </a:prstGeom>
        </p:spPr>
      </p:pic>
      <p:sp>
        <p:nvSpPr>
          <p:cNvPr id="13" name="Footer Placeholder 2">
            <a:extLst>
              <a:ext uri="{FF2B5EF4-FFF2-40B4-BE49-F238E27FC236}">
                <a16:creationId xmlns="" xmlns:a16="http://schemas.microsoft.com/office/drawing/2014/main" id="{6A56BF88-1833-49F4-AAEB-DE50F0BA0819}"/>
              </a:ext>
            </a:extLst>
          </p:cNvPr>
          <p:cNvSpPr>
            <a:spLocks noGrp="1"/>
          </p:cNvSpPr>
          <p:nvPr>
            <p:ph type="ftr" sz="quarter" idx="11"/>
          </p:nvPr>
        </p:nvSpPr>
        <p:spPr>
          <a:xfrm>
            <a:off x="7640055" y="6617485"/>
            <a:ext cx="1503947" cy="207169"/>
          </a:xfrm>
        </p:spPr>
        <p:txBody>
          <a:bodyPr/>
          <a:lstStyle/>
          <a:p>
            <a:pPr>
              <a:defRPr/>
            </a:pPr>
            <a:r>
              <a:rPr lang="en-US" smtClean="0"/>
              <a:t>PMG</a:t>
            </a:r>
            <a:endParaRPr lang="en-US" dirty="0"/>
          </a:p>
        </p:txBody>
      </p:sp>
      <p:sp>
        <p:nvSpPr>
          <p:cNvPr id="4" name="TextBox 3"/>
          <p:cNvSpPr txBox="1"/>
          <p:nvPr/>
        </p:nvSpPr>
        <p:spPr>
          <a:xfrm>
            <a:off x="1069046" y="3535782"/>
            <a:ext cx="1954381" cy="646331"/>
          </a:xfrm>
          <a:prstGeom prst="rect">
            <a:avLst/>
          </a:prstGeom>
          <a:noFill/>
          <a:ln>
            <a:solidFill>
              <a:srgbClr val="3366FF"/>
            </a:solidFill>
          </a:ln>
        </p:spPr>
        <p:txBody>
          <a:bodyPr wrap="none" rtlCol="0">
            <a:spAutoFit/>
          </a:bodyPr>
          <a:lstStyle/>
          <a:p>
            <a:r>
              <a:rPr lang="en-US" dirty="0" smtClean="0"/>
              <a:t>41.6% complete</a:t>
            </a:r>
          </a:p>
          <a:p>
            <a:r>
              <a:rPr lang="en-US" dirty="0" smtClean="0"/>
              <a:t>17.0% contingency</a:t>
            </a:r>
            <a:endParaRPr lang="en-US" dirty="0"/>
          </a:p>
        </p:txBody>
      </p:sp>
      <p:sp>
        <p:nvSpPr>
          <p:cNvPr id="9" name="TextBox 8">
            <a:extLst>
              <a:ext uri="{FF2B5EF4-FFF2-40B4-BE49-F238E27FC236}">
                <a16:creationId xmlns="" xmlns:a16="http://schemas.microsoft.com/office/drawing/2014/main" id="{486B556E-4F11-43E1-9E35-BE09EBA3995D}"/>
              </a:ext>
            </a:extLst>
          </p:cNvPr>
          <p:cNvSpPr txBox="1"/>
          <p:nvPr/>
        </p:nvSpPr>
        <p:spPr>
          <a:xfrm>
            <a:off x="7140284" y="3496438"/>
            <a:ext cx="1886595" cy="1246495"/>
          </a:xfrm>
          <a:prstGeom prst="rect">
            <a:avLst/>
          </a:prstGeom>
          <a:no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r>
              <a:rPr lang="en-US" sz="750" dirty="0"/>
              <a:t>*Highlights in table above takes variance $ into consideration, not just Indices</a:t>
            </a:r>
          </a:p>
          <a:p>
            <a:endParaRPr lang="en-US" sz="750" dirty="0"/>
          </a:p>
        </p:txBody>
      </p:sp>
      <p:sp>
        <p:nvSpPr>
          <p:cNvPr id="10" name="Oval 9">
            <a:extLst>
              <a:ext uri="{FF2B5EF4-FFF2-40B4-BE49-F238E27FC236}">
                <a16:creationId xmlns="" xmlns:a16="http://schemas.microsoft.com/office/drawing/2014/main" id="{A603BB0E-C5D4-4D9D-9A0B-9C6ED4302350}"/>
              </a:ext>
            </a:extLst>
          </p:cNvPr>
          <p:cNvSpPr/>
          <p:nvPr/>
        </p:nvSpPr>
        <p:spPr>
          <a:xfrm>
            <a:off x="7191763" y="3888508"/>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 xmlns:a16="http://schemas.microsoft.com/office/drawing/2014/main" id="{F16B8F53-657B-4EA6-8B18-9A57FCEF642B}"/>
              </a:ext>
            </a:extLst>
          </p:cNvPr>
          <p:cNvSpPr/>
          <p:nvPr/>
        </p:nvSpPr>
        <p:spPr>
          <a:xfrm>
            <a:off x="7191763" y="4035161"/>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6FA953B8-B3C0-4651-A2E3-115D6ABDE3D4}"/>
              </a:ext>
            </a:extLst>
          </p:cNvPr>
          <p:cNvSpPr/>
          <p:nvPr/>
        </p:nvSpPr>
        <p:spPr>
          <a:xfrm>
            <a:off x="7191763" y="4182869"/>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16900415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AF36360-83C2-4913-8A95-B933CB4304EC}"/>
              </a:ext>
            </a:extLst>
          </p:cNvPr>
          <p:cNvSpPr>
            <a:spLocks noGrp="1"/>
          </p:cNvSpPr>
          <p:nvPr>
            <p:ph type="title"/>
          </p:nvPr>
        </p:nvSpPr>
        <p:spPr>
          <a:xfrm>
            <a:off x="457200" y="93225"/>
            <a:ext cx="8229600" cy="546497"/>
          </a:xfrm>
        </p:spPr>
        <p:txBody>
          <a:bodyPr/>
          <a:lstStyle/>
          <a:p>
            <a:r>
              <a:rPr lang="en-US" sz="2400" dirty="0"/>
              <a:t>Milestones Status – sPHENIX MIE</a:t>
            </a:r>
          </a:p>
        </p:txBody>
      </p:sp>
      <p:sp>
        <p:nvSpPr>
          <p:cNvPr id="17" name="Slide Number Placeholder 16">
            <a:extLst>
              <a:ext uri="{FF2B5EF4-FFF2-40B4-BE49-F238E27FC236}">
                <a16:creationId xmlns="" xmlns:a16="http://schemas.microsoft.com/office/drawing/2014/main" id="{7DA745C9-D0E5-464F-9DC4-A0C6BDC91F03}"/>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13</a:t>
            </a:fld>
            <a:endParaRPr lang="en-US" altLang="en-US" dirty="0"/>
          </a:p>
        </p:txBody>
      </p:sp>
      <p:graphicFrame>
        <p:nvGraphicFramePr>
          <p:cNvPr id="2" name="Table 1">
            <a:extLst>
              <a:ext uri="{FF2B5EF4-FFF2-40B4-BE49-F238E27FC236}">
                <a16:creationId xmlns="" xmlns:a16="http://schemas.microsoft.com/office/drawing/2014/main" id="{491252A4-7BA0-4B8D-994C-70032F4B7BFD}"/>
              </a:ext>
            </a:extLst>
          </p:cNvPr>
          <p:cNvGraphicFramePr>
            <a:graphicFrameLocks noGrp="1"/>
          </p:cNvGraphicFramePr>
          <p:nvPr>
            <p:extLst>
              <p:ext uri="{D42A27DB-BD31-4B8C-83A1-F6EECF244321}">
                <p14:modId xmlns:p14="http://schemas.microsoft.com/office/powerpoint/2010/main" val="3759145559"/>
              </p:ext>
            </p:extLst>
          </p:nvPr>
        </p:nvGraphicFramePr>
        <p:xfrm>
          <a:off x="457200" y="1032387"/>
          <a:ext cx="8050710" cy="5093818"/>
        </p:xfrm>
        <a:graphic>
          <a:graphicData uri="http://schemas.openxmlformats.org/drawingml/2006/table">
            <a:tbl>
              <a:tblPr/>
              <a:tblGrid>
                <a:gridCol w="226249">
                  <a:extLst>
                    <a:ext uri="{9D8B030D-6E8A-4147-A177-3AD203B41FA5}">
                      <a16:colId xmlns="" xmlns:a16="http://schemas.microsoft.com/office/drawing/2014/main" val="3926862949"/>
                    </a:ext>
                  </a:extLst>
                </a:gridCol>
                <a:gridCol w="617044">
                  <a:extLst>
                    <a:ext uri="{9D8B030D-6E8A-4147-A177-3AD203B41FA5}">
                      <a16:colId xmlns="" xmlns:a16="http://schemas.microsoft.com/office/drawing/2014/main" val="1423471715"/>
                    </a:ext>
                  </a:extLst>
                </a:gridCol>
                <a:gridCol w="2983913">
                  <a:extLst>
                    <a:ext uri="{9D8B030D-6E8A-4147-A177-3AD203B41FA5}">
                      <a16:colId xmlns="" xmlns:a16="http://schemas.microsoft.com/office/drawing/2014/main" val="1560374875"/>
                    </a:ext>
                  </a:extLst>
                </a:gridCol>
                <a:gridCol w="596657">
                  <a:extLst>
                    <a:ext uri="{9D8B030D-6E8A-4147-A177-3AD203B41FA5}">
                      <a16:colId xmlns="" xmlns:a16="http://schemas.microsoft.com/office/drawing/2014/main" val="426869607"/>
                    </a:ext>
                  </a:extLst>
                </a:gridCol>
                <a:gridCol w="644468">
                  <a:extLst>
                    <a:ext uri="{9D8B030D-6E8A-4147-A177-3AD203B41FA5}">
                      <a16:colId xmlns="" xmlns:a16="http://schemas.microsoft.com/office/drawing/2014/main" val="1647330400"/>
                    </a:ext>
                  </a:extLst>
                </a:gridCol>
                <a:gridCol w="644468">
                  <a:extLst>
                    <a:ext uri="{9D8B030D-6E8A-4147-A177-3AD203B41FA5}">
                      <a16:colId xmlns="" xmlns:a16="http://schemas.microsoft.com/office/drawing/2014/main" val="1201243691"/>
                    </a:ext>
                  </a:extLst>
                </a:gridCol>
                <a:gridCol w="610188">
                  <a:extLst>
                    <a:ext uri="{9D8B030D-6E8A-4147-A177-3AD203B41FA5}">
                      <a16:colId xmlns="" xmlns:a16="http://schemas.microsoft.com/office/drawing/2014/main" val="2977589997"/>
                    </a:ext>
                  </a:extLst>
                </a:gridCol>
                <a:gridCol w="1727723">
                  <a:extLst>
                    <a:ext uri="{9D8B030D-6E8A-4147-A177-3AD203B41FA5}">
                      <a16:colId xmlns="" xmlns:a16="http://schemas.microsoft.com/office/drawing/2014/main" val="621577778"/>
                    </a:ext>
                  </a:extLst>
                </a:gridCol>
              </a:tblGrid>
              <a:tr h="424483">
                <a:tc>
                  <a:txBody>
                    <a:bodyPr/>
                    <a:lstStyle/>
                    <a:p>
                      <a:pPr algn="ctr" fontAlgn="ctr"/>
                      <a:r>
                        <a:rPr lang="en-US" sz="800" b="0" i="0" u="none" strike="noStrike" dirty="0">
                          <a:solidFill>
                            <a:srgbClr val="000000"/>
                          </a:solidFill>
                          <a:effectLst/>
                          <a:latin typeface="Calibri" panose="020F0502020204030204" pitchFamily="34" charset="0"/>
                        </a:rPr>
                        <a:t>#</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WBS</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Milestone Name</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Target Milestone Date</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Forecast</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Actual Finish</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Variance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(in work days)</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Comments</a:t>
                      </a:r>
                    </a:p>
                  </a:txBody>
                  <a:tcPr marL="5029" marR="5029" marT="5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411226402"/>
                  </a:ext>
                </a:extLst>
              </a:tr>
              <a:tr h="141495">
                <a:tc>
                  <a:txBody>
                    <a:bodyPr/>
                    <a:lstStyle/>
                    <a:p>
                      <a:pPr algn="ctr" fontAlgn="b"/>
                      <a:r>
                        <a:rPr lang="en-US" sz="800" b="0" i="0" u="none" strike="noStrike" dirty="0">
                          <a:solidFill>
                            <a:srgbClr val="000000"/>
                          </a:solidFill>
                          <a:effectLst/>
                          <a:latin typeface="Calibri" panose="020F0502020204030204" pitchFamily="34" charset="0"/>
                        </a:rPr>
                        <a:t>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1.01.01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Approve Project Baseline and Construction PD2/3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30-Sep-19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20-Sep-19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20-Sep-19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40700003"/>
                  </a:ext>
                </a:extLst>
              </a:tr>
              <a:tr h="141495">
                <a:tc>
                  <a:txBody>
                    <a:bodyPr/>
                    <a:lstStyle/>
                    <a:p>
                      <a:pPr algn="ctr" fontAlgn="b"/>
                      <a:r>
                        <a:rPr lang="en-US" sz="800" b="0" i="0" u="none" strike="noStrike" dirty="0">
                          <a:solidFill>
                            <a:srgbClr val="000000"/>
                          </a:solidFill>
                          <a:effectLst/>
                          <a:latin typeface="Calibri" panose="020F0502020204030204" pitchFamily="34" charset="0"/>
                        </a:rPr>
                        <a:t>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1.02.02.02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Production Readiness Review - TPC Module Factories</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31-Dec-19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17-Dec-19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17-Dec-19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46329003"/>
                  </a:ext>
                </a:extLst>
              </a:tr>
              <a:tr h="141495">
                <a:tc>
                  <a:txBody>
                    <a:bodyPr/>
                    <a:lstStyle/>
                    <a:p>
                      <a:pPr algn="ctr" fontAlgn="b"/>
                      <a:r>
                        <a:rPr lang="en-US" sz="800" b="0" i="0" u="none" strike="noStrike" dirty="0">
                          <a:solidFill>
                            <a:srgbClr val="000000"/>
                          </a:solidFill>
                          <a:effectLst/>
                          <a:latin typeface="Calibri" panose="020F0502020204030204" pitchFamily="34" charset="0"/>
                        </a:rPr>
                        <a:t>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1.03.02.03.02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EMCal Preproduction Sector 0 Assembled</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31-Dec-19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25-Nov-19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25-Nov-19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92015597"/>
                  </a:ext>
                </a:extLst>
              </a:tr>
              <a:tr h="141495">
                <a:tc>
                  <a:txBody>
                    <a:bodyPr/>
                    <a:lstStyle/>
                    <a:p>
                      <a:pPr algn="ctr" fontAlgn="b"/>
                      <a:r>
                        <a:rPr lang="en-US" sz="800" b="0" i="0" u="none" strike="noStrike" dirty="0">
                          <a:solidFill>
                            <a:srgbClr val="000000"/>
                          </a:solidFill>
                          <a:effectLst/>
                          <a:latin typeface="Calibri" panose="020F0502020204030204" pitchFamily="34" charset="0"/>
                        </a:rPr>
                        <a:t>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1.02.06.02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Production Readiness Review - TPC DAM</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28-Feb-20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04-Feb-20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4-Feb-20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6919888"/>
                  </a:ext>
                </a:extLst>
              </a:tr>
              <a:tr h="141495">
                <a:tc>
                  <a:txBody>
                    <a:bodyPr/>
                    <a:lstStyle/>
                    <a:p>
                      <a:pPr algn="ctr" fontAlgn="b"/>
                      <a:r>
                        <a:rPr lang="en-US" sz="800" b="0" i="0" u="none" strike="noStrike" dirty="0">
                          <a:solidFill>
                            <a:srgbClr val="000000"/>
                          </a:solidFill>
                          <a:effectLst/>
                          <a:latin typeface="Calibri" panose="020F0502020204030204" pitchFamily="34" charset="0"/>
                        </a:rPr>
                        <a:t>5</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1.05.02.03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HCal Preproduction FEE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30-Apr-20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22-Jan-20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22-Jan-20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2735145"/>
                  </a:ext>
                </a:extLst>
              </a:tr>
              <a:tr h="141495">
                <a:tc>
                  <a:txBody>
                    <a:bodyPr/>
                    <a:lstStyle/>
                    <a:p>
                      <a:pPr algn="ctr" fontAlgn="b"/>
                      <a:r>
                        <a:rPr lang="en-US" sz="800" b="0" i="0" u="none" strike="noStrike" dirty="0">
                          <a:solidFill>
                            <a:srgbClr val="000000"/>
                          </a:solidFill>
                          <a:effectLst/>
                          <a:latin typeface="Calibri" panose="020F0502020204030204" pitchFamily="34" charset="0"/>
                        </a:rPr>
                        <a:t>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1.05.02.01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EMCal Electronics Preproduction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29-May-20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28-May-20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28-May-20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06723585"/>
                  </a:ext>
                </a:extLst>
              </a:tr>
              <a:tr h="141495">
                <a:tc>
                  <a:txBody>
                    <a:bodyPr/>
                    <a:lstStyle/>
                    <a:p>
                      <a:pPr algn="ctr" fontAlgn="b"/>
                      <a:r>
                        <a:rPr lang="en-US" sz="800" b="0" i="0" u="none" strike="noStrike" dirty="0">
                          <a:solidFill>
                            <a:srgbClr val="000000"/>
                          </a:solidFill>
                          <a:effectLst/>
                          <a:latin typeface="Calibri" panose="020F0502020204030204" pitchFamily="34" charset="0"/>
                        </a:rPr>
                        <a:t>7</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1.03.01.03.01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EMCal W Powder Acquisition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30-Jun-20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15-Jun-20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15-Jun-20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8102858"/>
                  </a:ext>
                </a:extLst>
              </a:tr>
              <a:tr h="141495">
                <a:tc>
                  <a:txBody>
                    <a:bodyPr/>
                    <a:lstStyle/>
                    <a:p>
                      <a:pPr algn="ctr" fontAlgn="b"/>
                      <a:r>
                        <a:rPr lang="en-US" sz="800" b="0" i="0" u="none" strike="noStrike" dirty="0">
                          <a:solidFill>
                            <a:srgbClr val="000000"/>
                          </a:solidFill>
                          <a:effectLst/>
                          <a:latin typeface="Calibri" panose="020F0502020204030204" pitchFamily="34" charset="0"/>
                        </a:rPr>
                        <a:t>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1.03.02.03.03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EMCal Production Readiness Review Blocks/Modules/Sectors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31-Jul-20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30-Jul-20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30-Jul-20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32959635"/>
                  </a:ext>
                </a:extLst>
              </a:tr>
              <a:tr h="141495">
                <a:tc>
                  <a:txBody>
                    <a:bodyPr/>
                    <a:lstStyle/>
                    <a:p>
                      <a:pPr algn="ctr" fontAlgn="b"/>
                      <a:r>
                        <a:rPr lang="en-US" sz="800" b="0" i="0" u="none" strike="noStrike" dirty="0">
                          <a:solidFill>
                            <a:srgbClr val="000000"/>
                          </a:solidFill>
                          <a:effectLst/>
                          <a:latin typeface="Calibri" panose="020F0502020204030204" pitchFamily="34" charset="0"/>
                        </a:rPr>
                        <a:t>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1.02.05.03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SAMPA ASIC Performance Accepted</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30-Sep-20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29-May-20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29-May-20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1412181"/>
                  </a:ext>
                </a:extLst>
              </a:tr>
              <a:tr h="141495">
                <a:tc>
                  <a:txBody>
                    <a:bodyPr/>
                    <a:lstStyle/>
                    <a:p>
                      <a:pPr algn="ctr" fontAlgn="b"/>
                      <a:r>
                        <a:rPr lang="en-US" sz="800" b="0" i="0" u="none" strike="noStrike" dirty="0">
                          <a:solidFill>
                            <a:srgbClr val="000000"/>
                          </a:solidFill>
                          <a:effectLst/>
                          <a:latin typeface="Calibri" panose="020F0502020204030204" pitchFamily="34" charset="0"/>
                        </a:rPr>
                        <a:t>10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1.05.01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EMCal/HCal SiPM Sensor Procurement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30-Oct-20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28-Feb-20 A</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28-Feb-20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32387499"/>
                  </a:ext>
                </a:extLst>
              </a:tr>
              <a:tr h="141495">
                <a:tc>
                  <a:txBody>
                    <a:bodyPr/>
                    <a:lstStyle/>
                    <a:p>
                      <a:pPr algn="ctr" fontAlgn="b"/>
                      <a:r>
                        <a:rPr lang="en-US" sz="800" b="0" i="0" u="none" strike="noStrike" dirty="0">
                          <a:solidFill>
                            <a:srgbClr val="000000"/>
                          </a:solidFill>
                          <a:effectLst/>
                          <a:latin typeface="Calibri" panose="020F0502020204030204" pitchFamily="34" charset="0"/>
                        </a:rPr>
                        <a:t>11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1.05.02.04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HCal SiPM Boards Assembly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30-Nov-20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15-Jan-21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2442583"/>
                  </a:ext>
                </a:extLst>
              </a:tr>
              <a:tr h="141495">
                <a:tc>
                  <a:txBody>
                    <a:bodyPr/>
                    <a:lstStyle/>
                    <a:p>
                      <a:pPr algn="ctr" fontAlgn="b"/>
                      <a:r>
                        <a:rPr lang="en-US" sz="800" b="0" i="0" u="none" strike="noStrike" dirty="0">
                          <a:solidFill>
                            <a:srgbClr val="000000"/>
                          </a:solidFill>
                          <a:effectLst/>
                          <a:latin typeface="Calibri" panose="020F0502020204030204" pitchFamily="34" charset="0"/>
                        </a:rPr>
                        <a:t>12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1.02.06.03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TPC DAM Felix 2.0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29-Jan-21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11-Jun-21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38202642"/>
                  </a:ext>
                </a:extLst>
              </a:tr>
              <a:tr h="141495">
                <a:tc>
                  <a:txBody>
                    <a:bodyPr/>
                    <a:lstStyle/>
                    <a:p>
                      <a:pPr algn="ctr" fontAlgn="b"/>
                      <a:r>
                        <a:rPr lang="en-US" sz="800" b="0" i="0" u="none" strike="noStrike" dirty="0">
                          <a:solidFill>
                            <a:srgbClr val="000000"/>
                          </a:solidFill>
                          <a:effectLst/>
                          <a:latin typeface="Calibri" panose="020F0502020204030204" pitchFamily="34" charset="0"/>
                        </a:rPr>
                        <a:t>13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1.06.02.03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Trigger LL1 Preproduction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26-Feb-21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16-Mar-21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5010552"/>
                  </a:ext>
                </a:extLst>
              </a:tr>
              <a:tr h="141495">
                <a:tc>
                  <a:txBody>
                    <a:bodyPr/>
                    <a:lstStyle/>
                    <a:p>
                      <a:pPr algn="ctr" fontAlgn="b"/>
                      <a:r>
                        <a:rPr lang="en-US" sz="800" b="0" i="0" u="none" strike="noStrike" dirty="0">
                          <a:solidFill>
                            <a:srgbClr val="000000"/>
                          </a:solidFill>
                          <a:effectLst/>
                          <a:latin typeface="Calibri" panose="020F0502020204030204" pitchFamily="34" charset="0"/>
                        </a:rPr>
                        <a:t>14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1.05.02.02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EMCal SiPM Boards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31-Mar-21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2-Nov-20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36949421"/>
                  </a:ext>
                </a:extLst>
              </a:tr>
              <a:tr h="141495">
                <a:tc>
                  <a:txBody>
                    <a:bodyPr/>
                    <a:lstStyle/>
                    <a:p>
                      <a:pPr algn="ctr" fontAlgn="b"/>
                      <a:r>
                        <a:rPr lang="en-US" sz="800" b="0" i="0" u="none" strike="noStrike" dirty="0">
                          <a:solidFill>
                            <a:srgbClr val="000000"/>
                          </a:solidFill>
                          <a:effectLst/>
                          <a:latin typeface="Calibri" panose="020F0502020204030204" pitchFamily="34" charset="0"/>
                        </a:rPr>
                        <a:t>15</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1.04.04.02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First Outer HCAL Sector and Splice Plates Ready to Install</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30-Apr-21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16-Nov-20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44362900"/>
                  </a:ext>
                </a:extLst>
              </a:tr>
              <a:tr h="141495">
                <a:tc>
                  <a:txBody>
                    <a:bodyPr/>
                    <a:lstStyle/>
                    <a:p>
                      <a:pPr algn="ctr" fontAlgn="b"/>
                      <a:r>
                        <a:rPr lang="en-US" sz="800" b="0" i="0" u="none" strike="noStrike" dirty="0">
                          <a:solidFill>
                            <a:srgbClr val="000000"/>
                          </a:solidFill>
                          <a:effectLst/>
                          <a:latin typeface="Calibri" panose="020F0502020204030204" pitchFamily="34" charset="0"/>
                        </a:rPr>
                        <a:t>16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1.04.01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Inner HCAL Support Structure Ready for Installation</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30-Apr-21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3-May-21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54794690"/>
                  </a:ext>
                </a:extLst>
              </a:tr>
              <a:tr h="141495">
                <a:tc>
                  <a:txBody>
                    <a:bodyPr/>
                    <a:lstStyle/>
                    <a:p>
                      <a:pPr algn="ctr" fontAlgn="b"/>
                      <a:r>
                        <a:rPr lang="en-US" sz="800" b="0" i="0" u="none" strike="noStrike" dirty="0">
                          <a:solidFill>
                            <a:srgbClr val="000000"/>
                          </a:solidFill>
                          <a:effectLst/>
                          <a:latin typeface="Calibri" panose="020F0502020204030204" pitchFamily="34" charset="0"/>
                        </a:rPr>
                        <a:t>17</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1.02.01.06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GEM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31-May-21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15-Mar-21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91273939"/>
                  </a:ext>
                </a:extLst>
              </a:tr>
              <a:tr h="141495">
                <a:tc>
                  <a:txBody>
                    <a:bodyPr/>
                    <a:lstStyle/>
                    <a:p>
                      <a:pPr algn="ctr" fontAlgn="b"/>
                      <a:r>
                        <a:rPr lang="en-US" sz="800" b="0" i="0" u="none" strike="noStrike" dirty="0">
                          <a:solidFill>
                            <a:srgbClr val="000000"/>
                          </a:solidFill>
                          <a:effectLst/>
                          <a:latin typeface="Calibri" panose="020F0502020204030204" pitchFamily="34" charset="0"/>
                        </a:rPr>
                        <a:t>18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1.03.01.03.01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EMCal Scintillating Fiber Acquisition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31-May-21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4-Mar-21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47440335"/>
                  </a:ext>
                </a:extLst>
              </a:tr>
              <a:tr h="141495">
                <a:tc>
                  <a:txBody>
                    <a:bodyPr/>
                    <a:lstStyle/>
                    <a:p>
                      <a:pPr algn="ctr" fontAlgn="b"/>
                      <a:r>
                        <a:rPr lang="en-US" sz="800" b="0" i="0" u="none" strike="noStrike" dirty="0">
                          <a:solidFill>
                            <a:srgbClr val="000000"/>
                          </a:solidFill>
                          <a:effectLst/>
                          <a:latin typeface="Calibri" panose="020F0502020204030204" pitchFamily="34" charset="0"/>
                        </a:rPr>
                        <a:t>19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1.06.01.03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DAQ Production: DAQ Ready for Operation</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31-May-21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15-Dec-21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54259951"/>
                  </a:ext>
                </a:extLst>
              </a:tr>
              <a:tr h="141495">
                <a:tc>
                  <a:txBody>
                    <a:bodyPr/>
                    <a:lstStyle/>
                    <a:p>
                      <a:pPr algn="ctr" fontAlgn="b"/>
                      <a:r>
                        <a:rPr lang="en-US" sz="800" b="0" i="0" u="none" strike="noStrike" dirty="0">
                          <a:solidFill>
                            <a:srgbClr val="000000"/>
                          </a:solidFill>
                          <a:effectLst/>
                          <a:latin typeface="Calibri" panose="020F0502020204030204" pitchFamily="34" charset="0"/>
                        </a:rPr>
                        <a:t>20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1.05.02.04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HCal Electronics Complete: Production</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30-Jun-21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5-Aug-21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31618882"/>
                  </a:ext>
                </a:extLst>
              </a:tr>
              <a:tr h="141495">
                <a:tc>
                  <a:txBody>
                    <a:bodyPr/>
                    <a:lstStyle/>
                    <a:p>
                      <a:pPr algn="ctr" fontAlgn="b"/>
                      <a:r>
                        <a:rPr lang="en-US" sz="800" b="0" i="0" u="none" strike="noStrike" dirty="0">
                          <a:solidFill>
                            <a:srgbClr val="000000"/>
                          </a:solidFill>
                          <a:effectLst/>
                          <a:latin typeface="Calibri" panose="020F0502020204030204" pitchFamily="34" charset="0"/>
                        </a:rPr>
                        <a: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1.02.05.04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TPC FEE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30-Jul-21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15-Jul-21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2022877"/>
                  </a:ext>
                </a:extLst>
              </a:tr>
              <a:tr h="141495">
                <a:tc>
                  <a:txBody>
                    <a:bodyPr/>
                    <a:lstStyle/>
                    <a:p>
                      <a:pPr algn="ctr" fontAlgn="b"/>
                      <a:r>
                        <a:rPr lang="en-US" sz="800" b="0" i="0" u="none" strike="noStrike" dirty="0">
                          <a:solidFill>
                            <a:srgbClr val="000000"/>
                          </a:solidFill>
                          <a:effectLst/>
                          <a:latin typeface="Calibri" panose="020F0502020204030204" pitchFamily="34" charset="0"/>
                        </a:rPr>
                        <a:t>22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1.05.03.02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Calorimeter Electronics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30-Jul-21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5-Aug-21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53363167"/>
                  </a:ext>
                </a:extLst>
              </a:tr>
              <a:tr h="141495">
                <a:tc>
                  <a:txBody>
                    <a:bodyPr/>
                    <a:lstStyle/>
                    <a:p>
                      <a:pPr algn="ctr" fontAlgn="b"/>
                      <a:r>
                        <a:rPr lang="en-US" sz="800" b="0" i="0" u="none" strike="noStrike" dirty="0">
                          <a:solidFill>
                            <a:srgbClr val="000000"/>
                          </a:solidFill>
                          <a:effectLst/>
                          <a:latin typeface="Calibri" panose="020F0502020204030204" pitchFamily="34" charset="0"/>
                        </a:rPr>
                        <a:t>23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1.05.02.02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EMCal Electronics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30-Jul-21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15-Apr-21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45718254"/>
                  </a:ext>
                </a:extLst>
              </a:tr>
              <a:tr h="141495">
                <a:tc>
                  <a:txBody>
                    <a:bodyPr/>
                    <a:lstStyle/>
                    <a:p>
                      <a:pPr algn="ctr" fontAlgn="b"/>
                      <a:r>
                        <a:rPr lang="en-US" sz="800" b="0" i="0" u="none" strike="noStrike" dirty="0">
                          <a:solidFill>
                            <a:srgbClr val="000000"/>
                          </a:solidFill>
                          <a:effectLst/>
                          <a:latin typeface="Calibri" panose="020F0502020204030204" pitchFamily="34" charset="0"/>
                        </a:rPr>
                        <a:t>24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1.07</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MinBias Detector Ready to Install</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30-Sep-21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16-Nov-21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49176601"/>
                  </a:ext>
                </a:extLst>
              </a:tr>
              <a:tr h="141495">
                <a:tc>
                  <a:txBody>
                    <a:bodyPr/>
                    <a:lstStyle/>
                    <a:p>
                      <a:pPr algn="ctr" fontAlgn="b"/>
                      <a:r>
                        <a:rPr lang="en-US" sz="800" b="0" i="0" u="none" strike="noStrike" dirty="0">
                          <a:solidFill>
                            <a:srgbClr val="000000"/>
                          </a:solidFill>
                          <a:effectLst/>
                          <a:latin typeface="Calibri" panose="020F0502020204030204" pitchFamily="34" charset="0"/>
                        </a:rPr>
                        <a:t>25</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1.06.03.03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GL1 Ready to Operate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30-Sep-21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34551143"/>
                  </a:ext>
                </a:extLst>
              </a:tr>
              <a:tr h="141495">
                <a:tc>
                  <a:txBody>
                    <a:bodyPr/>
                    <a:lstStyle/>
                    <a:p>
                      <a:pPr algn="ctr" fontAlgn="b"/>
                      <a:r>
                        <a:rPr lang="en-US" sz="800" b="0" i="0" u="none" strike="noStrike" dirty="0">
                          <a:solidFill>
                            <a:srgbClr val="000000"/>
                          </a:solidFill>
                          <a:effectLst/>
                          <a:latin typeface="Calibri" panose="020F0502020204030204" pitchFamily="34" charset="0"/>
                        </a:rPr>
                        <a:t>26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1.01.01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Early Project Completion</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7-Jan-22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-45</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74072925"/>
                  </a:ext>
                </a:extLst>
              </a:tr>
              <a:tr h="141495">
                <a:tc>
                  <a:txBody>
                    <a:bodyPr/>
                    <a:lstStyle/>
                    <a:p>
                      <a:pPr algn="ctr" fontAlgn="b"/>
                      <a:r>
                        <a:rPr lang="en-US" sz="800" b="0" i="0" u="none" strike="noStrike" dirty="0">
                          <a:solidFill>
                            <a:srgbClr val="000000"/>
                          </a:solidFill>
                          <a:effectLst/>
                          <a:latin typeface="Calibri" panose="020F0502020204030204" pitchFamily="34" charset="0"/>
                        </a:rPr>
                        <a:t>27</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1.02.01.08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TPC Ready to Install (Assembly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3640797"/>
                  </a:ext>
                </a:extLst>
              </a:tr>
              <a:tr h="141495">
                <a:tc>
                  <a:txBody>
                    <a:bodyPr/>
                    <a:lstStyle/>
                    <a:p>
                      <a:pPr algn="ctr" fontAlgn="b"/>
                      <a:r>
                        <a:rPr lang="en-US" sz="800" b="0" i="0" u="none" strike="noStrike" dirty="0">
                          <a:solidFill>
                            <a:srgbClr val="000000"/>
                          </a:solidFill>
                          <a:effectLst/>
                          <a:latin typeface="Calibri" panose="020F0502020204030204" pitchFamily="34" charset="0"/>
                        </a:rPr>
                        <a:t>28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1.02.06.03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TPC DAM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6234640"/>
                  </a:ext>
                </a:extLst>
              </a:tr>
              <a:tr h="141495">
                <a:tc>
                  <a:txBody>
                    <a:bodyPr/>
                    <a:lstStyle/>
                    <a:p>
                      <a:pPr algn="ctr" fontAlgn="b"/>
                      <a:r>
                        <a:rPr lang="en-US" sz="800" b="0" i="0" u="none" strike="noStrike" dirty="0">
                          <a:solidFill>
                            <a:srgbClr val="000000"/>
                          </a:solidFill>
                          <a:effectLst/>
                          <a:latin typeface="Calibri" panose="020F0502020204030204" pitchFamily="34" charset="0"/>
                        </a:rPr>
                        <a:t>29</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1.03.02.03.03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EMCal Ready to Install</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6-Jan-22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-45</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45269053"/>
                  </a:ext>
                </a:extLst>
              </a:tr>
              <a:tr h="141495">
                <a:tc>
                  <a:txBody>
                    <a:bodyPr/>
                    <a:lstStyle/>
                    <a:p>
                      <a:pPr algn="ctr" fontAlgn="b"/>
                      <a:r>
                        <a:rPr lang="en-US" sz="800" b="0" i="0" u="none" strike="noStrike" dirty="0">
                          <a:solidFill>
                            <a:srgbClr val="000000"/>
                          </a:solidFill>
                          <a:effectLst/>
                          <a:latin typeface="Calibri" panose="020F0502020204030204" pitchFamily="34" charset="0"/>
                        </a:rPr>
                        <a:t>30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1.04.04.02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Last Outer HCAL Sector Ready to Install</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17-Sep-21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53791507"/>
                  </a:ext>
                </a:extLst>
              </a:tr>
              <a:tr h="141495">
                <a:tc>
                  <a:txBody>
                    <a:bodyPr/>
                    <a:lstStyle/>
                    <a:p>
                      <a:pPr algn="ctr" fontAlgn="b"/>
                      <a:r>
                        <a:rPr lang="en-US" sz="800" b="0" i="0" u="none" strike="noStrike" dirty="0">
                          <a:solidFill>
                            <a:srgbClr val="000000"/>
                          </a:solidFill>
                          <a:effectLst/>
                          <a:latin typeface="Calibri" panose="020F0502020204030204" pitchFamily="34" charset="0"/>
                        </a:rPr>
                        <a:t>31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1.06.02.04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LL1 Trigger Production Complete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710620"/>
                  </a:ext>
                </a:extLst>
              </a:tr>
              <a:tr h="141495">
                <a:tc>
                  <a:txBody>
                    <a:bodyPr/>
                    <a:lstStyle/>
                    <a:p>
                      <a:pPr algn="ctr" fontAlgn="b"/>
                      <a:r>
                        <a:rPr lang="en-US" sz="800" b="0" i="0" u="none" strike="noStrike" dirty="0">
                          <a:solidFill>
                            <a:srgbClr val="000000"/>
                          </a:solidFill>
                          <a:effectLst/>
                          <a:latin typeface="Calibri" panose="020F0502020204030204" pitchFamily="34" charset="0"/>
                        </a:rPr>
                        <a:t>32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1.06.02.04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LL1 Ready to Operate</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5-Oct-21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20242440"/>
                  </a:ext>
                </a:extLst>
              </a:tr>
              <a:tr h="141495">
                <a:tc>
                  <a:txBody>
                    <a:bodyPr/>
                    <a:lstStyle/>
                    <a:p>
                      <a:pPr algn="ctr" fontAlgn="b"/>
                      <a:r>
                        <a:rPr lang="en-US" sz="800" b="0" i="0" u="none" strike="noStrike" dirty="0">
                          <a:solidFill>
                            <a:srgbClr val="000000"/>
                          </a:solidFill>
                          <a:effectLst/>
                          <a:latin typeface="Calibri" panose="020F0502020204030204" pitchFamily="34" charset="0"/>
                        </a:rPr>
                        <a:t>33</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1.01.01</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Approve Project Closeout PD-4</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30-Dec-22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29-Dec-22*</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5029" marR="5029" marT="5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2655595"/>
                  </a:ext>
                </a:extLst>
              </a:tr>
            </a:tbl>
          </a:graphicData>
        </a:graphic>
      </p:graphicFrame>
      <p:sp>
        <p:nvSpPr>
          <p:cNvPr id="9" name="Footer Placeholder 2">
            <a:extLst>
              <a:ext uri="{FF2B5EF4-FFF2-40B4-BE49-F238E27FC236}">
                <a16:creationId xmlns="" xmlns:a16="http://schemas.microsoft.com/office/drawing/2014/main" id="{E2730F8C-314B-4DE9-9F5B-B6AB0AF074B6}"/>
              </a:ext>
            </a:extLst>
          </p:cNvPr>
          <p:cNvSpPr>
            <a:spLocks noGrp="1"/>
          </p:cNvSpPr>
          <p:nvPr>
            <p:ph type="ftr" sz="quarter" idx="11"/>
          </p:nvPr>
        </p:nvSpPr>
        <p:spPr>
          <a:xfrm>
            <a:off x="7640055" y="6617485"/>
            <a:ext cx="1503947" cy="207169"/>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27230213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AF36360-83C2-4913-8A95-B933CB4304EC}"/>
              </a:ext>
            </a:extLst>
          </p:cNvPr>
          <p:cNvSpPr>
            <a:spLocks noGrp="1"/>
          </p:cNvSpPr>
          <p:nvPr>
            <p:ph type="title"/>
          </p:nvPr>
        </p:nvSpPr>
        <p:spPr>
          <a:xfrm>
            <a:off x="457200" y="189089"/>
            <a:ext cx="8229600" cy="546497"/>
          </a:xfrm>
        </p:spPr>
        <p:txBody>
          <a:bodyPr/>
          <a:lstStyle/>
          <a:p>
            <a:r>
              <a:rPr lang="en-US" sz="2400" dirty="0"/>
              <a:t>Milestones Status – 1008 Infra and Facility Upgrade</a:t>
            </a:r>
          </a:p>
        </p:txBody>
      </p:sp>
      <p:sp>
        <p:nvSpPr>
          <p:cNvPr id="17" name="Slide Number Placeholder 16">
            <a:extLst>
              <a:ext uri="{FF2B5EF4-FFF2-40B4-BE49-F238E27FC236}">
                <a16:creationId xmlns="" xmlns:a16="http://schemas.microsoft.com/office/drawing/2014/main" id="{7DA745C9-D0E5-464F-9DC4-A0C6BDC91F03}"/>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14</a:t>
            </a:fld>
            <a:endParaRPr lang="en-US" altLang="en-US" dirty="0"/>
          </a:p>
        </p:txBody>
      </p:sp>
      <p:cxnSp>
        <p:nvCxnSpPr>
          <p:cNvPr id="10" name="Straight Connector 9">
            <a:extLst>
              <a:ext uri="{FF2B5EF4-FFF2-40B4-BE49-F238E27FC236}">
                <a16:creationId xmlns="" xmlns:a16="http://schemas.microsoft.com/office/drawing/2014/main" id="{F670B067-67E8-41BA-BE06-21ADFCBF3854}"/>
              </a:ext>
            </a:extLst>
          </p:cNvPr>
          <p:cNvCxnSpPr/>
          <p:nvPr/>
        </p:nvCxnSpPr>
        <p:spPr>
          <a:xfrm>
            <a:off x="366358" y="735584"/>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 xmlns:a16="http://schemas.microsoft.com/office/drawing/2014/main" id="{BF23D7C4-C389-4509-82D7-04CEE99E22A6}"/>
              </a:ext>
            </a:extLst>
          </p:cNvPr>
          <p:cNvGraphicFramePr>
            <a:graphicFrameLocks noGrp="1"/>
          </p:cNvGraphicFramePr>
          <p:nvPr>
            <p:extLst>
              <p:ext uri="{D42A27DB-BD31-4B8C-83A1-F6EECF244321}">
                <p14:modId xmlns:p14="http://schemas.microsoft.com/office/powerpoint/2010/main" val="1217204062"/>
              </p:ext>
            </p:extLst>
          </p:nvPr>
        </p:nvGraphicFramePr>
        <p:xfrm>
          <a:off x="457201" y="1064419"/>
          <a:ext cx="8229601" cy="3878988"/>
        </p:xfrm>
        <a:graphic>
          <a:graphicData uri="http://schemas.openxmlformats.org/drawingml/2006/table">
            <a:tbl>
              <a:tblPr/>
              <a:tblGrid>
                <a:gridCol w="247507">
                  <a:extLst>
                    <a:ext uri="{9D8B030D-6E8A-4147-A177-3AD203B41FA5}">
                      <a16:colId xmlns="" xmlns:a16="http://schemas.microsoft.com/office/drawing/2014/main" val="1759371215"/>
                    </a:ext>
                  </a:extLst>
                </a:gridCol>
                <a:gridCol w="607900">
                  <a:extLst>
                    <a:ext uri="{9D8B030D-6E8A-4147-A177-3AD203B41FA5}">
                      <a16:colId xmlns="" xmlns:a16="http://schemas.microsoft.com/office/drawing/2014/main" val="2478021301"/>
                    </a:ext>
                  </a:extLst>
                </a:gridCol>
                <a:gridCol w="4041059">
                  <a:extLst>
                    <a:ext uri="{9D8B030D-6E8A-4147-A177-3AD203B41FA5}">
                      <a16:colId xmlns="" xmlns:a16="http://schemas.microsoft.com/office/drawing/2014/main" val="187278217"/>
                    </a:ext>
                  </a:extLst>
                </a:gridCol>
                <a:gridCol w="575187">
                  <a:extLst>
                    <a:ext uri="{9D8B030D-6E8A-4147-A177-3AD203B41FA5}">
                      <a16:colId xmlns="" xmlns:a16="http://schemas.microsoft.com/office/drawing/2014/main" val="3963485671"/>
                    </a:ext>
                  </a:extLst>
                </a:gridCol>
                <a:gridCol w="508819">
                  <a:extLst>
                    <a:ext uri="{9D8B030D-6E8A-4147-A177-3AD203B41FA5}">
                      <a16:colId xmlns="" xmlns:a16="http://schemas.microsoft.com/office/drawing/2014/main" val="4060801641"/>
                    </a:ext>
                  </a:extLst>
                </a:gridCol>
                <a:gridCol w="479323">
                  <a:extLst>
                    <a:ext uri="{9D8B030D-6E8A-4147-A177-3AD203B41FA5}">
                      <a16:colId xmlns="" xmlns:a16="http://schemas.microsoft.com/office/drawing/2014/main" val="3901105093"/>
                    </a:ext>
                  </a:extLst>
                </a:gridCol>
                <a:gridCol w="376083">
                  <a:extLst>
                    <a:ext uri="{9D8B030D-6E8A-4147-A177-3AD203B41FA5}">
                      <a16:colId xmlns="" xmlns:a16="http://schemas.microsoft.com/office/drawing/2014/main" val="4211522907"/>
                    </a:ext>
                  </a:extLst>
                </a:gridCol>
                <a:gridCol w="1393723">
                  <a:extLst>
                    <a:ext uri="{9D8B030D-6E8A-4147-A177-3AD203B41FA5}">
                      <a16:colId xmlns="" xmlns:a16="http://schemas.microsoft.com/office/drawing/2014/main" val="1083967298"/>
                    </a:ext>
                  </a:extLst>
                </a:gridCol>
              </a:tblGrid>
              <a:tr h="370401">
                <a:tc>
                  <a:txBody>
                    <a:bodyPr/>
                    <a:lstStyle/>
                    <a:p>
                      <a:pPr algn="ctr" fontAlgn="ctr"/>
                      <a:r>
                        <a:rPr lang="en-US" sz="800" b="0" i="0" u="none" strike="noStrike" dirty="0">
                          <a:solidFill>
                            <a:srgbClr val="000000"/>
                          </a:solidFill>
                          <a:effectLst/>
                          <a:latin typeface="Calibri" panose="020F0502020204030204" pitchFamily="34" charset="0"/>
                        </a:rPr>
                        <a:t>#</a:t>
                      </a:r>
                    </a:p>
                  </a:txBody>
                  <a:tcPr marL="4641" marR="4641" marT="4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WBS</a:t>
                      </a:r>
                    </a:p>
                  </a:txBody>
                  <a:tcPr marL="4641" marR="4641" marT="4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Milestone Name</a:t>
                      </a:r>
                    </a:p>
                  </a:txBody>
                  <a:tcPr marL="4641" marR="4641" marT="4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Target Milestone Date</a:t>
                      </a:r>
                    </a:p>
                  </a:txBody>
                  <a:tcPr marL="4641" marR="4641" marT="4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Forecast</a:t>
                      </a:r>
                    </a:p>
                  </a:txBody>
                  <a:tcPr marL="4641" marR="4641" marT="4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Actual Finish</a:t>
                      </a:r>
                    </a:p>
                  </a:txBody>
                  <a:tcPr marL="4641" marR="4641" marT="4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Variance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(in work days)</a:t>
                      </a:r>
                    </a:p>
                  </a:txBody>
                  <a:tcPr marL="4641" marR="4641" marT="4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0" i="0" u="none" strike="noStrike" dirty="0">
                          <a:solidFill>
                            <a:srgbClr val="000000"/>
                          </a:solidFill>
                          <a:effectLst/>
                          <a:latin typeface="Calibri" panose="020F0502020204030204" pitchFamily="34" charset="0"/>
                        </a:rPr>
                        <a:t>Comments</a:t>
                      </a:r>
                    </a:p>
                  </a:txBody>
                  <a:tcPr marL="4641" marR="4641" marT="4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3420713907"/>
                  </a:ext>
                </a:extLst>
              </a:tr>
              <a:tr h="126561">
                <a:tc>
                  <a:txBody>
                    <a:bodyPr/>
                    <a:lstStyle/>
                    <a:p>
                      <a:pPr algn="ctr" fontAlgn="b"/>
                      <a:r>
                        <a:rPr lang="en-US" sz="800" b="0" i="0" u="none" strike="noStrike" dirty="0">
                          <a:solidFill>
                            <a:srgbClr val="000000"/>
                          </a:solidFill>
                          <a:effectLst/>
                          <a:latin typeface="Calibri" panose="020F0502020204030204" pitchFamily="34" charset="0"/>
                        </a:rPr>
                        <a:t>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2.03.03</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Completion of Outer HCAL Sector Mechanical Structure Procurement</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30-Sep-19</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03-Sep-19 A</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3-Sep-19</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82306353"/>
                  </a:ext>
                </a:extLst>
              </a:tr>
              <a:tr h="126561">
                <a:tc>
                  <a:txBody>
                    <a:bodyPr/>
                    <a:lstStyle/>
                    <a:p>
                      <a:pPr algn="ctr" fontAlgn="b"/>
                      <a:r>
                        <a:rPr lang="en-US" sz="800" b="0" i="0" u="none" strike="noStrike" dirty="0">
                          <a:solidFill>
                            <a:srgbClr val="000000"/>
                          </a:solidFill>
                          <a:effectLst/>
                          <a:latin typeface="Calibri" panose="020F0502020204030204" pitchFamily="34" charset="0"/>
                        </a:rPr>
                        <a:t>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2.02.03.04.01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(Controls Hardware) Power distribution drawings</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31-Oct-20</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12-Nov-20</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33330520"/>
                  </a:ext>
                </a:extLst>
              </a:tr>
              <a:tr h="126561">
                <a:tc>
                  <a:txBody>
                    <a:bodyPr/>
                    <a:lstStyle/>
                    <a:p>
                      <a:pPr algn="ctr" fontAlgn="b"/>
                      <a:r>
                        <a:rPr lang="en-US" sz="800" b="0" i="0" u="none" strike="noStrike" dirty="0">
                          <a:solidFill>
                            <a:srgbClr val="000000"/>
                          </a:solidFill>
                          <a:effectLst/>
                          <a:latin typeface="Calibri" panose="020F0502020204030204" pitchFamily="34" charset="0"/>
                        </a:rPr>
                        <a:t>3</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2.03.01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Steel Track Modifications</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30-Nov-20</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13-Jan-21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7660193"/>
                  </a:ext>
                </a:extLst>
              </a:tr>
              <a:tr h="126561">
                <a:tc>
                  <a:txBody>
                    <a:bodyPr/>
                    <a:lstStyle/>
                    <a:p>
                      <a:pPr algn="ctr" fontAlgn="b"/>
                      <a:r>
                        <a:rPr lang="en-US" sz="800" b="0" i="0" u="none" strike="noStrike" dirty="0">
                          <a:solidFill>
                            <a:srgbClr val="000000"/>
                          </a:solidFill>
                          <a:effectLst/>
                          <a:latin typeface="Calibri" panose="020F0502020204030204" pitchFamily="34" charset="0"/>
                        </a:rPr>
                        <a:t>4</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2.03.02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Magnet Supports Released for Production (Milestone)</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31-Jan-21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15-Jan-21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80495206"/>
                  </a:ext>
                </a:extLst>
              </a:tr>
              <a:tr h="126561">
                <a:tc>
                  <a:txBody>
                    <a:bodyPr/>
                    <a:lstStyle/>
                    <a:p>
                      <a:pPr algn="ctr" fontAlgn="b"/>
                      <a:r>
                        <a:rPr lang="en-US" sz="800" b="0" i="0" u="none" strike="noStrike" dirty="0">
                          <a:solidFill>
                            <a:srgbClr val="000000"/>
                          </a:solidFill>
                          <a:effectLst/>
                          <a:latin typeface="Calibri" panose="020F0502020204030204" pitchFamily="34" charset="0"/>
                        </a:rPr>
                        <a:t>5</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2.04.02.01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Magnet cryo, electrical and control structural support components Ready for Installation</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31-Mar-21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10-May-21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73078866"/>
                  </a:ext>
                </a:extLst>
              </a:tr>
              <a:tr h="126561">
                <a:tc>
                  <a:txBody>
                    <a:bodyPr/>
                    <a:lstStyle/>
                    <a:p>
                      <a:pPr algn="ctr" fontAlgn="b"/>
                      <a:r>
                        <a:rPr lang="en-US" sz="800" b="0" i="0" u="none" strike="noStrike" dirty="0">
                          <a:solidFill>
                            <a:srgbClr val="000000"/>
                          </a:solidFill>
                          <a:effectLst/>
                          <a:latin typeface="Calibri" panose="020F0502020204030204" pitchFamily="34" charset="0"/>
                        </a:rPr>
                        <a:t>6</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2.03.02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Inner HCal Support Tabs Components Ready for Installation</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31-Mar-21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28-Jul-21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-84</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88576077"/>
                  </a:ext>
                </a:extLst>
              </a:tr>
              <a:tr h="126561">
                <a:tc>
                  <a:txBody>
                    <a:bodyPr/>
                    <a:lstStyle/>
                    <a:p>
                      <a:pPr algn="ctr" fontAlgn="b"/>
                      <a:r>
                        <a:rPr lang="en-US" sz="800" b="0" i="0" u="none" strike="noStrike" dirty="0">
                          <a:solidFill>
                            <a:srgbClr val="000000"/>
                          </a:solidFill>
                          <a:effectLst/>
                          <a:latin typeface="Calibri" panose="020F0502020204030204" pitchFamily="34" charset="0"/>
                        </a:rPr>
                        <a:t>7</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2.05.04</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Outer HCal Sectors Ready for Installation</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30-Apr-21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16-Nov-20</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92251764"/>
                  </a:ext>
                </a:extLst>
              </a:tr>
              <a:tr h="126561">
                <a:tc>
                  <a:txBody>
                    <a:bodyPr/>
                    <a:lstStyle/>
                    <a:p>
                      <a:pPr algn="ctr" fontAlgn="b"/>
                      <a:r>
                        <a:rPr lang="en-US" sz="800" b="0" i="0" u="none" strike="noStrike" dirty="0">
                          <a:solidFill>
                            <a:srgbClr val="000000"/>
                          </a:solidFill>
                          <a:effectLst/>
                          <a:latin typeface="Calibri" panose="020F0502020204030204" pitchFamily="34" charset="0"/>
                        </a:rPr>
                        <a:t>8</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2.03.01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Carriage Cradle - Components Ready for Installation</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31-May-21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22-Feb-21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69</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33973394"/>
                  </a:ext>
                </a:extLst>
              </a:tr>
              <a:tr h="126561">
                <a:tc>
                  <a:txBody>
                    <a:bodyPr/>
                    <a:lstStyle/>
                    <a:p>
                      <a:pPr algn="ctr" fontAlgn="b"/>
                      <a:r>
                        <a:rPr lang="en-US" sz="800" b="0" i="0" u="none" strike="noStrike" dirty="0">
                          <a:solidFill>
                            <a:srgbClr val="000000"/>
                          </a:solidFill>
                          <a:effectLst/>
                          <a:latin typeface="Calibri" panose="020F0502020204030204" pitchFamily="34" charset="0"/>
                        </a:rPr>
                        <a:t>9</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2.03.05</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CC Bridge, Mid Platforms &amp; Access - Ready for Installation</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31-Oct-21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29-Jun-21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85</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29654205"/>
                  </a:ext>
                </a:extLst>
              </a:tr>
              <a:tr h="126561">
                <a:tc>
                  <a:txBody>
                    <a:bodyPr/>
                    <a:lstStyle/>
                    <a:p>
                      <a:pPr algn="ctr" fontAlgn="b"/>
                      <a:r>
                        <a:rPr lang="en-US" sz="800" b="0" i="0" u="none" strike="noStrike" dirty="0">
                          <a:solidFill>
                            <a:srgbClr val="000000"/>
                          </a:solidFill>
                          <a:effectLst/>
                          <a:latin typeface="Calibri" panose="020F0502020204030204" pitchFamily="34" charset="0"/>
                        </a:rPr>
                        <a:t>10</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2.02.03.02.04.02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Procure LN2 supply transfer line system - Phase 5 - Shipping - Delivery Acceptance</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30-Nov-21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28-Jan-22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24548781"/>
                  </a:ext>
                </a:extLst>
              </a:tr>
              <a:tr h="126561">
                <a:tc>
                  <a:txBody>
                    <a:bodyPr/>
                    <a:lstStyle/>
                    <a:p>
                      <a:pPr algn="ctr" fontAlgn="b"/>
                      <a:r>
                        <a:rPr lang="en-US" sz="800" b="0" i="0" u="none" strike="noStrike" dirty="0">
                          <a:solidFill>
                            <a:srgbClr val="000000"/>
                          </a:solidFill>
                          <a:effectLst/>
                          <a:latin typeface="Calibri" panose="020F0502020204030204" pitchFamily="34" charset="0"/>
                        </a:rPr>
                        <a:t>11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2.05.05</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Install SC Magnet on Cradle</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30-Nov-21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15-Sep-21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49</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88982278"/>
                  </a:ext>
                </a:extLst>
              </a:tr>
              <a:tr h="126561">
                <a:tc>
                  <a:txBody>
                    <a:bodyPr/>
                    <a:lstStyle/>
                    <a:p>
                      <a:pPr algn="ctr" fontAlgn="b"/>
                      <a:r>
                        <a:rPr lang="en-US" sz="800" b="0" i="0" u="none" strike="noStrike" dirty="0">
                          <a:solidFill>
                            <a:srgbClr val="000000"/>
                          </a:solidFill>
                          <a:effectLst/>
                          <a:latin typeface="Calibri" panose="020F0502020204030204" pitchFamily="34" charset="0"/>
                        </a:rPr>
                        <a:t>12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2.04.02.06</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Assembly Hall Components Ready for Installation</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30-Nov-21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16-Sep-21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48</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0808395"/>
                  </a:ext>
                </a:extLst>
              </a:tr>
              <a:tr h="126561">
                <a:tc>
                  <a:txBody>
                    <a:bodyPr/>
                    <a:lstStyle/>
                    <a:p>
                      <a:pPr algn="ctr" fontAlgn="b"/>
                      <a:r>
                        <a:rPr lang="en-US" sz="800" b="0" i="0" u="none" strike="noStrike" dirty="0">
                          <a:solidFill>
                            <a:srgbClr val="000000"/>
                          </a:solidFill>
                          <a:effectLst/>
                          <a:latin typeface="Calibri" panose="020F0502020204030204" pitchFamily="34" charset="0"/>
                        </a:rPr>
                        <a:t>13</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2.04.01.03</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Detector Electronics Racks and Rack generic support systems Components Ready for Installation</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30-Nov-21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6-Jan-22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12536878"/>
                  </a:ext>
                </a:extLst>
              </a:tr>
              <a:tr h="126561">
                <a:tc>
                  <a:txBody>
                    <a:bodyPr/>
                    <a:lstStyle/>
                    <a:p>
                      <a:pPr algn="ctr" fontAlgn="b"/>
                      <a:r>
                        <a:rPr lang="en-US" sz="800" b="0" i="0" u="none" strike="noStrike" dirty="0">
                          <a:solidFill>
                            <a:srgbClr val="000000"/>
                          </a:solidFill>
                          <a:effectLst/>
                          <a:latin typeface="Calibri" panose="020F0502020204030204" pitchFamily="34" charset="0"/>
                        </a:rPr>
                        <a:t>14</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2.04.01.05</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Detector Safety Subsystems Components Ready for Installation</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31-Dec-21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21-Dec-21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57253681"/>
                  </a:ext>
                </a:extLst>
              </a:tr>
              <a:tr h="126561">
                <a:tc>
                  <a:txBody>
                    <a:bodyPr/>
                    <a:lstStyle/>
                    <a:p>
                      <a:pPr algn="ctr" fontAlgn="b"/>
                      <a:r>
                        <a:rPr lang="en-US" sz="800" b="0" i="0" u="none" strike="noStrike" dirty="0">
                          <a:solidFill>
                            <a:srgbClr val="000000"/>
                          </a:solidFill>
                          <a:effectLst/>
                          <a:latin typeface="Calibri" panose="020F0502020204030204" pitchFamily="34" charset="0"/>
                        </a:rPr>
                        <a:t>15</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2.02.02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Magnet and Solenoid Valvebox - Reinstall</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31-Jan-22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4-Nov-21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55</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07602156"/>
                  </a:ext>
                </a:extLst>
              </a:tr>
              <a:tr h="126561">
                <a:tc>
                  <a:txBody>
                    <a:bodyPr/>
                    <a:lstStyle/>
                    <a:p>
                      <a:pPr algn="ctr" fontAlgn="b"/>
                      <a:r>
                        <a:rPr lang="en-US" sz="800" b="0" i="0" u="none" strike="noStrike" dirty="0">
                          <a:solidFill>
                            <a:srgbClr val="000000"/>
                          </a:solidFill>
                          <a:effectLst/>
                          <a:latin typeface="Calibri" panose="020F0502020204030204" pitchFamily="34" charset="0"/>
                        </a:rPr>
                        <a:t>16</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2.05.04</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Install Remainder of Outer HCal Sectors</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31-Jan-22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12-Nov-21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50</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65283612"/>
                  </a:ext>
                </a:extLst>
              </a:tr>
              <a:tr h="126561">
                <a:tc>
                  <a:txBody>
                    <a:bodyPr/>
                    <a:lstStyle/>
                    <a:p>
                      <a:pPr algn="ctr" fontAlgn="b"/>
                      <a:r>
                        <a:rPr lang="en-US" sz="800" b="0" i="0" u="none" strike="noStrike" dirty="0">
                          <a:solidFill>
                            <a:srgbClr val="000000"/>
                          </a:solidFill>
                          <a:effectLst/>
                          <a:latin typeface="Calibri" panose="020F0502020204030204" pitchFamily="34" charset="0"/>
                        </a:rPr>
                        <a:t>17</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2.05.03</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Install platforms &amp; access</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28-Feb-22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14-Dec-21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49</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96798768"/>
                  </a:ext>
                </a:extLst>
              </a:tr>
              <a:tr h="126561">
                <a:tc>
                  <a:txBody>
                    <a:bodyPr/>
                    <a:lstStyle/>
                    <a:p>
                      <a:pPr algn="ctr" fontAlgn="b"/>
                      <a:r>
                        <a:rPr lang="en-US" sz="800" b="0" i="0" u="none" strike="noStrike" dirty="0">
                          <a:solidFill>
                            <a:srgbClr val="000000"/>
                          </a:solidFill>
                          <a:effectLst/>
                          <a:latin typeface="Calibri" panose="020F0502020204030204" pitchFamily="34" charset="0"/>
                        </a:rPr>
                        <a:t>18</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2.05.07</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Install EMCal Sectors</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31-Mar-22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4-Jan-22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59</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80909536"/>
                  </a:ext>
                </a:extLst>
              </a:tr>
              <a:tr h="126561">
                <a:tc>
                  <a:txBody>
                    <a:bodyPr/>
                    <a:lstStyle/>
                    <a:p>
                      <a:pPr algn="ctr" fontAlgn="b"/>
                      <a:r>
                        <a:rPr lang="en-US" sz="800" b="0" i="0" u="none" strike="noStrike" dirty="0">
                          <a:solidFill>
                            <a:srgbClr val="000000"/>
                          </a:solidFill>
                          <a:effectLst/>
                          <a:latin typeface="Calibri" panose="020F0502020204030204" pitchFamily="34" charset="0"/>
                        </a:rPr>
                        <a:t>19</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2.05.03</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Install Pole Tips</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31-May-22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28-Mar-22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44</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28745660"/>
                  </a:ext>
                </a:extLst>
              </a:tr>
              <a:tr h="126561">
                <a:tc>
                  <a:txBody>
                    <a:bodyPr/>
                    <a:lstStyle/>
                    <a:p>
                      <a:pPr algn="ctr" fontAlgn="b"/>
                      <a:r>
                        <a:rPr lang="en-US" sz="800" b="0" i="0" u="none" strike="noStrike" dirty="0">
                          <a:solidFill>
                            <a:srgbClr val="000000"/>
                          </a:solidFill>
                          <a:effectLst/>
                          <a:latin typeface="Calibri" panose="020F0502020204030204" pitchFamily="34" charset="0"/>
                        </a:rPr>
                        <a:t>20</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2.02.03.01.06</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RHIC Helium Interface - Installation complete</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30-Jun-22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2-May-22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09405804"/>
                  </a:ext>
                </a:extLst>
              </a:tr>
              <a:tr h="126561">
                <a:tc>
                  <a:txBody>
                    <a:bodyPr/>
                    <a:lstStyle/>
                    <a:p>
                      <a:pPr algn="ctr" fontAlgn="b"/>
                      <a:r>
                        <a:rPr lang="en-US" sz="800" b="0" i="0" u="none" strike="noStrike" dirty="0">
                          <a:solidFill>
                            <a:srgbClr val="000000"/>
                          </a:solidFill>
                          <a:effectLst/>
                          <a:latin typeface="Calibri" panose="020F0502020204030204" pitchFamily="34" charset="0"/>
                        </a:rPr>
                        <a:t>21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2.02.03.04.03</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(Cryo Controls Hardware) Hardware Installed</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30-Jun-22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4-Apr-22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7345598"/>
                  </a:ext>
                </a:extLst>
              </a:tr>
              <a:tr h="126561">
                <a:tc>
                  <a:txBody>
                    <a:bodyPr/>
                    <a:lstStyle/>
                    <a:p>
                      <a:pPr algn="ctr" fontAlgn="b"/>
                      <a:r>
                        <a:rPr lang="en-US" sz="800" b="0" i="0" u="none" strike="noStrike" dirty="0">
                          <a:solidFill>
                            <a:srgbClr val="000000"/>
                          </a:solidFill>
                          <a:effectLst/>
                          <a:latin typeface="Calibri" panose="020F0502020204030204" pitchFamily="34" charset="0"/>
                        </a:rPr>
                        <a:t>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2.02.01.02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Magnet is operational</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31-Jul-22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13-Jun-22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33</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1855291"/>
                  </a:ext>
                </a:extLst>
              </a:tr>
              <a:tr h="126561">
                <a:tc>
                  <a:txBody>
                    <a:bodyPr/>
                    <a:lstStyle/>
                    <a:p>
                      <a:pPr algn="ctr" fontAlgn="b"/>
                      <a:r>
                        <a:rPr lang="en-US" sz="800" b="0" i="0" u="none" strike="noStrike" dirty="0">
                          <a:solidFill>
                            <a:srgbClr val="000000"/>
                          </a:solidFill>
                          <a:effectLst/>
                          <a:latin typeface="Calibri" panose="020F0502020204030204" pitchFamily="34" charset="0"/>
                        </a:rPr>
                        <a:t>23</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2.02.05.03</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Magnet Field Measurements: Map Magnetic Field of SC Magnet</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31-Aug-22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5-Jul-22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40</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7500206"/>
                  </a:ext>
                </a:extLst>
              </a:tr>
              <a:tr h="126561">
                <a:tc>
                  <a:txBody>
                    <a:bodyPr/>
                    <a:lstStyle/>
                    <a:p>
                      <a:pPr algn="ctr" fontAlgn="b"/>
                      <a:r>
                        <a:rPr lang="en-US" sz="800" b="0" i="0" u="none" strike="noStrike" dirty="0">
                          <a:solidFill>
                            <a:srgbClr val="000000"/>
                          </a:solidFill>
                          <a:effectLst/>
                          <a:latin typeface="Calibri" panose="020F0502020204030204" pitchFamily="34" charset="0"/>
                        </a:rPr>
                        <a:t>24</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2.05.08</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Install TPC</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30-Sep-22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22-Jul-22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48</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45577967"/>
                  </a:ext>
                </a:extLst>
              </a:tr>
              <a:tr h="126561">
                <a:tc>
                  <a:txBody>
                    <a:bodyPr/>
                    <a:lstStyle/>
                    <a:p>
                      <a:pPr algn="ctr" fontAlgn="b"/>
                      <a:r>
                        <a:rPr lang="en-US" sz="800" b="0" i="0" u="none" strike="noStrike" dirty="0">
                          <a:solidFill>
                            <a:srgbClr val="000000"/>
                          </a:solidFill>
                          <a:effectLst/>
                          <a:latin typeface="Calibri" panose="020F0502020204030204" pitchFamily="34" charset="0"/>
                        </a:rPr>
                        <a:t>25</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2.05.11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Install Min Bias</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31-Oct-22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29-Aug-22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76402956"/>
                  </a:ext>
                </a:extLst>
              </a:tr>
              <a:tr h="126561">
                <a:tc>
                  <a:txBody>
                    <a:bodyPr/>
                    <a:lstStyle/>
                    <a:p>
                      <a:pPr algn="ctr" fontAlgn="b"/>
                      <a:r>
                        <a:rPr lang="en-US" sz="800" b="0" i="0" u="none" strike="noStrike" dirty="0">
                          <a:solidFill>
                            <a:srgbClr val="000000"/>
                          </a:solidFill>
                          <a:effectLst/>
                          <a:latin typeface="Calibri" panose="020F0502020204030204" pitchFamily="34" charset="0"/>
                        </a:rPr>
                        <a:t>26</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2.05.10</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Completed - Install MVTX</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30-Nov-22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3-Oct-22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37</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1546294"/>
                  </a:ext>
                </a:extLst>
              </a:tr>
              <a:tr h="126561">
                <a:tc>
                  <a:txBody>
                    <a:bodyPr/>
                    <a:lstStyle/>
                    <a:p>
                      <a:pPr algn="ctr" fontAlgn="b"/>
                      <a:r>
                        <a:rPr lang="en-US" sz="800" b="0" i="0" u="none" strike="noStrike" dirty="0">
                          <a:solidFill>
                            <a:srgbClr val="000000"/>
                          </a:solidFill>
                          <a:effectLst/>
                          <a:latin typeface="Calibri" panose="020F0502020204030204" pitchFamily="34" charset="0"/>
                        </a:rPr>
                        <a:t>27</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2.05.12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sPHENIX Ready for Operations</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30-Nov-22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12-Oct-22</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641" marR="4641" marT="4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2400703"/>
                  </a:ext>
                </a:extLst>
              </a:tr>
            </a:tbl>
          </a:graphicData>
        </a:graphic>
      </p:graphicFrame>
      <p:sp>
        <p:nvSpPr>
          <p:cNvPr id="9" name="Footer Placeholder 2">
            <a:extLst>
              <a:ext uri="{FF2B5EF4-FFF2-40B4-BE49-F238E27FC236}">
                <a16:creationId xmlns="" xmlns:a16="http://schemas.microsoft.com/office/drawing/2014/main" id="{B3EFBABC-14F0-4AEB-8BB0-200481F835F5}"/>
              </a:ext>
            </a:extLst>
          </p:cNvPr>
          <p:cNvSpPr>
            <a:spLocks noGrp="1"/>
          </p:cNvSpPr>
          <p:nvPr>
            <p:ph type="ftr" sz="quarter" idx="11"/>
          </p:nvPr>
        </p:nvSpPr>
        <p:spPr>
          <a:xfrm>
            <a:off x="7640055" y="6617485"/>
            <a:ext cx="1503947" cy="207169"/>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20794716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AF36360-83C2-4913-8A95-B933CB4304EC}"/>
              </a:ext>
            </a:extLst>
          </p:cNvPr>
          <p:cNvSpPr>
            <a:spLocks noGrp="1"/>
          </p:cNvSpPr>
          <p:nvPr>
            <p:ph type="title"/>
          </p:nvPr>
        </p:nvSpPr>
        <p:spPr>
          <a:xfrm>
            <a:off x="457200" y="93224"/>
            <a:ext cx="8229600" cy="546497"/>
          </a:xfrm>
        </p:spPr>
        <p:txBody>
          <a:bodyPr/>
          <a:lstStyle/>
          <a:p>
            <a:r>
              <a:rPr lang="en-US" sz="2400" dirty="0"/>
              <a:t>Summary Schedule – sPHENIX MIE</a:t>
            </a:r>
          </a:p>
        </p:txBody>
      </p:sp>
      <p:sp>
        <p:nvSpPr>
          <p:cNvPr id="17" name="Slide Number Placeholder 16">
            <a:extLst>
              <a:ext uri="{FF2B5EF4-FFF2-40B4-BE49-F238E27FC236}">
                <a16:creationId xmlns="" xmlns:a16="http://schemas.microsoft.com/office/drawing/2014/main" id="{7DA745C9-D0E5-464F-9DC4-A0C6BDC91F03}"/>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15</a:t>
            </a:fld>
            <a:endParaRPr lang="en-US" altLang="en-US" dirty="0"/>
          </a:p>
        </p:txBody>
      </p:sp>
      <p:pic>
        <p:nvPicPr>
          <p:cNvPr id="2" name="Picture 1">
            <a:extLst>
              <a:ext uri="{FF2B5EF4-FFF2-40B4-BE49-F238E27FC236}">
                <a16:creationId xmlns="" xmlns:a16="http://schemas.microsoft.com/office/drawing/2014/main" id="{0D9D1E7E-F1D7-47D1-8155-8207B57C8E6B}"/>
              </a:ext>
            </a:extLst>
          </p:cNvPr>
          <p:cNvPicPr>
            <a:picLocks noChangeAspect="1"/>
          </p:cNvPicPr>
          <p:nvPr/>
        </p:nvPicPr>
        <p:blipFill>
          <a:blip r:embed="rId2"/>
          <a:stretch>
            <a:fillRect/>
          </a:stretch>
        </p:blipFill>
        <p:spPr>
          <a:xfrm>
            <a:off x="153992" y="1085136"/>
            <a:ext cx="8836016" cy="4297680"/>
          </a:xfrm>
          <a:prstGeom prst="rect">
            <a:avLst/>
          </a:prstGeom>
        </p:spPr>
      </p:pic>
      <p:sp>
        <p:nvSpPr>
          <p:cNvPr id="9" name="Footer Placeholder 2">
            <a:extLst>
              <a:ext uri="{FF2B5EF4-FFF2-40B4-BE49-F238E27FC236}">
                <a16:creationId xmlns="" xmlns:a16="http://schemas.microsoft.com/office/drawing/2014/main" id="{61526625-A7F6-4EF6-A321-9017E9C728AE}"/>
              </a:ext>
            </a:extLst>
          </p:cNvPr>
          <p:cNvSpPr>
            <a:spLocks noGrp="1"/>
          </p:cNvSpPr>
          <p:nvPr>
            <p:ph type="ftr" sz="quarter" idx="11"/>
          </p:nvPr>
        </p:nvSpPr>
        <p:spPr>
          <a:xfrm>
            <a:off x="7640055" y="6617485"/>
            <a:ext cx="1503947" cy="207169"/>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17403703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457200" y="33350"/>
            <a:ext cx="8229600" cy="579079"/>
          </a:xfrm>
        </p:spPr>
        <p:txBody>
          <a:bodyPr/>
          <a:lstStyle/>
          <a:p>
            <a:r>
              <a:rPr lang="en-US" sz="2100" dirty="0"/>
              <a:t>Summary Schedule – sPHENIX MIE and 1008 Infra and Facility Upgrade</a:t>
            </a:r>
          </a:p>
        </p:txBody>
      </p:sp>
      <p:sp>
        <p:nvSpPr>
          <p:cNvPr id="11" name="Slide Number Placeholder 10">
            <a:extLst>
              <a:ext uri="{FF2B5EF4-FFF2-40B4-BE49-F238E27FC236}">
                <a16:creationId xmlns="" xmlns:a16="http://schemas.microsoft.com/office/drawing/2014/main" id="{F36AEA68-9766-481A-A7DB-7E2DDE8EE300}"/>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16</a:t>
            </a:fld>
            <a:endParaRPr lang="en-US" altLang="en-US" dirty="0"/>
          </a:p>
        </p:txBody>
      </p:sp>
      <p:cxnSp>
        <p:nvCxnSpPr>
          <p:cNvPr id="7" name="Straight Connector 6">
            <a:extLst>
              <a:ext uri="{FF2B5EF4-FFF2-40B4-BE49-F238E27FC236}">
                <a16:creationId xmlns="" xmlns:a16="http://schemas.microsoft.com/office/drawing/2014/main" id="{2EA95CDE-3397-44D4-BD4F-72BE3296D1EE}"/>
              </a:ext>
            </a:extLst>
          </p:cNvPr>
          <p:cNvCxnSpPr/>
          <p:nvPr/>
        </p:nvCxnSpPr>
        <p:spPr>
          <a:xfrm>
            <a:off x="198522" y="612427"/>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 xmlns:a16="http://schemas.microsoft.com/office/drawing/2014/main" id="{2362276F-C6CD-4C17-B191-56262FAED4D1}"/>
              </a:ext>
            </a:extLst>
          </p:cNvPr>
          <p:cNvPicPr>
            <a:picLocks noChangeAspect="1"/>
          </p:cNvPicPr>
          <p:nvPr/>
        </p:nvPicPr>
        <p:blipFill>
          <a:blip r:embed="rId2"/>
          <a:stretch>
            <a:fillRect/>
          </a:stretch>
        </p:blipFill>
        <p:spPr>
          <a:xfrm>
            <a:off x="59848" y="698171"/>
            <a:ext cx="8065082" cy="6126480"/>
          </a:xfrm>
          <a:prstGeom prst="rect">
            <a:avLst/>
          </a:prstGeom>
        </p:spPr>
      </p:pic>
      <p:sp>
        <p:nvSpPr>
          <p:cNvPr id="9" name="Footer Placeholder 2">
            <a:extLst>
              <a:ext uri="{FF2B5EF4-FFF2-40B4-BE49-F238E27FC236}">
                <a16:creationId xmlns="" xmlns:a16="http://schemas.microsoft.com/office/drawing/2014/main" id="{93681FF0-27A1-4A83-A9ED-B229082B29C6}"/>
              </a:ext>
            </a:extLst>
          </p:cNvPr>
          <p:cNvSpPr>
            <a:spLocks noGrp="1"/>
          </p:cNvSpPr>
          <p:nvPr>
            <p:ph type="ftr" sz="quarter" idx="11"/>
          </p:nvPr>
        </p:nvSpPr>
        <p:spPr>
          <a:xfrm>
            <a:off x="7640055" y="6617485"/>
            <a:ext cx="1503947" cy="207169"/>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37648248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EAC and Contingency Profile – sPHENIX MIE</a:t>
            </a:r>
          </a:p>
        </p:txBody>
      </p:sp>
      <p:sp>
        <p:nvSpPr>
          <p:cNvPr id="10" name="Slide Number Placeholder 9">
            <a:extLst>
              <a:ext uri="{FF2B5EF4-FFF2-40B4-BE49-F238E27FC236}">
                <a16:creationId xmlns="" xmlns:a16="http://schemas.microsoft.com/office/drawing/2014/main" id="{D724BA2F-AD11-4658-967B-CA655EA648F1}"/>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17</a:t>
            </a:fld>
            <a:endParaRPr lang="en-US" altLang="en-US" dirty="0"/>
          </a:p>
        </p:txBody>
      </p:sp>
      <p:pic>
        <p:nvPicPr>
          <p:cNvPr id="3" name="Picture 2">
            <a:extLst>
              <a:ext uri="{FF2B5EF4-FFF2-40B4-BE49-F238E27FC236}">
                <a16:creationId xmlns="" xmlns:a16="http://schemas.microsoft.com/office/drawing/2014/main" id="{C7F43AF0-68F5-472B-857B-1416343E05E5}"/>
              </a:ext>
            </a:extLst>
          </p:cNvPr>
          <p:cNvPicPr>
            <a:picLocks noChangeAspect="1"/>
          </p:cNvPicPr>
          <p:nvPr/>
        </p:nvPicPr>
        <p:blipFill>
          <a:blip r:embed="rId2"/>
          <a:stretch>
            <a:fillRect/>
          </a:stretch>
        </p:blipFill>
        <p:spPr>
          <a:xfrm>
            <a:off x="903919" y="1004409"/>
            <a:ext cx="7336163" cy="3840480"/>
          </a:xfrm>
          <a:prstGeom prst="rect">
            <a:avLst/>
          </a:prstGeom>
        </p:spPr>
      </p:pic>
      <p:pic>
        <p:nvPicPr>
          <p:cNvPr id="5" name="Picture 4">
            <a:extLst>
              <a:ext uri="{FF2B5EF4-FFF2-40B4-BE49-F238E27FC236}">
                <a16:creationId xmlns="" xmlns:a16="http://schemas.microsoft.com/office/drawing/2014/main" id="{82E4C8E0-4A36-4BEE-89A3-44A04706C9B7}"/>
              </a:ext>
            </a:extLst>
          </p:cNvPr>
          <p:cNvPicPr>
            <a:picLocks noChangeAspect="1"/>
          </p:cNvPicPr>
          <p:nvPr/>
        </p:nvPicPr>
        <p:blipFill>
          <a:blip r:embed="rId3"/>
          <a:stretch>
            <a:fillRect/>
          </a:stretch>
        </p:blipFill>
        <p:spPr>
          <a:xfrm>
            <a:off x="1245468" y="5054020"/>
            <a:ext cx="6653063" cy="602640"/>
          </a:xfrm>
          <a:prstGeom prst="rect">
            <a:avLst/>
          </a:prstGeom>
        </p:spPr>
      </p:pic>
      <p:sp>
        <p:nvSpPr>
          <p:cNvPr id="9" name="Footer Placeholder 2">
            <a:extLst>
              <a:ext uri="{FF2B5EF4-FFF2-40B4-BE49-F238E27FC236}">
                <a16:creationId xmlns="" xmlns:a16="http://schemas.microsoft.com/office/drawing/2014/main" id="{31344B85-9473-46B9-8010-14FB38E8F7B5}"/>
              </a:ext>
            </a:extLst>
          </p:cNvPr>
          <p:cNvSpPr>
            <a:spLocks noGrp="1"/>
          </p:cNvSpPr>
          <p:nvPr>
            <p:ph type="ftr" sz="quarter" idx="11"/>
          </p:nvPr>
        </p:nvSpPr>
        <p:spPr>
          <a:xfrm>
            <a:off x="7640055" y="6617485"/>
            <a:ext cx="1503947" cy="207169"/>
          </a:xfrm>
        </p:spPr>
        <p:txBody>
          <a:bodyPr/>
          <a:lstStyle/>
          <a:p>
            <a:pPr>
              <a:defRPr/>
            </a:pPr>
            <a:r>
              <a:rPr lang="en-US" smtClean="0"/>
              <a:t>PMG</a:t>
            </a:r>
            <a:endParaRPr lang="en-US" dirty="0"/>
          </a:p>
        </p:txBody>
      </p:sp>
      <p:sp>
        <p:nvSpPr>
          <p:cNvPr id="4" name="Date Placeholder 3"/>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40580154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Baseline/Contingency Log - MIE</a:t>
            </a:r>
          </a:p>
        </p:txBody>
      </p:sp>
      <p:sp>
        <p:nvSpPr>
          <p:cNvPr id="10" name="Slide Number Placeholder 9">
            <a:extLst>
              <a:ext uri="{FF2B5EF4-FFF2-40B4-BE49-F238E27FC236}">
                <a16:creationId xmlns="" xmlns:a16="http://schemas.microsoft.com/office/drawing/2014/main" id="{2C5DB0BB-2D2F-4180-ADC9-2DCA1574582C}"/>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18</a:t>
            </a:fld>
            <a:endParaRPr lang="en-US" altLang="en-US" dirty="0"/>
          </a:p>
        </p:txBody>
      </p:sp>
      <p:pic>
        <p:nvPicPr>
          <p:cNvPr id="3" name="Picture 2">
            <a:extLst>
              <a:ext uri="{FF2B5EF4-FFF2-40B4-BE49-F238E27FC236}">
                <a16:creationId xmlns="" xmlns:a16="http://schemas.microsoft.com/office/drawing/2014/main" id="{CF3DD522-F67B-4650-A5FF-0CCFAD076E62}"/>
              </a:ext>
            </a:extLst>
          </p:cNvPr>
          <p:cNvPicPr>
            <a:picLocks noChangeAspect="1"/>
          </p:cNvPicPr>
          <p:nvPr/>
        </p:nvPicPr>
        <p:blipFill>
          <a:blip r:embed="rId2"/>
          <a:stretch>
            <a:fillRect/>
          </a:stretch>
        </p:blipFill>
        <p:spPr>
          <a:xfrm>
            <a:off x="884306" y="1171659"/>
            <a:ext cx="7375388" cy="1883251"/>
          </a:xfrm>
          <a:prstGeom prst="rect">
            <a:avLst/>
          </a:prstGeom>
        </p:spPr>
      </p:pic>
      <p:sp>
        <p:nvSpPr>
          <p:cNvPr id="6" name="Footer Placeholder 2">
            <a:extLst>
              <a:ext uri="{FF2B5EF4-FFF2-40B4-BE49-F238E27FC236}">
                <a16:creationId xmlns="" xmlns:a16="http://schemas.microsoft.com/office/drawing/2014/main" id="{0DEE52D5-CAEF-47BE-AF63-96D7CDD06FA2}"/>
              </a:ext>
            </a:extLst>
          </p:cNvPr>
          <p:cNvSpPr txBox="1">
            <a:spLocks/>
          </p:cNvSpPr>
          <p:nvPr/>
        </p:nvSpPr>
        <p:spPr>
          <a:xfrm>
            <a:off x="7640055" y="6617485"/>
            <a:ext cx="1503947" cy="207169"/>
          </a:xfrm>
          <a:prstGeom prst="rect">
            <a:avLst/>
          </a:prstGeom>
        </p:spPr>
        <p:txBody>
          <a:bodyPr vert="horz" lIns="91431" tIns="45716" rIns="91431" bIns="45716" rtlCol="0" anchor="ctr"/>
          <a:lstStyle>
            <a:defPPr>
              <a:defRPr lang="en-US"/>
            </a:defPPr>
            <a:lvl1pPr marL="0" algn="ctr" defTabSz="914400" rtl="0" eaLnBrk="1" fontAlgn="auto" latinLnBrk="0" hangingPunct="1">
              <a:spcBef>
                <a:spcPts val="0"/>
              </a:spcBef>
              <a:spcAft>
                <a:spcPts val="0"/>
              </a:spcAft>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Data Date: 31-Jul-20</a:t>
            </a:r>
          </a:p>
        </p:txBody>
      </p:sp>
      <p:sp>
        <p:nvSpPr>
          <p:cNvPr id="4" name="Date Placeholder 3"/>
          <p:cNvSpPr>
            <a:spLocks noGrp="1"/>
          </p:cNvSpPr>
          <p:nvPr>
            <p:ph type="dt" sz="half" idx="10"/>
          </p:nvPr>
        </p:nvSpPr>
        <p:spPr/>
        <p:txBody>
          <a:body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39983643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ETC Log - MIE</a:t>
            </a:r>
          </a:p>
        </p:txBody>
      </p:sp>
      <p:pic>
        <p:nvPicPr>
          <p:cNvPr id="3" name="Picture 2">
            <a:extLst>
              <a:ext uri="{FF2B5EF4-FFF2-40B4-BE49-F238E27FC236}">
                <a16:creationId xmlns="" xmlns:a16="http://schemas.microsoft.com/office/drawing/2014/main" id="{1CCD9B6D-B25D-422C-BB48-24634BE237FB}"/>
              </a:ext>
            </a:extLst>
          </p:cNvPr>
          <p:cNvPicPr>
            <a:picLocks noChangeAspect="1"/>
          </p:cNvPicPr>
          <p:nvPr/>
        </p:nvPicPr>
        <p:blipFill>
          <a:blip r:embed="rId2"/>
          <a:stretch>
            <a:fillRect/>
          </a:stretch>
        </p:blipFill>
        <p:spPr>
          <a:xfrm>
            <a:off x="457200" y="974156"/>
            <a:ext cx="5005080" cy="1371600"/>
          </a:xfrm>
          <a:prstGeom prst="rect">
            <a:avLst/>
          </a:prstGeom>
        </p:spPr>
      </p:pic>
      <p:sp>
        <p:nvSpPr>
          <p:cNvPr id="7" name="Footer Placeholder 2">
            <a:extLst>
              <a:ext uri="{FF2B5EF4-FFF2-40B4-BE49-F238E27FC236}">
                <a16:creationId xmlns="" xmlns:a16="http://schemas.microsoft.com/office/drawing/2014/main" id="{DF31BACE-D7A3-4369-A496-CFAB397F8612}"/>
              </a:ext>
            </a:extLst>
          </p:cNvPr>
          <p:cNvSpPr txBox="1">
            <a:spLocks/>
          </p:cNvSpPr>
          <p:nvPr/>
        </p:nvSpPr>
        <p:spPr>
          <a:xfrm>
            <a:off x="7640055" y="6617485"/>
            <a:ext cx="1503947" cy="207169"/>
          </a:xfrm>
          <a:prstGeom prst="rect">
            <a:avLst/>
          </a:prstGeom>
        </p:spPr>
        <p:txBody>
          <a:bodyPr vert="horz" lIns="91431" tIns="45716" rIns="91431" bIns="45716" rtlCol="0" anchor="ctr"/>
          <a:lstStyle>
            <a:defPPr>
              <a:defRPr lang="en-US"/>
            </a:defPPr>
            <a:lvl1pPr marL="0" algn="ctr" defTabSz="914400" rtl="0" eaLnBrk="1" fontAlgn="auto" latinLnBrk="0" hangingPunct="1">
              <a:spcBef>
                <a:spcPts val="0"/>
              </a:spcBef>
              <a:spcAft>
                <a:spcPts val="0"/>
              </a:spcAft>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Data Date: 31-Jul-20</a:t>
            </a:r>
          </a:p>
        </p:txBody>
      </p:sp>
      <p:sp>
        <p:nvSpPr>
          <p:cNvPr id="9" name="Slide Number Placeholder 9">
            <a:extLst>
              <a:ext uri="{FF2B5EF4-FFF2-40B4-BE49-F238E27FC236}">
                <a16:creationId xmlns="" xmlns:a16="http://schemas.microsoft.com/office/drawing/2014/main" id="{623C8BAF-8B80-41A7-A5DD-102070C447AF}"/>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19</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18582110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the sPHENIX Project</a:t>
            </a:r>
            <a:endParaRPr lang="en-US" dirty="0"/>
          </a:p>
        </p:txBody>
      </p:sp>
      <p:sp>
        <p:nvSpPr>
          <p:cNvPr id="3" name="Content Placeholder 2"/>
          <p:cNvSpPr>
            <a:spLocks noGrp="1"/>
          </p:cNvSpPr>
          <p:nvPr>
            <p:ph idx="1"/>
          </p:nvPr>
        </p:nvSpPr>
        <p:spPr>
          <a:xfrm>
            <a:off x="29223" y="864467"/>
            <a:ext cx="9114779" cy="5447321"/>
          </a:xfrm>
        </p:spPr>
        <p:txBody>
          <a:bodyPr>
            <a:normAutofit/>
          </a:bodyPr>
          <a:lstStyle/>
          <a:p>
            <a:r>
              <a:rPr lang="en-US" sz="2000" dirty="0" smtClean="0"/>
              <a:t>The </a:t>
            </a:r>
            <a:r>
              <a:rPr lang="en-US" sz="2000" dirty="0" smtClean="0"/>
              <a:t>Project is 67.5% Costed and Committed as of  7/31/</a:t>
            </a:r>
            <a:r>
              <a:rPr lang="en-US" sz="2000" dirty="0" smtClean="0"/>
              <a:t>20</a:t>
            </a:r>
            <a:endParaRPr lang="en-US" sz="2000" dirty="0" smtClean="0"/>
          </a:p>
          <a:p>
            <a:r>
              <a:rPr lang="en-US" sz="2000" dirty="0" smtClean="0"/>
              <a:t>41.2%  Budget Contingency with 11.5 months float to PD-4</a:t>
            </a:r>
          </a:p>
          <a:p>
            <a:r>
              <a:rPr lang="en-US" sz="2000" dirty="0" smtClean="0"/>
              <a:t>All FY20 milestones tied to sPHENIX PEMP notable are complete</a:t>
            </a:r>
          </a:p>
          <a:p>
            <a:r>
              <a:rPr lang="en-US" sz="2000" dirty="0" smtClean="0"/>
              <a:t>Annual Review in </a:t>
            </a:r>
            <a:r>
              <a:rPr lang="en-US" sz="2000" dirty="0"/>
              <a:t>J</a:t>
            </a:r>
            <a:r>
              <a:rPr lang="en-US" sz="2000" dirty="0" smtClean="0"/>
              <a:t>uly went very well. Project team is addressing the 4 recommendations. </a:t>
            </a:r>
          </a:p>
          <a:p>
            <a:r>
              <a:rPr lang="en-US" sz="2000" dirty="0"/>
              <a:t>All universities with major roles in sPHENIX fab are back at work in a low-density work state</a:t>
            </a:r>
            <a:r>
              <a:rPr lang="en-US" sz="2000" dirty="0" smtClean="0"/>
              <a:t>.</a:t>
            </a:r>
          </a:p>
          <a:p>
            <a:r>
              <a:rPr lang="en-US" sz="2000" dirty="0" smtClean="0"/>
              <a:t>COVID-19 mitigations plans are being implemented</a:t>
            </a:r>
            <a:endParaRPr lang="en-US" sz="2000" dirty="0"/>
          </a:p>
          <a:p>
            <a:r>
              <a:rPr lang="en-US" sz="2000" dirty="0"/>
              <a:t>All sPHENIX commercial vendors are operating. Most are considered “essential industries”</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716D9922-87B3-6043-9531-5184EA303DC1}" type="slidenum">
              <a:rPr lang="en-US" smtClean="0"/>
              <a:t>2</a:t>
            </a:fld>
            <a:endParaRPr lang="en-US" dirty="0"/>
          </a:p>
        </p:txBody>
      </p:sp>
      <p:sp>
        <p:nvSpPr>
          <p:cNvPr id="6" name="Date Placeholder 5"/>
          <p:cNvSpPr>
            <a:spLocks noGrp="1"/>
          </p:cNvSpPr>
          <p:nvPr>
            <p:ph type="dt" sz="half" idx="10"/>
          </p:nvPr>
        </p:nvSpPr>
        <p:spPr/>
        <p:txBody>
          <a:bodyPr/>
          <a:lstStyle/>
          <a:p>
            <a:pPr>
              <a:defRPr/>
            </a:pPr>
            <a:r>
              <a:rPr lang="en-US" altLang="en-US" smtClean="0"/>
              <a:t>9/03/20</a:t>
            </a:r>
            <a:endParaRPr lang="en-US" altLang="en-US" dirty="0"/>
          </a:p>
        </p:txBody>
      </p:sp>
      <p:sp>
        <p:nvSpPr>
          <p:cNvPr id="7" name="Footer Placeholder 6"/>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25706319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100" dirty="0"/>
              <a:t>EAC and Contingency Profile – 1008 Infra and Facility Upgrade </a:t>
            </a:r>
          </a:p>
        </p:txBody>
      </p:sp>
      <p:sp>
        <p:nvSpPr>
          <p:cNvPr id="10" name="Slide Number Placeholder 9">
            <a:extLst>
              <a:ext uri="{FF2B5EF4-FFF2-40B4-BE49-F238E27FC236}">
                <a16:creationId xmlns="" xmlns:a16="http://schemas.microsoft.com/office/drawing/2014/main" id="{D724BA2F-AD11-4658-967B-CA655EA648F1}"/>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20</a:t>
            </a:fld>
            <a:endParaRPr lang="en-US" altLang="en-US" dirty="0"/>
          </a:p>
        </p:txBody>
      </p:sp>
      <p:cxnSp>
        <p:nvCxnSpPr>
          <p:cNvPr id="6" name="Straight Connector 5">
            <a:extLst>
              <a:ext uri="{FF2B5EF4-FFF2-40B4-BE49-F238E27FC236}">
                <a16:creationId xmlns="" xmlns:a16="http://schemas.microsoft.com/office/drawing/2014/main" id="{B470AD2A-EA14-43B0-A898-782F8E026DEA}"/>
              </a:ext>
            </a:extLst>
          </p:cNvPr>
          <p:cNvCxnSpPr/>
          <p:nvPr/>
        </p:nvCxnSpPr>
        <p:spPr>
          <a:xfrm>
            <a:off x="275516" y="637189"/>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834B0A55-BFAF-4E96-8C34-62CDFA2A4297}"/>
              </a:ext>
            </a:extLst>
          </p:cNvPr>
          <p:cNvPicPr>
            <a:picLocks noChangeAspect="1"/>
          </p:cNvPicPr>
          <p:nvPr/>
        </p:nvPicPr>
        <p:blipFill>
          <a:blip r:embed="rId2"/>
          <a:stretch>
            <a:fillRect/>
          </a:stretch>
        </p:blipFill>
        <p:spPr>
          <a:xfrm>
            <a:off x="690619" y="762011"/>
            <a:ext cx="7581078" cy="4206240"/>
          </a:xfrm>
          <a:prstGeom prst="rect">
            <a:avLst/>
          </a:prstGeom>
        </p:spPr>
      </p:pic>
      <p:pic>
        <p:nvPicPr>
          <p:cNvPr id="5" name="Picture 4">
            <a:extLst>
              <a:ext uri="{FF2B5EF4-FFF2-40B4-BE49-F238E27FC236}">
                <a16:creationId xmlns="" xmlns:a16="http://schemas.microsoft.com/office/drawing/2014/main" id="{602C3632-11A0-40E5-9A0D-925790F505C2}"/>
              </a:ext>
            </a:extLst>
          </p:cNvPr>
          <p:cNvPicPr>
            <a:picLocks noChangeAspect="1"/>
          </p:cNvPicPr>
          <p:nvPr/>
        </p:nvPicPr>
        <p:blipFill>
          <a:blip r:embed="rId3"/>
          <a:stretch>
            <a:fillRect/>
          </a:stretch>
        </p:blipFill>
        <p:spPr>
          <a:xfrm>
            <a:off x="1221187" y="5190943"/>
            <a:ext cx="6701626" cy="602640"/>
          </a:xfrm>
          <a:prstGeom prst="rect">
            <a:avLst/>
          </a:prstGeom>
        </p:spPr>
      </p:pic>
      <p:sp>
        <p:nvSpPr>
          <p:cNvPr id="12" name="Footer Placeholder 2">
            <a:extLst>
              <a:ext uri="{FF2B5EF4-FFF2-40B4-BE49-F238E27FC236}">
                <a16:creationId xmlns="" xmlns:a16="http://schemas.microsoft.com/office/drawing/2014/main" id="{E1395927-AA36-4A54-B658-86D08368FD61}"/>
              </a:ext>
            </a:extLst>
          </p:cNvPr>
          <p:cNvSpPr txBox="1">
            <a:spLocks/>
          </p:cNvSpPr>
          <p:nvPr/>
        </p:nvSpPr>
        <p:spPr>
          <a:xfrm>
            <a:off x="7640055" y="6617485"/>
            <a:ext cx="1503947" cy="207169"/>
          </a:xfrm>
          <a:prstGeom prst="rect">
            <a:avLst/>
          </a:prstGeom>
        </p:spPr>
        <p:txBody>
          <a:bodyPr vert="horz" lIns="91431" tIns="45716" rIns="91431" bIns="45716" rtlCol="0" anchor="ctr"/>
          <a:lstStyle>
            <a:defPPr>
              <a:defRPr lang="en-US"/>
            </a:defPPr>
            <a:lvl1pPr marL="0" algn="ctr" defTabSz="914400" rtl="0" eaLnBrk="1" fontAlgn="auto" latinLnBrk="0" hangingPunct="1">
              <a:spcBef>
                <a:spcPts val="0"/>
              </a:spcBef>
              <a:spcAft>
                <a:spcPts val="0"/>
              </a:spcAft>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Data Date: 31-Jul-20</a:t>
            </a:r>
          </a:p>
        </p:txBody>
      </p:sp>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
        <p:nvSpPr>
          <p:cNvPr id="7" name="Footer Placeholder 6"/>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41166605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457200" y="33350"/>
            <a:ext cx="8229600" cy="635868"/>
          </a:xfrm>
        </p:spPr>
        <p:txBody>
          <a:bodyPr/>
          <a:lstStyle/>
          <a:p>
            <a:r>
              <a:rPr lang="en-US" sz="2400" dirty="0"/>
              <a:t>Baseline/Contingency Log - </a:t>
            </a:r>
            <a:r>
              <a:rPr lang="en-US" sz="2100" dirty="0"/>
              <a:t>1008 Infra and Facility Upgrade </a:t>
            </a:r>
          </a:p>
        </p:txBody>
      </p:sp>
      <p:sp>
        <p:nvSpPr>
          <p:cNvPr id="10" name="Slide Number Placeholder 9">
            <a:extLst>
              <a:ext uri="{FF2B5EF4-FFF2-40B4-BE49-F238E27FC236}">
                <a16:creationId xmlns="" xmlns:a16="http://schemas.microsoft.com/office/drawing/2014/main" id="{2C5DB0BB-2D2F-4180-ADC9-2DCA1574582C}"/>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21</a:t>
            </a:fld>
            <a:endParaRPr lang="en-US" altLang="en-US" dirty="0"/>
          </a:p>
        </p:txBody>
      </p:sp>
      <p:cxnSp>
        <p:nvCxnSpPr>
          <p:cNvPr id="5" name="Straight Connector 4">
            <a:extLst>
              <a:ext uri="{FF2B5EF4-FFF2-40B4-BE49-F238E27FC236}">
                <a16:creationId xmlns="" xmlns:a16="http://schemas.microsoft.com/office/drawing/2014/main" id="{4A62159B-AE89-4D4E-8F10-C625480F9557}"/>
              </a:ext>
            </a:extLst>
          </p:cNvPr>
          <p:cNvCxnSpPr/>
          <p:nvPr/>
        </p:nvCxnSpPr>
        <p:spPr>
          <a:xfrm>
            <a:off x="432197" y="669216"/>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 xmlns:a16="http://schemas.microsoft.com/office/drawing/2014/main" id="{502BA95C-214A-4D27-899F-D957BD951233}"/>
              </a:ext>
            </a:extLst>
          </p:cNvPr>
          <p:cNvPicPr>
            <a:picLocks noChangeAspect="1"/>
          </p:cNvPicPr>
          <p:nvPr/>
        </p:nvPicPr>
        <p:blipFill>
          <a:blip r:embed="rId2"/>
          <a:stretch>
            <a:fillRect/>
          </a:stretch>
        </p:blipFill>
        <p:spPr>
          <a:xfrm>
            <a:off x="432197" y="1003249"/>
            <a:ext cx="7344084" cy="1645920"/>
          </a:xfrm>
          <a:prstGeom prst="rect">
            <a:avLst/>
          </a:prstGeom>
        </p:spPr>
      </p:pic>
      <p:sp>
        <p:nvSpPr>
          <p:cNvPr id="9" name="Footer Placeholder 2">
            <a:extLst>
              <a:ext uri="{FF2B5EF4-FFF2-40B4-BE49-F238E27FC236}">
                <a16:creationId xmlns="" xmlns:a16="http://schemas.microsoft.com/office/drawing/2014/main" id="{2E667FE8-70BC-4364-9119-C27F6ADF1828}"/>
              </a:ext>
            </a:extLst>
          </p:cNvPr>
          <p:cNvSpPr txBox="1">
            <a:spLocks/>
          </p:cNvSpPr>
          <p:nvPr/>
        </p:nvSpPr>
        <p:spPr>
          <a:xfrm>
            <a:off x="7640055" y="6617485"/>
            <a:ext cx="1503947" cy="207169"/>
          </a:xfrm>
          <a:prstGeom prst="rect">
            <a:avLst/>
          </a:prstGeom>
        </p:spPr>
        <p:txBody>
          <a:bodyPr vert="horz" lIns="91431" tIns="45716" rIns="91431" bIns="45716" rtlCol="0" anchor="ctr"/>
          <a:lstStyle>
            <a:defPPr>
              <a:defRPr lang="en-US"/>
            </a:defPPr>
            <a:lvl1pPr marL="0" algn="ctr" defTabSz="914400" rtl="0" eaLnBrk="1" fontAlgn="auto" latinLnBrk="0" hangingPunct="1">
              <a:spcBef>
                <a:spcPts val="0"/>
              </a:spcBef>
              <a:spcAft>
                <a:spcPts val="0"/>
              </a:spcAft>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Data Date: 31-Jul-20</a:t>
            </a:r>
          </a:p>
        </p:txBody>
      </p:sp>
      <p:sp>
        <p:nvSpPr>
          <p:cNvPr id="4" name="Date Placeholder 3"/>
          <p:cNvSpPr>
            <a:spLocks noGrp="1"/>
          </p:cNvSpPr>
          <p:nvPr>
            <p:ph type="dt" sz="half" idx="10"/>
          </p:nvPr>
        </p:nvSpPr>
        <p:spPr/>
        <p:txBody>
          <a:bodyPr/>
          <a:lstStyle/>
          <a:p>
            <a:pPr>
              <a:defRPr/>
            </a:pPr>
            <a:r>
              <a:rPr lang="en-US" altLang="en-US" smtClean="0"/>
              <a:t>9/03/20</a:t>
            </a:r>
            <a:endParaRPr lang="en-US" altLang="en-US" dirty="0"/>
          </a:p>
        </p:txBody>
      </p:sp>
      <p:sp>
        <p:nvSpPr>
          <p:cNvPr id="6" name="Footer Placeholder 5"/>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22422965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6444345"/>
            <a:ext cx="534194" cy="207169"/>
          </a:xfrm>
        </p:spPr>
        <p:txBody>
          <a:bodyPr/>
          <a:lstStyle/>
          <a:p>
            <a:fld id="{4B932B3A-BA38-40C7-ADEE-2A1902CEB265}" type="slidenum">
              <a:rPr lang="en-US" altLang="en-US" smtClean="0"/>
              <a:pPr/>
              <a:t>22</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613191"/>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 xmlns:a16="http://schemas.microsoft.com/office/drawing/2014/main" id="{5F50B484-888F-4AEB-BD33-36947133D683}"/>
              </a:ext>
            </a:extLst>
          </p:cNvPr>
          <p:cNvSpPr txBox="1">
            <a:spLocks/>
          </p:cNvSpPr>
          <p:nvPr/>
        </p:nvSpPr>
        <p:spPr>
          <a:xfrm>
            <a:off x="7640055" y="6617485"/>
            <a:ext cx="1503947" cy="207169"/>
          </a:xfrm>
          <a:prstGeom prst="rect">
            <a:avLst/>
          </a:prstGeom>
        </p:spPr>
        <p:txBody>
          <a:bodyPr vert="horz" lIns="91431" tIns="45716" rIns="91431" bIns="45716" rtlCol="0" anchor="ctr"/>
          <a:lstStyle>
            <a:defPPr>
              <a:defRPr lang="en-US"/>
            </a:defPPr>
            <a:lvl1pPr marL="0" algn="ctr" defTabSz="914400" rtl="0" eaLnBrk="1" fontAlgn="auto" latinLnBrk="0" hangingPunct="1">
              <a:spcBef>
                <a:spcPts val="0"/>
              </a:spcBef>
              <a:spcAft>
                <a:spcPts val="0"/>
              </a:spcAft>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Data Date: 31-Jul-20</a:t>
            </a:r>
          </a:p>
        </p:txBody>
      </p:sp>
      <p:pic>
        <p:nvPicPr>
          <p:cNvPr id="4" name="Picture 3">
            <a:extLst>
              <a:ext uri="{FF2B5EF4-FFF2-40B4-BE49-F238E27FC236}">
                <a16:creationId xmlns="" xmlns:a16="http://schemas.microsoft.com/office/drawing/2014/main" id="{871D72E2-74C3-45C2-A430-BE72977AC5D1}"/>
              </a:ext>
            </a:extLst>
          </p:cNvPr>
          <p:cNvPicPr>
            <a:picLocks noChangeAspect="1"/>
          </p:cNvPicPr>
          <p:nvPr/>
        </p:nvPicPr>
        <p:blipFill>
          <a:blip r:embed="rId2"/>
          <a:stretch>
            <a:fillRect/>
          </a:stretch>
        </p:blipFill>
        <p:spPr>
          <a:xfrm>
            <a:off x="0" y="613191"/>
            <a:ext cx="9144000" cy="5846767"/>
          </a:xfrm>
          <a:prstGeom prst="rect">
            <a:avLst/>
          </a:prstGeom>
        </p:spPr>
      </p:pic>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20696251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3"/>
            <a:ext cx="8229600" cy="728663"/>
          </a:xfrm>
        </p:spPr>
        <p:txBody>
          <a:bodyPr/>
          <a:lstStyle/>
          <a:p>
            <a:r>
              <a:rPr lang="en-US" dirty="0" smtClean="0"/>
              <a:t>sPHENIX MIE Critical Path</a:t>
            </a:r>
            <a:endParaRPr lang="en-US" dirty="0"/>
          </a:p>
        </p:txBody>
      </p:sp>
      <p:sp>
        <p:nvSpPr>
          <p:cNvPr id="4" name="Date Placeholder 3"/>
          <p:cNvSpPr>
            <a:spLocks noGrp="1"/>
          </p:cNvSpPr>
          <p:nvPr>
            <p:ph type="dt" sz="half" idx="10"/>
          </p:nvPr>
        </p:nvSpPr>
        <p:spPr/>
        <p:txBody>
          <a:body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23</a:t>
            </a:fld>
            <a:endParaRPr lang="en-US" alt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76200" y="1092200"/>
            <a:ext cx="7543800" cy="5765800"/>
          </a:xfrm>
          <a:prstGeom prst="rect">
            <a:avLst/>
          </a:prstGeom>
          <a:ln>
            <a:solidFill>
              <a:srgbClr val="000000"/>
            </a:solidFill>
          </a:ln>
        </p:spPr>
      </p:pic>
      <p:sp>
        <p:nvSpPr>
          <p:cNvPr id="3" name="TextBox 2"/>
          <p:cNvSpPr txBox="1"/>
          <p:nvPr/>
        </p:nvSpPr>
        <p:spPr>
          <a:xfrm>
            <a:off x="6172200" y="1092200"/>
            <a:ext cx="2681514" cy="923330"/>
          </a:xfrm>
          <a:prstGeom prst="rect">
            <a:avLst/>
          </a:prstGeom>
          <a:solidFill>
            <a:schemeClr val="bg1"/>
          </a:solidFill>
          <a:ln>
            <a:solidFill>
              <a:schemeClr val="tx1"/>
            </a:solidFill>
          </a:ln>
        </p:spPr>
        <p:txBody>
          <a:bodyPr wrap="square" rtlCol="0">
            <a:spAutoFit/>
          </a:bodyPr>
          <a:lstStyle/>
          <a:p>
            <a:r>
              <a:rPr lang="en-US" dirty="0" smtClean="0"/>
              <a:t>The critical path goes through the EMCal Block/Module/Sector production</a:t>
            </a:r>
            <a:endParaRPr lang="en-US" dirty="0"/>
          </a:p>
        </p:txBody>
      </p:sp>
    </p:spTree>
    <p:extLst>
      <p:ext uri="{BB962C8B-B14F-4D97-AF65-F5344CB8AC3E}">
        <p14:creationId xmlns:p14="http://schemas.microsoft.com/office/powerpoint/2010/main" val="14430781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6444345"/>
            <a:ext cx="534194" cy="207169"/>
          </a:xfrm>
        </p:spPr>
        <p:txBody>
          <a:bodyPr/>
          <a:lstStyle/>
          <a:p>
            <a:fld id="{4B932B3A-BA38-40C7-ADEE-2A1902CEB265}" type="slidenum">
              <a:rPr lang="en-US" altLang="en-US" smtClean="0"/>
              <a:pPr/>
              <a:t>24</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613191"/>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 xmlns:a16="http://schemas.microsoft.com/office/drawing/2014/main" id="{5F50B484-888F-4AEB-BD33-36947133D683}"/>
              </a:ext>
            </a:extLst>
          </p:cNvPr>
          <p:cNvSpPr txBox="1">
            <a:spLocks/>
          </p:cNvSpPr>
          <p:nvPr/>
        </p:nvSpPr>
        <p:spPr>
          <a:xfrm>
            <a:off x="7640055" y="6617485"/>
            <a:ext cx="1503947" cy="207169"/>
          </a:xfrm>
          <a:prstGeom prst="rect">
            <a:avLst/>
          </a:prstGeom>
        </p:spPr>
        <p:txBody>
          <a:bodyPr vert="horz" lIns="91431" tIns="45716" rIns="91431" bIns="45716" rtlCol="0" anchor="ctr"/>
          <a:lstStyle>
            <a:defPPr>
              <a:defRPr lang="en-US"/>
            </a:defPPr>
            <a:lvl1pPr marL="0" algn="ctr" defTabSz="914400" rtl="0" eaLnBrk="1" fontAlgn="auto" latinLnBrk="0" hangingPunct="1">
              <a:spcBef>
                <a:spcPts val="0"/>
              </a:spcBef>
              <a:spcAft>
                <a:spcPts val="0"/>
              </a:spcAft>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Data Date: 31-Jul-20</a:t>
            </a:r>
          </a:p>
        </p:txBody>
      </p:sp>
      <p:pic>
        <p:nvPicPr>
          <p:cNvPr id="3" name="Picture 2">
            <a:extLst>
              <a:ext uri="{FF2B5EF4-FFF2-40B4-BE49-F238E27FC236}">
                <a16:creationId xmlns="" xmlns:a16="http://schemas.microsoft.com/office/drawing/2014/main" id="{061420B8-F98F-49D3-BDDA-04DE801F4BBE}"/>
              </a:ext>
            </a:extLst>
          </p:cNvPr>
          <p:cNvPicPr>
            <a:picLocks noChangeAspect="1"/>
          </p:cNvPicPr>
          <p:nvPr/>
        </p:nvPicPr>
        <p:blipFill>
          <a:blip r:embed="rId2"/>
          <a:stretch>
            <a:fillRect/>
          </a:stretch>
        </p:blipFill>
        <p:spPr>
          <a:xfrm>
            <a:off x="0" y="615963"/>
            <a:ext cx="9144000" cy="5828380"/>
          </a:xfrm>
          <a:prstGeom prst="rect">
            <a:avLst/>
          </a:prstGeom>
        </p:spPr>
      </p:pic>
      <p:sp>
        <p:nvSpPr>
          <p:cNvPr id="4" name="Date Placeholder 3"/>
          <p:cNvSpPr>
            <a:spLocks noGrp="1"/>
          </p:cNvSpPr>
          <p:nvPr>
            <p:ph type="dt" sz="half" idx="10"/>
          </p:nvPr>
        </p:nvSpPr>
        <p:spPr/>
        <p:txBody>
          <a:body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7358125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6444345"/>
            <a:ext cx="534194" cy="207169"/>
          </a:xfrm>
        </p:spPr>
        <p:txBody>
          <a:bodyPr/>
          <a:lstStyle/>
          <a:p>
            <a:fld id="{4B932B3A-BA38-40C7-ADEE-2A1902CEB265}" type="slidenum">
              <a:rPr lang="en-US" altLang="en-US" smtClean="0"/>
              <a:pPr/>
              <a:t>25</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613191"/>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 xmlns:a16="http://schemas.microsoft.com/office/drawing/2014/main" id="{5F50B484-888F-4AEB-BD33-36947133D683}"/>
              </a:ext>
            </a:extLst>
          </p:cNvPr>
          <p:cNvSpPr txBox="1">
            <a:spLocks/>
          </p:cNvSpPr>
          <p:nvPr/>
        </p:nvSpPr>
        <p:spPr>
          <a:xfrm>
            <a:off x="7640055" y="6617485"/>
            <a:ext cx="1503947" cy="207169"/>
          </a:xfrm>
          <a:prstGeom prst="rect">
            <a:avLst/>
          </a:prstGeom>
        </p:spPr>
        <p:txBody>
          <a:bodyPr vert="horz" lIns="91431" tIns="45716" rIns="91431" bIns="45716" rtlCol="0" anchor="ctr"/>
          <a:lstStyle>
            <a:defPPr>
              <a:defRPr lang="en-US"/>
            </a:defPPr>
            <a:lvl1pPr marL="0" algn="ctr" defTabSz="914400" rtl="0" eaLnBrk="1" fontAlgn="auto" latinLnBrk="0" hangingPunct="1">
              <a:spcBef>
                <a:spcPts val="0"/>
              </a:spcBef>
              <a:spcAft>
                <a:spcPts val="0"/>
              </a:spcAft>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Data Date: 31-Jul-20</a:t>
            </a:r>
          </a:p>
        </p:txBody>
      </p:sp>
      <p:pic>
        <p:nvPicPr>
          <p:cNvPr id="4" name="Picture 3">
            <a:extLst>
              <a:ext uri="{FF2B5EF4-FFF2-40B4-BE49-F238E27FC236}">
                <a16:creationId xmlns="" xmlns:a16="http://schemas.microsoft.com/office/drawing/2014/main" id="{8F196787-A614-4C4F-A9CD-166E4AA03B32}"/>
              </a:ext>
            </a:extLst>
          </p:cNvPr>
          <p:cNvPicPr>
            <a:picLocks noChangeAspect="1"/>
          </p:cNvPicPr>
          <p:nvPr/>
        </p:nvPicPr>
        <p:blipFill>
          <a:blip r:embed="rId2"/>
          <a:stretch>
            <a:fillRect/>
          </a:stretch>
        </p:blipFill>
        <p:spPr>
          <a:xfrm>
            <a:off x="0" y="613191"/>
            <a:ext cx="9144000" cy="5840639"/>
          </a:xfrm>
          <a:prstGeom prst="rect">
            <a:avLst/>
          </a:prstGeom>
        </p:spPr>
      </p:pic>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25112274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6444345"/>
            <a:ext cx="534194" cy="207169"/>
          </a:xfrm>
        </p:spPr>
        <p:txBody>
          <a:bodyPr/>
          <a:lstStyle/>
          <a:p>
            <a:fld id="{4B932B3A-BA38-40C7-ADEE-2A1902CEB265}" type="slidenum">
              <a:rPr lang="en-US" altLang="en-US" smtClean="0"/>
              <a:pPr/>
              <a:t>26</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613191"/>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 xmlns:a16="http://schemas.microsoft.com/office/drawing/2014/main" id="{5F50B484-888F-4AEB-BD33-36947133D683}"/>
              </a:ext>
            </a:extLst>
          </p:cNvPr>
          <p:cNvSpPr txBox="1">
            <a:spLocks/>
          </p:cNvSpPr>
          <p:nvPr/>
        </p:nvSpPr>
        <p:spPr>
          <a:xfrm>
            <a:off x="7640055" y="6617485"/>
            <a:ext cx="1503947" cy="207169"/>
          </a:xfrm>
          <a:prstGeom prst="rect">
            <a:avLst/>
          </a:prstGeom>
        </p:spPr>
        <p:txBody>
          <a:bodyPr vert="horz" lIns="91431" tIns="45716" rIns="91431" bIns="45716" rtlCol="0" anchor="ctr"/>
          <a:lstStyle>
            <a:defPPr>
              <a:defRPr lang="en-US"/>
            </a:defPPr>
            <a:lvl1pPr marL="0" algn="ctr" defTabSz="914400" rtl="0" eaLnBrk="1" fontAlgn="auto" latinLnBrk="0" hangingPunct="1">
              <a:spcBef>
                <a:spcPts val="0"/>
              </a:spcBef>
              <a:spcAft>
                <a:spcPts val="0"/>
              </a:spcAft>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Data Date: 31-Jul-20</a:t>
            </a:r>
          </a:p>
        </p:txBody>
      </p:sp>
      <p:pic>
        <p:nvPicPr>
          <p:cNvPr id="3" name="Picture 2">
            <a:extLst>
              <a:ext uri="{FF2B5EF4-FFF2-40B4-BE49-F238E27FC236}">
                <a16:creationId xmlns="" xmlns:a16="http://schemas.microsoft.com/office/drawing/2014/main" id="{B061ADFF-A5FF-4411-9C69-3E7057FCACFC}"/>
              </a:ext>
            </a:extLst>
          </p:cNvPr>
          <p:cNvPicPr>
            <a:picLocks noChangeAspect="1"/>
          </p:cNvPicPr>
          <p:nvPr/>
        </p:nvPicPr>
        <p:blipFill>
          <a:blip r:embed="rId2"/>
          <a:stretch>
            <a:fillRect/>
          </a:stretch>
        </p:blipFill>
        <p:spPr>
          <a:xfrm>
            <a:off x="0" y="613191"/>
            <a:ext cx="9144000" cy="5834511"/>
          </a:xfrm>
          <a:prstGeom prst="rect">
            <a:avLst/>
          </a:prstGeom>
        </p:spPr>
      </p:pic>
      <p:sp>
        <p:nvSpPr>
          <p:cNvPr id="4" name="Date Placeholder 3"/>
          <p:cNvSpPr>
            <a:spLocks noGrp="1"/>
          </p:cNvSpPr>
          <p:nvPr>
            <p:ph type="dt" sz="half" idx="10"/>
          </p:nvPr>
        </p:nvSpPr>
        <p:spPr/>
        <p:txBody>
          <a:body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867403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6444345"/>
            <a:ext cx="534194" cy="207169"/>
          </a:xfrm>
        </p:spPr>
        <p:txBody>
          <a:bodyPr/>
          <a:lstStyle/>
          <a:p>
            <a:fld id="{4B932B3A-BA38-40C7-ADEE-2A1902CEB265}" type="slidenum">
              <a:rPr lang="en-US" altLang="en-US" smtClean="0"/>
              <a:pPr/>
              <a:t>27</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613191"/>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 xmlns:a16="http://schemas.microsoft.com/office/drawing/2014/main" id="{5F50B484-888F-4AEB-BD33-36947133D683}"/>
              </a:ext>
            </a:extLst>
          </p:cNvPr>
          <p:cNvSpPr txBox="1">
            <a:spLocks/>
          </p:cNvSpPr>
          <p:nvPr/>
        </p:nvSpPr>
        <p:spPr>
          <a:xfrm>
            <a:off x="7640055" y="6617485"/>
            <a:ext cx="1503947" cy="207169"/>
          </a:xfrm>
          <a:prstGeom prst="rect">
            <a:avLst/>
          </a:prstGeom>
        </p:spPr>
        <p:txBody>
          <a:bodyPr vert="horz" lIns="91431" tIns="45716" rIns="91431" bIns="45716" rtlCol="0" anchor="ctr"/>
          <a:lstStyle>
            <a:defPPr>
              <a:defRPr lang="en-US"/>
            </a:defPPr>
            <a:lvl1pPr marL="0" algn="ctr" defTabSz="914400" rtl="0" eaLnBrk="1" fontAlgn="auto" latinLnBrk="0" hangingPunct="1">
              <a:spcBef>
                <a:spcPts val="0"/>
              </a:spcBef>
              <a:spcAft>
                <a:spcPts val="0"/>
              </a:spcAft>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Data Date: 31-Jul-20</a:t>
            </a:r>
          </a:p>
        </p:txBody>
      </p:sp>
      <p:pic>
        <p:nvPicPr>
          <p:cNvPr id="4" name="Picture 3">
            <a:extLst>
              <a:ext uri="{FF2B5EF4-FFF2-40B4-BE49-F238E27FC236}">
                <a16:creationId xmlns="" xmlns:a16="http://schemas.microsoft.com/office/drawing/2014/main" id="{04471DE3-EFAF-43E4-8212-596CCFC99630}"/>
              </a:ext>
            </a:extLst>
          </p:cNvPr>
          <p:cNvPicPr>
            <a:picLocks noChangeAspect="1"/>
          </p:cNvPicPr>
          <p:nvPr/>
        </p:nvPicPr>
        <p:blipFill>
          <a:blip r:embed="rId2"/>
          <a:stretch>
            <a:fillRect/>
          </a:stretch>
        </p:blipFill>
        <p:spPr>
          <a:xfrm>
            <a:off x="0" y="613193"/>
            <a:ext cx="9144000" cy="5832289"/>
          </a:xfrm>
          <a:prstGeom prst="rect">
            <a:avLst/>
          </a:prstGeom>
        </p:spPr>
      </p:pic>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10294652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6444345"/>
            <a:ext cx="534194" cy="207169"/>
          </a:xfrm>
        </p:spPr>
        <p:txBody>
          <a:bodyPr/>
          <a:lstStyle/>
          <a:p>
            <a:fld id="{4B932B3A-BA38-40C7-ADEE-2A1902CEB265}" type="slidenum">
              <a:rPr lang="en-US" altLang="en-US" smtClean="0"/>
              <a:pPr/>
              <a:t>28</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613191"/>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 xmlns:a16="http://schemas.microsoft.com/office/drawing/2014/main" id="{5F50B484-888F-4AEB-BD33-36947133D683}"/>
              </a:ext>
            </a:extLst>
          </p:cNvPr>
          <p:cNvSpPr txBox="1">
            <a:spLocks/>
          </p:cNvSpPr>
          <p:nvPr/>
        </p:nvSpPr>
        <p:spPr>
          <a:xfrm>
            <a:off x="7640055" y="6617485"/>
            <a:ext cx="1503947" cy="207169"/>
          </a:xfrm>
          <a:prstGeom prst="rect">
            <a:avLst/>
          </a:prstGeom>
        </p:spPr>
        <p:txBody>
          <a:bodyPr vert="horz" lIns="91431" tIns="45716" rIns="91431" bIns="45716" rtlCol="0" anchor="ctr"/>
          <a:lstStyle>
            <a:defPPr>
              <a:defRPr lang="en-US"/>
            </a:defPPr>
            <a:lvl1pPr marL="0" algn="ctr" defTabSz="914400" rtl="0" eaLnBrk="1" fontAlgn="auto" latinLnBrk="0" hangingPunct="1">
              <a:spcBef>
                <a:spcPts val="0"/>
              </a:spcBef>
              <a:spcAft>
                <a:spcPts val="0"/>
              </a:spcAft>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Data Date: 31-Jul-20</a:t>
            </a:r>
          </a:p>
        </p:txBody>
      </p:sp>
      <p:pic>
        <p:nvPicPr>
          <p:cNvPr id="3" name="Picture 2">
            <a:extLst>
              <a:ext uri="{FF2B5EF4-FFF2-40B4-BE49-F238E27FC236}">
                <a16:creationId xmlns="" xmlns:a16="http://schemas.microsoft.com/office/drawing/2014/main" id="{930CFFB4-8800-4613-9977-A1609CC97108}"/>
              </a:ext>
            </a:extLst>
          </p:cNvPr>
          <p:cNvPicPr>
            <a:picLocks noChangeAspect="1"/>
          </p:cNvPicPr>
          <p:nvPr/>
        </p:nvPicPr>
        <p:blipFill>
          <a:blip r:embed="rId2"/>
          <a:stretch>
            <a:fillRect/>
          </a:stretch>
        </p:blipFill>
        <p:spPr>
          <a:xfrm>
            <a:off x="0" y="617645"/>
            <a:ext cx="9144000" cy="5826699"/>
          </a:xfrm>
          <a:prstGeom prst="rect">
            <a:avLst/>
          </a:prstGeom>
        </p:spPr>
      </p:pic>
      <p:sp>
        <p:nvSpPr>
          <p:cNvPr id="4" name="Date Placeholder 3"/>
          <p:cNvSpPr>
            <a:spLocks noGrp="1"/>
          </p:cNvSpPr>
          <p:nvPr>
            <p:ph type="dt" sz="half" idx="10"/>
          </p:nvPr>
        </p:nvSpPr>
        <p:spPr/>
        <p:txBody>
          <a:bodyPr/>
          <a:lstStyle/>
          <a:p>
            <a:pPr>
              <a:defRPr/>
            </a:pPr>
            <a:r>
              <a:rPr lang="en-US" altLang="en-US" smtClean="0"/>
              <a:t>9/03/20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17886905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Report - TPC</a:t>
            </a:r>
            <a:endParaRPr 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4B932B3A-BA38-40C7-ADEE-2A1902CEB265}" type="slidenum">
              <a:rPr lang="en-US" altLang="en-US" smtClean="0"/>
              <a:pPr/>
              <a:t>29</a:t>
            </a:fld>
            <a:endParaRPr lang="en-US" altLang="en-US" dirty="0"/>
          </a:p>
        </p:txBody>
      </p:sp>
      <p:pic>
        <p:nvPicPr>
          <p:cNvPr id="6" name="Picture 5" descr="Screen Shot 2020-09-03 at 12.21.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35" y="943697"/>
            <a:ext cx="8470134" cy="3669527"/>
          </a:xfrm>
          <a:prstGeom prst="rect">
            <a:avLst/>
          </a:prstGeom>
        </p:spPr>
      </p:pic>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20670143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3" y="44759"/>
            <a:ext cx="8229600" cy="728663"/>
          </a:xfrm>
        </p:spPr>
        <p:txBody>
          <a:bodyPr/>
          <a:lstStyle/>
          <a:p>
            <a:r>
              <a:rPr lang="en-US" sz="3200" dirty="0"/>
              <a:t>sPHENIX </a:t>
            </a:r>
            <a:r>
              <a:rPr lang="en-US" sz="3200" dirty="0" smtClean="0"/>
              <a:t>Technical Status  </a:t>
            </a:r>
            <a:endParaRPr lang="en-US" sz="3200" dirty="0"/>
          </a:p>
        </p:txBody>
      </p:sp>
      <p:sp>
        <p:nvSpPr>
          <p:cNvPr id="3" name="Content Placeholder 2"/>
          <p:cNvSpPr>
            <a:spLocks noGrp="1"/>
          </p:cNvSpPr>
          <p:nvPr>
            <p:ph idx="1"/>
          </p:nvPr>
        </p:nvSpPr>
        <p:spPr>
          <a:xfrm>
            <a:off x="0" y="889000"/>
            <a:ext cx="9144000" cy="6096000"/>
          </a:xfrm>
        </p:spPr>
        <p:txBody>
          <a:bodyPr/>
          <a:lstStyle/>
          <a:p>
            <a:r>
              <a:rPr lang="en-US" sz="1600" dirty="0" smtClean="0"/>
              <a:t>Long </a:t>
            </a:r>
            <a:r>
              <a:rPr lang="en-US" sz="1600" dirty="0" smtClean="0"/>
              <a:t>lead procurements received: </a:t>
            </a:r>
            <a:r>
              <a:rPr lang="en-US" sz="1600" b="1" dirty="0" smtClean="0"/>
              <a:t>100% of SiPMs, 100</a:t>
            </a:r>
            <a:r>
              <a:rPr lang="en-US" sz="1600" b="1" dirty="0"/>
              <a:t>% of </a:t>
            </a:r>
            <a:r>
              <a:rPr lang="en-US" sz="1600" b="1" dirty="0" smtClean="0"/>
              <a:t>tungsten powder, 70% of scintillating fibers, 94% of scintillator tiles </a:t>
            </a:r>
            <a:r>
              <a:rPr lang="en-US" sz="1600" b="1" dirty="0" smtClean="0"/>
              <a:t>(62% tested at GSU)</a:t>
            </a:r>
            <a:r>
              <a:rPr lang="en-US" sz="1600" dirty="0" smtClean="0"/>
              <a:t> </a:t>
            </a:r>
            <a:endParaRPr lang="en-US" sz="1600" dirty="0"/>
          </a:p>
          <a:p>
            <a:r>
              <a:rPr lang="en-US" sz="1600" b="1" dirty="0" smtClean="0"/>
              <a:t>All SAMPA v5 chips fabbed </a:t>
            </a:r>
            <a:r>
              <a:rPr lang="en-US" sz="1600" dirty="0" smtClean="0"/>
              <a:t>and packaged and available for testing .  Yield based on initial tests at Lund similar to SAMPA v4 from ALICE </a:t>
            </a:r>
            <a:r>
              <a:rPr lang="en-US" sz="1600" dirty="0" smtClean="0"/>
              <a:t>experiment</a:t>
            </a:r>
            <a:r>
              <a:rPr lang="en-US" sz="1600" dirty="0" smtClean="0"/>
              <a:t>(60-80%)</a:t>
            </a:r>
          </a:p>
          <a:p>
            <a:r>
              <a:rPr lang="en-US" sz="1600" dirty="0" smtClean="0"/>
              <a:t>GEM Foils for TPC ordered from </a:t>
            </a:r>
            <a:r>
              <a:rPr lang="en-US" sz="1600" b="1" dirty="0" smtClean="0"/>
              <a:t>CERN. </a:t>
            </a:r>
            <a:r>
              <a:rPr lang="en-US" sz="1600" dirty="0" smtClean="0"/>
              <a:t>First articles delivered to SBU in August.</a:t>
            </a:r>
            <a:endParaRPr lang="en-US" sz="1600" b="1" dirty="0" smtClean="0"/>
          </a:p>
          <a:p>
            <a:r>
              <a:rPr lang="en-US" sz="1600" dirty="0" smtClean="0"/>
              <a:t>Calorimeter Digitizer preproduction electronics has started to arrive at </a:t>
            </a:r>
            <a:r>
              <a:rPr lang="en-US" sz="1600" b="1" dirty="0" smtClean="0"/>
              <a:t>Columbia Univ. </a:t>
            </a:r>
            <a:r>
              <a:rPr lang="en-US" sz="1600" dirty="0" smtClean="0"/>
              <a:t>Balance of electronics arrives the next few weeks. Testing has started.</a:t>
            </a:r>
          </a:p>
          <a:p>
            <a:r>
              <a:rPr lang="en-US" sz="1600" dirty="0" smtClean="0"/>
              <a:t>&gt;95% of </a:t>
            </a:r>
            <a:r>
              <a:rPr lang="en-US" sz="1600" b="1" dirty="0" smtClean="0"/>
              <a:t>EMCal</a:t>
            </a:r>
            <a:r>
              <a:rPr lang="en-US" sz="1600" dirty="0" smtClean="0"/>
              <a:t> and </a:t>
            </a:r>
            <a:r>
              <a:rPr lang="en-US" sz="1600" b="1" dirty="0" smtClean="0"/>
              <a:t>OHCal</a:t>
            </a:r>
            <a:r>
              <a:rPr lang="en-US" sz="1600" dirty="0" smtClean="0"/>
              <a:t> mechanical parts on hand or on order</a:t>
            </a:r>
          </a:p>
          <a:p>
            <a:r>
              <a:rPr lang="en-US" sz="1600" dirty="0" smtClean="0"/>
              <a:t>All </a:t>
            </a:r>
            <a:r>
              <a:rPr lang="en-US" sz="1600" b="1" dirty="0" smtClean="0"/>
              <a:t>MVTX</a:t>
            </a:r>
            <a:r>
              <a:rPr lang="en-US" sz="1600" dirty="0" smtClean="0"/>
              <a:t> Readout Units at </a:t>
            </a:r>
            <a:r>
              <a:rPr lang="en-US" sz="1600" b="1" dirty="0" smtClean="0"/>
              <a:t>ORNL</a:t>
            </a:r>
            <a:r>
              <a:rPr lang="en-US" sz="1600" dirty="0" smtClean="0"/>
              <a:t> for testing. </a:t>
            </a:r>
            <a:r>
              <a:rPr lang="en-US" sz="1600" b="1" dirty="0">
                <a:solidFill>
                  <a:srgbClr val="0099FF"/>
                </a:solidFill>
              </a:rPr>
              <a:t>(non-MIE</a:t>
            </a:r>
            <a:r>
              <a:rPr lang="en-US" sz="1600" b="1" dirty="0" smtClean="0">
                <a:solidFill>
                  <a:srgbClr val="0099FF"/>
                </a:solidFill>
              </a:rPr>
              <a:t>)</a:t>
            </a:r>
            <a:endParaRPr lang="en-US" sz="1600" b="1" dirty="0" smtClean="0"/>
          </a:p>
          <a:p>
            <a:r>
              <a:rPr lang="en-US" sz="1600" dirty="0" smtClean="0"/>
              <a:t>&gt; 50% of all </a:t>
            </a:r>
            <a:r>
              <a:rPr lang="en-US" sz="1600" b="1" dirty="0" smtClean="0"/>
              <a:t>EMCal SiPM daughter boards at BNL</a:t>
            </a:r>
            <a:r>
              <a:rPr lang="en-US" sz="1600" dirty="0" smtClean="0"/>
              <a:t>. Testing complete on first 450 boards. </a:t>
            </a:r>
            <a:r>
              <a:rPr lang="en-US" sz="1600" b="1" dirty="0" smtClean="0"/>
              <a:t>Yield &gt; 99% </a:t>
            </a:r>
            <a:endParaRPr lang="en-US" sz="1600" b="1" dirty="0" smtClean="0"/>
          </a:p>
          <a:p>
            <a:r>
              <a:rPr lang="en-US" sz="1600" b="1" dirty="0"/>
              <a:t>10/32 OHCal </a:t>
            </a:r>
            <a:r>
              <a:rPr lang="en-US" sz="1600" dirty="0"/>
              <a:t>sectors instrumented with scintillating tiles.  Sectors 1-10 in various state of cabling and electronics instrumentation. </a:t>
            </a:r>
            <a:r>
              <a:rPr lang="en-US" sz="1600" b="1" dirty="0"/>
              <a:t>3 sectors complete </a:t>
            </a:r>
            <a:r>
              <a:rPr lang="en-US" sz="1600" dirty="0"/>
              <a:t>and taking cosmic ray data.</a:t>
            </a:r>
          </a:p>
          <a:p>
            <a:r>
              <a:rPr lang="en-US" sz="1600" b="1" dirty="0"/>
              <a:t>EMCal Sectors </a:t>
            </a:r>
            <a:r>
              <a:rPr lang="en-US" sz="1600" b="1" dirty="0" smtClean="0"/>
              <a:t>3/64 </a:t>
            </a:r>
            <a:r>
              <a:rPr lang="en-US" sz="1600" dirty="0" smtClean="0"/>
              <a:t>assembled </a:t>
            </a:r>
            <a:r>
              <a:rPr lang="en-US" sz="1600" dirty="0"/>
              <a:t>and ready for cosmic ray testing. Sectors 4-6 in various states of assembly.</a:t>
            </a:r>
          </a:p>
          <a:p>
            <a:r>
              <a:rPr lang="en-US" sz="1600" b="1" dirty="0"/>
              <a:t>EMCal blocks for sectors </a:t>
            </a:r>
            <a:r>
              <a:rPr lang="en-US" sz="1600" b="1" dirty="0" smtClean="0"/>
              <a:t>8-</a:t>
            </a:r>
            <a:r>
              <a:rPr lang="en-US" sz="1600" b="1" dirty="0"/>
              <a:t>10 </a:t>
            </a:r>
            <a:r>
              <a:rPr lang="en-US" sz="1600" dirty="0"/>
              <a:t>at UIUC and being prepared to ship to BNL. </a:t>
            </a:r>
            <a:endParaRPr lang="en-US" sz="1600" b="1" dirty="0">
              <a:solidFill>
                <a:srgbClr val="0080FF"/>
              </a:solidFill>
              <a:effectLst>
                <a:outerShdw sx="0" sy="0">
                  <a:srgbClr val="000000"/>
                </a:outerShdw>
              </a:effectLst>
            </a:endParaRPr>
          </a:p>
          <a:p>
            <a:r>
              <a:rPr lang="en-US" sz="1600" b="1" dirty="0">
                <a:effectLst>
                  <a:outerShdw sx="0" sy="0">
                    <a:srgbClr val="000000"/>
                  </a:outerShdw>
                </a:effectLst>
              </a:rPr>
              <a:t>LV distribution system </a:t>
            </a:r>
            <a:r>
              <a:rPr lang="en-US" sz="1600" dirty="0">
                <a:effectLst>
                  <a:outerShdw sx="0" sy="0">
                    <a:srgbClr val="000000"/>
                  </a:outerShdw>
                </a:effectLst>
              </a:rPr>
              <a:t>for the sPHENIX subsystems reviewed by the </a:t>
            </a:r>
            <a:r>
              <a:rPr lang="en-US" sz="1600" b="1" dirty="0">
                <a:effectLst>
                  <a:outerShdw sx="0" sy="0">
                    <a:srgbClr val="000000"/>
                  </a:outerShdw>
                </a:effectLst>
              </a:rPr>
              <a:t>CAD ESRC</a:t>
            </a:r>
            <a:r>
              <a:rPr lang="en-US" sz="1600" dirty="0">
                <a:effectLst>
                  <a:outerShdw sx="0" sy="0">
                    <a:srgbClr val="000000"/>
                  </a:outerShdw>
                </a:effectLst>
              </a:rPr>
              <a:t>. No significant issues.  </a:t>
            </a:r>
          </a:p>
          <a:p>
            <a:endParaRPr lang="en-US" sz="1600" b="1" dirty="0"/>
          </a:p>
          <a:p>
            <a:endParaRPr lang="en-US" sz="1800" b="1" dirty="0"/>
          </a:p>
          <a:p>
            <a:pPr marL="0" indent="0">
              <a:buNone/>
            </a:pPr>
            <a:endParaRPr lang="en-US" sz="1800" dirty="0"/>
          </a:p>
          <a:p>
            <a:endParaRPr lang="en-US" sz="1400" dirty="0"/>
          </a:p>
          <a:p>
            <a:endParaRPr lang="en-US" sz="1400" dirty="0"/>
          </a:p>
          <a:p>
            <a:pPr marL="0" indent="0">
              <a:buNone/>
            </a:pPr>
            <a:endParaRPr lang="en-US" sz="1400" dirty="0"/>
          </a:p>
          <a:p>
            <a:pPr marL="0" indent="0">
              <a:buNone/>
            </a:pPr>
            <a:endParaRPr lang="en-US" sz="1800" dirty="0"/>
          </a:p>
          <a:p>
            <a:pPr marL="0" indent="0">
              <a:buNone/>
            </a:pPr>
            <a:endParaRPr lang="en-US" dirty="0"/>
          </a:p>
        </p:txBody>
      </p:sp>
      <p:sp>
        <p:nvSpPr>
          <p:cNvPr id="5" name="Footer Placeholder 4"/>
          <p:cNvSpPr>
            <a:spLocks noGrp="1"/>
          </p:cNvSpPr>
          <p:nvPr>
            <p:ph type="ftr" sz="quarter" idx="4294967295"/>
          </p:nvPr>
        </p:nvSpPr>
        <p:spPr>
          <a:xfrm>
            <a:off x="3171031" y="6553214"/>
            <a:ext cx="2895600" cy="276225"/>
          </a:xfrm>
          <a:prstGeom prst="rect">
            <a:avLst/>
          </a:prstGeom>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sp>
        <p:nvSpPr>
          <p:cNvPr id="4" name="Date Placeholder 3"/>
          <p:cNvSpPr>
            <a:spLocks noGrp="1"/>
          </p:cNvSpPr>
          <p:nvPr>
            <p:ph type="dt" sz="half" idx="4294967295"/>
          </p:nvPr>
        </p:nvSpPr>
        <p:spPr>
          <a:xfrm>
            <a:off x="0" y="6629400"/>
            <a:ext cx="2133600" cy="228600"/>
          </a:xfrm>
          <a:prstGeom prst="rect">
            <a:avLst/>
          </a:prstGeom>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8061973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Report - HCal</a:t>
            </a:r>
            <a:endParaRPr lang="en-US" dirty="0"/>
          </a:p>
        </p:txBody>
      </p:sp>
      <p:sp>
        <p:nvSpPr>
          <p:cNvPr id="3" name="Footer Placeholder 2"/>
          <p:cNvSpPr>
            <a:spLocks noGrp="1"/>
          </p:cNvSpPr>
          <p:nvPr>
            <p:ph type="ftr" sz="quarter" idx="11"/>
          </p:nvPr>
        </p:nvSpPr>
        <p:spPr/>
        <p:txBody>
          <a:bodyPr/>
          <a:lstStyle/>
          <a:p>
            <a:pPr>
              <a:defRPr/>
            </a:pPr>
            <a:r>
              <a:rPr lang="en-US" smtClean="0"/>
              <a:t>PMG</a:t>
            </a:r>
            <a:endParaRPr lang="en-US" dirty="0"/>
          </a:p>
        </p:txBody>
      </p:sp>
      <p:sp>
        <p:nvSpPr>
          <p:cNvPr id="4" name="Slide Number Placeholder 3"/>
          <p:cNvSpPr>
            <a:spLocks noGrp="1"/>
          </p:cNvSpPr>
          <p:nvPr>
            <p:ph type="sldNum" sz="quarter" idx="12"/>
          </p:nvPr>
        </p:nvSpPr>
        <p:spPr/>
        <p:txBody>
          <a:bodyPr/>
          <a:lstStyle/>
          <a:p>
            <a:fld id="{0AE0C637-5835-444B-B8C0-92C25AFA2084}" type="slidenum">
              <a:rPr lang="en-US" altLang="en-US" smtClean="0"/>
              <a:pPr/>
              <a:t>30</a:t>
            </a:fld>
            <a:endParaRPr lang="en-US" altLang="en-US" dirty="0"/>
          </a:p>
        </p:txBody>
      </p:sp>
      <p:pic>
        <p:nvPicPr>
          <p:cNvPr id="5" name="Picture 4" descr="Screen Shot 2020-09-03 at 12.23.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3180"/>
            <a:ext cx="9144000" cy="2791424"/>
          </a:xfrm>
          <a:prstGeom prst="rect">
            <a:avLst/>
          </a:prstGeom>
        </p:spPr>
      </p:pic>
      <p:sp>
        <p:nvSpPr>
          <p:cNvPr id="6" name="Date Placeholder 5"/>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21849258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8229600" cy="728663"/>
          </a:xfrm>
        </p:spPr>
        <p:txBody>
          <a:bodyPr/>
          <a:lstStyle/>
          <a:p>
            <a:r>
              <a:rPr lang="en-US" sz="4000" dirty="0" smtClean="0"/>
              <a:t>Variance Report – I&amp;F Management</a:t>
            </a:r>
            <a:endParaRPr lang="en-US" sz="4000" dirty="0"/>
          </a:p>
        </p:txBody>
      </p:sp>
      <p:sp>
        <p:nvSpPr>
          <p:cNvPr id="3" name="Footer Placeholder 2"/>
          <p:cNvSpPr>
            <a:spLocks noGrp="1"/>
          </p:cNvSpPr>
          <p:nvPr>
            <p:ph type="ftr" sz="quarter" idx="11"/>
          </p:nvPr>
        </p:nvSpPr>
        <p:spPr/>
        <p:txBody>
          <a:bodyPr/>
          <a:lstStyle/>
          <a:p>
            <a:pPr>
              <a:defRPr/>
            </a:pPr>
            <a:r>
              <a:rPr lang="en-US" smtClean="0"/>
              <a:t>PMG</a:t>
            </a:r>
            <a:endParaRPr lang="en-US" dirty="0"/>
          </a:p>
        </p:txBody>
      </p:sp>
      <p:sp>
        <p:nvSpPr>
          <p:cNvPr id="4" name="Slide Number Placeholder 3"/>
          <p:cNvSpPr>
            <a:spLocks noGrp="1"/>
          </p:cNvSpPr>
          <p:nvPr>
            <p:ph type="sldNum" sz="quarter" idx="12"/>
          </p:nvPr>
        </p:nvSpPr>
        <p:spPr/>
        <p:txBody>
          <a:bodyPr/>
          <a:lstStyle/>
          <a:p>
            <a:fld id="{0AE0C637-5835-444B-B8C0-92C25AFA2084}" type="slidenum">
              <a:rPr lang="en-US" altLang="en-US" smtClean="0"/>
              <a:pPr/>
              <a:t>31</a:t>
            </a:fld>
            <a:endParaRPr lang="en-US" altLang="en-US" dirty="0"/>
          </a:p>
        </p:txBody>
      </p:sp>
      <p:pic>
        <p:nvPicPr>
          <p:cNvPr id="5" name="Picture 4" descr="Screen Shot 2020-09-03 at 12.25.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5645"/>
            <a:ext cx="9144000" cy="2950287"/>
          </a:xfrm>
          <a:prstGeom prst="rect">
            <a:avLst/>
          </a:prstGeom>
        </p:spPr>
      </p:pic>
      <p:sp>
        <p:nvSpPr>
          <p:cNvPr id="6" name="Date Placeholder 5"/>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16530637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Report - Magnet</a:t>
            </a:r>
            <a:endParaRPr lang="en-US" dirty="0"/>
          </a:p>
        </p:txBody>
      </p:sp>
      <p:sp>
        <p:nvSpPr>
          <p:cNvPr id="3" name="Footer Placeholder 2"/>
          <p:cNvSpPr>
            <a:spLocks noGrp="1"/>
          </p:cNvSpPr>
          <p:nvPr>
            <p:ph type="ftr" sz="quarter" idx="11"/>
          </p:nvPr>
        </p:nvSpPr>
        <p:spPr/>
        <p:txBody>
          <a:bodyPr/>
          <a:lstStyle/>
          <a:p>
            <a:pPr>
              <a:defRPr/>
            </a:pPr>
            <a:r>
              <a:rPr lang="en-US" smtClean="0"/>
              <a:t>PMG</a:t>
            </a:r>
            <a:endParaRPr lang="en-US" dirty="0"/>
          </a:p>
        </p:txBody>
      </p:sp>
      <p:sp>
        <p:nvSpPr>
          <p:cNvPr id="4" name="Slide Number Placeholder 3"/>
          <p:cNvSpPr>
            <a:spLocks noGrp="1"/>
          </p:cNvSpPr>
          <p:nvPr>
            <p:ph type="sldNum" sz="quarter" idx="12"/>
          </p:nvPr>
        </p:nvSpPr>
        <p:spPr/>
        <p:txBody>
          <a:bodyPr/>
          <a:lstStyle/>
          <a:p>
            <a:fld id="{0AE0C637-5835-444B-B8C0-92C25AFA2084}" type="slidenum">
              <a:rPr lang="en-US" altLang="en-US" smtClean="0"/>
              <a:pPr/>
              <a:t>32</a:t>
            </a:fld>
            <a:endParaRPr lang="en-US" altLang="en-US" dirty="0"/>
          </a:p>
        </p:txBody>
      </p:sp>
      <p:pic>
        <p:nvPicPr>
          <p:cNvPr id="5" name="Picture 4" descr="Screen Shot 2020-09-03 at 12.26.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0"/>
            <a:ext cx="9144000" cy="5080000"/>
          </a:xfrm>
          <a:prstGeom prst="rect">
            <a:avLst/>
          </a:prstGeom>
        </p:spPr>
      </p:pic>
      <p:sp>
        <p:nvSpPr>
          <p:cNvPr id="6" name="Date Placeholder 5"/>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2053884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8229600" cy="728663"/>
          </a:xfrm>
        </p:spPr>
        <p:txBody>
          <a:bodyPr/>
          <a:lstStyle/>
          <a:p>
            <a:r>
              <a:rPr lang="en-US" dirty="0" smtClean="0"/>
              <a:t>Variance Report - Infrastructure</a:t>
            </a:r>
            <a:endParaRPr lang="en-US" dirty="0"/>
          </a:p>
        </p:txBody>
      </p:sp>
      <p:sp>
        <p:nvSpPr>
          <p:cNvPr id="3" name="Footer Placeholder 2"/>
          <p:cNvSpPr>
            <a:spLocks noGrp="1"/>
          </p:cNvSpPr>
          <p:nvPr>
            <p:ph type="ftr" sz="quarter" idx="11"/>
          </p:nvPr>
        </p:nvSpPr>
        <p:spPr/>
        <p:txBody>
          <a:bodyPr/>
          <a:lstStyle/>
          <a:p>
            <a:pPr>
              <a:defRPr/>
            </a:pPr>
            <a:r>
              <a:rPr lang="en-US" smtClean="0"/>
              <a:t>PMG</a:t>
            </a:r>
            <a:endParaRPr lang="en-US" dirty="0"/>
          </a:p>
        </p:txBody>
      </p:sp>
      <p:sp>
        <p:nvSpPr>
          <p:cNvPr id="4" name="Slide Number Placeholder 3"/>
          <p:cNvSpPr>
            <a:spLocks noGrp="1"/>
          </p:cNvSpPr>
          <p:nvPr>
            <p:ph type="sldNum" sz="quarter" idx="12"/>
          </p:nvPr>
        </p:nvSpPr>
        <p:spPr/>
        <p:txBody>
          <a:bodyPr/>
          <a:lstStyle/>
          <a:p>
            <a:fld id="{0AE0C637-5835-444B-B8C0-92C25AFA2084}" type="slidenum">
              <a:rPr lang="en-US" altLang="en-US" smtClean="0"/>
              <a:pPr/>
              <a:t>33</a:t>
            </a:fld>
            <a:endParaRPr lang="en-US" altLang="en-US" dirty="0"/>
          </a:p>
        </p:txBody>
      </p:sp>
      <p:pic>
        <p:nvPicPr>
          <p:cNvPr id="5" name="Picture 4" descr="Screen Shot 2020-09-03 at 12.28.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8890"/>
            <a:ext cx="9144000" cy="3198519"/>
          </a:xfrm>
          <a:prstGeom prst="rect">
            <a:avLst/>
          </a:prstGeom>
        </p:spPr>
      </p:pic>
      <p:sp>
        <p:nvSpPr>
          <p:cNvPr id="6" name="Date Placeholder 5"/>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15894536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AF36360-83C2-4913-8A95-B933CB4304EC}"/>
              </a:ext>
            </a:extLst>
          </p:cNvPr>
          <p:cNvSpPr>
            <a:spLocks noGrp="1"/>
          </p:cNvSpPr>
          <p:nvPr>
            <p:ph type="title"/>
          </p:nvPr>
        </p:nvSpPr>
        <p:spPr>
          <a:xfrm>
            <a:off x="0" y="33354"/>
            <a:ext cx="8686800" cy="728663"/>
          </a:xfrm>
        </p:spPr>
        <p:txBody>
          <a:bodyPr/>
          <a:lstStyle/>
          <a:p>
            <a:r>
              <a:rPr lang="en-US" sz="2800" dirty="0" smtClean="0"/>
              <a:t>All  FY20 Milestones Ties to PEMP Notable </a:t>
            </a:r>
            <a:r>
              <a:rPr lang="en-US" sz="2800" b="1" dirty="0" smtClean="0"/>
              <a:t>Complete </a:t>
            </a:r>
            <a:endParaRPr lang="en-US" sz="2800" b="1" dirty="0"/>
          </a:p>
        </p:txBody>
      </p:sp>
      <p:sp>
        <p:nvSpPr>
          <p:cNvPr id="8" name="Content Placeholder 7"/>
          <p:cNvSpPr>
            <a:spLocks noGrp="1"/>
          </p:cNvSpPr>
          <p:nvPr>
            <p:ph idx="1"/>
          </p:nvPr>
        </p:nvSpPr>
        <p:spPr>
          <a:xfrm>
            <a:off x="152404" y="5664207"/>
            <a:ext cx="8991596" cy="1073895"/>
          </a:xfrm>
          <a:solidFill>
            <a:srgbClr val="FFFFFF"/>
          </a:solidFill>
        </p:spPr>
        <p:txBody>
          <a:bodyPr/>
          <a:lstStyle/>
          <a:p>
            <a:pPr marL="0" indent="0">
              <a:buNone/>
            </a:pPr>
            <a:r>
              <a:rPr lang="en-US" sz="1200" b="1" dirty="0"/>
              <a:t>BHSO/SC:</a:t>
            </a:r>
            <a:r>
              <a:rPr lang="en-US" sz="1200" dirty="0"/>
              <a:t>  Effectively plan, execute, and successfully deliver SC projects equal to or less than $50 million that have been delegated to the Laboratory Director by SC under DOE O 413.3B [Super Pioneering High Energy Nuclear Interaction (sPHENIX)].  Clearly demonstrate successful accomplishment of work planned for FY 2020 </a:t>
            </a:r>
            <a:r>
              <a:rPr lang="en-US" sz="1200" b="1" dirty="0" smtClean="0"/>
              <a:t>(*adjusted </a:t>
            </a:r>
            <a:r>
              <a:rPr lang="en-US" sz="1200" b="1" dirty="0"/>
              <a:t>for schedule impacts created by the COVID-19 pandemic</a:t>
            </a:r>
            <a:r>
              <a:rPr lang="en-US" sz="1200" dirty="0"/>
              <a:t>) in accordance with SC guidance.  (Objective 7.1)</a:t>
            </a:r>
          </a:p>
        </p:txBody>
      </p:sp>
      <p:sp>
        <p:nvSpPr>
          <p:cNvPr id="3" name="Footer Placeholder 2"/>
          <p:cNvSpPr>
            <a:spLocks noGrp="1"/>
          </p:cNvSpPr>
          <p:nvPr>
            <p:ph type="ftr" sz="quarter" idx="4294967295"/>
          </p:nvPr>
        </p:nvSpPr>
        <p:spPr>
          <a:xfrm>
            <a:off x="3171031" y="6553214"/>
            <a:ext cx="2895600" cy="276225"/>
          </a:xfrm>
          <a:prstGeom prst="rect">
            <a:avLst/>
          </a:prstGeom>
        </p:spPr>
        <p:txBody>
          <a:bodyPr/>
          <a:lstStyle/>
          <a:p>
            <a:pPr algn="ctr">
              <a:defRPr/>
            </a:pPr>
            <a:r>
              <a:rPr lang="en-US" sz="1000" smtClean="0"/>
              <a:t>PMG</a:t>
            </a:r>
            <a:endParaRPr lang="en-US" sz="1000" dirty="0"/>
          </a:p>
        </p:txBody>
      </p:sp>
      <p:sp>
        <p:nvSpPr>
          <p:cNvPr id="5" name="Slide Number Placeholder 4"/>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graphicFrame>
        <p:nvGraphicFramePr>
          <p:cNvPr id="4" name="Table 3">
            <a:extLst>
              <a:ext uri="{FF2B5EF4-FFF2-40B4-BE49-F238E27FC236}">
                <a16:creationId xmlns:a16="http://schemas.microsoft.com/office/drawing/2014/main" xmlns="" id="{2CC92F29-AFD3-4876-AEF2-C75017475CE0}"/>
              </a:ext>
            </a:extLst>
          </p:cNvPr>
          <p:cNvGraphicFramePr>
            <a:graphicFrameLocks noGrp="1"/>
          </p:cNvGraphicFramePr>
          <p:nvPr>
            <p:extLst>
              <p:ext uri="{D42A27DB-BD31-4B8C-83A1-F6EECF244321}">
                <p14:modId xmlns:p14="http://schemas.microsoft.com/office/powerpoint/2010/main" val="1682400105"/>
              </p:ext>
            </p:extLst>
          </p:nvPr>
        </p:nvGraphicFramePr>
        <p:xfrm>
          <a:off x="152407" y="889004"/>
          <a:ext cx="8839199" cy="4794889"/>
        </p:xfrm>
        <a:graphic>
          <a:graphicData uri="http://schemas.openxmlformats.org/drawingml/2006/table">
            <a:tbl>
              <a:tblPr>
                <a:effectLst/>
              </a:tblPr>
              <a:tblGrid>
                <a:gridCol w="679938">
                  <a:extLst>
                    <a:ext uri="{9D8B030D-6E8A-4147-A177-3AD203B41FA5}">
                      <a16:colId xmlns:a16="http://schemas.microsoft.com/office/drawing/2014/main" xmlns="" val="2210061582"/>
                    </a:ext>
                  </a:extLst>
                </a:gridCol>
                <a:gridCol w="4196861">
                  <a:extLst>
                    <a:ext uri="{9D8B030D-6E8A-4147-A177-3AD203B41FA5}">
                      <a16:colId xmlns:a16="http://schemas.microsoft.com/office/drawing/2014/main" xmlns="" val="2068968526"/>
                    </a:ext>
                  </a:extLst>
                </a:gridCol>
                <a:gridCol w="1066800">
                  <a:extLst>
                    <a:ext uri="{9D8B030D-6E8A-4147-A177-3AD203B41FA5}">
                      <a16:colId xmlns:a16="http://schemas.microsoft.com/office/drawing/2014/main" xmlns="" val="2831232403"/>
                    </a:ext>
                  </a:extLst>
                </a:gridCol>
                <a:gridCol w="1450731">
                  <a:extLst>
                    <a:ext uri="{9D8B030D-6E8A-4147-A177-3AD203B41FA5}">
                      <a16:colId xmlns:a16="http://schemas.microsoft.com/office/drawing/2014/main" xmlns="" val="1305822000"/>
                    </a:ext>
                  </a:extLst>
                </a:gridCol>
                <a:gridCol w="1444869">
                  <a:extLst>
                    <a:ext uri="{9D8B030D-6E8A-4147-A177-3AD203B41FA5}">
                      <a16:colId xmlns:a16="http://schemas.microsoft.com/office/drawing/2014/main" xmlns="" val="487066051"/>
                    </a:ext>
                  </a:extLst>
                </a:gridCol>
              </a:tblGrid>
              <a:tr h="840136">
                <a:tc>
                  <a:txBody>
                    <a:bodyPr/>
                    <a:lstStyle/>
                    <a:p>
                      <a:pPr algn="ctr" fontAlgn="ctr"/>
                      <a:r>
                        <a:rPr lang="en-US" sz="1600" b="1" i="0" u="none" strike="noStrike" dirty="0">
                          <a:solidFill>
                            <a:srgbClr val="000000"/>
                          </a:solidFill>
                          <a:effectLst/>
                          <a:latin typeface="Calibri" panose="020F0502020204030204" pitchFamily="34" charset="0"/>
                        </a:rPr>
                        <a:t>WBS</a:t>
                      </a:r>
                    </a:p>
                  </a:txBody>
                  <a:tcPr marL="3772" marR="3772" marT="5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n-US" sz="1600" b="1" i="0" u="none" strike="noStrike" dirty="0">
                          <a:solidFill>
                            <a:srgbClr val="000000"/>
                          </a:solidFill>
                          <a:effectLst/>
                          <a:latin typeface="Calibri" panose="020F0502020204030204" pitchFamily="34" charset="0"/>
                        </a:rPr>
                        <a:t>Milestone Name</a:t>
                      </a:r>
                    </a:p>
                  </a:txBody>
                  <a:tcPr marL="3772" marR="3772" marT="5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n-US" sz="1600" b="1" i="0" u="none" strike="noStrike" dirty="0">
                          <a:solidFill>
                            <a:srgbClr val="000000"/>
                          </a:solidFill>
                          <a:effectLst/>
                          <a:latin typeface="Calibri" panose="020F0502020204030204" pitchFamily="34" charset="0"/>
                        </a:rPr>
                        <a:t>Target Milestone Date</a:t>
                      </a:r>
                    </a:p>
                  </a:txBody>
                  <a:tcPr marL="3772" marR="3772" marT="5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n-US" sz="1600" b="1" i="0" u="none" strike="noStrike" dirty="0">
                          <a:solidFill>
                            <a:srgbClr val="000000"/>
                          </a:solidFill>
                          <a:effectLst/>
                          <a:latin typeface="Calibri" panose="020F0502020204030204" pitchFamily="34" charset="0"/>
                        </a:rPr>
                        <a:t>Actual Finish</a:t>
                      </a:r>
                    </a:p>
                  </a:txBody>
                  <a:tcPr marL="3772" marR="3772" marT="5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n-US" sz="1600" b="1" i="0" u="none" strike="noStrike" dirty="0">
                          <a:solidFill>
                            <a:srgbClr val="000000"/>
                          </a:solidFill>
                          <a:effectLst/>
                          <a:latin typeface="Calibri" panose="020F0502020204030204" pitchFamily="34" charset="0"/>
                        </a:rPr>
                        <a:t>Variance </a:t>
                      </a:r>
                      <a:br>
                        <a:rPr lang="en-US" sz="1600" b="1" i="0" u="none" strike="noStrike" dirty="0">
                          <a:solidFill>
                            <a:srgbClr val="000000"/>
                          </a:solidFill>
                          <a:effectLst/>
                          <a:latin typeface="Calibri" panose="020F0502020204030204" pitchFamily="34" charset="0"/>
                        </a:rPr>
                      </a:br>
                      <a:r>
                        <a:rPr lang="en-US" sz="1600" b="1" i="0" u="none" strike="noStrike" dirty="0">
                          <a:solidFill>
                            <a:srgbClr val="000000"/>
                          </a:solidFill>
                          <a:effectLst/>
                          <a:latin typeface="Calibri" panose="020F0502020204030204" pitchFamily="34" charset="0"/>
                        </a:rPr>
                        <a:t>(in work days)</a:t>
                      </a:r>
                    </a:p>
                  </a:txBody>
                  <a:tcPr marL="3772" marR="3772" marT="5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xmlns="" val="3623197586"/>
                  </a:ext>
                </a:extLst>
              </a:tr>
              <a:tr h="397176">
                <a:tc>
                  <a:txBody>
                    <a:bodyPr/>
                    <a:lstStyle/>
                    <a:p>
                      <a:pPr algn="l" fontAlgn="b"/>
                      <a:r>
                        <a:rPr lang="en-US" sz="1100" b="0" i="0" u="none" strike="noStrike" dirty="0">
                          <a:solidFill>
                            <a:srgbClr val="000000"/>
                          </a:solidFill>
                          <a:effectLst/>
                          <a:latin typeface="Calibri" panose="020F0502020204030204" pitchFamily="34" charset="0"/>
                        </a:rPr>
                        <a:t>1.01.01</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l" fontAlgn="b"/>
                      <a:r>
                        <a:rPr lang="en-US" sz="1600" b="1" i="0" u="none" strike="noStrike" dirty="0">
                          <a:solidFill>
                            <a:srgbClr val="000000"/>
                          </a:solidFill>
                          <a:effectLst/>
                          <a:latin typeface="Calibri" panose="020F0502020204030204" pitchFamily="34" charset="0"/>
                        </a:rPr>
                        <a:t>Approve Project Baseline and Construction PD2/3</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30-Sep-19</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20-Sep-19</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extLst>
                  <a:ext uri="{0D108BD9-81ED-4DB2-BD59-A6C34878D82A}">
                    <a16:rowId xmlns:a16="http://schemas.microsoft.com/office/drawing/2014/main" xmlns="" val="3825392321"/>
                  </a:ext>
                </a:extLst>
              </a:tr>
              <a:tr h="492709">
                <a:tc>
                  <a:txBody>
                    <a:bodyPr/>
                    <a:lstStyle/>
                    <a:p>
                      <a:pPr algn="l" fontAlgn="b"/>
                      <a:r>
                        <a:rPr lang="en-US" sz="1100" b="0" i="0" u="none" strike="noStrike" dirty="0">
                          <a:solidFill>
                            <a:srgbClr val="000000"/>
                          </a:solidFill>
                          <a:effectLst/>
                          <a:latin typeface="Calibri" panose="020F0502020204030204" pitchFamily="34" charset="0"/>
                        </a:rPr>
                        <a:t>1.02.02.02</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l" fontAlgn="b"/>
                      <a:r>
                        <a:rPr lang="en-US" sz="1600" b="1" i="0" u="none" strike="noStrike" dirty="0">
                          <a:solidFill>
                            <a:srgbClr val="000000"/>
                          </a:solidFill>
                          <a:effectLst/>
                          <a:latin typeface="Calibri" panose="020F0502020204030204" pitchFamily="34" charset="0"/>
                        </a:rPr>
                        <a:t>Production Readiness Review - TPC Module Factories</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31-Dec-19</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17-Dec-19 </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8</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extLst>
                  <a:ext uri="{0D108BD9-81ED-4DB2-BD59-A6C34878D82A}">
                    <a16:rowId xmlns:a16="http://schemas.microsoft.com/office/drawing/2014/main" xmlns="" val="1465961789"/>
                  </a:ext>
                </a:extLst>
              </a:tr>
              <a:tr h="592739">
                <a:tc>
                  <a:txBody>
                    <a:bodyPr/>
                    <a:lstStyle/>
                    <a:p>
                      <a:pPr algn="l" fontAlgn="b"/>
                      <a:r>
                        <a:rPr lang="en-US" sz="1100" b="0" i="0" u="none" strike="noStrike" dirty="0">
                          <a:solidFill>
                            <a:srgbClr val="000000"/>
                          </a:solidFill>
                          <a:effectLst/>
                          <a:latin typeface="Calibri" panose="020F0502020204030204" pitchFamily="34" charset="0"/>
                        </a:rPr>
                        <a:t>1.03.02.03.02</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l" fontAlgn="b"/>
                      <a:r>
                        <a:rPr lang="en-US" sz="1600" b="1" i="0" u="none" strike="noStrike" dirty="0">
                          <a:solidFill>
                            <a:srgbClr val="000000"/>
                          </a:solidFill>
                          <a:effectLst/>
                          <a:latin typeface="Calibri" panose="020F0502020204030204" pitchFamily="34" charset="0"/>
                        </a:rPr>
                        <a:t>EMCal Preproduction Sector 0 Assembled</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31-Dec-19</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25-Nov-19</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23</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extLst>
                  <a:ext uri="{0D108BD9-81ED-4DB2-BD59-A6C34878D82A}">
                    <a16:rowId xmlns:a16="http://schemas.microsoft.com/office/drawing/2014/main" xmlns="" val="2244817908"/>
                  </a:ext>
                </a:extLst>
              </a:tr>
              <a:tr h="397176">
                <a:tc>
                  <a:txBody>
                    <a:bodyPr/>
                    <a:lstStyle/>
                    <a:p>
                      <a:pPr algn="l" fontAlgn="b"/>
                      <a:r>
                        <a:rPr lang="en-US" sz="1100" b="0" i="0" u="none" strike="noStrike" dirty="0">
                          <a:solidFill>
                            <a:srgbClr val="000000"/>
                          </a:solidFill>
                          <a:effectLst/>
                          <a:latin typeface="Calibri" panose="020F0502020204030204" pitchFamily="34" charset="0"/>
                        </a:rPr>
                        <a:t>1.02.06.02</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l" fontAlgn="b"/>
                      <a:r>
                        <a:rPr lang="en-US" sz="1600" b="1" i="0" u="none" strike="noStrike" dirty="0">
                          <a:solidFill>
                            <a:srgbClr val="000000"/>
                          </a:solidFill>
                          <a:effectLst/>
                          <a:latin typeface="Calibri" panose="020F0502020204030204" pitchFamily="34" charset="0"/>
                        </a:rPr>
                        <a:t>Production Readiness Review - TPC DAM</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28-Feb-20</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7-Feb-20 </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14 </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extLst>
                  <a:ext uri="{0D108BD9-81ED-4DB2-BD59-A6C34878D82A}">
                    <a16:rowId xmlns:a16="http://schemas.microsoft.com/office/drawing/2014/main" xmlns="" val="1008278573"/>
                  </a:ext>
                </a:extLst>
              </a:tr>
              <a:tr h="397176">
                <a:tc>
                  <a:txBody>
                    <a:bodyPr/>
                    <a:lstStyle/>
                    <a:p>
                      <a:pPr algn="l" fontAlgn="b"/>
                      <a:r>
                        <a:rPr lang="en-US" sz="1100" b="0" i="0" u="none" strike="noStrike" dirty="0">
                          <a:solidFill>
                            <a:srgbClr val="000000"/>
                          </a:solidFill>
                          <a:effectLst/>
                          <a:latin typeface="Calibri" panose="020F0502020204030204" pitchFamily="34" charset="0"/>
                        </a:rPr>
                        <a:t>1.05.02.03</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l" fontAlgn="b"/>
                      <a:r>
                        <a:rPr lang="en-US" sz="1600" b="1" i="0" u="none" strike="noStrike" dirty="0">
                          <a:solidFill>
                            <a:srgbClr val="000000"/>
                          </a:solidFill>
                          <a:effectLst/>
                          <a:latin typeface="Calibri" panose="020F0502020204030204" pitchFamily="34" charset="0"/>
                        </a:rPr>
                        <a:t>HCal Preproduction FEE Complete</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30-Apr-20</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22-Jan -20 </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70 </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extLst>
                  <a:ext uri="{0D108BD9-81ED-4DB2-BD59-A6C34878D82A}">
                    <a16:rowId xmlns:a16="http://schemas.microsoft.com/office/drawing/2014/main" xmlns="" val="3185645872"/>
                  </a:ext>
                </a:extLst>
              </a:tr>
              <a:tr h="397176">
                <a:tc>
                  <a:txBody>
                    <a:bodyPr/>
                    <a:lstStyle/>
                    <a:p>
                      <a:pPr algn="l" fontAlgn="b"/>
                      <a:r>
                        <a:rPr lang="en-US" sz="1100" b="0" i="0" u="none" strike="noStrike" dirty="0">
                          <a:solidFill>
                            <a:srgbClr val="000000"/>
                          </a:solidFill>
                          <a:effectLst/>
                          <a:latin typeface="Calibri" panose="020F0502020204030204" pitchFamily="34" charset="0"/>
                        </a:rPr>
                        <a:t>1.05.02.01</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l" fontAlgn="b"/>
                      <a:r>
                        <a:rPr lang="en-US" sz="1600" b="1" i="0" u="none" strike="noStrike" dirty="0">
                          <a:solidFill>
                            <a:srgbClr val="000000"/>
                          </a:solidFill>
                          <a:effectLst/>
                          <a:latin typeface="Calibri" panose="020F0502020204030204" pitchFamily="34" charset="0"/>
                        </a:rPr>
                        <a:t>EMCal Electronics Preproduction Complete</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0" i="0" u="none" strike="noStrike" dirty="0">
                          <a:solidFill>
                            <a:srgbClr val="000000"/>
                          </a:solidFill>
                          <a:effectLst/>
                          <a:latin typeface="Calibri" panose="020F0502020204030204" pitchFamily="34" charset="0"/>
                        </a:rPr>
                        <a:t>29-May-20</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0" i="0" u="none" strike="noStrike" dirty="0" smtClean="0">
                          <a:solidFill>
                            <a:srgbClr val="000000"/>
                          </a:solidFill>
                          <a:effectLst/>
                          <a:latin typeface="Calibri" panose="020F0502020204030204" pitchFamily="34" charset="0"/>
                        </a:rPr>
                        <a:t>28-May-20</a:t>
                      </a:r>
                      <a:r>
                        <a:rPr lang="en-US" sz="1600" b="0" i="0" u="none" strike="noStrike" dirty="0">
                          <a:solidFill>
                            <a:srgbClr val="000000"/>
                          </a:solidFill>
                          <a:effectLst/>
                          <a:latin typeface="Calibri" panose="020F0502020204030204" pitchFamily="34" charset="0"/>
                        </a:rPr>
                        <a:t> </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fontAlgn="b"/>
                      <a:r>
                        <a:rPr lang="en-US" sz="1600" b="0" i="0" u="none" strike="noStrike" dirty="0" smtClean="0">
                          <a:solidFill>
                            <a:srgbClr val="000000"/>
                          </a:solidFill>
                          <a:effectLst/>
                          <a:latin typeface="Calibri" panose="020F0502020204030204" pitchFamily="34" charset="0"/>
                        </a:rPr>
                        <a:t>1 </a:t>
                      </a:r>
                      <a:endParaRPr lang="en-US" sz="1600" b="0" i="0" u="none" strike="noStrike" dirty="0">
                        <a:solidFill>
                          <a:srgbClr val="000000"/>
                        </a:solidFill>
                        <a:effectLst/>
                        <a:latin typeface="Calibri" panose="020F0502020204030204" pitchFamily="34" charset="0"/>
                      </a:endParaRP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xmlns="" val="3169356986"/>
                  </a:ext>
                </a:extLst>
              </a:tr>
              <a:tr h="390716">
                <a:tc>
                  <a:txBody>
                    <a:bodyPr/>
                    <a:lstStyle/>
                    <a:p>
                      <a:pPr algn="l" fontAlgn="b"/>
                      <a:r>
                        <a:rPr lang="en-US" sz="1100" b="0" i="0" u="none" strike="noStrike" dirty="0">
                          <a:solidFill>
                            <a:srgbClr val="000000"/>
                          </a:solidFill>
                          <a:effectLst/>
                          <a:latin typeface="Calibri" panose="020F0502020204030204" pitchFamily="34" charset="0"/>
                        </a:rPr>
                        <a:t>1.03.01.03.01</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l" fontAlgn="b"/>
                      <a:r>
                        <a:rPr lang="en-US" sz="1600" b="1" i="0" u="none" strike="noStrike" dirty="0">
                          <a:solidFill>
                            <a:srgbClr val="000000"/>
                          </a:solidFill>
                          <a:effectLst/>
                          <a:latin typeface="Calibri" panose="020F0502020204030204" pitchFamily="34" charset="0"/>
                        </a:rPr>
                        <a:t>EMCal W Powder Acquisition Complete</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30-Jun-20</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smtClean="0">
                          <a:solidFill>
                            <a:srgbClr val="000000"/>
                          </a:solidFill>
                          <a:effectLst/>
                          <a:latin typeface="Calibri" panose="020F0502020204030204" pitchFamily="34" charset="0"/>
                        </a:rPr>
                        <a:t>5-Jun-20</a:t>
                      </a:r>
                      <a:r>
                        <a:rPr lang="en-US" sz="1600" b="0" i="0" u="none" strike="noStrike" dirty="0">
                          <a:solidFill>
                            <a:srgbClr val="000000"/>
                          </a:solidFill>
                          <a:effectLst/>
                          <a:latin typeface="Calibri" panose="020F0502020204030204" pitchFamily="34" charset="0"/>
                        </a:rPr>
                        <a:t> </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smtClean="0">
                          <a:solidFill>
                            <a:srgbClr val="000000"/>
                          </a:solidFill>
                          <a:effectLst/>
                          <a:latin typeface="Calibri" panose="020F0502020204030204" pitchFamily="34" charset="0"/>
                        </a:rPr>
                        <a:t>17 </a:t>
                      </a:r>
                      <a:endParaRPr lang="en-US" sz="1600" b="0" i="0" u="none" strike="noStrike" dirty="0">
                        <a:solidFill>
                          <a:srgbClr val="000000"/>
                        </a:solidFill>
                        <a:effectLst/>
                        <a:latin typeface="Calibri" panose="020F0502020204030204" pitchFamily="34" charset="0"/>
                      </a:endParaRP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extLst>
                  <a:ext uri="{0D108BD9-81ED-4DB2-BD59-A6C34878D82A}">
                    <a16:rowId xmlns:a16="http://schemas.microsoft.com/office/drawing/2014/main" xmlns="" val="3333008614"/>
                  </a:ext>
                </a:extLst>
              </a:tr>
              <a:tr h="492709">
                <a:tc>
                  <a:txBody>
                    <a:bodyPr/>
                    <a:lstStyle/>
                    <a:p>
                      <a:pPr algn="l" fontAlgn="b"/>
                      <a:r>
                        <a:rPr lang="en-US" sz="1100" b="0" i="0" u="none" strike="noStrike" dirty="0">
                          <a:solidFill>
                            <a:srgbClr val="000000"/>
                          </a:solidFill>
                          <a:effectLst/>
                          <a:latin typeface="Calibri" panose="020F0502020204030204" pitchFamily="34" charset="0"/>
                        </a:rPr>
                        <a:t>1.03.02.03.03</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l" fontAlgn="b"/>
                      <a:r>
                        <a:rPr lang="en-US" sz="1600" b="1" i="0" u="none" strike="noStrike" dirty="0">
                          <a:solidFill>
                            <a:srgbClr val="000000"/>
                          </a:solidFill>
                          <a:effectLst/>
                          <a:latin typeface="Calibri" panose="020F0502020204030204" pitchFamily="34" charset="0"/>
                        </a:rPr>
                        <a:t>EMCal Prod Readiness Review Blocks/Modules/Sectors Complete</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smtClean="0">
                          <a:solidFill>
                            <a:srgbClr val="000000"/>
                          </a:solidFill>
                          <a:effectLst/>
                          <a:latin typeface="Calibri" panose="020F0502020204030204" pitchFamily="34" charset="0"/>
                        </a:rPr>
                        <a:t>15-Sept-20</a:t>
                      </a:r>
                      <a:r>
                        <a:rPr lang="en-US" sz="2100" b="0" i="0" u="none" strike="noStrike" dirty="0" smtClean="0">
                          <a:solidFill>
                            <a:schemeClr val="bg1"/>
                          </a:solidFill>
                          <a:effectLst/>
                          <a:latin typeface="Calibri" panose="020F0502020204030204" pitchFamily="34" charset="0"/>
                        </a:rPr>
                        <a:t>*</a:t>
                      </a:r>
                      <a:endParaRPr lang="en-US" sz="2100" b="0" i="0" u="none" strike="noStrike" dirty="0">
                        <a:solidFill>
                          <a:schemeClr val="bg1"/>
                        </a:solidFill>
                        <a:effectLst/>
                        <a:latin typeface="Calibri" panose="020F0502020204030204" pitchFamily="34" charset="0"/>
                      </a:endParaRP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smtClean="0">
                          <a:solidFill>
                            <a:srgbClr val="000000"/>
                          </a:solidFill>
                          <a:effectLst/>
                          <a:latin typeface="Calibri" panose="020F0502020204030204" pitchFamily="34" charset="0"/>
                        </a:rPr>
                        <a:t>31-July-20</a:t>
                      </a:r>
                      <a:r>
                        <a:rPr lang="en-US" sz="1600" b="0" i="0" u="none" strike="noStrike" dirty="0">
                          <a:solidFill>
                            <a:srgbClr val="000000"/>
                          </a:solidFill>
                          <a:effectLst/>
                          <a:latin typeface="Calibri" panose="020F0502020204030204" pitchFamily="34" charset="0"/>
                        </a:rPr>
                        <a:t> </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smtClean="0">
                          <a:solidFill>
                            <a:srgbClr val="000000"/>
                          </a:solidFill>
                          <a:effectLst/>
                          <a:latin typeface="Calibri" panose="020F0502020204030204" pitchFamily="34" charset="0"/>
                        </a:rPr>
                        <a:t>30</a:t>
                      </a:r>
                      <a:endParaRPr lang="en-US" sz="1600" b="0" i="0" u="none" strike="noStrike" dirty="0">
                        <a:solidFill>
                          <a:srgbClr val="000000"/>
                        </a:solidFill>
                        <a:effectLst/>
                        <a:latin typeface="Calibri" panose="020F0502020204030204" pitchFamily="34" charset="0"/>
                      </a:endParaRP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extLst>
                  <a:ext uri="{0D108BD9-81ED-4DB2-BD59-A6C34878D82A}">
                    <a16:rowId xmlns:a16="http://schemas.microsoft.com/office/drawing/2014/main" xmlns="" val="282636031"/>
                  </a:ext>
                </a:extLst>
              </a:tr>
              <a:tr h="397176">
                <a:tc>
                  <a:txBody>
                    <a:bodyPr/>
                    <a:lstStyle/>
                    <a:p>
                      <a:pPr algn="l" fontAlgn="b"/>
                      <a:r>
                        <a:rPr lang="en-US" sz="1100" b="0" i="0" u="none" strike="noStrike" dirty="0">
                          <a:solidFill>
                            <a:srgbClr val="000000"/>
                          </a:solidFill>
                          <a:effectLst/>
                          <a:latin typeface="Calibri" panose="020F0502020204030204" pitchFamily="34" charset="0"/>
                        </a:rPr>
                        <a:t>1.02.05.03</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l" fontAlgn="b"/>
                      <a:r>
                        <a:rPr lang="en-US" sz="1600" b="1" i="0" u="none" strike="noStrike" dirty="0">
                          <a:solidFill>
                            <a:srgbClr val="000000"/>
                          </a:solidFill>
                          <a:effectLst/>
                          <a:latin typeface="Calibri" panose="020F0502020204030204" pitchFamily="34" charset="0"/>
                        </a:rPr>
                        <a:t>SAMPA ASIC Performance Accepted</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a:solidFill>
                            <a:srgbClr val="000000"/>
                          </a:solidFill>
                          <a:effectLst/>
                          <a:latin typeface="Calibri" panose="020F0502020204030204" pitchFamily="34" charset="0"/>
                        </a:rPr>
                        <a:t>30-Sep-20</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smtClean="0">
                          <a:solidFill>
                            <a:srgbClr val="000000"/>
                          </a:solidFill>
                          <a:effectLst/>
                          <a:latin typeface="Calibri" panose="020F0502020204030204" pitchFamily="34" charset="0"/>
                        </a:rPr>
                        <a:t>27-May-20</a:t>
                      </a:r>
                      <a:r>
                        <a:rPr lang="en-US" sz="1600" b="0" i="0" u="none" strike="noStrike" dirty="0">
                          <a:solidFill>
                            <a:srgbClr val="000000"/>
                          </a:solidFill>
                          <a:effectLst/>
                          <a:latin typeface="Calibri" panose="020F0502020204030204" pitchFamily="34" charset="0"/>
                        </a:rPr>
                        <a:t> </a:t>
                      </a: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tc>
                  <a:txBody>
                    <a:bodyPr/>
                    <a:lstStyle/>
                    <a:p>
                      <a:pPr algn="ctr" fontAlgn="b"/>
                      <a:r>
                        <a:rPr lang="en-US" sz="1600" b="0" i="0" u="none" strike="noStrike" dirty="0" smtClean="0">
                          <a:solidFill>
                            <a:srgbClr val="000000"/>
                          </a:solidFill>
                          <a:effectLst/>
                          <a:latin typeface="Calibri" panose="020F0502020204030204" pitchFamily="34" charset="0"/>
                        </a:rPr>
                        <a:t>88</a:t>
                      </a:r>
                      <a:endParaRPr lang="en-US" sz="1600" b="0" i="0" u="none" strike="noStrike" dirty="0">
                        <a:solidFill>
                          <a:srgbClr val="000000"/>
                        </a:solidFill>
                        <a:effectLst/>
                        <a:latin typeface="Calibri" panose="020F0502020204030204" pitchFamily="34" charset="0"/>
                      </a:endParaRPr>
                    </a:p>
                  </a:txBody>
                  <a:tcPr marL="3772" marR="3772" marT="5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8001"/>
                    </a:solidFill>
                  </a:tcPr>
                </a:tc>
                <a:extLst>
                  <a:ext uri="{0D108BD9-81ED-4DB2-BD59-A6C34878D82A}">
                    <a16:rowId xmlns:a16="http://schemas.microsoft.com/office/drawing/2014/main" xmlns="" val="598622056"/>
                  </a:ext>
                </a:extLst>
              </a:tr>
            </a:tbl>
          </a:graphicData>
        </a:graphic>
      </p:graphicFrame>
      <p:sp>
        <p:nvSpPr>
          <p:cNvPr id="6" name="TextBox 5"/>
          <p:cNvSpPr txBox="1"/>
          <p:nvPr/>
        </p:nvSpPr>
        <p:spPr>
          <a:xfrm>
            <a:off x="762000" y="6477000"/>
            <a:ext cx="184666" cy="369332"/>
          </a:xfrm>
          <a:prstGeom prst="rect">
            <a:avLst/>
          </a:prstGeom>
          <a:noFill/>
        </p:spPr>
        <p:txBody>
          <a:bodyPr wrap="none" rtlCol="0">
            <a:spAutoFit/>
          </a:bodyPr>
          <a:lstStyle/>
          <a:p>
            <a:endParaRPr lang="en-US" dirty="0"/>
          </a:p>
        </p:txBody>
      </p:sp>
      <p:sp>
        <p:nvSpPr>
          <p:cNvPr id="2" name="Date Placeholder 1"/>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38705737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86800" cy="762011"/>
          </a:xfrm>
        </p:spPr>
        <p:txBody>
          <a:bodyPr/>
          <a:lstStyle/>
          <a:p>
            <a:r>
              <a:rPr lang="en-US" sz="3200" dirty="0" smtClean="0"/>
              <a:t>Recommendations from the Annual Review</a:t>
            </a:r>
            <a:endParaRPr lang="en-US" sz="3200" dirty="0"/>
          </a:p>
        </p:txBody>
      </p:sp>
      <p:sp>
        <p:nvSpPr>
          <p:cNvPr id="6" name="Content Placeholder 5"/>
          <p:cNvSpPr>
            <a:spLocks noGrp="1"/>
          </p:cNvSpPr>
          <p:nvPr>
            <p:ph idx="1"/>
          </p:nvPr>
        </p:nvSpPr>
        <p:spPr>
          <a:xfrm>
            <a:off x="152400" y="1053454"/>
            <a:ext cx="8991600" cy="3797967"/>
          </a:xfrm>
        </p:spPr>
        <p:txBody>
          <a:bodyPr/>
          <a:lstStyle/>
          <a:p>
            <a:pPr marL="0" indent="0">
              <a:buNone/>
            </a:pPr>
            <a:r>
              <a:rPr lang="en-US" sz="1800" dirty="0" smtClean="0"/>
              <a:t>The sPHENIX annual review was held July 28-29. It had a very positive Close Out. I’ve seen the draft final report and expect it released within the next few days.</a:t>
            </a:r>
            <a:endParaRPr lang="en-US" sz="1800" dirty="0"/>
          </a:p>
          <a:p>
            <a:pPr marL="0" indent="0">
              <a:buNone/>
            </a:pPr>
            <a:r>
              <a:rPr lang="en-US" b="1" dirty="0" smtClean="0"/>
              <a:t>4 Recommendations, of which 3 are COVID-related</a:t>
            </a:r>
            <a:endParaRPr lang="en-US" sz="1800" dirty="0"/>
          </a:p>
          <a:p>
            <a:pPr marL="342900" indent="-342900">
              <a:buFont typeface="+mj-lt"/>
              <a:buAutoNum type="arabicPeriod"/>
            </a:pPr>
            <a:r>
              <a:rPr lang="en-US" sz="1800" dirty="0" smtClean="0"/>
              <a:t>Due </a:t>
            </a:r>
            <a:r>
              <a:rPr lang="en-US" sz="1800" dirty="0"/>
              <a:t>to current COVID restrictions and rules in the work place, project should re-evaluate potential inefficiencies that might need to be included in the P6 forecast </a:t>
            </a:r>
            <a:r>
              <a:rPr lang="en-US" sz="1800" dirty="0" smtClean="0"/>
              <a:t>plan</a:t>
            </a:r>
            <a:r>
              <a:rPr lang="en-US" sz="1800" dirty="0"/>
              <a:t> </a:t>
            </a:r>
            <a:r>
              <a:rPr lang="en-US" sz="1800" dirty="0" smtClean="0"/>
              <a:t>prior to the end of FY2020. </a:t>
            </a:r>
            <a:r>
              <a:rPr lang="en-US" sz="1800" dirty="0" smtClean="0">
                <a:solidFill>
                  <a:srgbClr val="0080FF"/>
                </a:solidFill>
              </a:rPr>
              <a:t>(Due Sept 30)</a:t>
            </a:r>
          </a:p>
          <a:p>
            <a:pPr marL="342900" indent="-342900">
              <a:buFont typeface="+mj-lt"/>
              <a:buAutoNum type="arabicPeriod"/>
            </a:pPr>
            <a:r>
              <a:rPr lang="en-US" sz="1800" dirty="0"/>
              <a:t>Conduct a comprehensive EAC update taking into account future COVID impacts due to social distancing inefficiencies by the end of October 2020</a:t>
            </a:r>
            <a:r>
              <a:rPr lang="en-US" sz="1800" dirty="0" smtClean="0"/>
              <a:t>. </a:t>
            </a:r>
            <a:r>
              <a:rPr lang="en-US" sz="1800" dirty="0" smtClean="0">
                <a:solidFill>
                  <a:srgbClr val="0080FF"/>
                </a:solidFill>
              </a:rPr>
              <a:t>(Due Oct 31)</a:t>
            </a:r>
            <a:endParaRPr lang="en-US" sz="1800" dirty="0">
              <a:solidFill>
                <a:srgbClr val="0080FF"/>
              </a:solidFill>
            </a:endParaRPr>
          </a:p>
          <a:p>
            <a:pPr marL="342900" indent="-342900">
              <a:buFont typeface="+mj-lt"/>
              <a:buAutoNum type="arabicPeriod"/>
            </a:pPr>
            <a:r>
              <a:rPr lang="en-US" sz="1800" dirty="0"/>
              <a:t>Revisit the Risk Register to review the assigned likelihoods and impacts and to check the consistency of assumptions across the project by the end of FY20</a:t>
            </a:r>
            <a:r>
              <a:rPr lang="en-US" sz="1800" dirty="0" smtClean="0"/>
              <a:t>. </a:t>
            </a:r>
            <a:r>
              <a:rPr lang="en-US" sz="1800" dirty="0" smtClean="0">
                <a:solidFill>
                  <a:srgbClr val="0080FF"/>
                </a:solidFill>
              </a:rPr>
              <a:t>(Due Sept 30)</a:t>
            </a:r>
            <a:endParaRPr lang="en-US" sz="1800" dirty="0">
              <a:solidFill>
                <a:srgbClr val="0080FF"/>
              </a:solidFill>
            </a:endParaRPr>
          </a:p>
          <a:p>
            <a:pPr marL="342900" indent="-342900">
              <a:buFont typeface="+mj-lt"/>
              <a:buAutoNum type="arabicPeriod"/>
            </a:pPr>
            <a:r>
              <a:rPr lang="en-US" sz="1800" dirty="0"/>
              <a:t>Prepare a plan by the end of October 2020, with </a:t>
            </a:r>
            <a:r>
              <a:rPr lang="en-US" sz="1800" b="1" dirty="0"/>
              <a:t>anticipated decision dates, for potential scope opportunities</a:t>
            </a:r>
            <a:r>
              <a:rPr lang="en-US" sz="1800" dirty="0"/>
              <a:t> that could be implemented should the project continue to perform well</a:t>
            </a:r>
            <a:r>
              <a:rPr lang="en-US" sz="1800" dirty="0" smtClean="0"/>
              <a:t>. </a:t>
            </a:r>
            <a:r>
              <a:rPr lang="en-US" sz="1800" dirty="0" smtClean="0">
                <a:solidFill>
                  <a:srgbClr val="0080FF"/>
                </a:solidFill>
              </a:rPr>
              <a:t>(Due Oct 31)</a:t>
            </a:r>
            <a:endParaRPr lang="en-US" sz="1400" dirty="0" smtClean="0"/>
          </a:p>
          <a:p>
            <a:pPr marL="0" indent="0">
              <a:buNone/>
            </a:pPr>
            <a:r>
              <a:rPr lang="en-US" sz="2400" b="1" dirty="0" smtClean="0"/>
              <a:t>Note: There were no technical recommendations</a:t>
            </a:r>
            <a:endParaRPr lang="en-US" sz="2400" b="1" dirty="0"/>
          </a:p>
          <a:p>
            <a:pPr marL="57140" indent="0">
              <a:buNone/>
            </a:pP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5</a:t>
            </a:fld>
            <a:endParaRPr lang="en-US" altLang="en-US" dirty="0"/>
          </a:p>
        </p:txBody>
      </p:sp>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29613438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be Addressed</a:t>
            </a:r>
            <a:endParaRPr lang="en-US" dirty="0"/>
          </a:p>
        </p:txBody>
      </p:sp>
      <p:sp>
        <p:nvSpPr>
          <p:cNvPr id="3" name="Content Placeholder 2"/>
          <p:cNvSpPr>
            <a:spLocks noGrp="1"/>
          </p:cNvSpPr>
          <p:nvPr>
            <p:ph idx="1"/>
          </p:nvPr>
        </p:nvSpPr>
        <p:spPr>
          <a:xfrm>
            <a:off x="246705" y="840548"/>
            <a:ext cx="8440097" cy="5285621"/>
          </a:xfrm>
        </p:spPr>
        <p:txBody>
          <a:bodyPr/>
          <a:lstStyle/>
          <a:p>
            <a:pPr marL="0" indent="0">
              <a:buNone/>
            </a:pPr>
            <a:r>
              <a:rPr lang="en-US" dirty="0" smtClean="0"/>
              <a:t>Personnel</a:t>
            </a:r>
          </a:p>
          <a:p>
            <a:r>
              <a:rPr lang="en-US" sz="1800" dirty="0" smtClean="0"/>
              <a:t>The sPHENIX factories at BNL (EMCal and HCal) have just reached the state were they can use more technicians. In addition the 2020 shutdown will require techs to assist trades and contractors in 1008</a:t>
            </a:r>
          </a:p>
          <a:p>
            <a:r>
              <a:rPr lang="en-US" sz="1800" dirty="0" smtClean="0"/>
              <a:t>CAD (Paul Sampson) has loaned us 2 entry level </a:t>
            </a:r>
            <a:r>
              <a:rPr lang="en-US" sz="1800" dirty="0" err="1" smtClean="0"/>
              <a:t>mech</a:t>
            </a:r>
            <a:r>
              <a:rPr lang="en-US" sz="1800" dirty="0" smtClean="0"/>
              <a:t> techs (very useful)</a:t>
            </a:r>
          </a:p>
          <a:p>
            <a:r>
              <a:rPr lang="en-US" sz="1800" dirty="0" smtClean="0"/>
              <a:t>PO will look to hire 2 additional </a:t>
            </a:r>
            <a:r>
              <a:rPr lang="en-US" sz="1800" dirty="0" err="1" smtClean="0"/>
              <a:t>mech</a:t>
            </a:r>
            <a:r>
              <a:rPr lang="en-US" sz="1800" dirty="0" smtClean="0"/>
              <a:t> techs (TW-2) now and 1-2 additional </a:t>
            </a:r>
            <a:r>
              <a:rPr lang="en-US" sz="1800" dirty="0" err="1" smtClean="0"/>
              <a:t>elec</a:t>
            </a:r>
            <a:r>
              <a:rPr lang="en-US" sz="1800" dirty="0" smtClean="0"/>
              <a:t> techs (TW-2) in October</a:t>
            </a:r>
          </a:p>
          <a:p>
            <a:r>
              <a:rPr lang="en-US" sz="1800" dirty="0" smtClean="0"/>
              <a:t>We’re also interviewing job shoppers for </a:t>
            </a:r>
            <a:r>
              <a:rPr lang="en-US" sz="1800" dirty="0" err="1" smtClean="0"/>
              <a:t>mech</a:t>
            </a:r>
            <a:r>
              <a:rPr lang="en-US" sz="1800" dirty="0" smtClean="0"/>
              <a:t> and electrical designer positions (we had 1.25 FTEs of designers pulled back to NSLS-II</a:t>
            </a:r>
          </a:p>
          <a:p>
            <a:r>
              <a:rPr lang="en-US" sz="1800" dirty="0" smtClean="0"/>
              <a:t>Looking to bring another ME from IO into sPHENIX part time to work with Russ</a:t>
            </a:r>
          </a:p>
          <a:p>
            <a:endParaRPr lang="en-US" sz="1800" dirty="0"/>
          </a:p>
          <a:p>
            <a:pPr marL="0" indent="0">
              <a:buNone/>
            </a:pPr>
            <a:r>
              <a:rPr lang="en-US" dirty="0" smtClean="0"/>
              <a:t>PPM</a:t>
            </a:r>
          </a:p>
          <a:p>
            <a:r>
              <a:rPr lang="en-US" sz="1800" dirty="0" smtClean="0"/>
              <a:t>With all the new hires in PPM management and the reorganization we haven’t been successful in getting orders placed for the last 4-6 weeks.</a:t>
            </a:r>
          </a:p>
          <a:p>
            <a:r>
              <a:rPr lang="en-US" sz="1800" dirty="0" smtClean="0"/>
              <a:t>We have ~$2M in contracts pending in PPM right now. We need the logjam to be broken</a:t>
            </a:r>
            <a:endParaRPr lang="en-US" sz="1800"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sp>
        <p:nvSpPr>
          <p:cNvPr id="6" name="Date Placeholder 5"/>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28961679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11" y="33350"/>
            <a:ext cx="8586291" cy="728663"/>
          </a:xfrm>
        </p:spPr>
        <p:txBody>
          <a:bodyPr/>
          <a:lstStyle/>
          <a:p>
            <a:r>
              <a:rPr lang="en-US" sz="3200" dirty="0" smtClean="0"/>
              <a:t>Proposed PEMP Milestones for FY21</a:t>
            </a:r>
            <a:endParaRPr lang="en-US" sz="3200" dirty="0"/>
          </a:p>
        </p:txBody>
      </p:sp>
      <p:sp>
        <p:nvSpPr>
          <p:cNvPr id="3" name="Content Placeholder 2"/>
          <p:cNvSpPr>
            <a:spLocks noGrp="1"/>
          </p:cNvSpPr>
          <p:nvPr>
            <p:ph idx="1"/>
          </p:nvPr>
        </p:nvSpPr>
        <p:spPr>
          <a:xfrm>
            <a:off x="283252" y="977595"/>
            <a:ext cx="8403548" cy="5148576"/>
          </a:xfrm>
        </p:spPr>
        <p:txBody>
          <a:bodyPr/>
          <a:lstStyle/>
          <a:p>
            <a:pPr marL="0" indent="0">
              <a:buNone/>
            </a:pPr>
            <a:r>
              <a:rPr lang="en-US" dirty="0" smtClean="0"/>
              <a:t>L2 Milestones from 4 major subsystems in FY2021</a:t>
            </a:r>
          </a:p>
          <a:p>
            <a:r>
              <a:rPr lang="en-US" dirty="0" smtClean="0"/>
              <a:t>EMCal SiPM board production complete		31-Mar-2021</a:t>
            </a:r>
          </a:p>
          <a:p>
            <a:r>
              <a:rPr lang="en-US" dirty="0" smtClean="0"/>
              <a:t>1</a:t>
            </a:r>
            <a:r>
              <a:rPr lang="en-US" baseline="30000" dirty="0" smtClean="0"/>
              <a:t>st</a:t>
            </a:r>
            <a:r>
              <a:rPr lang="en-US" dirty="0" smtClean="0"/>
              <a:t> OHCal Sector w/ Splice plate ready to install	30-Apr-2021</a:t>
            </a:r>
          </a:p>
          <a:p>
            <a:r>
              <a:rPr lang="en-US" dirty="0" smtClean="0"/>
              <a:t>EMCal Scintillating Fiber Acquisition complete	31-May-2021</a:t>
            </a:r>
          </a:p>
          <a:p>
            <a:r>
              <a:rPr lang="en-US" dirty="0" smtClean="0"/>
              <a:t>TPC Fee Production complete			30-Sep-2021</a:t>
            </a:r>
            <a:endParaRPr 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4B932B3A-BA38-40C7-ADEE-2A1902CEB265}" type="slidenum">
              <a:rPr lang="en-US" altLang="en-US" smtClean="0"/>
              <a:pPr/>
              <a:t>7</a:t>
            </a:fld>
            <a:endParaRPr lang="en-US" altLang="en-US" dirty="0"/>
          </a:p>
        </p:txBody>
      </p:sp>
      <p:sp>
        <p:nvSpPr>
          <p:cNvPr id="6" name="Date Placeholder 5"/>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34844940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Scope Opportunities </a:t>
            </a:r>
            <a:endParaRPr lang="en-US" dirty="0"/>
          </a:p>
        </p:txBody>
      </p:sp>
      <p:sp>
        <p:nvSpPr>
          <p:cNvPr id="3" name="Content Placeholder 2"/>
          <p:cNvSpPr>
            <a:spLocks noGrp="1"/>
          </p:cNvSpPr>
          <p:nvPr>
            <p:ph idx="1"/>
          </p:nvPr>
        </p:nvSpPr>
        <p:spPr>
          <a:xfrm>
            <a:off x="328937" y="904502"/>
            <a:ext cx="8357863" cy="5221667"/>
          </a:xfrm>
        </p:spPr>
        <p:txBody>
          <a:bodyPr/>
          <a:lstStyle/>
          <a:p>
            <a:pPr marL="0" indent="0">
              <a:buNone/>
            </a:pPr>
            <a:r>
              <a:rPr lang="en-US" sz="2000" dirty="0" smtClean="0"/>
              <a:t>One recommendation from the Annual review was to identify “scope opportunities” if the project continues to have good cost performance.</a:t>
            </a:r>
          </a:p>
          <a:p>
            <a:pPr marL="0" indent="0">
              <a:buNone/>
            </a:pPr>
            <a:endParaRPr lang="en-US" sz="2000" dirty="0"/>
          </a:p>
          <a:p>
            <a:pPr marL="0" indent="0">
              <a:buNone/>
            </a:pPr>
            <a:r>
              <a:rPr lang="en-US" sz="2000" dirty="0" smtClean="0"/>
              <a:t>The approach would be to purchase equipment that either reduces technical risk or  increases sPHENIX performance:</a:t>
            </a:r>
          </a:p>
          <a:p>
            <a:pPr marL="0" indent="0">
              <a:buNone/>
            </a:pPr>
            <a:r>
              <a:rPr lang="en-US" sz="2000" dirty="0" smtClean="0"/>
              <a:t>Additional FELIX cards</a:t>
            </a:r>
          </a:p>
          <a:p>
            <a:pPr marL="0" indent="0">
              <a:buNone/>
            </a:pPr>
            <a:r>
              <a:rPr lang="en-US" sz="2000" dirty="0" smtClean="0"/>
              <a:t>Additional EBDC servers</a:t>
            </a:r>
          </a:p>
          <a:p>
            <a:pPr marL="0" indent="0">
              <a:buNone/>
            </a:pPr>
            <a:r>
              <a:rPr lang="en-US" sz="2000" dirty="0" smtClean="0"/>
              <a:t>Additional Calorimeter Digitizers</a:t>
            </a:r>
          </a:p>
          <a:p>
            <a:pPr marL="0" indent="0">
              <a:buNone/>
            </a:pPr>
            <a:r>
              <a:rPr lang="en-US" sz="2000" dirty="0" smtClean="0"/>
              <a:t>Additional LV and Bias supplies</a:t>
            </a:r>
          </a:p>
          <a:p>
            <a:pPr marL="0" indent="0">
              <a:buNone/>
            </a:pPr>
            <a:r>
              <a:rPr lang="en-US" sz="2000" dirty="0" smtClean="0"/>
              <a:t>Additional Back-End DAQ computing</a:t>
            </a:r>
          </a:p>
          <a:p>
            <a:pPr marL="0" indent="0">
              <a:buNone/>
            </a:pPr>
            <a:r>
              <a:rPr lang="en-US" sz="2000" dirty="0" smtClean="0"/>
              <a:t>Additional TPC, EMCal and HCal Fees</a:t>
            </a:r>
          </a:p>
          <a:p>
            <a:pPr marL="0" indent="0">
              <a:buNone/>
            </a:pPr>
            <a:r>
              <a:rPr lang="en-US" sz="2000" dirty="0" smtClean="0"/>
              <a:t>Additional calibration equipment for the TPC (?)</a:t>
            </a:r>
          </a:p>
          <a:p>
            <a:pPr marL="0" indent="0">
              <a:buNone/>
            </a:pPr>
            <a:r>
              <a:rPr lang="en-US" sz="2000" dirty="0" smtClean="0"/>
              <a:t>Total Cost would be in the $1.5-2M range</a:t>
            </a:r>
          </a:p>
          <a:p>
            <a:endParaRPr 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4B932B3A-BA38-40C7-ADEE-2A1902CEB265}" type="slidenum">
              <a:rPr lang="en-US" altLang="en-US" smtClean="0"/>
              <a:pPr/>
              <a:t>8</a:t>
            </a:fld>
            <a:endParaRPr lang="en-US" altLang="en-US" dirty="0"/>
          </a:p>
        </p:txBody>
      </p:sp>
      <p:sp>
        <p:nvSpPr>
          <p:cNvPr id="6" name="Date Placeholder 5"/>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267347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Performance Indices – sPHENIX MIE</a:t>
            </a:r>
          </a:p>
        </p:txBody>
      </p:sp>
      <p:sp>
        <p:nvSpPr>
          <p:cNvPr id="7" name="TextBox 6">
            <a:extLst>
              <a:ext uri="{FF2B5EF4-FFF2-40B4-BE49-F238E27FC236}">
                <a16:creationId xmlns="" xmlns:a16="http://schemas.microsoft.com/office/drawing/2014/main" id="{3F5D4301-D3F7-4152-A349-91E55DAEF760}"/>
              </a:ext>
            </a:extLst>
          </p:cNvPr>
          <p:cNvSpPr txBox="1"/>
          <p:nvPr/>
        </p:nvSpPr>
        <p:spPr>
          <a:xfrm>
            <a:off x="511341" y="4877918"/>
            <a:ext cx="2431884" cy="94641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p:txBody>
      </p:sp>
      <p:sp>
        <p:nvSpPr>
          <p:cNvPr id="9" name="Oval 8">
            <a:extLst>
              <a:ext uri="{FF2B5EF4-FFF2-40B4-BE49-F238E27FC236}">
                <a16:creationId xmlns="" xmlns:a16="http://schemas.microsoft.com/office/drawing/2014/main" id="{C50F335E-82B0-441A-8DED-50C1D0D22B78}"/>
              </a:ext>
            </a:extLst>
          </p:cNvPr>
          <p:cNvSpPr/>
          <p:nvPr/>
        </p:nvSpPr>
        <p:spPr>
          <a:xfrm>
            <a:off x="511342" y="5101657"/>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3AAAA70B-D131-43A7-90FA-0B360C8DD32D}"/>
              </a:ext>
            </a:extLst>
          </p:cNvPr>
          <p:cNvSpPr/>
          <p:nvPr/>
        </p:nvSpPr>
        <p:spPr>
          <a:xfrm>
            <a:off x="511342" y="5248821"/>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 xmlns:a16="http://schemas.microsoft.com/office/drawing/2014/main" id="{298FED93-97FA-4BCA-AAC6-BFAFA8C7CFD7}"/>
              </a:ext>
            </a:extLst>
          </p:cNvPr>
          <p:cNvSpPr/>
          <p:nvPr/>
        </p:nvSpPr>
        <p:spPr>
          <a:xfrm>
            <a:off x="511340" y="5409149"/>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0" name="Table 9">
            <a:extLst>
              <a:ext uri="{FF2B5EF4-FFF2-40B4-BE49-F238E27FC236}">
                <a16:creationId xmlns="" xmlns:a16="http://schemas.microsoft.com/office/drawing/2014/main" id="{CB00AF92-DBFE-4EDC-BB53-94F83627E7B7}"/>
              </a:ext>
            </a:extLst>
          </p:cNvPr>
          <p:cNvGraphicFramePr>
            <a:graphicFrameLocks noGrp="1"/>
          </p:cNvGraphicFramePr>
          <p:nvPr>
            <p:extLst>
              <p:ext uri="{D42A27DB-BD31-4B8C-83A1-F6EECF244321}">
                <p14:modId xmlns:p14="http://schemas.microsoft.com/office/powerpoint/2010/main" val="633826642"/>
              </p:ext>
            </p:extLst>
          </p:nvPr>
        </p:nvGraphicFramePr>
        <p:xfrm>
          <a:off x="511341" y="4163273"/>
          <a:ext cx="2431884" cy="472444"/>
        </p:xfrm>
        <a:graphic>
          <a:graphicData uri="http://schemas.openxmlformats.org/drawingml/2006/table">
            <a:tbl>
              <a:tblPr firstRow="1" bandRow="1">
                <a:tableStyleId>{5C22544A-7EE6-4342-B048-85BDC9FD1C3A}</a:tableStyleId>
              </a:tblPr>
              <a:tblGrid>
                <a:gridCol w="1215942">
                  <a:extLst>
                    <a:ext uri="{9D8B030D-6E8A-4147-A177-3AD203B41FA5}">
                      <a16:colId xmlns="" xmlns:a16="http://schemas.microsoft.com/office/drawing/2014/main" val="256262324"/>
                    </a:ext>
                  </a:extLst>
                </a:gridCol>
                <a:gridCol w="1215942">
                  <a:extLst>
                    <a:ext uri="{9D8B030D-6E8A-4147-A177-3AD203B41FA5}">
                      <a16:colId xmlns="" xmlns:a16="http://schemas.microsoft.com/office/drawing/2014/main" val="2362584969"/>
                    </a:ext>
                  </a:extLst>
                </a:gridCol>
              </a:tblGrid>
              <a:tr h="236220">
                <a:tc>
                  <a:txBody>
                    <a:bodyPr/>
                    <a:lstStyle/>
                    <a:p>
                      <a:pPr algn="ctr"/>
                      <a:r>
                        <a:rPr lang="en-US" sz="1100" b="0" dirty="0">
                          <a:solidFill>
                            <a:schemeClr val="tx1"/>
                          </a:solidFill>
                        </a:rPr>
                        <a:t>Cumulative SPI</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Cumulative CPI</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01887522"/>
                  </a:ext>
                </a:extLst>
              </a:tr>
              <a:tr h="236220">
                <a:tc>
                  <a:txBody>
                    <a:bodyPr/>
                    <a:lstStyle/>
                    <a:p>
                      <a:pPr algn="ctr"/>
                      <a:r>
                        <a:rPr lang="en-US" sz="1100" b="0" dirty="0">
                          <a:solidFill>
                            <a:schemeClr val="tx1"/>
                          </a:solidFill>
                        </a:rPr>
                        <a:t>0.94</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1.04</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9021835"/>
                  </a:ext>
                </a:extLst>
              </a:tr>
            </a:tbl>
          </a:graphicData>
        </a:graphic>
      </p:graphicFrame>
      <p:graphicFrame>
        <p:nvGraphicFramePr>
          <p:cNvPr id="14" name="Table 13">
            <a:extLst>
              <a:ext uri="{FF2B5EF4-FFF2-40B4-BE49-F238E27FC236}">
                <a16:creationId xmlns="" xmlns:a16="http://schemas.microsoft.com/office/drawing/2014/main" id="{5A082FD5-392D-44AC-ACA7-9ADD8EF7EFE5}"/>
              </a:ext>
            </a:extLst>
          </p:cNvPr>
          <p:cNvGraphicFramePr>
            <a:graphicFrameLocks noGrp="1"/>
          </p:cNvGraphicFramePr>
          <p:nvPr>
            <p:extLst>
              <p:ext uri="{D42A27DB-BD31-4B8C-83A1-F6EECF244321}">
                <p14:modId xmlns:p14="http://schemas.microsoft.com/office/powerpoint/2010/main" val="1594902208"/>
              </p:ext>
            </p:extLst>
          </p:nvPr>
        </p:nvGraphicFramePr>
        <p:xfrm>
          <a:off x="4779172" y="4367363"/>
          <a:ext cx="2541001" cy="834393"/>
        </p:xfrm>
        <a:graphic>
          <a:graphicData uri="http://schemas.openxmlformats.org/drawingml/2006/table">
            <a:tbl>
              <a:tblPr firstRow="1" bandRow="1">
                <a:tableStyleId>{5C22544A-7EE6-4342-B048-85BDC9FD1C3A}</a:tableStyleId>
              </a:tblPr>
              <a:tblGrid>
                <a:gridCol w="1805039">
                  <a:extLst>
                    <a:ext uri="{9D8B030D-6E8A-4147-A177-3AD203B41FA5}">
                      <a16:colId xmlns="" xmlns:a16="http://schemas.microsoft.com/office/drawing/2014/main" val="2785976325"/>
                    </a:ext>
                  </a:extLst>
                </a:gridCol>
                <a:gridCol w="735962">
                  <a:extLst>
                    <a:ext uri="{9D8B030D-6E8A-4147-A177-3AD203B41FA5}">
                      <a16:colId xmlns="" xmlns:a16="http://schemas.microsoft.com/office/drawing/2014/main" val="1842318650"/>
                    </a:ext>
                  </a:extLst>
                </a:gridCol>
              </a:tblGrid>
              <a:tr h="278131">
                <a:tc>
                  <a:txBody>
                    <a:bodyPr/>
                    <a:lstStyle/>
                    <a:p>
                      <a:r>
                        <a:rPr lang="en-US" sz="900" b="0" dirty="0">
                          <a:solidFill>
                            <a:schemeClr val="tx1"/>
                          </a:solidFill>
                        </a:rPr>
                        <a:t>Cumulative BCWS (Scheduled)</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$12,688,746</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766966"/>
                  </a:ext>
                </a:extLst>
              </a:tr>
              <a:tr h="278131">
                <a:tc>
                  <a:txBody>
                    <a:bodyPr/>
                    <a:lstStyle/>
                    <a:p>
                      <a:r>
                        <a:rPr lang="en-US" sz="900" b="0" dirty="0">
                          <a:solidFill>
                            <a:schemeClr val="tx1"/>
                          </a:solidFill>
                        </a:rPr>
                        <a:t>Cumulative BCWP (Performed)</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$11,898,007</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7875247"/>
                  </a:ext>
                </a:extLst>
              </a:tr>
              <a:tr h="278131">
                <a:tc>
                  <a:txBody>
                    <a:bodyPr/>
                    <a:lstStyle/>
                    <a:p>
                      <a:r>
                        <a:rPr lang="en-US" sz="900" b="0" dirty="0">
                          <a:solidFill>
                            <a:schemeClr val="tx1"/>
                          </a:solidFill>
                        </a:rPr>
                        <a:t>Cumulative ACWP (Actual)</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$11,447,803</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7030756"/>
                  </a:ext>
                </a:extLst>
              </a:tr>
            </a:tbl>
          </a:graphicData>
        </a:graphic>
      </p:graphicFrame>
      <p:sp>
        <p:nvSpPr>
          <p:cNvPr id="15" name="Oval 14">
            <a:extLst>
              <a:ext uri="{FF2B5EF4-FFF2-40B4-BE49-F238E27FC236}">
                <a16:creationId xmlns="" xmlns:a16="http://schemas.microsoft.com/office/drawing/2014/main" id="{8328C4F8-4735-4AFC-917F-B459ECF0EBDA}"/>
              </a:ext>
            </a:extLst>
          </p:cNvPr>
          <p:cNvSpPr/>
          <p:nvPr/>
        </p:nvSpPr>
        <p:spPr>
          <a:xfrm>
            <a:off x="1347536" y="4459105"/>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 xmlns:a16="http://schemas.microsoft.com/office/drawing/2014/main" id="{6AA8877B-2DFB-48DC-BB5D-6196FC1BF6BC}"/>
              </a:ext>
            </a:extLst>
          </p:cNvPr>
          <p:cNvSpPr/>
          <p:nvPr/>
        </p:nvSpPr>
        <p:spPr>
          <a:xfrm>
            <a:off x="2568742" y="4459105"/>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Slide Number Placeholder 19">
            <a:extLst>
              <a:ext uri="{FF2B5EF4-FFF2-40B4-BE49-F238E27FC236}">
                <a16:creationId xmlns="" xmlns:a16="http://schemas.microsoft.com/office/drawing/2014/main" id="{9B0114B7-40C8-4089-A9B9-CD2D41043857}"/>
              </a:ext>
            </a:extLst>
          </p:cNvPr>
          <p:cNvSpPr>
            <a:spLocks noGrp="1"/>
          </p:cNvSpPr>
          <p:nvPr>
            <p:ph type="sldNum" sz="quarter" idx="12"/>
          </p:nvPr>
        </p:nvSpPr>
        <p:spPr>
          <a:xfrm>
            <a:off x="8609806" y="6343639"/>
            <a:ext cx="534194" cy="273844"/>
          </a:xfrm>
        </p:spPr>
        <p:txBody>
          <a:bodyPr/>
          <a:lstStyle/>
          <a:p>
            <a:fld id="{4B932B3A-BA38-40C7-ADEE-2A1902CEB265}" type="slidenum">
              <a:rPr lang="en-US" altLang="en-US" smtClean="0"/>
              <a:pPr/>
              <a:t>9</a:t>
            </a:fld>
            <a:endParaRPr lang="en-US" altLang="en-US" dirty="0"/>
          </a:p>
        </p:txBody>
      </p:sp>
      <p:sp>
        <p:nvSpPr>
          <p:cNvPr id="18" name="Footer Placeholder 2">
            <a:extLst>
              <a:ext uri="{FF2B5EF4-FFF2-40B4-BE49-F238E27FC236}">
                <a16:creationId xmlns="" xmlns:a16="http://schemas.microsoft.com/office/drawing/2014/main" id="{E0F9F878-5B26-4649-8D53-8DAA42BD0163}"/>
              </a:ext>
            </a:extLst>
          </p:cNvPr>
          <p:cNvSpPr>
            <a:spLocks noGrp="1"/>
          </p:cNvSpPr>
          <p:nvPr>
            <p:ph type="ftr" sz="quarter" idx="11"/>
          </p:nvPr>
        </p:nvSpPr>
        <p:spPr>
          <a:xfrm>
            <a:off x="7640055" y="6617485"/>
            <a:ext cx="1503947" cy="207169"/>
          </a:xfrm>
        </p:spPr>
        <p:txBody>
          <a:bodyPr/>
          <a:lstStyle/>
          <a:p>
            <a:pPr>
              <a:defRPr/>
            </a:pPr>
            <a:r>
              <a:rPr lang="en-US" smtClean="0"/>
              <a:t>PMG</a:t>
            </a:r>
            <a:endParaRPr lang="en-US" dirty="0"/>
          </a:p>
        </p:txBody>
      </p:sp>
      <p:pic>
        <p:nvPicPr>
          <p:cNvPr id="5" name="Picture 4">
            <a:extLst>
              <a:ext uri="{FF2B5EF4-FFF2-40B4-BE49-F238E27FC236}">
                <a16:creationId xmlns="" xmlns:a16="http://schemas.microsoft.com/office/drawing/2014/main" id="{9BB471BE-76A9-497E-928B-65DA36236E7A}"/>
              </a:ext>
            </a:extLst>
          </p:cNvPr>
          <p:cNvPicPr>
            <a:picLocks noChangeAspect="1"/>
          </p:cNvPicPr>
          <p:nvPr/>
        </p:nvPicPr>
        <p:blipFill>
          <a:blip r:embed="rId2"/>
          <a:stretch>
            <a:fillRect/>
          </a:stretch>
        </p:blipFill>
        <p:spPr>
          <a:xfrm>
            <a:off x="198467" y="1274189"/>
            <a:ext cx="4225365" cy="2560320"/>
          </a:xfrm>
          <a:prstGeom prst="rect">
            <a:avLst/>
          </a:prstGeom>
        </p:spPr>
      </p:pic>
      <p:pic>
        <p:nvPicPr>
          <p:cNvPr id="6" name="Picture 5">
            <a:extLst>
              <a:ext uri="{FF2B5EF4-FFF2-40B4-BE49-F238E27FC236}">
                <a16:creationId xmlns="" xmlns:a16="http://schemas.microsoft.com/office/drawing/2014/main" id="{A14D7BB7-EE4D-4446-965D-F56A8C53B892}"/>
              </a:ext>
            </a:extLst>
          </p:cNvPr>
          <p:cNvPicPr>
            <a:picLocks noChangeAspect="1"/>
          </p:cNvPicPr>
          <p:nvPr/>
        </p:nvPicPr>
        <p:blipFill>
          <a:blip r:embed="rId3"/>
          <a:stretch>
            <a:fillRect/>
          </a:stretch>
        </p:blipFill>
        <p:spPr>
          <a:xfrm>
            <a:off x="4620705" y="1274189"/>
            <a:ext cx="4256198" cy="2834640"/>
          </a:xfrm>
          <a:prstGeom prst="rect">
            <a:avLst/>
          </a:prstGeom>
        </p:spPr>
      </p:pic>
      <p:sp>
        <p:nvSpPr>
          <p:cNvPr id="3" name="Date Placeholder 2"/>
          <p:cNvSpPr>
            <a:spLocks noGrp="1"/>
          </p:cNvSpPr>
          <p:nvPr>
            <p:ph type="dt" sz="half" idx="10"/>
          </p:nvPr>
        </p:nvSpPr>
        <p:spPr/>
        <p:txBody>
          <a:bodyPr/>
          <a:lstStyle/>
          <a:p>
            <a:pPr>
              <a:defRPr/>
            </a:pPr>
            <a:r>
              <a:rPr lang="en-US" altLang="en-US" smtClean="0"/>
              <a:t>9/03/20</a:t>
            </a:r>
            <a:endParaRPr lang="en-US" altLang="en-US" dirty="0"/>
          </a:p>
        </p:txBody>
      </p:sp>
    </p:spTree>
    <p:extLst>
      <p:ext uri="{BB962C8B-B14F-4D97-AF65-F5344CB8AC3E}">
        <p14:creationId xmlns:p14="http://schemas.microsoft.com/office/powerpoint/2010/main" val="22987191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18974</TotalTime>
  <Words>2967</Words>
  <Application>Microsoft Macintosh PowerPoint</Application>
  <PresentationFormat>On-screen Show (4:3)</PresentationFormat>
  <Paragraphs>797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1_Office Theme</vt:lpstr>
      <vt:lpstr>Agenda</vt:lpstr>
      <vt:lpstr>Status of the sPHENIX Project</vt:lpstr>
      <vt:lpstr>sPHENIX Technical Status  </vt:lpstr>
      <vt:lpstr>All  FY20 Milestones Ties to PEMP Notable Complete </vt:lpstr>
      <vt:lpstr>Recommendations from the Annual Review</vt:lpstr>
      <vt:lpstr>Issues to be Addressed</vt:lpstr>
      <vt:lpstr>Proposed PEMP Milestones for FY21</vt:lpstr>
      <vt:lpstr>Potential Scope Opportunities </vt:lpstr>
      <vt:lpstr>Performance Indices – sPHENIX MIE</vt:lpstr>
      <vt:lpstr>Cost Performance Report (CPR) – sPHENIX MIE</vt:lpstr>
      <vt:lpstr>Performance Indices – 1008 Infra and Facility Upgrade</vt:lpstr>
      <vt:lpstr>Cost Performance Report (CPR) – 1008 Infra and Facility Upgrade</vt:lpstr>
      <vt:lpstr>Milestones Status – sPHENIX MIE</vt:lpstr>
      <vt:lpstr>Milestones Status – 1008 Infra and Facility Upgrade</vt:lpstr>
      <vt:lpstr>Summary Schedule – sPHENIX MIE</vt:lpstr>
      <vt:lpstr>Summary Schedule – sPHENIX MIE and 1008 Infra and Facility Upgrade</vt:lpstr>
      <vt:lpstr>EAC and Contingency Profile – sPHENIX MIE</vt:lpstr>
      <vt:lpstr>Baseline/Contingency Log - MIE</vt:lpstr>
      <vt:lpstr>ETC Log - MIE</vt:lpstr>
      <vt:lpstr>EAC and Contingency Profile – 1008 Infra and Facility Upgrade </vt:lpstr>
      <vt:lpstr>Baseline/Contingency Log - 1008 Infra and Facility Upgrade </vt:lpstr>
      <vt:lpstr>Critical Path (1x, 2x and 3x Combined)</vt:lpstr>
      <vt:lpstr>sPHENIX MIE Critical Path</vt:lpstr>
      <vt:lpstr>Critical Path (1x, 2x and 3x Combined)</vt:lpstr>
      <vt:lpstr>Critical Path (1x, 2x and 3x Combined)</vt:lpstr>
      <vt:lpstr>Critical Path (1x, 2x and 3x Combined)</vt:lpstr>
      <vt:lpstr>Critical Path (1x, 2x and 3x Combined)</vt:lpstr>
      <vt:lpstr>Critical Path (1x, 2x and 3x Combined)</vt:lpstr>
      <vt:lpstr>Variance Report - TPC</vt:lpstr>
      <vt:lpstr>Variance Report - HCal</vt:lpstr>
      <vt:lpstr>Variance Report – I&amp;F Management</vt:lpstr>
      <vt:lpstr>Variance Report - Magnet</vt:lpstr>
      <vt:lpstr>Variance Report - Infrastructure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PMG Cost and Schedule Data</dc:title>
  <dc:creator>Gutta, Rajendra Rao</dc:creator>
  <cp:lastModifiedBy>Ann O'Brien</cp:lastModifiedBy>
  <cp:revision>192</cp:revision>
  <cp:lastPrinted>2020-09-03T05:14:06Z</cp:lastPrinted>
  <dcterms:created xsi:type="dcterms:W3CDTF">2019-11-14T20:42:09Z</dcterms:created>
  <dcterms:modified xsi:type="dcterms:W3CDTF">2020-09-03T05:58:53Z</dcterms:modified>
</cp:coreProperties>
</file>