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825" r:id="rId2"/>
    <p:sldId id="851" r:id="rId3"/>
    <p:sldId id="852" r:id="rId4"/>
    <p:sldId id="856" r:id="rId5"/>
    <p:sldId id="823" r:id="rId6"/>
    <p:sldId id="820" r:id="rId7"/>
    <p:sldId id="830" r:id="rId8"/>
    <p:sldId id="828" r:id="rId9"/>
    <p:sldId id="829" r:id="rId10"/>
    <p:sldId id="827" r:id="rId11"/>
    <p:sldId id="821" r:id="rId12"/>
    <p:sldId id="858" r:id="rId13"/>
    <p:sldId id="831" r:id="rId14"/>
    <p:sldId id="832" r:id="rId15"/>
    <p:sldId id="833" r:id="rId16"/>
    <p:sldId id="834" r:id="rId17"/>
    <p:sldId id="860" r:id="rId18"/>
    <p:sldId id="859" r:id="rId19"/>
    <p:sldId id="835" r:id="rId20"/>
    <p:sldId id="836" r:id="rId21"/>
    <p:sldId id="837" r:id="rId22"/>
    <p:sldId id="838" r:id="rId23"/>
    <p:sldId id="839" r:id="rId24"/>
    <p:sldId id="840" r:id="rId25"/>
    <p:sldId id="841" r:id="rId26"/>
    <p:sldId id="842" r:id="rId27"/>
    <p:sldId id="843" r:id="rId28"/>
    <p:sldId id="844" r:id="rId29"/>
    <p:sldId id="845" r:id="rId30"/>
    <p:sldId id="846" r:id="rId31"/>
    <p:sldId id="847" r:id="rId32"/>
    <p:sldId id="848" r:id="rId33"/>
    <p:sldId id="849" r:id="rId34"/>
    <p:sldId id="850" r:id="rId35"/>
    <p:sldId id="853" r:id="rId36"/>
    <p:sldId id="854" r:id="rId37"/>
  </p:sldIdLst>
  <p:sldSz cx="9144000" cy="5143500" type="screen16x9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1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3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5658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2788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199920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052" algn="l" defTabSz="914264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001"/>
    <a:srgbClr val="0080FF"/>
    <a:srgbClr val="008000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6" autoAdjust="0"/>
    <p:restoredTop sz="99805" autoAdjust="0"/>
  </p:normalViewPr>
  <p:slideViewPr>
    <p:cSldViewPr>
      <p:cViewPr varScale="1">
        <p:scale>
          <a:sx n="120" d="100"/>
          <a:sy n="120" d="100"/>
        </p:scale>
        <p:origin x="-120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9/22/20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609" y="0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9/22/20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6108"/>
            <a:ext cx="5505450" cy="418242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2982641" cy="46418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609" y="8830627"/>
            <a:ext cx="2982641" cy="464184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2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3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5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65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9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8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3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14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9/23/2020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9"/>
            <a:ext cx="2895600" cy="207169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01635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454584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2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52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841" indent="-2857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830" indent="-228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9960" indent="-228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093" indent="-228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222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sPHENIX PMG </a:t>
            </a: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9067800" cy="3699276"/>
          </a:xfrm>
        </p:spPr>
        <p:txBody>
          <a:bodyPr/>
          <a:lstStyle/>
          <a:p>
            <a:r>
              <a:rPr lang="en-US" dirty="0" smtClean="0"/>
              <a:t>Project Update</a:t>
            </a:r>
          </a:p>
          <a:p>
            <a:r>
              <a:rPr lang="en-US" dirty="0" smtClean="0"/>
              <a:t>Update </a:t>
            </a:r>
            <a:r>
              <a:rPr lang="en-US" dirty="0"/>
              <a:t>on hiring of new </a:t>
            </a:r>
            <a:r>
              <a:rPr lang="en-US" dirty="0" smtClean="0"/>
              <a:t>personnel </a:t>
            </a:r>
            <a:r>
              <a:rPr lang="en-US" dirty="0" smtClean="0">
                <a:solidFill>
                  <a:srgbClr val="3399FF"/>
                </a:solidFill>
              </a:rPr>
              <a:t> </a:t>
            </a:r>
            <a:endParaRPr lang="en-US" dirty="0">
              <a:solidFill>
                <a:srgbClr val="3399FF"/>
              </a:solidFill>
            </a:endParaRPr>
          </a:p>
          <a:p>
            <a:r>
              <a:rPr lang="en-US" dirty="0" smtClean="0"/>
              <a:t>Status </a:t>
            </a:r>
            <a:r>
              <a:rPr lang="en-US" dirty="0"/>
              <a:t>of the track reinforcement, cryo </a:t>
            </a:r>
            <a:r>
              <a:rPr lang="en-US" dirty="0" smtClean="0"/>
              <a:t>orders </a:t>
            </a:r>
            <a:r>
              <a:rPr lang="en-US" dirty="0" smtClean="0">
                <a:solidFill>
                  <a:srgbClr val="3399FF"/>
                </a:solidFill>
              </a:rPr>
              <a:t> </a:t>
            </a:r>
            <a:endParaRPr lang="en-US" dirty="0" smtClean="0">
              <a:solidFill>
                <a:srgbClr val="3399FF"/>
              </a:solidFill>
            </a:endParaRPr>
          </a:p>
          <a:p>
            <a:r>
              <a:rPr lang="en-US" dirty="0"/>
              <a:t>Status of EMCAL </a:t>
            </a:r>
            <a:r>
              <a:rPr lang="en-US" dirty="0" smtClean="0">
                <a:solidFill>
                  <a:srgbClr val="3399FF"/>
                </a:solidFill>
              </a:rPr>
              <a:t>  </a:t>
            </a:r>
          </a:p>
          <a:p>
            <a:r>
              <a:rPr lang="en-US" dirty="0"/>
              <a:t>Status of procurements </a:t>
            </a:r>
            <a:endParaRPr lang="en-US" dirty="0" smtClean="0"/>
          </a:p>
          <a:p>
            <a:r>
              <a:rPr lang="en-US" dirty="0"/>
              <a:t>Proposed PEMP notables for </a:t>
            </a:r>
            <a:r>
              <a:rPr lang="en-US" dirty="0" smtClean="0"/>
              <a:t>FY2021</a:t>
            </a:r>
            <a:r>
              <a:rPr lang="en-US" dirty="0" smtClean="0">
                <a:solidFill>
                  <a:srgbClr val="3399FF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Earned Value parameters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Oversight </a:t>
            </a:r>
            <a:r>
              <a:rPr lang="en-US" dirty="0"/>
              <a:t>of carriage </a:t>
            </a:r>
            <a:r>
              <a:rPr lang="en-US" dirty="0" smtClean="0"/>
              <a:t>cradle construction – </a:t>
            </a:r>
            <a:r>
              <a:rPr lang="en-US" dirty="0" smtClean="0">
                <a:solidFill>
                  <a:srgbClr val="3399FF"/>
                </a:solidFill>
              </a:rPr>
              <a:t> BNL has approved trip for engineer to </a:t>
            </a:r>
            <a:r>
              <a:rPr lang="en-US" dirty="0" err="1" smtClean="0">
                <a:solidFill>
                  <a:srgbClr val="3399FF"/>
                </a:solidFill>
              </a:rPr>
              <a:t>Strecks</a:t>
            </a:r>
            <a:r>
              <a:rPr lang="en-US" dirty="0" smtClean="0">
                <a:solidFill>
                  <a:srgbClr val="3399FF"/>
                </a:solidFill>
              </a:rPr>
              <a:t>  in November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Summary and Issues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7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EMCAL Construction Status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91E80DA-09FD-4E33-940A-67C24FE7914B}"/>
              </a:ext>
            </a:extLst>
          </p:cNvPr>
          <p:cNvSpPr/>
          <p:nvPr/>
        </p:nvSpPr>
        <p:spPr>
          <a:xfrm>
            <a:off x="6708175" y="2384345"/>
            <a:ext cx="631041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51E0C73-BDF0-4A2D-98EF-66C64A8DAC80}"/>
              </a:ext>
            </a:extLst>
          </p:cNvPr>
          <p:cNvSpPr/>
          <p:nvPr/>
        </p:nvSpPr>
        <p:spPr>
          <a:xfrm>
            <a:off x="7467600" y="4297677"/>
            <a:ext cx="304800" cy="33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72DAAA-AE30-4B31-8DF7-D56CC0414386}"/>
              </a:ext>
            </a:extLst>
          </p:cNvPr>
          <p:cNvSpPr txBox="1"/>
          <p:nvPr/>
        </p:nvSpPr>
        <p:spPr>
          <a:xfrm>
            <a:off x="372457" y="919936"/>
            <a:ext cx="43147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3399"/>
                </a:solidFill>
              </a:rPr>
              <a:t>All powder delivered</a:t>
            </a: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3399"/>
                </a:solidFill>
              </a:rPr>
              <a:t>Fiber delivery on schedule</a:t>
            </a: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3399"/>
                </a:solidFill>
              </a:rPr>
              <a:t>Completed blocks for Sectors 1-12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003399"/>
              </a:solidFill>
            </a:endParaRPr>
          </a:p>
          <a:p>
            <a:pPr marL="628650" lvl="1" indent="-171450"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91%</a:t>
            </a:r>
            <a:r>
              <a:rPr lang="en-US" sz="1600" dirty="0">
                <a:solidFill>
                  <a:srgbClr val="3366CC"/>
                </a:solidFill>
              </a:rPr>
              <a:t> (11/12) Constructed </a:t>
            </a:r>
          </a:p>
          <a:p>
            <a:pPr marL="628650" lvl="1" indent="-171450"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75%</a:t>
            </a:r>
            <a:r>
              <a:rPr lang="en-US" sz="1600" dirty="0">
                <a:solidFill>
                  <a:srgbClr val="3366CC"/>
                </a:solidFill>
              </a:rPr>
              <a:t> (9/12) Shipped to BNL</a:t>
            </a:r>
          </a:p>
          <a:p>
            <a:pPr marL="628650" lvl="1" indent="-171450">
              <a:buClr>
                <a:srgbClr val="3366C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66CC"/>
                </a:solidFill>
              </a:rPr>
              <a:t>Expect delivery of all blocks by mid Oct</a:t>
            </a:r>
          </a:p>
          <a:p>
            <a:pPr marL="628650" lvl="1" indent="-171450">
              <a:buClr>
                <a:srgbClr val="3366CC"/>
              </a:buClr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3366CC"/>
              </a:solidFill>
            </a:endParaRP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3399"/>
                </a:solidFill>
              </a:rPr>
              <a:t>Fibers filled for Sectors 13-64 : </a:t>
            </a:r>
            <a:r>
              <a:rPr lang="en-US" sz="1600" dirty="0">
                <a:solidFill>
                  <a:srgbClr val="C00000"/>
                </a:solidFill>
              </a:rPr>
              <a:t>52%</a:t>
            </a: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3399"/>
                </a:solidFill>
              </a:rPr>
              <a:t>Production rate goal achieved (</a:t>
            </a:r>
            <a:r>
              <a:rPr lang="en-US" sz="1600" dirty="0">
                <a:solidFill>
                  <a:srgbClr val="C00000"/>
                </a:solidFill>
              </a:rPr>
              <a:t>12 blocks/day</a:t>
            </a:r>
            <a:r>
              <a:rPr lang="en-US" sz="1600" dirty="0">
                <a:solidFill>
                  <a:srgbClr val="003399"/>
                </a:solidFill>
              </a:rPr>
              <a:t>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144D9-D31A-4369-B6C9-36C674A3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4E38F8-4999-4C8D-B29D-F3B738755905}"/>
              </a:ext>
            </a:extLst>
          </p:cNvPr>
          <p:cNvSpPr txBox="1"/>
          <p:nvPr/>
        </p:nvSpPr>
        <p:spPr>
          <a:xfrm>
            <a:off x="609600" y="596845"/>
            <a:ext cx="2806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Block Production at UIUC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B82AC0-86FF-4575-90C1-7540AE43FA9B}"/>
              </a:ext>
            </a:extLst>
          </p:cNvPr>
          <p:cNvSpPr txBox="1"/>
          <p:nvPr/>
        </p:nvSpPr>
        <p:spPr>
          <a:xfrm>
            <a:off x="3938250" y="604250"/>
            <a:ext cx="520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Module Production and Sector Assembly at BNL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2018120-CF04-47E8-929D-4ED1134C6098}"/>
              </a:ext>
            </a:extLst>
          </p:cNvPr>
          <p:cNvSpPr txBox="1"/>
          <p:nvPr/>
        </p:nvSpPr>
        <p:spPr>
          <a:xfrm>
            <a:off x="4905961" y="901062"/>
            <a:ext cx="362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3399"/>
                </a:solidFill>
              </a:rPr>
              <a:t>Modules completed for Sectors 1-5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CEE85AF-D65A-402A-A720-BB0E8103FE02}"/>
              </a:ext>
            </a:extLst>
          </p:cNvPr>
          <p:cNvGrpSpPr>
            <a:grpSpLocks noChangeAspect="1"/>
          </p:cNvGrpSpPr>
          <p:nvPr/>
        </p:nvGrpSpPr>
        <p:grpSpPr>
          <a:xfrm>
            <a:off x="5419235" y="3181350"/>
            <a:ext cx="2962771" cy="1645920"/>
            <a:chOff x="4974708" y="2742680"/>
            <a:chExt cx="3200400" cy="1777931"/>
          </a:xfrm>
          <a:effectLst/>
        </p:grpSpPr>
        <p:pic>
          <p:nvPicPr>
            <p:cNvPr id="16" name="Picture 2">
              <a:extLst>
                <a:ext uri="{FF2B5EF4-FFF2-40B4-BE49-F238E27FC236}">
                  <a16:creationId xmlns="" xmlns:a16="http://schemas.microsoft.com/office/drawing/2014/main" id="{7119637C-ACAF-4C2F-86AB-42A3344D91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4708" y="2742680"/>
              <a:ext cx="3200400" cy="177793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0">
              <a:extLst>
                <a:ext uri="{FF2B5EF4-FFF2-40B4-BE49-F238E27FC236}">
                  <a16:creationId xmlns="" xmlns:a16="http://schemas.microsoft.com/office/drawing/2014/main" id="{C95DE7FF-24CE-45FF-A9D1-9AD1DC030529}"/>
                </a:ext>
              </a:extLst>
            </p:cNvPr>
            <p:cNvSpPr txBox="1"/>
            <p:nvPr/>
          </p:nvSpPr>
          <p:spPr>
            <a:xfrm>
              <a:off x="7032498" y="3011084"/>
              <a:ext cx="844068" cy="332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FFC000"/>
                  </a:solidFill>
                </a:rPr>
                <a:t>Sector 3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="" xmlns:a16="http://schemas.microsoft.com/office/drawing/2014/main" id="{A953A2E7-8AED-4B16-88BD-A7F54F8811DF}"/>
                </a:ext>
              </a:extLst>
            </p:cNvPr>
            <p:cNvSpPr txBox="1"/>
            <p:nvPr/>
          </p:nvSpPr>
          <p:spPr>
            <a:xfrm>
              <a:off x="5594753" y="3011084"/>
              <a:ext cx="844068" cy="332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FFC000"/>
                  </a:solidFill>
                </a:rPr>
                <a:t>Sector 5</a:t>
              </a:r>
            </a:p>
          </p:txBody>
        </p:sp>
        <p:sp>
          <p:nvSpPr>
            <p:cNvPr id="22" name="TextBox 12">
              <a:extLst>
                <a:ext uri="{FF2B5EF4-FFF2-40B4-BE49-F238E27FC236}">
                  <a16:creationId xmlns="" xmlns:a16="http://schemas.microsoft.com/office/drawing/2014/main" id="{5BB7F777-9E12-4E4D-9BDE-C6E9C72C0854}"/>
                </a:ext>
              </a:extLst>
            </p:cNvPr>
            <p:cNvSpPr txBox="1"/>
            <p:nvPr/>
          </p:nvSpPr>
          <p:spPr>
            <a:xfrm>
              <a:off x="4974708" y="3916512"/>
              <a:ext cx="844068" cy="332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FFC000"/>
                  </a:solidFill>
                </a:rPr>
                <a:t>Sector 4</a:t>
              </a: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79FD5C93-03A9-4A0A-BCBC-A80CC570D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423167" y="1276353"/>
            <a:ext cx="2806439" cy="122720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00D6F4-AC17-47A6-9BA0-509726B9E922}"/>
              </a:ext>
            </a:extLst>
          </p:cNvPr>
          <p:cNvSpPr txBox="1"/>
          <p:nvPr/>
        </p:nvSpPr>
        <p:spPr>
          <a:xfrm>
            <a:off x="4905961" y="2571751"/>
            <a:ext cx="3628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3399"/>
                </a:solidFill>
              </a:rPr>
              <a:t>Sectors 1-4 assembled </a:t>
            </a:r>
          </a:p>
          <a:p>
            <a:pPr marL="285750" indent="-285750"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3399"/>
                </a:solidFill>
              </a:rPr>
              <a:t>Sector 1 tested, Sector 2 under test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F12FBF1-855F-47E5-9C15-E61BD00FA3B4}"/>
              </a:ext>
            </a:extLst>
          </p:cNvPr>
          <p:cNvGrpSpPr/>
          <p:nvPr/>
        </p:nvGrpSpPr>
        <p:grpSpPr>
          <a:xfrm>
            <a:off x="645961" y="3102773"/>
            <a:ext cx="4327011" cy="1907382"/>
            <a:chOff x="715443" y="2967990"/>
            <a:chExt cx="4327011" cy="190738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CEAD5E4-D29A-47A8-9C17-9D90D4F6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443" y="2967990"/>
              <a:ext cx="3621243" cy="17373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8557E71-2F5D-4E55-BFE1-9848595F9838}"/>
                </a:ext>
              </a:extLst>
            </p:cNvPr>
            <p:cNvSpPr txBox="1"/>
            <p:nvPr/>
          </p:nvSpPr>
          <p:spPr>
            <a:xfrm>
              <a:off x="2203086" y="4629150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Week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2AE8359C-FCBB-436D-AEDE-612009429C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486" y="3867150"/>
              <a:ext cx="30815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4628EDDB-EE37-4AA1-9512-BCA6373E517E}"/>
                </a:ext>
              </a:extLst>
            </p:cNvPr>
            <p:cNvSpPr txBox="1"/>
            <p:nvPr/>
          </p:nvSpPr>
          <p:spPr>
            <a:xfrm>
              <a:off x="4396123" y="3614261"/>
              <a:ext cx="6463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C00000"/>
                  </a:solidFill>
                </a:rPr>
                <a:t>60/week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4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8229600" cy="546497"/>
          </a:xfrm>
        </p:spPr>
        <p:txBody>
          <a:bodyPr/>
          <a:lstStyle/>
          <a:p>
            <a:r>
              <a:rPr lang="en-US" sz="4000" dirty="0" smtClean="0"/>
              <a:t>Major Procurement To </a:t>
            </a:r>
            <a:r>
              <a:rPr lang="en-US" sz="4000" dirty="0" smtClean="0"/>
              <a:t>Go (1.X, 2.X)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4350"/>
            <a:ext cx="8534400" cy="4495800"/>
          </a:xfrm>
        </p:spPr>
        <p:txBody>
          <a:bodyPr/>
          <a:lstStyle/>
          <a:p>
            <a:r>
              <a:rPr lang="en-US" sz="1100" b="1" dirty="0" smtClean="0">
                <a:solidFill>
                  <a:srgbClr val="0080FF"/>
                </a:solidFill>
              </a:rPr>
              <a:t>LN2 piping (submitted)</a:t>
            </a:r>
          </a:p>
          <a:p>
            <a:r>
              <a:rPr lang="en-US" sz="1100" b="1" dirty="0" smtClean="0"/>
              <a:t>Track modification</a:t>
            </a:r>
          </a:p>
          <a:p>
            <a:r>
              <a:rPr lang="en-US" sz="1100" b="1" dirty="0" smtClean="0"/>
              <a:t>IHCal Frames</a:t>
            </a:r>
          </a:p>
          <a:p>
            <a:r>
              <a:rPr lang="en-US" sz="1100" b="1" dirty="0" smtClean="0"/>
              <a:t>IHCal </a:t>
            </a:r>
            <a:r>
              <a:rPr lang="en-US" sz="1100" b="1" dirty="0" err="1" smtClean="0"/>
              <a:t>RIngs</a:t>
            </a:r>
            <a:endParaRPr lang="en-US" sz="1100" b="1" dirty="0" smtClean="0"/>
          </a:p>
          <a:p>
            <a:r>
              <a:rPr lang="en-US" sz="1100" b="1" dirty="0" smtClean="0">
                <a:solidFill>
                  <a:srgbClr val="0080FF"/>
                </a:solidFill>
              </a:rPr>
              <a:t>TPC </a:t>
            </a:r>
            <a:r>
              <a:rPr lang="en-US" sz="1100" b="1" dirty="0">
                <a:solidFill>
                  <a:srgbClr val="0080FF"/>
                </a:solidFill>
              </a:rPr>
              <a:t>Fee (submitted</a:t>
            </a:r>
            <a:r>
              <a:rPr lang="en-US" sz="1100" b="1" dirty="0" smtClean="0">
                <a:solidFill>
                  <a:srgbClr val="0080FF"/>
                </a:solidFill>
              </a:rPr>
              <a:t>)</a:t>
            </a:r>
          </a:p>
          <a:p>
            <a:r>
              <a:rPr lang="en-US" sz="1100" b="1" dirty="0" smtClean="0">
                <a:solidFill>
                  <a:srgbClr val="0080FF"/>
                </a:solidFill>
              </a:rPr>
              <a:t>FELIX </a:t>
            </a:r>
            <a:r>
              <a:rPr lang="en-US" sz="1100" b="1" dirty="0">
                <a:solidFill>
                  <a:srgbClr val="0080FF"/>
                </a:solidFill>
              </a:rPr>
              <a:t>Cards (submitted</a:t>
            </a:r>
            <a:r>
              <a:rPr lang="en-US" sz="1100" b="1" dirty="0" smtClean="0">
                <a:solidFill>
                  <a:srgbClr val="0080FF"/>
                </a:solidFill>
              </a:rPr>
              <a:t>)</a:t>
            </a:r>
          </a:p>
          <a:p>
            <a:r>
              <a:rPr lang="en-US" sz="1100" b="1" dirty="0" smtClean="0">
                <a:solidFill>
                  <a:srgbClr val="0080FF"/>
                </a:solidFill>
              </a:rPr>
              <a:t>EMCal </a:t>
            </a:r>
            <a:r>
              <a:rPr lang="en-US" sz="1100" b="1" dirty="0">
                <a:solidFill>
                  <a:srgbClr val="0080FF"/>
                </a:solidFill>
              </a:rPr>
              <a:t>preamps (submitted</a:t>
            </a:r>
            <a:r>
              <a:rPr lang="en-US" sz="1100" b="1" dirty="0" smtClean="0">
                <a:solidFill>
                  <a:srgbClr val="0080FF"/>
                </a:solidFill>
              </a:rPr>
              <a:t>)</a:t>
            </a:r>
          </a:p>
          <a:p>
            <a:r>
              <a:rPr lang="en-US" sz="1100" b="1" dirty="0" smtClean="0">
                <a:solidFill>
                  <a:srgbClr val="0080FF"/>
                </a:solidFill>
              </a:rPr>
              <a:t>EMCal Block fab at UIUC 2021 (submitted)</a:t>
            </a:r>
            <a:endParaRPr lang="en-US" sz="1100" b="1" dirty="0" smtClean="0">
              <a:solidFill>
                <a:srgbClr val="0080FF"/>
              </a:solidFill>
            </a:endParaRPr>
          </a:p>
          <a:p>
            <a:r>
              <a:rPr lang="en-US" sz="1100" b="1" dirty="0"/>
              <a:t>XY tables &amp; drive </a:t>
            </a:r>
            <a:r>
              <a:rPr lang="en-US" sz="1100" b="1" dirty="0" smtClean="0"/>
              <a:t>system</a:t>
            </a:r>
            <a:endParaRPr lang="en-US" sz="1100" b="1" dirty="0" smtClean="0">
              <a:solidFill>
                <a:srgbClr val="0080FF"/>
              </a:solidFill>
            </a:endParaRPr>
          </a:p>
          <a:p>
            <a:r>
              <a:rPr lang="en-US" sz="1100" b="1" dirty="0" smtClean="0"/>
              <a:t>Large Rings</a:t>
            </a:r>
          </a:p>
          <a:p>
            <a:r>
              <a:rPr lang="en-US" sz="1100" b="1" dirty="0" smtClean="0"/>
              <a:t>Carriage/cradle assembly fixtures</a:t>
            </a:r>
          </a:p>
          <a:p>
            <a:r>
              <a:rPr lang="en-US" sz="1100" b="1" dirty="0" smtClean="0"/>
              <a:t>Magnet supports</a:t>
            </a:r>
          </a:p>
          <a:p>
            <a:r>
              <a:rPr lang="en-US" sz="1100" b="1" dirty="0" smtClean="0"/>
              <a:t>EMCal installation fixture</a:t>
            </a:r>
          </a:p>
          <a:p>
            <a:r>
              <a:rPr lang="en-US" sz="1100" b="1" dirty="0" smtClean="0"/>
              <a:t>Platform </a:t>
            </a:r>
            <a:endParaRPr lang="en-US" sz="1100" b="1" dirty="0" smtClean="0"/>
          </a:p>
          <a:p>
            <a:r>
              <a:rPr lang="en-US" sz="1100" b="1" dirty="0" smtClean="0"/>
              <a:t>End Caps/Pole Tips</a:t>
            </a:r>
          </a:p>
          <a:p>
            <a:r>
              <a:rPr lang="en-US" sz="1100" b="1" dirty="0" smtClean="0"/>
              <a:t>Calorimeter cables</a:t>
            </a:r>
          </a:p>
          <a:p>
            <a:r>
              <a:rPr lang="en-US" sz="1100" b="1" dirty="0" smtClean="0">
                <a:solidFill>
                  <a:srgbClr val="0099FF"/>
                </a:solidFill>
              </a:rPr>
              <a:t>LV power systems, TPC, EMCal, HCal, MBD (submitted)</a:t>
            </a:r>
          </a:p>
          <a:p>
            <a:r>
              <a:rPr lang="en-US" sz="1100" b="1" dirty="0" smtClean="0"/>
              <a:t>TPC Cooling and Laser systems</a:t>
            </a:r>
          </a:p>
          <a:p>
            <a:r>
              <a:rPr lang="en-US" sz="1100" b="1" dirty="0" smtClean="0">
                <a:solidFill>
                  <a:srgbClr val="0080FF"/>
                </a:solidFill>
              </a:rPr>
              <a:t>TPC EBDC’s </a:t>
            </a:r>
            <a:r>
              <a:rPr lang="en-US" sz="1100" b="1" dirty="0">
                <a:solidFill>
                  <a:srgbClr val="0080FF"/>
                </a:solidFill>
              </a:rPr>
              <a:t>(submitted</a:t>
            </a:r>
            <a:r>
              <a:rPr lang="en-US" sz="1100" b="1" dirty="0" smtClean="0">
                <a:solidFill>
                  <a:srgbClr val="0080FF"/>
                </a:solidFill>
              </a:rPr>
              <a:t>)</a:t>
            </a:r>
          </a:p>
          <a:p>
            <a:r>
              <a:rPr lang="en-US" sz="1100" b="1" dirty="0" smtClean="0"/>
              <a:t>DAQ  LL1 Boards, crates, </a:t>
            </a:r>
            <a:r>
              <a:rPr lang="en-US" sz="1100" b="1" dirty="0" smtClean="0">
                <a:solidFill>
                  <a:srgbClr val="0099FF"/>
                </a:solidFill>
              </a:rPr>
              <a:t>SEBs (submitted),</a:t>
            </a:r>
            <a:r>
              <a:rPr lang="en-US" sz="1100" b="1" dirty="0" smtClean="0"/>
              <a:t> </a:t>
            </a:r>
            <a:r>
              <a:rPr lang="en-US" sz="1100" b="1" dirty="0" smtClean="0"/>
              <a:t>JSEBs, ATPs, Buffer boxes</a:t>
            </a:r>
          </a:p>
          <a:p>
            <a:r>
              <a:rPr lang="en-US" sz="1100" b="1" dirty="0" smtClean="0"/>
              <a:t>IHCal, TPC installation fixtures </a:t>
            </a:r>
            <a:r>
              <a:rPr lang="en-US" sz="1100" b="1" dirty="0" smtClean="0"/>
              <a:t> </a:t>
            </a:r>
          </a:p>
          <a:p>
            <a:r>
              <a:rPr lang="en-US" sz="1100" b="1" dirty="0"/>
              <a:t>Seismic restraints</a:t>
            </a:r>
          </a:p>
          <a:p>
            <a:pPr marL="0" indent="0">
              <a:buNone/>
            </a:pPr>
            <a:endParaRPr lang="en-US" sz="1100" b="1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428750"/>
            <a:ext cx="5029199" cy="2585323"/>
          </a:xfrm>
          <a:prstGeom prst="rect">
            <a:avLst/>
          </a:prstGeom>
          <a:noFill/>
          <a:ln w="28575" cmpd="sng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Many of these </a:t>
            </a:r>
            <a:r>
              <a:rPr lang="en-US" dirty="0" err="1" smtClean="0"/>
              <a:t>reqs</a:t>
            </a:r>
            <a:r>
              <a:rPr lang="en-US" dirty="0" smtClean="0"/>
              <a:t> are of the scale that they will need many internal approvals in PPM and may require special attention from sPHENIX and BNL Management.</a:t>
            </a:r>
          </a:p>
          <a:p>
            <a:endParaRPr lang="en-US" dirty="0" smtClean="0"/>
          </a:p>
          <a:p>
            <a:r>
              <a:rPr lang="en-US" dirty="0" smtClean="0"/>
              <a:t>Two near term examples:</a:t>
            </a:r>
          </a:p>
          <a:p>
            <a:r>
              <a:rPr lang="en-US" dirty="0" smtClean="0"/>
              <a:t>IHCal frames $950k</a:t>
            </a:r>
          </a:p>
          <a:p>
            <a:r>
              <a:rPr lang="en-US" dirty="0" smtClean="0"/>
              <a:t>EMCal Block fab at UIUC $460k (amendment to existing $590k contract brings tot to $1.05M)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5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2" y="25013"/>
            <a:ext cx="8586291" cy="546497"/>
          </a:xfrm>
        </p:spPr>
        <p:txBody>
          <a:bodyPr/>
          <a:lstStyle/>
          <a:p>
            <a:r>
              <a:rPr lang="en-US" sz="3200" dirty="0" smtClean="0"/>
              <a:t>Proposed PEMP Milestones for FY21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52" y="733196"/>
            <a:ext cx="8403548" cy="38614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EMCal Preproduction Blocks complete		1-Dec -2020</a:t>
            </a:r>
          </a:p>
          <a:p>
            <a:r>
              <a:rPr lang="en-US" dirty="0" smtClean="0"/>
              <a:t>EMCal </a:t>
            </a:r>
            <a:r>
              <a:rPr lang="en-US" dirty="0" smtClean="0"/>
              <a:t>SiPM board production complete		</a:t>
            </a:r>
            <a:r>
              <a:rPr lang="en-US" dirty="0" smtClean="0"/>
              <a:t>30 Apr</a:t>
            </a:r>
            <a:r>
              <a:rPr lang="en-US" dirty="0" smtClean="0"/>
              <a:t>-2021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OHCal Sector </a:t>
            </a:r>
            <a:r>
              <a:rPr lang="en-US" dirty="0" smtClean="0"/>
              <a:t>ready </a:t>
            </a:r>
            <a:r>
              <a:rPr lang="en-US" dirty="0" smtClean="0"/>
              <a:t>to install	</a:t>
            </a:r>
            <a:r>
              <a:rPr lang="en-US" dirty="0" smtClean="0"/>
              <a:t>		30</a:t>
            </a:r>
            <a:r>
              <a:rPr lang="en-US" dirty="0" smtClean="0"/>
              <a:t>-Apr-2021</a:t>
            </a:r>
          </a:p>
          <a:p>
            <a:r>
              <a:rPr lang="en-US" dirty="0" smtClean="0"/>
              <a:t>EMCal Scintillating Fiber Acquisition complete	31-May-2021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0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sPHENIX MIE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5D4301-D3F7-4152-A349-91E55DAEF760}"/>
              </a:ext>
            </a:extLst>
          </p:cNvPr>
          <p:cNvSpPr txBox="1"/>
          <p:nvPr/>
        </p:nvSpPr>
        <p:spPr>
          <a:xfrm>
            <a:off x="511341" y="3562351"/>
            <a:ext cx="243188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50F335E-82B0-441A-8DED-50C1D0D22B78}"/>
              </a:ext>
            </a:extLst>
          </p:cNvPr>
          <p:cNvSpPr/>
          <p:nvPr/>
        </p:nvSpPr>
        <p:spPr>
          <a:xfrm>
            <a:off x="511342" y="3826243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AAAA70B-D131-43A7-90FA-0B360C8DD32D}"/>
              </a:ext>
            </a:extLst>
          </p:cNvPr>
          <p:cNvSpPr/>
          <p:nvPr/>
        </p:nvSpPr>
        <p:spPr>
          <a:xfrm>
            <a:off x="511342" y="3936616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98FED93-97FA-4BCA-AAC6-BFAFA8C7CFD7}"/>
              </a:ext>
            </a:extLst>
          </p:cNvPr>
          <p:cNvSpPr/>
          <p:nvPr/>
        </p:nvSpPr>
        <p:spPr>
          <a:xfrm>
            <a:off x="511340" y="4056862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927477"/>
              </p:ext>
            </p:extLst>
          </p:nvPr>
        </p:nvGraphicFramePr>
        <p:xfrm>
          <a:off x="511341" y="3122455"/>
          <a:ext cx="2431884" cy="35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="" xmlns:a16="http://schemas.microsoft.com/office/drawing/2014/main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="" xmlns:a16="http://schemas.microsoft.com/office/drawing/2014/main" val="2362584969"/>
                    </a:ext>
                  </a:extLst>
                </a:gridCol>
              </a:tblGrid>
              <a:tr h="17716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87522"/>
                  </a:ext>
                </a:extLst>
              </a:tr>
              <a:tr h="17716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0.98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1.04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131897"/>
              </p:ext>
            </p:extLst>
          </p:nvPr>
        </p:nvGraphicFramePr>
        <p:xfrm>
          <a:off x="5048296" y="3122456"/>
          <a:ext cx="2748171" cy="908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05">
                  <a:extLst>
                    <a:ext uri="{9D8B030D-6E8A-4147-A177-3AD203B41FA5}">
                      <a16:colId xmlns="" xmlns:a16="http://schemas.microsoft.com/office/drawing/2014/main" val="2785976325"/>
                    </a:ext>
                  </a:extLst>
                </a:gridCol>
                <a:gridCol w="795966">
                  <a:extLst>
                    <a:ext uri="{9D8B030D-6E8A-4147-A177-3AD203B41FA5}">
                      <a16:colId xmlns="" xmlns:a16="http://schemas.microsoft.com/office/drawing/2014/main" val="1842318650"/>
                    </a:ext>
                  </a:extLst>
                </a:gridCol>
              </a:tblGrid>
              <a:tr h="30289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$12,860,835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66966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$12,543,729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875247"/>
                  </a:ext>
                </a:extLst>
              </a:tr>
              <a:tr h="302897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$12,032,662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28C4F8-4735-4AFC-917F-B459ECF0EBDA}"/>
              </a:ext>
            </a:extLst>
          </p:cNvPr>
          <p:cNvSpPr/>
          <p:nvPr/>
        </p:nvSpPr>
        <p:spPr>
          <a:xfrm>
            <a:off x="1347536" y="3344329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AA8877B-2DFB-48DC-BB5D-6196FC1BF6BC}"/>
              </a:ext>
            </a:extLst>
          </p:cNvPr>
          <p:cNvSpPr/>
          <p:nvPr/>
        </p:nvSpPr>
        <p:spPr>
          <a:xfrm>
            <a:off x="2568742" y="3344329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764423-C8A0-4D08-8772-242E2C051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2" y="741668"/>
            <a:ext cx="8847496" cy="21945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Cost Performance Report (CPR) – sPHENIX MIE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603BB0E-C5D4-4D9D-9A0B-9C6ED4302350}"/>
              </a:ext>
            </a:extLst>
          </p:cNvPr>
          <p:cNvSpPr/>
          <p:nvPr/>
        </p:nvSpPr>
        <p:spPr>
          <a:xfrm>
            <a:off x="7039781" y="4126097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16B8F53-657B-4EA6-8B18-9A57FCEF642B}"/>
              </a:ext>
            </a:extLst>
          </p:cNvPr>
          <p:cNvSpPr/>
          <p:nvPr/>
        </p:nvSpPr>
        <p:spPr>
          <a:xfrm>
            <a:off x="7039781" y="4244894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FA953B8-B3C0-4651-A2E3-115D6ABDE3D4}"/>
              </a:ext>
            </a:extLst>
          </p:cNvPr>
          <p:cNvSpPr/>
          <p:nvPr/>
        </p:nvSpPr>
        <p:spPr>
          <a:xfrm>
            <a:off x="7039781" y="4374918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6B556E-4F11-43E1-9E35-BE09EBA3995D}"/>
              </a:ext>
            </a:extLst>
          </p:cNvPr>
          <p:cNvSpPr txBox="1"/>
          <p:nvPr/>
        </p:nvSpPr>
        <p:spPr>
          <a:xfrm>
            <a:off x="6918378" y="3747522"/>
            <a:ext cx="1886595" cy="13388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r>
              <a:rPr lang="en-US" sz="750" dirty="0"/>
              <a:t>*Highlights in table above takes variance $ into consideration, not just Indices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1DE255-48B4-44A2-B27B-4019247F9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66" y="641780"/>
            <a:ext cx="8687745" cy="317829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2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Performance Indices – 1008 Infra and Facility Upgrade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5D4301-D3F7-4152-A349-91E55DAEF760}"/>
              </a:ext>
            </a:extLst>
          </p:cNvPr>
          <p:cNvSpPr txBox="1"/>
          <p:nvPr/>
        </p:nvSpPr>
        <p:spPr>
          <a:xfrm>
            <a:off x="511341" y="3562351"/>
            <a:ext cx="243188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50F335E-82B0-441A-8DED-50C1D0D22B78}"/>
              </a:ext>
            </a:extLst>
          </p:cNvPr>
          <p:cNvSpPr/>
          <p:nvPr/>
        </p:nvSpPr>
        <p:spPr>
          <a:xfrm>
            <a:off x="511342" y="3826243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AAAA70B-D131-43A7-90FA-0B360C8DD32D}"/>
              </a:ext>
            </a:extLst>
          </p:cNvPr>
          <p:cNvSpPr/>
          <p:nvPr/>
        </p:nvSpPr>
        <p:spPr>
          <a:xfrm>
            <a:off x="511342" y="3936616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98FED93-97FA-4BCA-AAC6-BFAFA8C7CFD7}"/>
              </a:ext>
            </a:extLst>
          </p:cNvPr>
          <p:cNvSpPr/>
          <p:nvPr/>
        </p:nvSpPr>
        <p:spPr>
          <a:xfrm>
            <a:off x="511340" y="4056862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82321"/>
              </p:ext>
            </p:extLst>
          </p:nvPr>
        </p:nvGraphicFramePr>
        <p:xfrm>
          <a:off x="511341" y="3122455"/>
          <a:ext cx="2431884" cy="35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42">
                  <a:extLst>
                    <a:ext uri="{9D8B030D-6E8A-4147-A177-3AD203B41FA5}">
                      <a16:colId xmlns="" xmlns:a16="http://schemas.microsoft.com/office/drawing/2014/main" val="256262324"/>
                    </a:ext>
                  </a:extLst>
                </a:gridCol>
                <a:gridCol w="1215942">
                  <a:extLst>
                    <a:ext uri="{9D8B030D-6E8A-4147-A177-3AD203B41FA5}">
                      <a16:colId xmlns="" xmlns:a16="http://schemas.microsoft.com/office/drawing/2014/main" val="2362584969"/>
                    </a:ext>
                  </a:extLst>
                </a:gridCol>
              </a:tblGrid>
              <a:tr h="17716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887522"/>
                  </a:ext>
                </a:extLst>
              </a:tr>
              <a:tr h="17716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0.90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1.06</a:t>
                      </a:r>
                    </a:p>
                  </a:txBody>
                  <a:tcPr marL="68580" marR="68580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09394"/>
              </p:ext>
            </p:extLst>
          </p:nvPr>
        </p:nvGraphicFramePr>
        <p:xfrm>
          <a:off x="4779170" y="3275522"/>
          <a:ext cx="2431884" cy="62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41">
                  <a:extLst>
                    <a:ext uri="{9D8B030D-6E8A-4147-A177-3AD203B41FA5}">
                      <a16:colId xmlns="" xmlns:a16="http://schemas.microsoft.com/office/drawing/2014/main" val="2785976325"/>
                    </a:ext>
                  </a:extLst>
                </a:gridCol>
                <a:gridCol w="768143">
                  <a:extLst>
                    <a:ext uri="{9D8B030D-6E8A-4147-A177-3AD203B41FA5}">
                      <a16:colId xmlns="" xmlns:a16="http://schemas.microsoft.com/office/drawing/2014/main" val="1842318650"/>
                    </a:ext>
                  </a:extLst>
                </a:gridCol>
              </a:tblGrid>
              <a:tr h="208598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$14,295,664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66966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$12,890,138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875247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$12,131,452</a:t>
                      </a:r>
                    </a:p>
                  </a:txBody>
                  <a:tcPr marL="68580" marR="68580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28C4F8-4735-4AFC-917F-B459ECF0EBDA}"/>
              </a:ext>
            </a:extLst>
          </p:cNvPr>
          <p:cNvSpPr/>
          <p:nvPr/>
        </p:nvSpPr>
        <p:spPr>
          <a:xfrm>
            <a:off x="1347536" y="3344329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AA8877B-2DFB-48DC-BB5D-6196FC1BF6BC}"/>
              </a:ext>
            </a:extLst>
          </p:cNvPr>
          <p:cNvSpPr/>
          <p:nvPr/>
        </p:nvSpPr>
        <p:spPr>
          <a:xfrm>
            <a:off x="2568742" y="3344329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="" xmlns:a16="http://schemas.microsoft.com/office/drawing/2014/main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0517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08B44467-2FFC-4B16-9486-8796274BB846}"/>
              </a:ext>
            </a:extLst>
          </p:cNvPr>
          <p:cNvCxnSpPr/>
          <p:nvPr/>
        </p:nvCxnSpPr>
        <p:spPr>
          <a:xfrm>
            <a:off x="363957" y="490851"/>
            <a:ext cx="841609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45E514-89D2-4180-BE02-0466C521DC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92633"/>
            <a:ext cx="9144000" cy="2345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36F481-275E-4967-9FB2-785DDC9D9BD5}"/>
              </a:ext>
            </a:extLst>
          </p:cNvPr>
          <p:cNvSpPr/>
          <p:nvPr/>
        </p:nvSpPr>
        <p:spPr>
          <a:xfrm>
            <a:off x="1714503" y="826900"/>
            <a:ext cx="491987" cy="732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9EDEE2-8E4B-4AA0-B8F6-C673C22379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444" y="819712"/>
            <a:ext cx="454039" cy="7321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58" y="67203"/>
            <a:ext cx="8229600" cy="409873"/>
          </a:xfrm>
        </p:spPr>
        <p:txBody>
          <a:bodyPr/>
          <a:lstStyle/>
          <a:p>
            <a:r>
              <a:rPr lang="en-US" sz="2100" dirty="0"/>
              <a:t>Cost Performance Report (CPR) – 1008 Infra and Facility Upgrade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603BB0E-C5D4-4D9D-9A0B-9C6ED4302350}"/>
              </a:ext>
            </a:extLst>
          </p:cNvPr>
          <p:cNvSpPr/>
          <p:nvPr/>
        </p:nvSpPr>
        <p:spPr>
          <a:xfrm>
            <a:off x="7200900" y="3969886"/>
            <a:ext cx="126332" cy="750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16B8F53-657B-4EA6-8B18-9A57FCEF642B}"/>
              </a:ext>
            </a:extLst>
          </p:cNvPr>
          <p:cNvSpPr/>
          <p:nvPr/>
        </p:nvSpPr>
        <p:spPr>
          <a:xfrm>
            <a:off x="7200900" y="4086761"/>
            <a:ext cx="126332" cy="750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FA953B8-B3C0-4651-A2E3-115D6ABDE3D4}"/>
              </a:ext>
            </a:extLst>
          </p:cNvPr>
          <p:cNvSpPr/>
          <p:nvPr/>
        </p:nvSpPr>
        <p:spPr>
          <a:xfrm>
            <a:off x="7200900" y="4193796"/>
            <a:ext cx="126332" cy="750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4DEBCEE-64AC-4883-911D-6C8B25D8385E}"/>
              </a:ext>
            </a:extLst>
          </p:cNvPr>
          <p:cNvCxnSpPr/>
          <p:nvPr/>
        </p:nvCxnSpPr>
        <p:spPr>
          <a:xfrm>
            <a:off x="305854" y="477074"/>
            <a:ext cx="87301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FFB26E-4C6B-43B5-9B83-75824310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14" y="480797"/>
            <a:ext cx="8548000" cy="320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6B556E-4F11-43E1-9E35-BE09EBA3995D}"/>
              </a:ext>
            </a:extLst>
          </p:cNvPr>
          <p:cNvSpPr txBox="1"/>
          <p:nvPr/>
        </p:nvSpPr>
        <p:spPr>
          <a:xfrm>
            <a:off x="7149422" y="3562351"/>
            <a:ext cx="1886595" cy="124649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050" dirty="0"/>
              <a:t>      &lt;0.85 or &gt;1.25</a:t>
            </a:r>
          </a:p>
          <a:p>
            <a:r>
              <a:rPr lang="en-US" sz="750" dirty="0"/>
              <a:t>*Highlights in table above takes variance $ into consideration, not just Indices</a:t>
            </a:r>
          </a:p>
          <a:p>
            <a:endParaRPr lang="en-US" sz="7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6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8305800" cy="3775476"/>
          </a:xfrm>
        </p:spPr>
        <p:txBody>
          <a:bodyPr/>
          <a:lstStyle/>
          <a:p>
            <a:r>
              <a:rPr lang="en-US" sz="1800" dirty="0" smtClean="0"/>
              <a:t>sPHENIX continues to make good technical progress.</a:t>
            </a:r>
          </a:p>
          <a:p>
            <a:r>
              <a:rPr lang="en-US" sz="1800" dirty="0" smtClean="0"/>
              <a:t>The MIE early completion date is unchanged in August.</a:t>
            </a:r>
          </a:p>
          <a:p>
            <a:r>
              <a:rPr lang="en-US" sz="1800" dirty="0" smtClean="0"/>
              <a:t>The MIE CPI is very good. The SPI improved from 0.94 to 0.98.</a:t>
            </a:r>
          </a:p>
          <a:p>
            <a:r>
              <a:rPr lang="en-US" sz="1800" dirty="0" smtClean="0"/>
              <a:t>I&amp;F CPI very good, SPI at 0.9. Expect I&amp;F early completion to slip 1-2 months once newly proposed RHIC Run 21, Run 22 schedule is put into P6. </a:t>
            </a:r>
            <a:endParaRPr lang="en-US" sz="1800" dirty="0"/>
          </a:p>
          <a:p>
            <a:r>
              <a:rPr lang="en-US" sz="1800" dirty="0" smtClean="0"/>
              <a:t>We need to add labor resources  to prevent additional slips  in the P6 schedule.  </a:t>
            </a:r>
          </a:p>
          <a:p>
            <a:r>
              <a:rPr lang="en-US" sz="1800" dirty="0" smtClean="0"/>
              <a:t>We’ve been instructed to do term hires through IO and are working with Bill Wahl to make this happen. May need some BNL Management help expediting with HR.</a:t>
            </a:r>
          </a:p>
          <a:p>
            <a:r>
              <a:rPr lang="en-US" sz="1800" dirty="0" smtClean="0"/>
              <a:t>The 1.5-2 FTEs CAD has given us to work in the EMCal and HCal factories is very beneficial to our effort.</a:t>
            </a:r>
          </a:p>
          <a:p>
            <a:r>
              <a:rPr lang="en-US" sz="1800" dirty="0" smtClean="0"/>
              <a:t>BNL Management/BHSO has assisted us in getting </a:t>
            </a:r>
            <a:r>
              <a:rPr lang="en-US" sz="1800" dirty="0" err="1" smtClean="0"/>
              <a:t>reqs</a:t>
            </a:r>
            <a:r>
              <a:rPr lang="en-US" sz="1800" dirty="0" smtClean="0"/>
              <a:t> unstuck in PPM. Expect to need more help in the future.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2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6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19"/>
            <a:ext cx="8229600" cy="409873"/>
          </a:xfrm>
        </p:spPr>
        <p:txBody>
          <a:bodyPr/>
          <a:lstStyle/>
          <a:p>
            <a:r>
              <a:rPr lang="en-US" sz="2400" dirty="0"/>
              <a:t>Milestones Status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48537A1-51A9-44C9-9FFF-61D7487C2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9" y="685174"/>
            <a:ext cx="8966887" cy="399489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" y="8391"/>
            <a:ext cx="8328991" cy="574187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sPHENIX MIE </a:t>
            </a:r>
            <a:r>
              <a:rPr lang="en-US" b="0" dirty="0" smtClean="0"/>
              <a:t>Overview (1.X)</a:t>
            </a:r>
            <a:endParaRPr lang="en-US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26292"/>
              </p:ext>
            </p:extLst>
          </p:nvPr>
        </p:nvGraphicFramePr>
        <p:xfrm>
          <a:off x="304801" y="666750"/>
          <a:ext cx="8600000" cy="93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4246309965"/>
                    </a:ext>
                  </a:extLst>
                </a:gridCol>
                <a:gridCol w="1688892">
                  <a:extLst>
                    <a:ext uri="{9D8B030D-6E8A-4147-A177-3AD203B41FA5}">
                      <a16:colId xmlns="" xmlns:a16="http://schemas.microsoft.com/office/drawing/2014/main" val="2547196037"/>
                    </a:ext>
                  </a:extLst>
                </a:gridCol>
                <a:gridCol w="978108">
                  <a:extLst>
                    <a:ext uri="{9D8B030D-6E8A-4147-A177-3AD203B41FA5}">
                      <a16:colId xmlns="" xmlns:a16="http://schemas.microsoft.com/office/drawing/2014/main" val="2906043885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998244554"/>
                    </a:ext>
                  </a:extLst>
                </a:gridCol>
                <a:gridCol w="1101777">
                  <a:extLst>
                    <a:ext uri="{9D8B030D-6E8A-4147-A177-3AD203B41FA5}">
                      <a16:colId xmlns="" xmlns:a16="http://schemas.microsoft.com/office/drawing/2014/main" val="859748088"/>
                    </a:ext>
                  </a:extLst>
                </a:gridCol>
                <a:gridCol w="945023">
                  <a:extLst>
                    <a:ext uri="{9D8B030D-6E8A-4147-A177-3AD203B41FA5}">
                      <a16:colId xmlns="" xmlns:a16="http://schemas.microsoft.com/office/drawing/2014/main" val="236952313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200" dirty="0"/>
                        <a:t>TPC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Director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Last CD Achieved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Complete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64149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/>
                        <a:t>$27.0M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</a:t>
                      </a:r>
                      <a:r>
                        <a:rPr lang="en-US" sz="1400" baseline="0" dirty="0"/>
                        <a:t> O’Brien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PD-2/3</a:t>
                      </a:r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56.5%  </a:t>
                      </a:r>
                      <a:r>
                        <a:rPr lang="en-US" sz="1400" dirty="0"/>
                        <a:t>BCWP/BAC @ </a:t>
                      </a:r>
                      <a:r>
                        <a:rPr lang="en-US" sz="1400" dirty="0" smtClean="0"/>
                        <a:t>8/31/2020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1.04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0.98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370277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65100" y="1428752"/>
            <a:ext cx="8978900" cy="3502215"/>
          </a:xfrm>
          <a:prstGeom prst="rect">
            <a:avLst/>
          </a:prstGeom>
          <a:solidFill>
            <a:schemeClr val="bg1"/>
          </a:solidFill>
        </p:spPr>
        <p:txBody>
          <a:bodyPr vert="horz" lIns="91418" tIns="45709" rIns="91418" bIns="45709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 dirty="0"/>
              <a:t>Scope</a:t>
            </a:r>
          </a:p>
          <a:p>
            <a:pPr lvl="1"/>
            <a:r>
              <a:rPr lang="en-US" sz="3300" dirty="0"/>
              <a:t>Detector systems produced, tested and ready for installation: </a:t>
            </a:r>
            <a:r>
              <a:rPr lang="en-US" sz="3300" dirty="0">
                <a:solidFill>
                  <a:srgbClr val="3399FF"/>
                </a:solidFill>
              </a:rPr>
              <a:t>Time Projection Chamber w/ electronics, Electromagnetic Calorimeter w/ electronics, Hadronic Calorimeter w/ electronics, DAQ/Trigger, Minimum Bias Detector, Project Management</a:t>
            </a:r>
          </a:p>
          <a:p>
            <a:pPr marL="0" indent="0">
              <a:buNone/>
            </a:pPr>
            <a:r>
              <a:rPr lang="en-US" sz="3700" b="1" dirty="0"/>
              <a:t>Not in scope</a:t>
            </a:r>
          </a:p>
          <a:p>
            <a:pPr lvl="1"/>
            <a:r>
              <a:rPr lang="en-US" sz="3300" dirty="0"/>
              <a:t>SC-Magnet, Bldg/Det Infrastructure, Installation and System Commissioning  </a:t>
            </a:r>
          </a:p>
          <a:p>
            <a:pPr marL="0" indent="0">
              <a:buNone/>
            </a:pPr>
            <a:r>
              <a:rPr lang="en-US" sz="3800" b="1" dirty="0"/>
              <a:t>Schedule</a:t>
            </a:r>
          </a:p>
          <a:p>
            <a:pPr lvl="1"/>
            <a:r>
              <a:rPr lang="en-US" sz="3300" dirty="0"/>
              <a:t>CD-0 received Sept 2016</a:t>
            </a:r>
          </a:p>
          <a:p>
            <a:pPr lvl="1"/>
            <a:r>
              <a:rPr lang="en-US" sz="3300" dirty="0"/>
              <a:t>CD-1/3A received Aug 2018</a:t>
            </a:r>
          </a:p>
          <a:p>
            <a:pPr lvl="1"/>
            <a:r>
              <a:rPr lang="en-US" sz="3300" dirty="0"/>
              <a:t>PD-2/3  received Sept 2019</a:t>
            </a:r>
          </a:p>
          <a:p>
            <a:pPr lvl="1"/>
            <a:r>
              <a:rPr lang="en-US" sz="3300" dirty="0"/>
              <a:t>Early completion </a:t>
            </a:r>
            <a:r>
              <a:rPr lang="en-US" sz="3300" dirty="0" smtClean="0"/>
              <a:t>Jan  </a:t>
            </a:r>
            <a:r>
              <a:rPr lang="en-US" sz="3300" dirty="0"/>
              <a:t>2021 (</a:t>
            </a:r>
            <a:r>
              <a:rPr lang="en-US" sz="3300" dirty="0" smtClean="0"/>
              <a:t>11.5 </a:t>
            </a:r>
            <a:r>
              <a:rPr lang="en-US" sz="3300" dirty="0"/>
              <a:t>months float to PD-4)</a:t>
            </a:r>
          </a:p>
          <a:p>
            <a:pPr lvl="1"/>
            <a:r>
              <a:rPr lang="en-US" sz="3300" dirty="0"/>
              <a:t>PD-4 Dec 2022</a:t>
            </a:r>
          </a:p>
          <a:p>
            <a:pPr marL="0" indent="0">
              <a:buNone/>
            </a:pPr>
            <a:r>
              <a:rPr lang="en-US" sz="3800" b="1" dirty="0"/>
              <a:t>Cost</a:t>
            </a:r>
          </a:p>
          <a:p>
            <a:pPr lvl="1"/>
            <a:r>
              <a:rPr lang="en-US" sz="3300" b="1" dirty="0"/>
              <a:t>$27.0M AY TPC  </a:t>
            </a:r>
            <a:r>
              <a:rPr lang="en-US" sz="3300" b="1" dirty="0" smtClean="0"/>
              <a:t>43.6% contingency on ETC</a:t>
            </a:r>
            <a:endParaRPr lang="en-US" sz="33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2D8087AA-C3CB-4551-9C02-D93B3CA1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1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817"/>
            <a:ext cx="8229600" cy="409873"/>
          </a:xfrm>
        </p:spPr>
        <p:txBody>
          <a:bodyPr/>
          <a:lstStyle/>
          <a:p>
            <a:r>
              <a:rPr lang="en-US" sz="2400" dirty="0"/>
              <a:t>Milestones Status – 1008 Infra and Facility Upgrade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670B067-67E8-41BA-BE06-21ADFCBF3854}"/>
              </a:ext>
            </a:extLst>
          </p:cNvPr>
          <p:cNvCxnSpPr/>
          <p:nvPr/>
        </p:nvCxnSpPr>
        <p:spPr>
          <a:xfrm>
            <a:off x="366358" y="551688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788E82-3300-40CF-BEDC-34BE9EFDF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9056"/>
            <a:ext cx="9144000" cy="29453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4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18"/>
            <a:ext cx="8229600" cy="409873"/>
          </a:xfrm>
        </p:spPr>
        <p:txBody>
          <a:bodyPr/>
          <a:lstStyle/>
          <a:p>
            <a:r>
              <a:rPr lang="en-US" sz="2400" dirty="0"/>
              <a:t>Summary Schedule – sPHENIX MIE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479809-D81A-4ED3-B187-426880B7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8559"/>
            <a:ext cx="9144000" cy="342596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3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3"/>
            <a:ext cx="8229600" cy="434309"/>
          </a:xfrm>
        </p:spPr>
        <p:txBody>
          <a:bodyPr/>
          <a:lstStyle/>
          <a:p>
            <a:r>
              <a:rPr lang="en-US" sz="2100" dirty="0"/>
              <a:t>Summary Schedule – sPHENIX MIE and 1008 Infra and Facility Upgrade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36AEA68-9766-481A-A7DB-7E2DDE8E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EA95CDE-3397-44D4-BD4F-72BE3296D1EE}"/>
              </a:ext>
            </a:extLst>
          </p:cNvPr>
          <p:cNvCxnSpPr/>
          <p:nvPr/>
        </p:nvCxnSpPr>
        <p:spPr>
          <a:xfrm>
            <a:off x="198522" y="459320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547712-E4D4-41AB-BACD-9C9AEA3D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22" y="425867"/>
            <a:ext cx="8411284" cy="457070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3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EAC and Contingency Profile – sPHENIX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EECB70DA-1AAB-483D-9B28-0280D1FD8EE0}"/>
              </a:ext>
            </a:extLst>
          </p:cNvPr>
          <p:cNvSpPr txBox="1">
            <a:spLocks/>
          </p:cNvSpPr>
          <p:nvPr/>
        </p:nvSpPr>
        <p:spPr>
          <a:xfrm>
            <a:off x="3888338" y="4839097"/>
            <a:ext cx="1828800" cy="276991"/>
          </a:xfrm>
          <a:prstGeom prst="rect">
            <a:avLst/>
          </a:prstGeom>
        </p:spPr>
        <p:txBody>
          <a:bodyPr vert="horz" lIns="91431" tIns="45716" rIns="91431" bIns="45716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Data Date: 31-Aug-20</a:t>
            </a:r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A70A0B30-D303-4398-8228-760CDAA4D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" y="792957"/>
            <a:ext cx="8096250" cy="35575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9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Baseline/Contingency Log - MIE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3DD522-F67B-4650-A5FF-0CCFAD07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06" y="878745"/>
            <a:ext cx="7375388" cy="14124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0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ETC Log - MIE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="" xmlns:a16="http://schemas.microsoft.com/office/drawing/2014/main" id="{623C8BAF-8B80-41A7-A5DD-102070C4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13EFEE46-FABE-48D8-8396-2A3C18BA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1279007"/>
            <a:ext cx="5524500" cy="11215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2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EAC and Contingency Profile – 1008 Infra and Facility Upgrade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470AD2A-EA14-43B0-A898-782F8E026DEA}"/>
              </a:ext>
            </a:extLst>
          </p:cNvPr>
          <p:cNvCxnSpPr/>
          <p:nvPr/>
        </p:nvCxnSpPr>
        <p:spPr>
          <a:xfrm>
            <a:off x="275516" y="477892"/>
            <a:ext cx="84112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070BCEB-4C42-4707-8A5B-B68C242CE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607220"/>
            <a:ext cx="8058150" cy="39290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8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3"/>
            <a:ext cx="8229600" cy="476901"/>
          </a:xfrm>
        </p:spPr>
        <p:txBody>
          <a:bodyPr/>
          <a:lstStyle/>
          <a:p>
            <a:r>
              <a:rPr lang="en-US" sz="2400" dirty="0"/>
              <a:t>Baseline/Contingency Log - </a:t>
            </a:r>
            <a:r>
              <a:rPr lang="en-US" sz="2100" dirty="0"/>
              <a:t>1008 Infra and Facility Upgrade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757729"/>
            <a:ext cx="534194" cy="205383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A62159B-AE89-4D4E-8F10-C625480F9557}"/>
              </a:ext>
            </a:extLst>
          </p:cNvPr>
          <p:cNvCxnSpPr/>
          <p:nvPr/>
        </p:nvCxnSpPr>
        <p:spPr>
          <a:xfrm>
            <a:off x="432197" y="501912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2BA95C-214A-4D27-899F-D957BD95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97" y="752437"/>
            <a:ext cx="7344084" cy="12344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0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9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D9FD89-556D-4D18-869E-3C8E578D9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67" y="488066"/>
            <a:ext cx="8485271" cy="45148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7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9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3F7A6E-72A2-424B-A72A-F16057F02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67" y="494906"/>
            <a:ext cx="8938335" cy="42515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6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471310"/>
          </a:xfrm>
        </p:spPr>
        <p:txBody>
          <a:bodyPr>
            <a:noAutofit/>
          </a:bodyPr>
          <a:lstStyle/>
          <a:p>
            <a:r>
              <a:rPr lang="en-US" sz="3200" dirty="0"/>
              <a:t>1008 Infrastructure &amp; Facility </a:t>
            </a:r>
            <a:r>
              <a:rPr lang="en-US" sz="3200" dirty="0" smtClean="0"/>
              <a:t>Upgrade (2.X)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322" y="1356110"/>
            <a:ext cx="9054678" cy="3587939"/>
          </a:xfrm>
          <a:prstGeom prst="rect">
            <a:avLst/>
          </a:prstGeom>
          <a:solidFill>
            <a:srgbClr val="FFFFFF"/>
          </a:solidFill>
        </p:spPr>
        <p:txBody>
          <a:bodyPr vert="horz" lIns="91434" tIns="45717" rIns="91434" bIns="45717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/>
              <a:t>Scope</a:t>
            </a:r>
          </a:p>
          <a:p>
            <a:pPr lvl="1"/>
            <a:r>
              <a:rPr lang="en-US" sz="1600" dirty="0">
                <a:solidFill>
                  <a:srgbClr val="0080FF"/>
                </a:solidFill>
              </a:rPr>
              <a:t>SC-Magnet support including the Flux Return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FF"/>
                </a:solidFill>
              </a:rPr>
              <a:t>Cryogenics</a:t>
            </a:r>
            <a:r>
              <a:rPr lang="en-US" sz="1600" dirty="0"/>
              <a:t> into Bldg 1008, </a:t>
            </a:r>
            <a:r>
              <a:rPr lang="en-US" sz="1600" dirty="0">
                <a:solidFill>
                  <a:srgbClr val="0080FF"/>
                </a:solidFill>
              </a:rPr>
              <a:t>Detector Carriage/Cradle</a:t>
            </a:r>
            <a:r>
              <a:rPr lang="en-US" sz="1600" dirty="0"/>
              <a:t>, other </a:t>
            </a:r>
            <a:r>
              <a:rPr lang="en-US" sz="1600" dirty="0">
                <a:solidFill>
                  <a:srgbClr val="0080FF"/>
                </a:solidFill>
              </a:rPr>
              <a:t>Bldg 1008 Infrastructure </a:t>
            </a:r>
            <a:r>
              <a:rPr lang="en-US" sz="1600" dirty="0"/>
              <a:t>improvements</a:t>
            </a:r>
          </a:p>
          <a:p>
            <a:pPr lvl="1"/>
            <a:r>
              <a:rPr lang="en-US" sz="1600" dirty="0"/>
              <a:t>sPHENIX </a:t>
            </a:r>
            <a:r>
              <a:rPr lang="en-US" sz="1600" dirty="0">
                <a:solidFill>
                  <a:srgbClr val="0080FF"/>
                </a:solidFill>
              </a:rPr>
              <a:t>Installation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80FF"/>
                </a:solidFill>
              </a:rPr>
              <a:t>Integration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80FF"/>
                </a:solidFill>
              </a:rPr>
              <a:t>Commissioning of each Subsystem  </a:t>
            </a:r>
            <a:r>
              <a:rPr lang="en-US" sz="1600" dirty="0"/>
              <a:t>is part of the scope</a:t>
            </a:r>
          </a:p>
          <a:p>
            <a:pPr marL="0" indent="0">
              <a:buNone/>
            </a:pPr>
            <a:r>
              <a:rPr lang="en-US" sz="1700" b="1" dirty="0"/>
              <a:t>Not in Scope</a:t>
            </a:r>
          </a:p>
          <a:p>
            <a:pPr lvl="1"/>
            <a:r>
              <a:rPr lang="en-US" sz="1600" dirty="0" err="1"/>
              <a:t>PreOps</a:t>
            </a:r>
            <a:r>
              <a:rPr lang="en-US" sz="1600" dirty="0"/>
              <a:t> prior to RHIC collisions</a:t>
            </a:r>
          </a:p>
          <a:p>
            <a:pPr marL="0" indent="0">
              <a:buNone/>
            </a:pPr>
            <a:r>
              <a:rPr lang="en-US" sz="1700" b="1" dirty="0"/>
              <a:t>Schedule</a:t>
            </a:r>
          </a:p>
          <a:p>
            <a:pPr lvl="1"/>
            <a:r>
              <a:rPr lang="en-US" sz="1600" dirty="0"/>
              <a:t>sPHENIX Ready for Operations Oct 2022</a:t>
            </a:r>
          </a:p>
          <a:p>
            <a:pPr lvl="1"/>
            <a:r>
              <a:rPr lang="en-US" sz="1600" dirty="0"/>
              <a:t>First RHIC run of sPHENIX Feb 1, 2023  </a:t>
            </a:r>
          </a:p>
          <a:p>
            <a:pPr lvl="1"/>
            <a:r>
              <a:rPr lang="en-US" sz="1600" dirty="0"/>
              <a:t>3.5 months </a:t>
            </a:r>
            <a:r>
              <a:rPr lang="en-US" sz="1600" dirty="0" smtClean="0"/>
              <a:t>float in </a:t>
            </a:r>
            <a:r>
              <a:rPr lang="en-US" sz="1600" dirty="0"/>
              <a:t>schedule between sPHENIX ORR and nominal start of RHIC 2023 run.</a:t>
            </a:r>
          </a:p>
          <a:p>
            <a:pPr marL="0" indent="0">
              <a:buNone/>
            </a:pPr>
            <a:r>
              <a:rPr lang="en-US" sz="1800" b="1" dirty="0"/>
              <a:t>Cost</a:t>
            </a:r>
          </a:p>
          <a:p>
            <a:pPr lvl="1"/>
            <a:r>
              <a:rPr lang="en-US" sz="1600" b="1" dirty="0"/>
              <a:t>$33.4 M AY  Total Project Cost  with </a:t>
            </a:r>
            <a:r>
              <a:rPr lang="en-US" sz="1600" b="1" dirty="0" smtClean="0"/>
              <a:t>17.2% </a:t>
            </a:r>
            <a:r>
              <a:rPr lang="en-US" sz="1600" b="1" dirty="0"/>
              <a:t>contingency on </a:t>
            </a:r>
            <a:r>
              <a:rPr lang="en-US" sz="1600" b="1" dirty="0" smtClean="0"/>
              <a:t>BCWR</a:t>
            </a:r>
            <a:endParaRPr lang="en-US" sz="1600" b="1" dirty="0"/>
          </a:p>
          <a:p>
            <a:pPr marL="457166" lvl="1" indent="0">
              <a:buNone/>
            </a:pPr>
            <a:endParaRPr lang="en-US" b="1" dirty="0">
              <a:solidFill>
                <a:srgbClr val="3399FF"/>
              </a:solidFill>
            </a:endParaRPr>
          </a:p>
          <a:p>
            <a:pPr marL="457166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4C5-6044-42D1-B178-7EA7F4E8CD1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953315"/>
              </p:ext>
            </p:extLst>
          </p:nvPr>
        </p:nvGraphicFramePr>
        <p:xfrm>
          <a:off x="304800" y="590551"/>
          <a:ext cx="86868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9860">
                  <a:extLst>
                    <a:ext uri="{9D8B030D-6E8A-4147-A177-3AD203B41FA5}">
                      <a16:colId xmlns="" xmlns:a16="http://schemas.microsoft.com/office/drawing/2014/main" val="4246309965"/>
                    </a:ext>
                  </a:extLst>
                </a:gridCol>
                <a:gridCol w="1465533">
                  <a:extLst>
                    <a:ext uri="{9D8B030D-6E8A-4147-A177-3AD203B41FA5}">
                      <a16:colId xmlns="" xmlns:a16="http://schemas.microsoft.com/office/drawing/2014/main" val="2547196037"/>
                    </a:ext>
                  </a:extLst>
                </a:gridCol>
                <a:gridCol w="2683334">
                  <a:extLst>
                    <a:ext uri="{9D8B030D-6E8A-4147-A177-3AD203B41FA5}">
                      <a16:colId xmlns="" xmlns:a16="http://schemas.microsoft.com/office/drawing/2014/main" val="2998244554"/>
                    </a:ext>
                  </a:extLst>
                </a:gridCol>
                <a:gridCol w="1787436">
                  <a:extLst>
                    <a:ext uri="{9D8B030D-6E8A-4147-A177-3AD203B41FA5}">
                      <a16:colId xmlns="" xmlns:a16="http://schemas.microsoft.com/office/drawing/2014/main" val="859748088"/>
                    </a:ext>
                  </a:extLst>
                </a:gridCol>
                <a:gridCol w="1610637">
                  <a:extLst>
                    <a:ext uri="{9D8B030D-6E8A-4147-A177-3AD203B41FA5}">
                      <a16:colId xmlns="" xmlns:a16="http://schemas.microsoft.com/office/drawing/2014/main" val="2369523134"/>
                    </a:ext>
                  </a:extLst>
                </a:gridCol>
              </a:tblGrid>
              <a:tr h="282498">
                <a:tc>
                  <a:txBody>
                    <a:bodyPr/>
                    <a:lstStyle/>
                    <a:p>
                      <a:r>
                        <a:rPr lang="en-US" sz="1200" dirty="0"/>
                        <a:t>TPC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Project Director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% Complete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CPI 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</a:t>
                      </a:r>
                    </a:p>
                  </a:txBody>
                  <a:tcPr marT="34290" marB="34290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641492"/>
                  </a:ext>
                </a:extLst>
              </a:tr>
              <a:tr h="327102">
                <a:tc>
                  <a:txBody>
                    <a:bodyPr/>
                    <a:lstStyle/>
                    <a:p>
                      <a:r>
                        <a:rPr lang="en-US" sz="1400" dirty="0"/>
                        <a:t>$33.4</a:t>
                      </a:r>
                      <a:r>
                        <a:rPr lang="en-US" sz="1400" baseline="0" dirty="0"/>
                        <a:t> M AY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Edward</a:t>
                      </a:r>
                      <a:r>
                        <a:rPr lang="en-US" sz="1400" baseline="0" dirty="0"/>
                        <a:t> O’Brien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42.4%  </a:t>
                      </a:r>
                      <a:r>
                        <a:rPr lang="en-US" sz="1400" dirty="0"/>
                        <a:t>BCWP/BAC @ </a:t>
                      </a:r>
                      <a:r>
                        <a:rPr lang="en-US" sz="1400" dirty="0" smtClean="0"/>
                        <a:t>8/31/2020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1.06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0.90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370277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 txBox="1">
            <a:spLocks/>
          </p:cNvSpPr>
          <p:nvPr/>
        </p:nvSpPr>
        <p:spPr>
          <a:xfrm>
            <a:off x="3171031" y="4914909"/>
            <a:ext cx="2895600" cy="2071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smtClean="0">
                <a:latin typeface="Calibri"/>
                <a:cs typeface="Calibri"/>
              </a:rPr>
              <a:t>POB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8229" y="4881272"/>
            <a:ext cx="2844800" cy="228600"/>
          </a:xfrm>
          <a:prstGeom prst="rect">
            <a:avLst/>
          </a:prstGeom>
        </p:spPr>
        <p:txBody>
          <a:bodyPr vert="horz" wrap="square" lIns="91408" tIns="45705" rIns="91408" bIns="457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151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070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51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26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04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73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43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20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94" algn="l" defTabSz="91415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smtClean="0"/>
              <a:t>8/26/2020</a:t>
            </a:r>
            <a:endParaRPr lang="en-US" alt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8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9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9F982A7-8FF2-4477-9841-BC02FF5C0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436360"/>
            <a:ext cx="8938335" cy="43713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9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9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77D18C-0D65-450C-9FEF-93577B8B9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216"/>
            <a:ext cx="9144000" cy="4343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8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Critical Path (1x, 2x and 3x Combined)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9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CF9E78-CBFC-4D37-B652-4AD0E556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448"/>
            <a:ext cx="9144000" cy="413460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8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MIE Critical </a:t>
            </a:r>
            <a:r>
              <a:rPr lang="en-US" sz="4000" dirty="0"/>
              <a:t>Path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806" y="4833259"/>
            <a:ext cx="534194" cy="155377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7CBC66-876E-44B4-AD76-8AF79DCD2500}"/>
              </a:ext>
            </a:extLst>
          </p:cNvPr>
          <p:cNvCxnSpPr/>
          <p:nvPr/>
        </p:nvCxnSpPr>
        <p:spPr>
          <a:xfrm>
            <a:off x="205665" y="459893"/>
            <a:ext cx="8279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20-09-22 at 12.06.53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12" y="532114"/>
            <a:ext cx="8764375" cy="42069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3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46497"/>
          </a:xfrm>
        </p:spPr>
        <p:txBody>
          <a:bodyPr/>
          <a:lstStyle/>
          <a:p>
            <a:r>
              <a:rPr lang="en-US" dirty="0" smtClean="0"/>
              <a:t>Variance Reports –TPC, HCal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7" name="Picture 6" descr="Screen Shot 2020-09-22 at 12.10.54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3" y="642945"/>
            <a:ext cx="7884869" cy="4431710"/>
          </a:xfrm>
          <a:prstGeom prst="rect">
            <a:avLst/>
          </a:prstGeom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6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Report - Magnet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pic>
        <p:nvPicPr>
          <p:cNvPr id="6" name="Picture 5" descr="Screen Shot 2020-09-22 at 10.07.14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66750"/>
            <a:ext cx="7543800" cy="40453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5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14"/>
            <a:ext cx="8686800" cy="546497"/>
          </a:xfrm>
        </p:spPr>
        <p:txBody>
          <a:bodyPr/>
          <a:lstStyle/>
          <a:p>
            <a:r>
              <a:rPr lang="en-US" sz="4000" dirty="0" smtClean="0"/>
              <a:t>Variance Report – 2.X Management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pic>
        <p:nvPicPr>
          <p:cNvPr id="6" name="Picture 5" descr="Screen Shot 2020-09-22 at 10.09.34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742950"/>
            <a:ext cx="8305800" cy="26475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2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3" y="33569"/>
            <a:ext cx="8229600" cy="546497"/>
          </a:xfrm>
        </p:spPr>
        <p:txBody>
          <a:bodyPr/>
          <a:lstStyle/>
          <a:p>
            <a:r>
              <a:rPr lang="en-US" sz="3200" dirty="0"/>
              <a:t>sPHENIX </a:t>
            </a:r>
            <a:r>
              <a:rPr lang="en-US" sz="3200" dirty="0" smtClean="0"/>
              <a:t> </a:t>
            </a:r>
            <a:r>
              <a:rPr lang="en-US" sz="3200" dirty="0" smtClean="0"/>
              <a:t>Status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750"/>
            <a:ext cx="9144000" cy="4572000"/>
          </a:xfrm>
        </p:spPr>
        <p:txBody>
          <a:bodyPr/>
          <a:lstStyle/>
          <a:p>
            <a:r>
              <a:rPr lang="en-US" sz="1600" b="1" dirty="0" smtClean="0"/>
              <a:t> sPHENIX MIE and I&amp;F schedule unchanged from July close. 11.5 months of float for MIE, 3.5 months of float for I&amp;F. Run-23 start Feb 1, 2023</a:t>
            </a:r>
          </a:p>
          <a:p>
            <a:pPr lvl="1"/>
            <a:r>
              <a:rPr lang="en-US" sz="1400" dirty="0"/>
              <a:t>P</a:t>
            </a:r>
            <a:r>
              <a:rPr lang="en-US" sz="1400" dirty="0" smtClean="0"/>
              <a:t>roposed Run-21, Run-22 schedule has not yet been included in P6 schedule. Expect I&amp;F float to go down</a:t>
            </a:r>
          </a:p>
          <a:p>
            <a:pPr lvl="1"/>
            <a:r>
              <a:rPr lang="en-US" sz="1400" dirty="0" smtClean="0"/>
              <a:t>Additional COVID impact stable for now. </a:t>
            </a:r>
            <a:endParaRPr lang="en-US" sz="1400" dirty="0" smtClean="0"/>
          </a:p>
          <a:p>
            <a:r>
              <a:rPr lang="en-US" sz="1600" dirty="0" smtClean="0"/>
              <a:t>Long lead procurements received: </a:t>
            </a:r>
            <a:r>
              <a:rPr lang="en-US" sz="1600" b="1" dirty="0" smtClean="0"/>
              <a:t>100% of SiPMs, 100</a:t>
            </a:r>
            <a:r>
              <a:rPr lang="en-US" sz="1600" b="1" dirty="0"/>
              <a:t>% of </a:t>
            </a:r>
            <a:r>
              <a:rPr lang="en-US" sz="1600" b="1" dirty="0" smtClean="0"/>
              <a:t>tungsten powder, </a:t>
            </a:r>
            <a:r>
              <a:rPr lang="en-US" sz="1600" b="1" dirty="0" smtClean="0"/>
              <a:t>73% </a:t>
            </a:r>
            <a:r>
              <a:rPr lang="en-US" sz="1600" b="1" dirty="0" smtClean="0"/>
              <a:t>of scintillating fibers, 94% of scintillator tiles 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b="1" dirty="0" smtClean="0"/>
              <a:t>All SAMPA v5 chips fabbed </a:t>
            </a:r>
            <a:r>
              <a:rPr lang="en-US" sz="1600" dirty="0" smtClean="0"/>
              <a:t> and packaged. At </a:t>
            </a:r>
            <a:r>
              <a:rPr lang="en-US" sz="1600" b="1" dirty="0" smtClean="0"/>
              <a:t>Lund</a:t>
            </a:r>
            <a:r>
              <a:rPr lang="en-US" sz="1600" dirty="0" smtClean="0"/>
              <a:t> for testing.</a:t>
            </a:r>
            <a:endParaRPr lang="en-US" sz="1600" dirty="0" smtClean="0"/>
          </a:p>
          <a:p>
            <a:r>
              <a:rPr lang="en-US" sz="1600" dirty="0" smtClean="0"/>
              <a:t>All </a:t>
            </a:r>
            <a:r>
              <a:rPr lang="en-US" sz="1600" b="1" dirty="0" smtClean="0"/>
              <a:t>Calorimeter Digitizer preproduction boards </a:t>
            </a:r>
            <a:r>
              <a:rPr lang="en-US" sz="1600" dirty="0" smtClean="0"/>
              <a:t>(20%) at </a:t>
            </a:r>
            <a:r>
              <a:rPr lang="en-US" sz="1600" b="1" dirty="0" smtClean="0"/>
              <a:t>Columbia U/Nevis </a:t>
            </a:r>
            <a:r>
              <a:rPr lang="en-US" sz="1600" dirty="0" smtClean="0"/>
              <a:t>for testing.</a:t>
            </a:r>
            <a:endParaRPr lang="en-US" sz="1600" dirty="0" smtClean="0"/>
          </a:p>
          <a:p>
            <a:r>
              <a:rPr lang="en-US" sz="1600" dirty="0" smtClean="0"/>
              <a:t>&gt;95% of </a:t>
            </a:r>
            <a:r>
              <a:rPr lang="en-US" sz="1600" b="1" dirty="0" smtClean="0"/>
              <a:t>EMCal</a:t>
            </a:r>
            <a:r>
              <a:rPr lang="en-US" sz="1600" dirty="0" smtClean="0"/>
              <a:t> and </a:t>
            </a:r>
            <a:r>
              <a:rPr lang="en-US" sz="1600" b="1" dirty="0" smtClean="0"/>
              <a:t>OHCal</a:t>
            </a:r>
            <a:r>
              <a:rPr lang="en-US" sz="1600" dirty="0" smtClean="0"/>
              <a:t> mechanical parts on hand or on order</a:t>
            </a:r>
          </a:p>
          <a:p>
            <a:r>
              <a:rPr lang="en-US" sz="1600" dirty="0" smtClean="0"/>
              <a:t>All </a:t>
            </a:r>
            <a:r>
              <a:rPr lang="en-US" sz="1600" b="1" dirty="0" smtClean="0"/>
              <a:t>MVTX</a:t>
            </a:r>
            <a:r>
              <a:rPr lang="en-US" sz="1600" dirty="0" smtClean="0"/>
              <a:t> Readout Units at </a:t>
            </a:r>
            <a:r>
              <a:rPr lang="en-US" sz="1600" b="1" dirty="0" smtClean="0"/>
              <a:t>ORNL</a:t>
            </a:r>
            <a:r>
              <a:rPr lang="en-US" sz="1600" dirty="0" smtClean="0"/>
              <a:t> for testing. </a:t>
            </a:r>
            <a:r>
              <a:rPr lang="en-US" sz="1600" dirty="0" smtClean="0"/>
              <a:t>30</a:t>
            </a:r>
            <a:r>
              <a:rPr lang="en-US" sz="1600" dirty="0" smtClean="0"/>
              <a:t>% </a:t>
            </a:r>
            <a:r>
              <a:rPr lang="en-US" sz="1600" dirty="0" smtClean="0"/>
              <a:t>of staves complete at </a:t>
            </a:r>
            <a:r>
              <a:rPr lang="en-US" sz="1600" b="1" dirty="0" smtClean="0"/>
              <a:t>CERN</a:t>
            </a:r>
            <a:r>
              <a:rPr lang="en-US" sz="1600" dirty="0" smtClean="0"/>
              <a:t> </a:t>
            </a:r>
            <a:r>
              <a:rPr lang="en-US" sz="1600" b="1" dirty="0">
                <a:solidFill>
                  <a:srgbClr val="0099FF"/>
                </a:solidFill>
              </a:rPr>
              <a:t>(non-MIE</a:t>
            </a:r>
            <a:r>
              <a:rPr lang="en-US" sz="1600" b="1" dirty="0" smtClean="0">
                <a:solidFill>
                  <a:srgbClr val="0099FF"/>
                </a:solidFill>
              </a:rPr>
              <a:t>)</a:t>
            </a:r>
            <a:endParaRPr lang="en-US" sz="1600" dirty="0" smtClean="0"/>
          </a:p>
          <a:p>
            <a:r>
              <a:rPr lang="en-US" sz="1600" dirty="0" smtClean="0"/>
              <a:t> &gt; </a:t>
            </a:r>
            <a:r>
              <a:rPr lang="en-US" sz="1600" dirty="0" smtClean="0"/>
              <a:t>50% of all </a:t>
            </a:r>
            <a:r>
              <a:rPr lang="en-US" sz="1600" b="1" dirty="0" smtClean="0"/>
              <a:t>EMCal SiPM daughter boards at BNL</a:t>
            </a:r>
            <a:r>
              <a:rPr lang="en-US" sz="1600" dirty="0" smtClean="0"/>
              <a:t>. Testing complete on first </a:t>
            </a:r>
            <a:r>
              <a:rPr lang="en-US" sz="1600" dirty="0" smtClean="0"/>
              <a:t>900</a:t>
            </a:r>
            <a:r>
              <a:rPr lang="en-US" sz="1600" dirty="0" smtClean="0"/>
              <a:t> </a:t>
            </a:r>
            <a:r>
              <a:rPr lang="en-US" sz="1600" dirty="0" smtClean="0"/>
              <a:t>boards. </a:t>
            </a:r>
            <a:r>
              <a:rPr lang="en-US" sz="1600" b="1" dirty="0" smtClean="0"/>
              <a:t>Yield &gt; 99% </a:t>
            </a:r>
            <a:endParaRPr lang="en-US" sz="1600" b="1" dirty="0" smtClean="0"/>
          </a:p>
          <a:p>
            <a:r>
              <a:rPr lang="en-US" sz="1600" b="1" dirty="0" smtClean="0"/>
              <a:t>Testing of OHCal tiles at GSU 82% complete. Yield &gt; 98%</a:t>
            </a:r>
          </a:p>
          <a:p>
            <a:r>
              <a:rPr lang="en-US" sz="1600" b="1" dirty="0" smtClean="0"/>
              <a:t>EMCal block reached their weekly goal production rate at UIUC of 60 block/wk. Now they must sustain it.</a:t>
            </a:r>
          </a:p>
          <a:p>
            <a:r>
              <a:rPr lang="en-US" sz="1600" b="1" dirty="0" smtClean="0"/>
              <a:t>Cryo spools arrived at BNL for 1008 installation during the 2020 shutdown. </a:t>
            </a:r>
            <a:r>
              <a:rPr lang="en-US" sz="1600" b="1" dirty="0" smtClean="0">
                <a:solidFill>
                  <a:srgbClr val="0099FF"/>
                </a:solidFill>
              </a:rPr>
              <a:t>(non-MIE)</a:t>
            </a:r>
            <a:endParaRPr lang="en-US" sz="1600" b="1" dirty="0" smtClean="0"/>
          </a:p>
          <a:p>
            <a:r>
              <a:rPr lang="en-US" sz="1600" b="1" dirty="0" smtClean="0"/>
              <a:t>sPHENIX Be beam pipe and LN2 piping system orders  to be awarded soon. </a:t>
            </a:r>
            <a:r>
              <a:rPr lang="en-US" sz="1600" b="1" dirty="0" smtClean="0">
                <a:solidFill>
                  <a:srgbClr val="0099FF"/>
                </a:solidFill>
              </a:rPr>
              <a:t>(non-MIE)</a:t>
            </a: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7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Labor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686800" cy="3851676"/>
          </a:xfrm>
        </p:spPr>
        <p:txBody>
          <a:bodyPr/>
          <a:lstStyle/>
          <a:p>
            <a:r>
              <a:rPr lang="en-US" sz="2000" dirty="0" smtClean="0"/>
              <a:t>Two Electrical designers </a:t>
            </a:r>
            <a:r>
              <a:rPr lang="mr-IN" sz="2000" dirty="0" smtClean="0"/>
              <a:t>–</a:t>
            </a:r>
            <a:r>
              <a:rPr lang="en-US" sz="2000" dirty="0" smtClean="0"/>
              <a:t> job </a:t>
            </a:r>
            <a:r>
              <a:rPr lang="en-US" sz="2000" dirty="0" smtClean="0"/>
              <a:t>shoppers</a:t>
            </a:r>
            <a:endParaRPr lang="en-US" sz="2000" dirty="0" smtClean="0"/>
          </a:p>
          <a:p>
            <a:r>
              <a:rPr lang="en-US" sz="2000" dirty="0"/>
              <a:t>3</a:t>
            </a:r>
            <a:r>
              <a:rPr lang="en-US" sz="2000" dirty="0" smtClean="0"/>
              <a:t> mechanical entry level techs (TW-2, term) 2 EMCal, 1 </a:t>
            </a:r>
            <a:r>
              <a:rPr lang="en-US" sz="2000" dirty="0" smtClean="0"/>
              <a:t>HCal (Hired through IO)</a:t>
            </a:r>
            <a:endParaRPr lang="en-US" sz="2000" dirty="0" smtClean="0"/>
          </a:p>
          <a:p>
            <a:r>
              <a:rPr lang="en-US" sz="2000" dirty="0"/>
              <a:t>1</a:t>
            </a:r>
            <a:r>
              <a:rPr lang="en-US" sz="2000" dirty="0" smtClean="0"/>
              <a:t> electrical entry level techs (TW-2, term) </a:t>
            </a:r>
            <a:r>
              <a:rPr lang="en-US" sz="2000" dirty="0" smtClean="0"/>
              <a:t>1008 racks (Hired through IO)</a:t>
            </a:r>
            <a:endParaRPr lang="en-US" sz="2000" dirty="0" smtClean="0"/>
          </a:p>
          <a:p>
            <a:r>
              <a:rPr lang="en-US" sz="2000" dirty="0" smtClean="0"/>
              <a:t>Entry level electrical engineer (MoU from IO for 1 year) </a:t>
            </a:r>
          </a:p>
          <a:p>
            <a:r>
              <a:rPr lang="en-US" sz="2000" dirty="0" smtClean="0"/>
              <a:t>mid-Career </a:t>
            </a:r>
            <a:r>
              <a:rPr lang="en-US" sz="2000" dirty="0" smtClean="0"/>
              <a:t>IO mechanical </a:t>
            </a:r>
            <a:r>
              <a:rPr lang="en-US" sz="2000" dirty="0" smtClean="0"/>
              <a:t>engineer (</a:t>
            </a:r>
            <a:r>
              <a:rPr lang="en-US" sz="2000" dirty="0" err="1" smtClean="0"/>
              <a:t>DeMino</a:t>
            </a:r>
            <a:r>
              <a:rPr lang="en-US" sz="2000" dirty="0" smtClean="0"/>
              <a:t> – 50%)</a:t>
            </a:r>
          </a:p>
          <a:p>
            <a:r>
              <a:rPr lang="en-US" sz="2000" dirty="0" smtClean="0"/>
              <a:t>1-2 postdocs for hardware testing</a:t>
            </a:r>
          </a:p>
          <a:p>
            <a:r>
              <a:rPr lang="en-US" sz="2000" dirty="0" smtClean="0"/>
              <a:t> Offer for a I-7/9 DAQ/Trigger position (PO)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This is in addition to the entry level techs that </a:t>
            </a:r>
            <a:r>
              <a:rPr lang="en-US" sz="2000" dirty="0" smtClean="0"/>
              <a:t>we </a:t>
            </a:r>
            <a:r>
              <a:rPr lang="en-US" sz="2000" dirty="0" smtClean="0"/>
              <a:t>get from </a:t>
            </a:r>
            <a:r>
              <a:rPr lang="en-US" sz="2000" dirty="0" smtClean="0"/>
              <a:t>CAD (Paul Sampson) </a:t>
            </a:r>
            <a:r>
              <a:rPr lang="en-US" sz="2000" dirty="0" smtClean="0"/>
              <a:t>for EMCal (1.0 FTE) and HCal/1008 (0.5-1.0 FTE)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9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Shutdown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6750"/>
            <a:ext cx="8382000" cy="3927876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457133" lvl="1" indent="0">
              <a:buNone/>
            </a:pPr>
            <a:r>
              <a:rPr lang="en-US" dirty="0" smtClean="0"/>
              <a:t>Tasks to complete during the 2020 shutdown include:</a:t>
            </a:r>
          </a:p>
          <a:p>
            <a:pPr lvl="1"/>
            <a:r>
              <a:rPr lang="en-US" dirty="0" smtClean="0"/>
              <a:t>Installing the cryo deck</a:t>
            </a:r>
          </a:p>
          <a:p>
            <a:pPr lvl="1"/>
            <a:r>
              <a:rPr lang="en-US" dirty="0" smtClean="0"/>
              <a:t>Adding track gussets in IR</a:t>
            </a:r>
          </a:p>
          <a:p>
            <a:pPr lvl="1"/>
            <a:r>
              <a:rPr lang="en-US" dirty="0" smtClean="0"/>
              <a:t>Installing and welding cryo spools in the 1008 IR and 1008 B</a:t>
            </a:r>
          </a:p>
          <a:p>
            <a:pPr lvl="1"/>
            <a:r>
              <a:rPr lang="en-US" dirty="0" smtClean="0"/>
              <a:t>Reinforcing the tracks in the assembly hall</a:t>
            </a:r>
          </a:p>
          <a:p>
            <a:pPr lvl="1"/>
            <a:r>
              <a:rPr lang="en-US" dirty="0" smtClean="0"/>
              <a:t>Beginning track reinforcement in the IR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0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3" y="3"/>
            <a:ext cx="8229600" cy="546497"/>
          </a:xfrm>
        </p:spPr>
        <p:txBody>
          <a:bodyPr/>
          <a:lstStyle/>
          <a:p>
            <a:r>
              <a:rPr lang="en-US" sz="3600" dirty="0" smtClean="0"/>
              <a:t>sPHENIX </a:t>
            </a:r>
            <a:r>
              <a:rPr lang="en-US" sz="3600" dirty="0"/>
              <a:t>Fall 1008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13C95DE-6EB7-4E32-B372-5EECB1C83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57" y="590549"/>
            <a:ext cx="8877697" cy="4279111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CURRENT STATUS</a:t>
            </a:r>
          </a:p>
          <a:p>
            <a:pPr lvl="1"/>
            <a:r>
              <a:rPr lang="en-US" sz="1400" dirty="0" err="1"/>
              <a:t>Cryo</a:t>
            </a:r>
            <a:r>
              <a:rPr lang="en-US" sz="1400" dirty="0"/>
              <a:t> Spools and Deck</a:t>
            </a:r>
          </a:p>
          <a:p>
            <a:pPr lvl="2"/>
            <a:r>
              <a:rPr lang="en-US" sz="1400" dirty="0"/>
              <a:t>Spool pieces 1-5 are completed and  at BNL</a:t>
            </a:r>
          </a:p>
          <a:p>
            <a:pPr lvl="2"/>
            <a:r>
              <a:rPr lang="en-US" sz="1400" dirty="0" err="1"/>
              <a:t>Cryo</a:t>
            </a:r>
            <a:r>
              <a:rPr lang="en-US" sz="1400" dirty="0"/>
              <a:t> Support Deck to go out for fabrication, sign-offs this week (&lt;$25K)</a:t>
            </a:r>
          </a:p>
          <a:p>
            <a:pPr lvl="2"/>
            <a:r>
              <a:rPr lang="en-US" sz="1400" dirty="0"/>
              <a:t>Fabrication contract to go directly to vendor (Mid-Island Steel)</a:t>
            </a:r>
          </a:p>
          <a:p>
            <a:pPr lvl="2"/>
            <a:r>
              <a:rPr lang="en-US" sz="1400" dirty="0"/>
              <a:t>1-2 weeks fabrication of deck</a:t>
            </a:r>
          </a:p>
          <a:p>
            <a:pPr lvl="1"/>
            <a:r>
              <a:rPr lang="en-US" sz="1400" dirty="0"/>
              <a:t>Track Modification</a:t>
            </a:r>
          </a:p>
          <a:p>
            <a:pPr lvl="2"/>
            <a:r>
              <a:rPr lang="en-US" sz="1400" dirty="0"/>
              <a:t>Drawings and Specification for Track Modification completed and signed off</a:t>
            </a:r>
          </a:p>
          <a:p>
            <a:pPr lvl="2"/>
            <a:r>
              <a:rPr lang="en-US" sz="1400" dirty="0"/>
              <a:t>Met with Civil BOA/TO Contractor on 9/14 (G&amp;M)</a:t>
            </a:r>
          </a:p>
          <a:p>
            <a:pPr lvl="2"/>
            <a:r>
              <a:rPr lang="en-US" sz="1400" dirty="0"/>
              <a:t>10 days for G&amp;M to develop quote (expect quote today)</a:t>
            </a:r>
          </a:p>
          <a:p>
            <a:pPr lvl="2"/>
            <a:r>
              <a:rPr lang="en-US" sz="1400" dirty="0"/>
              <a:t>Requisition paperwork is generated awaiting quote to be attached</a:t>
            </a:r>
          </a:p>
          <a:p>
            <a:pPr lvl="2"/>
            <a:r>
              <a:rPr lang="en-US" sz="1400" dirty="0"/>
              <a:t>Will need approval to award directly to BNL Civil BOA/TO Contractor</a:t>
            </a:r>
          </a:p>
          <a:p>
            <a:pPr lvl="2"/>
            <a:r>
              <a:rPr lang="en-US" sz="1400" dirty="0"/>
              <a:t>Expect if all goes well contractor will start mid to late October.</a:t>
            </a:r>
          </a:p>
          <a:p>
            <a:pPr lvl="2"/>
            <a:r>
              <a:rPr lang="en-US" sz="1400" dirty="0"/>
              <a:t>Focus on Assembly Hall Modifications then move to IR</a:t>
            </a:r>
          </a:p>
          <a:p>
            <a:pPr lvl="2"/>
            <a:r>
              <a:rPr lang="en-US" sz="1400" dirty="0"/>
              <a:t>Started some scope with BNL shops in order to gain schedule</a:t>
            </a:r>
          </a:p>
          <a:p>
            <a:pPr lvl="2"/>
            <a:r>
              <a:rPr lang="en-US" sz="1400" dirty="0"/>
              <a:t>Engineering Consulting Firm estimated modification work will take approximately 6 months.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3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7B5E0E8-F4B1-4E8F-8580-01C56D0E8B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227" y="2331959"/>
            <a:ext cx="4212211" cy="267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F90FC0D-FA74-468C-A7E6-2D260D0E33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21" y="615764"/>
            <a:ext cx="4546363" cy="2263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3" y="3"/>
            <a:ext cx="8229600" cy="546497"/>
          </a:xfrm>
        </p:spPr>
        <p:txBody>
          <a:bodyPr/>
          <a:lstStyle/>
          <a:p>
            <a:r>
              <a:rPr lang="en-US" sz="3600" dirty="0"/>
              <a:t>Scope of sPHENIX Fall 1008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E9715B-DF94-4E92-A199-8713A8EDE4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213" y="654752"/>
            <a:ext cx="3738880" cy="1577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F62ACD-85B1-4F86-9A98-31480FD1D9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17" y="2811780"/>
            <a:ext cx="3230718" cy="23317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C1102CC-100D-424D-AA02-21B4EE3A6F4C}"/>
              </a:ext>
            </a:extLst>
          </p:cNvPr>
          <p:cNvSpPr/>
          <p:nvPr/>
        </p:nvSpPr>
        <p:spPr>
          <a:xfrm>
            <a:off x="1940609" y="2948174"/>
            <a:ext cx="2924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Cryo</a:t>
            </a:r>
            <a:r>
              <a:rPr lang="en-US" sz="2400" b="1" dirty="0"/>
              <a:t> Spools and Deck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4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3" y="3"/>
            <a:ext cx="8229600" cy="546497"/>
          </a:xfrm>
        </p:spPr>
        <p:txBody>
          <a:bodyPr/>
          <a:lstStyle/>
          <a:p>
            <a:r>
              <a:rPr lang="en-US" sz="3600" dirty="0"/>
              <a:t>Scope of sPHENIX Fall 1008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6" name="Picture 5" descr="A picture containing blue, luggage, stacked, boat&#10;&#10;Description automatically generated">
            <a:extLst>
              <a:ext uri="{FF2B5EF4-FFF2-40B4-BE49-F238E27FC236}">
                <a16:creationId xmlns="" xmlns:a16="http://schemas.microsoft.com/office/drawing/2014/main" id="{61DDDF8A-250F-42F4-AAC0-95F786555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345" y="661518"/>
            <a:ext cx="2926080" cy="1645920"/>
          </a:xfrm>
          <a:prstGeom prst="rect">
            <a:avLst/>
          </a:prstGeom>
        </p:spPr>
      </p:pic>
      <p:pic>
        <p:nvPicPr>
          <p:cNvPr id="9" name="Picture 8" descr="A circuit board&#10;&#10;Description automatically generated">
            <a:extLst>
              <a:ext uri="{FF2B5EF4-FFF2-40B4-BE49-F238E27FC236}">
                <a16:creationId xmlns="" xmlns:a16="http://schemas.microsoft.com/office/drawing/2014/main" id="{8258149E-8D39-4AA2-BB25-F49F75449E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452" y="661538"/>
            <a:ext cx="2926080" cy="1645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EB3A100-28B0-4CBC-BB6C-A1DB661D27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1452" y="2606279"/>
            <a:ext cx="2895600" cy="2355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517AF65-75E3-462F-B150-0B36969840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2715" y="2606279"/>
            <a:ext cx="4019713" cy="2400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53ABFF-4784-424E-A1ED-6CF9BA3E67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680" y="688062"/>
            <a:ext cx="2019505" cy="247915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F26ED6B-3702-4C74-B471-197D4D875860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033843" y="2307440"/>
            <a:ext cx="465547" cy="547687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E28CE43C-6278-48D8-8162-D324528E617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474495" y="2307460"/>
            <a:ext cx="231233" cy="642911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7D60BFED-A1B8-440C-9081-DFEA47F3D92C}"/>
              </a:ext>
            </a:extLst>
          </p:cNvPr>
          <p:cNvCxnSpPr>
            <a:cxnSpLocks/>
          </p:cNvCxnSpPr>
          <p:nvPr/>
        </p:nvCxnSpPr>
        <p:spPr>
          <a:xfrm flipH="1">
            <a:off x="1804384" y="1578769"/>
            <a:ext cx="2229454" cy="613173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735F608D-4FB6-4A30-B337-9DDCAE30CBBD}"/>
              </a:ext>
            </a:extLst>
          </p:cNvPr>
          <p:cNvCxnSpPr>
            <a:cxnSpLocks/>
          </p:cNvCxnSpPr>
          <p:nvPr/>
        </p:nvCxnSpPr>
        <p:spPr>
          <a:xfrm flipH="1">
            <a:off x="1896038" y="991793"/>
            <a:ext cx="4428562" cy="220203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418F821-D4B2-4ABA-BE52-AE034258F5E3}"/>
              </a:ext>
            </a:extLst>
          </p:cNvPr>
          <p:cNvSpPr/>
          <p:nvPr/>
        </p:nvSpPr>
        <p:spPr>
          <a:xfrm>
            <a:off x="236952" y="4615084"/>
            <a:ext cx="2709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Track Modifications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3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71239</TotalTime>
  <Words>1848</Words>
  <Application>Microsoft Macintosh PowerPoint</Application>
  <PresentationFormat>On-screen Show (16:9)</PresentationFormat>
  <Paragraphs>320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sPHENIX PMG Agenda</vt:lpstr>
      <vt:lpstr>sPHENIX MIE Overview (1.X)</vt:lpstr>
      <vt:lpstr>1008 Infrastructure &amp; Facility Upgrade (2.X)</vt:lpstr>
      <vt:lpstr>sPHENIX  Status  </vt:lpstr>
      <vt:lpstr>Internal Labor Needs</vt:lpstr>
      <vt:lpstr>2020 Shutdown Tasks</vt:lpstr>
      <vt:lpstr>sPHENIX Fall 1008 Work</vt:lpstr>
      <vt:lpstr>Scope of sPHENIX Fall 1008 Work</vt:lpstr>
      <vt:lpstr>Scope of sPHENIX Fall 1008 Work</vt:lpstr>
      <vt:lpstr>EMCAL Construction Status </vt:lpstr>
      <vt:lpstr>Major Procurement To Go (1.X, 2.X)</vt:lpstr>
      <vt:lpstr>Proposed PEMP Milestones for FY21</vt:lpstr>
      <vt:lpstr>Performance Indices – sPHENIX MIE</vt:lpstr>
      <vt:lpstr>Cost Performance Report (CPR) – sPHENIX MIE</vt:lpstr>
      <vt:lpstr>Performance Indices – 1008 Infra and Facility Upgrade</vt:lpstr>
      <vt:lpstr>Cost Performance Report (CPR) – 1008 Infra and Facility Upgrade</vt:lpstr>
      <vt:lpstr>Summary and Issues</vt:lpstr>
      <vt:lpstr>Back Up</vt:lpstr>
      <vt:lpstr>Milestones Status – sPHENIX MIE</vt:lpstr>
      <vt:lpstr>Milestones Status – 1008 Infra and Facility Upgrade</vt:lpstr>
      <vt:lpstr>Summary Schedule – sPHENIX MIE</vt:lpstr>
      <vt:lpstr>Summary Schedule – sPHENIX MIE and 1008 Infra and Facility Upgrade</vt:lpstr>
      <vt:lpstr>EAC and Contingency Profile – sPHENIX MIE</vt:lpstr>
      <vt:lpstr>Baseline/Contingency Log - MIE</vt:lpstr>
      <vt:lpstr>ETC Log - MIE</vt:lpstr>
      <vt:lpstr>EAC and Contingency Profile – 1008 Infra and Facility Upgrade </vt:lpstr>
      <vt:lpstr>Baseline/Contingency Log - 1008 Infra and Facility Upgrade </vt:lpstr>
      <vt:lpstr>Critical Path (1x, 2x and 3x Combined)</vt:lpstr>
      <vt:lpstr>Critical Path (1x, 2x and 3x Combined)</vt:lpstr>
      <vt:lpstr>Critical Path (1x, 2x and 3x Combined)</vt:lpstr>
      <vt:lpstr>Critical Path (1x, 2x and 3x Combined)</vt:lpstr>
      <vt:lpstr>Critical Path (1x, 2x and 3x Combined)</vt:lpstr>
      <vt:lpstr>MIE Critical Path </vt:lpstr>
      <vt:lpstr>Variance Reports –TPC, HCal</vt:lpstr>
      <vt:lpstr>Variance Report - Magnet</vt:lpstr>
      <vt:lpstr>Variance Report – 2.X Management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Ann O'Brien</cp:lastModifiedBy>
  <cp:revision>964</cp:revision>
  <cp:lastPrinted>2017-10-23T16:33:50Z</cp:lastPrinted>
  <dcterms:created xsi:type="dcterms:W3CDTF">2015-10-24T00:32:43Z</dcterms:created>
  <dcterms:modified xsi:type="dcterms:W3CDTF">2020-09-23T04:36:23Z</dcterms:modified>
</cp:coreProperties>
</file>