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8" r:id="rId5"/>
    <p:sldId id="260" r:id="rId6"/>
    <p:sldId id="263" r:id="rId7"/>
    <p:sldId id="261" r:id="rId8"/>
    <p:sldId id="269" r:id="rId9"/>
    <p:sldId id="257" r:id="rId10"/>
    <p:sldId id="25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B40C9C"/>
    <a:srgbClr val="5FC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625C9-6B94-45E2-B964-B715EEA508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PID Class Updates</a:t>
            </a:r>
            <a:br>
              <a:rPr lang="en-US" dirty="0"/>
            </a:br>
            <a:r>
              <a:rPr lang="en-US" dirty="0"/>
              <a:t>HBD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21920-EE17-49C8-80BC-09E6D09B3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TK Hemmick</a:t>
            </a:r>
          </a:p>
        </p:txBody>
      </p:sp>
    </p:spTree>
    <p:extLst>
      <p:ext uri="{BB962C8B-B14F-4D97-AF65-F5344CB8AC3E}">
        <p14:creationId xmlns:p14="http://schemas.microsoft.com/office/powerpoint/2010/main" val="102933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299FA-A389-4343-8778-CFC58788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E420-A623-422A-8826-87F439255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A26041-9F15-4AB7-BEA0-B951B71CC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644" y="1320800"/>
            <a:ext cx="7235931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39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80308-F9E2-41F9-9C3B-1F84E987A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/>
              <a:t>Micro-MEGAS Effective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482E3-0E2F-4733-9DA9-5ABECD95A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165" y="5412919"/>
            <a:ext cx="8596668" cy="13208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6332C8-4AC9-4816-9979-F5937C3C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10" y="1247554"/>
            <a:ext cx="5257534" cy="35457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B32DC0-312D-47BC-B157-7DA1C4CD5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141" y="1113599"/>
            <a:ext cx="5472808" cy="374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5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CE75-FA9D-4544-BF10-C855D3B0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38231"/>
          </a:xfrm>
        </p:spPr>
        <p:txBody>
          <a:bodyPr/>
          <a:lstStyle/>
          <a:p>
            <a:r>
              <a:rPr lang="en-US" dirty="0"/>
              <a:t>PID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9C9CB-E088-4910-B662-AAE317B68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77684"/>
            <a:ext cx="8596668" cy="1363677"/>
          </a:xfrm>
        </p:spPr>
        <p:txBody>
          <a:bodyPr/>
          <a:lstStyle/>
          <a:p>
            <a:r>
              <a:rPr lang="en-US" dirty="0"/>
              <a:t>Later today I will update the PID Class.</a:t>
            </a:r>
          </a:p>
          <a:p>
            <a:r>
              <a:rPr lang="en-US" dirty="0"/>
              <a:t>We need to include e-pi separation as a default.</a:t>
            </a:r>
          </a:p>
          <a:p>
            <a:r>
              <a:rPr lang="en-US" dirty="0"/>
              <a:t>Everyone will be asked to update their code accordingly.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625810-82FC-4120-A0A8-3F3BC7B89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259" y="1242845"/>
            <a:ext cx="4636157" cy="21861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B7C4CEA-09F1-4CBD-92AD-83DAFC42C204}"/>
              </a:ext>
            </a:extLst>
          </p:cNvPr>
          <p:cNvSpPr/>
          <p:nvPr/>
        </p:nvSpPr>
        <p:spPr>
          <a:xfrm>
            <a:off x="5520952" y="2738183"/>
            <a:ext cx="1082180" cy="766318"/>
          </a:xfrm>
          <a:prstGeom prst="ellipse">
            <a:avLst/>
          </a:prstGeom>
          <a:solidFill>
            <a:srgbClr val="5FCBE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5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BDDD6-DB61-4757-B073-BCAB77BA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65018"/>
          </a:xfrm>
        </p:spPr>
        <p:txBody>
          <a:bodyPr/>
          <a:lstStyle/>
          <a:p>
            <a:r>
              <a:rPr lang="en-US" dirty="0"/>
              <a:t>PHENIX(JLEIC) Hadron Blind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C72B7-3A42-4B78-A770-99EF2810C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686" y="4852939"/>
            <a:ext cx="6308591" cy="14773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PHENIX HBD optimized for 1e-vs-2e separation.</a:t>
            </a:r>
          </a:p>
          <a:p>
            <a:pPr lvl="1"/>
            <a:r>
              <a:rPr lang="en-US" dirty="0"/>
              <a:t>20 photoelectrons vs 40 </a:t>
            </a:r>
            <a:r>
              <a:rPr lang="en-US" dirty="0" err="1"/>
              <a:t>photelectrons</a:t>
            </a:r>
            <a:endParaRPr lang="en-US" dirty="0"/>
          </a:p>
          <a:p>
            <a:r>
              <a:rPr lang="en-US" dirty="0"/>
              <a:t>Non-zero hadron response.</a:t>
            </a:r>
          </a:p>
          <a:p>
            <a:r>
              <a:rPr lang="en-US" dirty="0"/>
              <a:t>Re-optimize for EIC??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EEE29B-3FA3-4A5E-938F-378CAC51C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962"/>
          <a:stretch/>
        </p:blipFill>
        <p:spPr>
          <a:xfrm>
            <a:off x="418686" y="2845821"/>
            <a:ext cx="2974096" cy="1857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C8B448-EBC6-4855-B181-5A2626B83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006" y="4334794"/>
            <a:ext cx="5554817" cy="219531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6496C4-3CD7-4A5C-822C-9C4D5141E2BF}"/>
              </a:ext>
            </a:extLst>
          </p:cNvPr>
          <p:cNvCxnSpPr/>
          <p:nvPr/>
        </p:nvCxnSpPr>
        <p:spPr>
          <a:xfrm flipH="1" flipV="1">
            <a:off x="1060704" y="859536"/>
            <a:ext cx="1289304" cy="22128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03B3F09-361C-4DAB-A0E9-7F7BB23E3572}"/>
              </a:ext>
            </a:extLst>
          </p:cNvPr>
          <p:cNvSpPr txBox="1"/>
          <p:nvPr/>
        </p:nvSpPr>
        <p:spPr>
          <a:xfrm rot="3596400">
            <a:off x="932998" y="1063199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electron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5B6095D-B362-472E-8343-96DA84D98DD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427030">
            <a:off x="447346" y="1170582"/>
            <a:ext cx="1609876" cy="7143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64E574E-1277-438C-964F-AFC6F7AC74F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427030">
            <a:off x="900418" y="1899638"/>
            <a:ext cx="1609876" cy="7143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B45EE07-446A-40E6-99EA-43F0C2F547A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3122347">
            <a:off x="1249609" y="2004298"/>
            <a:ext cx="1609876" cy="7143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8C66625-04B6-49C7-A28C-565FDF52F0C7}"/>
              </a:ext>
            </a:extLst>
          </p:cNvPr>
          <p:cNvSpPr txBox="1"/>
          <p:nvPr/>
        </p:nvSpPr>
        <p:spPr>
          <a:xfrm>
            <a:off x="1881019" y="744376"/>
            <a:ext cx="1273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Unfocused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Threshold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Cherenkov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BADDB1B-CD7B-48C6-AF1C-45080D3DF74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894" b="65984"/>
          <a:stretch/>
        </p:blipFill>
        <p:spPr>
          <a:xfrm>
            <a:off x="5512183" y="1005588"/>
            <a:ext cx="6033633" cy="3039352"/>
          </a:xfrm>
          <a:prstGeom prst="rect">
            <a:avLst/>
          </a:prstGeom>
        </p:spPr>
      </p:pic>
      <p:sp>
        <p:nvSpPr>
          <p:cNvPr id="9" name="Right Brace 8">
            <a:extLst>
              <a:ext uri="{FF2B5EF4-FFF2-40B4-BE49-F238E27FC236}">
                <a16:creationId xmlns:a16="http://schemas.microsoft.com/office/drawing/2014/main" id="{92EB924D-1EBE-45F1-80A7-94F41F9CE520}"/>
              </a:ext>
            </a:extLst>
          </p:cNvPr>
          <p:cNvSpPr/>
          <p:nvPr/>
        </p:nvSpPr>
        <p:spPr>
          <a:xfrm>
            <a:off x="3355207" y="3244616"/>
            <a:ext cx="88260" cy="36876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3AA961AE-6539-4D1F-B00E-D8AC9382CF96}"/>
              </a:ext>
            </a:extLst>
          </p:cNvPr>
          <p:cNvSpPr/>
          <p:nvPr/>
        </p:nvSpPr>
        <p:spPr>
          <a:xfrm>
            <a:off x="3499218" y="3581574"/>
            <a:ext cx="88260" cy="368768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D7B8A140-1D6E-436C-A2FB-95A7B07C1710}"/>
              </a:ext>
            </a:extLst>
          </p:cNvPr>
          <p:cNvSpPr/>
          <p:nvPr/>
        </p:nvSpPr>
        <p:spPr>
          <a:xfrm>
            <a:off x="3660007" y="3868197"/>
            <a:ext cx="88260" cy="368768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D53DC00F-079C-4A9A-B43C-1D4212B9A1E3}"/>
              </a:ext>
            </a:extLst>
          </p:cNvPr>
          <p:cNvSpPr/>
          <p:nvPr/>
        </p:nvSpPr>
        <p:spPr>
          <a:xfrm>
            <a:off x="3854352" y="4174881"/>
            <a:ext cx="88260" cy="3687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08121D-4706-4F0B-A8C6-2E4759AC6A89}"/>
              </a:ext>
            </a:extLst>
          </p:cNvPr>
          <p:cNvSpPr txBox="1"/>
          <p:nvPr/>
        </p:nvSpPr>
        <p:spPr>
          <a:xfrm>
            <a:off x="7147765" y="3683531"/>
            <a:ext cx="3534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Fractional Contribution to signal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21415B-B8E2-4C41-9905-0EDB98381562}"/>
              </a:ext>
            </a:extLst>
          </p:cNvPr>
          <p:cNvSpPr txBox="1"/>
          <p:nvPr/>
        </p:nvSpPr>
        <p:spPr>
          <a:xfrm>
            <a:off x="7353186" y="1425547"/>
            <a:ext cx="248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Pion Signals Simulated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33C6D1-B62C-4C30-96B3-82125B08CA93}"/>
              </a:ext>
            </a:extLst>
          </p:cNvPr>
          <p:cNvSpPr txBox="1"/>
          <p:nvPr/>
        </p:nvSpPr>
        <p:spPr>
          <a:xfrm>
            <a:off x="8056229" y="205811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1</a:t>
            </a:r>
            <a:r>
              <a:rPr lang="en-US" baseline="30000" dirty="0">
                <a:solidFill>
                  <a:srgbClr val="FFC000"/>
                </a:solidFill>
              </a:rPr>
              <a:t>st</a:t>
            </a:r>
            <a:r>
              <a:rPr lang="en-US" dirty="0">
                <a:solidFill>
                  <a:srgbClr val="FFC000"/>
                </a:solidFill>
              </a:rPr>
              <a:t> Gap Dominates!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03E76CF-84DA-410D-875A-0189D5922B28}"/>
              </a:ext>
            </a:extLst>
          </p:cNvPr>
          <p:cNvCxnSpPr/>
          <p:nvPr/>
        </p:nvCxnSpPr>
        <p:spPr>
          <a:xfrm>
            <a:off x="9126394" y="2407293"/>
            <a:ext cx="915228" cy="43852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0B2D9CB-F4CB-4A9A-81C2-5D02B052D418}"/>
              </a:ext>
            </a:extLst>
          </p:cNvPr>
          <p:cNvSpPr txBox="1"/>
          <p:nvPr/>
        </p:nvSpPr>
        <p:spPr>
          <a:xfrm>
            <a:off x="9315560" y="4619934"/>
            <a:ext cx="20714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Limited by 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 Gap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A2FE65-048B-4D16-B6EE-17C1EE4C7917}"/>
              </a:ext>
            </a:extLst>
          </p:cNvPr>
          <p:cNvSpPr txBox="1"/>
          <p:nvPr/>
        </p:nvSpPr>
        <p:spPr>
          <a:xfrm>
            <a:off x="9051721" y="137535"/>
            <a:ext cx="30219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Garfield + Fast Monte Carlo</a:t>
            </a:r>
          </a:p>
        </p:txBody>
      </p:sp>
    </p:spTree>
    <p:extLst>
      <p:ext uri="{BB962C8B-B14F-4D97-AF65-F5344CB8AC3E}">
        <p14:creationId xmlns:p14="http://schemas.microsoft.com/office/powerpoint/2010/main" val="315072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82A0780F-3971-4A66-8FFA-E244A9A08D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649" t="19647" b="27900"/>
          <a:stretch/>
        </p:blipFill>
        <p:spPr>
          <a:xfrm>
            <a:off x="1387287" y="2798859"/>
            <a:ext cx="3682579" cy="4846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96872F0-2692-49D6-AC2F-40A7EC37AE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307" b="48484"/>
          <a:stretch/>
        </p:blipFill>
        <p:spPr>
          <a:xfrm>
            <a:off x="860625" y="1595199"/>
            <a:ext cx="2969670" cy="1230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DBDDD6-DB61-4757-B073-BCAB77BA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65018"/>
          </a:xfrm>
        </p:spPr>
        <p:txBody>
          <a:bodyPr/>
          <a:lstStyle/>
          <a:p>
            <a:r>
              <a:rPr lang="en-US" dirty="0"/>
              <a:t>PHENIX/JLEIC Hadron Blind Detector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0309F20-2BEC-4F8E-80C8-E3D7DF211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96" y="4266702"/>
            <a:ext cx="5330270" cy="2162461"/>
          </a:xfrm>
        </p:spPr>
        <p:txBody>
          <a:bodyPr/>
          <a:lstStyle/>
          <a:p>
            <a:r>
              <a:rPr lang="en-US" dirty="0" err="1"/>
              <a:t>microMEGAS</a:t>
            </a:r>
            <a:r>
              <a:rPr lang="en-US" dirty="0"/>
              <a:t> provide the smallest gas length.</a:t>
            </a:r>
          </a:p>
          <a:p>
            <a:r>
              <a:rPr lang="en-US" dirty="0"/>
              <a:t>Gain from any or all of three layers:</a:t>
            </a:r>
          </a:p>
          <a:p>
            <a:pPr lvl="1"/>
            <a:r>
              <a:rPr lang="en-US" dirty="0"/>
              <a:t>Gain from GEM</a:t>
            </a:r>
          </a:p>
          <a:p>
            <a:pPr lvl="1"/>
            <a:r>
              <a:rPr lang="en-US" dirty="0"/>
              <a:t>Gain from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baseline="-25000" dirty="0"/>
              <a:t>1</a:t>
            </a:r>
            <a:endParaRPr lang="en-US" dirty="0"/>
          </a:p>
          <a:p>
            <a:pPr lvl="1"/>
            <a:r>
              <a:rPr lang="en-US" dirty="0"/>
              <a:t>Gain from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606EC0-0B9B-41D0-9591-45A5BCA158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578"/>
          <a:stretch/>
        </p:blipFill>
        <p:spPr>
          <a:xfrm>
            <a:off x="121682" y="3191555"/>
            <a:ext cx="4953000" cy="8539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6FD8A1C-E580-4383-A558-51BF69D60150}"/>
              </a:ext>
            </a:extLst>
          </p:cNvPr>
          <p:cNvSpPr txBox="1"/>
          <p:nvPr/>
        </p:nvSpPr>
        <p:spPr>
          <a:xfrm>
            <a:off x="5408666" y="2842542"/>
            <a:ext cx="39786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m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A082DB3E-0020-4DFE-AEC1-112D11EA68BA}"/>
              </a:ext>
            </a:extLst>
          </p:cNvPr>
          <p:cNvSpPr/>
          <p:nvPr/>
        </p:nvSpPr>
        <p:spPr>
          <a:xfrm>
            <a:off x="5212988" y="2816841"/>
            <a:ext cx="211321" cy="448668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505D5F-F3C9-42B4-881A-BB8D671333F6}"/>
              </a:ext>
            </a:extLst>
          </p:cNvPr>
          <p:cNvSpPr txBox="1"/>
          <p:nvPr/>
        </p:nvSpPr>
        <p:spPr>
          <a:xfrm>
            <a:off x="5408666" y="331752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m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09F8D09-7E44-43F1-814F-FE7F2DC1BE23}"/>
              </a:ext>
            </a:extLst>
          </p:cNvPr>
          <p:cNvSpPr/>
          <p:nvPr/>
        </p:nvSpPr>
        <p:spPr>
          <a:xfrm>
            <a:off x="5212988" y="3291827"/>
            <a:ext cx="211321" cy="448668"/>
          </a:xfrm>
          <a:prstGeom prst="righ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A12921-C1B8-4F1A-A1C2-178F0CD4AF76}"/>
              </a:ext>
            </a:extLst>
          </p:cNvPr>
          <p:cNvSpPr txBox="1"/>
          <p:nvPr/>
        </p:nvSpPr>
        <p:spPr>
          <a:xfrm>
            <a:off x="1588456" y="1004633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Conceptual Idea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D398B8-DD5A-4DAB-8DA2-C3C837373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367" y="1239152"/>
            <a:ext cx="6235633" cy="5002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371145-069F-45B0-BEFD-BAF8651DCB2B}"/>
              </a:ext>
            </a:extLst>
          </p:cNvPr>
          <p:cNvSpPr txBox="1"/>
          <p:nvPr/>
        </p:nvSpPr>
        <p:spPr>
          <a:xfrm>
            <a:off x="8185978" y="2718181"/>
            <a:ext cx="410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B79BE3-CB07-4DC8-BA14-9FF0C7D01C86}"/>
              </a:ext>
            </a:extLst>
          </p:cNvPr>
          <p:cNvSpPr txBox="1"/>
          <p:nvPr/>
        </p:nvSpPr>
        <p:spPr>
          <a:xfrm>
            <a:off x="6571377" y="6072160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EC0C1F-717E-4343-A1AF-494057578270}"/>
              </a:ext>
            </a:extLst>
          </p:cNvPr>
          <p:cNvSpPr txBox="1"/>
          <p:nvPr/>
        </p:nvSpPr>
        <p:spPr>
          <a:xfrm>
            <a:off x="6571377" y="4358565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2D6A40-0316-4989-AAA5-8D06AD1F2E39}"/>
              </a:ext>
            </a:extLst>
          </p:cNvPr>
          <p:cNvSpPr txBox="1"/>
          <p:nvPr/>
        </p:nvSpPr>
        <p:spPr>
          <a:xfrm>
            <a:off x="6571377" y="2644970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F8720A-DFFB-402E-A0A6-260CFE306E1A}"/>
              </a:ext>
            </a:extLst>
          </p:cNvPr>
          <p:cNvSpPr txBox="1"/>
          <p:nvPr/>
        </p:nvSpPr>
        <p:spPr>
          <a:xfrm>
            <a:off x="7059337" y="263797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79B566-8AE3-4789-A6BB-01283737C64C}"/>
              </a:ext>
            </a:extLst>
          </p:cNvPr>
          <p:cNvSpPr txBox="1"/>
          <p:nvPr/>
        </p:nvSpPr>
        <p:spPr>
          <a:xfrm>
            <a:off x="7059337" y="4358565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246EFC-61CA-47C7-BCC2-28B366AD5264}"/>
              </a:ext>
            </a:extLst>
          </p:cNvPr>
          <p:cNvSpPr txBox="1"/>
          <p:nvPr/>
        </p:nvSpPr>
        <p:spPr>
          <a:xfrm>
            <a:off x="7059337" y="607915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9F0F22-1DEE-4542-AEC4-DA2ABB2BF2C0}"/>
              </a:ext>
            </a:extLst>
          </p:cNvPr>
          <p:cNvSpPr txBox="1"/>
          <p:nvPr/>
        </p:nvSpPr>
        <p:spPr>
          <a:xfrm>
            <a:off x="7537737" y="607215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CF6EFB-E13A-4CBE-8DA3-97957F9C762D}"/>
              </a:ext>
            </a:extLst>
          </p:cNvPr>
          <p:cNvSpPr txBox="1"/>
          <p:nvPr/>
        </p:nvSpPr>
        <p:spPr>
          <a:xfrm>
            <a:off x="7531871" y="4358564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B540F0-D9CA-45EB-92AA-2A608E090D93}"/>
              </a:ext>
            </a:extLst>
          </p:cNvPr>
          <p:cNvSpPr txBox="1"/>
          <p:nvPr/>
        </p:nvSpPr>
        <p:spPr>
          <a:xfrm>
            <a:off x="7526005" y="264496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CF7A64-E4A4-42A8-AABB-1477EFD95CC0}"/>
              </a:ext>
            </a:extLst>
          </p:cNvPr>
          <p:cNvSpPr txBox="1"/>
          <p:nvPr/>
        </p:nvSpPr>
        <p:spPr>
          <a:xfrm>
            <a:off x="5384142" y="2263572"/>
            <a:ext cx="3401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</a:t>
            </a:r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827795F3-A68E-4C8E-B156-521822F7E0D9}"/>
              </a:ext>
            </a:extLst>
          </p:cNvPr>
          <p:cNvSpPr/>
          <p:nvPr/>
        </p:nvSpPr>
        <p:spPr>
          <a:xfrm>
            <a:off x="5188464" y="2237871"/>
            <a:ext cx="211321" cy="44866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E7BB704-EBF2-4A7C-8EF7-14243F060932}"/>
              </a:ext>
            </a:extLst>
          </p:cNvPr>
          <p:cNvSpPr txBox="1"/>
          <p:nvPr/>
        </p:nvSpPr>
        <p:spPr>
          <a:xfrm>
            <a:off x="8185978" y="4366487"/>
            <a:ext cx="410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7B7E3CE-3BAB-4ABE-BCE2-735E5F7B3F89}"/>
              </a:ext>
            </a:extLst>
          </p:cNvPr>
          <p:cNvSpPr txBox="1"/>
          <p:nvPr/>
        </p:nvSpPr>
        <p:spPr>
          <a:xfrm>
            <a:off x="8185978" y="6048374"/>
            <a:ext cx="410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2D22A7-CD89-42FD-8D08-37E24FFE56BD}"/>
              </a:ext>
            </a:extLst>
          </p:cNvPr>
          <p:cNvSpPr txBox="1"/>
          <p:nvPr/>
        </p:nvSpPr>
        <p:spPr>
          <a:xfrm>
            <a:off x="9393966" y="6156998"/>
            <a:ext cx="279114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Fractional Contribution to signal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228370-C657-4911-9084-1F87BC8996F3}"/>
              </a:ext>
            </a:extLst>
          </p:cNvPr>
          <p:cNvSpPr txBox="1"/>
          <p:nvPr/>
        </p:nvSpPr>
        <p:spPr>
          <a:xfrm>
            <a:off x="8588463" y="55406"/>
            <a:ext cx="3453189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HBD:  Phenix</a:t>
            </a:r>
          </a:p>
          <a:p>
            <a:r>
              <a:rPr lang="en-US" dirty="0"/>
              <a:t>HBD+:  Gem + 1-stage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 gain</a:t>
            </a:r>
          </a:p>
          <a:p>
            <a:r>
              <a:rPr lang="en-US" dirty="0"/>
              <a:t>HBD++:  GEM _ 2-stage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 gain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18E0A1-FA50-4A14-A37E-96786C9A9030}"/>
              </a:ext>
            </a:extLst>
          </p:cNvPr>
          <p:cNvSpPr txBox="1"/>
          <p:nvPr/>
        </p:nvSpPr>
        <p:spPr>
          <a:xfrm>
            <a:off x="7222877" y="143727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HBD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797D4D-FA88-431A-A9F3-E8EFDDF28C81}"/>
              </a:ext>
            </a:extLst>
          </p:cNvPr>
          <p:cNvSpPr txBox="1"/>
          <p:nvPr/>
        </p:nvSpPr>
        <p:spPr>
          <a:xfrm>
            <a:off x="7161963" y="3133235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HBD+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1DFA892-0B11-441D-8CD5-BC19E72895F1}"/>
              </a:ext>
            </a:extLst>
          </p:cNvPr>
          <p:cNvSpPr txBox="1"/>
          <p:nvPr/>
        </p:nvSpPr>
        <p:spPr>
          <a:xfrm>
            <a:off x="7101049" y="4829195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HBD++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E901CC1-9899-431C-817E-52510B5227A0}"/>
              </a:ext>
            </a:extLst>
          </p:cNvPr>
          <p:cNvSpPr txBox="1"/>
          <p:nvPr/>
        </p:nvSpPr>
        <p:spPr>
          <a:xfrm>
            <a:off x="10501584" y="143727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HBD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6947A62-BDA7-4E27-ADFA-45286849E418}"/>
              </a:ext>
            </a:extLst>
          </p:cNvPr>
          <p:cNvSpPr txBox="1"/>
          <p:nvPr/>
        </p:nvSpPr>
        <p:spPr>
          <a:xfrm>
            <a:off x="10440670" y="3133235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HBD+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844C9D6-9647-40FB-9A20-3AE5FBD68BC1}"/>
              </a:ext>
            </a:extLst>
          </p:cNvPr>
          <p:cNvSpPr txBox="1"/>
          <p:nvPr/>
        </p:nvSpPr>
        <p:spPr>
          <a:xfrm>
            <a:off x="10379756" y="4829195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HBD++</a:t>
            </a:r>
          </a:p>
        </p:txBody>
      </p:sp>
    </p:spTree>
    <p:extLst>
      <p:ext uri="{BB962C8B-B14F-4D97-AF65-F5344CB8AC3E}">
        <p14:creationId xmlns:p14="http://schemas.microsoft.com/office/powerpoint/2010/main" val="281013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910D-F105-46D6-8599-BDB8400F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919"/>
            <a:ext cx="8596668" cy="1320800"/>
          </a:xfrm>
        </p:spPr>
        <p:txBody>
          <a:bodyPr/>
          <a:lstStyle/>
          <a:p>
            <a:r>
              <a:rPr lang="en-US" dirty="0"/>
              <a:t>Rejection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BAB2C-0461-4EE9-9B8D-CAFB6E653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66" y="6022449"/>
            <a:ext cx="8596668" cy="806632"/>
          </a:xfrm>
        </p:spPr>
        <p:txBody>
          <a:bodyPr/>
          <a:lstStyle/>
          <a:p>
            <a:r>
              <a:rPr lang="en-US" dirty="0"/>
              <a:t>Match to measurement is quite good for simple simulation.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10FC80-B565-4E3D-A8B6-F6BCDBC63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669" y="765588"/>
            <a:ext cx="7530680" cy="49621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EF1040-EE89-4014-8637-0E6186FE5B4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35048" y="989900"/>
            <a:ext cx="6978068" cy="50555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8717DA-1121-4D63-AABB-D315893FE892}"/>
              </a:ext>
            </a:extLst>
          </p:cNvPr>
          <p:cNvSpPr txBox="1"/>
          <p:nvPr/>
        </p:nvSpPr>
        <p:spPr>
          <a:xfrm>
            <a:off x="7482980" y="30596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HBD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B413AE-4DE5-48C2-BFE3-C2FA3E163843}"/>
              </a:ext>
            </a:extLst>
          </p:cNvPr>
          <p:cNvSpPr txBox="1"/>
          <p:nvPr/>
        </p:nvSpPr>
        <p:spPr>
          <a:xfrm>
            <a:off x="5915637" y="2359649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HBD+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B66BDD-F7E5-476F-A092-6F14EFFDF0BF}"/>
              </a:ext>
            </a:extLst>
          </p:cNvPr>
          <p:cNvSpPr txBox="1"/>
          <p:nvPr/>
        </p:nvSpPr>
        <p:spPr>
          <a:xfrm>
            <a:off x="6526275" y="1717056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HBD++</a:t>
            </a:r>
          </a:p>
        </p:txBody>
      </p:sp>
    </p:spTree>
    <p:extLst>
      <p:ext uri="{BB962C8B-B14F-4D97-AF65-F5344CB8AC3E}">
        <p14:creationId xmlns:p14="http://schemas.microsoft.com/office/powerpoint/2010/main" val="344035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27FB-53CF-4238-B7BC-F1B6ECC66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/>
              <a:t>Gem Hole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6B769-730E-4ABA-9E3F-C3D21464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520" y="4397317"/>
            <a:ext cx="8596668" cy="2007894"/>
          </a:xfrm>
        </p:spPr>
        <p:txBody>
          <a:bodyPr>
            <a:normAutofit/>
          </a:bodyPr>
          <a:lstStyle/>
          <a:p>
            <a:r>
              <a:rPr lang="en-US" dirty="0"/>
              <a:t>Trivial implementation:</a:t>
            </a:r>
          </a:p>
          <a:p>
            <a:pPr lvl="1"/>
            <a:r>
              <a:rPr lang="en-US" dirty="0"/>
              <a:t>Assume scale invariance.</a:t>
            </a:r>
          </a:p>
          <a:p>
            <a:pPr lvl="1"/>
            <a:r>
              <a:rPr lang="en-US" dirty="0"/>
              <a:t>Collection layer thickness linear with spacing.</a:t>
            </a:r>
          </a:p>
          <a:p>
            <a:r>
              <a:rPr lang="en-US" dirty="0"/>
              <a:t>“Collection Layer” scales with hole spacing</a:t>
            </a:r>
          </a:p>
          <a:p>
            <a:r>
              <a:rPr lang="en-US" dirty="0"/>
              <a:t>Smaller and Smaller Hole spacing leads to better and better performance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6D3763-91A4-43C8-ACEF-9802391AE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985" y="1456736"/>
            <a:ext cx="3578681" cy="25344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1D656C-68CF-4E96-AC21-AC999BA9F851}"/>
              </a:ext>
            </a:extLst>
          </p:cNvPr>
          <p:cNvSpPr txBox="1"/>
          <p:nvPr/>
        </p:nvSpPr>
        <p:spPr>
          <a:xfrm>
            <a:off x="9253080" y="201059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2F6AAA-D1D7-4001-A917-0EBD66F8E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3532" y="1456736"/>
            <a:ext cx="3939682" cy="26794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E50EE0-7BF0-4946-8AB5-9E8C984D5083}"/>
              </a:ext>
            </a:extLst>
          </p:cNvPr>
          <p:cNvSpPr txBox="1"/>
          <p:nvPr/>
        </p:nvSpPr>
        <p:spPr>
          <a:xfrm>
            <a:off x="5306950" y="201059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125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1B3C73-4D58-4B1D-8615-B9141E99A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56736"/>
            <a:ext cx="3951323" cy="26794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FF0B03-20EF-409F-A2FA-303A336A90AF}"/>
              </a:ext>
            </a:extLst>
          </p:cNvPr>
          <p:cNvSpPr txBox="1"/>
          <p:nvPr/>
        </p:nvSpPr>
        <p:spPr>
          <a:xfrm>
            <a:off x="1503416" y="197592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09920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B8EEC-0728-4779-B308-3D0DC3A4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91361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48780-7640-41F0-9006-2DB5CF615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688" y="1355246"/>
            <a:ext cx="5678699" cy="3880773"/>
          </a:xfrm>
        </p:spPr>
        <p:txBody>
          <a:bodyPr/>
          <a:lstStyle/>
          <a:p>
            <a:r>
              <a:rPr lang="en-US" dirty="0"/>
              <a:t>HBD can be optimized for e-pi separation.</a:t>
            </a:r>
          </a:p>
          <a:p>
            <a:r>
              <a:rPr lang="en-US" dirty="0"/>
              <a:t>What rejection is needed requires more debate.</a:t>
            </a:r>
          </a:p>
          <a:p>
            <a:r>
              <a:rPr lang="en-US" dirty="0"/>
              <a:t>If we minimize hadron response:</a:t>
            </a:r>
          </a:p>
          <a:p>
            <a:pPr lvl="1"/>
            <a:r>
              <a:rPr lang="en-US" dirty="0"/>
              <a:t>Can get better rejection at fixed length.</a:t>
            </a:r>
          </a:p>
          <a:p>
            <a:pPr lvl="1"/>
            <a:r>
              <a:rPr lang="en-US" dirty="0"/>
              <a:t>Can maintain rejection at reduced length.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3571D1-FDD8-435E-BC09-267507B5A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295" y="182513"/>
            <a:ext cx="5981349" cy="539227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2FD9C4B-C9DA-4C21-85AF-79E4DCE2AA4F}"/>
              </a:ext>
            </a:extLst>
          </p:cNvPr>
          <p:cNvCxnSpPr/>
          <p:nvPr/>
        </p:nvCxnSpPr>
        <p:spPr>
          <a:xfrm>
            <a:off x="9127222" y="1208015"/>
            <a:ext cx="1585519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57FF72-A28B-4E31-970C-8FFE86806C36}"/>
              </a:ext>
            </a:extLst>
          </p:cNvPr>
          <p:cNvSpPr txBox="1"/>
          <p:nvPr/>
        </p:nvSpPr>
        <p:spPr>
          <a:xfrm>
            <a:off x="9127222" y="802219"/>
            <a:ext cx="143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Reasonable?</a:t>
            </a:r>
          </a:p>
        </p:txBody>
      </p:sp>
    </p:spTree>
    <p:extLst>
      <p:ext uri="{BB962C8B-B14F-4D97-AF65-F5344CB8AC3E}">
        <p14:creationId xmlns:p14="http://schemas.microsoft.com/office/powerpoint/2010/main" val="353736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1BF-0789-46AF-8943-BD3AB0DF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1084" y="2768600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/>
              <a:t>BACKUPS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7C708-5EB9-49AD-92AF-66091EEDC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3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E24F-83FF-41D2-8189-16B8637A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161"/>
            <a:ext cx="8596668" cy="741028"/>
          </a:xfrm>
        </p:spPr>
        <p:txBody>
          <a:bodyPr/>
          <a:lstStyle/>
          <a:p>
            <a:r>
              <a:rPr lang="en-US" dirty="0"/>
              <a:t>Recent HBD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1329A-9520-41BB-87BA-BC151818E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1E9621-D3A0-4D5E-9440-A41598A4E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323" y="1426864"/>
            <a:ext cx="4666675" cy="32125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5D0384-E6CC-47F9-A90E-FC96965F6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463405"/>
            <a:ext cx="4666675" cy="3176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A817FF-C9B0-40E4-8754-3F88A0D4567C}"/>
              </a:ext>
            </a:extLst>
          </p:cNvPr>
          <p:cNvSpPr txBox="1"/>
          <p:nvPr/>
        </p:nvSpPr>
        <p:spPr>
          <a:xfrm>
            <a:off x="3085407" y="2306972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Primary pe</a:t>
            </a:r>
          </a:p>
          <a:p>
            <a:r>
              <a:rPr lang="en-US" dirty="0">
                <a:solidFill>
                  <a:srgbClr val="FF0000"/>
                </a:solidFill>
              </a:rPr>
              <a:t>Smeared by gain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4C5E40-6351-4C44-A4DE-3D0DE995E31F}"/>
              </a:ext>
            </a:extLst>
          </p:cNvPr>
          <p:cNvSpPr txBox="1"/>
          <p:nvPr/>
        </p:nvSpPr>
        <p:spPr>
          <a:xfrm>
            <a:off x="8228327" y="2195307"/>
            <a:ext cx="13308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125 micron</a:t>
            </a:r>
          </a:p>
          <a:p>
            <a:r>
              <a:rPr lang="en-US" dirty="0">
                <a:solidFill>
                  <a:srgbClr val="FFC000"/>
                </a:solidFill>
              </a:rPr>
              <a:t>150 micron</a:t>
            </a:r>
          </a:p>
          <a:p>
            <a:r>
              <a:rPr lang="en-US" dirty="0">
                <a:solidFill>
                  <a:srgbClr val="0070C0"/>
                </a:solidFill>
              </a:rPr>
              <a:t>175 micron</a:t>
            </a:r>
          </a:p>
          <a:p>
            <a:r>
              <a:rPr lang="en-US" dirty="0">
                <a:solidFill>
                  <a:srgbClr val="B40C9C"/>
                </a:solidFill>
              </a:rPr>
              <a:t>1.5 mm</a:t>
            </a:r>
          </a:p>
          <a:p>
            <a:r>
              <a:rPr lang="en-US" dirty="0">
                <a:solidFill>
                  <a:srgbClr val="CC6600"/>
                </a:solidFill>
              </a:rPr>
              <a:t>2.12 mm</a:t>
            </a:r>
          </a:p>
        </p:txBody>
      </p:sp>
    </p:spTree>
    <p:extLst>
      <p:ext uri="{BB962C8B-B14F-4D97-AF65-F5344CB8AC3E}">
        <p14:creationId xmlns:p14="http://schemas.microsoft.com/office/powerpoint/2010/main" val="32623550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372</TotalTime>
  <Words>291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Symbol</vt:lpstr>
      <vt:lpstr>Trebuchet MS</vt:lpstr>
      <vt:lpstr>Wingdings 3</vt:lpstr>
      <vt:lpstr>Facet</vt:lpstr>
      <vt:lpstr>PID Class Updates HBD Update</vt:lpstr>
      <vt:lpstr>PID Class</vt:lpstr>
      <vt:lpstr>PHENIX(JLEIC) Hadron Blind Detector</vt:lpstr>
      <vt:lpstr>PHENIX/JLEIC Hadron Blind Detector</vt:lpstr>
      <vt:lpstr>Rejection Simulation</vt:lpstr>
      <vt:lpstr>Gem Hole Spacing</vt:lpstr>
      <vt:lpstr>Summary</vt:lpstr>
      <vt:lpstr>BACKUPS</vt:lpstr>
      <vt:lpstr>Recent HBD Work</vt:lpstr>
      <vt:lpstr>PowerPoint Presentation</vt:lpstr>
      <vt:lpstr>Micro-MEGAS Effective Gain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Hemmick</dc:creator>
  <cp:lastModifiedBy>Thomas Hemmick</cp:lastModifiedBy>
  <cp:revision>15</cp:revision>
  <dcterms:created xsi:type="dcterms:W3CDTF">2020-07-31T10:14:37Z</dcterms:created>
  <dcterms:modified xsi:type="dcterms:W3CDTF">2020-07-31T16:26:55Z</dcterms:modified>
</cp:coreProperties>
</file>