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302" r:id="rId4"/>
    <p:sldId id="258" r:id="rId5"/>
    <p:sldId id="260" r:id="rId6"/>
    <p:sldId id="261" r:id="rId7"/>
    <p:sldId id="262" r:id="rId8"/>
    <p:sldId id="301" r:id="rId9"/>
    <p:sldId id="304" r:id="rId10"/>
    <p:sldId id="263" r:id="rId11"/>
    <p:sldId id="303" r:id="rId12"/>
    <p:sldId id="264" r:id="rId13"/>
    <p:sldId id="265" r:id="rId14"/>
    <p:sldId id="267" r:id="rId15"/>
    <p:sldId id="268" r:id="rId16"/>
    <p:sldId id="269" r:id="rId17"/>
    <p:sldId id="266" r:id="rId18"/>
    <p:sldId id="270" r:id="rId19"/>
    <p:sldId id="271" r:id="rId20"/>
    <p:sldId id="272" r:id="rId21"/>
    <p:sldId id="305" r:id="rId22"/>
    <p:sldId id="273" r:id="rId23"/>
    <p:sldId id="274" r:id="rId24"/>
    <p:sldId id="275" r:id="rId25"/>
    <p:sldId id="277" r:id="rId26"/>
    <p:sldId id="278" r:id="rId27"/>
    <p:sldId id="306" r:id="rId28"/>
    <p:sldId id="279" r:id="rId29"/>
    <p:sldId id="283" r:id="rId30"/>
    <p:sldId id="290" r:id="rId31"/>
    <p:sldId id="291" r:id="rId32"/>
    <p:sldId id="292" r:id="rId33"/>
    <p:sldId id="285" r:id="rId34"/>
    <p:sldId id="286" r:id="rId35"/>
    <p:sldId id="289" r:id="rId36"/>
    <p:sldId id="287" r:id="rId37"/>
    <p:sldId id="288" r:id="rId38"/>
    <p:sldId id="293" r:id="rId39"/>
    <p:sldId id="294" r:id="rId40"/>
    <p:sldId id="295" r:id="rId41"/>
    <p:sldId id="309" r:id="rId42"/>
    <p:sldId id="296" r:id="rId43"/>
    <p:sldId id="307" r:id="rId44"/>
    <p:sldId id="298" r:id="rId4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64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6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4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34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91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43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86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6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7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B8BA-F970-4D44-84D0-2CCFACE9D403}" type="datetimeFigureOut">
              <a:rPr lang="de-DE" smtClean="0"/>
              <a:t>07.04.2021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203F3-3575-41E1-95DE-E0076B24EA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06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0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5760" y="978409"/>
            <a:ext cx="11622024" cy="1681162"/>
          </a:xfrm>
        </p:spPr>
        <p:txBody>
          <a:bodyPr>
            <a:normAutofit/>
          </a:bodyPr>
          <a:lstStyle/>
          <a:p>
            <a:r>
              <a:rPr lang="en-US" sz="4000" dirty="0"/>
              <a:t>Collision dynamics at BES energies and signatures of first-order phase transitions 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i="1" dirty="0" smtClean="0"/>
              <a:t>From theoretical constraints to experimental verification?</a:t>
            </a:r>
            <a:endParaRPr lang="en-US" sz="3600" i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772" y="2943670"/>
            <a:ext cx="9144000" cy="1655762"/>
          </a:xfrm>
        </p:spPr>
        <p:txBody>
          <a:bodyPr>
            <a:normAutofit/>
          </a:bodyPr>
          <a:lstStyle/>
          <a:p>
            <a:r>
              <a:rPr lang="de-DE" sz="2800" dirty="0" smtClean="0"/>
              <a:t>Jan </a:t>
            </a:r>
            <a:r>
              <a:rPr lang="de-DE" sz="2800" dirty="0" err="1" smtClean="0"/>
              <a:t>Steinheimer</a:t>
            </a:r>
            <a:endParaRPr lang="de-DE" sz="2800" dirty="0" smtClean="0"/>
          </a:p>
          <a:p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help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:</a:t>
            </a:r>
          </a:p>
          <a:p>
            <a:r>
              <a:rPr lang="de-DE" sz="1800" dirty="0"/>
              <a:t>A. </a:t>
            </a:r>
            <a:r>
              <a:rPr lang="de-DE" sz="1800" dirty="0" err="1"/>
              <a:t>Motornenko</a:t>
            </a:r>
            <a:r>
              <a:rPr lang="de-DE" sz="1800" dirty="0"/>
              <a:t> </a:t>
            </a:r>
            <a:r>
              <a:rPr lang="de-DE" sz="1800" dirty="0" smtClean="0"/>
              <a:t>, V. </a:t>
            </a:r>
            <a:r>
              <a:rPr lang="de-DE" sz="1800" dirty="0" err="1"/>
              <a:t>V</a:t>
            </a:r>
            <a:r>
              <a:rPr lang="de-DE" sz="1800" dirty="0" err="1" smtClean="0"/>
              <a:t>ovchenko</a:t>
            </a:r>
            <a:r>
              <a:rPr lang="de-DE" sz="1800" dirty="0"/>
              <a:t>, E. </a:t>
            </a:r>
            <a:r>
              <a:rPr lang="de-DE" sz="1800" dirty="0" smtClean="0"/>
              <a:t>Most, </a:t>
            </a:r>
            <a:r>
              <a:rPr lang="de-DE" sz="1800" dirty="0"/>
              <a:t>V</a:t>
            </a:r>
            <a:r>
              <a:rPr lang="de-DE" sz="1800" dirty="0" smtClean="0"/>
              <a:t>. Koch, J. </a:t>
            </a:r>
            <a:r>
              <a:rPr lang="de-DE" sz="1800" dirty="0" err="1" smtClean="0"/>
              <a:t>Randrup</a:t>
            </a:r>
            <a:r>
              <a:rPr lang="de-DE" sz="1800" dirty="0" smtClean="0"/>
              <a:t>, T. </a:t>
            </a:r>
            <a:r>
              <a:rPr lang="de-DE" sz="1800" dirty="0" err="1"/>
              <a:t>G</a:t>
            </a:r>
            <a:r>
              <a:rPr lang="de-DE" sz="1800" dirty="0" err="1" smtClean="0"/>
              <a:t>alatyuk</a:t>
            </a:r>
            <a:r>
              <a:rPr lang="de-DE" sz="1800" dirty="0" smtClean="0"/>
              <a:t>, F. Seck, </a:t>
            </a:r>
          </a:p>
          <a:p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others</a:t>
            </a:r>
            <a:endParaRPr lang="de-DE" sz="1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224270"/>
            <a:ext cx="5495544" cy="128494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5224270"/>
            <a:ext cx="1290935" cy="12909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557" y="5229706"/>
            <a:ext cx="1734670" cy="1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9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-132147"/>
            <a:ext cx="10515600" cy="1325563"/>
          </a:xfrm>
        </p:spPr>
        <p:txBody>
          <a:bodyPr/>
          <a:lstStyle/>
          <a:p>
            <a:r>
              <a:rPr lang="de-DE" dirty="0" smtClean="0"/>
              <a:t>NS </a:t>
            </a:r>
            <a:r>
              <a:rPr lang="de-DE" dirty="0" err="1" smtClean="0"/>
              <a:t>merger</a:t>
            </a:r>
            <a:r>
              <a:rPr lang="de-DE" dirty="0" smtClean="0"/>
              <a:t> vs. HIC: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beam </a:t>
            </a:r>
            <a:r>
              <a:rPr lang="de-DE" dirty="0" err="1" smtClean="0"/>
              <a:t>energies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72857" y="5965362"/>
            <a:ext cx="4019143" cy="750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i="1" dirty="0" smtClean="0"/>
              <a:t>In </a:t>
            </a:r>
            <a:r>
              <a:rPr lang="de-DE" sz="1800" i="1" dirty="0" err="1" smtClean="0"/>
              <a:t>preparation</a:t>
            </a:r>
            <a:r>
              <a:rPr lang="de-DE" sz="1800" i="1" dirty="0" smtClean="0"/>
              <a:t>: E. Most, A. </a:t>
            </a:r>
            <a:r>
              <a:rPr lang="de-DE" sz="1800" i="1" dirty="0" err="1" smtClean="0"/>
              <a:t>Motornenko</a:t>
            </a:r>
            <a:r>
              <a:rPr lang="de-DE" sz="1800" i="1" dirty="0" smtClean="0"/>
              <a:t>, V. </a:t>
            </a:r>
            <a:r>
              <a:rPr lang="de-DE" sz="1800" i="1" dirty="0" err="1" smtClean="0"/>
              <a:t>Dexheimer</a:t>
            </a:r>
            <a:r>
              <a:rPr lang="de-DE" sz="1800" i="1" dirty="0" smtClean="0"/>
              <a:t>, JS</a:t>
            </a:r>
            <a:r>
              <a:rPr lang="de-DE" sz="1800" i="1" dirty="0"/>
              <a:t>, L. </a:t>
            </a:r>
            <a:r>
              <a:rPr lang="de-DE" sz="1800" i="1" dirty="0" err="1" smtClean="0"/>
              <a:t>Rezzolla</a:t>
            </a:r>
            <a:r>
              <a:rPr lang="de-DE" sz="1800" i="1" dirty="0" smtClean="0"/>
              <a:t> </a:t>
            </a:r>
            <a:r>
              <a:rPr lang="de-DE" sz="1800" i="1" dirty="0" err="1"/>
              <a:t>a</a:t>
            </a:r>
            <a:r>
              <a:rPr lang="de-DE" sz="1800" i="1" dirty="0" err="1" smtClean="0"/>
              <a:t>nd</a:t>
            </a:r>
            <a:r>
              <a:rPr lang="de-DE" sz="1800" i="1" dirty="0" smtClean="0"/>
              <a:t> </a:t>
            </a:r>
            <a:r>
              <a:rPr lang="de-DE" sz="1800" i="1" dirty="0" err="1" smtClean="0"/>
              <a:t>H.Stoecker</a:t>
            </a:r>
            <a:endParaRPr lang="de-DE" sz="1800" i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64" y="820199"/>
            <a:ext cx="6196691" cy="603780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20254" y="2405666"/>
            <a:ext cx="5262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</a:t>
            </a:r>
            <a:r>
              <a:rPr lang="en-US" sz="2400" dirty="0" err="1" smtClean="0"/>
              <a:t>EoS</a:t>
            </a:r>
            <a:r>
              <a:rPr lang="en-US" sz="2400" dirty="0" smtClean="0"/>
              <a:t> for simultaneous description of HIC and BNSM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Entropy per baryon in BNSM ~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Similar to HIC at ~ 500 MeV/nucleon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Densities differ!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Approaches are complementary.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20255" y="5061515"/>
            <a:ext cx="416343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Fluid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Au+Au</a:t>
            </a:r>
            <a:r>
              <a:rPr lang="de-DE" sz="2000" dirty="0" smtClean="0"/>
              <a:t> </a:t>
            </a:r>
            <a:r>
              <a:rPr lang="de-DE" sz="2000" dirty="0" err="1" smtClean="0"/>
              <a:t>collision</a:t>
            </a:r>
            <a:r>
              <a:rPr lang="de-DE" sz="2000" dirty="0" smtClean="0"/>
              <a:t> at 600 </a:t>
            </a:r>
            <a:r>
              <a:rPr lang="de-DE" sz="2000" dirty="0" err="1" smtClean="0"/>
              <a:t>MeV</a:t>
            </a:r>
            <a:r>
              <a:rPr lang="de-DE" sz="2000" dirty="0" smtClean="0"/>
              <a:t>/</a:t>
            </a:r>
            <a:r>
              <a:rPr lang="de-DE" sz="2000" dirty="0" err="1" smtClean="0"/>
              <a:t>nucleon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6420254" y="1228276"/>
            <a:ext cx="416343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Magneto</a:t>
            </a:r>
            <a:r>
              <a:rPr lang="de-DE" sz="2000" dirty="0" smtClean="0"/>
              <a:t>-GR-Fluid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BNSM </a:t>
            </a:r>
            <a:r>
              <a:rPr lang="de-DE" sz="2000" dirty="0" err="1" smtClean="0"/>
              <a:t>with</a:t>
            </a:r>
            <a:r>
              <a:rPr lang="de-DE" sz="2000" dirty="0" smtClean="0"/>
              <a:t> 2.8 solar </a:t>
            </a:r>
            <a:r>
              <a:rPr lang="de-DE" sz="2000" dirty="0" err="1" smtClean="0"/>
              <a:t>masses</a:t>
            </a:r>
            <a:r>
              <a:rPr lang="de-DE" sz="2000" dirty="0" smtClean="0"/>
              <a:t>.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6332706" y="824084"/>
            <a:ext cx="2841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Many</a:t>
            </a:r>
            <a:r>
              <a:rPr lang="de-DE" b="1" dirty="0" smtClean="0"/>
              <a:t> </a:t>
            </a:r>
            <a:r>
              <a:rPr lang="de-DE" b="1" dirty="0" err="1" smtClean="0"/>
              <a:t>thanks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Elias Most.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82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4555" y="354368"/>
            <a:ext cx="9869245" cy="1325563"/>
          </a:xfrm>
        </p:spPr>
        <p:txBody>
          <a:bodyPr/>
          <a:lstStyle/>
          <a:p>
            <a:r>
              <a:rPr lang="en-US" dirty="0" smtClean="0"/>
              <a:t>Part 2: Indications and verifications from HIC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8049" y="2083809"/>
            <a:ext cx="10515600" cy="4351338"/>
          </a:xfrm>
        </p:spPr>
        <p:txBody>
          <a:bodyPr/>
          <a:lstStyle/>
          <a:p>
            <a:r>
              <a:rPr lang="en-US" dirty="0" smtClean="0"/>
              <a:t>Which signals do we have for a phase transition?</a:t>
            </a:r>
          </a:p>
          <a:p>
            <a:r>
              <a:rPr lang="en-US" dirty="0" smtClean="0"/>
              <a:t>Even if theory indicates no transition, experimental verification is still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1792" y="103916"/>
            <a:ext cx="10009632" cy="1325563"/>
          </a:xfrm>
        </p:spPr>
        <p:txBody>
          <a:bodyPr/>
          <a:lstStyle/>
          <a:p>
            <a:r>
              <a:rPr lang="de-DE" dirty="0" smtClean="0"/>
              <a:t>HIC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densities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" y="1761617"/>
            <a:ext cx="5495401" cy="35640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84" y="329310"/>
            <a:ext cx="4158508" cy="604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: </a:t>
            </a:r>
            <a:r>
              <a:rPr lang="de-DE" dirty="0" err="1" smtClean="0"/>
              <a:t>softening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clustering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3830" y="2110157"/>
            <a:ext cx="4575156" cy="35343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9456" y="1489520"/>
            <a:ext cx="7909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usually two types of effects discussed for a PT in HIC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softening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 result of equal pressure in coexisting phases.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Work is done to increase volume not accelerate.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Different scenarios of softening are possible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easily included via a Maxwell construction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Clustering and Fluctuations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Can be caused by instabilities at the PT.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Critical phenomena, interesting but difficult to describe</a:t>
            </a:r>
            <a:endParaRPr lang="en-US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960120" y="6135624"/>
            <a:ext cx="9956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General rule: There are no easy solutions and many aspects to be considered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01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v1 </a:t>
            </a:r>
            <a:r>
              <a:rPr lang="de-DE" dirty="0" err="1" smtClean="0"/>
              <a:t>story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1" y="1882757"/>
            <a:ext cx="5681359" cy="35967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612" y="536276"/>
            <a:ext cx="5860842" cy="13464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801" y="2377206"/>
            <a:ext cx="5267584" cy="38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1040" y="5413248"/>
            <a:ext cx="10891726" cy="1243584"/>
          </a:xfrm>
        </p:spPr>
        <p:txBody>
          <a:bodyPr>
            <a:normAutofit/>
          </a:bodyPr>
          <a:lstStyle/>
          <a:p>
            <a:r>
              <a:rPr lang="en-US" dirty="0" smtClean="0"/>
              <a:t>The old works didn‘t look at v1 explicitly</a:t>
            </a:r>
          </a:p>
          <a:p>
            <a:r>
              <a:rPr lang="en-US" dirty="0" smtClean="0"/>
              <a:t>Yet a strong effect from the softening of the </a:t>
            </a:r>
            <a:r>
              <a:rPr lang="en-US" dirty="0" err="1" smtClean="0"/>
              <a:t>EoS</a:t>
            </a:r>
            <a:r>
              <a:rPr lang="en-US" dirty="0" smtClean="0"/>
              <a:t> was observed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741245"/>
            <a:ext cx="4515001" cy="10357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501" y="33812"/>
            <a:ext cx="6605131" cy="505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0"/>
            <a:ext cx="10515600" cy="1325563"/>
          </a:xfrm>
        </p:spPr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86" y="3836542"/>
            <a:ext cx="5447453" cy="137553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833" y="1052102"/>
            <a:ext cx="5325360" cy="556888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70" y="1320041"/>
            <a:ext cx="6211912" cy="150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8530" y="0"/>
            <a:ext cx="10515600" cy="1325563"/>
          </a:xfrm>
        </p:spPr>
        <p:txBody>
          <a:bodyPr/>
          <a:lstStyle/>
          <a:p>
            <a:r>
              <a:rPr lang="en-US" dirty="0" smtClean="0"/>
              <a:t>The ‘standard’ model of HIC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1040" y="10575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56" y="1462722"/>
            <a:ext cx="11204448" cy="514996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8016" y="5897880"/>
            <a:ext cx="5400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Could be replaced by hydro initial state for low energies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27" y="591140"/>
            <a:ext cx="5192981" cy="122941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444" y="315918"/>
            <a:ext cx="6385963" cy="632262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3" y="2436839"/>
            <a:ext cx="5116775" cy="115489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2209" y="4078224"/>
            <a:ext cx="563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Remember: Standard hydro means: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Initial state by </a:t>
            </a:r>
            <a:r>
              <a:rPr lang="en-US" sz="2400" dirty="0" err="1" smtClean="0"/>
              <a:t>UrQMD</a:t>
            </a:r>
            <a:r>
              <a:rPr lang="en-US" sz="2400" dirty="0" smtClean="0"/>
              <a:t> (no </a:t>
            </a:r>
            <a:r>
              <a:rPr lang="en-US" sz="2400" dirty="0" err="1" smtClean="0"/>
              <a:t>EoS</a:t>
            </a:r>
            <a:r>
              <a:rPr lang="en-US" sz="2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Overall hydro seems to overestimate the observable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Non-equilibrium effects?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3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424" y="5725534"/>
            <a:ext cx="5670422" cy="95726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7" y="2022221"/>
            <a:ext cx="4565229" cy="35210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658" y="1666036"/>
            <a:ext cx="4532376" cy="36352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67" y="102172"/>
            <a:ext cx="4592401" cy="10936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58952" y="1378318"/>
            <a:ext cx="1116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How?: By using also fluid dynamics in the initial state. Effect of different compressibility</a:t>
            </a:r>
            <a:r>
              <a:rPr lang="de-DE" dirty="0" smtClean="0"/>
              <a:t>!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98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563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5" y="1060704"/>
            <a:ext cx="11891761" cy="55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554736" y="1938528"/>
                <a:ext cx="5288280" cy="3291840"/>
              </a:xfrm>
            </p:spPr>
            <p:txBody>
              <a:bodyPr/>
              <a:lstStyle/>
              <a:p>
                <a:r>
                  <a:rPr lang="en-US" dirty="0" smtClean="0"/>
                  <a:t>Even stronger effect in microscopic transport with </a:t>
                </a:r>
                <a:r>
                  <a:rPr lang="en-US" dirty="0" err="1" smtClean="0"/>
                  <a:t>EoS</a:t>
                </a:r>
                <a:endParaRPr lang="en-US" dirty="0" smtClean="0"/>
              </a:p>
              <a:p>
                <a:r>
                  <a:rPr lang="en-US" dirty="0" smtClean="0"/>
                  <a:t>However, many more free parameters.</a:t>
                </a:r>
              </a:p>
              <a:p>
                <a:r>
                  <a:rPr lang="en-US" dirty="0" smtClean="0"/>
                  <a:t>JAM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UrQMD</a:t>
                </a:r>
                <a:r>
                  <a:rPr lang="en-US" dirty="0"/>
                  <a:t> </a:t>
                </a:r>
                <a:r>
                  <a:rPr lang="en-US" dirty="0" smtClean="0"/>
                  <a:t>cascade.</a:t>
                </a:r>
              </a:p>
              <a:p>
                <a:r>
                  <a:rPr lang="en-US" dirty="0" smtClean="0"/>
                  <a:t>Needs thorough investigations.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4736" y="1938528"/>
                <a:ext cx="5288280" cy="3291840"/>
              </a:xfrm>
              <a:blipFill rotWithShape="0">
                <a:blip r:embed="rId2"/>
                <a:stretch>
                  <a:fillRect l="-2074" t="-29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48" y="5320856"/>
            <a:ext cx="4566601" cy="12094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723" y="110744"/>
            <a:ext cx="6147741" cy="52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8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v2?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728" y="1690688"/>
            <a:ext cx="6038088" cy="4351338"/>
          </a:xfrm>
        </p:spPr>
        <p:txBody>
          <a:bodyPr/>
          <a:lstStyle/>
          <a:p>
            <a:r>
              <a:rPr lang="en-US" sz="2000" dirty="0" smtClean="0"/>
              <a:t>Approaching </a:t>
            </a:r>
            <a:r>
              <a:rPr lang="en-US" sz="2000" dirty="0"/>
              <a:t>the transition from below: </a:t>
            </a:r>
            <a:r>
              <a:rPr lang="en-US" sz="2000" dirty="0" err="1"/>
              <a:t>UrQMD</a:t>
            </a:r>
            <a:r>
              <a:rPr lang="en-US" sz="2000" dirty="0"/>
              <a:t> with </a:t>
            </a:r>
            <a:r>
              <a:rPr lang="en-US" sz="2000" dirty="0" err="1"/>
              <a:t>Skyrme</a:t>
            </a:r>
            <a:r>
              <a:rPr lang="en-US" sz="2000" dirty="0"/>
              <a:t> potential interactions</a:t>
            </a:r>
          </a:p>
          <a:p>
            <a:pPr lvl="1"/>
            <a:r>
              <a:rPr lang="en-US" sz="1800" dirty="0"/>
              <a:t>Parameters can be chosen to get a ‚hard‘ </a:t>
            </a:r>
            <a:r>
              <a:rPr lang="en-US" sz="1800" dirty="0" smtClean="0"/>
              <a:t>or </a:t>
            </a:r>
            <a:r>
              <a:rPr lang="en-US" sz="1800" dirty="0"/>
              <a:t>‚soft‘ </a:t>
            </a:r>
            <a:r>
              <a:rPr lang="en-US" sz="1800" dirty="0" err="1"/>
              <a:t>EoS</a:t>
            </a:r>
            <a:r>
              <a:rPr lang="en-US" sz="1800" dirty="0"/>
              <a:t>. Note, terms are relative not absolute</a:t>
            </a:r>
            <a:r>
              <a:rPr lang="en-US" sz="1800" dirty="0" smtClean="0"/>
              <a:t>.</a:t>
            </a:r>
          </a:p>
          <a:p>
            <a:r>
              <a:rPr lang="en-US" sz="2200" dirty="0" smtClean="0"/>
              <a:t>Nuclear potentials also show an increase of v_2 for a softer </a:t>
            </a:r>
            <a:r>
              <a:rPr lang="en-US" sz="2200" dirty="0" err="1" smtClean="0"/>
              <a:t>EoS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Proper temperature dependence is necessary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May be interpreted as indication for softening for beam energy &gt; 5 GeV</a:t>
            </a:r>
          </a:p>
          <a:p>
            <a:r>
              <a:rPr lang="en-US" sz="2400" dirty="0"/>
              <a:t>JAM results for v_2 show an increase for a softer </a:t>
            </a:r>
            <a:r>
              <a:rPr lang="en-US" sz="2400" dirty="0" err="1"/>
              <a:t>EoS</a:t>
            </a:r>
            <a:r>
              <a:rPr lang="en-US" sz="2400" dirty="0" smtClean="0"/>
              <a:t>.</a:t>
            </a:r>
            <a:endParaRPr lang="en-US" sz="22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145" y="1690688"/>
            <a:ext cx="4644001" cy="354476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88" y="199995"/>
            <a:ext cx="5066220" cy="617031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456" y="6381554"/>
            <a:ext cx="74943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Y.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Nara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H.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Niemi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Ohnishi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JS, X.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Luo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H.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</a:t>
            </a:r>
            <a:r>
              <a:rPr lang="de-DE" altLang="de-DE" sz="1400" dirty="0" smtClean="0">
                <a:latin typeface="Arial Unicode MS" panose="020B0604020202020204" pitchFamily="34" charset="-128"/>
              </a:rPr>
              <a:t>ö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cker, Eur. Phys. J. A 54 (2018) no.2, 18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53"/>
            <a:ext cx="12043732" cy="5463490"/>
          </a:xfrm>
          <a:prstGeom prst="rect">
            <a:avLst/>
          </a:prstGeom>
        </p:spPr>
      </p:pic>
      <p:sp>
        <p:nvSpPr>
          <p:cNvPr id="7" name="Pfeil nach rechts 6"/>
          <p:cNvSpPr/>
          <p:nvPr/>
        </p:nvSpPr>
        <p:spPr>
          <a:xfrm rot="9605117">
            <a:off x="8349548" y="2199498"/>
            <a:ext cx="1362456" cy="448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560468" y="1374106"/>
            <a:ext cx="494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Highly sophisticated picture of HIC</a:t>
            </a:r>
            <a:endParaRPr lang="en-US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515" y="5597943"/>
            <a:ext cx="7252564" cy="115540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2995" y="4951612"/>
            <a:ext cx="10019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Early </a:t>
            </a:r>
            <a:r>
              <a:rPr kumimoji="0" lang="de-DE" altLang="de-D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was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argued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di-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lepton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emission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will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very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sensitive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the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occurence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of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phase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transition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L.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D.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McLerran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T.</a:t>
            </a:r>
            <a:r>
              <a:rPr kumimoji="0" lang="de-DE" altLang="de-DE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Toimela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Phys. </a:t>
            </a:r>
            <a:r>
              <a:rPr kumimoji="0" lang="de-DE" altLang="de-D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Rev</a:t>
            </a:r>
            <a:r>
              <a:rPr kumimoji="0" lang="de-DE" altLang="de-D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D (1985), 545</a:t>
            </a:r>
          </a:p>
        </p:txBody>
      </p:sp>
    </p:spTree>
    <p:extLst>
      <p:ext uri="{BB962C8B-B14F-4D97-AF65-F5344CB8AC3E}">
        <p14:creationId xmlns:p14="http://schemas.microsoft.com/office/powerpoint/2010/main" val="197130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9456" y="2815875"/>
            <a:ext cx="4123944" cy="316477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the space-time evolution of the system we can calculate the emission rates.</a:t>
            </a:r>
          </a:p>
          <a:p>
            <a:r>
              <a:rPr lang="en-US" sz="2400" dirty="0" smtClean="0"/>
              <a:t>Already by eye we see significant differences in the evolution.</a:t>
            </a:r>
            <a:endParaRPr lang="en-US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09" y="728756"/>
            <a:ext cx="10744608" cy="71599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684" y="2815875"/>
            <a:ext cx="7419194" cy="366769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807650" y="1856501"/>
            <a:ext cx="8100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An even more sophisticated picture:</a:t>
            </a:r>
          </a:p>
          <a:p>
            <a:r>
              <a:rPr lang="en-US" sz="2000" dirty="0" smtClean="0"/>
              <a:t>3+1 D fluid dynamics from the beginning to include effect from compression</a:t>
            </a:r>
            <a:endParaRPr lang="en-US" sz="2000" dirty="0"/>
          </a:p>
        </p:txBody>
      </p:sp>
      <p:sp>
        <p:nvSpPr>
          <p:cNvPr id="2" name="Rechteck 1"/>
          <p:cNvSpPr/>
          <p:nvPr/>
        </p:nvSpPr>
        <p:spPr>
          <a:xfrm>
            <a:off x="219456" y="23713"/>
            <a:ext cx="6499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/>
              <a:t>New </a:t>
            </a:r>
            <a:r>
              <a:rPr lang="de-DE" altLang="de-DE" sz="2400" b="1" dirty="0" err="1"/>
              <a:t>studies</a:t>
            </a:r>
            <a:r>
              <a:rPr lang="de-DE" altLang="de-DE" sz="2400" b="1" dirty="0"/>
              <a:t> </a:t>
            </a:r>
            <a:r>
              <a:rPr lang="de-DE" altLang="de-DE" sz="2400" b="1" dirty="0" err="1"/>
              <a:t>aim</a:t>
            </a:r>
            <a:r>
              <a:rPr lang="de-DE" altLang="de-DE" sz="2400" b="1" dirty="0"/>
              <a:t> at </a:t>
            </a:r>
            <a:r>
              <a:rPr lang="de-DE" altLang="de-DE" sz="2400" b="1" dirty="0" err="1"/>
              <a:t>more</a:t>
            </a:r>
            <a:r>
              <a:rPr lang="de-DE" altLang="de-DE" sz="2400" b="1" dirty="0"/>
              <a:t> quantitative </a:t>
            </a:r>
            <a:r>
              <a:rPr lang="de-DE" altLang="de-DE" sz="2400" b="1" dirty="0" err="1"/>
              <a:t>predictions</a:t>
            </a:r>
            <a:endParaRPr lang="de-DE" alt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347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0" y="557148"/>
            <a:ext cx="11577800" cy="546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274" y="1394270"/>
            <a:ext cx="11815451" cy="511625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" y="365125"/>
            <a:ext cx="8066914" cy="85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351007" cy="60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9768" y="-245324"/>
            <a:ext cx="10982632" cy="1325563"/>
          </a:xfrm>
        </p:spPr>
        <p:txBody>
          <a:bodyPr/>
          <a:lstStyle/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a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transition</a:t>
            </a:r>
            <a:r>
              <a:rPr lang="de-DE" dirty="0" smtClean="0"/>
              <a:t> in fluid </a:t>
            </a:r>
            <a:r>
              <a:rPr lang="de-DE" dirty="0" err="1" smtClean="0"/>
              <a:t>dynamics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6529" y="773965"/>
            <a:ext cx="10881360" cy="133597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To dynamically describe the process of phase separation, fluid dynamics needs to be augmented</a:t>
            </a:r>
          </a:p>
          <a:p>
            <a:pPr lvl="1"/>
            <a:r>
              <a:rPr lang="en-US" sz="1800" dirty="0" smtClean="0"/>
              <a:t>Most important: a gradient term</a:t>
            </a:r>
          </a:p>
          <a:p>
            <a:pPr lvl="1"/>
            <a:r>
              <a:rPr lang="en-US" sz="1800" dirty="0" smtClean="0"/>
              <a:t>Modifies the dispersion relation.</a:t>
            </a:r>
            <a:endParaRPr lang="en-US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56" y="3139643"/>
            <a:ext cx="5163420" cy="37183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089973"/>
            <a:ext cx="5145024" cy="3817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21408" y="2816196"/>
            <a:ext cx="934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u="sng" dirty="0" smtClean="0"/>
              <a:t>Normal</a:t>
            </a:r>
            <a:r>
              <a:rPr lang="de-DE" sz="2000" u="sng" dirty="0" smtClean="0"/>
              <a:t> matter</a:t>
            </a:r>
            <a:r>
              <a:rPr lang="de-DE" sz="2000" dirty="0" smtClean="0"/>
              <a:t>				</a:t>
            </a:r>
            <a:r>
              <a:rPr lang="de-DE" sz="2000" dirty="0"/>
              <a:t> </a:t>
            </a:r>
            <a:r>
              <a:rPr lang="de-DE" sz="2000" dirty="0" smtClean="0"/>
              <a:t>           </a:t>
            </a:r>
            <a:r>
              <a:rPr lang="de-DE" sz="2000" i="1" u="sng" dirty="0" err="1" smtClean="0"/>
              <a:t>mechanically</a:t>
            </a:r>
            <a:r>
              <a:rPr lang="de-DE" sz="2000" i="1" u="sng" dirty="0" smtClean="0"/>
              <a:t> </a:t>
            </a:r>
            <a:r>
              <a:rPr lang="de-DE" sz="2000" i="1" u="sng" dirty="0" err="1" smtClean="0"/>
              <a:t>unstable</a:t>
            </a:r>
            <a:r>
              <a:rPr lang="de-DE" sz="2000" i="1" u="sng" dirty="0" smtClean="0"/>
              <a:t> </a:t>
            </a:r>
            <a:r>
              <a:rPr lang="de-DE" sz="2000" u="sng" dirty="0" smtClean="0"/>
              <a:t>matter</a:t>
            </a:r>
            <a:endParaRPr lang="de-DE" sz="2000" u="sng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543" y="1234852"/>
            <a:ext cx="7146601" cy="16662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289914" y="23099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197039" y="1131784"/>
            <a:ext cx="7272585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unstable region between the phase boundaries the speed of sound will be imaginary.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undulations will grow exponentially with a wave number dependent growth rate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693" y="2052737"/>
            <a:ext cx="4422331" cy="55136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9274" y="1894477"/>
            <a:ext cx="4150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See e.g.:</a:t>
            </a:r>
          </a:p>
          <a:p>
            <a:r>
              <a:rPr lang="de-DE" altLang="de-DE" sz="1200" dirty="0">
                <a:latin typeface="Arial Unicode MS" panose="020B0604020202020204" pitchFamily="34" charset="-128"/>
              </a:rPr>
              <a:t>V. V.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Skokov</a:t>
            </a:r>
            <a:r>
              <a:rPr lang="de-DE" altLang="de-DE" sz="1200" dirty="0">
                <a:latin typeface="Arial Unicode MS" panose="020B0604020202020204" pitchFamily="34" charset="-128"/>
              </a:rPr>
              <a:t>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and</a:t>
            </a:r>
            <a:r>
              <a:rPr lang="de-DE" altLang="de-DE" sz="1200" dirty="0">
                <a:latin typeface="Arial Unicode MS" panose="020B0604020202020204" pitchFamily="34" charset="-128"/>
              </a:rPr>
              <a:t> D. N.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Voskresensky</a:t>
            </a:r>
            <a:r>
              <a:rPr lang="de-DE" altLang="de-DE" sz="1200" dirty="0">
                <a:latin typeface="Arial Unicode MS" panose="020B0604020202020204" pitchFamily="34" charset="-128"/>
              </a:rPr>
              <a:t>,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Nucl</a:t>
            </a:r>
            <a:r>
              <a:rPr lang="de-DE" altLang="de-DE" sz="1200" dirty="0">
                <a:latin typeface="Arial Unicode MS" panose="020B0604020202020204" pitchFamily="34" charset="-128"/>
              </a:rPr>
              <a:t>. Phys. A 828 (2009), </a:t>
            </a:r>
            <a:r>
              <a:rPr lang="de-DE" altLang="de-DE" sz="1200" dirty="0" smtClean="0">
                <a:latin typeface="Arial Unicode MS" panose="020B0604020202020204" pitchFamily="34" charset="-128"/>
              </a:rPr>
              <a:t>401-438</a:t>
            </a:r>
          </a:p>
          <a:p>
            <a:r>
              <a:rPr lang="de-DE" sz="1200" dirty="0" err="1" smtClean="0">
                <a:latin typeface="Arial Unicode MS" panose="020B0604020202020204" pitchFamily="34" charset="-128"/>
              </a:rPr>
              <a:t>and</a:t>
            </a:r>
            <a:endParaRPr lang="de-DE" sz="1200" dirty="0" smtClean="0"/>
          </a:p>
          <a:p>
            <a:r>
              <a:rPr lang="de-DE" altLang="de-DE" sz="1200" dirty="0">
                <a:latin typeface="Arial Unicode MS" panose="020B0604020202020204" pitchFamily="34" charset="-128"/>
              </a:rPr>
              <a:t>J.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Randrup</a:t>
            </a:r>
            <a:r>
              <a:rPr lang="de-DE" altLang="de-DE" sz="1200" dirty="0">
                <a:latin typeface="Arial Unicode MS" panose="020B0604020202020204" pitchFamily="34" charset="-128"/>
              </a:rPr>
              <a:t>,  Phys. </a:t>
            </a:r>
            <a:r>
              <a:rPr lang="de-DE" altLang="de-DE" sz="1200" dirty="0" err="1">
                <a:latin typeface="Arial Unicode MS" panose="020B0604020202020204" pitchFamily="34" charset="-128"/>
              </a:rPr>
              <a:t>Rev</a:t>
            </a:r>
            <a:r>
              <a:rPr lang="de-DE" altLang="de-DE" sz="1200" dirty="0">
                <a:latin typeface="Arial Unicode MS" panose="020B0604020202020204" pitchFamily="34" charset="-128"/>
              </a:rPr>
              <a:t>. C 79 (2009), 054911</a:t>
            </a:r>
            <a:r>
              <a:rPr lang="de-DE" altLang="de-DE" sz="1050" dirty="0"/>
              <a:t> </a:t>
            </a:r>
            <a:endParaRPr lang="de-DE" altLang="de-DE" sz="2800" dirty="0"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88490" y="249305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19003" y="2531754"/>
            <a:ext cx="111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Viscosity</a:t>
            </a:r>
            <a:r>
              <a:rPr lang="de-DE" dirty="0" smtClean="0"/>
              <a:t>: 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4211" y="2612321"/>
            <a:ext cx="3741000" cy="2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73375" y="56672"/>
            <a:ext cx="6176665" cy="1342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two scenarios of phase separation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Equilibrium construction (Maxwell)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Non-equilibrium separation through instabilities  </a:t>
            </a:r>
            <a:endParaRPr lang="en-US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022" y="1761397"/>
            <a:ext cx="8598487" cy="49378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4" y="56672"/>
            <a:ext cx="3250800" cy="2245233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 rot="2569463">
            <a:off x="2091663" y="2541649"/>
            <a:ext cx="1209320" cy="39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rot="574322">
            <a:off x="3394754" y="1373760"/>
            <a:ext cx="5458968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64" y="365125"/>
            <a:ext cx="9765791" cy="63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Part 1 The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the QCD </a:t>
            </a:r>
            <a:r>
              <a:rPr lang="en-US" dirty="0" err="1" smtClean="0"/>
              <a:t>EoS</a:t>
            </a:r>
            <a:r>
              <a:rPr lang="en-US" dirty="0" smtClean="0"/>
              <a:t> either from first principles</a:t>
            </a:r>
          </a:p>
          <a:p>
            <a:r>
              <a:rPr lang="en-US" dirty="0" smtClean="0"/>
              <a:t>Or, at large densities, by phenomenology guided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" y="127381"/>
            <a:ext cx="10515600" cy="1325563"/>
          </a:xfrm>
        </p:spPr>
        <p:txBody>
          <a:bodyPr/>
          <a:lstStyle/>
          <a:p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choice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EoS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944" y="1665354"/>
            <a:ext cx="7022591" cy="496148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10312" y="1366850"/>
            <a:ext cx="62993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 though some models have the CEP at the same point,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hey may yield very different results.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HQ-</a:t>
            </a:r>
            <a:r>
              <a:rPr lang="en-US" sz="2000" dirty="0" err="1" smtClean="0"/>
              <a:t>EoS</a:t>
            </a:r>
            <a:r>
              <a:rPr lang="en-US" sz="2000" dirty="0" smtClean="0"/>
              <a:t>: what we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PQM: example for quark mean field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Nuclear L-G: well known phenomenology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0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" y="719200"/>
            <a:ext cx="4507992" cy="581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HQ-</a:t>
            </a:r>
            <a:r>
              <a:rPr lang="en-US" sz="2400" dirty="0" err="1" smtClean="0"/>
              <a:t>EoS</a:t>
            </a:r>
            <a:r>
              <a:rPr lang="en-US" sz="2400" dirty="0" smtClean="0"/>
              <a:t> vs. PQM model:</a:t>
            </a:r>
          </a:p>
          <a:p>
            <a:pPr marL="0" indent="0">
              <a:buNone/>
            </a:pPr>
            <a:r>
              <a:rPr lang="en-US" sz="2400" dirty="0" smtClean="0"/>
              <a:t>Evolution of clusters very different.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Low pressure at coexistence leads to long-lived clusters.</a:t>
            </a:r>
          </a:p>
          <a:p>
            <a:r>
              <a:rPr lang="en-US" sz="2400" dirty="0" smtClean="0"/>
              <a:t>Similar to L-G transition: Clusters are nuclei!</a:t>
            </a:r>
          </a:p>
          <a:p>
            <a:r>
              <a:rPr lang="en-US" sz="2400" dirty="0" smtClean="0"/>
              <a:t>But: Quark clusters are not stable!</a:t>
            </a:r>
            <a:endParaRPr lang="en-US" sz="2400" dirty="0"/>
          </a:p>
          <a:p>
            <a:r>
              <a:rPr lang="en-US" sz="2400" dirty="0" smtClean="0"/>
              <a:t>As cluster decay and go through hadronic phase, signals wash out.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140" y="85774"/>
            <a:ext cx="7750860" cy="66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312" y="3077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 evolution of density moments shows clearly the difference</a:t>
            </a:r>
          </a:p>
          <a:p>
            <a:pPr marL="0" indent="0">
              <a:buNone/>
            </a:pPr>
            <a:r>
              <a:rPr lang="en-US" dirty="0" smtClean="0"/>
              <a:t>So whenever a result with </a:t>
            </a:r>
            <a:r>
              <a:rPr lang="en-US" i="1" dirty="0" smtClean="0"/>
              <a:t>a critical point / phase transition</a:t>
            </a:r>
            <a:r>
              <a:rPr lang="en-US" dirty="0" smtClean="0"/>
              <a:t> is shown:</a:t>
            </a:r>
          </a:p>
          <a:p>
            <a:r>
              <a:rPr lang="en-US" dirty="0" smtClean="0"/>
              <a:t>Check the thermodynamic properties of the transition</a:t>
            </a:r>
          </a:p>
          <a:p>
            <a:r>
              <a:rPr lang="en-US" dirty="0" smtClean="0"/>
              <a:t>Put the results into context of the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11" y="2200529"/>
            <a:ext cx="6298777" cy="45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1171" y="1825624"/>
            <a:ext cx="4697173" cy="4930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CNN </a:t>
            </a:r>
            <a:r>
              <a:rPr lang="de-DE" dirty="0" err="1" smtClean="0"/>
              <a:t>results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Yes in </a:t>
            </a:r>
            <a:r>
              <a:rPr lang="de-DE" dirty="0" err="1" smtClean="0"/>
              <a:t>almost</a:t>
            </a:r>
            <a:r>
              <a:rPr lang="de-DE" dirty="0" smtClean="0"/>
              <a:t> </a:t>
            </a:r>
            <a:r>
              <a:rPr lang="de-DE" dirty="0" err="1" smtClean="0"/>
              <a:t>every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87" y="1583464"/>
            <a:ext cx="6579001" cy="51724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71" y="133868"/>
            <a:ext cx="10841941" cy="137110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30" y="2225183"/>
            <a:ext cx="5103636" cy="3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640"/>
            <a:ext cx="10747248" cy="65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62" y="758736"/>
            <a:ext cx="11390457" cy="56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6" y="648589"/>
            <a:ext cx="10777708" cy="563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9080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example for the full evolution using the HQ-</a:t>
            </a:r>
            <a:r>
              <a:rPr lang="en-US" sz="3600" dirty="0" err="1" smtClean="0"/>
              <a:t>EoS</a:t>
            </a:r>
            <a:endParaRPr lang="en-US" sz="3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5" y="1345765"/>
            <a:ext cx="11190929" cy="39051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96696" y="525088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Small enhancement of Skewness observed (relevant is the TP=1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Fluid dynamics is computationally expansive: no Kurtosis yet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13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Nuclei </a:t>
            </a:r>
            <a:r>
              <a:rPr lang="de-DE" dirty="0" err="1" smtClean="0"/>
              <a:t>ratio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440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idea: one can probe fluctuations of the neutron number by the double ratio: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de-DE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latter are the coalescence factors for 2 or 3 nucleons.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44039"/>
              </a:xfrm>
              <a:blipFill rotWithShape="0">
                <a:blip r:embed="rId2"/>
                <a:stretch>
                  <a:fillRect l="-1217" t="-4156" b="-5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38200" y="1487071"/>
            <a:ext cx="72539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Sun, L.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W.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Chen, C.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Ko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Z.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Xu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Phys.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Lett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 B 774, 103-107 (2017)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2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dynamical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say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7472" y="1962150"/>
            <a:ext cx="5522976" cy="3405378"/>
          </a:xfrm>
        </p:spPr>
        <p:txBody>
          <a:bodyPr/>
          <a:lstStyle/>
          <a:p>
            <a:r>
              <a:rPr lang="en-US" dirty="0" smtClean="0"/>
              <a:t>Result of nuclei ratios from fluid dynamics + thermal production</a:t>
            </a:r>
          </a:p>
          <a:p>
            <a:r>
              <a:rPr lang="en-US" dirty="0" smtClean="0"/>
              <a:t>First calculation did not include effects of phase space coalescence.</a:t>
            </a:r>
          </a:p>
          <a:p>
            <a:r>
              <a:rPr lang="en-US" dirty="0" smtClean="0"/>
              <a:t>Still small effect is observed.</a:t>
            </a:r>
          </a:p>
          <a:p>
            <a:r>
              <a:rPr lang="en-US" dirty="0" smtClean="0"/>
              <a:t>Only during active clumping.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40" y="1643459"/>
            <a:ext cx="6300216" cy="467002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66928" y="6278637"/>
            <a:ext cx="63113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JS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J.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Randrup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V.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Koch, Phys.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 C 89, no.3, 034901 (2014)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4215383"/>
            <a:ext cx="10515600" cy="1961579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7" y="1417320"/>
            <a:ext cx="11614761" cy="41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696" y="90805"/>
            <a:ext cx="10515600" cy="1325563"/>
          </a:xfrm>
        </p:spPr>
        <p:txBody>
          <a:bodyPr/>
          <a:lstStyle/>
          <a:p>
            <a:r>
              <a:rPr lang="de-DE" dirty="0" err="1" smtClean="0"/>
              <a:t>Coalescence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234696" y="1049973"/>
                <a:ext cx="8461248" cy="3339148"/>
              </a:xfrm>
            </p:spPr>
            <p:txBody>
              <a:bodyPr/>
              <a:lstStyle/>
              <a:p>
                <a:r>
                  <a:rPr lang="en-US" dirty="0" smtClean="0"/>
                  <a:t>Recently an effective phase space coalescence approach was developed for </a:t>
                </a:r>
                <a:r>
                  <a:rPr lang="en-US" dirty="0" err="1" smtClean="0"/>
                  <a:t>UrQMD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Coordinate AND momentum space: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=3.575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𝑓𝑚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=0.285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One set of parameters works from SIS18 to LHC.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696" y="1049973"/>
                <a:ext cx="8461248" cy="3339148"/>
              </a:xfrm>
              <a:blipFill rotWithShape="0">
                <a:blip r:embed="rId2"/>
                <a:stretch>
                  <a:fillRect l="-1297" t="-29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93" y="90805"/>
            <a:ext cx="4992307" cy="40756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261" y="3186054"/>
            <a:ext cx="4837176" cy="3671946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83347" y="6222412"/>
            <a:ext cx="54801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Sombun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K.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Tomuang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Limphirat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P.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Hillmann, C.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Herold, </a:t>
            </a: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JS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Y.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Yan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M.</a:t>
            </a:r>
            <a:r>
              <a:rPr kumimoji="0" lang="de-DE" altLang="de-DE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Bleicher, Phys. </a:t>
            </a:r>
            <a:r>
              <a:rPr kumimoji="0" lang="de-DE" alt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Rev</a:t>
            </a:r>
            <a:r>
              <a:rPr kumimoji="0" lang="de-DE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. C 99, no.1, 014901 (2019)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2849" y="128684"/>
            <a:ext cx="10515600" cy="1325563"/>
          </a:xfrm>
        </p:spPr>
        <p:txBody>
          <a:bodyPr/>
          <a:lstStyle/>
          <a:p>
            <a:r>
              <a:rPr lang="de-DE" dirty="0" err="1" smtClean="0"/>
              <a:t>Now</a:t>
            </a:r>
            <a:r>
              <a:rPr lang="de-DE" dirty="0" smtClean="0"/>
              <a:t> also 3-baryon </a:t>
            </a:r>
            <a:r>
              <a:rPr lang="de-DE" dirty="0" err="1" smtClean="0"/>
              <a:t>states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849" y="1454247"/>
            <a:ext cx="10515600" cy="4351338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Thanks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Paula Hillman</a:t>
            </a:r>
            <a:endParaRPr lang="de-DE" sz="2000" dirty="0"/>
          </a:p>
          <a:p>
            <a:r>
              <a:rPr lang="de-DE" sz="2000" dirty="0" smtClean="0"/>
              <a:t> </a:t>
            </a:r>
            <a:r>
              <a:rPr lang="de-DE" sz="2000" dirty="0"/>
              <a:t>P</a:t>
            </a:r>
            <a:r>
              <a:rPr lang="de-DE" sz="2000" dirty="0" smtClean="0"/>
              <a:t>arameters </a:t>
            </a:r>
            <a:r>
              <a:rPr lang="de-DE" sz="2000" dirty="0" err="1" smtClean="0"/>
              <a:t>need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fixed</a:t>
            </a:r>
            <a:r>
              <a:rPr lang="de-DE" sz="2000" dirty="0" smtClean="0"/>
              <a:t>, </a:t>
            </a:r>
            <a:r>
              <a:rPr lang="de-DE" sz="2000" dirty="0" err="1" smtClean="0"/>
              <a:t>for</a:t>
            </a:r>
            <a:r>
              <a:rPr lang="de-DE" sz="2000" dirty="0" smtClean="0"/>
              <a:t> all beam </a:t>
            </a:r>
            <a:r>
              <a:rPr lang="de-DE" sz="2000" dirty="0" err="1" smtClean="0"/>
              <a:t>energies</a:t>
            </a:r>
            <a:r>
              <a:rPr lang="de-DE" sz="2000" dirty="0" smtClean="0"/>
              <a:t>: The </a:t>
            </a:r>
            <a:r>
              <a:rPr lang="de-DE" sz="2000" dirty="0" err="1" smtClean="0"/>
              <a:t>rest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prediction</a:t>
            </a:r>
            <a:r>
              <a:rPr lang="de-DE" sz="2000" dirty="0" smtClean="0"/>
              <a:t>.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321740"/>
              </p:ext>
            </p:extLst>
          </p:nvPr>
        </p:nvGraphicFramePr>
        <p:xfrm>
          <a:off x="632849" y="2391400"/>
          <a:ext cx="5836776" cy="437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Acrobat Document" r:id="rId3" imgW="4389120" imgH="3291840" progId="AcroExch.Document.DC">
                  <p:embed/>
                </p:oleObj>
              </mc:Choice>
              <mc:Fallback>
                <p:oleObj name="Acrobat Document" r:id="rId3" imgW="4389120" imgH="32918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849" y="2391400"/>
                        <a:ext cx="5836776" cy="437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2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0485" y="-254566"/>
            <a:ext cx="2829262" cy="1325563"/>
          </a:xfrm>
        </p:spPr>
        <p:txBody>
          <a:bodyPr/>
          <a:lstStyle/>
          <a:p>
            <a:r>
              <a:rPr lang="en-US" dirty="0" smtClean="0"/>
              <a:t>New results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813" y="5078774"/>
            <a:ext cx="1088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 no signal for clustering? Clustering effect is not very large, small volume and global conservation.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Re-scattering removes all previous correlations.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Even for point when clustering is present the smaller coordinate space comes with increased momentum space</a:t>
            </a:r>
            <a:endParaRPr lang="en-US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953119"/>
              </p:ext>
            </p:extLst>
          </p:nvPr>
        </p:nvGraphicFramePr>
        <p:xfrm>
          <a:off x="234301" y="964130"/>
          <a:ext cx="5535575" cy="391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Acrobat Document" r:id="rId3" imgW="6415686" imgH="4541204" progId="AcroExch.Document.DC">
                  <p:embed/>
                </p:oleObj>
              </mc:Choice>
              <mc:Fallback>
                <p:oleObj name="Acrobat Document" r:id="rId3" imgW="6415686" imgH="45412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301" y="964130"/>
                        <a:ext cx="5535575" cy="3919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63072"/>
              </p:ext>
            </p:extLst>
          </p:nvPr>
        </p:nvGraphicFramePr>
        <p:xfrm>
          <a:off x="6088836" y="964131"/>
          <a:ext cx="5535573" cy="3919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Acrobat Document" r:id="rId5" imgW="6415686" imgH="4541204" progId="AcroExch.Document.DC">
                  <p:embed/>
                </p:oleObj>
              </mc:Choice>
              <mc:Fallback>
                <p:oleObj name="Acrobat Document" r:id="rId5" imgW="6415686" imgH="45412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88836" y="964131"/>
                        <a:ext cx="5535573" cy="3919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llipse 7"/>
          <p:cNvSpPr/>
          <p:nvPr/>
        </p:nvSpPr>
        <p:spPr>
          <a:xfrm>
            <a:off x="827410" y="1466391"/>
            <a:ext cx="678426" cy="894736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38364" y="490061"/>
            <a:ext cx="2134943" cy="861774"/>
          </a:xfrm>
          <a:prstGeom prst="rect">
            <a:avLst/>
          </a:prstGeom>
          <a:solidFill>
            <a:srgbClr val="FFC000">
              <a:alpha val="42000"/>
            </a:srgbClr>
          </a:solidFill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Why</a:t>
            </a:r>
            <a:r>
              <a:rPr lang="de-DE" sz="1600" dirty="0" smtClean="0"/>
              <a:t>?</a:t>
            </a:r>
          </a:p>
          <a:p>
            <a:r>
              <a:rPr lang="de-DE" sz="1600" dirty="0" err="1" smtClean="0"/>
              <a:t>Multifragmentation</a:t>
            </a:r>
            <a:r>
              <a:rPr lang="de-DE" sz="1600" dirty="0" smtClean="0"/>
              <a:t>?</a:t>
            </a:r>
          </a:p>
          <a:p>
            <a:r>
              <a:rPr lang="de-DE" sz="1600" dirty="0" smtClean="0"/>
              <a:t>The LG </a:t>
            </a:r>
            <a:r>
              <a:rPr lang="de-DE" sz="1600" dirty="0" err="1" smtClean="0"/>
              <a:t>transition</a:t>
            </a:r>
            <a:r>
              <a:rPr lang="de-DE" sz="1600" dirty="0" smtClean="0"/>
              <a:t>?</a:t>
            </a:r>
            <a:endParaRPr lang="de-DE" sz="1600" dirty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1613644" y="1466391"/>
            <a:ext cx="344245" cy="319375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V="1">
            <a:off x="11517837" y="2923704"/>
            <a:ext cx="0" cy="548640"/>
          </a:xfrm>
          <a:prstGeom prst="straightConnector1">
            <a:avLst/>
          </a:prstGeom>
          <a:ln w="666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0566710" y="3630067"/>
            <a:ext cx="1376659" cy="646331"/>
          </a:xfrm>
          <a:prstGeom prst="rect">
            <a:avLst/>
          </a:prstGeom>
          <a:solidFill>
            <a:srgbClr val="FF0000">
              <a:alpha val="31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Flow?</a:t>
            </a:r>
          </a:p>
          <a:p>
            <a:r>
              <a:rPr lang="en-US" dirty="0" smtClean="0"/>
              <a:t>Acceptance?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122559" y="1512161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Preliminary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44813" y="6368904"/>
            <a:ext cx="9369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Hillmann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JS, V.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Vovchenko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V. Koch, J.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Randrup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Marcus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Bleicher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10014723" y="1455925"/>
            <a:ext cx="2097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</a:rPr>
              <a:t>Preliminary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de-D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5101"/>
            <a:ext cx="10515600" cy="1325563"/>
          </a:xfrm>
        </p:spPr>
        <p:txBody>
          <a:bodyPr/>
          <a:lstStyle/>
          <a:p>
            <a:r>
              <a:rPr lang="de-DE" dirty="0" err="1" smtClean="0"/>
              <a:t>Employ</a:t>
            </a:r>
            <a:r>
              <a:rPr lang="de-DE" dirty="0" smtClean="0"/>
              <a:t> DL </a:t>
            </a:r>
            <a:r>
              <a:rPr lang="de-DE" dirty="0" err="1" smtClean="0"/>
              <a:t>methods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40941" y="272753"/>
            <a:ext cx="7458635" cy="181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Advantage: No need to explicitly construct observables</a:t>
            </a:r>
          </a:p>
          <a:p>
            <a:pPr lvl="1"/>
            <a:r>
              <a:rPr lang="en-US" sz="2000" dirty="0" smtClean="0"/>
              <a:t>May lead to new surprising features</a:t>
            </a:r>
          </a:p>
          <a:p>
            <a:r>
              <a:rPr lang="en-US" sz="2400" dirty="0" smtClean="0"/>
              <a:t>Disadvantage: Supervised learning requires example data which is as realistic as possible.</a:t>
            </a:r>
            <a:endParaRPr lang="en-US" sz="24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5911" y="6395578"/>
            <a:ext cx="89228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Pang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K.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Zhou, N.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Su, H.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Petersen, H.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Stöcker </a:t>
            </a:r>
            <a:r>
              <a:rPr kumimoji="0" lang="de-DE" alt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X.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N.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Wang, </a:t>
            </a:r>
            <a:r>
              <a:rPr kumimoji="0" lang="de-DE" altLang="de-DE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Nature </a:t>
            </a:r>
            <a:r>
              <a:rPr kumimoji="0" lang="de-DE" altLang="de-D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Commun</a:t>
            </a:r>
            <a:r>
              <a:rPr kumimoji="0" lang="de-DE" altLang="de-D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9 (2018) no.1, 210</a:t>
            </a:r>
            <a:r>
              <a:rPr kumimoji="0" lang="de-DE" alt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de-DE" altLang="de-DE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" y="2085124"/>
            <a:ext cx="8800758" cy="422303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837453" y="2357103"/>
            <a:ext cx="3218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Investigations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way</a:t>
            </a:r>
            <a:endParaRPr lang="de-DE" sz="20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21115" y="2896349"/>
            <a:ext cx="3134976" cy="167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Y.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L.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Du, K.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Zhou, JS, L.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G.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Pang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A.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Motornenko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H.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Zong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, X.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N.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Wang </a:t>
            </a: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and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H.</a:t>
            </a:r>
            <a:r>
              <a:rPr kumimoji="0" lang="de-DE" altLang="de-DE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Stöcker, Eur. Phys. J. C 80 (2020) no.6, 516</a:t>
            </a: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M.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Omana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Kuttan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, </a:t>
            </a:r>
            <a:r>
              <a:rPr lang="de-DE" altLang="de-DE" sz="1100" dirty="0" smtClean="0">
                <a:solidFill>
                  <a:srgbClr val="002060"/>
                </a:solidFill>
                <a:latin typeface="Arial Unicode MS" panose="020B0604020202020204" pitchFamily="34" charset="-128"/>
              </a:rPr>
              <a:t>JS, 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K. Zhou, A.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Redelbach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and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 H.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Stoecker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, Phys. </a:t>
            </a:r>
            <a:r>
              <a:rPr lang="de-DE" altLang="de-DE" sz="1100" dirty="0" err="1">
                <a:solidFill>
                  <a:srgbClr val="002060"/>
                </a:solidFill>
                <a:latin typeface="Arial Unicode MS" panose="020B0604020202020204" pitchFamily="34" charset="-128"/>
              </a:rPr>
              <a:t>Lett</a:t>
            </a:r>
            <a:r>
              <a:rPr lang="de-DE" altLang="de-DE" sz="1100" dirty="0">
                <a:solidFill>
                  <a:srgbClr val="002060"/>
                </a:solidFill>
                <a:latin typeface="Arial Unicode MS" panose="020B0604020202020204" pitchFamily="34" charset="-128"/>
              </a:rPr>
              <a:t>. B 811 (2020), 135872</a:t>
            </a:r>
            <a:r>
              <a:rPr lang="de-DE" altLang="de-DE" sz="1100" dirty="0">
                <a:solidFill>
                  <a:srgbClr val="002060"/>
                </a:solidFill>
              </a:rPr>
              <a:t> </a:t>
            </a:r>
            <a:endParaRPr lang="de-DE" altLang="de-DE" sz="11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0184" y="301117"/>
            <a:ext cx="10515600" cy="1325563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3464" y="1626680"/>
            <a:ext cx="11603736" cy="4486275"/>
          </a:xfrm>
        </p:spPr>
        <p:txBody>
          <a:bodyPr/>
          <a:lstStyle/>
          <a:p>
            <a:r>
              <a:rPr lang="en-US" dirty="0" smtClean="0"/>
              <a:t>Many signals for a phase transition have been proposed over the years.</a:t>
            </a:r>
          </a:p>
          <a:p>
            <a:r>
              <a:rPr lang="en-US" dirty="0" smtClean="0"/>
              <a:t>Almost all of the seem to exhibit some kind of model dependence.</a:t>
            </a:r>
          </a:p>
          <a:p>
            <a:r>
              <a:rPr lang="en-US" dirty="0" smtClean="0"/>
              <a:t>More realistic scenarios generally weaken the signals.</a:t>
            </a:r>
          </a:p>
          <a:p>
            <a:r>
              <a:rPr lang="en-US" dirty="0" smtClean="0"/>
              <a:t>Hydro results dominated by noise from assumed equilibrium</a:t>
            </a:r>
          </a:p>
          <a:p>
            <a:r>
              <a:rPr lang="en-US" dirty="0" smtClean="0"/>
              <a:t>Can transport + Phase transition be an alternative?</a:t>
            </a:r>
          </a:p>
          <a:p>
            <a:r>
              <a:rPr lang="en-US" dirty="0" smtClean="0"/>
              <a:t>Cluster formation still an interesting topic, but with caveats</a:t>
            </a:r>
          </a:p>
          <a:p>
            <a:r>
              <a:rPr lang="en-US" dirty="0" smtClean="0"/>
              <a:t>There is always the super heavy ion collider (neutron star mergers) looming.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27381"/>
            <a:ext cx="10515600" cy="1325563"/>
          </a:xfrm>
        </p:spPr>
        <p:txBody>
          <a:bodyPr/>
          <a:lstStyle/>
          <a:p>
            <a:r>
              <a:rPr lang="de-DE" dirty="0" err="1" smtClean="0"/>
              <a:t>Expansions</a:t>
            </a:r>
            <a:r>
              <a:rPr lang="de-DE" dirty="0" smtClean="0"/>
              <a:t> in </a:t>
            </a:r>
            <a:r>
              <a:rPr lang="de-DE" dirty="0" err="1" smtClean="0"/>
              <a:t>imaginary</a:t>
            </a:r>
            <a:r>
              <a:rPr lang="de-DE" dirty="0" smtClean="0"/>
              <a:t> </a:t>
            </a:r>
            <a:r>
              <a:rPr lang="de-DE" dirty="0" err="1" smtClean="0"/>
              <a:t>chemical</a:t>
            </a:r>
            <a:r>
              <a:rPr lang="de-DE" dirty="0" smtClean="0"/>
              <a:t> potential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18" y="1331703"/>
            <a:ext cx="11419764" cy="53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Expansions</a:t>
            </a:r>
            <a:r>
              <a:rPr lang="de-DE" dirty="0" smtClean="0"/>
              <a:t> </a:t>
            </a:r>
            <a:r>
              <a:rPr lang="de-DE" dirty="0" err="1" smtClean="0"/>
              <a:t>wont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diverge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3" y="1389888"/>
            <a:ext cx="11657014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443" y="32338"/>
            <a:ext cx="10515600" cy="1325563"/>
          </a:xfrm>
        </p:spPr>
        <p:txBody>
          <a:bodyPr/>
          <a:lstStyle/>
          <a:p>
            <a:r>
              <a:rPr lang="de-DE" dirty="0" smtClean="0"/>
              <a:t>Experiments at T=0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497" y="3602736"/>
            <a:ext cx="10586546" cy="302666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53" y="1147589"/>
            <a:ext cx="11678179" cy="23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45399"/>
            <a:ext cx="12227668" cy="1325563"/>
          </a:xfrm>
        </p:spPr>
        <p:txBody>
          <a:bodyPr/>
          <a:lstStyle/>
          <a:p>
            <a:r>
              <a:rPr lang="de-DE" dirty="0" smtClean="0"/>
              <a:t>CMF – a </a:t>
            </a:r>
            <a:r>
              <a:rPr lang="de-DE" dirty="0" err="1" smtClean="0"/>
              <a:t>phenomenological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QCD </a:t>
            </a:r>
            <a:r>
              <a:rPr lang="de-DE" dirty="0" err="1" smtClean="0"/>
              <a:t>EoS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6" y="1256487"/>
            <a:ext cx="10977229" cy="517977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87335" y="5128172"/>
            <a:ext cx="3717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Chiral</a:t>
            </a:r>
            <a:r>
              <a:rPr lang="de-DE" dirty="0" smtClean="0"/>
              <a:t> </a:t>
            </a:r>
            <a:r>
              <a:rPr lang="de-DE" dirty="0" err="1" smtClean="0"/>
              <a:t>symmetry</a:t>
            </a:r>
            <a:r>
              <a:rPr lang="de-DE" dirty="0" smtClean="0"/>
              <a:t> in </a:t>
            </a:r>
            <a:r>
              <a:rPr lang="de-DE" dirty="0" err="1" smtClean="0"/>
              <a:t>hadronic</a:t>
            </a:r>
            <a:r>
              <a:rPr lang="de-DE" dirty="0" smtClean="0"/>
              <a:t> </a:t>
            </a:r>
            <a:r>
              <a:rPr lang="de-DE" dirty="0" err="1" smtClean="0"/>
              <a:t>language</a:t>
            </a:r>
            <a:endParaRPr lang="de-DE" dirty="0" smtClean="0"/>
          </a:p>
          <a:p>
            <a:r>
              <a:rPr lang="de-DE" dirty="0" err="1" smtClean="0"/>
              <a:t>Apects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chiral</a:t>
            </a:r>
            <a:r>
              <a:rPr lang="de-DE" dirty="0" smtClean="0"/>
              <a:t> </a:t>
            </a:r>
            <a:r>
              <a:rPr lang="de-DE" dirty="0" err="1" smtClean="0"/>
              <a:t>symmtry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49" y="4621161"/>
            <a:ext cx="6776422" cy="188439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037" y="1963195"/>
            <a:ext cx="4557264" cy="41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9593"/>
            <a:ext cx="12192000" cy="1325563"/>
          </a:xfrm>
        </p:spPr>
        <p:txBody>
          <a:bodyPr/>
          <a:lstStyle/>
          <a:p>
            <a:r>
              <a:rPr lang="de-DE" dirty="0"/>
              <a:t>CMF – a </a:t>
            </a:r>
            <a:r>
              <a:rPr lang="de-DE" dirty="0" err="1"/>
              <a:t>phenomenological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QCD </a:t>
            </a:r>
            <a:r>
              <a:rPr lang="de-DE" dirty="0" err="1"/>
              <a:t>EoS</a:t>
            </a:r>
            <a:r>
              <a:rPr lang="de-DE" dirty="0"/>
              <a:t> 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4868" y="1158796"/>
            <a:ext cx="4431385" cy="314426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1" y="1261681"/>
            <a:ext cx="7201274" cy="224053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4" y="3502219"/>
            <a:ext cx="6089745" cy="3260034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588888" y="5706395"/>
            <a:ext cx="5603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A.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Motornenko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S.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Pal, A.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Bhattacharyya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JS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and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H.</a:t>
            </a:r>
            <a:r>
              <a:rPr kumimoji="0" lang="de-DE" altLang="de-DE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Stoecker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, [arXiv:2009.10848 [</a:t>
            </a:r>
            <a:r>
              <a:rPr kumimoji="0" lang="de-DE" alt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hep-ph</a:t>
            </a:r>
            <a:r>
              <a:rPr kumimoji="0" lang="de-DE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]].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 smtClean="0"/>
              <a:t>A. </a:t>
            </a:r>
            <a:r>
              <a:rPr lang="de-DE" altLang="de-DE" sz="1600" dirty="0" err="1" smtClean="0"/>
              <a:t>Motornenko</a:t>
            </a:r>
            <a:r>
              <a:rPr lang="de-DE" altLang="de-DE" sz="1600" dirty="0"/>
              <a:t>, </a:t>
            </a:r>
            <a:r>
              <a:rPr lang="de-DE" altLang="de-DE" sz="1600" dirty="0" smtClean="0"/>
              <a:t>JS, V. </a:t>
            </a:r>
            <a:r>
              <a:rPr lang="de-DE" altLang="de-DE" sz="1600" dirty="0" err="1" smtClean="0"/>
              <a:t>Vovchenko</a:t>
            </a:r>
            <a:r>
              <a:rPr lang="de-DE" altLang="de-DE" sz="1600" dirty="0"/>
              <a:t>, </a:t>
            </a:r>
            <a:r>
              <a:rPr lang="de-DE" altLang="de-DE" sz="1600" dirty="0" smtClean="0"/>
              <a:t>S. Schramm </a:t>
            </a:r>
            <a:r>
              <a:rPr lang="de-DE" altLang="de-DE" sz="1600" dirty="0" err="1"/>
              <a:t>and</a:t>
            </a:r>
            <a:r>
              <a:rPr lang="de-DE" altLang="de-DE" sz="1600" dirty="0"/>
              <a:t> </a:t>
            </a:r>
            <a:r>
              <a:rPr lang="de-DE" altLang="de-DE" sz="1600" dirty="0" smtClean="0"/>
              <a:t>H. </a:t>
            </a:r>
            <a:r>
              <a:rPr lang="de-DE" altLang="de-DE" sz="1600" dirty="0" err="1" smtClean="0"/>
              <a:t>Stoecker</a:t>
            </a:r>
            <a:r>
              <a:rPr lang="de-DE" altLang="de-DE" sz="1600" dirty="0"/>
              <a:t>, </a:t>
            </a:r>
            <a:r>
              <a:rPr lang="de-DE" altLang="de-DE" sz="1600" dirty="0" smtClean="0"/>
              <a:t>Phys</a:t>
            </a:r>
            <a:r>
              <a:rPr lang="de-DE" altLang="de-DE" sz="1600" dirty="0"/>
              <a:t>. </a:t>
            </a:r>
            <a:r>
              <a:rPr lang="de-DE" altLang="de-DE" sz="1600" dirty="0" err="1"/>
              <a:t>Rev</a:t>
            </a:r>
            <a:r>
              <a:rPr lang="de-DE" altLang="de-DE" sz="1600" dirty="0"/>
              <a:t>. C </a:t>
            </a:r>
            <a:r>
              <a:rPr lang="de-DE" altLang="de-DE" sz="1600" dirty="0" smtClean="0"/>
              <a:t>101 </a:t>
            </a:r>
            <a:r>
              <a:rPr lang="de-DE" altLang="de-DE" sz="1600" dirty="0"/>
              <a:t>(2020) no.3, 034904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095062" y="4404252"/>
            <a:ext cx="59642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Model also </a:t>
            </a:r>
            <a:r>
              <a:rPr lang="de-DE" sz="2000" dirty="0" err="1" smtClean="0"/>
              <a:t>consistent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cold</a:t>
            </a:r>
            <a:r>
              <a:rPr lang="de-DE" sz="2000" dirty="0" smtClean="0"/>
              <a:t> </a:t>
            </a:r>
            <a:r>
              <a:rPr lang="de-DE" sz="2000" dirty="0" err="1" smtClean="0"/>
              <a:t>neutron</a:t>
            </a:r>
            <a:r>
              <a:rPr lang="de-DE" sz="2000" dirty="0" smtClean="0"/>
              <a:t> </a:t>
            </a:r>
            <a:r>
              <a:rPr lang="de-DE" sz="2000" dirty="0" err="1" smtClean="0"/>
              <a:t>star</a:t>
            </a:r>
            <a:r>
              <a:rPr lang="de-DE" sz="2000" dirty="0" smtClean="0"/>
              <a:t> </a:t>
            </a:r>
            <a:r>
              <a:rPr lang="de-DE" sz="2000" dirty="0" err="1" smtClean="0"/>
              <a:t>properties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439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enutzerdefiniert 1">
      <a:dk1>
        <a:srgbClr val="00206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1540</Words>
  <Application>Microsoft Office PowerPoint</Application>
  <PresentationFormat>Breitbild</PresentationFormat>
  <Paragraphs>172</Paragraphs>
  <Slides>44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Calibri</vt:lpstr>
      <vt:lpstr>Calibri Light</vt:lpstr>
      <vt:lpstr>Cambria Math</vt:lpstr>
      <vt:lpstr>Office Theme</vt:lpstr>
      <vt:lpstr>Acrobat Document</vt:lpstr>
      <vt:lpstr>Collision dynamics at BES energies and signatures of first-order phase transitions  From theoretical constraints to experimental verification?</vt:lpstr>
      <vt:lpstr>What will be left</vt:lpstr>
      <vt:lpstr>Part 1 The direct approach</vt:lpstr>
      <vt:lpstr>PowerPoint-Präsentation</vt:lpstr>
      <vt:lpstr>Expansions in imaginary chemical potential</vt:lpstr>
      <vt:lpstr>Expansions wont help us even if they diverge</vt:lpstr>
      <vt:lpstr>Experiments at T=0</vt:lpstr>
      <vt:lpstr>CMF – a phenomenological approach to the QCD EoS </vt:lpstr>
      <vt:lpstr>CMF – a phenomenological approach to the QCD EoS </vt:lpstr>
      <vt:lpstr>NS merger vs. HIC: range of beam energies</vt:lpstr>
      <vt:lpstr>Part 2: Indications and verifications from HIC Experiments</vt:lpstr>
      <vt:lpstr>HIC range of densities</vt:lpstr>
      <vt:lpstr>Two features: softening and clustering</vt:lpstr>
      <vt:lpstr>The v1 story</vt:lpstr>
      <vt:lpstr>Some old results</vt:lpstr>
      <vt:lpstr>What about more recent results</vt:lpstr>
      <vt:lpstr>The ‘standard’ model of HIC</vt:lpstr>
      <vt:lpstr>PowerPoint-Präsentation</vt:lpstr>
      <vt:lpstr>PowerPoint-Präsentation</vt:lpstr>
      <vt:lpstr>PowerPoint-Präsentation</vt:lpstr>
      <vt:lpstr>What about v2?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to do a phase transition in fluid dynamics</vt:lpstr>
      <vt:lpstr>PowerPoint-Präsentation</vt:lpstr>
      <vt:lpstr>PowerPoint-Präsentation</vt:lpstr>
      <vt:lpstr>Effects of the choice of EoS model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An example for the full evolution using the HQ-EoS</vt:lpstr>
      <vt:lpstr>Nuclei ratio idea</vt:lpstr>
      <vt:lpstr>What does the dynamical model say?</vt:lpstr>
      <vt:lpstr>Coalescence</vt:lpstr>
      <vt:lpstr>Now also 3-baryon states</vt:lpstr>
      <vt:lpstr>New results</vt:lpstr>
      <vt:lpstr>Employ DL methods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Observables for a QCD phase transition  in the dynamical evolution of Heavy Ion Collisions.</dc:title>
  <dc:creator>Jan</dc:creator>
  <cp:lastModifiedBy>Jan</cp:lastModifiedBy>
  <cp:revision>84</cp:revision>
  <dcterms:created xsi:type="dcterms:W3CDTF">2020-11-29T10:03:56Z</dcterms:created>
  <dcterms:modified xsi:type="dcterms:W3CDTF">2021-04-07T07:27:04Z</dcterms:modified>
</cp:coreProperties>
</file>