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1054" r:id="rId3"/>
    <p:sldId id="1059" r:id="rId4"/>
    <p:sldId id="1051" r:id="rId5"/>
    <p:sldId id="1118" r:id="rId6"/>
    <p:sldId id="1047" r:id="rId7"/>
    <p:sldId id="287" r:id="rId8"/>
    <p:sldId id="1046" r:id="rId9"/>
    <p:sldId id="1058" r:id="rId10"/>
    <p:sldId id="1050" r:id="rId11"/>
    <p:sldId id="288" r:id="rId12"/>
    <p:sldId id="286" r:id="rId13"/>
    <p:sldId id="1091" r:id="rId14"/>
    <p:sldId id="929" r:id="rId15"/>
    <p:sldId id="1061" r:id="rId16"/>
    <p:sldId id="1062" r:id="rId17"/>
    <p:sldId id="928" r:id="rId18"/>
    <p:sldId id="266" r:id="rId19"/>
    <p:sldId id="1063" r:id="rId20"/>
    <p:sldId id="1065" r:id="rId21"/>
    <p:sldId id="1057" r:id="rId22"/>
    <p:sldId id="265" r:id="rId23"/>
    <p:sldId id="1066" r:id="rId24"/>
    <p:sldId id="271" r:id="rId25"/>
    <p:sldId id="284" r:id="rId26"/>
    <p:sldId id="1117" r:id="rId27"/>
    <p:sldId id="1064" r:id="rId28"/>
    <p:sldId id="1055" r:id="rId29"/>
    <p:sldId id="285" r:id="rId30"/>
    <p:sldId id="1048" r:id="rId31"/>
    <p:sldId id="399" r:id="rId32"/>
    <p:sldId id="301" r:id="rId33"/>
    <p:sldId id="398" r:id="rId34"/>
    <p:sldId id="930" r:id="rId35"/>
    <p:sldId id="295" r:id="rId36"/>
    <p:sldId id="1053" r:id="rId37"/>
    <p:sldId id="338" r:id="rId38"/>
    <p:sldId id="1115" r:id="rId39"/>
    <p:sldId id="931" r:id="rId40"/>
    <p:sldId id="1049" r:id="rId41"/>
    <p:sldId id="289" r:id="rId42"/>
    <p:sldId id="1052" r:id="rId43"/>
    <p:sldId id="298" r:id="rId44"/>
    <p:sldId id="927" r:id="rId45"/>
    <p:sldId id="302" r:id="rId46"/>
    <p:sldId id="1060" r:id="rId47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chim Stroth" initials="JS" lastIdx="5" clrIdx="0">
    <p:extLst>
      <p:ext uri="{19B8F6BF-5375-455C-9EA6-DF929625EA0E}">
        <p15:presenceInfo xmlns:p15="http://schemas.microsoft.com/office/powerpoint/2012/main" userId="Joachim Stro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C"/>
    <a:srgbClr val="93A299"/>
    <a:srgbClr val="6782DA"/>
    <a:srgbClr val="4F64A6"/>
    <a:srgbClr val="F0781E"/>
    <a:srgbClr val="005AA0"/>
    <a:srgbClr val="FFFFFF"/>
    <a:srgbClr val="3838A8"/>
    <a:srgbClr val="001CA9"/>
    <a:srgbClr val="009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38" autoAdjust="0"/>
    <p:restoredTop sz="92197" autoAdjust="0"/>
  </p:normalViewPr>
  <p:slideViewPr>
    <p:cSldViewPr snapToGrid="0" snapToObjects="1">
      <p:cViewPr varScale="1">
        <p:scale>
          <a:sx n="234" d="100"/>
          <a:sy n="234" d="100"/>
        </p:scale>
        <p:origin x="920" y="17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5T12:21:38.419" idx="3">
    <p:pos x="10" y="10"/>
    <p:text>Use to introduce the form factor discussion. Add citation.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5T12:05:53.108" idx="1">
    <p:pos x="10" y="10"/>
    <p:text>Change citations to papers, and also Kenji/Wolfram citation w/o figure (same idea). Eventually update the lQCD picture.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67626-1102-B349-8BD5-641FFC8D6C33}" type="datetimeFigureOut">
              <a:rPr lang="en-US" smtClean="0"/>
              <a:t>4/27/21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48AE8-4EA3-9244-AF85-1867959B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41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DAC20-0540-454A-80D6-671DD544A225}" type="datetimeFigureOut">
              <a:rPr lang="en-US" smtClean="0"/>
              <a:t>4/27/21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B32E1-25FD-8E45-BA75-44C4C6CD9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13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39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126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49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44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9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39553"/>
            <a:ext cx="7848600" cy="1606021"/>
          </a:xfrm>
        </p:spPr>
        <p:txBody>
          <a:bodyPr anchor="b">
            <a:noAutofit/>
          </a:bodyPr>
          <a:lstStyle>
            <a:lvl1pPr>
              <a:defRPr sz="4050" b="0" i="0" cap="all" baseline="0">
                <a:latin typeface="Avenir" panose="02000503020000020003" pitchFamily="2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17552"/>
            <a:ext cx="6004112" cy="14605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venir" panose="02000503020000020003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552271"/>
            <a:ext cx="7848600" cy="1323"/>
          </a:xfrm>
          <a:prstGeom prst="line">
            <a:avLst/>
          </a:prstGeom>
          <a:ln w="19050">
            <a:solidFill>
              <a:srgbClr val="F07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B91BF91-3144-034E-9961-14979F44A3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630" y="3717552"/>
            <a:ext cx="1392222" cy="857324"/>
          </a:xfrm>
          <a:prstGeom prst="rect">
            <a:avLst/>
          </a:prstGeom>
        </p:spPr>
      </p:pic>
      <p:pic>
        <p:nvPicPr>
          <p:cNvPr id="7" name="Picture 6" descr="GSI.jpg">
            <a:extLst>
              <a:ext uri="{FF2B5EF4-FFF2-40B4-BE49-F238E27FC236}">
                <a16:creationId xmlns:a16="http://schemas.microsoft.com/office/drawing/2014/main" id="{E5D1D758-2124-AA49-BA8E-3B78697374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864" y="4718925"/>
            <a:ext cx="937754" cy="4591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2BC0C6-BFED-1F42-ABEB-BC50F5A32642}"/>
              </a:ext>
            </a:extLst>
          </p:cNvPr>
          <p:cNvSpPr/>
          <p:nvPr userDrawn="1"/>
        </p:nvSpPr>
        <p:spPr>
          <a:xfrm>
            <a:off x="8322586" y="366"/>
            <a:ext cx="759417" cy="361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056AE4-E4C3-E349-B32F-F2F01676E393}"/>
              </a:ext>
            </a:extLst>
          </p:cNvPr>
          <p:cNvSpPr/>
          <p:nvPr userDrawn="1"/>
        </p:nvSpPr>
        <p:spPr>
          <a:xfrm>
            <a:off x="0" y="365"/>
            <a:ext cx="836908" cy="559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500" b="0" i="0">
                <a:latin typeface="Avenir" panose="02000503020000020003" pitchFamily="2" charset="0"/>
              </a:defRPr>
            </a:lvl1pPr>
            <a:lvl2pPr>
              <a:defRPr sz="1350" b="0" i="0">
                <a:latin typeface="Avenir" panose="02000503020000020003" pitchFamily="2" charset="0"/>
              </a:defRPr>
            </a:lvl2pPr>
            <a:lvl3pPr>
              <a:defRPr sz="1200" b="0" i="0">
                <a:latin typeface="Avenir" panose="02000503020000020003" pitchFamily="2" charset="0"/>
              </a:defRPr>
            </a:lvl3pPr>
            <a:lvl4pPr>
              <a:defRPr sz="1050" b="0" i="0">
                <a:latin typeface="Avenir" panose="02000503020000020003" pitchFamily="2" charset="0"/>
              </a:defRPr>
            </a:lvl4pPr>
            <a:lvl5pPr>
              <a:defRPr sz="900" b="0" i="0">
                <a:latin typeface="Avenir" panose="02000503020000020003" pitchFamily="2" charset="0"/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6804" y="205946"/>
            <a:ext cx="4334870" cy="12786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/>
              <a:t>RHIC-BES seminar series 2021 | Joachim Stroth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031691" y="205946"/>
            <a:ext cx="1261804" cy="127861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algn="l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867624" y="205946"/>
            <a:ext cx="979205" cy="127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0ED68-62F7-8640-9279-36EC65278306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64B67E-99F6-5145-9B4C-C07E3F21A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901" y="190075"/>
            <a:ext cx="483771" cy="1773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5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68501"/>
            <a:ext cx="7772400" cy="1833562"/>
          </a:xfrm>
        </p:spPr>
        <p:txBody>
          <a:bodyPr anchor="b">
            <a:normAutofit/>
          </a:bodyPr>
          <a:lstStyle>
            <a:lvl1pPr algn="l">
              <a:defRPr sz="3600" b="0" i="0" cap="all">
                <a:solidFill>
                  <a:schemeClr val="tx2"/>
                </a:solidFill>
                <a:latin typeface="Avenir" panose="02000503020000020003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5721"/>
            <a:ext cx="7772400" cy="1250156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Avenir" panose="02000503020000020003" pitchFamily="2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832861"/>
            <a:ext cx="7848600" cy="132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0" y="-1"/>
            <a:ext cx="914400" cy="456630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6" name="Rectangle 5"/>
          <p:cNvSpPr/>
          <p:nvPr userDrawn="1"/>
        </p:nvSpPr>
        <p:spPr>
          <a:xfrm>
            <a:off x="7765550" y="1"/>
            <a:ext cx="1378450" cy="456630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4460"/>
            <a:ext cx="4038600" cy="393192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4460"/>
            <a:ext cx="4038600" cy="393192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6804" y="205946"/>
            <a:ext cx="4334870" cy="12786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/>
              <a:t>RHIC-BES seminar series 2021 | Joachim Stroth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31691" y="205946"/>
            <a:ext cx="1261804" cy="127861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algn="l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867624" y="205946"/>
            <a:ext cx="979205" cy="127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0ED68-62F7-8640-9279-36EC65278306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2837182"/>
            <a:ext cx="4032250" cy="2584979"/>
          </a:xfrm>
        </p:spPr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54550" y="2837658"/>
            <a:ext cx="4032250" cy="2584979"/>
          </a:xfrm>
        </p:spPr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57200" y="1374511"/>
            <a:ext cx="8229600" cy="1342760"/>
          </a:xfrm>
        </p:spPr>
        <p:txBody>
          <a:bodyPr>
            <a:normAutofit/>
          </a:bodyPr>
          <a:lstStyle>
            <a:lvl1pPr>
              <a:defRPr sz="1500" b="0" i="0">
                <a:latin typeface="Avenir" panose="02000503020000020003" pitchFamily="2" charset="0"/>
              </a:defRPr>
            </a:lvl1pPr>
            <a:lvl2pPr>
              <a:defRPr sz="1350" b="0" i="0">
                <a:latin typeface="Avenir" panose="02000503020000020003" pitchFamily="2" charset="0"/>
              </a:defRPr>
            </a:lvl2pPr>
            <a:lvl3pPr>
              <a:defRPr sz="1200" b="0" i="0">
                <a:latin typeface="Avenir" panose="02000503020000020003" pitchFamily="2" charset="0"/>
              </a:defRPr>
            </a:lvl3pPr>
            <a:lvl4pPr>
              <a:defRPr sz="1050" b="0" i="0">
                <a:latin typeface="Avenir" panose="02000503020000020003" pitchFamily="2" charset="0"/>
              </a:defRPr>
            </a:lvl4pPr>
            <a:lvl5pPr>
              <a:defRPr sz="900" b="0" i="0">
                <a:latin typeface="Avenir" panose="02000503020000020003" pitchFamily="2" charset="0"/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6804" y="205946"/>
            <a:ext cx="4334870" cy="12786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/>
              <a:t>RHIC-BES seminar series 2021 | Joachim Stroth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031691" y="205946"/>
            <a:ext cx="1261804" cy="127861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algn="l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867624" y="205946"/>
            <a:ext cx="979205" cy="127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0ED68-62F7-8640-9279-36EC65278306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7044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6804" y="205946"/>
            <a:ext cx="4334870" cy="12786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/>
              <a:t>RHIC-BES seminar series 2021 | Joachim Stroth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31691" y="205946"/>
            <a:ext cx="1261804" cy="127861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algn="l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867624" y="205946"/>
            <a:ext cx="979205" cy="127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0ED68-62F7-8640-9279-36EC65278306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DFE4E93-7C5E-7D42-805E-914E57F5B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901" y="190075"/>
            <a:ext cx="483771" cy="1773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6804" y="205946"/>
            <a:ext cx="4334870" cy="12786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/>
              <a:t>RHIC-BES seminar series 2021 | Joachim Stroth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031691" y="205946"/>
            <a:ext cx="1261804" cy="127861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algn="l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de-DE"/>
              <a:t>April 27, 2021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867624" y="205946"/>
            <a:ext cx="979205" cy="127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0ED68-62F7-8640-9279-36EC6527830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12FBCEB-C729-C64D-91B0-1EB1D4937A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901" y="190075"/>
            <a:ext cx="483771" cy="1773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28" y="-28221"/>
            <a:ext cx="8296300" cy="680000"/>
          </a:xfrm>
          <a:prstGeom prst="rect">
            <a:avLst/>
          </a:prstGeom>
          <a:noFill/>
        </p:spPr>
        <p:txBody>
          <a:bodyPr anchor="b"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7"/>
          <p:cNvSpPr>
            <a:spLocks noGrp="1"/>
          </p:cNvSpPr>
          <p:nvPr>
            <p:ph sz="quarter" idx="13"/>
          </p:nvPr>
        </p:nvSpPr>
        <p:spPr>
          <a:xfrm>
            <a:off x="4572002" y="1057302"/>
            <a:ext cx="4322455" cy="3799998"/>
          </a:xfrm>
        </p:spPr>
        <p:txBody>
          <a:bodyPr>
            <a:normAutofit/>
          </a:bodyPr>
          <a:lstStyle>
            <a:lvl1pPr marL="291907" indent="-291907">
              <a:lnSpc>
                <a:spcPct val="100000"/>
              </a:lnSpc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2000" b="0" i="0">
                <a:latin typeface="Gill Sans"/>
                <a:cs typeface="Gill Sans"/>
              </a:defRPr>
            </a:lvl1pPr>
            <a:lvl2pPr marL="632467" indent="-280800">
              <a:lnSpc>
                <a:spcPct val="100000"/>
              </a:lnSpc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2000" b="0" i="0">
                <a:solidFill>
                  <a:schemeClr val="tx1"/>
                </a:solidFill>
                <a:latin typeface="Gill Sans"/>
                <a:cs typeface="Gill Sans"/>
              </a:defRPr>
            </a:lvl2pPr>
            <a:lvl3pPr marL="973025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>
                <a:solidFill>
                  <a:srgbClr val="28314D"/>
                </a:solidFill>
                <a:latin typeface="Gill Sans"/>
                <a:cs typeface="Gill Sans"/>
              </a:defRPr>
            </a:lvl3pPr>
            <a:lvl4pPr marL="136223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>
                <a:solidFill>
                  <a:srgbClr val="28314D"/>
                </a:solidFill>
                <a:latin typeface="Gill Sans"/>
                <a:cs typeface="Gill Sans"/>
              </a:defRPr>
            </a:lvl4pPr>
            <a:lvl5pPr marL="175144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>
                <a:solidFill>
                  <a:srgbClr val="28314D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7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69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2573"/>
            <a:ext cx="8229600" cy="4154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6804" y="205946"/>
            <a:ext cx="4334870" cy="12786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en-US" noProof="0"/>
              <a:t>RHIC-BES seminar series 2021 | Joachim Stroth</a:t>
            </a:r>
          </a:p>
        </p:txBody>
      </p:sp>
      <p:pic>
        <p:nvPicPr>
          <p:cNvPr id="4" name="Picture 3" descr="GSI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19" y="43851"/>
            <a:ext cx="621931" cy="318591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031691" y="205946"/>
            <a:ext cx="1261804" cy="127861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algn="l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867624" y="205946"/>
            <a:ext cx="979205" cy="127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0ED68-62F7-8640-9279-36EC65278306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2B89AA-2CAC-D344-AFBD-1555DA53E0A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7" y="5590"/>
            <a:ext cx="712751" cy="4389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8" r:id="rId5"/>
    <p:sldLayoutId id="2147483966" r:id="rId6"/>
    <p:sldLayoutId id="2147483967" r:id="rId7"/>
    <p:sldLayoutId id="2147483969" r:id="rId8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b="0" i="0" kern="1200" spc="-75" baseline="0">
          <a:solidFill>
            <a:srgbClr val="005AA0"/>
          </a:solidFill>
          <a:latin typeface="Avenir" panose="02000503020000020003" pitchFamily="2" charset="0"/>
          <a:ea typeface="Avenir" panose="02000503020000020003" pitchFamily="2" charset="0"/>
          <a:cs typeface="Avenir" panose="02000503020000020003" pitchFamily="2" charset="0"/>
        </a:defRPr>
      </a:lvl1pPr>
    </p:titleStyle>
    <p:bodyStyle>
      <a:lvl1pPr marL="137160" indent="-137160" algn="l" defTabSz="6858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800" b="0" i="0" kern="1200">
          <a:solidFill>
            <a:schemeClr val="tx1"/>
          </a:solidFill>
          <a:latin typeface="Avenir" panose="02000503020000020003" pitchFamily="2" charset="0"/>
          <a:ea typeface="Avenir" panose="02000503020000020003" pitchFamily="2" charset="0"/>
          <a:cs typeface="Avenir" panose="02000503020000020003" pitchFamily="2" charset="0"/>
        </a:defRPr>
      </a:lvl1pPr>
      <a:lvl2pPr marL="342900" indent="-137160" algn="l" defTabSz="6858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500" b="0" i="0" kern="1200">
          <a:solidFill>
            <a:schemeClr val="tx1"/>
          </a:solidFill>
          <a:latin typeface="Avenir" panose="02000503020000020003" pitchFamily="2" charset="0"/>
          <a:ea typeface="Avenir" panose="02000503020000020003" pitchFamily="2" charset="0"/>
          <a:cs typeface="Avenir" panose="02000503020000020003" pitchFamily="2" charset="0"/>
        </a:defRPr>
      </a:lvl2pPr>
      <a:lvl3pPr marL="548640" indent="-137160" algn="l" defTabSz="6858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350" b="0" i="0" kern="1200">
          <a:solidFill>
            <a:schemeClr val="tx1"/>
          </a:solidFill>
          <a:latin typeface="Avenir" panose="02000503020000020003" pitchFamily="2" charset="0"/>
          <a:ea typeface="Avenir" panose="02000503020000020003" pitchFamily="2" charset="0"/>
          <a:cs typeface="Avenir" panose="02000503020000020003" pitchFamily="2" charset="0"/>
        </a:defRPr>
      </a:lvl3pPr>
      <a:lvl4pPr marL="75438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b="0" i="0" kern="1200">
          <a:solidFill>
            <a:schemeClr val="tx1"/>
          </a:solidFill>
          <a:latin typeface="Avenir" panose="02000503020000020003" pitchFamily="2" charset="0"/>
          <a:ea typeface="Avenir" panose="02000503020000020003" pitchFamily="2" charset="0"/>
          <a:cs typeface="Avenir" panose="02000503020000020003" pitchFamily="2" charset="0"/>
        </a:defRPr>
      </a:lvl4pPr>
      <a:lvl5pPr marL="891540" indent="-10287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050" b="0" i="0" kern="1200" baseline="0">
          <a:solidFill>
            <a:schemeClr val="tx1"/>
          </a:solidFill>
          <a:latin typeface="Avenir" panose="02000503020000020003" pitchFamily="2" charset="0"/>
          <a:ea typeface="Avenir" panose="02000503020000020003" pitchFamily="2" charset="0"/>
          <a:cs typeface="Avenir" panose="02000503020000020003" pitchFamily="2" charset="0"/>
        </a:defRPr>
      </a:lvl5pPr>
      <a:lvl6pPr marL="102870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16586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30302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44018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omments" Target="../comments/comment2.xml"/><Relationship Id="rId3" Type="http://schemas.openxmlformats.org/officeDocument/2006/relationships/image" Target="../media/image34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3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58.png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30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tiff"/><Relationship Id="rId5" Type="http://schemas.openxmlformats.org/officeDocument/2006/relationships/image" Target="../media/image80.png"/><Relationship Id="rId4" Type="http://schemas.openxmlformats.org/officeDocument/2006/relationships/image" Target="../media/image79.emf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3.png"/><Relationship Id="rId7" Type="http://schemas.microsoft.com/office/2007/relationships/hdphoto" Target="../media/hdphoto2.wdp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700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microsoft.com/office/2007/relationships/hdphoto" Target="../media/hdphoto1.wdp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5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3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/>
              <a:t>Physics of dileptons </a:t>
            </a:r>
            <a:br>
              <a:rPr lang="en-US" sz="3600" b="1" dirty="0"/>
            </a:br>
            <a:r>
              <a:rPr lang="en-US" sz="3600" b="1" dirty="0"/>
              <a:t>in HI Collisions – A Review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Joachim Stroth</a:t>
            </a:r>
          </a:p>
          <a:p>
            <a:r>
              <a:rPr lang="en-US" dirty="0"/>
              <a:t>RHIC BES seminar series II, Online, PKU, OSU, LBNL</a:t>
            </a:r>
          </a:p>
          <a:p>
            <a:r>
              <a:rPr lang="en-US" dirty="0"/>
              <a:t>April 27, 2021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829B023-847A-D441-AF27-E0EA4644E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800" y="336932"/>
            <a:ext cx="1168600" cy="50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79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FDAB7-43C6-2342-AE57-101A2421D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proton structure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FB56E-AE99-C24A-A857-81296055A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53" y="1150027"/>
            <a:ext cx="7996894" cy="691817"/>
          </a:xfrm>
        </p:spPr>
        <p:txBody>
          <a:bodyPr/>
          <a:lstStyle/>
          <a:p>
            <a:pPr marL="0" indent="0">
              <a:buNone/>
            </a:pPr>
            <a:r>
              <a:rPr lang="en-DE" dirty="0"/>
              <a:t>The complex nature of baryons are key to understanding the emTFF and the radiation of lepton paris in a baryon-rich medium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CFAD4-EF24-6C47-BF25-2DF5F82D5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RHIC-BES seminar series 2021 | Joachim Stroth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18EC4-AE9F-EB45-ABFE-06C42B98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noProof="0" smtClean="0"/>
              <a:pPr/>
              <a:t>10</a:t>
            </a:fld>
            <a:endParaRPr lang="en-US" noProof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BE7A27-836D-E34A-BCB4-8634C1C97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239" y="1777483"/>
            <a:ext cx="3986208" cy="3718179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90064681-8DDC-074D-A4D4-0497C480E3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75237"/>
            <a:ext cx="3642400" cy="3620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6641F7B-C818-D840-9DA3-13253782B0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0186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060B1-7142-9747-8D51-C2F6360D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Freeze-out conditions from SIS18 to 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04791C1A-064E-8E44-BF8C-BF6344DDD1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09478" y="1247010"/>
                <a:ext cx="4364179" cy="3963234"/>
              </a:xfrm>
            </p:spPr>
            <p:txBody>
              <a:bodyPr>
                <a:normAutofit/>
              </a:bodyPr>
              <a:lstStyle/>
              <a:p>
                <a:pPr marL="9525" indent="-9525">
                  <a:spcBef>
                    <a:spcPts val="600"/>
                  </a:spcBef>
                  <a:buNone/>
                  <a:tabLst>
                    <a:tab pos="1817688" algn="l"/>
                  </a:tabLst>
                </a:pPr>
                <a:r>
                  <a:rPr lang="en-US" sz="1200" dirty="0"/>
                  <a:t>ALICE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de-DE" sz="1200" i="1">
                        <a:latin typeface="Cambria Math" panose="02040503050406030204" pitchFamily="18" charset="0"/>
                      </a:rPr>
                      <m:t>=2.76 </m:t>
                    </m:r>
                    <m:r>
                      <a:rPr lang="de-DE" sz="1200" i="1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de-DE" sz="120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lang="en-US" sz="1200" dirty="0"/>
                  <a:t>):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</m:sSub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𝟏𝟓𝟔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b="1" dirty="0">
                  <a:solidFill>
                    <a:srgbClr val="005AA0"/>
                  </a:solidFill>
                </a:endParaRPr>
              </a:p>
              <a:p>
                <a:pPr marL="9525" indent="-9525">
                  <a:spcBef>
                    <a:spcPts val="600"/>
                  </a:spcBef>
                  <a:buNone/>
                  <a:tabLst>
                    <a:tab pos="1817688" algn="l"/>
                  </a:tabLst>
                </a:pPr>
                <a:r>
                  <a:rPr lang="en-US" sz="1200" dirty="0"/>
                  <a:t>HADES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de-DE" sz="1200" i="1">
                        <a:latin typeface="Cambria Math" panose="02040503050406030204" pitchFamily="18" charset="0"/>
                      </a:rPr>
                      <m:t>=2.4 </m:t>
                    </m:r>
                    <m:r>
                      <a:rPr lang="de-DE" sz="1200" i="1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de-DE" sz="12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1200" dirty="0"/>
                  <a:t>):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</m:sSub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𝟔𝟖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𝟖𝟖𝟑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en-US" sz="1200" b="1" i="1">
                        <a:solidFill>
                          <a:srgbClr val="005A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b="1" dirty="0">
                  <a:solidFill>
                    <a:srgbClr val="005AA0"/>
                  </a:solidFill>
                </a:endParaRPr>
              </a:p>
              <a:p>
                <a:pPr>
                  <a:lnSpc>
                    <a:spcPct val="110000"/>
                  </a:lnSpc>
                  <a:spcBef>
                    <a:spcPts val="1200"/>
                  </a:spcBef>
                  <a:buFont typeface="Wingdings" pitchFamily="2" charset="2"/>
                  <a:buChar char="Ø"/>
                </a:pPr>
                <a:r>
                  <a:rPr lang="en-US" sz="1200" dirty="0"/>
                  <a:t>Factor 1000 in beam energy / factor ~2 in temperature </a:t>
                </a:r>
              </a:p>
              <a:p>
                <a:pPr>
                  <a:lnSpc>
                    <a:spcPct val="110000"/>
                  </a:lnSpc>
                  <a:buFont typeface="Courier New" panose="02070309020205020404" pitchFamily="49" charset="0"/>
                  <a:buChar char="o"/>
                </a:pPr>
                <a:r>
                  <a:rPr lang="en-US" sz="1200" dirty="0"/>
                  <a:t>Strangeness canonical treatment at low beam energies!</a:t>
                </a:r>
              </a:p>
              <a:p>
                <a:pPr>
                  <a:lnSpc>
                    <a:spcPct val="110000"/>
                  </a:lnSpc>
                  <a:buFont typeface="Courier New" panose="02070309020205020404" pitchFamily="49" charset="0"/>
                  <a:buChar char="o"/>
                </a:pPr>
                <a:r>
                  <a:rPr lang="en-US" sz="1200" dirty="0"/>
                  <a:t>Calculation carried out with vacuum masses!</a:t>
                </a:r>
              </a:p>
              <a:p>
                <a:endParaRPr lang="en-US" sz="1200" dirty="0"/>
              </a:p>
              <a:p>
                <a:endParaRPr lang="en-US" sz="1200" dirty="0"/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04791C1A-064E-8E44-BF8C-BF6344DDD1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09478" y="1247010"/>
                <a:ext cx="4364179" cy="3963234"/>
              </a:xfrm>
              <a:blipFill>
                <a:blip r:embed="rId2"/>
                <a:stretch>
                  <a:fillRect t="-3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B1B03-37A1-BC4A-81AB-CF9EF69C3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E0227-63E8-3E4E-BE30-025FF7D82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73AFF5-2D56-DC4C-9C0D-574E12A2F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60" y="1641142"/>
            <a:ext cx="3802185" cy="3802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D775646-2F8E-F242-965E-0EEAE288FA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0457" y="2723903"/>
            <a:ext cx="3479327" cy="27037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5E28DBB0-70A1-9F43-8EAD-5F25B69B7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6813" y="4009895"/>
            <a:ext cx="19288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dirty="0" err="1">
                <a:latin typeface="Gill Sans Light" charset="0"/>
              </a:rPr>
              <a:t>Au+Au</a:t>
            </a:r>
            <a:r>
              <a:rPr lang="en-US" altLang="en-US" sz="1200" dirty="0">
                <a:latin typeface="Gill Sans Light" charset="0"/>
              </a:rPr>
              <a:t> </a:t>
            </a:r>
            <a:r>
              <a:rPr lang="en-US" altLang="en-US" sz="1100" dirty="0" err="1">
                <a:latin typeface="Symbol" charset="2"/>
              </a:rPr>
              <a:t>Ö</a:t>
            </a:r>
            <a:r>
              <a:rPr lang="en-US" altLang="en-US" sz="1100" dirty="0" err="1">
                <a:latin typeface="Gill Sans Light" charset="0"/>
              </a:rPr>
              <a:t>s</a:t>
            </a:r>
            <a:r>
              <a:rPr lang="en-US" altLang="en-US" sz="1100" baseline="-25000" dirty="0" err="1">
                <a:latin typeface="Gill Sans Light" charset="0"/>
              </a:rPr>
              <a:t>NN</a:t>
            </a:r>
            <a:r>
              <a:rPr lang="en-US" altLang="en-US" sz="1100" dirty="0">
                <a:latin typeface="Gill Sans Light" charset="0"/>
              </a:rPr>
              <a:t>= 2.42 GeV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350834CF-8F62-A747-81E7-91D8BA426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174" y="2895497"/>
            <a:ext cx="19288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>
                <a:latin typeface="Gill Sans Light" charset="0"/>
              </a:rPr>
              <a:t>Pb+Pb </a:t>
            </a:r>
            <a:r>
              <a:rPr lang="en-US" altLang="en-US" sz="1200">
                <a:latin typeface="Symbol" charset="2"/>
              </a:rPr>
              <a:t>Ö</a:t>
            </a:r>
            <a:r>
              <a:rPr lang="en-US" altLang="en-US" sz="1200">
                <a:latin typeface="Gill Sans Light" charset="0"/>
              </a:rPr>
              <a:t>s</a:t>
            </a:r>
            <a:r>
              <a:rPr lang="en-US" altLang="en-US" sz="1200" baseline="-25000">
                <a:latin typeface="Gill Sans Light" charset="0"/>
              </a:rPr>
              <a:t>NN</a:t>
            </a:r>
            <a:r>
              <a:rPr lang="en-US" altLang="en-US" sz="1200">
                <a:latin typeface="Gill Sans Light" charset="0"/>
              </a:rPr>
              <a:t>= 2.76 TeV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5934A2-B0D6-7944-94F6-911C157F3ABA}"/>
              </a:ext>
            </a:extLst>
          </p:cNvPr>
          <p:cNvSpPr txBox="1"/>
          <p:nvPr/>
        </p:nvSpPr>
        <p:spPr>
          <a:xfrm>
            <a:off x="969175" y="4023097"/>
            <a:ext cx="2052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Avenir Oblique" panose="02000503020000020003" pitchFamily="2" charset="0"/>
              </a:rPr>
              <a:t>Nature 561, 321–330, 2018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5AA64B-C955-FB47-8326-8465C9A9EF12}"/>
              </a:ext>
            </a:extLst>
          </p:cNvPr>
          <p:cNvCxnSpPr>
            <a:cxnSpLocks/>
          </p:cNvCxnSpPr>
          <p:nvPr/>
        </p:nvCxnSpPr>
        <p:spPr>
          <a:xfrm>
            <a:off x="8395943" y="2946305"/>
            <a:ext cx="0" cy="809618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636D4A-7EA6-1B47-A2BE-317090D326D3}"/>
              </a:ext>
            </a:extLst>
          </p:cNvPr>
          <p:cNvCxnSpPr>
            <a:cxnSpLocks/>
          </p:cNvCxnSpPr>
          <p:nvPr/>
        </p:nvCxnSpPr>
        <p:spPr>
          <a:xfrm>
            <a:off x="4229285" y="1822846"/>
            <a:ext cx="0" cy="1530675"/>
          </a:xfrm>
          <a:prstGeom prst="straightConnector1">
            <a:avLst/>
          </a:prstGeom>
          <a:ln w="19050"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8BCD91E-8E22-4946-AB8F-FB9B793935FE}"/>
              </a:ext>
            </a:extLst>
          </p:cNvPr>
          <p:cNvSpPr txBox="1"/>
          <p:nvPr/>
        </p:nvSpPr>
        <p:spPr>
          <a:xfrm>
            <a:off x="4197648" y="3193139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1 ppm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A873DA-F410-C34C-AE2B-F0ED71242438}"/>
              </a:ext>
            </a:extLst>
          </p:cNvPr>
          <p:cNvSpPr txBox="1"/>
          <p:nvPr/>
        </p:nvSpPr>
        <p:spPr>
          <a:xfrm>
            <a:off x="8440578" y="3868454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1 ppm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EF3592-5572-C449-9E39-27EE05ADAFAB}"/>
              </a:ext>
            </a:extLst>
          </p:cNvPr>
          <p:cNvSpPr txBox="1"/>
          <p:nvPr/>
        </p:nvSpPr>
        <p:spPr>
          <a:xfrm>
            <a:off x="5686786" y="4843680"/>
            <a:ext cx="14947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Avenir Oblique" panose="02000503020000020003" pitchFamily="2" charset="0"/>
              </a:rPr>
              <a:t>HADES preliminary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ABBFC8-A847-C848-9BF4-882B383070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4126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C18EB1-1697-084D-A842-63B77D3EC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spectrum and QCD condensates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7D3F8DD-BFC4-FD42-9F7B-9331A108BB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8233" y="1308435"/>
                <a:ext cx="6045565" cy="1262125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10000"/>
                  </a:lnSpc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400" dirty="0"/>
                  <a:t>Dynamical mass generation due to QCD condensates:</a:t>
                </a: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sz="1300" dirty="0"/>
                  <a:t>Hadron masses: breaking of scale invariance (trace anomaly, gluon condensate)</a:t>
                </a:r>
              </a:p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sz="1300" dirty="0"/>
                  <a:t>Parity splitting, Goldstone modes: breaking of </a:t>
                </a:r>
                <a14:m>
                  <m:oMath xmlns:m="http://schemas.openxmlformats.org/officeDocument/2006/math">
                    <m:r>
                      <a:rPr lang="en-US" sz="1300" i="1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1300" dirty="0"/>
                  <a:t> symmetry (chiral condensate)</a:t>
                </a: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400" dirty="0"/>
                  <a:t>Is quantum entanglement the origin of phase space “driven” particle yields?</a:t>
                </a:r>
                <a:endParaRPr lang="de-DE" sz="1400" dirty="0"/>
              </a:p>
              <a:p>
                <a:pPr>
                  <a:buFont typeface="Courier New" panose="02070309020205020404" pitchFamily="49" charset="0"/>
                  <a:buChar char="o"/>
                </a:pPr>
                <a:endParaRPr lang="en-US" sz="12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7D3F8DD-BFC4-FD42-9F7B-9331A108BB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8233" y="1308435"/>
                <a:ext cx="6045565" cy="126212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D887E-BC06-1546-A66A-87175C2CD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3471C50-9671-B54E-A62C-724799647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F3D697-CF91-6649-8124-11FA9960F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624" y="1119081"/>
            <a:ext cx="2141487" cy="19315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37083A4-ACDD-A740-8E98-729426BA3D41}"/>
              </a:ext>
            </a:extLst>
          </p:cNvPr>
          <p:cNvSpPr txBox="1"/>
          <p:nvPr/>
        </p:nvSpPr>
        <p:spPr>
          <a:xfrm>
            <a:off x="7252896" y="3133302"/>
            <a:ext cx="13580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W. Weise, QNP2018</a:t>
            </a:r>
          </a:p>
        </p:txBody>
      </p:sp>
      <p:sp>
        <p:nvSpPr>
          <p:cNvPr id="25" name="Smiley Face 24">
            <a:extLst>
              <a:ext uri="{FF2B5EF4-FFF2-40B4-BE49-F238E27FC236}">
                <a16:creationId xmlns:a16="http://schemas.microsoft.com/office/drawing/2014/main" id="{CC816B40-1164-084D-965C-765C67AF1361}"/>
              </a:ext>
            </a:extLst>
          </p:cNvPr>
          <p:cNvSpPr/>
          <p:nvPr/>
        </p:nvSpPr>
        <p:spPr>
          <a:xfrm>
            <a:off x="7736646" y="1782998"/>
            <a:ext cx="281755" cy="24504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6C13510-271A-664B-AE44-BA504D3579F0}"/>
              </a:ext>
            </a:extLst>
          </p:cNvPr>
          <p:cNvCxnSpPr>
            <a:cxnSpLocks/>
          </p:cNvCxnSpPr>
          <p:nvPr/>
        </p:nvCxnSpPr>
        <p:spPr>
          <a:xfrm flipV="1">
            <a:off x="6751674" y="1947113"/>
            <a:ext cx="954276" cy="342278"/>
          </a:xfrm>
          <a:prstGeom prst="straightConnector1">
            <a:avLst/>
          </a:prstGeom>
          <a:ln w="19050">
            <a:solidFill>
              <a:srgbClr val="005A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AE01440-25F6-4745-BCDE-C255A9C607F9}"/>
                  </a:ext>
                </a:extLst>
              </p:cNvPr>
              <p:cNvSpPr/>
              <p:nvPr/>
            </p:nvSpPr>
            <p:spPr>
              <a:xfrm>
                <a:off x="6249507" y="2254266"/>
                <a:ext cx="8883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005AA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de-DE" i="1">
                          <a:solidFill>
                            <a:srgbClr val="005A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rgbClr val="005AA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de-DE" i="1">
                          <a:solidFill>
                            <a:srgbClr val="005A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rgbClr val="005AA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de-DE" dirty="0">
                  <a:solidFill>
                    <a:srgbClr val="005AA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AE01440-25F6-4745-BCDE-C255A9C607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507" y="2254266"/>
                <a:ext cx="888384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99DB77-0B3A-4847-8D4C-9EB36A92A6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060FE8-834E-CA4C-8338-735BF33125DC}"/>
              </a:ext>
            </a:extLst>
          </p:cNvPr>
          <p:cNvSpPr/>
          <p:nvPr/>
        </p:nvSpPr>
        <p:spPr>
          <a:xfrm>
            <a:off x="4256314" y="5385943"/>
            <a:ext cx="47566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808080"/>
                </a:solidFill>
                <a:latin typeface="Avenir Book" panose="02000503020000020003" pitchFamily="2" charset="0"/>
              </a:rPr>
              <a:t>K. Fukushima, T. Kojo, W. Weise; arXiv:2008.08436v2 (also G. </a:t>
            </a:r>
            <a:r>
              <a:rPr lang="en-GB" sz="1000" dirty="0" err="1">
                <a:solidFill>
                  <a:srgbClr val="808080"/>
                </a:solidFill>
                <a:latin typeface="Avenir Book" panose="02000503020000020003" pitchFamily="2" charset="0"/>
              </a:rPr>
              <a:t>Baym</a:t>
            </a:r>
            <a:r>
              <a:rPr lang="en-GB" sz="1000" dirty="0">
                <a:solidFill>
                  <a:srgbClr val="808080"/>
                </a:solidFill>
                <a:latin typeface="Avenir Book" panose="02000503020000020003" pitchFamily="2" charset="0"/>
              </a:rPr>
              <a:t>, QNP2018)</a:t>
            </a:r>
          </a:p>
        </p:txBody>
      </p:sp>
      <p:pic>
        <p:nvPicPr>
          <p:cNvPr id="28" name="Picture 27" descr="Chart, line chart&#10;&#10;Description automatically generated">
            <a:extLst>
              <a:ext uri="{FF2B5EF4-FFF2-40B4-BE49-F238E27FC236}">
                <a16:creationId xmlns:a16="http://schemas.microsoft.com/office/drawing/2014/main" id="{AA2A88FF-D369-A94F-BE5A-57DD054F28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63" y="3050618"/>
            <a:ext cx="3798651" cy="2458435"/>
          </a:xfrm>
          <a:prstGeom prst="rect">
            <a:avLst/>
          </a:prstGeom>
        </p:spPr>
      </p:pic>
      <p:pic>
        <p:nvPicPr>
          <p:cNvPr id="30" name="Picture 29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581FBE0B-CF3C-B443-8ED2-180E94F8E7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6734" y="3556864"/>
            <a:ext cx="2258426" cy="1739598"/>
          </a:xfrm>
          <a:prstGeom prst="rect">
            <a:avLst/>
          </a:prstGeom>
        </p:spPr>
      </p:pic>
      <p:pic>
        <p:nvPicPr>
          <p:cNvPr id="31" name="Picture 3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806307B-31BE-6C4F-9FBE-DEDB84EAD0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5160" y="3510748"/>
            <a:ext cx="2101481" cy="17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7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79D0-5ACA-E849-B3A7-55E4A485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dilepton invariant mass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7CF244F-0365-664D-8258-C08AF1A3D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02324" y="1407673"/>
                <a:ext cx="4072343" cy="3517333"/>
              </a:xfrm>
            </p:spPr>
            <p:txBody>
              <a:bodyPr>
                <a:normAutofit/>
              </a:bodyPr>
              <a:lstStyle/>
              <a:p>
                <a:pPr marL="266700" indent="-266700">
                  <a:buClr>
                    <a:schemeClr val="tx1"/>
                  </a:buClr>
                  <a:buFont typeface="+mj-lt"/>
                  <a:buAutoNum type="arabicParenR"/>
                </a:pPr>
                <a:r>
                  <a:rPr lang="en-US" sz="1600" dirty="0"/>
                  <a:t>„First chance“,  pre-</a:t>
                </a:r>
                <a:r>
                  <a:rPr lang="en-US" sz="1600" dirty="0" err="1"/>
                  <a:t>equillibrium</a:t>
                </a:r>
                <a:r>
                  <a:rPr lang="en-US" sz="1600" dirty="0"/>
                  <a:t>:</a:t>
                </a:r>
              </a:p>
              <a:p>
                <a:pPr marL="622300" lvl="1" indent="-2413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200" smtClean="0">
                        <a:latin typeface="Cambria Math" panose="02040503050406030204" pitchFamily="18" charset="0"/>
                      </a:rPr>
                      <m:t>𝑁𝑁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20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1200" dirty="0"/>
              </a:p>
              <a:p>
                <a:pPr marL="622300" lvl="1" indent="-241300">
                  <a:buFont typeface="Courier New" panose="02070309020205020404" pitchFamily="49" charset="0"/>
                  <a:buChar char="o"/>
                </a:pPr>
                <a:r>
                  <a:rPr lang="en-US" sz="1200" dirty="0" err="1">
                    <a:solidFill>
                      <a:prstClr val="black"/>
                    </a:solidFill>
                  </a:rPr>
                  <a:t>Drell</a:t>
                </a:r>
                <a:r>
                  <a:rPr lang="en-US" sz="1200" dirty="0">
                    <a:solidFill>
                      <a:prstClr val="black"/>
                    </a:solidFill>
                  </a:rPr>
                  <a:t>/Yan</a:t>
                </a:r>
              </a:p>
              <a:p>
                <a:pPr marL="622300" lvl="1" indent="-241300">
                  <a:buFont typeface="Courier New" panose="02070309020205020404" pitchFamily="49" charset="0"/>
                  <a:buChar char="o"/>
                </a:pPr>
                <a:r>
                  <a:rPr lang="en-US" sz="1200" dirty="0">
                    <a:solidFill>
                      <a:prstClr val="black"/>
                    </a:solidFill>
                  </a:rPr>
                  <a:t>Open-charm</a:t>
                </a:r>
                <a:endParaRPr lang="en-US" sz="1200" dirty="0"/>
              </a:p>
              <a:p>
                <a:pPr marL="227013" indent="-227013">
                  <a:buFont typeface="+mj-lt"/>
                  <a:buAutoNum type="arabicParenR"/>
                </a:pPr>
                <a:endParaRPr lang="en-US" sz="1600" dirty="0"/>
              </a:p>
              <a:p>
                <a:pPr marL="266700" indent="-266700">
                  <a:buClr>
                    <a:schemeClr val="tx1"/>
                  </a:buClr>
                  <a:buFont typeface="+mj-lt"/>
                  <a:buAutoNum type="arabicParenR"/>
                </a:pPr>
                <a:r>
                  <a:rPr lang="en-US" sz="1600" dirty="0"/>
                  <a:t>Excess (thermal) radiation from QGP and hadronic matter:</a:t>
                </a:r>
              </a:p>
              <a:p>
                <a:pPr marL="622300" lvl="1" indent="-2413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200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120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2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200" dirty="0">
                    <a:latin typeface="Cambria Math" panose="02040503050406030204" pitchFamily="18" charset="0"/>
                  </a:rPr>
                  <a:t> </a:t>
                </a:r>
                <a:r>
                  <a:rPr lang="en-US" sz="1200" dirty="0">
                    <a:latin typeface="Avenir Book" panose="02000503020000020003" pitchFamily="2" charset="0"/>
                  </a:rPr>
                  <a:t> (QGP)</a:t>
                </a:r>
              </a:p>
              <a:p>
                <a:pPr marL="622300" lvl="1" indent="-241300">
                  <a:buFont typeface="Courier New" panose="02070309020205020404" pitchFamily="49" charset="0"/>
                  <a:buChar char="o"/>
                </a:pPr>
                <a:r>
                  <a:rPr lang="en-US" sz="1200" dirty="0">
                    <a:latin typeface="Avenir Book" panose="02000503020000020003" pitchFamily="2" charset="0"/>
                  </a:rPr>
                  <a:t>In-medium</a:t>
                </a:r>
                <a:r>
                  <a:rPr lang="en-US" sz="12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200" dirty="0">
                    <a:latin typeface="Cambria Math" panose="02040503050406030204" pitchFamily="18" charset="0"/>
                  </a:rPr>
                  <a:t> </a:t>
                </a:r>
              </a:p>
              <a:p>
                <a:pPr marL="622300" lvl="1" indent="-241300">
                  <a:buFont typeface="Courier New" panose="02070309020205020404" pitchFamily="49" charset="0"/>
                  <a:buChar char="o"/>
                </a:pPr>
                <a:r>
                  <a:rPr lang="en-US" sz="1200" dirty="0">
                    <a:latin typeface="Avenir Book" panose="02000503020000020003" pitchFamily="2" charset="0"/>
                  </a:rPr>
                  <a:t>Multi-meson processes </a:t>
                </a:r>
                <a:r>
                  <a:rPr lang="en-US" sz="1200" dirty="0">
                    <a:latin typeface="Cambria Math" panose="02040503050406030204" pitchFamily="18" charset="0"/>
                  </a:rPr>
                  <a:t>(‘4</a:t>
                </a:r>
                <a14:m>
                  <m:oMath xmlns:m="http://schemas.openxmlformats.org/officeDocument/2006/math">
                    <m:r>
                      <a:rPr lang="en-US" sz="120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200" dirty="0">
                    <a:latin typeface="Cambria Math" panose="02040503050406030204" pitchFamily="18" charset="0"/>
                  </a:rPr>
                  <a:t>’): </a:t>
                </a:r>
                <a14:m>
                  <m:oMath xmlns:m="http://schemas.openxmlformats.org/officeDocument/2006/math">
                    <m:r>
                      <a:rPr lang="en-US" sz="12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𝜋𝜌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𝜋𝜔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n-US" sz="1200" dirty="0">
                  <a:latin typeface="Cambria Math" panose="02040503050406030204" pitchFamily="18" charset="0"/>
                </a:endParaRPr>
              </a:p>
              <a:p>
                <a:pPr marL="622300" lvl="1" indent="-241300">
                  <a:buFont typeface="Courier New" panose="02070309020205020404" pitchFamily="49" charset="0"/>
                  <a:buChar char="o"/>
                </a:pPr>
                <a:endParaRPr lang="en-US" sz="1200" dirty="0">
                  <a:latin typeface="Cambria Math" panose="02040503050406030204" pitchFamily="18" charset="0"/>
                </a:endParaRPr>
              </a:p>
              <a:p>
                <a:pPr marL="266700" indent="-266700">
                  <a:buClr>
                    <a:schemeClr val="tx1"/>
                  </a:buClr>
                  <a:buFont typeface="+mj-lt"/>
                  <a:buAutoNum type="arabicParenR"/>
                </a:pPr>
                <a:r>
                  <a:rPr lang="en-US" sz="1600" dirty="0"/>
                  <a:t>Decays of long-lived mesons (cocktail):</a:t>
                </a:r>
              </a:p>
              <a:p>
                <a:pPr marL="622300" lvl="1" indent="-2413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20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1200" smtClean="0">
                        <a:latin typeface="Cambria Math" panose="02040503050406030204" pitchFamily="18" charset="0"/>
                      </a:rPr>
                      <m:t>,.. </m:t>
                    </m:r>
                  </m:oMath>
                </a14:m>
                <a:endParaRPr lang="en-US" sz="1200" dirty="0">
                  <a:latin typeface="Cambria Math" panose="02040503050406030204" pitchFamily="18" charset="0"/>
                </a:endParaRPr>
              </a:p>
              <a:p>
                <a:pPr marL="622300" lvl="1" indent="-241300">
                  <a:buFont typeface="Courier New" panose="02070309020205020404" pitchFamily="49" charset="0"/>
                  <a:buChar char="o"/>
                </a:pPr>
                <a:r>
                  <a:rPr lang="en-US" sz="1200" dirty="0"/>
                  <a:t>Correlated </a:t>
                </a:r>
                <a14:m>
                  <m:oMath xmlns:m="http://schemas.openxmlformats.org/officeDocument/2006/math">
                    <m:r>
                      <a:rPr lang="en-US" sz="1200" smtClean="0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200" dirty="0">
                    <a:latin typeface="Cambria Math" panose="02040503050406030204" pitchFamily="18" charset="0"/>
                  </a:rPr>
                  <a:t> </a:t>
                </a:r>
                <a:r>
                  <a:rPr lang="en-US" sz="1200" dirty="0"/>
                  <a:t>pairs – yield fixed from (1)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7CF244F-0365-664D-8258-C08AF1A3D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2324" y="1407673"/>
                <a:ext cx="4072343" cy="3517333"/>
              </a:xfrm>
              <a:blipFill>
                <a:blip r:embed="rId2"/>
                <a:stretch>
                  <a:fillRect l="-311" t="-36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ED8A2-7204-BE48-A7B6-A48180DCE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DB6F99-FE15-8D42-8002-3D0CBFEC2A31}" type="slidenum">
              <a:rPr lang="en-US" sz="900" smtClean="0">
                <a:solidFill>
                  <a:prstClr val="white"/>
                </a:solidFill>
                <a:latin typeface="Noto Sans Armenian" panose="020B0502040504020204" pitchFamily="34" charset="0"/>
              </a:rPr>
              <a:pPr>
                <a:defRPr/>
              </a:pPr>
              <a:t>13</a:t>
            </a:fld>
            <a:endParaRPr lang="en-US" sz="900">
              <a:solidFill>
                <a:prstClr val="white"/>
              </a:solidFill>
              <a:latin typeface="Noto Sans Armenian" panose="020B0502040504020204" pitchFamily="34" charset="0"/>
            </a:endParaRPr>
          </a:p>
        </p:txBody>
      </p:sp>
      <p:pic>
        <p:nvPicPr>
          <p:cNvPr id="8" name="Picture 7" descr="CBM_auau_invmass.png">
            <a:extLst>
              <a:ext uri="{FF2B5EF4-FFF2-40B4-BE49-F238E27FC236}">
                <a16:creationId xmlns:a16="http://schemas.microsoft.com/office/drawing/2014/main" id="{E28CDB10-5262-4B4B-8FCA-579B7195D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50" y="1360527"/>
            <a:ext cx="4326750" cy="3488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0311EC-CDBE-D545-AA1C-551DE7646B05}"/>
              </a:ext>
            </a:extLst>
          </p:cNvPr>
          <p:cNvSpPr/>
          <p:nvPr/>
        </p:nvSpPr>
        <p:spPr>
          <a:xfrm>
            <a:off x="2625108" y="1568275"/>
            <a:ext cx="996948" cy="24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A08746-45D4-7042-A1E5-7FA9823D5070}"/>
              </a:ext>
            </a:extLst>
          </p:cNvPr>
          <p:cNvSpPr/>
          <p:nvPr/>
        </p:nvSpPr>
        <p:spPr>
          <a:xfrm>
            <a:off x="281276" y="4632220"/>
            <a:ext cx="1318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F.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Seck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, MSc 2015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31FD36-7557-E447-9FB5-7861D58FF789}"/>
              </a:ext>
            </a:extLst>
          </p:cNvPr>
          <p:cNvSpPr/>
          <p:nvPr/>
        </p:nvSpPr>
        <p:spPr>
          <a:xfrm>
            <a:off x="12577" y="523822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" panose="02000503020000020003" pitchFamily="2" charset="0"/>
              </a:rPr>
              <a:t>Excess radiation = remainder after subtraction of (1) and (3)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3E201-C413-0C4A-A3F4-C22DE21568E2}"/>
              </a:ext>
            </a:extLst>
          </p:cNvPr>
          <p:cNvSpPr txBox="1"/>
          <p:nvPr/>
        </p:nvSpPr>
        <p:spPr>
          <a:xfrm>
            <a:off x="1319686" y="209340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LMR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389643-33EA-5248-8687-BDBBA3866944}"/>
              </a:ext>
            </a:extLst>
          </p:cNvPr>
          <p:cNvSpPr txBox="1"/>
          <p:nvPr/>
        </p:nvSpPr>
        <p:spPr>
          <a:xfrm>
            <a:off x="3174196" y="273538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IMR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6EACEA1-7D8E-EB47-B1FF-925DC96439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9B45878-0AEF-414E-B9D1-177526A41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RHIC-BES seminar series 2021 | Joachim Stroth</a:t>
            </a:r>
          </a:p>
        </p:txBody>
      </p:sp>
      <p:sp>
        <p:nvSpPr>
          <p:cNvPr id="13" name="Slide Number Placeholder 19">
            <a:extLst>
              <a:ext uri="{FF2B5EF4-FFF2-40B4-BE49-F238E27FC236}">
                <a16:creationId xmlns:a16="http://schemas.microsoft.com/office/drawing/2014/main" id="{0221A8A0-DE85-AA4D-BD93-C90AA581E027}"/>
              </a:ext>
            </a:extLst>
          </p:cNvPr>
          <p:cNvSpPr txBox="1">
            <a:spLocks/>
          </p:cNvSpPr>
          <p:nvPr/>
        </p:nvSpPr>
        <p:spPr>
          <a:xfrm>
            <a:off x="7020024" y="223877"/>
            <a:ext cx="979205" cy="127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90ED68-62F7-8640-9279-36EC6527830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35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B98A38-7893-6F4D-9738-AFB83E4B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EXcess</a:t>
            </a:r>
            <a:r>
              <a:rPr lang="en-US" dirty="0"/>
              <a:t> radiation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AC74C9-3720-3C45-9274-316BE0272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9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CFD911-5577-7941-8B6A-096625711612}"/>
              </a:ext>
            </a:extLst>
          </p:cNvPr>
          <p:cNvSpPr/>
          <p:nvPr/>
        </p:nvSpPr>
        <p:spPr>
          <a:xfrm>
            <a:off x="457200" y="1944299"/>
            <a:ext cx="3715352" cy="3616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47FACE-9CE4-6B4D-9F30-C8BC69FF51E1}"/>
              </a:ext>
            </a:extLst>
          </p:cNvPr>
          <p:cNvSpPr/>
          <p:nvPr/>
        </p:nvSpPr>
        <p:spPr>
          <a:xfrm>
            <a:off x="4697126" y="2234133"/>
            <a:ext cx="3715352" cy="33269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74232C-350D-EF40-A8D6-05A978FA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Establishing excess radiation at Bevalac/SIS18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78A15F-6739-B846-8968-CF0B68777A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DE" sz="1600" dirty="0"/>
                  <a:t>… and the solution to the so-called DLS puzzle.</a:t>
                </a:r>
              </a:p>
              <a:p>
                <a:pPr marL="180975" indent="-180975">
                  <a:buFont typeface="Courier New" panose="02070309020205020404" pitchFamily="49" charset="0"/>
                  <a:buChar char="o"/>
                </a:pPr>
                <a:r>
                  <a:rPr lang="en-DE" sz="1400" dirty="0"/>
                  <a:t>Strong enhancement of dilepton yield from p+n “bremsstrahlung” – first glimpse on the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DE" sz="1400" dirty="0"/>
                  <a:t> meson!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78A15F-6739-B846-8968-CF0B68777A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3" t="-3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A92F18-0404-CE4A-B2AA-7A4EC4B93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F9F008-2EAC-224F-BF17-C98EFD272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78706119-5472-EC4C-AD51-31B33B3AF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227" y="2485005"/>
            <a:ext cx="3497873" cy="2990747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C83C4AB-29FB-8143-B78E-8DEFE9D69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18" y="2138027"/>
            <a:ext cx="3320716" cy="3315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78C880-9283-C849-893A-BB7AFECA4E45}"/>
              </a:ext>
            </a:extLst>
          </p:cNvPr>
          <p:cNvSpPr txBox="1"/>
          <p:nvPr/>
        </p:nvSpPr>
        <p:spPr>
          <a:xfrm>
            <a:off x="433140" y="5348508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HADES, PLB 690 (2010) 118–122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8AE2D-AA37-F54A-8EAE-182A8B7A3C58}"/>
              </a:ext>
            </a:extLst>
          </p:cNvPr>
          <p:cNvSpPr txBox="1"/>
          <p:nvPr/>
        </p:nvSpPr>
        <p:spPr>
          <a:xfrm>
            <a:off x="4844119" y="5342202"/>
            <a:ext cx="21371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HADES, PLB 663 (2008) 43–48 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A240C9D-A97D-1B44-82FE-9C429047BE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0718E-AF07-4442-8F7E-9D5FFB51B848}"/>
              </a:ext>
            </a:extLst>
          </p:cNvPr>
          <p:cNvSpPr txBox="1"/>
          <p:nvPr/>
        </p:nvSpPr>
        <p:spPr>
          <a:xfrm>
            <a:off x="5540188" y="4231341"/>
            <a:ext cx="95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C+C</a:t>
            </a:r>
          </a:p>
        </p:txBody>
      </p:sp>
    </p:spTree>
    <p:extLst>
      <p:ext uri="{BB962C8B-B14F-4D97-AF65-F5344CB8AC3E}">
        <p14:creationId xmlns:p14="http://schemas.microsoft.com/office/powerpoint/2010/main" val="3328524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3635BC-1003-5446-94D6-57D14B47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Dileptons from 1.76 </a:t>
            </a:r>
            <a:r>
              <a:rPr lang="en-DE" i="1" dirty="0"/>
              <a:t>A</a:t>
            </a:r>
            <a:r>
              <a:rPr lang="en-DE" dirty="0"/>
              <a:t> GeV Ar+KCl collisions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0234F6-5063-C745-A34D-E8864470A0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9120"/>
                <a:ext cx="8229600" cy="813263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DE" sz="1400" dirty="0"/>
                  <a:t>The excess radiation is evidenced after subtraction of a proper approximation for the contributions from first-chance NN collisions – the NN reference.</a:t>
                </a:r>
              </a:p>
              <a:p>
                <a:pPr>
                  <a:lnSpc>
                    <a:spcPct val="110000"/>
                  </a:lnSpc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DE" sz="1400" dirty="0"/>
                  <a:t>Note the normalization to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DE" sz="1400" dirty="0"/>
                  <a:t> multiplicity.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0234F6-5063-C745-A34D-E8864470A0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9120"/>
                <a:ext cx="8229600" cy="813263"/>
              </a:xfrm>
              <a:blipFill>
                <a:blip r:embed="rId2"/>
                <a:stretch>
                  <a:fillRect t="-1538" b="-76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D888A6-02E5-FD48-9F8B-92E7B2290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52F8C8-2C28-734F-A394-BAF119D70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6A6D0-AA5D-914C-8E2C-56AD70F60357}"/>
              </a:ext>
            </a:extLst>
          </p:cNvPr>
          <p:cNvSpPr/>
          <p:nvPr/>
        </p:nvSpPr>
        <p:spPr>
          <a:xfrm>
            <a:off x="457200" y="2174487"/>
            <a:ext cx="3528431" cy="33866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E93FA7-FA03-1F4D-9550-0597EBB908BE}"/>
              </a:ext>
            </a:extLst>
          </p:cNvPr>
          <p:cNvSpPr/>
          <p:nvPr/>
        </p:nvSpPr>
        <p:spPr>
          <a:xfrm>
            <a:off x="4697126" y="2174487"/>
            <a:ext cx="3788952" cy="33866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6966105B-7EF6-AD48-9524-EF80B1D7F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03" y="2228673"/>
            <a:ext cx="3420001" cy="3251804"/>
          </a:xfrm>
          <a:prstGeom prst="rect">
            <a:avLst/>
          </a:prstGeom>
        </p:spPr>
      </p:pic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C10C356F-7B07-2143-A958-A399E8065C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251" y="2229008"/>
            <a:ext cx="3420001" cy="32688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27FF51-0B06-BE4A-B2FE-C991964EF665}"/>
              </a:ext>
            </a:extLst>
          </p:cNvPr>
          <p:cNvSpPr txBox="1"/>
          <p:nvPr/>
        </p:nvSpPr>
        <p:spPr>
          <a:xfrm>
            <a:off x="433140" y="5326206"/>
            <a:ext cx="2172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HADES, PRC 84, 014902 (2011)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0CAE0E-6A0C-DB4C-B79C-4F72FEC89815}"/>
              </a:ext>
            </a:extLst>
          </p:cNvPr>
          <p:cNvSpPr txBox="1"/>
          <p:nvPr/>
        </p:nvSpPr>
        <p:spPr>
          <a:xfrm>
            <a:off x="4695234" y="5326206"/>
            <a:ext cx="21723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HADES, PRC 84, 014902 (2011)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3311EB4-3E08-964A-AC23-F3DB24E982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72990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D84B71D7-A341-F841-9558-9D756C835E8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In-medium </a:t>
                </a:r>
                <a14:m>
                  <m:oMath xmlns:m="http://schemas.openxmlformats.org/officeDocument/2006/math"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de-DE" dirty="0"/>
                  <a:t>-meson</a:t>
                </a:r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D84B71D7-A341-F841-9558-9D756C835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84" b="-1310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DD51EF-EC03-4640-944E-83E296132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000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338D5-0996-BF42-B8CA-6CC2138E3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Vector Meson Dominance in hot &amp; dense 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5F15D-E93C-1548-A846-EA2E283D94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7445" y="1404066"/>
                <a:ext cx="8229600" cy="3321604"/>
              </a:xfrm>
            </p:spPr>
            <p:txBody>
              <a:bodyPr>
                <a:normAutofit/>
              </a:bodyPr>
              <a:lstStyle/>
              <a:p>
                <a:pPr marL="0" indent="0">
                  <a:spcAft>
                    <a:spcPts val="4800"/>
                  </a:spcAft>
                  <a:buNone/>
                </a:pPr>
                <a:r>
                  <a:rPr lang="en-US" sz="1400" dirty="0">
                    <a:latin typeface="Avenir Book" panose="02000503020000020003" pitchFamily="2" charset="0"/>
                  </a:rPr>
                  <a:t>Generalized „Bremsstrahlung“ –  Fourier transform of current-current correlation function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j</m:t>
                        </m:r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  <m:r>
                          <a:rPr lang="en-US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1400">
                            <a:latin typeface="Cambria Math" panose="02040503050406030204" pitchFamily="18" charset="0"/>
                          </a:rPr>
                          <m:t>(0)</m:t>
                        </m:r>
                      </m:e>
                    </m:d>
                    <m:r>
                      <a:rPr lang="en-US" sz="140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1400" dirty="0">
                  <a:latin typeface="Avenir Book" panose="02000503020000020003" pitchFamily="2" charset="0"/>
                </a:endParaRPr>
              </a:p>
              <a:p>
                <a:pPr marL="0" indent="0">
                  <a:spcAft>
                    <a:spcPts val="4800"/>
                  </a:spcAft>
                  <a:buNone/>
                </a:pPr>
                <a:r>
                  <a:rPr lang="en-US" sz="1400" dirty="0">
                    <a:latin typeface="Avenir Book" panose="02000503020000020003" pitchFamily="2" charset="0"/>
                  </a:rPr>
                  <a:t>Extension of the </a:t>
                </a:r>
                <a:r>
                  <a:rPr lang="en-US" sz="1400" dirty="0" err="1">
                    <a:latin typeface="Avenir Book" panose="02000503020000020003" pitchFamily="2" charset="0"/>
                  </a:rPr>
                  <a:t>Gounaris</a:t>
                </a:r>
                <a:r>
                  <a:rPr lang="en-US" sz="1400" dirty="0">
                    <a:latin typeface="Avenir Book" panose="02000503020000020003" pitchFamily="2" charset="0"/>
                  </a:rPr>
                  <a:t>-Sakurai formula to a thermal pion gas:</a:t>
                </a:r>
              </a:p>
              <a:p>
                <a:pPr marL="0" indent="0">
                  <a:spcAft>
                    <a:spcPts val="4800"/>
                  </a:spcAft>
                  <a:buNone/>
                </a:pPr>
                <a:r>
                  <a:rPr lang="en-US" sz="1400" dirty="0">
                    <a:latin typeface="Avenir Book" panose="02000503020000020003" pitchFamily="2" charset="0"/>
                  </a:rPr>
                  <a:t>Hadronic current can be approximated by the imaginary part of the in-medium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latin typeface="Avenir Book" panose="02000503020000020003" pitchFamily="2" charset="0"/>
                  </a:rPr>
                  <a:t> propagator. Inclusion of meson-baryon coupling,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400" dirty="0">
                    <a:latin typeface="Avenir Book" panose="02000503020000020003" pitchFamily="2" charset="0"/>
                  </a:rPr>
                  <a:t> only:</a:t>
                </a:r>
              </a:p>
              <a:p>
                <a:pPr>
                  <a:spcAft>
                    <a:spcPts val="4800"/>
                  </a:spcAft>
                </a:pPr>
                <a:endParaRPr lang="en-US" sz="14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5F15D-E93C-1548-A846-EA2E283D94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7445" y="1404066"/>
                <a:ext cx="8229600" cy="3321604"/>
              </a:xfrm>
              <a:blipFill>
                <a:blip r:embed="rId2"/>
                <a:stretch>
                  <a:fillRect l="-154" t="-3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19E85-1112-A344-93FC-862F1353B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E58081-E747-D247-8DAF-E3960A2ED25D}"/>
              </a:ext>
            </a:extLst>
          </p:cNvPr>
          <p:cNvSpPr/>
          <p:nvPr/>
        </p:nvSpPr>
        <p:spPr>
          <a:xfrm>
            <a:off x="5710771" y="2299481"/>
            <a:ext cx="34179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C. Gale, J.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Kapusta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: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Nucl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. Phys. B357 (1991) 65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08BBFE-842D-214A-B1CC-5A60A8623AF6}"/>
                  </a:ext>
                </a:extLst>
              </p:cNvPr>
              <p:cNvSpPr txBox="1"/>
              <p:nvPr/>
            </p:nvSpPr>
            <p:spPr>
              <a:xfrm>
                <a:off x="661598" y="1742422"/>
                <a:ext cx="3650936" cy="565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𝐸𝑀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d>
                        <m:d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𝑖𝑞𝑥</m:t>
                              </m:r>
                            </m:sup>
                          </m:sSup>
                        </m:e>
                      </m:nary>
                      <m:r>
                        <m:rPr>
                          <m:sty m:val="p"/>
                        </m:rPr>
                        <a:rPr lang="en-US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𝐸𝑀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𝐸𝑀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de-DE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08BBFE-842D-214A-B1CC-5A60A8623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98" y="1742422"/>
                <a:ext cx="3650936" cy="565026"/>
              </a:xfrm>
              <a:prstGeom prst="rect">
                <a:avLst/>
              </a:prstGeom>
              <a:blipFill>
                <a:blip r:embed="rId3"/>
                <a:stretch>
                  <a:fillRect t="-153333" b="-2155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C476C7-D629-874B-8B52-003C8C0AE504}"/>
                  </a:ext>
                </a:extLst>
              </p:cNvPr>
              <p:cNvSpPr txBox="1"/>
              <p:nvPr/>
            </p:nvSpPr>
            <p:spPr>
              <a:xfrm>
                <a:off x="679886" y="2693887"/>
                <a:ext cx="7388048" cy="305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𝐸𝑀</m:t>
                        </m:r>
                      </m:sub>
                      <m:sup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sSup>
                          <m:sSupPr>
                            <m:ctrlP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  <m:sSup>
                          <m:sSupPr>
                            <m:ctrlP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d>
                      <m:dPr>
                        <m:ctrlP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sSup>
                          <m:sSupPr>
                            <m:ctrlP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  <m:sSup>
                          <m:sSupPr>
                            <m:ctrlP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acc>
                      <m:accPr>
                        <m:chr m:val="̅"/>
                        <m:ctrlP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sSup>
                      <m:sSupPr>
                        <m:ctrlP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400" dirty="0">
                    <a:solidFill>
                      <a:srgbClr val="00206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de-DE" sz="1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Im</m:t>
                    </m:r>
                    <m:sSub>
                      <m:sSubPr>
                        <m:ctrlPr>
                          <a:rPr lang="de-DE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de-DE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𝐸𝑀</m:t>
                        </m:r>
                      </m:sub>
                    </m:sSub>
                    <m:r>
                      <a:rPr lang="en-U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1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Im</m:t>
                    </m:r>
                    <m:sSub>
                      <m:sSubPr>
                        <m:ctrlPr>
                          <a:rPr lang="de-DE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  <m:r>
                      <a:rPr lang="en-US" sz="1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sty m:val="p"/>
                      </m:rPr>
                      <a:rPr lang="en-US" sz="14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Im</m:t>
                    </m:r>
                    <m:sSub>
                      <m:sSubPr>
                        <m:ctrlPr>
                          <a:rPr lang="de-DE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r>
                      <a:rPr lang="de-DE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de-DE" sz="1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sty m:val="p"/>
                      </m:rPr>
                      <a:rPr lang="en-US" sz="14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Im</m:t>
                    </m:r>
                    <m:sSub>
                      <m:sSubPr>
                        <m:ctrlPr>
                          <a:rPr lang="de-DE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C476C7-D629-874B-8B52-003C8C0AE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86" y="2693887"/>
                <a:ext cx="7388048" cy="305533"/>
              </a:xfrm>
              <a:prstGeom prst="rect">
                <a:avLst/>
              </a:prstGeom>
              <a:blipFill>
                <a:blip r:embed="rId4"/>
                <a:stretch>
                  <a:fillRect l="-1029" b="-16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FAA2B1-0C21-EB49-8FE1-7BA031AD8657}"/>
                  </a:ext>
                </a:extLst>
              </p:cNvPr>
              <p:cNvSpPr txBox="1"/>
              <p:nvPr/>
            </p:nvSpPr>
            <p:spPr>
              <a:xfrm>
                <a:off x="4100469" y="3769529"/>
                <a:ext cx="3842590" cy="484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𝜌𝜋𝜋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FAA2B1-0C21-EB49-8FE1-7BA031AD8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469" y="3769529"/>
                <a:ext cx="3842590" cy="484813"/>
              </a:xfrm>
              <a:prstGeom prst="rect">
                <a:avLst/>
              </a:prstGeom>
              <a:blipFill>
                <a:blip r:embed="rId5"/>
                <a:stretch>
                  <a:fillRect l="-660" t="-2500" b="-12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EBD18A2-1C5E-F146-9C1B-B339729B27CE}"/>
                  </a:ext>
                </a:extLst>
              </p:cNvPr>
              <p:cNvSpPr/>
              <p:nvPr/>
            </p:nvSpPr>
            <p:spPr>
              <a:xfrm>
                <a:off x="588447" y="3693266"/>
                <a:ext cx="2622769" cy="637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EBD18A2-1C5E-F146-9C1B-B339729B2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47" y="3693266"/>
                <a:ext cx="2622769" cy="6376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B3B8BE6-EAC7-714A-B021-05A77DE27E2D}"/>
              </a:ext>
            </a:extLst>
          </p:cNvPr>
          <p:cNvSpPr/>
          <p:nvPr/>
        </p:nvSpPr>
        <p:spPr>
          <a:xfrm>
            <a:off x="5286605" y="1720312"/>
            <a:ext cx="3496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L. McLerran, K. Toimela, Phys. Rev. D31 (1985)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37F256-E12A-BE45-8758-8E3FFDDBAA90}"/>
              </a:ext>
            </a:extLst>
          </p:cNvPr>
          <p:cNvSpPr/>
          <p:nvPr/>
        </p:nvSpPr>
        <p:spPr>
          <a:xfrm>
            <a:off x="5904577" y="1960684"/>
            <a:ext cx="2707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See also: Ralf Rapp  arXiv-1110-4345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C79B98-71DD-5A46-9983-3BB2D22BC8F1}"/>
              </a:ext>
            </a:extLst>
          </p:cNvPr>
          <p:cNvGrpSpPr/>
          <p:nvPr/>
        </p:nvGrpSpPr>
        <p:grpSpPr>
          <a:xfrm>
            <a:off x="4972385" y="4396047"/>
            <a:ext cx="3017930" cy="1069583"/>
            <a:chOff x="2644756" y="4051927"/>
            <a:chExt cx="3017930" cy="1069583"/>
          </a:xfrm>
        </p:grpSpPr>
        <p:sp>
          <p:nvSpPr>
            <p:cNvPr id="16" name="Text Box 25">
              <a:extLst>
                <a:ext uri="{FF2B5EF4-FFF2-40B4-BE49-F238E27FC236}">
                  <a16:creationId xmlns:a16="http://schemas.microsoft.com/office/drawing/2014/main" id="{B182B8A1-C0DB-C648-9A40-22445A00F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700" y="4051927"/>
              <a:ext cx="274434" cy="30777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 i="1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π</a:t>
              </a:r>
            </a:p>
          </p:txBody>
        </p:sp>
        <p:sp>
          <p:nvSpPr>
            <p:cNvPr id="17" name="Text Box 24">
              <a:extLst>
                <a:ext uri="{FF2B5EF4-FFF2-40B4-BE49-F238E27FC236}">
                  <a16:creationId xmlns:a16="http://schemas.microsoft.com/office/drawing/2014/main" id="{AA6F8291-A49E-344C-B804-BFDF90E62A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7381" y="4875289"/>
              <a:ext cx="373820" cy="246221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000" i="1">
                  <a:solidFill>
                    <a:srgbClr val="005DA8"/>
                  </a:solidFill>
                  <a:latin typeface="Verdana" charset="0"/>
                  <a:ea typeface="Times New Roman (Hebrew)" charset="0"/>
                  <a:cs typeface="Times New Roman (Hebrew)" charset="0"/>
                </a:rPr>
                <a:t>N</a:t>
              </a:r>
              <a:r>
                <a:rPr lang="en-US" sz="1000" i="1" baseline="30000">
                  <a:solidFill>
                    <a:srgbClr val="005DA8"/>
                  </a:solidFill>
                  <a:latin typeface="Verdana" charset="0"/>
                  <a:ea typeface="Times New Roman (Hebrew)" charset="0"/>
                  <a:cs typeface="Times New Roman (Hebrew)" charset="0"/>
                </a:rPr>
                <a:t>-1</a:t>
              </a:r>
            </a:p>
          </p:txBody>
        </p:sp>
        <p:sp>
          <p:nvSpPr>
            <p:cNvPr id="18" name="Oval 28">
              <a:extLst>
                <a:ext uri="{FF2B5EF4-FFF2-40B4-BE49-F238E27FC236}">
                  <a16:creationId xmlns:a16="http://schemas.microsoft.com/office/drawing/2014/main" id="{04F210A8-E602-514C-86A6-C36A36D6B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2796" y="4292074"/>
              <a:ext cx="535296" cy="489443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grpSp>
          <p:nvGrpSpPr>
            <p:cNvPr id="19" name="Group 29">
              <a:extLst>
                <a:ext uri="{FF2B5EF4-FFF2-40B4-BE49-F238E27FC236}">
                  <a16:creationId xmlns:a16="http://schemas.microsoft.com/office/drawing/2014/main" id="{8291CBD2-1152-4945-86BB-68B7BDAAA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6145" y="4685458"/>
              <a:ext cx="203082" cy="203553"/>
              <a:chOff x="3216" y="1625"/>
              <a:chExt cx="272" cy="32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40" name="Oval 30">
                <a:extLst>
                  <a:ext uri="{FF2B5EF4-FFF2-40B4-BE49-F238E27FC236}">
                    <a16:creationId xmlns:a16="http://schemas.microsoft.com/office/drawing/2014/main" id="{0E025EFA-BC02-094F-BF36-78023CED4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625"/>
                <a:ext cx="272" cy="273"/>
              </a:xfrm>
              <a:prstGeom prst="ellipse">
                <a:avLst/>
              </a:prstGeom>
              <a:solidFill>
                <a:srgbClr val="FFFFFF"/>
              </a:solidFill>
              <a:ln w="222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1" name="Oval 31">
                <a:extLst>
                  <a:ext uri="{FF2B5EF4-FFF2-40B4-BE49-F238E27FC236}">
                    <a16:creationId xmlns:a16="http://schemas.microsoft.com/office/drawing/2014/main" id="{358062D7-F1BA-674E-9B6D-375A1F582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679"/>
                <a:ext cx="272" cy="273"/>
              </a:xfrm>
              <a:prstGeom prst="ellipse">
                <a:avLst/>
              </a:prstGeom>
              <a:solidFill>
                <a:srgbClr val="FFFFFF"/>
              </a:solidFill>
              <a:ln w="222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20" name="Text Box 32">
              <a:extLst>
                <a:ext uri="{FF2B5EF4-FFF2-40B4-BE49-F238E27FC236}">
                  <a16:creationId xmlns:a16="http://schemas.microsoft.com/office/drawing/2014/main" id="{237F44A9-BE14-0344-8EF5-F046E4D2A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3076" y="4441515"/>
              <a:ext cx="279244" cy="261610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100" i="1">
                  <a:solidFill>
                    <a:srgbClr val="005DA8"/>
                  </a:solidFill>
                  <a:ea typeface="SimSun" pitchFamily="2" charset="-122"/>
                  <a:cs typeface="SimSun" pitchFamily="2" charset="-122"/>
                </a:rPr>
                <a:t>Δ</a:t>
              </a:r>
              <a:endParaRPr lang="en-US" sz="1100" i="1">
                <a:solidFill>
                  <a:srgbClr val="005DA8"/>
                </a:solidFill>
                <a:latin typeface="Verdana" charset="0"/>
                <a:ea typeface="SimSun" pitchFamily="2" charset="-122"/>
                <a:cs typeface="SimSun" pitchFamily="2" charset="-122"/>
              </a:endParaRPr>
            </a:p>
          </p:txBody>
        </p:sp>
        <p:sp>
          <p:nvSpPr>
            <p:cNvPr id="21" name="Line 33">
              <a:extLst>
                <a:ext uri="{FF2B5EF4-FFF2-40B4-BE49-F238E27FC236}">
                  <a16:creationId xmlns:a16="http://schemas.microsoft.com/office/drawing/2014/main" id="{762EC42E-360F-034A-84D8-018C0BBA3C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4663" y="4525360"/>
              <a:ext cx="273719" cy="1144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2" name="Bogen 35">
              <a:extLst>
                <a:ext uri="{FF2B5EF4-FFF2-40B4-BE49-F238E27FC236}">
                  <a16:creationId xmlns:a16="http://schemas.microsoft.com/office/drawing/2014/main" id="{2BF3B76D-F8C5-8E45-8BD6-D2F5A80F26F3}"/>
                </a:ext>
              </a:extLst>
            </p:cNvPr>
            <p:cNvSpPr>
              <a:spLocks/>
            </p:cNvSpPr>
            <p:nvPr/>
          </p:nvSpPr>
          <p:spPr bwMode="auto">
            <a:xfrm rot="18850778">
              <a:off x="4345624" y="4343494"/>
              <a:ext cx="329616" cy="330969"/>
            </a:xfrm>
            <a:custGeom>
              <a:avLst/>
              <a:gdLst>
                <a:gd name="T0" fmla="*/ 0 w 28059"/>
                <a:gd name="T1" fmla="*/ 0 h 21600"/>
                <a:gd name="T2" fmla="*/ 0 w 28059"/>
                <a:gd name="T3" fmla="*/ 0 h 21600"/>
                <a:gd name="T4" fmla="*/ 0 w 28059"/>
                <a:gd name="T5" fmla="*/ 0 h 21600"/>
                <a:gd name="T6" fmla="*/ 0 60000 65536"/>
                <a:gd name="T7" fmla="*/ 0 60000 65536"/>
                <a:gd name="T8" fmla="*/ 0 60000 65536"/>
                <a:gd name="T9" fmla="*/ 0 w 28059"/>
                <a:gd name="T10" fmla="*/ 0 h 21600"/>
                <a:gd name="T11" fmla="*/ 28059 w 2805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59" h="21600" fill="none" extrusionOk="0">
                  <a:moveTo>
                    <a:pt x="0" y="988"/>
                  </a:moveTo>
                  <a:cubicBezTo>
                    <a:pt x="2090" y="333"/>
                    <a:pt x="4268" y="-1"/>
                    <a:pt x="6459" y="-1"/>
                  </a:cubicBezTo>
                  <a:cubicBezTo>
                    <a:pt x="18388" y="-1"/>
                    <a:pt x="28059" y="9670"/>
                    <a:pt x="28059" y="21600"/>
                  </a:cubicBezTo>
                </a:path>
                <a:path w="28059" h="21600" stroke="0" extrusionOk="0">
                  <a:moveTo>
                    <a:pt x="0" y="988"/>
                  </a:moveTo>
                  <a:cubicBezTo>
                    <a:pt x="2090" y="333"/>
                    <a:pt x="4268" y="-1"/>
                    <a:pt x="6459" y="-1"/>
                  </a:cubicBezTo>
                  <a:cubicBezTo>
                    <a:pt x="18388" y="-1"/>
                    <a:pt x="28059" y="9670"/>
                    <a:pt x="28059" y="21600"/>
                  </a:cubicBezTo>
                  <a:lnTo>
                    <a:pt x="6459" y="21600"/>
                  </a:lnTo>
                  <a:close/>
                </a:path>
              </a:pathLst>
            </a:cu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rgbClr val="F2F2F2"/>
                </a:solidFill>
              </a:endParaRPr>
            </a:p>
          </p:txBody>
        </p:sp>
        <p:sp>
          <p:nvSpPr>
            <p:cNvPr id="23" name="Text Box 38">
              <a:extLst>
                <a:ext uri="{FF2B5EF4-FFF2-40B4-BE49-F238E27FC236}">
                  <a16:creationId xmlns:a16="http://schemas.microsoft.com/office/drawing/2014/main" id="{7F51CB06-F54E-BC45-A41F-F2C9AD042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7701" y="4120541"/>
              <a:ext cx="676570" cy="246221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000" i="1">
                  <a:solidFill>
                    <a:srgbClr val="005DA8"/>
                  </a:solidFill>
                  <a:latin typeface="Verdana" charset="0"/>
                  <a:ea typeface="Times New Roman (Hebrew)" charset="0"/>
                  <a:cs typeface="Times New Roman (Hebrew)" charset="0"/>
                </a:rPr>
                <a:t>N*</a:t>
              </a:r>
            </a:p>
          </p:txBody>
        </p:sp>
        <p:sp>
          <p:nvSpPr>
            <p:cNvPr id="24" name="Oval 39">
              <a:extLst>
                <a:ext uri="{FF2B5EF4-FFF2-40B4-BE49-F238E27FC236}">
                  <a16:creationId xmlns:a16="http://schemas.microsoft.com/office/drawing/2014/main" id="{5A3C372C-F785-2240-BC77-53C6BD380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0641" y="4351805"/>
              <a:ext cx="472385" cy="37623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rgbClr val="C00000"/>
                </a:solidFill>
              </a:endParaRPr>
            </a:p>
          </p:txBody>
        </p:sp>
        <p:sp>
          <p:nvSpPr>
            <p:cNvPr id="25" name="Line 42">
              <a:extLst>
                <a:ext uri="{FF2B5EF4-FFF2-40B4-BE49-F238E27FC236}">
                  <a16:creationId xmlns:a16="http://schemas.microsoft.com/office/drawing/2014/main" id="{11232E33-ADB4-F440-8C27-5FED2A62B3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3611" y="4525360"/>
              <a:ext cx="273719" cy="1144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F577958D-7466-E54B-9F6F-79A91D8453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6471" y="4524217"/>
              <a:ext cx="273719" cy="1144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7" name="Text Box 44">
              <a:extLst>
                <a:ext uri="{FF2B5EF4-FFF2-40B4-BE49-F238E27FC236}">
                  <a16:creationId xmlns:a16="http://schemas.microsoft.com/office/drawing/2014/main" id="{11106C9D-5CF8-C946-B29B-06484BB1A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9419" y="4786627"/>
              <a:ext cx="373820" cy="246221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000" i="1">
                  <a:solidFill>
                    <a:srgbClr val="005DA8"/>
                  </a:solidFill>
                  <a:latin typeface="Verdana" charset="0"/>
                  <a:ea typeface="Times New Roman (Hebrew)" charset="0"/>
                  <a:cs typeface="Times New Roman (Hebrew)" charset="0"/>
                </a:rPr>
                <a:t>N</a:t>
              </a:r>
              <a:r>
                <a:rPr lang="en-US" sz="1000" i="1" baseline="30000">
                  <a:solidFill>
                    <a:srgbClr val="005DA8"/>
                  </a:solidFill>
                  <a:latin typeface="Verdana" charset="0"/>
                  <a:ea typeface="Times New Roman (Hebrew)" charset="0"/>
                  <a:cs typeface="Times New Roman (Hebrew)" charset="0"/>
                </a:rPr>
                <a:t>-1</a:t>
              </a:r>
            </a:p>
          </p:txBody>
        </p:sp>
        <p:grpSp>
          <p:nvGrpSpPr>
            <p:cNvPr id="28" name="Group 36">
              <a:extLst>
                <a:ext uri="{FF2B5EF4-FFF2-40B4-BE49-F238E27FC236}">
                  <a16:creationId xmlns:a16="http://schemas.microsoft.com/office/drawing/2014/main" id="{DEA1ABF0-DA73-C242-849F-A58796A4BF3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995841" y="4303510"/>
              <a:ext cx="350978" cy="447132"/>
              <a:chOff x="1785395" y="1572055"/>
              <a:chExt cx="571926" cy="713439"/>
            </a:xfrm>
          </p:grpSpPr>
          <p:cxnSp>
            <p:nvCxnSpPr>
              <p:cNvPr id="38" name="Straight Connector 44">
                <a:extLst>
                  <a:ext uri="{FF2B5EF4-FFF2-40B4-BE49-F238E27FC236}">
                    <a16:creationId xmlns:a16="http://schemas.microsoft.com/office/drawing/2014/main" id="{7D5588C7-5EA0-C64F-85AE-FE3E3A9F65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1785395" y="1572055"/>
                <a:ext cx="571926" cy="35763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9" name="Straight Connector 45">
                <a:extLst>
                  <a:ext uri="{FF2B5EF4-FFF2-40B4-BE49-F238E27FC236}">
                    <a16:creationId xmlns:a16="http://schemas.microsoft.com/office/drawing/2014/main" id="{C7E35732-112F-0F44-A884-F5958D06038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1785395" y="1929687"/>
                <a:ext cx="571926" cy="35580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29" name="Group 35">
              <a:extLst>
                <a:ext uri="{FF2B5EF4-FFF2-40B4-BE49-F238E27FC236}">
                  <a16:creationId xmlns:a16="http://schemas.microsoft.com/office/drawing/2014/main" id="{D7EDC066-1CA6-E64F-814D-4E78CCA81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0441" y="4295505"/>
              <a:ext cx="350978" cy="447132"/>
              <a:chOff x="1784762" y="1572055"/>
              <a:chExt cx="571926" cy="713439"/>
            </a:xfrm>
          </p:grpSpPr>
          <p:cxnSp>
            <p:nvCxnSpPr>
              <p:cNvPr id="36" name="Straight Connector 46">
                <a:extLst>
                  <a:ext uri="{FF2B5EF4-FFF2-40B4-BE49-F238E27FC236}">
                    <a16:creationId xmlns:a16="http://schemas.microsoft.com/office/drawing/2014/main" id="{47CD3A6C-72E4-5C44-A81B-23837A5FBE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1784762" y="1572055"/>
                <a:ext cx="571926" cy="35763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37" name="Straight Connector 47">
                <a:extLst>
                  <a:ext uri="{FF2B5EF4-FFF2-40B4-BE49-F238E27FC236}">
                    <a16:creationId xmlns:a16="http://schemas.microsoft.com/office/drawing/2014/main" id="{21A284A6-A189-D042-9F22-B24E916C9EA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1784762" y="1929687"/>
                <a:ext cx="571926" cy="35580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</p:grpSp>
        <p:sp>
          <p:nvSpPr>
            <p:cNvPr id="30" name="Text Box 97">
              <a:extLst>
                <a:ext uri="{FF2B5EF4-FFF2-40B4-BE49-F238E27FC236}">
                  <a16:creationId xmlns:a16="http://schemas.microsoft.com/office/drawing/2014/main" id="{995ADC18-E2AC-A849-A299-524C2F8B93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4729" y="4249764"/>
              <a:ext cx="282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i="1">
                  <a:solidFill>
                    <a:srgbClr val="005DA8"/>
                  </a:solidFill>
                  <a:latin typeface="Symbol" charset="2"/>
                </a:rPr>
                <a:t>r</a:t>
              </a:r>
            </a:p>
          </p:txBody>
        </p:sp>
        <p:sp>
          <p:nvSpPr>
            <p:cNvPr id="31" name="Text Box 98">
              <a:extLst>
                <a:ext uri="{FF2B5EF4-FFF2-40B4-BE49-F238E27FC236}">
                  <a16:creationId xmlns:a16="http://schemas.microsoft.com/office/drawing/2014/main" id="{9504C83D-CE97-7646-9E09-EB4402F43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5300" y="4253193"/>
              <a:ext cx="282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i="1">
                  <a:solidFill>
                    <a:srgbClr val="005DA8"/>
                  </a:solidFill>
                  <a:latin typeface="Symbol" charset="2"/>
                </a:rPr>
                <a:t>r</a:t>
              </a:r>
            </a:p>
          </p:txBody>
        </p:sp>
        <p:sp>
          <p:nvSpPr>
            <p:cNvPr id="32" name="Text Box 25">
              <a:extLst>
                <a:ext uri="{FF2B5EF4-FFF2-40B4-BE49-F238E27FC236}">
                  <a16:creationId xmlns:a16="http://schemas.microsoft.com/office/drawing/2014/main" id="{9ADEAA44-CC43-2146-B266-B6223C8A5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4756" y="4116875"/>
              <a:ext cx="274434" cy="30777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 i="1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π</a:t>
              </a:r>
            </a:p>
          </p:txBody>
        </p:sp>
        <p:sp>
          <p:nvSpPr>
            <p:cNvPr id="33" name="Text Box 25">
              <a:extLst>
                <a:ext uri="{FF2B5EF4-FFF2-40B4-BE49-F238E27FC236}">
                  <a16:creationId xmlns:a16="http://schemas.microsoft.com/office/drawing/2014/main" id="{A9736AAA-FF66-9840-BD56-B0F3D419A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4756" y="4583714"/>
              <a:ext cx="274434" cy="30777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 i="1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π</a:t>
              </a:r>
            </a:p>
          </p:txBody>
        </p:sp>
        <p:sp>
          <p:nvSpPr>
            <p:cNvPr id="34" name="Text Box 25">
              <a:extLst>
                <a:ext uri="{FF2B5EF4-FFF2-40B4-BE49-F238E27FC236}">
                  <a16:creationId xmlns:a16="http://schemas.microsoft.com/office/drawing/2014/main" id="{78E2E1C9-69F6-844B-BA06-A112DFC660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1644" y="4116875"/>
              <a:ext cx="274434" cy="30777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 i="1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</a:t>
              </a:r>
              <a:r>
                <a:rPr lang="en-US" sz="1400" i="1" baseline="30000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-</a:t>
              </a:r>
            </a:p>
          </p:txBody>
        </p:sp>
        <p:sp>
          <p:nvSpPr>
            <p:cNvPr id="35" name="Text Box 25">
              <a:extLst>
                <a:ext uri="{FF2B5EF4-FFF2-40B4-BE49-F238E27FC236}">
                  <a16:creationId xmlns:a16="http://schemas.microsoft.com/office/drawing/2014/main" id="{8D6BD806-EDC0-024A-821C-6056C189F4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8176" y="4652606"/>
              <a:ext cx="314510" cy="30777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 i="1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</a:t>
              </a:r>
              <a:r>
                <a:rPr lang="en-US" sz="1400" i="1" baseline="30000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F2CC60B-F4F8-0243-A72D-6CFCA5C9F271}"/>
              </a:ext>
            </a:extLst>
          </p:cNvPr>
          <p:cNvSpPr/>
          <p:nvPr/>
        </p:nvSpPr>
        <p:spPr>
          <a:xfrm>
            <a:off x="467279" y="4486162"/>
            <a:ext cx="39371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R. Rapp, J. Wambach: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Adv.Nucl.Phys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. 25 (2000) 1</a:t>
            </a:r>
          </a:p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B.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Friman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,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Nucl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. Phys. A610 (1996) 358c;</a:t>
            </a:r>
            <a:b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</a:b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M. Asakawa, C-M. Ko et al., PRC 46 (1992) R1159 </a:t>
            </a:r>
          </a:p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B.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Friman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 and H.J.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Pirner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,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Nucl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venir Book Oblique" panose="02000503020000020003" pitchFamily="2" charset="0"/>
              </a:rPr>
              <a:t>. Phys. A617 (1997) 496 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DCC7AE33-29C7-BA45-AEFF-A772EF234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41567-4BE8-C94F-9D27-F19DD5165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6637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3635BC-1003-5446-94D6-57D14B47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Dileptons from 158 A GeV Pb+Au collisions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0234F6-5063-C745-A34D-E8864470A0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79073"/>
                <a:ext cx="8229600" cy="78174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DE" sz="1400" dirty="0"/>
                  <a:t>First low-mass dilepton spectrum from a heavy collision system. 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DE" sz="1400" dirty="0"/>
                  <a:t>Indications for strong baryonic effects on the in-medium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DE" sz="1400" dirty="0"/>
                  <a:t> spectral function.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0234F6-5063-C745-A34D-E8864470A0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79073"/>
                <a:ext cx="8229600" cy="78174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D888A6-02E5-FD48-9F8B-92E7B2290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52F8C8-2C28-734F-A394-BAF119D70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6A6D0-AA5D-914C-8E2C-56AD70F60357}"/>
              </a:ext>
            </a:extLst>
          </p:cNvPr>
          <p:cNvSpPr/>
          <p:nvPr/>
        </p:nvSpPr>
        <p:spPr>
          <a:xfrm>
            <a:off x="457200" y="1944299"/>
            <a:ext cx="3715352" cy="3616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E93FA7-FA03-1F4D-9550-0597EBB908BE}"/>
              </a:ext>
            </a:extLst>
          </p:cNvPr>
          <p:cNvSpPr/>
          <p:nvPr/>
        </p:nvSpPr>
        <p:spPr>
          <a:xfrm>
            <a:off x="4697126" y="1944299"/>
            <a:ext cx="3989674" cy="3616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6DD85F1A-3AD7-8740-AB1C-D538686E08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89" y="2024321"/>
            <a:ext cx="3715353" cy="344740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A818163-3A0E-F748-8AB6-5AA53D5B2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055" y="1926920"/>
            <a:ext cx="3715352" cy="36342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64559D-D7DF-3841-B86E-34CAE14D221D}"/>
              </a:ext>
            </a:extLst>
          </p:cNvPr>
          <p:cNvSpPr txBox="1"/>
          <p:nvPr/>
        </p:nvSpPr>
        <p:spPr>
          <a:xfrm>
            <a:off x="433140" y="5326206"/>
            <a:ext cx="2233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CERES, PLB 666 (2008) 425-429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9E45A1-DE08-DE46-A6A3-2B27313FB8A6}"/>
              </a:ext>
            </a:extLst>
          </p:cNvPr>
          <p:cNvSpPr txBox="1"/>
          <p:nvPr/>
        </p:nvSpPr>
        <p:spPr>
          <a:xfrm>
            <a:off x="4697126" y="5340925"/>
            <a:ext cx="2233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CERES, PLB 666 (2008) 425-429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1BD3F-8185-7741-A09C-33CC6D8FC8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3698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D388-F556-644D-A6A8-C01F51A5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Electromagnetic probes of strong-interaction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E9339-A46D-004C-8BE1-BCA9B3D48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788" y="1385508"/>
            <a:ext cx="2705785" cy="4123546"/>
          </a:xfrm>
        </p:spPr>
        <p:txBody>
          <a:bodyPr>
            <a:normAutofit lnSpcReduction="10000"/>
          </a:bodyPr>
          <a:lstStyle/>
          <a:p>
            <a:pPr marL="9525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GB" sz="1600" dirty="0"/>
              <a:t>S</a:t>
            </a:r>
            <a:r>
              <a:rPr lang="en-DE" sz="1600" dirty="0"/>
              <a:t>pacial structure</a:t>
            </a:r>
            <a:br>
              <a:rPr lang="en-DE" sz="1600" dirty="0"/>
            </a:br>
            <a:r>
              <a:rPr lang="en-DE" sz="1600" dirty="0"/>
              <a:t>(momentum)</a:t>
            </a:r>
          </a:p>
          <a:p>
            <a:pPr marL="185738" lvl="1" indent="0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en-GB" dirty="0"/>
              <a:t>L</a:t>
            </a:r>
            <a:r>
              <a:rPr lang="en-DE" dirty="0"/>
              <a:t>epton beam on target (scattering) </a:t>
            </a:r>
            <a:br>
              <a:rPr lang="en-DE" dirty="0"/>
            </a:br>
            <a:r>
              <a:rPr lang="en-DE" dirty="0"/>
              <a:t>cf. Hofstadter, Burton et al.</a:t>
            </a:r>
          </a:p>
          <a:p>
            <a:pPr marL="1870075" lvl="1" indent="0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None/>
            </a:pPr>
            <a:endParaRPr lang="de-DE" dirty="0"/>
          </a:p>
          <a:p>
            <a:pPr marL="1473200" lvl="1" indent="0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None/>
            </a:pPr>
            <a:endParaRPr lang="en-DE" dirty="0"/>
          </a:p>
          <a:p>
            <a:pPr marL="95250" indent="0">
              <a:lnSpc>
                <a:spcPct val="110000"/>
              </a:lnSpc>
              <a:spcBef>
                <a:spcPts val="4800"/>
              </a:spcBef>
              <a:buNone/>
            </a:pPr>
            <a:r>
              <a:rPr lang="en-DE" sz="1600" dirty="0"/>
              <a:t>Resonant structure</a:t>
            </a:r>
            <a:br>
              <a:rPr lang="en-DE" sz="1600" dirty="0"/>
            </a:br>
            <a:r>
              <a:rPr lang="en-DE" sz="1600" dirty="0"/>
              <a:t>(excitation)</a:t>
            </a:r>
          </a:p>
          <a:p>
            <a:pPr marL="185738" lvl="1" indent="0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en-GB" dirty="0"/>
              <a:t>R</a:t>
            </a:r>
            <a:r>
              <a:rPr lang="en-DE" dirty="0"/>
              <a:t>adiation from object (spectroscopy)</a:t>
            </a:r>
            <a:br>
              <a:rPr lang="en-DE" dirty="0"/>
            </a:br>
            <a:r>
              <a:rPr lang="en-DE" dirty="0"/>
              <a:t>cf. jet quenching (color)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310C-0EE0-0D43-A8F5-9BF822DB2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RHIC-BES seminar series 2021 | Joachim Stroth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3DAB5-2A52-F647-8C1E-10CA7A728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noProof="0" smtClean="0"/>
              <a:pPr/>
              <a:t>2</a:t>
            </a:fld>
            <a:endParaRPr lang="en-US" noProof="0"/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108431CA-C623-914F-9133-977230C40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20" y="1932602"/>
            <a:ext cx="2689793" cy="26369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A901DF-A186-FA42-9853-0E3753B56322}"/>
              </a:ext>
            </a:extLst>
          </p:cNvPr>
          <p:cNvSpPr txBox="1"/>
          <p:nvPr/>
        </p:nvSpPr>
        <p:spPr>
          <a:xfrm>
            <a:off x="327527" y="4606031"/>
            <a:ext cx="178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S. Brodsky, G.F.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Téramond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b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</a:b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hep-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ph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/0510240 [hep-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ph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]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45216-058D-0E4D-9B68-49966877DCC9}"/>
              </a:ext>
            </a:extLst>
          </p:cNvPr>
          <p:cNvSpPr txBox="1"/>
          <p:nvPr/>
        </p:nvSpPr>
        <p:spPr>
          <a:xfrm rot="20786162">
            <a:off x="1247074" y="127914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Avenir Book" panose="02000503020000020003" pitchFamily="2" charset="0"/>
              </a:rPr>
              <a:t>S</a:t>
            </a:r>
            <a:r>
              <a:rPr lang="en-DE" dirty="0">
                <a:solidFill>
                  <a:srgbClr val="0070C0"/>
                </a:solidFill>
                <a:latin typeface="Avenir Book" panose="02000503020000020003" pitchFamily="2" charset="0"/>
              </a:rPr>
              <a:t>pace-like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6C9781-6C30-7E43-A810-18C95A4A7CEF}"/>
              </a:ext>
            </a:extLst>
          </p:cNvPr>
          <p:cNvSpPr txBox="1"/>
          <p:nvPr/>
        </p:nvSpPr>
        <p:spPr>
          <a:xfrm rot="20618788">
            <a:off x="1608724" y="5116673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Avenir Book" panose="02000503020000020003" pitchFamily="2" charset="0"/>
              </a:rPr>
              <a:t>Time</a:t>
            </a:r>
            <a:r>
              <a:rPr lang="en-DE" dirty="0">
                <a:solidFill>
                  <a:srgbClr val="0070C0"/>
                </a:solidFill>
                <a:latin typeface="Avenir Book" panose="02000503020000020003" pitchFamily="2" charset="0"/>
              </a:rPr>
              <a:t>-like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BA652C-E936-7B46-9B2D-DBBD7AB6B177}"/>
              </a:ext>
            </a:extLst>
          </p:cNvPr>
          <p:cNvSpPr txBox="1"/>
          <p:nvPr/>
        </p:nvSpPr>
        <p:spPr>
          <a:xfrm>
            <a:off x="744155" y="2085063"/>
            <a:ext cx="1364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venir Book" panose="02000503020000020003" pitchFamily="2" charset="0"/>
              </a:rPr>
              <a:t>Proton magnetic </a:t>
            </a:r>
            <a:br>
              <a:rPr lang="en-GB" sz="1200" dirty="0">
                <a:latin typeface="Avenir Book" panose="02000503020000020003" pitchFamily="2" charset="0"/>
              </a:rPr>
            </a:br>
            <a:r>
              <a:rPr lang="en-GB" sz="1200" dirty="0">
                <a:latin typeface="Avenir Book" panose="02000503020000020003" pitchFamily="2" charset="0"/>
              </a:rPr>
              <a:t>form factor</a:t>
            </a:r>
            <a:endParaRPr lang="en-GB" sz="2800" dirty="0">
              <a:latin typeface="Avenir Book" panose="02000503020000020003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780EE2-02E8-3A43-979B-02DA64BAF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741" y="1385508"/>
            <a:ext cx="2822826" cy="40119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ACD06B-E07F-7F42-B51B-BFDED0F25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726" y="3543300"/>
            <a:ext cx="1346200" cy="18542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BAE6EA-3951-C240-8C31-43F0A513CC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D84A98C7-72EB-8241-9A89-F756F777E343}"/>
              </a:ext>
            </a:extLst>
          </p:cNvPr>
          <p:cNvSpPr/>
          <p:nvPr/>
        </p:nvSpPr>
        <p:spPr>
          <a:xfrm>
            <a:off x="744155" y="1559859"/>
            <a:ext cx="1479092" cy="372743"/>
          </a:xfrm>
          <a:prstGeom prst="triangle">
            <a:avLst>
              <a:gd name="adj" fmla="val 94245"/>
            </a:avLst>
          </a:prstGeom>
          <a:solidFill>
            <a:srgbClr val="6782DA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62722183-8BAC-AA4B-AA4F-7B022E4AFB72}"/>
              </a:ext>
            </a:extLst>
          </p:cNvPr>
          <p:cNvSpPr/>
          <p:nvPr/>
        </p:nvSpPr>
        <p:spPr>
          <a:xfrm flipV="1">
            <a:off x="2223247" y="4171895"/>
            <a:ext cx="586176" cy="834246"/>
          </a:xfrm>
          <a:prstGeom prst="triangle">
            <a:avLst>
              <a:gd name="adj" fmla="val 17778"/>
            </a:avLst>
          </a:prstGeom>
          <a:solidFill>
            <a:srgbClr val="6782DA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10276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3635BC-1003-5446-94D6-57D14B47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The ground breaking NA60 dimuon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0234F6-5063-C745-A34D-E8864470A0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0" y="1170942"/>
                <a:ext cx="4114800" cy="4154927"/>
              </a:xfrm>
            </p:spPr>
            <p:txBody>
              <a:bodyPr/>
              <a:lstStyle/>
              <a:p>
                <a:r>
                  <a:rPr lang="en-GB" dirty="0"/>
                  <a:t>… a</a:t>
                </a:r>
                <a:r>
                  <a:rPr lang="en-DE" dirty="0"/>
                  <a:t>nd the success of the in-medium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DE" dirty="0"/>
                  <a:t> plus thermal emission.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90234F6-5063-C745-A34D-E8864470A0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0" y="1170942"/>
                <a:ext cx="4114800" cy="4154927"/>
              </a:xfrm>
              <a:blipFill>
                <a:blip r:embed="rId2"/>
                <a:stretch>
                  <a:fillRect t="-3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D888A6-02E5-FD48-9F8B-92E7B2290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52F8C8-2C28-734F-A394-BAF119D70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6A6D0-AA5D-914C-8E2C-56AD70F60357}"/>
              </a:ext>
            </a:extLst>
          </p:cNvPr>
          <p:cNvSpPr/>
          <p:nvPr/>
        </p:nvSpPr>
        <p:spPr>
          <a:xfrm>
            <a:off x="457200" y="1136316"/>
            <a:ext cx="3785346" cy="44248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E93FA7-FA03-1F4D-9550-0597EBB908BE}"/>
              </a:ext>
            </a:extLst>
          </p:cNvPr>
          <p:cNvSpPr/>
          <p:nvPr/>
        </p:nvSpPr>
        <p:spPr>
          <a:xfrm>
            <a:off x="4697126" y="2374899"/>
            <a:ext cx="3989674" cy="31862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1DEBF18-E7F2-3A4B-A546-E444A2B584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79" y="1259678"/>
            <a:ext cx="3626183" cy="4270266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F421942-28C3-5C4D-9C15-B1DDC4CD9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9500" y="2664173"/>
            <a:ext cx="3742121" cy="28532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5289A3-A8BC-744A-839C-CE8ECE0E432C}"/>
              </a:ext>
            </a:extLst>
          </p:cNvPr>
          <p:cNvSpPr/>
          <p:nvPr/>
        </p:nvSpPr>
        <p:spPr>
          <a:xfrm>
            <a:off x="4703160" y="1684437"/>
            <a:ext cx="4114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L. McLerran and T.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Toimela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Phys.Rev.D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 31 (1985) 545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J.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Kapusta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and C. Gale,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Phys.Rev.C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 35 (1987) 2107-2116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G.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Chanfray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R. Rapp, and J. Wambach, PRL 76 (1996) 368.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R. Rapp, G.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Chanfray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and J. Wambach,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Nucl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 Phys. A617 ((1997) 472.</a:t>
            </a:r>
            <a:b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</a:b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R. Rapp and J. Wambach, Adv.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Nucl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 Phys. 25, (2000) 1.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EAA26A-64EF-C242-BAAE-1D0A4C58D030}"/>
              </a:ext>
            </a:extLst>
          </p:cNvPr>
          <p:cNvSpPr/>
          <p:nvPr/>
        </p:nvSpPr>
        <p:spPr>
          <a:xfrm>
            <a:off x="512379" y="5317827"/>
            <a:ext cx="19912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>
                <a:solidFill>
                  <a:srgbClr val="555555"/>
                </a:solidFill>
                <a:latin typeface="Avenir" panose="02000503020000020003" pitchFamily="2" charset="0"/>
              </a:rPr>
              <a:t>NA60, PRL 96 (2006) 162302</a:t>
            </a:r>
            <a:endParaRPr lang="en-GB" sz="1050" u="none" strike="noStrike" dirty="0">
              <a:solidFill>
                <a:srgbClr val="555555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77FC3-F804-4B4C-97B0-B576ACBEAF32}"/>
              </a:ext>
            </a:extLst>
          </p:cNvPr>
          <p:cNvSpPr/>
          <p:nvPr/>
        </p:nvSpPr>
        <p:spPr>
          <a:xfrm>
            <a:off x="4700712" y="5335095"/>
            <a:ext cx="19912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>
                <a:solidFill>
                  <a:srgbClr val="555555"/>
                </a:solidFill>
                <a:latin typeface="Avenir" panose="02000503020000020003" pitchFamily="2" charset="0"/>
              </a:rPr>
              <a:t>NA60, PRL 96 (2006) 162302</a:t>
            </a:r>
            <a:endParaRPr lang="en-GB" sz="1050" u="none" strike="noStrike" dirty="0">
              <a:solidFill>
                <a:srgbClr val="555555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1C23A4-E398-E746-B590-9859F5F163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87892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C4868-EF4A-814B-81CF-924780BB8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DE" dirty="0"/>
              <a:t>hermal radiation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9311F-EE29-C14F-AF09-8558F7A7F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68069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1370967" y="1190908"/>
                <a:ext cx="6149242" cy="354576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sz="1400" dirty="0">
                    <a:latin typeface="Avenir Book" panose="02000503020000020003" pitchFamily="2" charset="0"/>
                  </a:rPr>
                  <a:t>Medium (excess) radiation from </a:t>
                </a:r>
                <a:r>
                  <a:rPr lang="en-US" sz="1400" i="1" dirty="0">
                    <a:solidFill>
                      <a:srgbClr val="C00000"/>
                    </a:solidFill>
                    <a:latin typeface="Avenir Medium Oblique" panose="02000503020000020003" pitchFamily="2" charset="0"/>
                  </a:rPr>
                  <a:t>Thermal Emission Rates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</m:d>
                  </m:oMath>
                </a14:m>
                <a:r>
                  <a:rPr lang="en-US" sz="1400" dirty="0">
                    <a:latin typeface="Avenir Book" panose="02000503020000020003" pitchFamily="2" charset="0"/>
                  </a:rPr>
                  <a:t> (“standard candle”): 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0967" y="1190908"/>
                <a:ext cx="6149242" cy="354576"/>
              </a:xfrm>
              <a:blipFill>
                <a:blip r:embed="rId2"/>
                <a:stretch>
                  <a:fillRect l="-206" r="-20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approaches to medium radiation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5B3D9E-EA0C-5C49-AC2E-E18251C326E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6" name="Grafik 14" descr="cbm_cocktail_auau25gev_epem_cro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7" y="1795573"/>
            <a:ext cx="3472263" cy="318137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7346067" y="2983526"/>
            <a:ext cx="1647054" cy="1519585"/>
            <a:chOff x="2595716" y="2163445"/>
            <a:chExt cx="1647054" cy="1519585"/>
          </a:xfrm>
        </p:grpSpPr>
        <p:sp>
          <p:nvSpPr>
            <p:cNvPr id="14" name="Rectangle 13"/>
            <p:cNvSpPr/>
            <p:nvPr/>
          </p:nvSpPr>
          <p:spPr>
            <a:xfrm>
              <a:off x="2595720" y="2265956"/>
              <a:ext cx="1603772" cy="1417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781860" y="2610257"/>
              <a:ext cx="1308113" cy="993171"/>
              <a:chOff x="501022" y="1989331"/>
              <a:chExt cx="1308113" cy="993171"/>
            </a:xfrm>
          </p:grpSpPr>
          <p:sp>
            <p:nvSpPr>
              <p:cNvPr id="8" name="AutoShape 5"/>
              <p:cNvSpPr>
                <a:spLocks noChangeArrowheads="1"/>
              </p:cNvSpPr>
              <p:nvPr/>
            </p:nvSpPr>
            <p:spPr bwMode="auto">
              <a:xfrm rot="5400000">
                <a:off x="718886" y="1771467"/>
                <a:ext cx="662925" cy="1098653"/>
              </a:xfrm>
              <a:prstGeom prst="can">
                <a:avLst>
                  <a:gd name="adj" fmla="val 436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AutoShape 6"/>
              <p:cNvSpPr>
                <a:spLocks noChangeArrowheads="1"/>
              </p:cNvSpPr>
              <p:nvPr/>
            </p:nvSpPr>
            <p:spPr bwMode="auto">
              <a:xfrm>
                <a:off x="1495234" y="2264840"/>
                <a:ext cx="313901" cy="109474"/>
              </a:xfrm>
              <a:prstGeom prst="rightArrow">
                <a:avLst>
                  <a:gd name="adj1" fmla="val 50000"/>
                  <a:gd name="adj2" fmla="val 75556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0" name="AutoShape 7"/>
              <p:cNvSpPr>
                <a:spLocks noChangeArrowheads="1"/>
              </p:cNvSpPr>
              <p:nvPr/>
            </p:nvSpPr>
            <p:spPr bwMode="auto">
              <a:xfrm rot="5400000">
                <a:off x="910888" y="2765143"/>
                <a:ext cx="330854" cy="103864"/>
              </a:xfrm>
              <a:prstGeom prst="rightArrow">
                <a:avLst>
                  <a:gd name="adj1" fmla="val 50000"/>
                  <a:gd name="adj2" fmla="val 75556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525026" y="2178895"/>
                    <a:ext cx="804323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600" i="1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600" i="1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1600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026" y="2178895"/>
                    <a:ext cx="804323" cy="24622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5344" r="-2290" b="-27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TextBox 11"/>
            <p:cNvSpPr txBox="1"/>
            <p:nvPr/>
          </p:nvSpPr>
          <p:spPr>
            <a:xfrm>
              <a:off x="2595716" y="2163445"/>
              <a:ext cx="1647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schemeClr val="bg1">
                      <a:lumMod val="50000"/>
                    </a:schemeClr>
                  </a:solidFill>
                  <a:latin typeface="Avenir" charset="0"/>
                  <a:ea typeface="Avenir" charset="0"/>
                  <a:cs typeface="Avenir" charset="0"/>
                </a:rPr>
                <a:t>isentropic expansion,</a:t>
              </a:r>
              <a:br>
                <a:rPr lang="en-US" sz="1200" b="1" i="1" dirty="0">
                  <a:solidFill>
                    <a:schemeClr val="bg1">
                      <a:lumMod val="50000"/>
                    </a:schemeClr>
                  </a:solidFill>
                  <a:latin typeface="Avenir" charset="0"/>
                  <a:ea typeface="Avenir" charset="0"/>
                  <a:cs typeface="Avenir" charset="0"/>
                </a:rPr>
              </a:br>
              <a:r>
                <a:rPr lang="en-US" sz="1200" b="1" i="1" dirty="0">
                  <a:solidFill>
                    <a:schemeClr val="bg1">
                      <a:lumMod val="50000"/>
                    </a:schemeClr>
                  </a:solidFill>
                  <a:latin typeface="Avenir" charset="0"/>
                  <a:ea typeface="Avenir" charset="0"/>
                  <a:cs typeface="Avenir" charset="0"/>
                </a:rPr>
                <a:t>hydro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69092" y="3700775"/>
            <a:ext cx="1474393" cy="1586414"/>
            <a:chOff x="170171" y="3073160"/>
            <a:chExt cx="1764000" cy="1908000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197"/>
            <a:stretch/>
          </p:blipFill>
          <p:spPr bwMode="auto">
            <a:xfrm>
              <a:off x="170171" y="3073160"/>
              <a:ext cx="1764000" cy="19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32743" y="3134074"/>
              <a:ext cx="873015" cy="333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Avenir" charset="0"/>
                  <a:ea typeface="Avenir" charset="0"/>
                  <a:cs typeface="Avenir" charset="0"/>
                </a:rPr>
                <a:t>UrQMD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74136" y="2239008"/>
            <a:ext cx="2389308" cy="531096"/>
            <a:chOff x="623528" y="1490396"/>
            <a:chExt cx="2389308" cy="5310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23528" y="1499359"/>
                  <a:ext cx="2389308" cy="4796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charset="0"/>
                          </a:rPr>
                          <m:t>≡</m:t>
                        </m:r>
                        <m:nary>
                          <m:naryPr>
                            <m:subHide m:val="on"/>
                            <m:supHide m:val="on"/>
                            <m:ctrlPr>
                              <a:rPr lang="is-IS" sz="14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/>
                          <m:sup/>
                          <m:e>
                            <m:f>
                              <m:fPr>
                                <m:ctrlPr>
                                  <a:rPr lang="bg-BG" sz="14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de-DE" sz="1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de-DE" sz="1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𝜖</m:t>
                                </m:r>
                              </m:num>
                              <m:den>
                                <m:r>
                                  <a:rPr lang="de-DE" sz="1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  <m:r>
                                  <a:rPr lang="de-DE" sz="1400" b="1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𝒒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pt-BR" sz="14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is-IS" sz="1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1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𝒙</m:t>
                                    </m:r>
                                  </m:e>
                                </m:d>
                                <m:r>
                                  <a:rPr lang="de-DE" sz="1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de-DE" sz="1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s-IS" sz="1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1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𝒙</m:t>
                                    </m:r>
                                  </m:e>
                                </m:d>
                                <m:r>
                                  <a:rPr lang="de-DE" sz="1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𝑣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is-I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1" i="1">
                                        <a:latin typeface="Cambria Math" charset="0"/>
                                      </a:rPr>
                                      <m:t>𝒙</m:t>
                                    </m:r>
                                  </m:e>
                                </m:d>
                              </m:e>
                            </m:d>
                          </m:e>
                        </m:nary>
                        <m:r>
                          <a:rPr lang="de-DE" sz="1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r>
                          <a:rPr lang="de-DE" sz="14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𝒙</m:t>
                        </m:r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528" y="1499359"/>
                  <a:ext cx="2389308" cy="479683"/>
                </a:xfrm>
                <a:prstGeom prst="rect">
                  <a:avLst/>
                </a:prstGeom>
                <a:blipFill>
                  <a:blip r:embed="rId6"/>
                  <a:stretch>
                    <a:fillRect l="-22751" t="-184211" r="-529" b="-26842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ounded Rectangle 22"/>
            <p:cNvSpPr/>
            <p:nvPr/>
          </p:nvSpPr>
          <p:spPr>
            <a:xfrm>
              <a:off x="1324910" y="1604909"/>
              <a:ext cx="1386349" cy="260703"/>
            </a:xfrm>
            <a:prstGeom prst="roundRect">
              <a:avLst/>
            </a:prstGeom>
            <a:solidFill>
              <a:srgbClr val="93A299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014016" y="1490396"/>
              <a:ext cx="319361" cy="531096"/>
            </a:xfrm>
            <a:prstGeom prst="roundRect">
              <a:avLst/>
            </a:prstGeom>
            <a:solidFill>
              <a:srgbClr val="E12B1C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Arrow Connector 29"/>
          <p:cNvCxnSpPr>
            <a:cxnSpLocks/>
          </p:cNvCxnSpPr>
          <p:nvPr/>
        </p:nvCxnSpPr>
        <p:spPr>
          <a:xfrm flipV="1">
            <a:off x="5908480" y="2795285"/>
            <a:ext cx="751629" cy="9652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 flipH="1" flipV="1">
            <a:off x="3157871" y="3427863"/>
            <a:ext cx="1539465" cy="830218"/>
          </a:xfrm>
          <a:prstGeom prst="straightConnector1">
            <a:avLst/>
          </a:prstGeom>
          <a:ln w="28575">
            <a:solidFill>
              <a:srgbClr val="005A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02902" y="3643756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venir" charset="0"/>
                <a:ea typeface="Avenir" charset="0"/>
                <a:cs typeface="Avenir" charset="0"/>
              </a:rPr>
              <a:t>shining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11183" y="3000935"/>
            <a:ext cx="1289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bg1">
                    <a:lumMod val="50000"/>
                  </a:schemeClr>
                </a:solidFill>
                <a:latin typeface="Avenir" charset="0"/>
                <a:ea typeface="Avenir" charset="0"/>
                <a:cs typeface="Avenir" charset="0"/>
              </a:rPr>
              <a:t>coarse graining</a:t>
            </a:r>
          </a:p>
        </p:txBody>
      </p:sp>
      <p:cxnSp>
        <p:nvCxnSpPr>
          <p:cNvPr id="39" name="Straight Arrow Connector 38"/>
          <p:cNvCxnSpPr>
            <a:cxnSpLocks/>
          </p:cNvCxnSpPr>
          <p:nvPr/>
        </p:nvCxnSpPr>
        <p:spPr>
          <a:xfrm flipH="1">
            <a:off x="3157870" y="2239008"/>
            <a:ext cx="1326074" cy="85674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52232" y="4808894"/>
            <a:ext cx="2110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latin typeface="Avenir Book" panose="02000503020000020003" pitchFamily="2" charset="0"/>
              </a:rPr>
              <a:t>Dilepton emission from </a:t>
            </a:r>
            <a:br>
              <a:rPr lang="en-US" sz="1400" dirty="0">
                <a:latin typeface="Avenir Book" panose="02000503020000020003" pitchFamily="2" charset="0"/>
              </a:rPr>
            </a:br>
            <a:r>
              <a:rPr lang="en-US" sz="1400" i="1" dirty="0">
                <a:solidFill>
                  <a:srgbClr val="005AA0"/>
                </a:solidFill>
                <a:latin typeface="Avenir Book" panose="02000503020000020003" pitchFamily="2" charset="0"/>
              </a:rPr>
              <a:t>Microscopic Transport</a:t>
            </a:r>
            <a:r>
              <a:rPr lang="en-US" sz="1400" i="1" dirty="0">
                <a:solidFill>
                  <a:srgbClr val="002060"/>
                </a:solidFill>
                <a:latin typeface="Avenir Book" panose="02000503020000020003" pitchFamily="2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6B309BD-B861-714C-B076-C6C14C3E3566}"/>
                  </a:ext>
                </a:extLst>
              </p:cNvPr>
              <p:cNvSpPr txBox="1"/>
              <p:nvPr/>
            </p:nvSpPr>
            <p:spPr>
              <a:xfrm>
                <a:off x="4021482" y="1639434"/>
                <a:ext cx="5091266" cy="4805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de-DE" sz="1400" i="1">
                              <a:latin typeface="Cambria Math" charset="0"/>
                            </a:rPr>
                            <m:t>𝑑𝑀𝑑𝑦𝑑</m:t>
                          </m:r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400" i="1">
                              <a:latin typeface="Cambria Math" charset="0"/>
                            </a:rPr>
                            <m:t>𝑑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𝛼</m:t>
                          </m:r>
                        </m:den>
                      </m:f>
                      <m:r>
                        <a:rPr lang="de-DE" sz="1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is-IS" sz="1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bg-BG" sz="1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𝑞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⋅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𝑢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; 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1400">
                              <a:latin typeface="Cambria Math" panose="02040503050406030204" pitchFamily="18" charset="0"/>
                              <a:ea typeface="Cambria Math" charset="0"/>
                            </a:rPr>
                            <m:t>Im</m:t>
                          </m:r>
                          <m:sSub>
                            <m:sSubPr>
                              <m:ctrlPr>
                                <a:rPr lang="de-DE" sz="14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40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EM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pt-BR" sz="1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𝑞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;</m:t>
                              </m:r>
                              <m:r>
                                <a:rPr lang="de-DE" sz="1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𝑇</m:t>
                              </m:r>
                              <m:r>
                                <a:rPr lang="de-DE" sz="1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sz="1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</m:t>
                      </m:r>
                      <m:r>
                        <a:rPr lang="de-DE" sz="14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𝒙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6B309BD-B861-714C-B076-C6C14C3E3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482" y="1639434"/>
                <a:ext cx="5091266" cy="480581"/>
              </a:xfrm>
              <a:prstGeom prst="rect">
                <a:avLst/>
              </a:prstGeom>
              <a:blipFill>
                <a:blip r:embed="rId7"/>
                <a:stretch>
                  <a:fillRect t="-179487" b="-2615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F810B1B-B5E3-D348-9FCB-B1C1BDB7DD9A}"/>
              </a:ext>
            </a:extLst>
          </p:cNvPr>
          <p:cNvCxnSpPr>
            <a:cxnSpLocks/>
          </p:cNvCxnSpPr>
          <p:nvPr/>
        </p:nvCxnSpPr>
        <p:spPr>
          <a:xfrm flipH="1" flipV="1">
            <a:off x="7020330" y="2821605"/>
            <a:ext cx="443114" cy="1657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5616FF7-407A-0549-93A3-5107896E11F0}"/>
              </a:ext>
            </a:extLst>
          </p:cNvPr>
          <p:cNvSpPr txBox="1"/>
          <p:nvPr/>
        </p:nvSpPr>
        <p:spPr>
          <a:xfrm>
            <a:off x="6663213" y="305853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venir Book" panose="02000503020000020003" pitchFamily="2" charset="0"/>
              </a:rPr>
              <a:t>or</a:t>
            </a:r>
            <a:endParaRPr lang="de-DE" dirty="0">
              <a:latin typeface="Avenir Book" panose="0200050302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BD2078-C6F7-D440-99C2-12EF12002550}"/>
              </a:ext>
            </a:extLst>
          </p:cNvPr>
          <p:cNvSpPr/>
          <p:nvPr/>
        </p:nvSpPr>
        <p:spPr>
          <a:xfrm>
            <a:off x="457200" y="5164078"/>
            <a:ext cx="237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Noto Sans Armenian" panose="020B0502040504020204" pitchFamily="34" charset="0"/>
                <a:ea typeface="+mn-ea"/>
                <a:cs typeface="Arial" panose="020B0604020202020204" pitchFamily="34" charset="0"/>
              </a:rPr>
              <a:t>F.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Noto Sans Armenian" panose="020B0502040504020204" pitchFamily="34" charset="0"/>
                <a:ea typeface="+mn-ea"/>
                <a:cs typeface="Arial" panose="020B0604020202020204" pitchFamily="34" charset="0"/>
              </a:rPr>
              <a:t>Seck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Noto Sans Armenian" panose="020B0502040504020204" pitchFamily="34" charset="0"/>
                <a:ea typeface="+mn-ea"/>
                <a:cs typeface="Arial" panose="020B0604020202020204" pitchFamily="34" charset="0"/>
              </a:rPr>
              <a:t>, MSc 2015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A372E-78E4-D348-8F67-F13BED29B4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047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3635BC-1003-5446-94D6-57D14B47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Double-differential analysis of t</a:t>
            </a:r>
            <a:r>
              <a:rPr lang="en-GB" dirty="0"/>
              <a:t>he</a:t>
            </a:r>
            <a:r>
              <a:rPr lang="en-DE" dirty="0"/>
              <a:t> NA60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0234F6-5063-C745-A34D-E8864470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42573"/>
            <a:ext cx="4114800" cy="1080052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DE" sz="1600" dirty="0"/>
              <a:t>Temperature, pressure, microscopic structure (and more) – all from one observable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DE" sz="1600" dirty="0"/>
              <a:t>Open-charm subtracted throughout.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D888A6-02E5-FD48-9F8B-92E7B2290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52F8C8-2C28-734F-A394-BAF119D70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6A6D0-AA5D-914C-8E2C-56AD70F60357}"/>
              </a:ext>
            </a:extLst>
          </p:cNvPr>
          <p:cNvSpPr/>
          <p:nvPr/>
        </p:nvSpPr>
        <p:spPr>
          <a:xfrm>
            <a:off x="457200" y="1088698"/>
            <a:ext cx="3715352" cy="44724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E93FA7-FA03-1F4D-9550-0597EBB908BE}"/>
              </a:ext>
            </a:extLst>
          </p:cNvPr>
          <p:cNvSpPr/>
          <p:nvPr/>
        </p:nvSpPr>
        <p:spPr>
          <a:xfrm>
            <a:off x="4946048" y="2492487"/>
            <a:ext cx="3486752" cy="30686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61860043-DB46-6047-839C-54012EEBF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88698"/>
            <a:ext cx="3517900" cy="44724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78AF4C-1076-7B44-BFBC-B2B35D6C0D4B}"/>
              </a:ext>
            </a:extLst>
          </p:cNvPr>
          <p:cNvSpPr/>
          <p:nvPr/>
        </p:nvSpPr>
        <p:spPr>
          <a:xfrm>
            <a:off x="457200" y="5332454"/>
            <a:ext cx="210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-apple-system"/>
              </a:rPr>
              <a:t>NA60, EPJC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-apple-system"/>
              </a:rPr>
              <a:t> 59 (2009) 607-623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D76B18-6B1A-9246-BC64-44EC20D804A2}"/>
              </a:ext>
            </a:extLst>
          </p:cNvPr>
          <p:cNvSpPr/>
          <p:nvPr/>
        </p:nvSpPr>
        <p:spPr>
          <a:xfrm>
            <a:off x="1447908" y="2857500"/>
            <a:ext cx="1733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imes" pitchFamily="2" charset="0"/>
              </a:rPr>
              <a:t>T=205</a:t>
            </a:r>
            <a:r>
              <a:rPr lang="en-GB" dirty="0">
                <a:latin typeface="CMSY10~47"/>
              </a:rPr>
              <a:t>±</a:t>
            </a:r>
            <a:r>
              <a:rPr lang="en-GB" dirty="0">
                <a:latin typeface="Times" pitchFamily="2" charset="0"/>
              </a:rPr>
              <a:t>12 MeV </a:t>
            </a:r>
            <a:endParaRPr lang="en-GB" dirty="0"/>
          </a:p>
        </p:txBody>
      </p:sp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2A625784-78C3-5A47-B90C-2181ABCFFB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282" y="2496685"/>
            <a:ext cx="2768318" cy="28345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8EC07F-342A-604A-AA48-C44258188D6A}"/>
              </a:ext>
            </a:extLst>
          </p:cNvPr>
          <p:cNvSpPr/>
          <p:nvPr/>
        </p:nvSpPr>
        <p:spPr>
          <a:xfrm>
            <a:off x="4883348" y="5332454"/>
            <a:ext cx="3917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-apple-system"/>
              </a:rPr>
              <a:t>NA60, EPJC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-apple-system"/>
              </a:rPr>
              <a:t> 59 (2009) 607-623, H. Specht Valencia 2010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059AC2B0-9C20-E74F-BF74-11F2486807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427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Inclusive Dielectron Yields from </a:t>
                </a:r>
                <a:r>
                  <a:rPr lang="en-US" sz="2400" dirty="0" err="1"/>
                  <a:t>Au+Au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charset="0"/>
                          </a:rPr>
                          <m:t>𝑠</m:t>
                        </m:r>
                      </m:e>
                    </m:rad>
                    <m:r>
                      <a:rPr lang="en-US" sz="2400" i="1">
                        <a:latin typeface="Cambria Math" charset="0"/>
                      </a:rPr>
                      <m:t>=2.4 </m:t>
                    </m:r>
                    <m:r>
                      <a:rPr lang="en-US" sz="2400" i="1">
                        <a:latin typeface="Cambria Math" charset="0"/>
                      </a:rPr>
                      <m:t>𝐴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>
                        <a:latin typeface="Cambria Math" charset="0"/>
                      </a:rPr>
                      <m:t>GeV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35" b="-363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DA343-1C7F-E44E-A2F0-D50D08B87E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9C99ED-C66C-1047-9D7A-0A3C45F0B0A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953" y="1408059"/>
            <a:ext cx="3798828" cy="377202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3" y="1408059"/>
            <a:ext cx="3905384" cy="377202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067042" y="3166852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  <a:latin typeface="Avenir Oblique" charset="0"/>
                <a:ea typeface="Avenir Oblique" charset="0"/>
                <a:cs typeface="Avenir Oblique" charset="0"/>
              </a:rPr>
              <a:t>HADES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8A0CF-9F2B-4F46-B24B-B126E6C77D9B}"/>
              </a:ext>
            </a:extLst>
          </p:cNvPr>
          <p:cNvSpPr txBox="1"/>
          <p:nvPr/>
        </p:nvSpPr>
        <p:spPr>
          <a:xfrm>
            <a:off x="7067873" y="2380998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  <a:latin typeface="Avenir Oblique" charset="0"/>
                <a:ea typeface="Avenir Oblique" charset="0"/>
                <a:cs typeface="Avenir Oblique" charset="0"/>
              </a:rPr>
              <a:t>HADES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3E3577-3BC5-B84D-8ED8-89B4A2759641}"/>
              </a:ext>
            </a:extLst>
          </p:cNvPr>
          <p:cNvSpPr/>
          <p:nvPr/>
        </p:nvSpPr>
        <p:spPr>
          <a:xfrm>
            <a:off x="375264" y="4925499"/>
            <a:ext cx="19897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Noto Sans Armenian" panose="020B0502040504020204" pitchFamily="34" charset="0"/>
              </a:rPr>
              <a:t>HADES, Nat. Phys. 15(2019) 1040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0F11C4-057C-F14A-A8B6-8FDE1E0CE1B8}"/>
              </a:ext>
            </a:extLst>
          </p:cNvPr>
          <p:cNvSpPr/>
          <p:nvPr/>
        </p:nvSpPr>
        <p:spPr>
          <a:xfrm>
            <a:off x="4685953" y="4933867"/>
            <a:ext cx="19897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Noto Sans Armenian" panose="020B0502040504020204" pitchFamily="34" charset="0"/>
              </a:rPr>
              <a:t>HADES, Nat. Phys. 15(2019) 1040 </a:t>
            </a:r>
          </a:p>
        </p:txBody>
      </p:sp>
    </p:spTree>
    <p:extLst>
      <p:ext uri="{BB962C8B-B14F-4D97-AF65-F5344CB8AC3E}">
        <p14:creationId xmlns:p14="http://schemas.microsoft.com/office/powerpoint/2010/main" val="805419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Thermal dileptons </a:t>
            </a:r>
            <a:r>
              <a:rPr lang="en-US" dirty="0" err="1"/>
              <a:t>Au+Au</a:t>
            </a:r>
            <a:r>
              <a:rPr lang="en-US" dirty="0"/>
              <a:t> 1.23</a:t>
            </a:r>
            <a:r>
              <a:rPr lang="en-US" i="1" dirty="0"/>
              <a:t>A</a:t>
            </a:r>
            <a:r>
              <a:rPr lang="en-US" dirty="0"/>
              <a:t> GeV (HADES)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40001" y="226664"/>
            <a:ext cx="4104313" cy="1126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/>
              <a:t>RHIC-BES seminar series 2021 | Joachim Stroth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4830" y="1507884"/>
            <a:ext cx="1891255" cy="761747"/>
          </a:xfrm>
          <a:prstGeom prst="rect">
            <a:avLst/>
          </a:prstGeom>
          <a:solidFill>
            <a:srgbClr val="005AA0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algn="l"/>
            <a:r>
              <a:rPr lang="en-US" sz="1200" i="0" dirty="0">
                <a:solidFill>
                  <a:schemeClr val="bg2"/>
                </a:solidFill>
                <a:latin typeface="Avenir Book"/>
                <a:cs typeface="Avenir Book"/>
              </a:rPr>
              <a:t>0.3 &lt; M &lt; 0.7 </a:t>
            </a:r>
            <a:r>
              <a:rPr lang="en-US" sz="1200" i="0" dirty="0" err="1">
                <a:solidFill>
                  <a:schemeClr val="bg2"/>
                </a:solidFill>
                <a:latin typeface="Avenir Book"/>
                <a:cs typeface="Avenir Book"/>
              </a:rPr>
              <a:t>GeV</a:t>
            </a:r>
            <a:r>
              <a:rPr lang="en-US" sz="1200" i="0" dirty="0">
                <a:solidFill>
                  <a:schemeClr val="bg2"/>
                </a:solidFill>
                <a:latin typeface="Avenir Book"/>
                <a:cs typeface="Avenir Book"/>
              </a:rPr>
              <a:t>:</a:t>
            </a:r>
          </a:p>
          <a:p>
            <a:pPr marL="171450" indent="-171450" algn="l">
              <a:buClr>
                <a:schemeClr val="bg2"/>
              </a:buClr>
              <a:buFont typeface="Courier New" charset="0"/>
              <a:buChar char="o"/>
            </a:pP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In-medium </a:t>
            </a:r>
            <a:r>
              <a:rPr lang="en-US" sz="1050" i="0" dirty="0" err="1">
                <a:solidFill>
                  <a:schemeClr val="bg2"/>
                </a:solidFill>
                <a:latin typeface="Avenir Book"/>
                <a:cs typeface="Avenir Book"/>
              </a:rPr>
              <a:t>spect</a:t>
            </a: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. </a:t>
            </a:r>
            <a:r>
              <a:rPr lang="en-US" sz="1050" i="0" dirty="0" err="1">
                <a:solidFill>
                  <a:schemeClr val="bg2"/>
                </a:solidFill>
                <a:latin typeface="Avenir Book"/>
                <a:cs typeface="Avenir Book"/>
              </a:rPr>
              <a:t>funct</a:t>
            </a: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.</a:t>
            </a:r>
          </a:p>
          <a:p>
            <a:pPr marL="171450" indent="-171450" algn="l">
              <a:buClr>
                <a:schemeClr val="bg2"/>
              </a:buClr>
              <a:buFont typeface="Courier New" charset="0"/>
              <a:buChar char="o"/>
            </a:pP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fi</a:t>
            </a: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  <a:sym typeface="Wingdings"/>
              </a:rPr>
              <a:t>reball life-time</a:t>
            </a:r>
          </a:p>
          <a:p>
            <a:pPr marL="171450" indent="-171450" algn="l">
              <a:buClr>
                <a:schemeClr val="bg2"/>
              </a:buClr>
              <a:buFont typeface="Courier New" charset="0"/>
              <a:buChar char="o"/>
            </a:pP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  <a:sym typeface="Wingdings"/>
              </a:rPr>
              <a:t>fireball temperature</a:t>
            </a:r>
            <a:r>
              <a:rPr lang="en-US" sz="1050" i="0" baseline="30000" dirty="0">
                <a:solidFill>
                  <a:schemeClr val="bg2"/>
                </a:solidFill>
                <a:latin typeface="Avenir Book"/>
                <a:cs typeface="Avenir Book"/>
                <a:sym typeface="Wingdings"/>
              </a:rPr>
              <a:t>(1)</a:t>
            </a:r>
            <a:endParaRPr lang="en-US" sz="1050" i="0" baseline="30000" dirty="0">
              <a:solidFill>
                <a:schemeClr val="bg2"/>
              </a:solidFill>
              <a:latin typeface="Avenir Book"/>
              <a:cs typeface="Avenir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44314" y="1536787"/>
            <a:ext cx="1883759" cy="1084912"/>
          </a:xfrm>
          <a:prstGeom prst="rect">
            <a:avLst/>
          </a:prstGeom>
          <a:solidFill>
            <a:srgbClr val="F0781E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algn="l"/>
            <a:r>
              <a:rPr lang="en-US" sz="1200" i="0" dirty="0">
                <a:solidFill>
                  <a:schemeClr val="bg2"/>
                </a:solidFill>
                <a:latin typeface="Avenir Book"/>
                <a:cs typeface="Avenir Book"/>
              </a:rPr>
              <a:t>M &gt; 1 </a:t>
            </a:r>
            <a:r>
              <a:rPr lang="en-US" sz="1200" i="0" dirty="0" err="1">
                <a:solidFill>
                  <a:schemeClr val="bg2"/>
                </a:solidFill>
                <a:latin typeface="Avenir Book"/>
                <a:cs typeface="Avenir Book"/>
              </a:rPr>
              <a:t>GeV</a:t>
            </a:r>
            <a:r>
              <a:rPr lang="en-US" sz="1200" i="0" dirty="0">
                <a:solidFill>
                  <a:schemeClr val="bg2"/>
                </a:solidFill>
                <a:latin typeface="Avenir Book"/>
                <a:cs typeface="Avenir Book"/>
              </a:rPr>
              <a:t>/c</a:t>
            </a:r>
            <a:r>
              <a:rPr lang="en-US" sz="1200" i="0" baseline="30000" dirty="0">
                <a:solidFill>
                  <a:schemeClr val="bg2"/>
                </a:solidFill>
                <a:latin typeface="Avenir Book"/>
                <a:cs typeface="Avenir Book"/>
              </a:rPr>
              <a:t>2</a:t>
            </a:r>
            <a:r>
              <a:rPr lang="en-US" sz="1200" i="0" dirty="0">
                <a:solidFill>
                  <a:schemeClr val="bg2"/>
                </a:solidFill>
                <a:latin typeface="Avenir Book"/>
                <a:cs typeface="Avenir Book"/>
              </a:rPr>
              <a:t>:</a:t>
            </a:r>
          </a:p>
          <a:p>
            <a:pPr marL="171450" indent="-171450" algn="l">
              <a:buFont typeface="Courier New"/>
              <a:buChar char="o"/>
            </a:pPr>
            <a:r>
              <a:rPr lang="en-US" sz="1050" i="0" dirty="0">
                <a:solidFill>
                  <a:schemeClr val="bg2"/>
                </a:solidFill>
                <a:latin typeface="Symbol" charset="2"/>
                <a:cs typeface="Symbol" charset="2"/>
              </a:rPr>
              <a:t>r</a:t>
            </a: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 – a1 chiral mixing</a:t>
            </a:r>
          </a:p>
          <a:p>
            <a:pPr marL="171450" indent="-171450" algn="l">
              <a:buFont typeface="Courier New"/>
              <a:buChar char="o"/>
            </a:pP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dominated by contribution from the hottest and densest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47995" y="3189038"/>
                <a:ext cx="3907121" cy="2094659"/>
              </a:xfrm>
            </p:spPr>
            <p:txBody>
              <a:bodyPr>
                <a:noAutofit/>
              </a:bodyPr>
              <a:lstStyle/>
              <a:p>
                <a:pPr>
                  <a:buFont typeface="Courier New" charset="0"/>
                  <a:buChar char="o"/>
                </a:pPr>
                <a:r>
                  <a:rPr lang="en-US" sz="1400" dirty="0"/>
                  <a:t>Microscopic transport</a:t>
                </a:r>
                <a:r>
                  <a:rPr lang="en-US" sz="1400" baseline="30000" dirty="0"/>
                  <a:t>(2)</a:t>
                </a:r>
                <a:r>
                  <a:rPr lang="en-US" sz="1400" dirty="0"/>
                  <a:t>:</a:t>
                </a:r>
                <a:endParaRPr lang="en-US" sz="1200" b="1" baseline="30000" dirty="0">
                  <a:solidFill>
                    <a:srgbClr val="005AA0"/>
                  </a:solidFill>
                </a:endParaRPr>
              </a:p>
              <a:p>
                <a:pPr lvl="1">
                  <a:buFont typeface="Arial" charset="0"/>
                  <a:buChar char="•"/>
                </a:pPr>
                <a:r>
                  <a:rPr lang="en-US" sz="1200" dirty="0"/>
                  <a:t>vacuum </a:t>
                </a:r>
                <a14:m>
                  <m:oMath xmlns:m="http://schemas.openxmlformats.org/officeDocument/2006/math">
                    <m:r>
                      <a:rPr lang="de-DE" sz="1200" i="1">
                        <a:latin typeface="Cambria Math" charset="0"/>
                      </a:rPr>
                      <m:t>𝜌</m:t>
                    </m:r>
                  </m:oMath>
                </a14:m>
                <a:r>
                  <a:rPr lang="en-US" sz="1200" dirty="0"/>
                  <a:t> spectral function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200">
                        <a:latin typeface="Cambria Math" charset="0"/>
                      </a:rPr>
                      <m:t>Δ</m:t>
                    </m:r>
                  </m:oMath>
                </a14:m>
                <a:r>
                  <a:rPr lang="en-US" sz="1200" dirty="0"/>
                  <a:t> regeneration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1200" dirty="0"/>
                  <a:t>&amp; explicit broadening and density dependent mass shift</a:t>
                </a:r>
                <a:endParaRPr lang="en-US" sz="1200" baseline="30000" dirty="0"/>
              </a:p>
              <a:p>
                <a:pPr>
                  <a:spcBef>
                    <a:spcPts val="1200"/>
                  </a:spcBef>
                  <a:buSzPct val="100000"/>
                  <a:buFont typeface="Courier New" charset="0"/>
                  <a:buChar char="o"/>
                </a:pPr>
                <a:r>
                  <a:rPr lang="en-US" sz="1400" dirty="0"/>
                  <a:t>Coarse-grained UrQMD</a:t>
                </a:r>
                <a:r>
                  <a:rPr lang="en-US" sz="1400" baseline="30000" dirty="0"/>
                  <a:t>(3)</a:t>
                </a:r>
                <a:r>
                  <a:rPr lang="en-US" sz="1400" dirty="0"/>
                  <a:t> </a:t>
                </a:r>
              </a:p>
              <a:p>
                <a:pPr lvl="1">
                  <a:spcBef>
                    <a:spcPts val="260"/>
                  </a:spcBef>
                  <a:buSzPct val="100000"/>
                  <a:buFont typeface="Arial" charset="0"/>
                  <a:buChar char="•"/>
                </a:pPr>
                <a:r>
                  <a:rPr lang="en-US" sz="1200" dirty="0"/>
                  <a:t>thermal emissivity with </a:t>
                </a:r>
                <a:br>
                  <a:rPr lang="en-US" sz="1200" dirty="0"/>
                </a:br>
                <a:r>
                  <a:rPr lang="en-US" sz="1200" dirty="0"/>
                  <a:t>in-medium propagator </a:t>
                </a:r>
                <a:r>
                  <a:rPr lang="en-US" sz="1200" baseline="30000" dirty="0"/>
                  <a:t>(4)</a:t>
                </a:r>
              </a:p>
              <a:p>
                <a:pPr lvl="1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de-DE" sz="1200" i="1">
                        <a:latin typeface="Cambria Math" charset="0"/>
                      </a:rPr>
                      <m:t>𝜌</m:t>
                    </m:r>
                    <m:r>
                      <a:rPr lang="de-DE" sz="1200" i="1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de-DE" sz="12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dirty="0"/>
                  <a:t> chiral mixing</a:t>
                </a:r>
                <a:r>
                  <a:rPr lang="en-US" sz="1200" baseline="30000" dirty="0"/>
                  <a:t>(5)</a:t>
                </a:r>
                <a:br>
                  <a:rPr lang="en-US" sz="1200" dirty="0"/>
                </a:br>
                <a:r>
                  <a:rPr lang="en-US" sz="1200" dirty="0"/>
                  <a:t>(not measured so far)</a:t>
                </a:r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7995" y="3189038"/>
                <a:ext cx="3907121" cy="2094659"/>
              </a:xfrm>
              <a:blipFill>
                <a:blip r:embed="rId3"/>
                <a:stretch>
                  <a:fillRect l="-647" t="-602" b="-24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744314" y="4236367"/>
            <a:ext cx="239968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(4) Rapp, van Hees; arXiv:1411.4612v </a:t>
            </a:r>
          </a:p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(2) E.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Bratkovskaya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; </a:t>
            </a:r>
          </a:p>
          <a:p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(3) CG FRA Endres, van Hees, </a:t>
            </a:r>
            <a:r>
              <a:rPr lang="nb-NO" sz="900" dirty="0" err="1">
                <a:solidFill>
                  <a:schemeClr val="bg1">
                    <a:lumMod val="50000"/>
                  </a:schemeClr>
                </a:solidFill>
              </a:rPr>
              <a:t>Bleicher</a:t>
            </a:r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900" dirty="0">
                <a:solidFill>
                  <a:schemeClr val="bg1">
                    <a:lumMod val="50000"/>
                  </a:schemeClr>
                </a:solidFill>
              </a:rPr>
              <a:t>    arXiv:1505.06131</a:t>
            </a:r>
            <a:endParaRPr lang="nb-NO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     CG GSI-TAMU; Galatyuk, </a:t>
            </a:r>
            <a:r>
              <a:rPr lang="nb-NO" sz="900" dirty="0" err="1">
                <a:solidFill>
                  <a:schemeClr val="bg1">
                    <a:lumMod val="50000"/>
                  </a:schemeClr>
                </a:solidFill>
              </a:rPr>
              <a:t>Seck</a:t>
            </a:r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, et al. </a:t>
            </a:r>
            <a:r>
              <a:rPr lang="sk-SK" sz="9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br>
              <a:rPr lang="sk-SK" sz="9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sk-SK" sz="900" dirty="0">
                <a:solidFill>
                  <a:schemeClr val="bg1">
                    <a:lumMod val="50000"/>
                  </a:schemeClr>
                </a:solidFill>
              </a:rPr>
              <a:t>     arXiv:1512.08688</a:t>
            </a:r>
            <a:endParaRPr lang="nb-NO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BR" sz="900" dirty="0">
                <a:solidFill>
                  <a:schemeClr val="bg1">
                    <a:lumMod val="50000"/>
                  </a:schemeClr>
                </a:solidFill>
              </a:rPr>
              <a:t>(4) </a:t>
            </a:r>
            <a:r>
              <a:rPr lang="pt-BR" sz="900" dirty="0" err="1">
                <a:solidFill>
                  <a:schemeClr val="bg1">
                    <a:lumMod val="50000"/>
                  </a:schemeClr>
                </a:solidFill>
              </a:rPr>
              <a:t>Rapp</a:t>
            </a:r>
            <a:r>
              <a:rPr lang="pt-BR" sz="9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BR" sz="900" dirty="0" err="1">
                <a:solidFill>
                  <a:schemeClr val="bg1">
                    <a:lumMod val="50000"/>
                  </a:schemeClr>
                </a:solidFill>
              </a:rPr>
              <a:t>Wambach</a:t>
            </a:r>
            <a:r>
              <a:rPr lang="pt-BR" sz="900" dirty="0">
                <a:solidFill>
                  <a:schemeClr val="bg1">
                    <a:lumMod val="50000"/>
                  </a:schemeClr>
                </a:solidFill>
              </a:rPr>
              <a:t>, van </a:t>
            </a:r>
            <a:r>
              <a:rPr lang="pt-BR" sz="900" dirty="0" err="1">
                <a:solidFill>
                  <a:schemeClr val="bg1">
                    <a:lumMod val="50000"/>
                  </a:schemeClr>
                </a:solidFill>
              </a:rPr>
              <a:t>Hees</a:t>
            </a:r>
            <a:r>
              <a:rPr lang="pt-BR" sz="900" dirty="0">
                <a:solidFill>
                  <a:schemeClr val="bg1">
                    <a:lumMod val="50000"/>
                  </a:schemeClr>
                </a:solidFill>
              </a:rPr>
              <a:t>; arXiv:0901.3289</a:t>
            </a:r>
            <a:endParaRPr lang="nb-NO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(5) Rapp, </a:t>
            </a:r>
            <a:r>
              <a:rPr lang="nb-NO" sz="900" dirty="0" err="1">
                <a:solidFill>
                  <a:schemeClr val="bg1">
                    <a:lumMod val="50000"/>
                  </a:schemeClr>
                </a:solidFill>
              </a:rPr>
              <a:t>Hohler</a:t>
            </a:r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;  arXiv:1311.2921v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22C283-3860-3D45-9587-4D608024A6B8}"/>
              </a:ext>
            </a:extLst>
          </p:cNvPr>
          <p:cNvGrpSpPr/>
          <p:nvPr/>
        </p:nvGrpSpPr>
        <p:grpSpPr>
          <a:xfrm>
            <a:off x="273568" y="1430614"/>
            <a:ext cx="4174428" cy="4029580"/>
            <a:chOff x="273568" y="1430614"/>
            <a:chExt cx="4174428" cy="40295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FBF082-0C9D-0944-B5D8-AE804F558685}"/>
                </a:ext>
              </a:extLst>
            </p:cNvPr>
            <p:cNvSpPr/>
            <p:nvPr/>
          </p:nvSpPr>
          <p:spPr>
            <a:xfrm>
              <a:off x="273568" y="1524669"/>
              <a:ext cx="3907121" cy="3935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449BBA-0F36-CB4E-BB50-B74A3D7ABC58}"/>
                </a:ext>
              </a:extLst>
            </p:cNvPr>
            <p:cNvSpPr/>
            <p:nvPr/>
          </p:nvSpPr>
          <p:spPr>
            <a:xfrm>
              <a:off x="375264" y="5213973"/>
              <a:ext cx="198976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bg1">
                      <a:lumMod val="50000"/>
                    </a:schemeClr>
                  </a:solidFill>
                  <a:latin typeface="Noto Sans Armenian" panose="020B0502040504020204" pitchFamily="34" charset="0"/>
                </a:rPr>
                <a:t>HADES, Nat. Phys. 15(2019) 1040 </a:t>
              </a:r>
            </a:p>
          </p:txBody>
        </p:sp>
        <p:pic>
          <p:nvPicPr>
            <p:cNvPr id="18" name="Picture 17" descr="Chart, line chart&#10;&#10;Description automatically generated">
              <a:extLst>
                <a:ext uri="{FF2B5EF4-FFF2-40B4-BE49-F238E27FC236}">
                  <a16:creationId xmlns:a16="http://schemas.microsoft.com/office/drawing/2014/main" id="{49021DEA-C036-2B4A-9273-F584BDE5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810" y="1430614"/>
              <a:ext cx="3903879" cy="383628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 flipH="1">
              <a:off x="2295144" y="2051459"/>
              <a:ext cx="2152852" cy="636877"/>
            </a:xfrm>
            <a:prstGeom prst="straightConnector1">
              <a:avLst/>
            </a:prstGeom>
            <a:ln>
              <a:solidFill>
                <a:srgbClr val="005A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3783115" y="2244759"/>
            <a:ext cx="2917011" cy="1531713"/>
          </a:xfrm>
          <a:prstGeom prst="straightConnector1">
            <a:avLst/>
          </a:prstGeom>
          <a:ln>
            <a:solidFill>
              <a:srgbClr val="F078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61BE2ACC-C64E-1849-99A6-6437B07BE0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7A2EF5A4-AA99-244A-AF7F-D656CCAA3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7624" y="205946"/>
            <a:ext cx="979205" cy="127861"/>
          </a:xfrm>
        </p:spPr>
        <p:txBody>
          <a:bodyPr/>
          <a:lstStyle/>
          <a:p>
            <a:fld id="{C39C99ED-C66C-1047-9D7A-0A3C45F0B0A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363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322C283-3860-3D45-9587-4D608024A6B8}"/>
              </a:ext>
            </a:extLst>
          </p:cNvPr>
          <p:cNvGrpSpPr/>
          <p:nvPr/>
        </p:nvGrpSpPr>
        <p:grpSpPr>
          <a:xfrm>
            <a:off x="273568" y="1524669"/>
            <a:ext cx="4174428" cy="3935525"/>
            <a:chOff x="273568" y="1524669"/>
            <a:chExt cx="4174428" cy="39355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FBF082-0C9D-0944-B5D8-AE804F558685}"/>
                </a:ext>
              </a:extLst>
            </p:cNvPr>
            <p:cNvSpPr/>
            <p:nvPr/>
          </p:nvSpPr>
          <p:spPr>
            <a:xfrm>
              <a:off x="273568" y="1524669"/>
              <a:ext cx="3907121" cy="3935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 flipH="1">
              <a:off x="2295144" y="2051459"/>
              <a:ext cx="2152852" cy="636877"/>
            </a:xfrm>
            <a:prstGeom prst="straightConnector1">
              <a:avLst/>
            </a:prstGeom>
            <a:ln>
              <a:solidFill>
                <a:srgbClr val="005AA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Thermal dileptons </a:t>
            </a:r>
            <a:r>
              <a:rPr lang="en-US" dirty="0" err="1"/>
              <a:t>Au+Au</a:t>
            </a:r>
            <a:r>
              <a:rPr lang="en-US" dirty="0"/>
              <a:t> 1.23</a:t>
            </a:r>
            <a:r>
              <a:rPr lang="en-US" i="1" dirty="0"/>
              <a:t>A</a:t>
            </a:r>
            <a:r>
              <a:rPr lang="en-US" dirty="0"/>
              <a:t> GeV (HADES)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640001" y="226664"/>
            <a:ext cx="4104313" cy="1126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/>
              <a:t>RHIC-BES seminar series 2021 | Joachim Stroth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4830" y="1507884"/>
            <a:ext cx="1891255" cy="761747"/>
          </a:xfrm>
          <a:prstGeom prst="rect">
            <a:avLst/>
          </a:prstGeom>
          <a:solidFill>
            <a:srgbClr val="005AA0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algn="l"/>
            <a:r>
              <a:rPr lang="en-US" sz="1200" i="0" dirty="0">
                <a:solidFill>
                  <a:schemeClr val="bg2"/>
                </a:solidFill>
                <a:latin typeface="Avenir Book"/>
                <a:cs typeface="Avenir Book"/>
              </a:rPr>
              <a:t>0.3 &lt; M &lt; 0.7 </a:t>
            </a:r>
            <a:r>
              <a:rPr lang="en-US" sz="1200" i="0" dirty="0" err="1">
                <a:solidFill>
                  <a:schemeClr val="bg2"/>
                </a:solidFill>
                <a:latin typeface="Avenir Book"/>
                <a:cs typeface="Avenir Book"/>
              </a:rPr>
              <a:t>GeV</a:t>
            </a:r>
            <a:r>
              <a:rPr lang="en-US" sz="1200" i="0" dirty="0">
                <a:solidFill>
                  <a:schemeClr val="bg2"/>
                </a:solidFill>
                <a:latin typeface="Avenir Book"/>
                <a:cs typeface="Avenir Book"/>
              </a:rPr>
              <a:t>:</a:t>
            </a:r>
          </a:p>
          <a:p>
            <a:pPr marL="171450" indent="-171450" algn="l">
              <a:buClr>
                <a:schemeClr val="bg2"/>
              </a:buClr>
              <a:buFont typeface="Courier New" charset="0"/>
              <a:buChar char="o"/>
            </a:pP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In-medium </a:t>
            </a:r>
            <a:r>
              <a:rPr lang="en-US" sz="1050" i="0" dirty="0" err="1">
                <a:solidFill>
                  <a:schemeClr val="bg2"/>
                </a:solidFill>
                <a:latin typeface="Avenir Book"/>
                <a:cs typeface="Avenir Book"/>
              </a:rPr>
              <a:t>spect</a:t>
            </a: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. </a:t>
            </a:r>
            <a:r>
              <a:rPr lang="en-US" sz="1050" i="0" dirty="0" err="1">
                <a:solidFill>
                  <a:schemeClr val="bg2"/>
                </a:solidFill>
                <a:latin typeface="Avenir Book"/>
                <a:cs typeface="Avenir Book"/>
              </a:rPr>
              <a:t>funct</a:t>
            </a: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.</a:t>
            </a:r>
          </a:p>
          <a:p>
            <a:pPr marL="171450" indent="-171450" algn="l">
              <a:buClr>
                <a:schemeClr val="bg2"/>
              </a:buClr>
              <a:buFont typeface="Courier New" charset="0"/>
              <a:buChar char="o"/>
            </a:pP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fi</a:t>
            </a: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  <a:sym typeface="Wingdings"/>
              </a:rPr>
              <a:t>reball life-time</a:t>
            </a:r>
          </a:p>
          <a:p>
            <a:pPr marL="171450" indent="-171450" algn="l">
              <a:buClr>
                <a:schemeClr val="bg2"/>
              </a:buClr>
              <a:buFont typeface="Courier New" charset="0"/>
              <a:buChar char="o"/>
            </a:pP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  <a:sym typeface="Wingdings"/>
              </a:rPr>
              <a:t>fireball temperature</a:t>
            </a:r>
            <a:r>
              <a:rPr lang="en-US" sz="1050" i="0" baseline="30000" dirty="0">
                <a:solidFill>
                  <a:schemeClr val="bg2"/>
                </a:solidFill>
                <a:latin typeface="Avenir Book"/>
                <a:cs typeface="Avenir Book"/>
                <a:sym typeface="Wingdings"/>
              </a:rPr>
              <a:t>(1)</a:t>
            </a:r>
            <a:endParaRPr lang="en-US" sz="1050" i="0" baseline="30000" dirty="0">
              <a:solidFill>
                <a:schemeClr val="bg2"/>
              </a:solidFill>
              <a:latin typeface="Avenir Book"/>
              <a:cs typeface="Avenir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44314" y="1536787"/>
            <a:ext cx="1883759" cy="1084912"/>
          </a:xfrm>
          <a:prstGeom prst="rect">
            <a:avLst/>
          </a:prstGeom>
          <a:solidFill>
            <a:srgbClr val="F0781E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algn="l"/>
            <a:r>
              <a:rPr lang="en-US" sz="1200" i="0" dirty="0">
                <a:solidFill>
                  <a:schemeClr val="bg2"/>
                </a:solidFill>
                <a:latin typeface="Avenir Book"/>
                <a:cs typeface="Avenir Book"/>
              </a:rPr>
              <a:t>M &gt; 1 </a:t>
            </a:r>
            <a:r>
              <a:rPr lang="en-US" sz="1200" i="0" dirty="0" err="1">
                <a:solidFill>
                  <a:schemeClr val="bg2"/>
                </a:solidFill>
                <a:latin typeface="Avenir Book"/>
                <a:cs typeface="Avenir Book"/>
              </a:rPr>
              <a:t>GeV</a:t>
            </a:r>
            <a:r>
              <a:rPr lang="en-US" sz="1200" i="0" dirty="0">
                <a:solidFill>
                  <a:schemeClr val="bg2"/>
                </a:solidFill>
                <a:latin typeface="Avenir Book"/>
                <a:cs typeface="Avenir Book"/>
              </a:rPr>
              <a:t>/c</a:t>
            </a:r>
            <a:r>
              <a:rPr lang="en-US" sz="1200" i="0" baseline="30000" dirty="0">
                <a:solidFill>
                  <a:schemeClr val="bg2"/>
                </a:solidFill>
                <a:latin typeface="Avenir Book"/>
                <a:cs typeface="Avenir Book"/>
              </a:rPr>
              <a:t>2</a:t>
            </a:r>
            <a:r>
              <a:rPr lang="en-US" sz="1200" i="0" dirty="0">
                <a:solidFill>
                  <a:schemeClr val="bg2"/>
                </a:solidFill>
                <a:latin typeface="Avenir Book"/>
                <a:cs typeface="Avenir Book"/>
              </a:rPr>
              <a:t>:</a:t>
            </a:r>
          </a:p>
          <a:p>
            <a:pPr marL="171450" indent="-171450" algn="l">
              <a:buFont typeface="Courier New"/>
              <a:buChar char="o"/>
            </a:pPr>
            <a:r>
              <a:rPr lang="en-US" sz="1050" i="0" dirty="0">
                <a:solidFill>
                  <a:schemeClr val="bg2"/>
                </a:solidFill>
                <a:latin typeface="Symbol" charset="2"/>
                <a:cs typeface="Symbol" charset="2"/>
              </a:rPr>
              <a:t>r</a:t>
            </a: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 – a1 chiral mixing</a:t>
            </a:r>
          </a:p>
          <a:p>
            <a:pPr marL="171450" indent="-171450" algn="l">
              <a:buFont typeface="Courier New"/>
              <a:buChar char="o"/>
            </a:pPr>
            <a:r>
              <a:rPr lang="en-US" sz="1050" i="0" dirty="0">
                <a:solidFill>
                  <a:schemeClr val="bg2"/>
                </a:solidFill>
                <a:latin typeface="Avenir Book"/>
                <a:cs typeface="Avenir Book"/>
              </a:rPr>
              <a:t>dominated by contribution from the hottest and densest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47995" y="3189038"/>
                <a:ext cx="3907121" cy="2094659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1200"/>
                  </a:spcBef>
                  <a:buSzPct val="100000"/>
                  <a:buFont typeface="Courier New" charset="0"/>
                  <a:buChar char="o"/>
                </a:pPr>
                <a:r>
                  <a:rPr lang="en-US" sz="1400" dirty="0"/>
                  <a:t>Coarse-grained UrQMD</a:t>
                </a:r>
                <a:r>
                  <a:rPr lang="en-US" sz="1400" baseline="30000" dirty="0"/>
                  <a:t>(3)</a:t>
                </a:r>
                <a:r>
                  <a:rPr lang="en-US" sz="1400" dirty="0"/>
                  <a:t> </a:t>
                </a:r>
              </a:p>
              <a:p>
                <a:pPr lvl="1">
                  <a:spcBef>
                    <a:spcPts val="260"/>
                  </a:spcBef>
                  <a:buClr>
                    <a:schemeClr val="tx1"/>
                  </a:buClr>
                  <a:buSzPct val="100000"/>
                  <a:buFont typeface="System Font Regular"/>
                  <a:buChar char="–"/>
                </a:pPr>
                <a:r>
                  <a:rPr lang="en-US" sz="1200" dirty="0"/>
                  <a:t>thermal emissivity with I</a:t>
                </a:r>
                <a:br>
                  <a:rPr lang="en-US" sz="1200" dirty="0"/>
                </a:br>
                <a:r>
                  <a:rPr lang="en-US" sz="1200" dirty="0"/>
                  <a:t>n-medium propagator </a:t>
                </a:r>
                <a:r>
                  <a:rPr lang="en-US" sz="1200" baseline="30000" dirty="0"/>
                  <a:t>(4)</a:t>
                </a:r>
                <a:endParaRPr lang="en-US" sz="1200" dirty="0"/>
              </a:p>
              <a:p>
                <a:pPr lvl="1">
                  <a:buClr>
                    <a:schemeClr val="tx1"/>
                  </a:buClr>
                  <a:buSzPct val="100000"/>
                  <a:buFont typeface="System Font Regular"/>
                  <a:buChar char="–"/>
                </a:pPr>
                <a14:m>
                  <m:oMath xmlns:m="http://schemas.openxmlformats.org/officeDocument/2006/math">
                    <m:r>
                      <a:rPr lang="de-DE" sz="1200" i="1">
                        <a:latin typeface="Cambria Math" charset="0"/>
                      </a:rPr>
                      <m:t>𝜌</m:t>
                    </m:r>
                    <m:r>
                      <a:rPr lang="de-DE" sz="1200" i="1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de-DE" sz="12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dirty="0"/>
                  <a:t> chiral mixing</a:t>
                </a:r>
                <a:r>
                  <a:rPr lang="en-US" sz="1200" baseline="30000" dirty="0"/>
                  <a:t>(5)</a:t>
                </a:r>
                <a:br>
                  <a:rPr lang="en-US" sz="1200" dirty="0"/>
                </a:br>
                <a:r>
                  <a:rPr lang="en-US" sz="1200" dirty="0"/>
                  <a:t>(not measured so far)</a:t>
                </a:r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7995" y="3189038"/>
                <a:ext cx="3907121" cy="2094659"/>
              </a:xfrm>
              <a:blipFill>
                <a:blip r:embed="rId3"/>
                <a:stretch>
                  <a:fillRect l="-647" t="-60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744314" y="4236367"/>
            <a:ext cx="239968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(4) Rapp, van Hees; arXiv:1411.4612v </a:t>
            </a:r>
          </a:p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(2) E.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Bratkovskaya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; </a:t>
            </a:r>
          </a:p>
          <a:p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(3) CG FRA Endres, van Hees, </a:t>
            </a:r>
            <a:r>
              <a:rPr lang="nb-NO" sz="900" dirty="0" err="1">
                <a:solidFill>
                  <a:schemeClr val="bg1">
                    <a:lumMod val="50000"/>
                  </a:schemeClr>
                </a:solidFill>
              </a:rPr>
              <a:t>Bleicher</a:t>
            </a:r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900" dirty="0">
                <a:solidFill>
                  <a:schemeClr val="bg1">
                    <a:lumMod val="50000"/>
                  </a:schemeClr>
                </a:solidFill>
              </a:rPr>
              <a:t>    arXiv:1505.06131</a:t>
            </a:r>
            <a:endParaRPr lang="nb-NO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     CG GSI-TAMU; Galatyuk, </a:t>
            </a:r>
            <a:r>
              <a:rPr lang="nb-NO" sz="900" dirty="0" err="1">
                <a:solidFill>
                  <a:schemeClr val="bg1">
                    <a:lumMod val="50000"/>
                  </a:schemeClr>
                </a:solidFill>
              </a:rPr>
              <a:t>Seck</a:t>
            </a:r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, et al. </a:t>
            </a:r>
            <a:r>
              <a:rPr lang="sk-SK" sz="9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br>
              <a:rPr lang="sk-SK" sz="9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sk-SK" sz="900" dirty="0">
                <a:solidFill>
                  <a:schemeClr val="bg1">
                    <a:lumMod val="50000"/>
                  </a:schemeClr>
                </a:solidFill>
              </a:rPr>
              <a:t>     arXiv:1512.08688</a:t>
            </a:r>
            <a:endParaRPr lang="nb-NO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BR" sz="900" dirty="0">
                <a:solidFill>
                  <a:schemeClr val="bg1">
                    <a:lumMod val="50000"/>
                  </a:schemeClr>
                </a:solidFill>
              </a:rPr>
              <a:t>(4) </a:t>
            </a:r>
            <a:r>
              <a:rPr lang="pt-BR" sz="900" dirty="0" err="1">
                <a:solidFill>
                  <a:schemeClr val="bg1">
                    <a:lumMod val="50000"/>
                  </a:schemeClr>
                </a:solidFill>
              </a:rPr>
              <a:t>Rapp</a:t>
            </a:r>
            <a:r>
              <a:rPr lang="pt-BR" sz="9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t-BR" sz="900" dirty="0" err="1">
                <a:solidFill>
                  <a:schemeClr val="bg1">
                    <a:lumMod val="50000"/>
                  </a:schemeClr>
                </a:solidFill>
              </a:rPr>
              <a:t>Wambach</a:t>
            </a:r>
            <a:r>
              <a:rPr lang="pt-BR" sz="900" dirty="0">
                <a:solidFill>
                  <a:schemeClr val="bg1">
                    <a:lumMod val="50000"/>
                  </a:schemeClr>
                </a:solidFill>
              </a:rPr>
              <a:t>, van </a:t>
            </a:r>
            <a:r>
              <a:rPr lang="pt-BR" sz="900" dirty="0" err="1">
                <a:solidFill>
                  <a:schemeClr val="bg1">
                    <a:lumMod val="50000"/>
                  </a:schemeClr>
                </a:solidFill>
              </a:rPr>
              <a:t>Hees</a:t>
            </a:r>
            <a:r>
              <a:rPr lang="pt-BR" sz="900" dirty="0">
                <a:solidFill>
                  <a:schemeClr val="bg1">
                    <a:lumMod val="50000"/>
                  </a:schemeClr>
                </a:solidFill>
              </a:rPr>
              <a:t>; arXiv:0901.3289</a:t>
            </a:r>
            <a:endParaRPr lang="nb-NO" sz="9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(5) Rapp, </a:t>
            </a:r>
            <a:r>
              <a:rPr lang="nb-NO" sz="900" dirty="0" err="1">
                <a:solidFill>
                  <a:schemeClr val="bg1">
                    <a:lumMod val="50000"/>
                  </a:schemeClr>
                </a:solidFill>
              </a:rPr>
              <a:t>Hohler</a:t>
            </a:r>
            <a:r>
              <a:rPr lang="nb-NO" sz="900" dirty="0">
                <a:solidFill>
                  <a:schemeClr val="bg1">
                    <a:lumMod val="50000"/>
                  </a:schemeClr>
                </a:solidFill>
              </a:rPr>
              <a:t>;  arXiv:1311.2921v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0BFB50-56CE-5B43-A790-7D3335AE61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1606" y="1119306"/>
            <a:ext cx="3585099" cy="4128746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3783115" y="2244759"/>
            <a:ext cx="2917011" cy="1531713"/>
          </a:xfrm>
          <a:prstGeom prst="straightConnector1">
            <a:avLst/>
          </a:prstGeom>
          <a:ln>
            <a:solidFill>
              <a:srgbClr val="F078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B1A5E79-A48F-5349-AEB5-EA4C17515C4F}"/>
              </a:ext>
            </a:extLst>
          </p:cNvPr>
          <p:cNvSpPr/>
          <p:nvPr/>
        </p:nvSpPr>
        <p:spPr>
          <a:xfrm>
            <a:off x="315195" y="5016361"/>
            <a:ext cx="38433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Noto Sans Armenian" panose="020B0502040504020204" pitchFamily="34" charset="0"/>
              </a:rPr>
              <a:t>Full spectrum, “calculated” low-mass, low-momentum 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Noto Sans Armenian" panose="020B0502040504020204" pitchFamily="34" charset="0"/>
              </a:rPr>
              <a:t>emissivities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Noto Sans Armenian" panose="020B0502040504020204" pitchFamily="34" charset="0"/>
            </a:endParaRP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Noto Sans Armenian" panose="020B0502040504020204" pitchFamily="34" charset="0"/>
              </a:rPr>
              <a:t>More statistics in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Noto Sans Armenian" panose="020B0502040504020204" pitchFamily="34" charset="0"/>
              </a:rPr>
              <a:t>Ag+Ag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Noto Sans Armenian" panose="020B0502040504020204" pitchFamily="34" charset="0"/>
              </a:rPr>
              <a:t> 1.56 A GeV -&gt; SQM2021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1F6983-4CC6-F741-9DB5-5E899130A5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10B51BAE-1C09-7648-B9B4-3F1520149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7624" y="205946"/>
            <a:ext cx="979205" cy="127861"/>
          </a:xfrm>
        </p:spPr>
        <p:txBody>
          <a:bodyPr/>
          <a:lstStyle/>
          <a:p>
            <a:fld id="{C39C99ED-C66C-1047-9D7A-0A3C45F0B0A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88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E5DE6B8-86C4-CB40-84AA-FEA9B58F7515}"/>
              </a:ext>
            </a:extLst>
          </p:cNvPr>
          <p:cNvSpPr/>
          <p:nvPr/>
        </p:nvSpPr>
        <p:spPr>
          <a:xfrm>
            <a:off x="6159859" y="1885766"/>
            <a:ext cx="2767895" cy="3683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98DF02-2A68-8040-9CB9-ED40704C10CE}"/>
              </a:ext>
            </a:extLst>
          </p:cNvPr>
          <p:cNvSpPr/>
          <p:nvPr/>
        </p:nvSpPr>
        <p:spPr>
          <a:xfrm>
            <a:off x="3188053" y="1885766"/>
            <a:ext cx="2686818" cy="3683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3635BC-1003-5446-94D6-57D14B47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DE" dirty="0"/>
              <a:t>ilepton spectra from collider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0234F6-5063-C745-A34D-E8864470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7243"/>
            <a:ext cx="8229600" cy="964128"/>
          </a:xfrm>
        </p:spPr>
        <p:txBody>
          <a:bodyPr/>
          <a:lstStyle/>
          <a:p>
            <a:pPr marL="0" indent="0">
              <a:buNone/>
              <a:tabLst>
                <a:tab pos="2667600" algn="l"/>
                <a:tab pos="5637600" algn="l"/>
              </a:tabLst>
            </a:pPr>
            <a:r>
              <a:rPr lang="en-DE" dirty="0">
                <a:solidFill>
                  <a:srgbClr val="0070C0"/>
                </a:solidFill>
              </a:rPr>
              <a:t>PHENIX</a:t>
            </a:r>
            <a:r>
              <a:rPr lang="en-DE" dirty="0"/>
              <a:t>	</a:t>
            </a:r>
            <a:r>
              <a:rPr lang="en-DE" dirty="0">
                <a:solidFill>
                  <a:srgbClr val="0070C0"/>
                </a:solidFill>
              </a:rPr>
              <a:t>STAR</a:t>
            </a:r>
            <a:r>
              <a:rPr lang="en-DE" dirty="0"/>
              <a:t>	</a:t>
            </a:r>
            <a:r>
              <a:rPr lang="en-DE" dirty="0">
                <a:solidFill>
                  <a:srgbClr val="0070C0"/>
                </a:solidFill>
              </a:rPr>
              <a:t>ALICE</a:t>
            </a:r>
          </a:p>
          <a:p>
            <a:pPr marL="0" indent="0">
              <a:buNone/>
              <a:tabLst>
                <a:tab pos="2667600" algn="l"/>
                <a:tab pos="5637600" algn="l"/>
              </a:tabLst>
            </a:pPr>
            <a:r>
              <a:rPr lang="en-DE" sz="1200" dirty="0"/>
              <a:t>Excess established at RHIC	First excitation function for 	M</a:t>
            </a:r>
            <a:r>
              <a:rPr lang="en-GB" sz="1200" dirty="0"/>
              <a:t>o</a:t>
            </a:r>
            <a:r>
              <a:rPr lang="en-DE" sz="1200" dirty="0"/>
              <a:t>st difficult S/B</a:t>
            </a:r>
          </a:p>
          <a:p>
            <a:pPr marL="0" indent="0">
              <a:buNone/>
              <a:tabLst>
                <a:tab pos="2667600" algn="l"/>
                <a:tab pos="5637600" algn="l"/>
              </a:tabLst>
            </a:pPr>
            <a:r>
              <a:rPr lang="en-DE" sz="1200" dirty="0"/>
              <a:t>	thermal radiation	Excellent opportunities in RUN3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D888A6-02E5-FD48-9F8B-92E7B2290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52F8C8-2C28-734F-A394-BAF119D70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6A6D0-AA5D-914C-8E2C-56AD70F60357}"/>
              </a:ext>
            </a:extLst>
          </p:cNvPr>
          <p:cNvSpPr/>
          <p:nvPr/>
        </p:nvSpPr>
        <p:spPr>
          <a:xfrm>
            <a:off x="216245" y="1885766"/>
            <a:ext cx="2686818" cy="3683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A7DCBD2-8F3A-2A43-985D-3971DDACD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0" y="2098328"/>
            <a:ext cx="2810854" cy="30771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6F154F-884D-7E43-8208-CB28E73E4E72}"/>
              </a:ext>
            </a:extLst>
          </p:cNvPr>
          <p:cNvSpPr/>
          <p:nvPr/>
        </p:nvSpPr>
        <p:spPr>
          <a:xfrm>
            <a:off x="6317775" y="5273227"/>
            <a:ext cx="2470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ALICE,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PRC 99 (2019) 2, 024002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9AD386-FB0E-7B49-B751-1EB61ECA59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860" y="2633133"/>
            <a:ext cx="2686818" cy="24360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FF8D3E-6669-6245-9422-C10C55EA2652}"/>
              </a:ext>
            </a:extLst>
          </p:cNvPr>
          <p:cNvSpPr/>
          <p:nvPr/>
        </p:nvSpPr>
        <p:spPr>
          <a:xfrm>
            <a:off x="199000" y="5169476"/>
            <a:ext cx="2673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PHENIX, PRC 81 (2010) 034911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PHENIX, PRC 93 (2016) 1</a:t>
            </a:r>
            <a:endParaRPr lang="en-GB" sz="1000" u="none" strike="noStrike" dirty="0">
              <a:solidFill>
                <a:schemeClr val="bg1">
                  <a:lumMod val="50000"/>
                </a:schemeClr>
              </a:solidFill>
              <a:effectLst/>
              <a:latin typeface="Avenir Book" panose="02000503020000020003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097A64-8955-6641-9A85-140B6F4ACE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558" y="2206701"/>
            <a:ext cx="2775048" cy="29960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3EA159-C052-5744-8589-097A14D56468}"/>
              </a:ext>
            </a:extLst>
          </p:cNvPr>
          <p:cNvSpPr/>
          <p:nvPr/>
        </p:nvSpPr>
        <p:spPr>
          <a:xfrm>
            <a:off x="3194631" y="5169476"/>
            <a:ext cx="2673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STAR, </a:t>
            </a:r>
            <a:r>
              <a:rPr lang="en-DE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PRL 113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(2014) 2, </a:t>
            </a:r>
            <a:r>
              <a:rPr lang="en-DE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022301   </a:t>
            </a:r>
          </a:p>
          <a:p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STAR, </a:t>
            </a:r>
            <a:r>
              <a:rPr lang="en-DE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arXiv:1810.10159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09128D79-FA46-B248-B47B-EF11B9C4BB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60602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B98A38-7893-6F4D-9738-AFB83E4B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Cold matter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AC74C9-3720-3C45-9274-316BE0272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42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5F03B-36C5-AA41-B387-E66223CDB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mesons in cold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033AD-7E6E-FD43-9473-2F43FBDFC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36" y="1159714"/>
            <a:ext cx="5262881" cy="1320084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200" dirty="0"/>
              <a:t>Ideal probe to monitor possible mass shifts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dirty="0"/>
              <a:t>Low relative momentum to medium needed to increase sensitivity</a:t>
            </a:r>
          </a:p>
          <a:p>
            <a:pPr marL="134938" indent="-127000">
              <a:buFont typeface="Courier New" panose="02070309020205020404" pitchFamily="49" charset="0"/>
              <a:buChar char="o"/>
            </a:pPr>
            <a:r>
              <a:rPr lang="en-US" sz="1200" dirty="0"/>
              <a:t>Broadening and/or mass shift?  </a:t>
            </a:r>
          </a:p>
          <a:p>
            <a:pPr marL="134938" indent="-12700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70C0"/>
                </a:solidFill>
              </a:rPr>
              <a:t>New experiment at JPARC starting up!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553F3-7C75-7841-A1E8-A9FD7B8D9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9AC1F-30A0-D743-ABD8-906CC9BCB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30F4DA-E6F2-6845-8C3F-A6CC25B63914}"/>
              </a:ext>
            </a:extLst>
          </p:cNvPr>
          <p:cNvGrpSpPr/>
          <p:nvPr/>
        </p:nvGrpSpPr>
        <p:grpSpPr>
          <a:xfrm>
            <a:off x="5712971" y="641540"/>
            <a:ext cx="3297614" cy="4787710"/>
            <a:chOff x="5712971" y="641540"/>
            <a:chExt cx="3297614" cy="47877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560D4A-475D-6D46-B528-BF0908E00EEA}"/>
                </a:ext>
              </a:extLst>
            </p:cNvPr>
            <p:cNvSpPr/>
            <p:nvPr/>
          </p:nvSpPr>
          <p:spPr>
            <a:xfrm>
              <a:off x="5712971" y="1010872"/>
              <a:ext cx="3297614" cy="4417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91D523-C616-074F-A3B5-659875883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2971" y="925830"/>
              <a:ext cx="3220946" cy="4218178"/>
            </a:xfrm>
            <a:prstGeom prst="rect">
              <a:avLst/>
            </a:prstGeom>
            <a:effectLst/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5A4660-3BE0-0C44-9A69-6CF1EE2323A6}"/>
                </a:ext>
              </a:extLst>
            </p:cNvPr>
            <p:cNvSpPr/>
            <p:nvPr/>
          </p:nvSpPr>
          <p:spPr>
            <a:xfrm>
              <a:off x="5756030" y="5175334"/>
              <a:ext cx="2619086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bg1">
                      <a:lumMod val="65000"/>
                    </a:schemeClr>
                  </a:solidFill>
                  <a:latin typeface="Avenir Oblique" panose="02000503020000020003" pitchFamily="2" charset="0"/>
                </a:rPr>
                <a:t>KEK-PS E325, PRL 98, 042501 (2007)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67A35DB-22F1-5D46-A269-F7D6730BDFC6}"/>
                    </a:ext>
                  </a:extLst>
                </p:cNvPr>
                <p:cNvSpPr/>
                <p:nvPr/>
              </p:nvSpPr>
              <p:spPr>
                <a:xfrm>
                  <a:off x="6589226" y="641540"/>
                  <a:ext cx="19577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i="1" dirty="0">
                      <a:solidFill>
                        <a:srgbClr val="005AA0"/>
                      </a:solidFill>
                      <a:latin typeface="Avenir Oblique" panose="02000503020000020003" pitchFamily="2" charset="0"/>
                    </a:rPr>
                    <a:t>KEK-PS E325  (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5AA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i="1" dirty="0">
                      <a:solidFill>
                        <a:srgbClr val="005AA0"/>
                      </a:solidFill>
                      <a:latin typeface="Avenir Oblique" panose="02000503020000020003" pitchFamily="2" charset="0"/>
                    </a:rPr>
                    <a:t>)</a:t>
                  </a:r>
                  <a:endParaRPr lang="de-DE" dirty="0">
                    <a:solidFill>
                      <a:srgbClr val="005AA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67A35DB-22F1-5D46-A269-F7D6730BDF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9226" y="641540"/>
                  <a:ext cx="1957715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581" t="-3333" r="-1935" b="-2666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42544-CB24-FA44-8EC2-6AB8865724F2}"/>
              </a:ext>
            </a:extLst>
          </p:cNvPr>
          <p:cNvGrpSpPr/>
          <p:nvPr/>
        </p:nvGrpSpPr>
        <p:grpSpPr>
          <a:xfrm>
            <a:off x="175605" y="2185593"/>
            <a:ext cx="5311258" cy="3243657"/>
            <a:chOff x="175605" y="1902468"/>
            <a:chExt cx="5311258" cy="32436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BD11C6-07EA-8646-BAB1-BDCBA4018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05" y="1902468"/>
              <a:ext cx="2821595" cy="3241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Bild 8">
              <a:extLst>
                <a:ext uri="{FF2B5EF4-FFF2-40B4-BE49-F238E27FC236}">
                  <a16:creationId xmlns:a16="http://schemas.microsoft.com/office/drawing/2014/main" id="{C2806F5F-20D0-3F4D-91D3-3DAFB604D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4298" y="2673350"/>
              <a:ext cx="2332565" cy="24706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F88B8B-A10B-074A-97EF-9FA22F0D9F7E}"/>
                </a:ext>
              </a:extLst>
            </p:cNvPr>
            <p:cNvSpPr/>
            <p:nvPr/>
          </p:nvSpPr>
          <p:spPr>
            <a:xfrm>
              <a:off x="175605" y="4899904"/>
              <a:ext cx="159691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i="1" dirty="0">
                  <a:solidFill>
                    <a:schemeClr val="bg1">
                      <a:lumMod val="65000"/>
                    </a:schemeClr>
                  </a:solidFill>
                  <a:latin typeface="Avenir Oblique" panose="02000503020000020003" pitchFamily="2" charset="0"/>
                </a:rPr>
                <a:t>HADES,  PLB 715 (2012) </a:t>
              </a:r>
              <a:endParaRPr lang="en-US" sz="2400" i="1" dirty="0">
                <a:solidFill>
                  <a:schemeClr val="bg1">
                    <a:lumMod val="65000"/>
                  </a:schemeClr>
                </a:solidFill>
                <a:latin typeface="Avenir Oblique" panose="02000503020000020003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3FE9A8C-EECE-DE4E-BC33-7AB84EC1CF09}"/>
                    </a:ext>
                  </a:extLst>
                </p:cNvPr>
                <p:cNvSpPr/>
                <p:nvPr/>
              </p:nvSpPr>
              <p:spPr>
                <a:xfrm>
                  <a:off x="3625908" y="2488684"/>
                  <a:ext cx="13134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i="1" dirty="0">
                      <a:solidFill>
                        <a:srgbClr val="005AA0"/>
                      </a:solidFill>
                      <a:latin typeface="Avenir Oblique" panose="02000503020000020003" pitchFamily="2" charset="0"/>
                    </a:rPr>
                    <a:t>HADES (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5AA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r>
                    <a:rPr lang="en-US" i="1" dirty="0">
                      <a:solidFill>
                        <a:srgbClr val="005AA0"/>
                      </a:solidFill>
                      <a:latin typeface="Avenir Oblique" panose="02000503020000020003" pitchFamily="2" charset="0"/>
                    </a:rPr>
                    <a:t>)</a:t>
                  </a:r>
                  <a:endParaRPr lang="de-DE" dirty="0">
                    <a:solidFill>
                      <a:srgbClr val="005AA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3FE9A8C-EECE-DE4E-BC33-7AB84EC1CF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5908" y="2488684"/>
                  <a:ext cx="131343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846" t="-6667" r="-3846" b="-2333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3986DC4-CD4B-7147-BC3A-45599E384C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814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476E27-1975-EF43-A5F9-256F6938A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9CD98-19D1-FE41-970E-83A4C6987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3E608909-FD69-7D43-8ABD-5C7E03BCE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96" y="559390"/>
            <a:ext cx="8595359" cy="4865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84B27-BB20-0C43-ACB5-CDECB5D61401}"/>
              </a:ext>
            </a:extLst>
          </p:cNvPr>
          <p:cNvSpPr txBox="1"/>
          <p:nvPr/>
        </p:nvSpPr>
        <p:spPr>
          <a:xfrm>
            <a:off x="74142" y="5407223"/>
            <a:ext cx="57871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R. P. Feynman, “Photon Hadron Interactions”, Caltech Lectures, Advanced Book Classics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D1BCF1-C23D-E64D-B725-B32BC81A15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 27,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61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0EA71CC-255A-B44A-81A2-EDC4A97AE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“vacuum“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1188EF-D894-DD41-B55B-7F3A1AFD7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92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30C5A5-97CD-864B-82D4-675E5310EB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Pion cloud effect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(1323)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230C5A5-97CD-864B-82D4-675E5310EB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1636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E4E692-DD72-9F45-ACA0-F8C004B495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31" y="1355396"/>
                <a:ext cx="5169108" cy="2927271"/>
              </a:xfrm>
            </p:spPr>
            <p:txBody>
              <a:bodyPr>
                <a:normAutofit/>
              </a:bodyPr>
              <a:lstStyle/>
              <a:p>
                <a:pPr marL="171450" indent="-171450" algn="just">
                  <a:buFont typeface="Courier New" panose="02070309020205020404" pitchFamily="49" charset="0"/>
                  <a:buChar char="o"/>
                </a:pPr>
                <a:r>
                  <a:rPr lang="en-DE" sz="1400" dirty="0">
                    <a:solidFill>
                      <a:srgbClr val="005EAC"/>
                    </a:solidFill>
                  </a:rPr>
                  <a:t>Exclusive dielectron </a:t>
                </a:r>
                <a:r>
                  <a:rPr lang="en-DE" sz="1400" dirty="0"/>
                  <a:t>production in p+p collisions.</a:t>
                </a:r>
              </a:p>
              <a:p>
                <a:pPr marL="171450" indent="-171450">
                  <a:buFont typeface="Courier New" panose="02070309020205020404" pitchFamily="49" charset="0"/>
                  <a:buChar char="o"/>
                </a:pPr>
                <a:r>
                  <a:rPr lang="en-DE" sz="1400" dirty="0"/>
                  <a:t>Effect of the pion cloud observed in the time-like </a:t>
                </a:r>
                <a:br>
                  <a:rPr lang="en-DE" sz="1400" dirty="0"/>
                </a:br>
                <a:r>
                  <a:rPr lang="en-DE" sz="1400" dirty="0"/>
                  <a:t>electromagnetic transition formafactor </a:t>
                </a:r>
                <a:br>
                  <a:rPr lang="en-DE" sz="1400" dirty="0"/>
                </a:br>
                <a:r>
                  <a:rPr lang="en-DE" sz="1400" dirty="0"/>
                  <a:t>(off-shell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DE" sz="1400" dirty="0"/>
                  <a:t> meson).</a:t>
                </a:r>
              </a:p>
              <a:p>
                <a:pPr marL="171450" indent="-171450">
                  <a:buFont typeface="Courier New" panose="02070309020205020404" pitchFamily="49" charset="0"/>
                  <a:buChar char="o"/>
                </a:pPr>
                <a:endParaRPr lang="en-DE" sz="1400" dirty="0"/>
              </a:p>
              <a:p>
                <a:pPr marL="171450" indent="-171450">
                  <a:buFont typeface="Courier New" panose="02070309020205020404" pitchFamily="49" charset="0"/>
                  <a:buChar char="o"/>
                </a:pPr>
                <a:endParaRPr lang="en-DE" sz="1400" dirty="0"/>
              </a:p>
              <a:p>
                <a:pPr marL="171450" indent="-171450">
                  <a:buFont typeface="Courier New" panose="02070309020205020404" pitchFamily="49" charset="0"/>
                  <a:buChar char="o"/>
                </a:pPr>
                <a:endParaRPr lang="en-DE" sz="1400" dirty="0"/>
              </a:p>
              <a:p>
                <a:endParaRPr lang="en-DE" sz="1400" dirty="0"/>
              </a:p>
              <a:p>
                <a:endParaRPr lang="en-DE" sz="1400" dirty="0"/>
              </a:p>
              <a:p>
                <a:endParaRPr lang="en-DE" sz="1400" dirty="0"/>
              </a:p>
              <a:p>
                <a:pPr marL="171450" indent="-171450">
                  <a:buFont typeface="Courier New" panose="02070309020205020404" pitchFamily="49" charset="0"/>
                  <a:buChar char="o"/>
                </a:pPr>
                <a:r>
                  <a:rPr lang="en-DE" sz="1400" dirty="0"/>
                  <a:t>Moderate contribution to the in-medium propagator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E4E692-DD72-9F45-ACA0-F8C004B495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31" y="1355396"/>
                <a:ext cx="5169108" cy="2927271"/>
              </a:xfrm>
              <a:blipFill>
                <a:blip r:embed="rId3"/>
                <a:stretch>
                  <a:fillRect t="-43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77166D0-437A-AB4A-B615-37C0A109C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691" y="657944"/>
            <a:ext cx="3211951" cy="2445318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242F79B-8DF6-D34F-A968-4EB8103B1D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655" y="2993454"/>
            <a:ext cx="3233572" cy="250051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6BE1AAB-8072-7F49-8267-88C3F1D98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823" y="2475864"/>
            <a:ext cx="3010284" cy="1445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25B773-5D31-EE44-B61F-0519051BD956}"/>
              </a:ext>
            </a:extLst>
          </p:cNvPr>
          <p:cNvSpPr txBox="1"/>
          <p:nvPr/>
        </p:nvSpPr>
        <p:spPr>
          <a:xfrm>
            <a:off x="6098174" y="5493966"/>
            <a:ext cx="2089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HADES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: arXiv:1404.2136 [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nucl-th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]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224FDECB-AC20-D642-B819-E4CE4CC4F4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8823" y="214404"/>
            <a:ext cx="919582" cy="168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April 27, 2021</a:t>
            </a:r>
            <a:endParaRPr lang="en-US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7EF9FCF8-43DA-074F-B12A-DC16C3664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7662" y="214404"/>
            <a:ext cx="4825910" cy="168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RHIC-BES seminar series 2021 | Joachim Stroth</a:t>
            </a:r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E783BA-CEE2-EF43-BDB1-3CBD0D85A755}"/>
              </a:ext>
            </a:extLst>
          </p:cNvPr>
          <p:cNvGrpSpPr/>
          <p:nvPr/>
        </p:nvGrpSpPr>
        <p:grpSpPr>
          <a:xfrm>
            <a:off x="968823" y="4243710"/>
            <a:ext cx="3017930" cy="1069583"/>
            <a:chOff x="2644756" y="4051927"/>
            <a:chExt cx="3017930" cy="1069583"/>
          </a:xfrm>
        </p:grpSpPr>
        <p:sp>
          <p:nvSpPr>
            <p:cNvPr id="36" name="Text Box 25">
              <a:extLst>
                <a:ext uri="{FF2B5EF4-FFF2-40B4-BE49-F238E27FC236}">
                  <a16:creationId xmlns:a16="http://schemas.microsoft.com/office/drawing/2014/main" id="{5471AD03-9B42-9745-B131-8AD3FEADA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700" y="4051927"/>
              <a:ext cx="274434" cy="30777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 i="1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π</a:t>
              </a:r>
            </a:p>
          </p:txBody>
        </p:sp>
        <p:sp>
          <p:nvSpPr>
            <p:cNvPr id="37" name="Text Box 24">
              <a:extLst>
                <a:ext uri="{FF2B5EF4-FFF2-40B4-BE49-F238E27FC236}">
                  <a16:creationId xmlns:a16="http://schemas.microsoft.com/office/drawing/2014/main" id="{E9956F03-A44E-9A4C-8EFC-A6DA88136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7381" y="4875289"/>
              <a:ext cx="373820" cy="246221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000" i="1">
                  <a:solidFill>
                    <a:srgbClr val="005DA8"/>
                  </a:solidFill>
                  <a:latin typeface="Verdana" charset="0"/>
                  <a:ea typeface="Times New Roman (Hebrew)" charset="0"/>
                  <a:cs typeface="Times New Roman (Hebrew)" charset="0"/>
                </a:rPr>
                <a:t>N</a:t>
              </a:r>
              <a:r>
                <a:rPr lang="en-US" sz="1000" i="1" baseline="30000">
                  <a:solidFill>
                    <a:srgbClr val="005DA8"/>
                  </a:solidFill>
                  <a:latin typeface="Verdana" charset="0"/>
                  <a:ea typeface="Times New Roman (Hebrew)" charset="0"/>
                  <a:cs typeface="Times New Roman (Hebrew)" charset="0"/>
                </a:rPr>
                <a:t>-1</a:t>
              </a:r>
            </a:p>
          </p:txBody>
        </p:sp>
        <p:sp>
          <p:nvSpPr>
            <p:cNvPr id="38" name="Oval 28">
              <a:extLst>
                <a:ext uri="{FF2B5EF4-FFF2-40B4-BE49-F238E27FC236}">
                  <a16:creationId xmlns:a16="http://schemas.microsoft.com/office/drawing/2014/main" id="{B0279FBA-D88C-5148-90BC-935368CA2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2796" y="4292074"/>
              <a:ext cx="535296" cy="489443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grpSp>
          <p:nvGrpSpPr>
            <p:cNvPr id="39" name="Group 29">
              <a:extLst>
                <a:ext uri="{FF2B5EF4-FFF2-40B4-BE49-F238E27FC236}">
                  <a16:creationId xmlns:a16="http://schemas.microsoft.com/office/drawing/2014/main" id="{368D3973-62BD-6644-8940-746B0431D6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6145" y="4685458"/>
              <a:ext cx="203082" cy="203553"/>
              <a:chOff x="3216" y="1625"/>
              <a:chExt cx="272" cy="327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60" name="Oval 30">
                <a:extLst>
                  <a:ext uri="{FF2B5EF4-FFF2-40B4-BE49-F238E27FC236}">
                    <a16:creationId xmlns:a16="http://schemas.microsoft.com/office/drawing/2014/main" id="{DB40A067-2764-EE4B-AB7E-C93978107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625"/>
                <a:ext cx="272" cy="273"/>
              </a:xfrm>
              <a:prstGeom prst="ellipse">
                <a:avLst/>
              </a:prstGeom>
              <a:solidFill>
                <a:srgbClr val="FFFFFF"/>
              </a:solidFill>
              <a:ln w="222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61" name="Oval 31">
                <a:extLst>
                  <a:ext uri="{FF2B5EF4-FFF2-40B4-BE49-F238E27FC236}">
                    <a16:creationId xmlns:a16="http://schemas.microsoft.com/office/drawing/2014/main" id="{3B7FA708-A583-6E4C-AB8A-E217F93B6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1679"/>
                <a:ext cx="272" cy="273"/>
              </a:xfrm>
              <a:prstGeom prst="ellipse">
                <a:avLst/>
              </a:prstGeom>
              <a:solidFill>
                <a:srgbClr val="FFFFFF"/>
              </a:solidFill>
              <a:ln w="222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40" name="Text Box 32">
              <a:extLst>
                <a:ext uri="{FF2B5EF4-FFF2-40B4-BE49-F238E27FC236}">
                  <a16:creationId xmlns:a16="http://schemas.microsoft.com/office/drawing/2014/main" id="{24A18819-1602-6F45-A682-773789DF2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3076" y="4441515"/>
              <a:ext cx="264816" cy="261610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100" i="1">
                  <a:solidFill>
                    <a:srgbClr val="005DA8"/>
                  </a:solidFill>
                  <a:ea typeface="SimSun" pitchFamily="2" charset="-122"/>
                  <a:cs typeface="SimSun" pitchFamily="2" charset="-122"/>
                </a:rPr>
                <a:t>Δ</a:t>
              </a:r>
              <a:endParaRPr lang="en-US" sz="1100" i="1">
                <a:solidFill>
                  <a:srgbClr val="005DA8"/>
                </a:solidFill>
                <a:latin typeface="Verdana" charset="0"/>
                <a:ea typeface="SimSun" pitchFamily="2" charset="-122"/>
                <a:cs typeface="SimSun" pitchFamily="2" charset="-122"/>
              </a:endParaRPr>
            </a:p>
          </p:txBody>
        </p:sp>
        <p:sp>
          <p:nvSpPr>
            <p:cNvPr id="41" name="Line 33">
              <a:extLst>
                <a:ext uri="{FF2B5EF4-FFF2-40B4-BE49-F238E27FC236}">
                  <a16:creationId xmlns:a16="http://schemas.microsoft.com/office/drawing/2014/main" id="{4DF5B9D6-E1A7-214C-97E6-3668BD29AD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4663" y="4525360"/>
              <a:ext cx="273719" cy="1144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2" name="Bogen 35">
              <a:extLst>
                <a:ext uri="{FF2B5EF4-FFF2-40B4-BE49-F238E27FC236}">
                  <a16:creationId xmlns:a16="http://schemas.microsoft.com/office/drawing/2014/main" id="{79C92373-3F41-1D46-9BE0-CD7CC935DAF5}"/>
                </a:ext>
              </a:extLst>
            </p:cNvPr>
            <p:cNvSpPr>
              <a:spLocks/>
            </p:cNvSpPr>
            <p:nvPr/>
          </p:nvSpPr>
          <p:spPr bwMode="auto">
            <a:xfrm rot="18850778">
              <a:off x="4345624" y="4343494"/>
              <a:ext cx="329616" cy="330969"/>
            </a:xfrm>
            <a:custGeom>
              <a:avLst/>
              <a:gdLst>
                <a:gd name="T0" fmla="*/ 0 w 28059"/>
                <a:gd name="T1" fmla="*/ 0 h 21600"/>
                <a:gd name="T2" fmla="*/ 0 w 28059"/>
                <a:gd name="T3" fmla="*/ 0 h 21600"/>
                <a:gd name="T4" fmla="*/ 0 w 28059"/>
                <a:gd name="T5" fmla="*/ 0 h 21600"/>
                <a:gd name="T6" fmla="*/ 0 60000 65536"/>
                <a:gd name="T7" fmla="*/ 0 60000 65536"/>
                <a:gd name="T8" fmla="*/ 0 60000 65536"/>
                <a:gd name="T9" fmla="*/ 0 w 28059"/>
                <a:gd name="T10" fmla="*/ 0 h 21600"/>
                <a:gd name="T11" fmla="*/ 28059 w 2805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59" h="21600" fill="none" extrusionOk="0">
                  <a:moveTo>
                    <a:pt x="0" y="988"/>
                  </a:moveTo>
                  <a:cubicBezTo>
                    <a:pt x="2090" y="333"/>
                    <a:pt x="4268" y="-1"/>
                    <a:pt x="6459" y="-1"/>
                  </a:cubicBezTo>
                  <a:cubicBezTo>
                    <a:pt x="18388" y="-1"/>
                    <a:pt x="28059" y="9670"/>
                    <a:pt x="28059" y="21600"/>
                  </a:cubicBezTo>
                </a:path>
                <a:path w="28059" h="21600" stroke="0" extrusionOk="0">
                  <a:moveTo>
                    <a:pt x="0" y="988"/>
                  </a:moveTo>
                  <a:cubicBezTo>
                    <a:pt x="2090" y="333"/>
                    <a:pt x="4268" y="-1"/>
                    <a:pt x="6459" y="-1"/>
                  </a:cubicBezTo>
                  <a:cubicBezTo>
                    <a:pt x="18388" y="-1"/>
                    <a:pt x="28059" y="9670"/>
                    <a:pt x="28059" y="21600"/>
                  </a:cubicBezTo>
                  <a:lnTo>
                    <a:pt x="6459" y="21600"/>
                  </a:lnTo>
                  <a:close/>
                </a:path>
              </a:pathLst>
            </a:custGeom>
            <a:noFill/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rgbClr val="F2F2F2"/>
                </a:solidFill>
              </a:endParaRPr>
            </a:p>
          </p:txBody>
        </p:sp>
        <p:sp>
          <p:nvSpPr>
            <p:cNvPr id="43" name="Text Box 38">
              <a:extLst>
                <a:ext uri="{FF2B5EF4-FFF2-40B4-BE49-F238E27FC236}">
                  <a16:creationId xmlns:a16="http://schemas.microsoft.com/office/drawing/2014/main" id="{1A9B783D-1A18-1649-962E-4E2221422E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7701" y="4120541"/>
              <a:ext cx="676570" cy="246221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000" i="1" dirty="0">
                  <a:solidFill>
                    <a:srgbClr val="005DA8"/>
                  </a:solidFill>
                  <a:latin typeface="Verdana" charset="0"/>
                  <a:ea typeface="Times New Roman (Hebrew)" charset="0"/>
                  <a:cs typeface="Times New Roman (Hebrew)" charset="0"/>
                </a:rPr>
                <a:t>B*,a</a:t>
              </a:r>
              <a:r>
                <a:rPr lang="en-US" sz="1000" i="1" baseline="-25000" dirty="0">
                  <a:solidFill>
                    <a:srgbClr val="005DA8"/>
                  </a:solidFill>
                  <a:latin typeface="Verdana" charset="0"/>
                  <a:ea typeface="Times New Roman (Hebrew)" charset="0"/>
                  <a:cs typeface="Times New Roman (Hebrew)" charset="0"/>
                </a:rPr>
                <a:t>1</a:t>
              </a:r>
            </a:p>
          </p:txBody>
        </p:sp>
        <p:sp>
          <p:nvSpPr>
            <p:cNvPr id="44" name="Oval 39">
              <a:extLst>
                <a:ext uri="{FF2B5EF4-FFF2-40B4-BE49-F238E27FC236}">
                  <a16:creationId xmlns:a16="http://schemas.microsoft.com/office/drawing/2014/main" id="{7C25F841-73AF-D14A-87D3-0F172FAE4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0641" y="4351805"/>
              <a:ext cx="472385" cy="37623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222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rgbClr val="C00000"/>
                </a:solidFill>
              </a:endParaRPr>
            </a:p>
          </p:txBody>
        </p:sp>
        <p:sp>
          <p:nvSpPr>
            <p:cNvPr id="45" name="Line 42">
              <a:extLst>
                <a:ext uri="{FF2B5EF4-FFF2-40B4-BE49-F238E27FC236}">
                  <a16:creationId xmlns:a16="http://schemas.microsoft.com/office/drawing/2014/main" id="{1BEBA36C-4CF5-2B44-B0AC-A4D4B37AC8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3611" y="4525360"/>
              <a:ext cx="273719" cy="1144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6" name="Line 43">
              <a:extLst>
                <a:ext uri="{FF2B5EF4-FFF2-40B4-BE49-F238E27FC236}">
                  <a16:creationId xmlns:a16="http://schemas.microsoft.com/office/drawing/2014/main" id="{5ADBD836-45B9-C848-9757-B551DF6AB3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6471" y="4524217"/>
              <a:ext cx="273719" cy="1144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 Box 44">
                  <a:extLst>
                    <a:ext uri="{FF2B5EF4-FFF2-40B4-BE49-F238E27FC236}">
                      <a16:creationId xmlns:a16="http://schemas.microsoft.com/office/drawing/2014/main" id="{D1888BF2-C002-F440-B480-33CD91F7C6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89419" y="4786627"/>
                  <a:ext cx="405432" cy="246221"/>
                </a:xfrm>
                <a:prstGeom prst="rect">
                  <a:avLst/>
                </a:prstGeom>
                <a:noFill/>
                <a:ln w="222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 sz="1000" i="1" dirty="0">
                      <a:solidFill>
                        <a:srgbClr val="005DA8"/>
                      </a:solidFill>
                      <a:latin typeface="Verdana" charset="0"/>
                      <a:ea typeface="Times New Roman (Hebrew)" charset="0"/>
                      <a:cs typeface="Times New Roman (Hebrew)" charset="0"/>
                    </a:rPr>
                    <a:t>N,</a:t>
                  </a:r>
                  <a14:m>
                    <m:oMath xmlns:m="http://schemas.openxmlformats.org/officeDocument/2006/math">
                      <m:r>
                        <a:rPr lang="de-DE" sz="1000" b="0" i="1" smtClean="0">
                          <a:solidFill>
                            <a:srgbClr val="005DA8"/>
                          </a:solidFill>
                          <a:latin typeface="Cambria Math" panose="02040503050406030204" pitchFamily="18" charset="0"/>
                          <a:ea typeface="Times New Roman (Hebrew)" charset="0"/>
                          <a:cs typeface="Times New Roman (Hebrew)" charset="0"/>
                        </a:rPr>
                        <m:t>𝜋</m:t>
                      </m:r>
                    </m:oMath>
                  </a14:m>
                  <a:endParaRPr lang="en-US" sz="1000" i="1" dirty="0">
                    <a:solidFill>
                      <a:srgbClr val="005DA8"/>
                    </a:solidFill>
                    <a:latin typeface="Verdana" charset="0"/>
                    <a:ea typeface="Times New Roman (Hebrew)" charset="0"/>
                    <a:cs typeface="Times New Roman (Hebrew)" charset="0"/>
                  </a:endParaRPr>
                </a:p>
              </p:txBody>
            </p:sp>
          </mc:Choice>
          <mc:Fallback xmlns="">
            <p:sp>
              <p:nvSpPr>
                <p:cNvPr id="47" name="Text Box 44">
                  <a:extLst>
                    <a:ext uri="{FF2B5EF4-FFF2-40B4-BE49-F238E27FC236}">
                      <a16:creationId xmlns:a16="http://schemas.microsoft.com/office/drawing/2014/main" id="{D1888BF2-C002-F440-B480-33CD91F7C6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89419" y="4786627"/>
                  <a:ext cx="405432" cy="246221"/>
                </a:xfrm>
                <a:prstGeom prst="rect">
                  <a:avLst/>
                </a:prstGeom>
                <a:blipFill>
                  <a:blip r:embed="rId7"/>
                  <a:stretch>
                    <a:fillRect b="-10000"/>
                  </a:stretch>
                </a:blipFill>
                <a:ln w="222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8" name="Group 36">
              <a:extLst>
                <a:ext uri="{FF2B5EF4-FFF2-40B4-BE49-F238E27FC236}">
                  <a16:creationId xmlns:a16="http://schemas.microsoft.com/office/drawing/2014/main" id="{A46B5A70-A770-6A4A-83B0-6F8DA55D86A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995841" y="4303510"/>
              <a:ext cx="350978" cy="447132"/>
              <a:chOff x="1785395" y="1572055"/>
              <a:chExt cx="571926" cy="713439"/>
            </a:xfrm>
          </p:grpSpPr>
          <p:cxnSp>
            <p:nvCxnSpPr>
              <p:cNvPr id="58" name="Straight Connector 44">
                <a:extLst>
                  <a:ext uri="{FF2B5EF4-FFF2-40B4-BE49-F238E27FC236}">
                    <a16:creationId xmlns:a16="http://schemas.microsoft.com/office/drawing/2014/main" id="{15E5D629-A87E-9A4D-8864-93A47A3FB1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1785395" y="1572055"/>
                <a:ext cx="571926" cy="35763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" name="Straight Connector 45">
                <a:extLst>
                  <a:ext uri="{FF2B5EF4-FFF2-40B4-BE49-F238E27FC236}">
                    <a16:creationId xmlns:a16="http://schemas.microsoft.com/office/drawing/2014/main" id="{9A6F914B-A37C-E34A-8784-8BD6CCA029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1785395" y="1929687"/>
                <a:ext cx="571926" cy="35580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49" name="Group 35">
              <a:extLst>
                <a:ext uri="{FF2B5EF4-FFF2-40B4-BE49-F238E27FC236}">
                  <a16:creationId xmlns:a16="http://schemas.microsoft.com/office/drawing/2014/main" id="{0AB50302-80B1-8942-977E-BF2417E4DA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0441" y="4295505"/>
              <a:ext cx="350978" cy="447132"/>
              <a:chOff x="1784762" y="1572055"/>
              <a:chExt cx="571926" cy="713439"/>
            </a:xfrm>
          </p:grpSpPr>
          <p:cxnSp>
            <p:nvCxnSpPr>
              <p:cNvPr id="56" name="Straight Connector 46">
                <a:extLst>
                  <a:ext uri="{FF2B5EF4-FFF2-40B4-BE49-F238E27FC236}">
                    <a16:creationId xmlns:a16="http://schemas.microsoft.com/office/drawing/2014/main" id="{5BD7A6F0-9304-E542-A37D-6F054725FCC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1784762" y="1572055"/>
                <a:ext cx="571926" cy="35763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57" name="Straight Connector 47">
                <a:extLst>
                  <a:ext uri="{FF2B5EF4-FFF2-40B4-BE49-F238E27FC236}">
                    <a16:creationId xmlns:a16="http://schemas.microsoft.com/office/drawing/2014/main" id="{89A8B864-3326-4449-8BA2-85C9C29C66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1784762" y="1929687"/>
                <a:ext cx="571926" cy="35580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</p:cxnSp>
        </p:grpSp>
        <p:sp>
          <p:nvSpPr>
            <p:cNvPr id="50" name="Text Box 97">
              <a:extLst>
                <a:ext uri="{FF2B5EF4-FFF2-40B4-BE49-F238E27FC236}">
                  <a16:creationId xmlns:a16="http://schemas.microsoft.com/office/drawing/2014/main" id="{002077A3-ECAE-E640-B73D-F5E21F3528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4729" y="4249764"/>
              <a:ext cx="282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i="1">
                  <a:solidFill>
                    <a:srgbClr val="005DA8"/>
                  </a:solidFill>
                  <a:latin typeface="Symbol" charset="2"/>
                </a:rPr>
                <a:t>r</a:t>
              </a:r>
            </a:p>
          </p:txBody>
        </p:sp>
        <p:sp>
          <p:nvSpPr>
            <p:cNvPr id="51" name="Text Box 98">
              <a:extLst>
                <a:ext uri="{FF2B5EF4-FFF2-40B4-BE49-F238E27FC236}">
                  <a16:creationId xmlns:a16="http://schemas.microsoft.com/office/drawing/2014/main" id="{2D8E1A7C-6D34-0745-971C-FF8FB604A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5300" y="4253193"/>
              <a:ext cx="2824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i="1">
                  <a:solidFill>
                    <a:srgbClr val="005DA8"/>
                  </a:solidFill>
                  <a:latin typeface="Symbol" charset="2"/>
                </a:rPr>
                <a:t>r</a:t>
              </a:r>
            </a:p>
          </p:txBody>
        </p:sp>
        <p:sp>
          <p:nvSpPr>
            <p:cNvPr id="52" name="Text Box 25">
              <a:extLst>
                <a:ext uri="{FF2B5EF4-FFF2-40B4-BE49-F238E27FC236}">
                  <a16:creationId xmlns:a16="http://schemas.microsoft.com/office/drawing/2014/main" id="{81EB00B5-A61A-064E-A97C-80D2FCD7A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4756" y="4116875"/>
              <a:ext cx="274434" cy="30777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 i="1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π</a:t>
              </a:r>
            </a:p>
          </p:txBody>
        </p:sp>
        <p:sp>
          <p:nvSpPr>
            <p:cNvPr id="53" name="Text Box 25">
              <a:extLst>
                <a:ext uri="{FF2B5EF4-FFF2-40B4-BE49-F238E27FC236}">
                  <a16:creationId xmlns:a16="http://schemas.microsoft.com/office/drawing/2014/main" id="{26F7CA27-4C68-F941-9D77-183822D5A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4756" y="4583714"/>
              <a:ext cx="274434" cy="30777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 i="1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π</a:t>
              </a:r>
            </a:p>
          </p:txBody>
        </p:sp>
        <p:sp>
          <p:nvSpPr>
            <p:cNvPr id="54" name="Text Box 25">
              <a:extLst>
                <a:ext uri="{FF2B5EF4-FFF2-40B4-BE49-F238E27FC236}">
                  <a16:creationId xmlns:a16="http://schemas.microsoft.com/office/drawing/2014/main" id="{3BA794C9-D9A8-8647-8E48-F2A0C9C6BE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1644" y="4116875"/>
              <a:ext cx="274434" cy="30777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 i="1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</a:t>
              </a:r>
              <a:r>
                <a:rPr lang="en-US" sz="1400" i="1" baseline="30000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-</a:t>
              </a:r>
            </a:p>
          </p:txBody>
        </p:sp>
        <p:sp>
          <p:nvSpPr>
            <p:cNvPr id="55" name="Text Box 25">
              <a:extLst>
                <a:ext uri="{FF2B5EF4-FFF2-40B4-BE49-F238E27FC236}">
                  <a16:creationId xmlns:a16="http://schemas.microsoft.com/office/drawing/2014/main" id="{9C2B7921-7406-DF4B-9F8F-E5485D3F65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8176" y="4652606"/>
              <a:ext cx="314510" cy="30777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400" i="1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</a:t>
              </a:r>
              <a:r>
                <a:rPr lang="en-US" sz="1400" i="1" baseline="30000">
                  <a:solidFill>
                    <a:srgbClr val="005DA8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BDAFB4B-E49F-954D-93B4-102B9CB4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0654" y="214404"/>
            <a:ext cx="1012376" cy="168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7F0C8C-F8DE-1E40-A409-915A8757EA4B}" type="slidenum">
              <a:rPr lang="en-DE" smtClean="0"/>
              <a:pPr/>
              <a:t>31</a:t>
            </a:fld>
            <a:endParaRPr lang="en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169B43-D98A-3A43-A1F4-D1B8418407E8}"/>
              </a:ext>
            </a:extLst>
          </p:cNvPr>
          <p:cNvSpPr/>
          <p:nvPr/>
        </p:nvSpPr>
        <p:spPr>
          <a:xfrm>
            <a:off x="2271987" y="2213696"/>
            <a:ext cx="1917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z="1000" dirty="0">
                <a:solidFill>
                  <a:schemeClr val="bg1">
                    <a:lumMod val="50000"/>
                  </a:schemeClr>
                </a:solidFill>
              </a:rPr>
              <a:t>Peña, Ramalho; arXiv-1205-2575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E9B5856-EEA3-554B-982B-5ACA4ECC6F25}"/>
              </a:ext>
            </a:extLst>
          </p:cNvPr>
          <p:cNvSpPr/>
          <p:nvPr/>
        </p:nvSpPr>
        <p:spPr>
          <a:xfrm>
            <a:off x="2261686" y="2386022"/>
            <a:ext cx="2569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z="1000" dirty="0">
                <a:solidFill>
                  <a:schemeClr val="bg1">
                    <a:lumMod val="50000"/>
                  </a:schemeClr>
                </a:solidFill>
              </a:rPr>
              <a:t>Peña, Ramalho + GiBUU.;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arXiv-1512-03764 </a:t>
            </a:r>
            <a:endParaRPr lang="en-DE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54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Electromagnetic TFF for baryons (N*)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AAE1482-C16C-7E43-AD20-C200CE9C98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3162" y="1271326"/>
                <a:ext cx="3205977" cy="37394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700" dirty="0">
                    <a:ea typeface="Avenir Book" charset="0"/>
                    <a:cs typeface="Avenir Book" charset="0"/>
                  </a:rPr>
                  <a:t>HADES pion beam experiment</a:t>
                </a:r>
              </a:p>
              <a:p>
                <a:pP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Avenir Book" charset="0"/>
                        <a:cs typeface="Avenir Book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200" i="1">
                            <a:latin typeface="Cambria Math" panose="02040503050406030204" pitchFamily="18" charset="0"/>
                            <a:ea typeface="Avenir Book" charset="0"/>
                            <a:cs typeface="Avenir Book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200">
                            <a:latin typeface="Avenir Book" charset="0"/>
                            <a:ea typeface="Avenir Book" charset="0"/>
                            <a:cs typeface="Avenir Book" charset="0"/>
                          </a:rPr>
                          <m:t>656, 690, 748, 800</m:t>
                        </m:r>
                      </m:e>
                    </m:d>
                  </m:oMath>
                </a14:m>
                <a:r>
                  <a:rPr lang="en-US" sz="1200" dirty="0"/>
                  <a:t> MeV</a:t>
                </a:r>
                <a:endParaRPr lang="en-US" sz="1200" dirty="0">
                  <a:solidFill>
                    <a:schemeClr val="bg1">
                      <a:lumMod val="50000"/>
                    </a:schemeClr>
                  </a:solidFill>
                  <a:ea typeface="Avenir Book" charset="0"/>
                  <a:cs typeface="Avenir Book" charset="0"/>
                </a:endParaRPr>
              </a:p>
              <a:p>
                <a:pPr>
                  <a:spcBef>
                    <a:spcPts val="1800"/>
                  </a:spcBef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−</m:t>
                        </m:r>
                      </m:sup>
                    </m:sSup>
                    <m:r>
                      <a:rPr lang="en-US" sz="1400" i="1">
                        <a:solidFill>
                          <a:srgbClr val="005AA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+</m:t>
                    </m:r>
                    <m:r>
                      <a:rPr lang="en-US" sz="1400" i="1">
                        <a:solidFill>
                          <a:srgbClr val="005AA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𝑝</m:t>
                    </m:r>
                    <m:r>
                      <a:rPr lang="en-US" sz="1400" i="1">
                        <a:solidFill>
                          <a:srgbClr val="005AA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→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+ </m:t>
                        </m:r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+</m:t>
                        </m:r>
                      </m:sup>
                    </m:sSup>
                    <m:r>
                      <a:rPr lang="en-US" sz="1400" i="1">
                        <a:solidFill>
                          <a:srgbClr val="005AA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+ </m:t>
                    </m:r>
                    <m:r>
                      <a:rPr lang="en-US" sz="1400" i="1">
                        <a:solidFill>
                          <a:srgbClr val="005AA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𝑛</m:t>
                    </m:r>
                  </m:oMath>
                </a14:m>
                <a:endParaRPr lang="en-US" sz="1400" dirty="0">
                  <a:solidFill>
                    <a:schemeClr val="bg1">
                      <a:lumMod val="50000"/>
                    </a:schemeClr>
                  </a:solidFill>
                  <a:ea typeface="Avenir Book" charset="0"/>
                  <a:cs typeface="Avenir Book" charset="0"/>
                </a:endParaRPr>
              </a:p>
              <a:p>
                <a:pPr lvl="1">
                  <a:buFont typeface="System Font Regular"/>
                  <a:buChar char="–"/>
                </a:pPr>
                <a:r>
                  <a:rPr lang="en-US" sz="1200" dirty="0">
                    <a:ea typeface="Avenir Book" charset="0"/>
                    <a:cs typeface="Avenir Book" charset="0"/>
                  </a:rPr>
                  <a:t>Hadronic final states used in PWA </a:t>
                </a:r>
                <a:br>
                  <a:rPr lang="en-US" sz="1200" dirty="0">
                    <a:ea typeface="Avenir Book" charset="0"/>
                    <a:cs typeface="Avenir Book" charset="0"/>
                  </a:rPr>
                </a:b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ea typeface="Avenir Book" charset="0"/>
                    <a:cs typeface="Avenir Book" charset="0"/>
                  </a:rPr>
                  <a:t>(A. </a:t>
                </a:r>
                <a:r>
                  <a:rPr lang="en-US" sz="1200" dirty="0" err="1">
                    <a:solidFill>
                      <a:schemeClr val="bg1">
                        <a:lumMod val="50000"/>
                      </a:schemeClr>
                    </a:solidFill>
                    <a:ea typeface="Avenir Book" charset="0"/>
                    <a:cs typeface="Avenir Book" charset="0"/>
                  </a:rPr>
                  <a:t>Sarantsev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ea typeface="Avenir Book" charset="0"/>
                    <a:cs typeface="Avenir Book" charset="0"/>
                  </a:rPr>
                  <a:t>; BONN/GATCHINA)</a:t>
                </a:r>
                <a:endParaRPr lang="en-US" sz="1200" dirty="0">
                  <a:ea typeface="Avenir Book" charset="0"/>
                  <a:cs typeface="Avenir Book" charset="0"/>
                </a:endParaRPr>
              </a:p>
              <a:p>
                <a:pPr>
                  <a:spcBef>
                    <a:spcPts val="5600"/>
                  </a:spcBef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−</m:t>
                        </m:r>
                      </m:sup>
                    </m:sSup>
                    <m:r>
                      <a:rPr lang="en-US" sz="1400" i="1">
                        <a:solidFill>
                          <a:srgbClr val="005AA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+</m:t>
                    </m:r>
                    <m:r>
                      <a:rPr lang="en-US" sz="1400" i="1">
                        <a:solidFill>
                          <a:srgbClr val="005AA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𝑝</m:t>
                    </m:r>
                    <m:r>
                      <a:rPr lang="en-US" sz="1400" i="1">
                        <a:solidFill>
                          <a:srgbClr val="005AA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→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𝑒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solidFill>
                              <a:srgbClr val="005AA0"/>
                            </a:solidFill>
                            <a:latin typeface="Cambria Math" panose="02040503050406030204" pitchFamily="18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+ </m:t>
                        </m:r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𝑒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5AA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+</m:t>
                        </m:r>
                      </m:sup>
                    </m:sSup>
                    <m:r>
                      <a:rPr lang="en-US" sz="1400" i="1">
                        <a:solidFill>
                          <a:srgbClr val="005AA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+ </m:t>
                    </m:r>
                    <m:r>
                      <a:rPr lang="en-US" sz="1400" i="1">
                        <a:solidFill>
                          <a:srgbClr val="005AA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𝑛</m:t>
                    </m:r>
                  </m:oMath>
                </a14:m>
                <a:endParaRPr lang="en-US" sz="1400" i="1" dirty="0">
                  <a:solidFill>
                    <a:srgbClr val="005AA0"/>
                  </a:solidFill>
                  <a:latin typeface="Cambria Math" charset="0"/>
                  <a:ea typeface="Avenir Book" charset="0"/>
                  <a:cs typeface="Avenir Book" charset="0"/>
                </a:endParaRPr>
              </a:p>
              <a:p>
                <a:pPr lvl="1">
                  <a:spcBef>
                    <a:spcPts val="600"/>
                  </a:spcBef>
                  <a:buClr>
                    <a:schemeClr val="tx1"/>
                  </a:buClr>
                  <a:buFont typeface="System Font Regular"/>
                  <a:buChar char="–"/>
                </a:pPr>
                <a:r>
                  <a:rPr lang="en-US" sz="1200" dirty="0">
                    <a:ea typeface="Avenir Book" charset="0"/>
                    <a:cs typeface="Avenir Book" charset="0"/>
                  </a:rPr>
                  <a:t>Prediction for dilepton invariant mass assuming strict VMD. </a:t>
                </a:r>
              </a:p>
              <a:p>
                <a:pPr lvl="1">
                  <a:spcBef>
                    <a:spcPts val="600"/>
                  </a:spcBef>
                  <a:buClr>
                    <a:schemeClr val="tx1"/>
                  </a:buClr>
                  <a:buFont typeface="System Font Regular"/>
                  <a:buChar char="–"/>
                </a:pPr>
                <a:r>
                  <a:rPr lang="en-US" sz="1200" dirty="0">
                    <a:ea typeface="Avenir Book" charset="0"/>
                    <a:cs typeface="Avenir Book" charset="0"/>
                  </a:rPr>
                  <a:t>Evidence for intermediate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>
                        <a:latin typeface="Cambria Math" charset="0"/>
                        <a:ea typeface="Avenir Book" charset="0"/>
                        <a:cs typeface="Avenir Book" charset="0"/>
                      </a:rPr>
                      <m:t>ρ</m:t>
                    </m:r>
                  </m:oMath>
                </a14:m>
                <a:r>
                  <a:rPr lang="en-US" sz="1200" dirty="0">
                    <a:ea typeface="Avenir Book" charset="0"/>
                    <a:cs typeface="Avenir Book" charset="0"/>
                  </a:rPr>
                  <a:t> propagation in both s- (baryon resonance) and t-channel.</a:t>
                </a:r>
              </a:p>
              <a:p>
                <a:pPr lvl="1">
                  <a:spcBef>
                    <a:spcPts val="600"/>
                  </a:spcBef>
                  <a:buClr>
                    <a:schemeClr val="tx1"/>
                  </a:buClr>
                  <a:buFont typeface="System Font Regular"/>
                  <a:buChar char="–"/>
                </a:pPr>
                <a:r>
                  <a:rPr lang="en-US" sz="1200" dirty="0" err="1">
                    <a:solidFill>
                      <a:srgbClr val="005AA0"/>
                    </a:solidFill>
                    <a:ea typeface="Avenir Book" charset="0"/>
                    <a:cs typeface="Avenir Book" charset="0"/>
                  </a:rPr>
                  <a:t>em</a:t>
                </a:r>
                <a:r>
                  <a:rPr lang="en-US" sz="1200" dirty="0">
                    <a:solidFill>
                      <a:srgbClr val="005AA0"/>
                    </a:solidFill>
                    <a:ea typeface="Avenir Book" charset="0"/>
                    <a:cs typeface="Avenir Book" charset="0"/>
                  </a:rPr>
                  <a:t> TFF shows VDM-like rise</a:t>
                </a:r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AAE1482-C16C-7E43-AD20-C200CE9C98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3162" y="1271326"/>
                <a:ext cx="3205977" cy="3739434"/>
              </a:xfrm>
              <a:blipFill>
                <a:blip r:embed="rId3"/>
                <a:stretch>
                  <a:fillRect l="-1181" t="-6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2416804" y="223876"/>
            <a:ext cx="4334870" cy="127861"/>
          </a:xfrm>
        </p:spPr>
        <p:txBody>
          <a:bodyPr/>
          <a:lstStyle/>
          <a:p>
            <a:r>
              <a:rPr lang="en-US" sz="800"/>
              <a:t>RHIC-BES seminar series 2021 | Joachim Stroth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61" y="1169875"/>
            <a:ext cx="5301396" cy="17449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53" descr="exclusive_mass.png">
            <a:extLst>
              <a:ext uri="{FF2B5EF4-FFF2-40B4-BE49-F238E27FC236}">
                <a16:creationId xmlns:a16="http://schemas.microsoft.com/office/drawing/2014/main" id="{784447E6-D397-D042-A74A-6FC531DD53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861" y="3335413"/>
            <a:ext cx="2470219" cy="21848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2">
            <a:extLst>
              <a:ext uri="{FF2B5EF4-FFF2-40B4-BE49-F238E27FC236}">
                <a16:creationId xmlns:a16="http://schemas.microsoft.com/office/drawing/2014/main" id="{A733E1B0-3A87-1242-B943-D6270B53E2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975" y="3300772"/>
            <a:ext cx="2518451" cy="2219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8A5BFB7-9BE0-8B41-959B-D0E5B3FB9CD6}"/>
                  </a:ext>
                </a:extLst>
              </p:cNvPr>
              <p:cNvSpPr/>
              <p:nvPr/>
            </p:nvSpPr>
            <p:spPr>
              <a:xfrm>
                <a:off x="4020830" y="1286343"/>
                <a:ext cx="66999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8A5BFB7-9BE0-8B41-959B-D0E5B3FB9C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830" y="1286343"/>
                <a:ext cx="669991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CDAC7A9-DC8B-2E4C-B14C-C7928F3B0EE3}"/>
                  </a:ext>
                </a:extLst>
              </p:cNvPr>
              <p:cNvSpPr/>
              <p:nvPr/>
            </p:nvSpPr>
            <p:spPr>
              <a:xfrm>
                <a:off x="3064610" y="1257220"/>
                <a:ext cx="5578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Avenir Book" charset="0"/>
                          <a:cs typeface="Avenir Book" charset="0"/>
                        </a:rPr>
                        <m:t>𝑛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CDAC7A9-DC8B-2E4C-B14C-C7928F3B0E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610" y="1257220"/>
                <a:ext cx="557845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19BE63-CECF-E84C-ADD1-B6F823ADBAD8}"/>
                  </a:ext>
                </a:extLst>
              </p:cNvPr>
              <p:cNvSpPr/>
              <p:nvPr/>
            </p:nvSpPr>
            <p:spPr>
              <a:xfrm>
                <a:off x="1359348" y="1257219"/>
                <a:ext cx="5578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Avenir Book" charset="0"/>
                          <a:cs typeface="Avenir Book" charset="0"/>
                        </a:rPr>
                        <m:t>𝑛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Avenir Book" charset="0"/>
                              <a:cs typeface="Avenir Book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19BE63-CECF-E84C-ADD1-B6F823ADBA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348" y="1257219"/>
                <a:ext cx="55784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61F68-660A-6943-BF68-A3FB259DD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7624" y="223876"/>
            <a:ext cx="979205" cy="127861"/>
          </a:xfrm>
        </p:spPr>
        <p:txBody>
          <a:bodyPr/>
          <a:lstStyle/>
          <a:p>
            <a:fld id="{4690ED68-62F7-8640-9279-36EC65278306}" type="slidenum">
              <a:rPr lang="en-US" sz="800" noProof="0" smtClean="0"/>
              <a:pPr/>
              <a:t>32</a:t>
            </a:fld>
            <a:endParaRPr lang="en-US" sz="800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DB993-E590-1640-85BC-4E1B2928D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1691" y="223876"/>
            <a:ext cx="1261804" cy="127861"/>
          </a:xfrm>
        </p:spPr>
        <p:txBody>
          <a:bodyPr/>
          <a:lstStyle/>
          <a:p>
            <a:r>
              <a:rPr lang="de-DE" sz="800" noProof="0"/>
              <a:t>April 27, 2021</a:t>
            </a:r>
            <a:endParaRPr lang="en-US" sz="800" noProof="0"/>
          </a:p>
        </p:txBody>
      </p:sp>
    </p:spTree>
    <p:extLst>
      <p:ext uri="{BB962C8B-B14F-4D97-AF65-F5344CB8AC3E}">
        <p14:creationId xmlns:p14="http://schemas.microsoft.com/office/powerpoint/2010/main" val="2484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61A1F-730D-FB4E-AD68-FB03FB1EA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Roper Resonance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FC9DA-08A8-5541-AE0E-69F47E89E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127822"/>
            <a:ext cx="8577942" cy="4444493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lang="en-DE" sz="1400" dirty="0"/>
              <a:t>The second lowest (in mass) excitation of the nucleon is the Roper resonance.</a:t>
            </a:r>
          </a:p>
          <a:p>
            <a:pPr marL="285750" indent="-285750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lang="en-DE" sz="1400" dirty="0"/>
              <a:t>In constituent quark model first radial excitation of the nucleon, but too low mass.</a:t>
            </a:r>
          </a:p>
          <a:p>
            <a:pPr marL="4002088">
              <a:spcBef>
                <a:spcPts val="1200"/>
              </a:spcBef>
              <a:spcAft>
                <a:spcPts val="500"/>
              </a:spcAft>
            </a:pPr>
            <a:r>
              <a:rPr lang="en-DE" sz="1400" dirty="0"/>
              <a:t>The transition form factors measured at CLAS (JLAB) in the space-like region reveal a particular structure:</a:t>
            </a:r>
          </a:p>
          <a:p>
            <a:pPr marL="4270375" lvl="1" indent="-195263">
              <a:spcBef>
                <a:spcPts val="600"/>
              </a:spcBef>
              <a:spcAft>
                <a:spcPts val="500"/>
              </a:spcAft>
              <a:buFont typeface="System Font Regular"/>
              <a:buChar char="–"/>
            </a:pPr>
            <a:r>
              <a:rPr lang="en-DE" sz="1200" dirty="0"/>
              <a:t>Radially excited quark-core with a strongly bound </a:t>
            </a:r>
            <a:br>
              <a:rPr lang="en-DE" sz="1200" dirty="0"/>
            </a:br>
            <a:r>
              <a:rPr lang="en-DE" sz="1200" dirty="0"/>
              <a:t>“pion” in the cloud.</a:t>
            </a:r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1C191999-7B04-8A41-ABB3-278C67C4D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410" y="3682619"/>
            <a:ext cx="2755170" cy="18091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FADC22D-1007-6344-A608-6628A1858E6E}"/>
              </a:ext>
            </a:extLst>
          </p:cNvPr>
          <p:cNvGrpSpPr/>
          <p:nvPr/>
        </p:nvGrpSpPr>
        <p:grpSpPr>
          <a:xfrm>
            <a:off x="129657" y="2957304"/>
            <a:ext cx="6030206" cy="2436803"/>
            <a:chOff x="3240671" y="4602190"/>
            <a:chExt cx="5836567" cy="19673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Chart, histogram&#10;&#10;Description automatically generated">
              <a:extLst>
                <a:ext uri="{FF2B5EF4-FFF2-40B4-BE49-F238E27FC236}">
                  <a16:creationId xmlns:a16="http://schemas.microsoft.com/office/drawing/2014/main" id="{980642E4-8CC0-1745-9A4D-7C7DA9DA7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2598" y="4602190"/>
              <a:ext cx="2914640" cy="1967382"/>
            </a:xfrm>
            <a:prstGeom prst="rect">
              <a:avLst/>
            </a:prstGeom>
          </p:spPr>
        </p:pic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EBBDA725-9480-DD46-A158-7CD87100B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0671" y="4616763"/>
              <a:ext cx="2921927" cy="195280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4F2211-3BC9-8A44-8DF8-F963B980F9CF}"/>
              </a:ext>
            </a:extLst>
          </p:cNvPr>
          <p:cNvSpPr txBox="1"/>
          <p:nvPr/>
        </p:nvSpPr>
        <p:spPr>
          <a:xfrm>
            <a:off x="2042581" y="5468779"/>
            <a:ext cx="2611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C. Roberts, V. Burkert; arXiv:1710.02549v1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74DF4A-3A37-8249-B540-FFEE42F62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8823" y="142684"/>
            <a:ext cx="919582" cy="168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April 27,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CD862-7D64-8A4A-BC03-CE3B33B7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7662" y="142684"/>
            <a:ext cx="4825910" cy="168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RHIC-BES seminar series 2021 | Joachim Stroth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45603E-A746-4F45-A269-112E26ABFDB8}"/>
                  </a:ext>
                </a:extLst>
              </p:cNvPr>
              <p:cNvSpPr txBox="1"/>
              <p:nvPr/>
            </p:nvSpPr>
            <p:spPr>
              <a:xfrm>
                <a:off x="5007280" y="522363"/>
                <a:ext cx="2148345" cy="58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de-DE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1440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de-DE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de-DE" sz="1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e>
                      </m:d>
                      <m:r>
                        <a:rPr lang="de-DE" sz="14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sz="14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de-DE" sz="1400" i="1" dirty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i="1" dirty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sz="1400" i="1" dirty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de-DE" sz="1400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DE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45603E-A746-4F45-A269-112E26ABF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280" y="522363"/>
                <a:ext cx="2148345" cy="5888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64C82F-009C-D148-ABDC-D9E838327590}"/>
                  </a:ext>
                </a:extLst>
              </p:cNvPr>
              <p:cNvSpPr txBox="1"/>
              <p:nvPr/>
            </p:nvSpPr>
            <p:spPr>
              <a:xfrm>
                <a:off x="626087" y="1949679"/>
                <a:ext cx="3227550" cy="911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67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f>
                          <m:fPr>
                            <m:type m:val="skw"/>
                            <m:ctrlP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d>
                      <m:dPr>
                        <m:ctrlPr>
                          <a:rPr lang="de-DE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DE" sz="1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de-DE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de-DE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de-DE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de-DE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de-DE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de-DE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de-DE" sz="12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</m:oMath>
                </a14:m>
                <a:r>
                  <a:rPr lang="en-DE" sz="1200" dirty="0">
                    <a:solidFill>
                      <a:srgbClr val="0070C0"/>
                    </a:solidFill>
                  </a:rPr>
                  <a:t>        </a:t>
                </a:r>
              </a:p>
              <a:p>
                <a:pPr algn="ctr">
                  <a:spcAft>
                    <a:spcPts val="667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de-DE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2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CMS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de-DE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de-DE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de-DE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>
                                <m:sSubPr>
                                  <m:ctrlP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𝑓𝑖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de-DE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2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de-DE" sz="12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2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DE" sz="1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64C82F-009C-D148-ABDC-D9E838327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87" y="1949679"/>
                <a:ext cx="3227550" cy="911083"/>
              </a:xfrm>
              <a:prstGeom prst="rect">
                <a:avLst/>
              </a:prstGeom>
              <a:blipFill>
                <a:blip r:embed="rId6"/>
                <a:stretch>
                  <a:fillRect l="-784" t="-12329" b="-246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A69E32A-2500-2F4B-BBFE-DAE5BCCF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0654" y="142684"/>
            <a:ext cx="1012376" cy="168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7F0C8C-F8DE-1E40-A409-915A8757EA4B}" type="slidenum">
              <a:rPr lang="en-DE" smtClean="0"/>
              <a:pPr/>
              <a:t>33</a:t>
            </a:fld>
            <a:endParaRPr lang="en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F6455A-2823-084B-BEFE-37B6FDB342B7}"/>
              </a:ext>
            </a:extLst>
          </p:cNvPr>
          <p:cNvSpPr txBox="1"/>
          <p:nvPr/>
        </p:nvSpPr>
        <p:spPr>
          <a:xfrm>
            <a:off x="4217568" y="4175705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00B050"/>
                </a:solidFill>
              </a:rPr>
              <a:t>cloud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FD91F-B1DA-A245-A01F-CC2C54642BB7}"/>
              </a:ext>
            </a:extLst>
          </p:cNvPr>
          <p:cNvSpPr txBox="1"/>
          <p:nvPr/>
        </p:nvSpPr>
        <p:spPr>
          <a:xfrm>
            <a:off x="1011506" y="3754336"/>
            <a:ext cx="910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005AA0"/>
                </a:solidFill>
              </a:rPr>
              <a:t>combined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CDBF6B-DEF3-EC4B-BA3C-5AAD65CAD115}"/>
              </a:ext>
            </a:extLst>
          </p:cNvPr>
          <p:cNvSpPr txBox="1"/>
          <p:nvPr/>
        </p:nvSpPr>
        <p:spPr>
          <a:xfrm>
            <a:off x="4654193" y="3196179"/>
            <a:ext cx="503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620246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5ADBEA-48EE-914C-85AA-AB733D79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DA5FE6-3FDF-A149-97DC-02C7EE6A6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774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DDDC-A372-A94F-9AAE-51706451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radiation and chiral symmetry restoration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B3E2C2-03B3-0F49-9467-87D77D0EE5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36316"/>
                <a:ext cx="4275667" cy="130615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buFont typeface="Courier New" panose="02070309020205020404" pitchFamily="49" charset="0"/>
                  <a:buChar char="o"/>
                </a:pPr>
                <a:r>
                  <a:rPr lang="en-US" sz="1200" dirty="0"/>
                  <a:t>Weinberg (QCD) sum-rules: </a:t>
                </a:r>
                <a:br>
                  <a:rPr lang="en-US" sz="1200" dirty="0"/>
                </a:br>
                <a:r>
                  <a:rPr lang="en-US" sz="1200" dirty="0"/>
                  <a:t>overlapping spectral distributions signal  </a:t>
                </a:r>
              </a:p>
              <a:p>
                <a:pPr>
                  <a:lnSpc>
                    <a:spcPct val="120000"/>
                  </a:lnSpc>
                  <a:spcBef>
                    <a:spcPts val="1200"/>
                  </a:spcBef>
                  <a:buFont typeface="Courier New" panose="02070309020205020404" pitchFamily="49" charset="0"/>
                  <a:buChar char="o"/>
                </a:pPr>
                <a:r>
                  <a:rPr lang="en-US" sz="1200" dirty="0"/>
                  <a:t>Possibility to assess through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dirty="0"/>
                  <a:t> mixing </a:t>
                </a:r>
                <a:br>
                  <a:rPr lang="en-US" sz="1200" dirty="0"/>
                </a:br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0.8&lt;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ℓℓ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de-DE" sz="12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&lt;1.3</m:t>
                    </m:r>
                  </m:oMath>
                </a14:m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B3E2C2-03B3-0F49-9467-87D77D0EE5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36316"/>
                <a:ext cx="4275667" cy="130615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55C1D-B855-2749-ADE3-BDC40346C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400B7-2DEB-294A-B1D4-645551761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B9986B-F6AD-1941-84CD-3AEA43FFF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" y="2548288"/>
            <a:ext cx="6333067" cy="3005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32410D-F6A6-3E4D-A720-ACF7B4F5BD41}"/>
              </a:ext>
            </a:extLst>
          </p:cNvPr>
          <p:cNvSpPr/>
          <p:nvPr/>
        </p:nvSpPr>
        <p:spPr>
          <a:xfrm>
            <a:off x="1451604" y="2396748"/>
            <a:ext cx="22333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Avenir Oblique" panose="02000503020000020003" pitchFamily="2" charset="0"/>
              </a:rPr>
              <a:t>P. </a:t>
            </a:r>
            <a:r>
              <a:rPr lang="en-US" sz="1000" i="1" dirty="0" err="1">
                <a:solidFill>
                  <a:schemeClr val="bg1">
                    <a:lumMod val="65000"/>
                  </a:schemeClr>
                </a:solidFill>
                <a:latin typeface="Avenir Oblique" panose="02000503020000020003" pitchFamily="2" charset="0"/>
              </a:rPr>
              <a:t>Hohler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Avenir Oblique" panose="02000503020000020003" pitchFamily="2" charset="0"/>
              </a:rPr>
              <a:t>, R. Rapp; </a:t>
            </a:r>
            <a:r>
              <a:rPr lang="en-US" sz="1000" i="1" dirty="0" err="1">
                <a:solidFill>
                  <a:schemeClr val="bg1">
                    <a:lumMod val="65000"/>
                  </a:schemeClr>
                </a:solidFill>
                <a:latin typeface="Avenir Oblique" panose="02000503020000020003" pitchFamily="2" charset="0"/>
              </a:rPr>
              <a:t>arXiv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Avenir Oblique" panose="02000503020000020003" pitchFamily="2" charset="0"/>
              </a:rPr>
              <a:t>-:311.2921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88DF-4731-E749-B894-5EBC64F74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32" y="1213701"/>
            <a:ext cx="3496733" cy="12572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4F4DF4-E9E4-8D44-AABF-F83DD0FCAA9D}"/>
              </a:ext>
            </a:extLst>
          </p:cNvPr>
          <p:cNvSpPr/>
          <p:nvPr/>
        </p:nvSpPr>
        <p:spPr>
          <a:xfrm>
            <a:off x="4436533" y="1608667"/>
            <a:ext cx="3410296" cy="431800"/>
          </a:xfrm>
          <a:prstGeom prst="rect">
            <a:avLst/>
          </a:prstGeom>
          <a:solidFill>
            <a:srgbClr val="6782DA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CBC57FC9-8F73-4648-A4E6-D1FD5E02C7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94238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itle 36">
                <a:extLst>
                  <a:ext uri="{FF2B5EF4-FFF2-40B4-BE49-F238E27FC236}">
                    <a16:creationId xmlns:a16="http://schemas.microsoft.com/office/drawing/2014/main" id="{98FBBE47-FC2B-B945-8E5D-A84491E344C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DE" dirty="0"/>
                  <a:t>The Hunt for QCD landmarks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37" name="Title 36">
                <a:extLst>
                  <a:ext uri="{FF2B5EF4-FFF2-40B4-BE49-F238E27FC236}">
                    <a16:creationId xmlns:a16="http://schemas.microsoft.com/office/drawing/2014/main" id="{98FBBE47-FC2B-B945-8E5D-A84491E344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52" b="-1636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DA6AC-48ED-CD4C-A5EC-C23C49F61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RHIC-BES seminar series 2021 | Joachim Stroth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414F3-51B1-0243-9A23-CFBAEBBD8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noProof="0" smtClean="0"/>
              <a:pPr/>
              <a:t>36</a:t>
            </a:fld>
            <a:endParaRPr lang="en-US" noProof="0"/>
          </a:p>
        </p:txBody>
      </p:sp>
      <p:pic>
        <p:nvPicPr>
          <p:cNvPr id="33" name="Picture 32" descr="Chart, box and whisker chart&#10;&#10;Description automatically generated">
            <a:extLst>
              <a:ext uri="{FF2B5EF4-FFF2-40B4-BE49-F238E27FC236}">
                <a16:creationId xmlns:a16="http://schemas.microsoft.com/office/drawing/2014/main" id="{92FC7E37-D5B0-9E44-8239-2DED75D2E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30" y="2767114"/>
            <a:ext cx="4073968" cy="25033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090FF0-12BB-4744-B950-8287DD9543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62584" y="2303062"/>
            <a:ext cx="2452238" cy="3380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39">
                <a:extLst>
                  <a:ext uri="{FF2B5EF4-FFF2-40B4-BE49-F238E27FC236}">
                    <a16:creationId xmlns:a16="http://schemas.microsoft.com/office/drawing/2014/main" id="{742E992B-9C0C-A44A-8DC4-161F3D96F0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50241"/>
                <a:ext cx="8229600" cy="1614927"/>
              </a:xfrm>
            </p:spPr>
            <p:txBody>
              <a:bodyPr/>
              <a:lstStyle/>
              <a:p>
                <a:pPr>
                  <a:buFont typeface="Courier New" panose="02070309020205020404" pitchFamily="49" charset="0"/>
                  <a:buChar char="o"/>
                </a:pPr>
                <a:r>
                  <a:rPr lang="en-DE" sz="1400" dirty="0">
                    <a:solidFill>
                      <a:srgbClr val="005EAC"/>
                    </a:solidFill>
                  </a:rPr>
                  <a:t>First-order deconfinement phase transition</a:t>
                </a:r>
              </a:p>
              <a:p>
                <a:pPr marL="205740" lvl="1" indent="0">
                  <a:buNone/>
                </a:pPr>
                <a:r>
                  <a:rPr lang="en-GB" sz="1200" dirty="0"/>
                  <a:t>S</a:t>
                </a:r>
                <a:r>
                  <a:rPr lang="en-DE" sz="1200" dirty="0"/>
                  <a:t>earch for nonmonotonic excitation function of:</a:t>
                </a:r>
              </a:p>
              <a:p>
                <a:pPr lvl="1">
                  <a:buClr>
                    <a:schemeClr val="tx1"/>
                  </a:buClr>
                  <a:buFont typeface="System Font Regular"/>
                  <a:buChar char="–"/>
                </a:pPr>
                <a:r>
                  <a:rPr lang="en-DE" sz="1200" dirty="0"/>
                  <a:t>Excess yield (longer expansion due to softening of EOS)</a:t>
                </a:r>
              </a:p>
              <a:p>
                <a:pPr lvl="1">
                  <a:buClr>
                    <a:schemeClr val="tx1"/>
                  </a:buClr>
                  <a:buFont typeface="System Font Regular"/>
                  <a:buChar char="–"/>
                </a:pPr>
                <a:r>
                  <a:rPr lang="de-DE" sz="1200" dirty="0"/>
                  <a:t>S</a:t>
                </a:r>
                <a:r>
                  <a:rPr lang="en-DE" sz="1200" dirty="0"/>
                  <a:t>tep in the temperature (latent heat)</a:t>
                </a:r>
              </a:p>
              <a:p>
                <a:pPr>
                  <a:spcBef>
                    <a:spcPts val="1200"/>
                  </a:spcBef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de-DE" sz="1400" smtClean="0">
                        <a:solidFill>
                          <a:srgbClr val="005EAC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DE" sz="1400" dirty="0">
                    <a:solidFill>
                      <a:srgbClr val="005EAC"/>
                    </a:solidFill>
                  </a:rPr>
                  <a:t> symmetry restoration</a:t>
                </a:r>
              </a:p>
              <a:p>
                <a:pPr lvl="1">
                  <a:buClr>
                    <a:schemeClr val="tx1"/>
                  </a:buClr>
                  <a:buFont typeface="System Font Regular"/>
                  <a:buChar char="–"/>
                </a:pPr>
                <a14:m>
                  <m:oMath xmlns:m="http://schemas.openxmlformats.org/officeDocument/2006/math">
                    <m:r>
                      <a:rPr lang="de-DE" sz="120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DE" sz="1200" dirty="0"/>
                  <a:t> broadening observed, in agreement with expectations but no proof in itself (</a:t>
                </a:r>
                <a14:m>
                  <m:oMath xmlns:m="http://schemas.openxmlformats.org/officeDocument/2006/math">
                    <m:r>
                      <a:rPr lang="de-DE" sz="1200">
                        <a:latin typeface="Cambria Math" panose="02040503050406030204" pitchFamily="18" charset="0"/>
                      </a:rPr>
                      <m:t>𝜌</m:t>
                    </m:r>
                    <m:r>
                      <a:rPr lang="de-DE" sz="120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sz="1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DE" sz="1200" dirty="0"/>
                  <a:t> mixing)</a:t>
                </a:r>
              </a:p>
            </p:txBody>
          </p:sp>
        </mc:Choice>
        <mc:Fallback xmlns="">
          <p:sp>
            <p:nvSpPr>
              <p:cNvPr id="40" name="Content Placeholder 39">
                <a:extLst>
                  <a:ext uri="{FF2B5EF4-FFF2-40B4-BE49-F238E27FC236}">
                    <a16:creationId xmlns:a16="http://schemas.microsoft.com/office/drawing/2014/main" id="{742E992B-9C0C-A44A-8DC4-161F3D96F0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50241"/>
                <a:ext cx="8229600" cy="1614927"/>
              </a:xfrm>
              <a:blipFill>
                <a:blip r:embed="rId5"/>
                <a:stretch>
                  <a:fillRect t="-7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A45BA08B-6BB8-7946-A375-90DDDAEA79EA}"/>
              </a:ext>
            </a:extLst>
          </p:cNvPr>
          <p:cNvSpPr/>
          <p:nvPr/>
        </p:nvSpPr>
        <p:spPr>
          <a:xfrm>
            <a:off x="390520" y="5274389"/>
            <a:ext cx="40525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P.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Salabura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J. Stroth, acc. for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Prog.Part.Nucl.Sc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 (arXiv:2005.14589)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DDFF78-68DB-9A4F-B6CE-DDF27B361CAF}"/>
              </a:ext>
            </a:extLst>
          </p:cNvPr>
          <p:cNvSpPr/>
          <p:nvPr/>
        </p:nvSpPr>
        <p:spPr>
          <a:xfrm>
            <a:off x="5471606" y="5180111"/>
            <a:ext cx="3107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R. Rapp and H. v. Hess, PLB 753 (2016) 586</a:t>
            </a:r>
          </a:p>
          <a:p>
            <a:pPr marL="0" lvl="1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T.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Galatyuk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et al.: EPJA 52 (2016) 131</a:t>
            </a:r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C293F8E8-5F8C-E44D-8759-D82FBE969A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2A7F1-00A0-9E49-9933-7EF2F2172655}"/>
              </a:ext>
            </a:extLst>
          </p:cNvPr>
          <p:cNvSpPr txBox="1"/>
          <p:nvPr/>
        </p:nvSpPr>
        <p:spPr>
          <a:xfrm rot="1129935">
            <a:off x="5270832" y="1766105"/>
            <a:ext cx="2645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70C0"/>
                </a:solidFill>
                <a:latin typeface="Avenir Heavy" panose="02000503020000020003" pitchFamily="2" charset="0"/>
              </a:rPr>
              <a:t>N</a:t>
            </a:r>
            <a:r>
              <a:rPr lang="en-DE" sz="1200" b="1" dirty="0">
                <a:solidFill>
                  <a:srgbClr val="0070C0"/>
                </a:solidFill>
                <a:latin typeface="Avenir Heavy" panose="02000503020000020003" pitchFamily="2" charset="0"/>
              </a:rPr>
              <a:t>eeds high-statistics energy scans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31EDDD-9EE6-8948-8DD7-D0010D07599B}"/>
                  </a:ext>
                </a:extLst>
              </p:cNvPr>
              <p:cNvSpPr txBox="1"/>
              <p:nvPr/>
            </p:nvSpPr>
            <p:spPr>
              <a:xfrm rot="16200000">
                <a:off x="-247341" y="3634905"/>
                <a:ext cx="1058560" cy="4430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200" b="0" i="0" smtClean="0">
                              <a:latin typeface="Cambria Math" panose="02040503050406030204" pitchFamily="18" charset="0"/>
                            </a:rPr>
                            <m:t>Total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200" b="0" i="0" smtClean="0">
                              <a:latin typeface="Cambria Math" panose="02040503050406030204" pitchFamily="18" charset="0"/>
                            </a:rPr>
                            <m:t>Cocktail</m:t>
                          </m:r>
                        </m:den>
                      </m:f>
                    </m:oMath>
                  </m:oMathPara>
                </a14:m>
                <a:endParaRPr lang="en-DE" sz="1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31EDDD-9EE6-8948-8DD7-D0010D075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47341" y="3634905"/>
                <a:ext cx="1058560" cy="4430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387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DC42B1-9074-6146-8A8B-AD0D1A1D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Dilepton signature of a first-order phase transition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FCC5F57-22BF-F64D-89C3-D921A89B9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400"/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/>
              <a:t>Dilepton radiation from hydrodynamical desciption (SIS18 energies) &amp; thermal emissivities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/>
              <a:t>Factor of ~2 extra radiation in case of hydro with PT</a:t>
            </a:r>
          </a:p>
          <a:p>
            <a:endParaRPr lang="en-US" sz="1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D1083-8AA4-C74B-866B-E3048BB7C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B6F99-FE15-8D42-8002-3D0CBFEC2A31}" type="slidenum">
              <a:rPr lang="en-US" smtClean="0"/>
              <a:t>37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E68DD9-E04C-6640-9A82-813788175D55}"/>
              </a:ext>
            </a:extLst>
          </p:cNvPr>
          <p:cNvGrpSpPr/>
          <p:nvPr/>
        </p:nvGrpSpPr>
        <p:grpSpPr>
          <a:xfrm>
            <a:off x="565813" y="2404535"/>
            <a:ext cx="2948986" cy="2666576"/>
            <a:chOff x="6211948" y="1028397"/>
            <a:chExt cx="2323339" cy="23069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3F6D99-D179-4447-8C81-6E6F2C504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220143" y="1020202"/>
              <a:ext cx="2306949" cy="232333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69B748-8E66-9E48-8EE2-4029E10BCE9D}"/>
                </a:ext>
              </a:extLst>
            </p:cNvPr>
            <p:cNvSpPr txBox="1"/>
            <p:nvPr/>
          </p:nvSpPr>
          <p:spPr>
            <a:xfrm>
              <a:off x="6576800" y="1169831"/>
              <a:ext cx="731480" cy="21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Noto Sans Armenian" panose="020B0502040504020204" pitchFamily="34" charset="0"/>
                </a:rPr>
                <a:t>Hydro with PT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E8203F5-087F-C04E-8DDB-2F8D7CFCC7F0}"/>
              </a:ext>
            </a:extLst>
          </p:cNvPr>
          <p:cNvSpPr/>
          <p:nvPr/>
        </p:nvSpPr>
        <p:spPr>
          <a:xfrm>
            <a:off x="201093" y="5403221"/>
            <a:ext cx="84857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Seck, TG, Mukherjee, Rapp, Steinheimer, Stroth, arXiv:2010.04614 [nucl-th] (see also  Li and Ko, Phys. Rev. C 95 (2017) no.5, 055203=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B48939-2979-C64B-8D9D-9D8D06CA4A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58488" y="2182160"/>
            <a:ext cx="2872739" cy="330394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3EB5F-BD86-2F4F-8F3B-5D6A0E6BD6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B87BE78-6F86-E540-B190-4FB7C4B75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RHIC-BES seminar series 2021 | Joachim Stroth</a:t>
            </a:r>
          </a:p>
        </p:txBody>
      </p:sp>
    </p:spTree>
    <p:extLst>
      <p:ext uri="{BB962C8B-B14F-4D97-AF65-F5344CB8AC3E}">
        <p14:creationId xmlns:p14="http://schemas.microsoft.com/office/powerpoint/2010/main" val="1972341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EFA7DA6-8490-4F42-87EB-F26E051CB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4352" y="2078039"/>
            <a:ext cx="3339249" cy="3532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231BDE-B2D3-B043-881C-746E643CCD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102" y="2802582"/>
            <a:ext cx="3009549" cy="21585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F265646-4074-0049-90F8-5A21FF48B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collectivity </a:t>
            </a:r>
            <a:r>
              <a:rPr lang="de-DE" dirty="0" err="1"/>
              <a:t>develops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DBD9328-251C-B147-985C-AE86443CA0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42573"/>
                <a:ext cx="8229600" cy="1325986"/>
              </a:xfrm>
            </p:spPr>
            <p:txBody>
              <a:bodyPr>
                <a:noAutofit/>
              </a:bodyPr>
              <a:lstStyle/>
              <a:p>
                <a:pPr marL="228600" indent="-228600">
                  <a:spcBef>
                    <a:spcPts val="300"/>
                  </a:spcBef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latin typeface="Avenir Book" panose="02000503020000020003" pitchFamily="2" charset="0"/>
                  </a:rPr>
                  <a:t>A</a:t>
                </a:r>
                <a:r>
                  <a:rPr lang="en-DE" sz="1600" dirty="0">
                    <a:latin typeface="Avenir Book" panose="02000503020000020003" pitchFamily="2" charset="0"/>
                  </a:rPr>
                  <a:t>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DE" sz="16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DE" sz="1600" dirty="0">
                    <a:latin typeface="Avenir Book" panose="02000503020000020003" pitchFamily="2" charset="0"/>
                  </a:rPr>
                  <a:t>spectra </a:t>
                </a:r>
                <a:r>
                  <a:rPr lang="en-GB" sz="1600" dirty="0">
                    <a:latin typeface="Avenir Book" panose="02000503020000020003" pitchFamily="2" charset="0"/>
                  </a:rPr>
                  <a:t>for bins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sSup>
                          <m:sSup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600"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sup>
                            <m:r>
                              <a:rPr lang="de-DE" sz="160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600"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  <m:sup>
                            <m:r>
                              <a:rPr lang="de-DE" sz="160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endParaRPr lang="en-DE" sz="1600" dirty="0">
                  <a:latin typeface="Avenir Book" panose="02000503020000020003" pitchFamily="2" charset="0"/>
                </a:endParaRPr>
              </a:p>
              <a:p>
                <a:pPr marL="228600" indent="-228600">
                  <a:spcBef>
                    <a:spcPts val="30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latin typeface="Avenir Book" panose="02000503020000020003" pitchFamily="2" charset="0"/>
                  </a:rPr>
                  <a:t>Dileptons: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kin</m:t>
                        </m:r>
                      </m:sub>
                    </m:sSub>
                    <m:r>
                      <a:rPr lang="de-DE" sz="1600" dirty="0">
                        <a:latin typeface="Cambria Math" panose="02040503050406030204" pitchFamily="18" charset="0"/>
                      </a:rPr>
                      <m:t>=69 </m:t>
                    </m:r>
                    <m:r>
                      <m:rPr>
                        <m:sty m:val="p"/>
                      </m:rPr>
                      <a:rPr lang="de-DE" sz="1600" dirty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de-DE" sz="1600" dirty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⟨"/>
                        <m:endChr m:val="⟩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β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ee</m:t>
                            </m:r>
                          </m:sub>
                        </m:sSub>
                      </m:e>
                    </m:d>
                    <m:r>
                      <a:rPr lang="en-US" sz="1600" dirty="0">
                        <a:latin typeface="Cambria Math" panose="02040503050406030204" pitchFamily="18" charset="0"/>
                      </a:rPr>
                      <m:t>=0.</m:t>
                    </m:r>
                    <m:r>
                      <a:rPr lang="de-DE" sz="1600" dirty="0">
                        <a:latin typeface="Cambria Math" panose="02040503050406030204" pitchFamily="18" charset="0"/>
                      </a:rPr>
                      <m:t>03</m:t>
                    </m:r>
                  </m:oMath>
                </a14:m>
                <a:endParaRPr lang="en-US" sz="1600" dirty="0">
                  <a:latin typeface="Avenir Book" panose="02000503020000020003" pitchFamily="2" charset="0"/>
                </a:endParaRPr>
              </a:p>
              <a:p>
                <a:pPr marL="228600" indent="-228600">
                  <a:spcBef>
                    <a:spcPts val="300"/>
                  </a:spcBef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latin typeface="Avenir Book" panose="02000503020000020003" pitchFamily="2" charset="0"/>
                  </a:rPr>
                  <a:t>From hadron spectra at kinetic freeze-out: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kin</m:t>
                        </m:r>
                      </m:sub>
                    </m:sSub>
                    <m:r>
                      <a:rPr lang="de-DE" sz="1600" dirty="0">
                        <a:latin typeface="Cambria Math" panose="02040503050406030204" pitchFamily="18" charset="0"/>
                      </a:rPr>
                      <m:t>=62 </m:t>
                    </m:r>
                    <m:r>
                      <m:rPr>
                        <m:sty m:val="p"/>
                      </m:rPr>
                      <a:rPr lang="de-DE" sz="1600" dirty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de-DE" sz="1600" dirty="0">
                        <a:latin typeface="Cambria Math" panose="02040503050406030204" pitchFamily="18" charset="0"/>
                      </a:rPr>
                      <m:t>,   </m:t>
                    </m:r>
                    <m:d>
                      <m:dPr>
                        <m:begChr m:val="⟨"/>
                        <m:endChr m:val="⟩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β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had</m:t>
                            </m:r>
                          </m:sub>
                        </m:sSub>
                      </m:e>
                    </m:d>
                    <m:r>
                      <a:rPr lang="en-US" sz="1600" dirty="0">
                        <a:latin typeface="Cambria Math" panose="02040503050406030204" pitchFamily="18" charset="0"/>
                      </a:rPr>
                      <m:t>=0.</m:t>
                    </m:r>
                    <m:r>
                      <a:rPr lang="de-DE" sz="1600" dirty="0">
                        <a:latin typeface="Cambria Math" panose="02040503050406030204" pitchFamily="18" charset="0"/>
                      </a:rPr>
                      <m:t>34</m:t>
                    </m:r>
                    <m:r>
                      <a:rPr lang="en-US" sz="16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>
                  <a:latin typeface="Avenir Book" panose="02000503020000020003" pitchFamily="2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sz="16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DBD9328-251C-B147-985C-AE86443CA0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42573"/>
                <a:ext cx="8229600" cy="1325986"/>
              </a:xfrm>
              <a:blipFill>
                <a:blip r:embed="rId4"/>
                <a:stretch>
                  <a:fillRect l="-15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45C5C-FD84-FD47-B6DB-63F97FA86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B6F99-FE15-8D42-8002-3D0CBFEC2A31}" type="slidenum">
              <a:rPr lang="en-DE" smtClean="0"/>
              <a:t>38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7D6422C-885C-F649-8D08-199112E1DB66}"/>
                  </a:ext>
                </a:extLst>
              </p:cNvPr>
              <p:cNvSpPr/>
              <p:nvPr/>
            </p:nvSpPr>
            <p:spPr>
              <a:xfrm>
                <a:off x="6617021" y="1148565"/>
                <a:ext cx="1954509" cy="580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1400" i="1">
                                  <a:solidFill>
                                    <a:srgbClr val="005A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rgbClr val="005A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rgbClr val="005A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de-DE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𝑑𝑁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i="1">
                                  <a:solidFill>
                                    <a:srgbClr val="005A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rgbClr val="005A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rgbClr val="005A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solidFill>
                            <a:srgbClr val="005A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∝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𝐾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de-DE" sz="1400" i="1">
                              <a:solidFill>
                                <a:srgbClr val="005A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i="1">
                                  <a:solidFill>
                                    <a:srgbClr val="005A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i="1">
                                      <a:solidFill>
                                        <a:srgbClr val="005A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solidFill>
                                        <a:srgbClr val="005A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solidFill>
                                        <a:srgbClr val="005A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de-DE" sz="1400" i="1">
                                      <a:solidFill>
                                        <a:srgbClr val="005A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>
                                      <a:solidFill>
                                        <a:srgbClr val="005A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de-DE" sz="1400" i="1">
                                      <a:solidFill>
                                        <a:srgbClr val="005A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de-DE" sz="1400" i="1">
                                      <a:solidFill>
                                        <a:srgbClr val="005A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solidFill>
                                        <a:srgbClr val="005A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solidFill>
                                        <a:srgbClr val="005A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de-DE" sz="1400" i="1">
                                  <a:solidFill>
                                    <a:srgbClr val="005A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DE" sz="1400" dirty="0">
                  <a:solidFill>
                    <a:srgbClr val="005AA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7D6422C-885C-F649-8D08-199112E1D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021" y="1148565"/>
                <a:ext cx="1954509" cy="5806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58329F3F-91E2-FE4F-A83B-71C1A4EA1BC8}"/>
              </a:ext>
            </a:extLst>
          </p:cNvPr>
          <p:cNvSpPr/>
          <p:nvPr/>
        </p:nvSpPr>
        <p:spPr>
          <a:xfrm>
            <a:off x="6294906" y="3659562"/>
            <a:ext cx="1205974" cy="369332"/>
          </a:xfrm>
          <a:prstGeom prst="rect">
            <a:avLst/>
          </a:prstGeom>
          <a:solidFill>
            <a:srgbClr val="FEBC59">
              <a:alpha val="31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F7A93C-53EB-3340-B840-A91D2D500763}"/>
              </a:ext>
            </a:extLst>
          </p:cNvPr>
          <p:cNvSpPr txBox="1"/>
          <p:nvPr/>
        </p:nvSpPr>
        <p:spPr>
          <a:xfrm>
            <a:off x="7690455" y="2253122"/>
            <a:ext cx="88107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5AA0"/>
                </a:solidFill>
                <a:latin typeface="Noto Sans Armenian" panose="020B0502040504020204" pitchFamily="34" charset="0"/>
                <a:cs typeface="Gill Sans"/>
              </a:rPr>
              <a:t>hadrons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3B3F08-B386-4841-A48E-A15B09AB94DD}"/>
              </a:ext>
            </a:extLst>
          </p:cNvPr>
          <p:cNvSpPr txBox="1"/>
          <p:nvPr/>
        </p:nvSpPr>
        <p:spPr>
          <a:xfrm>
            <a:off x="5157803" y="2357098"/>
            <a:ext cx="978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1781E"/>
                </a:solidFill>
                <a:latin typeface="Noto Sans Armenian" panose="020B0502040504020204" pitchFamily="34" charset="0"/>
                <a:cs typeface="Gill Sans"/>
              </a:rPr>
              <a:t>dileptons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85199-7AC4-F44E-823D-B9506EA3FD6B}"/>
              </a:ext>
            </a:extLst>
          </p:cNvPr>
          <p:cNvSpPr/>
          <p:nvPr/>
        </p:nvSpPr>
        <p:spPr>
          <a:xfrm>
            <a:off x="5177306" y="5215340"/>
            <a:ext cx="3092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Galatyuk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et al.,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Eur.Phys.J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 A52 (2016) no.5, 131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7BC60-6972-A64A-937C-DF96439AB625}"/>
              </a:ext>
            </a:extLst>
          </p:cNvPr>
          <p:cNvSpPr/>
          <p:nvPr/>
        </p:nvSpPr>
        <p:spPr>
          <a:xfrm>
            <a:off x="457200" y="5267342"/>
            <a:ext cx="19897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  <a:latin typeface="Noto Sans Armenian" panose="020B0502040504020204" pitchFamily="34" charset="0"/>
              </a:rPr>
              <a:t>[HADES] in preparation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392DB1-707F-A944-BF72-B44216828B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0B0EE-E1FA-F146-B49F-FB6CE19A6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RHIC-BES seminar series 2021 | Joachim Stroth</a:t>
            </a:r>
          </a:p>
        </p:txBody>
      </p:sp>
    </p:spTree>
    <p:extLst>
      <p:ext uri="{BB962C8B-B14F-4D97-AF65-F5344CB8AC3E}">
        <p14:creationId xmlns:p14="http://schemas.microsoft.com/office/powerpoint/2010/main" val="4148777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7531C1E5-9EFC-9040-95E3-98423F6552B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/>
                  <a:t>The existing and upcoming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/>
                  <a:t> experiments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7531C1E5-9EFC-9040-95E3-98423F6552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52" t="-6000" b="-2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4E67FD-EDD2-D343-B003-08445A525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6B6C49-E55F-3743-BBE2-85E895B24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C29150-C018-E84D-9CD8-6E312FEF04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E7834232-BB6A-0F4A-92B9-539EBB70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57725" y="497550"/>
            <a:ext cx="3960440" cy="54593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8FC1DE-F383-E24E-A91E-EF150E1BB3CF}"/>
              </a:ext>
            </a:extLst>
          </p:cNvPr>
          <p:cNvSpPr/>
          <p:nvPr/>
        </p:nvSpPr>
        <p:spPr>
          <a:xfrm>
            <a:off x="2293495" y="523936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Galatyuk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Nucl.Phys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 A982 (2019), update 2021</a:t>
            </a:r>
          </a:p>
          <a:p>
            <a:pPr marL="0" lvl="1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CBM, EPJA 53 3 (2017) 60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3CA988-2A3B-4649-A9DD-0AEEF0545C7F}"/>
              </a:ext>
            </a:extLst>
          </p:cNvPr>
          <p:cNvSpPr/>
          <p:nvPr/>
        </p:nvSpPr>
        <p:spPr>
          <a:xfrm>
            <a:off x="2814919" y="1407459"/>
            <a:ext cx="887505" cy="3191435"/>
          </a:xfrm>
          <a:prstGeom prst="rect">
            <a:avLst/>
          </a:prstGeom>
          <a:solidFill>
            <a:srgbClr val="93A299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31073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55AB-84DB-C04F-9A96-7E461AF9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Dilepton spectrometer concepts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FD6E4-DC71-1C44-9BFE-E8A7ACE42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2748"/>
            <a:ext cx="8229600" cy="517401"/>
          </a:xfrm>
        </p:spPr>
        <p:txBody>
          <a:bodyPr/>
          <a:lstStyle/>
          <a:p>
            <a:pPr marL="0" indent="0">
              <a:buNone/>
            </a:pPr>
            <a:r>
              <a:rPr lang="en-DE" dirty="0"/>
              <a:t>Technology has driven the change to multi-purpose detectors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19118-D610-AF48-A8FA-C43E89637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RHIC-BES seminar series 2021 | Joachim Stroth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45091-8B4A-1E47-85A7-DFD31E769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noProof="0" smtClean="0"/>
              <a:pPr/>
              <a:t>4</a:t>
            </a:fld>
            <a:endParaRPr lang="en-US" noProof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ECBB4D-3B19-9445-8D69-E6FDA445B3B9}"/>
              </a:ext>
            </a:extLst>
          </p:cNvPr>
          <p:cNvGrpSpPr/>
          <p:nvPr/>
        </p:nvGrpSpPr>
        <p:grpSpPr>
          <a:xfrm>
            <a:off x="2340213" y="1583712"/>
            <a:ext cx="3816198" cy="3826151"/>
            <a:chOff x="2340213" y="1583712"/>
            <a:chExt cx="3816198" cy="3826151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5D5251F-93AF-6544-B217-0D2A7137554A}"/>
                </a:ext>
              </a:extLst>
            </p:cNvPr>
            <p:cNvSpPr/>
            <p:nvPr/>
          </p:nvSpPr>
          <p:spPr>
            <a:xfrm>
              <a:off x="2340213" y="2848198"/>
              <a:ext cx="1905093" cy="2561665"/>
            </a:xfrm>
            <a:custGeom>
              <a:avLst/>
              <a:gdLst>
                <a:gd name="connsiteX0" fmla="*/ 818431 w 1636863"/>
                <a:gd name="connsiteY0" fmla="*/ 0 h 2200992"/>
                <a:gd name="connsiteX1" fmla="*/ 1054406 w 1636863"/>
                <a:gd name="connsiteY1" fmla="*/ 235975 h 2200992"/>
                <a:gd name="connsiteX2" fmla="*/ 985291 w 1636863"/>
                <a:gd name="connsiteY2" fmla="*/ 402835 h 2200992"/>
                <a:gd name="connsiteX3" fmla="*/ 949962 w 1636863"/>
                <a:gd name="connsiteY3" fmla="*/ 426654 h 2200992"/>
                <a:gd name="connsiteX4" fmla="*/ 949962 w 1636863"/>
                <a:gd name="connsiteY4" fmla="*/ 564129 h 2200992"/>
                <a:gd name="connsiteX5" fmla="*/ 1636863 w 1636863"/>
                <a:gd name="connsiteY5" fmla="*/ 564129 h 2200992"/>
                <a:gd name="connsiteX6" fmla="*/ 1636863 w 1636863"/>
                <a:gd name="connsiteY6" fmla="*/ 1251030 h 2200992"/>
                <a:gd name="connsiteX7" fmla="*/ 1503176 w 1636863"/>
                <a:gd name="connsiteY7" fmla="*/ 1251030 h 2200992"/>
                <a:gd name="connsiteX8" fmla="*/ 1479357 w 1636863"/>
                <a:gd name="connsiteY8" fmla="*/ 1215701 h 2200992"/>
                <a:gd name="connsiteX9" fmla="*/ 1312497 w 1636863"/>
                <a:gd name="connsiteY9" fmla="*/ 1146586 h 2200992"/>
                <a:gd name="connsiteX10" fmla="*/ 1076522 w 1636863"/>
                <a:gd name="connsiteY10" fmla="*/ 1382561 h 2200992"/>
                <a:gd name="connsiteX11" fmla="*/ 1312497 w 1636863"/>
                <a:gd name="connsiteY11" fmla="*/ 1618536 h 2200992"/>
                <a:gd name="connsiteX12" fmla="*/ 1479357 w 1636863"/>
                <a:gd name="connsiteY12" fmla="*/ 1549421 h 2200992"/>
                <a:gd name="connsiteX13" fmla="*/ 1503174 w 1636863"/>
                <a:gd name="connsiteY13" fmla="*/ 1514094 h 2200992"/>
                <a:gd name="connsiteX14" fmla="*/ 1636863 w 1636863"/>
                <a:gd name="connsiteY14" fmla="*/ 1514094 h 2200992"/>
                <a:gd name="connsiteX15" fmla="*/ 1636863 w 1636863"/>
                <a:gd name="connsiteY15" fmla="*/ 2200992 h 2200992"/>
                <a:gd name="connsiteX16" fmla="*/ 0 w 1636863"/>
                <a:gd name="connsiteY16" fmla="*/ 2200992 h 2200992"/>
                <a:gd name="connsiteX17" fmla="*/ 0 w 1636863"/>
                <a:gd name="connsiteY17" fmla="*/ 564129 h 2200992"/>
                <a:gd name="connsiteX18" fmla="*/ 686898 w 1636863"/>
                <a:gd name="connsiteY18" fmla="*/ 564129 h 2200992"/>
                <a:gd name="connsiteX19" fmla="*/ 686898 w 1636863"/>
                <a:gd name="connsiteY19" fmla="*/ 426652 h 2200992"/>
                <a:gd name="connsiteX20" fmla="*/ 651571 w 1636863"/>
                <a:gd name="connsiteY20" fmla="*/ 402835 h 2200992"/>
                <a:gd name="connsiteX21" fmla="*/ 582456 w 1636863"/>
                <a:gd name="connsiteY21" fmla="*/ 235975 h 2200992"/>
                <a:gd name="connsiteX22" fmla="*/ 818431 w 1636863"/>
                <a:gd name="connsiteY22" fmla="*/ 0 h 220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36863" h="2200992">
                  <a:moveTo>
                    <a:pt x="818431" y="0"/>
                  </a:moveTo>
                  <a:cubicBezTo>
                    <a:pt x="948756" y="0"/>
                    <a:pt x="1054406" y="105650"/>
                    <a:pt x="1054406" y="235975"/>
                  </a:cubicBezTo>
                  <a:cubicBezTo>
                    <a:pt x="1054406" y="301138"/>
                    <a:pt x="1027994" y="360131"/>
                    <a:pt x="985291" y="402835"/>
                  </a:cubicBezTo>
                  <a:lnTo>
                    <a:pt x="949962" y="426654"/>
                  </a:lnTo>
                  <a:lnTo>
                    <a:pt x="949962" y="564129"/>
                  </a:lnTo>
                  <a:lnTo>
                    <a:pt x="1636863" y="564129"/>
                  </a:lnTo>
                  <a:lnTo>
                    <a:pt x="1636863" y="1251030"/>
                  </a:lnTo>
                  <a:lnTo>
                    <a:pt x="1503176" y="1251030"/>
                  </a:lnTo>
                  <a:lnTo>
                    <a:pt x="1479357" y="1215701"/>
                  </a:lnTo>
                  <a:cubicBezTo>
                    <a:pt x="1436653" y="1172998"/>
                    <a:pt x="1377660" y="1146586"/>
                    <a:pt x="1312497" y="1146586"/>
                  </a:cubicBezTo>
                  <a:cubicBezTo>
                    <a:pt x="1182172" y="1146586"/>
                    <a:pt x="1076522" y="1252236"/>
                    <a:pt x="1076522" y="1382561"/>
                  </a:cubicBezTo>
                  <a:cubicBezTo>
                    <a:pt x="1076522" y="1512886"/>
                    <a:pt x="1182172" y="1618536"/>
                    <a:pt x="1312497" y="1618536"/>
                  </a:cubicBezTo>
                  <a:cubicBezTo>
                    <a:pt x="1377660" y="1618536"/>
                    <a:pt x="1436653" y="1592124"/>
                    <a:pt x="1479357" y="1549421"/>
                  </a:cubicBezTo>
                  <a:lnTo>
                    <a:pt x="1503174" y="1514094"/>
                  </a:lnTo>
                  <a:lnTo>
                    <a:pt x="1636863" y="1514094"/>
                  </a:lnTo>
                  <a:lnTo>
                    <a:pt x="1636863" y="2200992"/>
                  </a:lnTo>
                  <a:lnTo>
                    <a:pt x="0" y="2200992"/>
                  </a:lnTo>
                  <a:lnTo>
                    <a:pt x="0" y="564129"/>
                  </a:lnTo>
                  <a:lnTo>
                    <a:pt x="686898" y="564129"/>
                  </a:lnTo>
                  <a:lnTo>
                    <a:pt x="686898" y="426652"/>
                  </a:lnTo>
                  <a:lnTo>
                    <a:pt x="651571" y="402835"/>
                  </a:lnTo>
                  <a:cubicBezTo>
                    <a:pt x="608868" y="360131"/>
                    <a:pt x="582456" y="301138"/>
                    <a:pt x="582456" y="235975"/>
                  </a:cubicBezTo>
                  <a:cubicBezTo>
                    <a:pt x="582456" y="105650"/>
                    <a:pt x="688106" y="0"/>
                    <a:pt x="818431" y="0"/>
                  </a:cubicBezTo>
                  <a:close/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B7CD38F-F3BC-9646-A16E-39AA9B80345F}"/>
                </a:ext>
              </a:extLst>
            </p:cNvPr>
            <p:cNvSpPr/>
            <p:nvPr/>
          </p:nvSpPr>
          <p:spPr>
            <a:xfrm rot="5400000">
              <a:off x="2668499" y="1255426"/>
              <a:ext cx="1905093" cy="2561665"/>
            </a:xfrm>
            <a:custGeom>
              <a:avLst/>
              <a:gdLst>
                <a:gd name="connsiteX0" fmla="*/ 818431 w 1636863"/>
                <a:gd name="connsiteY0" fmla="*/ 0 h 2200992"/>
                <a:gd name="connsiteX1" fmla="*/ 1054406 w 1636863"/>
                <a:gd name="connsiteY1" fmla="*/ 235975 h 2200992"/>
                <a:gd name="connsiteX2" fmla="*/ 985291 w 1636863"/>
                <a:gd name="connsiteY2" fmla="*/ 402835 h 2200992"/>
                <a:gd name="connsiteX3" fmla="*/ 949962 w 1636863"/>
                <a:gd name="connsiteY3" fmla="*/ 426654 h 2200992"/>
                <a:gd name="connsiteX4" fmla="*/ 949962 w 1636863"/>
                <a:gd name="connsiteY4" fmla="*/ 564129 h 2200992"/>
                <a:gd name="connsiteX5" fmla="*/ 1636863 w 1636863"/>
                <a:gd name="connsiteY5" fmla="*/ 564129 h 2200992"/>
                <a:gd name="connsiteX6" fmla="*/ 1636863 w 1636863"/>
                <a:gd name="connsiteY6" fmla="*/ 1251030 h 2200992"/>
                <a:gd name="connsiteX7" fmla="*/ 1503176 w 1636863"/>
                <a:gd name="connsiteY7" fmla="*/ 1251030 h 2200992"/>
                <a:gd name="connsiteX8" fmla="*/ 1479357 w 1636863"/>
                <a:gd name="connsiteY8" fmla="*/ 1215701 h 2200992"/>
                <a:gd name="connsiteX9" fmla="*/ 1312497 w 1636863"/>
                <a:gd name="connsiteY9" fmla="*/ 1146586 h 2200992"/>
                <a:gd name="connsiteX10" fmla="*/ 1076522 w 1636863"/>
                <a:gd name="connsiteY10" fmla="*/ 1382561 h 2200992"/>
                <a:gd name="connsiteX11" fmla="*/ 1312497 w 1636863"/>
                <a:gd name="connsiteY11" fmla="*/ 1618536 h 2200992"/>
                <a:gd name="connsiteX12" fmla="*/ 1479357 w 1636863"/>
                <a:gd name="connsiteY12" fmla="*/ 1549421 h 2200992"/>
                <a:gd name="connsiteX13" fmla="*/ 1503174 w 1636863"/>
                <a:gd name="connsiteY13" fmla="*/ 1514094 h 2200992"/>
                <a:gd name="connsiteX14" fmla="*/ 1636863 w 1636863"/>
                <a:gd name="connsiteY14" fmla="*/ 1514094 h 2200992"/>
                <a:gd name="connsiteX15" fmla="*/ 1636863 w 1636863"/>
                <a:gd name="connsiteY15" fmla="*/ 2200992 h 2200992"/>
                <a:gd name="connsiteX16" fmla="*/ 0 w 1636863"/>
                <a:gd name="connsiteY16" fmla="*/ 2200992 h 2200992"/>
                <a:gd name="connsiteX17" fmla="*/ 0 w 1636863"/>
                <a:gd name="connsiteY17" fmla="*/ 564129 h 2200992"/>
                <a:gd name="connsiteX18" fmla="*/ 686898 w 1636863"/>
                <a:gd name="connsiteY18" fmla="*/ 564129 h 2200992"/>
                <a:gd name="connsiteX19" fmla="*/ 686898 w 1636863"/>
                <a:gd name="connsiteY19" fmla="*/ 426652 h 2200992"/>
                <a:gd name="connsiteX20" fmla="*/ 651571 w 1636863"/>
                <a:gd name="connsiteY20" fmla="*/ 402835 h 2200992"/>
                <a:gd name="connsiteX21" fmla="*/ 582456 w 1636863"/>
                <a:gd name="connsiteY21" fmla="*/ 235975 h 2200992"/>
                <a:gd name="connsiteX22" fmla="*/ 818431 w 1636863"/>
                <a:gd name="connsiteY22" fmla="*/ 0 h 220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36863" h="2200992">
                  <a:moveTo>
                    <a:pt x="818431" y="0"/>
                  </a:moveTo>
                  <a:cubicBezTo>
                    <a:pt x="948756" y="0"/>
                    <a:pt x="1054406" y="105650"/>
                    <a:pt x="1054406" y="235975"/>
                  </a:cubicBezTo>
                  <a:cubicBezTo>
                    <a:pt x="1054406" y="301138"/>
                    <a:pt x="1027994" y="360131"/>
                    <a:pt x="985291" y="402835"/>
                  </a:cubicBezTo>
                  <a:lnTo>
                    <a:pt x="949962" y="426654"/>
                  </a:lnTo>
                  <a:lnTo>
                    <a:pt x="949962" y="564129"/>
                  </a:lnTo>
                  <a:lnTo>
                    <a:pt x="1636863" y="564129"/>
                  </a:lnTo>
                  <a:lnTo>
                    <a:pt x="1636863" y="1251030"/>
                  </a:lnTo>
                  <a:lnTo>
                    <a:pt x="1503176" y="1251030"/>
                  </a:lnTo>
                  <a:lnTo>
                    <a:pt x="1479357" y="1215701"/>
                  </a:lnTo>
                  <a:cubicBezTo>
                    <a:pt x="1436653" y="1172998"/>
                    <a:pt x="1377660" y="1146586"/>
                    <a:pt x="1312497" y="1146586"/>
                  </a:cubicBezTo>
                  <a:cubicBezTo>
                    <a:pt x="1182172" y="1146586"/>
                    <a:pt x="1076522" y="1252236"/>
                    <a:pt x="1076522" y="1382561"/>
                  </a:cubicBezTo>
                  <a:cubicBezTo>
                    <a:pt x="1076522" y="1512886"/>
                    <a:pt x="1182172" y="1618536"/>
                    <a:pt x="1312497" y="1618536"/>
                  </a:cubicBezTo>
                  <a:cubicBezTo>
                    <a:pt x="1377660" y="1618536"/>
                    <a:pt x="1436653" y="1592124"/>
                    <a:pt x="1479357" y="1549421"/>
                  </a:cubicBezTo>
                  <a:lnTo>
                    <a:pt x="1503174" y="1514094"/>
                  </a:lnTo>
                  <a:lnTo>
                    <a:pt x="1636863" y="1514094"/>
                  </a:lnTo>
                  <a:lnTo>
                    <a:pt x="1636863" y="2200992"/>
                  </a:lnTo>
                  <a:lnTo>
                    <a:pt x="0" y="2200992"/>
                  </a:lnTo>
                  <a:lnTo>
                    <a:pt x="0" y="564129"/>
                  </a:lnTo>
                  <a:lnTo>
                    <a:pt x="686898" y="564129"/>
                  </a:lnTo>
                  <a:lnTo>
                    <a:pt x="686898" y="426652"/>
                  </a:lnTo>
                  <a:lnTo>
                    <a:pt x="651571" y="402835"/>
                  </a:lnTo>
                  <a:cubicBezTo>
                    <a:pt x="608868" y="360131"/>
                    <a:pt x="582456" y="301138"/>
                    <a:pt x="582456" y="235975"/>
                  </a:cubicBezTo>
                  <a:cubicBezTo>
                    <a:pt x="582456" y="105650"/>
                    <a:pt x="688106" y="0"/>
                    <a:pt x="818431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7BF62B1-E1A5-3142-89ED-7B5F636B5E33}"/>
                </a:ext>
              </a:extLst>
            </p:cNvPr>
            <p:cNvSpPr/>
            <p:nvPr/>
          </p:nvSpPr>
          <p:spPr>
            <a:xfrm rot="10800000">
              <a:off x="4251318" y="1583712"/>
              <a:ext cx="1905093" cy="2561665"/>
            </a:xfrm>
            <a:custGeom>
              <a:avLst/>
              <a:gdLst>
                <a:gd name="connsiteX0" fmla="*/ 818431 w 1636863"/>
                <a:gd name="connsiteY0" fmla="*/ 0 h 2200992"/>
                <a:gd name="connsiteX1" fmla="*/ 1054406 w 1636863"/>
                <a:gd name="connsiteY1" fmla="*/ 235975 h 2200992"/>
                <a:gd name="connsiteX2" fmla="*/ 985291 w 1636863"/>
                <a:gd name="connsiteY2" fmla="*/ 402835 h 2200992"/>
                <a:gd name="connsiteX3" fmla="*/ 949962 w 1636863"/>
                <a:gd name="connsiteY3" fmla="*/ 426654 h 2200992"/>
                <a:gd name="connsiteX4" fmla="*/ 949962 w 1636863"/>
                <a:gd name="connsiteY4" fmla="*/ 564129 h 2200992"/>
                <a:gd name="connsiteX5" fmla="*/ 1636863 w 1636863"/>
                <a:gd name="connsiteY5" fmla="*/ 564129 h 2200992"/>
                <a:gd name="connsiteX6" fmla="*/ 1636863 w 1636863"/>
                <a:gd name="connsiteY6" fmla="*/ 1251030 h 2200992"/>
                <a:gd name="connsiteX7" fmla="*/ 1503176 w 1636863"/>
                <a:gd name="connsiteY7" fmla="*/ 1251030 h 2200992"/>
                <a:gd name="connsiteX8" fmla="*/ 1479357 w 1636863"/>
                <a:gd name="connsiteY8" fmla="*/ 1215701 h 2200992"/>
                <a:gd name="connsiteX9" fmla="*/ 1312497 w 1636863"/>
                <a:gd name="connsiteY9" fmla="*/ 1146586 h 2200992"/>
                <a:gd name="connsiteX10" fmla="*/ 1076522 w 1636863"/>
                <a:gd name="connsiteY10" fmla="*/ 1382561 h 2200992"/>
                <a:gd name="connsiteX11" fmla="*/ 1312497 w 1636863"/>
                <a:gd name="connsiteY11" fmla="*/ 1618536 h 2200992"/>
                <a:gd name="connsiteX12" fmla="*/ 1479357 w 1636863"/>
                <a:gd name="connsiteY12" fmla="*/ 1549421 h 2200992"/>
                <a:gd name="connsiteX13" fmla="*/ 1503174 w 1636863"/>
                <a:gd name="connsiteY13" fmla="*/ 1514094 h 2200992"/>
                <a:gd name="connsiteX14" fmla="*/ 1636863 w 1636863"/>
                <a:gd name="connsiteY14" fmla="*/ 1514094 h 2200992"/>
                <a:gd name="connsiteX15" fmla="*/ 1636863 w 1636863"/>
                <a:gd name="connsiteY15" fmla="*/ 2200992 h 2200992"/>
                <a:gd name="connsiteX16" fmla="*/ 0 w 1636863"/>
                <a:gd name="connsiteY16" fmla="*/ 2200992 h 2200992"/>
                <a:gd name="connsiteX17" fmla="*/ 0 w 1636863"/>
                <a:gd name="connsiteY17" fmla="*/ 564129 h 2200992"/>
                <a:gd name="connsiteX18" fmla="*/ 686898 w 1636863"/>
                <a:gd name="connsiteY18" fmla="*/ 564129 h 2200992"/>
                <a:gd name="connsiteX19" fmla="*/ 686898 w 1636863"/>
                <a:gd name="connsiteY19" fmla="*/ 426652 h 2200992"/>
                <a:gd name="connsiteX20" fmla="*/ 651571 w 1636863"/>
                <a:gd name="connsiteY20" fmla="*/ 402835 h 2200992"/>
                <a:gd name="connsiteX21" fmla="*/ 582456 w 1636863"/>
                <a:gd name="connsiteY21" fmla="*/ 235975 h 2200992"/>
                <a:gd name="connsiteX22" fmla="*/ 818431 w 1636863"/>
                <a:gd name="connsiteY22" fmla="*/ 0 h 220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36863" h="2200992">
                  <a:moveTo>
                    <a:pt x="818431" y="0"/>
                  </a:moveTo>
                  <a:cubicBezTo>
                    <a:pt x="948756" y="0"/>
                    <a:pt x="1054406" y="105650"/>
                    <a:pt x="1054406" y="235975"/>
                  </a:cubicBezTo>
                  <a:cubicBezTo>
                    <a:pt x="1054406" y="301138"/>
                    <a:pt x="1027994" y="360131"/>
                    <a:pt x="985291" y="402835"/>
                  </a:cubicBezTo>
                  <a:lnTo>
                    <a:pt x="949962" y="426654"/>
                  </a:lnTo>
                  <a:lnTo>
                    <a:pt x="949962" y="564129"/>
                  </a:lnTo>
                  <a:lnTo>
                    <a:pt x="1636863" y="564129"/>
                  </a:lnTo>
                  <a:lnTo>
                    <a:pt x="1636863" y="1251030"/>
                  </a:lnTo>
                  <a:lnTo>
                    <a:pt x="1503176" y="1251030"/>
                  </a:lnTo>
                  <a:lnTo>
                    <a:pt x="1479357" y="1215701"/>
                  </a:lnTo>
                  <a:cubicBezTo>
                    <a:pt x="1436653" y="1172998"/>
                    <a:pt x="1377660" y="1146586"/>
                    <a:pt x="1312497" y="1146586"/>
                  </a:cubicBezTo>
                  <a:cubicBezTo>
                    <a:pt x="1182172" y="1146586"/>
                    <a:pt x="1076522" y="1252236"/>
                    <a:pt x="1076522" y="1382561"/>
                  </a:cubicBezTo>
                  <a:cubicBezTo>
                    <a:pt x="1076522" y="1512886"/>
                    <a:pt x="1182172" y="1618536"/>
                    <a:pt x="1312497" y="1618536"/>
                  </a:cubicBezTo>
                  <a:cubicBezTo>
                    <a:pt x="1377660" y="1618536"/>
                    <a:pt x="1436653" y="1592124"/>
                    <a:pt x="1479357" y="1549421"/>
                  </a:cubicBezTo>
                  <a:lnTo>
                    <a:pt x="1503174" y="1514094"/>
                  </a:lnTo>
                  <a:lnTo>
                    <a:pt x="1636863" y="1514094"/>
                  </a:lnTo>
                  <a:lnTo>
                    <a:pt x="1636863" y="2200992"/>
                  </a:lnTo>
                  <a:lnTo>
                    <a:pt x="0" y="2200992"/>
                  </a:lnTo>
                  <a:lnTo>
                    <a:pt x="0" y="564129"/>
                  </a:lnTo>
                  <a:lnTo>
                    <a:pt x="686898" y="564129"/>
                  </a:lnTo>
                  <a:lnTo>
                    <a:pt x="686898" y="426652"/>
                  </a:lnTo>
                  <a:lnTo>
                    <a:pt x="651571" y="402835"/>
                  </a:lnTo>
                  <a:cubicBezTo>
                    <a:pt x="608868" y="360131"/>
                    <a:pt x="582456" y="301138"/>
                    <a:pt x="582456" y="235975"/>
                  </a:cubicBezTo>
                  <a:cubicBezTo>
                    <a:pt x="582456" y="105650"/>
                    <a:pt x="688106" y="0"/>
                    <a:pt x="818431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D984809-5704-854A-84C7-F016210529F2}"/>
                </a:ext>
              </a:extLst>
            </p:cNvPr>
            <p:cNvSpPr/>
            <p:nvPr/>
          </p:nvSpPr>
          <p:spPr>
            <a:xfrm rot="16200000">
              <a:off x="3923031" y="3175239"/>
              <a:ext cx="1905093" cy="2561665"/>
            </a:xfrm>
            <a:custGeom>
              <a:avLst/>
              <a:gdLst>
                <a:gd name="connsiteX0" fmla="*/ 818431 w 1636863"/>
                <a:gd name="connsiteY0" fmla="*/ 0 h 2200992"/>
                <a:gd name="connsiteX1" fmla="*/ 1054406 w 1636863"/>
                <a:gd name="connsiteY1" fmla="*/ 235975 h 2200992"/>
                <a:gd name="connsiteX2" fmla="*/ 985291 w 1636863"/>
                <a:gd name="connsiteY2" fmla="*/ 402835 h 2200992"/>
                <a:gd name="connsiteX3" fmla="*/ 949962 w 1636863"/>
                <a:gd name="connsiteY3" fmla="*/ 426654 h 2200992"/>
                <a:gd name="connsiteX4" fmla="*/ 949962 w 1636863"/>
                <a:gd name="connsiteY4" fmla="*/ 564129 h 2200992"/>
                <a:gd name="connsiteX5" fmla="*/ 1636863 w 1636863"/>
                <a:gd name="connsiteY5" fmla="*/ 564129 h 2200992"/>
                <a:gd name="connsiteX6" fmla="*/ 1636863 w 1636863"/>
                <a:gd name="connsiteY6" fmla="*/ 1251030 h 2200992"/>
                <a:gd name="connsiteX7" fmla="*/ 1503176 w 1636863"/>
                <a:gd name="connsiteY7" fmla="*/ 1251030 h 2200992"/>
                <a:gd name="connsiteX8" fmla="*/ 1479357 w 1636863"/>
                <a:gd name="connsiteY8" fmla="*/ 1215701 h 2200992"/>
                <a:gd name="connsiteX9" fmla="*/ 1312497 w 1636863"/>
                <a:gd name="connsiteY9" fmla="*/ 1146586 h 2200992"/>
                <a:gd name="connsiteX10" fmla="*/ 1076522 w 1636863"/>
                <a:gd name="connsiteY10" fmla="*/ 1382561 h 2200992"/>
                <a:gd name="connsiteX11" fmla="*/ 1312497 w 1636863"/>
                <a:gd name="connsiteY11" fmla="*/ 1618536 h 2200992"/>
                <a:gd name="connsiteX12" fmla="*/ 1479357 w 1636863"/>
                <a:gd name="connsiteY12" fmla="*/ 1549421 h 2200992"/>
                <a:gd name="connsiteX13" fmla="*/ 1503174 w 1636863"/>
                <a:gd name="connsiteY13" fmla="*/ 1514094 h 2200992"/>
                <a:gd name="connsiteX14" fmla="*/ 1636863 w 1636863"/>
                <a:gd name="connsiteY14" fmla="*/ 1514094 h 2200992"/>
                <a:gd name="connsiteX15" fmla="*/ 1636863 w 1636863"/>
                <a:gd name="connsiteY15" fmla="*/ 2200992 h 2200992"/>
                <a:gd name="connsiteX16" fmla="*/ 0 w 1636863"/>
                <a:gd name="connsiteY16" fmla="*/ 2200992 h 2200992"/>
                <a:gd name="connsiteX17" fmla="*/ 0 w 1636863"/>
                <a:gd name="connsiteY17" fmla="*/ 564129 h 2200992"/>
                <a:gd name="connsiteX18" fmla="*/ 686898 w 1636863"/>
                <a:gd name="connsiteY18" fmla="*/ 564129 h 2200992"/>
                <a:gd name="connsiteX19" fmla="*/ 686898 w 1636863"/>
                <a:gd name="connsiteY19" fmla="*/ 426652 h 2200992"/>
                <a:gd name="connsiteX20" fmla="*/ 651571 w 1636863"/>
                <a:gd name="connsiteY20" fmla="*/ 402835 h 2200992"/>
                <a:gd name="connsiteX21" fmla="*/ 582456 w 1636863"/>
                <a:gd name="connsiteY21" fmla="*/ 235975 h 2200992"/>
                <a:gd name="connsiteX22" fmla="*/ 818431 w 1636863"/>
                <a:gd name="connsiteY22" fmla="*/ 0 h 220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36863" h="2200992">
                  <a:moveTo>
                    <a:pt x="818431" y="0"/>
                  </a:moveTo>
                  <a:cubicBezTo>
                    <a:pt x="948756" y="0"/>
                    <a:pt x="1054406" y="105650"/>
                    <a:pt x="1054406" y="235975"/>
                  </a:cubicBezTo>
                  <a:cubicBezTo>
                    <a:pt x="1054406" y="301138"/>
                    <a:pt x="1027994" y="360131"/>
                    <a:pt x="985291" y="402835"/>
                  </a:cubicBezTo>
                  <a:lnTo>
                    <a:pt x="949962" y="426654"/>
                  </a:lnTo>
                  <a:lnTo>
                    <a:pt x="949962" y="564129"/>
                  </a:lnTo>
                  <a:lnTo>
                    <a:pt x="1636863" y="564129"/>
                  </a:lnTo>
                  <a:lnTo>
                    <a:pt x="1636863" y="1251030"/>
                  </a:lnTo>
                  <a:lnTo>
                    <a:pt x="1503176" y="1251030"/>
                  </a:lnTo>
                  <a:lnTo>
                    <a:pt x="1479357" y="1215701"/>
                  </a:lnTo>
                  <a:cubicBezTo>
                    <a:pt x="1436653" y="1172998"/>
                    <a:pt x="1377660" y="1146586"/>
                    <a:pt x="1312497" y="1146586"/>
                  </a:cubicBezTo>
                  <a:cubicBezTo>
                    <a:pt x="1182172" y="1146586"/>
                    <a:pt x="1076522" y="1252236"/>
                    <a:pt x="1076522" y="1382561"/>
                  </a:cubicBezTo>
                  <a:cubicBezTo>
                    <a:pt x="1076522" y="1512886"/>
                    <a:pt x="1182172" y="1618536"/>
                    <a:pt x="1312497" y="1618536"/>
                  </a:cubicBezTo>
                  <a:cubicBezTo>
                    <a:pt x="1377660" y="1618536"/>
                    <a:pt x="1436653" y="1592124"/>
                    <a:pt x="1479357" y="1549421"/>
                  </a:cubicBezTo>
                  <a:lnTo>
                    <a:pt x="1503174" y="1514094"/>
                  </a:lnTo>
                  <a:lnTo>
                    <a:pt x="1636863" y="1514094"/>
                  </a:lnTo>
                  <a:lnTo>
                    <a:pt x="1636863" y="2200992"/>
                  </a:lnTo>
                  <a:lnTo>
                    <a:pt x="0" y="2200992"/>
                  </a:lnTo>
                  <a:lnTo>
                    <a:pt x="0" y="564129"/>
                  </a:lnTo>
                  <a:lnTo>
                    <a:pt x="686898" y="564129"/>
                  </a:lnTo>
                  <a:lnTo>
                    <a:pt x="686898" y="426652"/>
                  </a:lnTo>
                  <a:lnTo>
                    <a:pt x="651571" y="402835"/>
                  </a:lnTo>
                  <a:cubicBezTo>
                    <a:pt x="608868" y="360131"/>
                    <a:pt x="582456" y="301138"/>
                    <a:pt x="582456" y="235975"/>
                  </a:cubicBezTo>
                  <a:cubicBezTo>
                    <a:pt x="582456" y="105650"/>
                    <a:pt x="688106" y="0"/>
                    <a:pt x="818431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DE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327D0C8-751D-4F4E-950D-2C7131230833}"/>
              </a:ext>
            </a:extLst>
          </p:cNvPr>
          <p:cNvSpPr txBox="1"/>
          <p:nvPr/>
        </p:nvSpPr>
        <p:spPr>
          <a:xfrm>
            <a:off x="2382647" y="1630390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Two-arm</a:t>
            </a:r>
            <a:br>
              <a:rPr lang="en-DE" dirty="0"/>
            </a:br>
            <a:r>
              <a:rPr lang="en-DE" dirty="0"/>
              <a:t>spectrometers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31A8B6-F7AB-BE4B-A320-D0FF921BBC06}"/>
              </a:ext>
            </a:extLst>
          </p:cNvPr>
          <p:cNvSpPr txBox="1"/>
          <p:nvPr/>
        </p:nvSpPr>
        <p:spPr>
          <a:xfrm>
            <a:off x="4293751" y="159395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Muon option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F0BA99-3BB2-EF4E-AD1B-64029D1D8031}"/>
              </a:ext>
            </a:extLst>
          </p:cNvPr>
          <p:cNvSpPr txBox="1"/>
          <p:nvPr/>
        </p:nvSpPr>
        <p:spPr>
          <a:xfrm>
            <a:off x="2382647" y="4762287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Field-free</a:t>
            </a:r>
          </a:p>
          <a:p>
            <a:r>
              <a:rPr lang="en-DE" dirty="0"/>
              <a:t>Cherenkov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7AA15E-90E0-D343-91C3-5FC73768D882}"/>
                  </a:ext>
                </a:extLst>
              </p:cNvPr>
              <p:cNvSpPr txBox="1"/>
              <p:nvPr/>
            </p:nvSpPr>
            <p:spPr>
              <a:xfrm>
                <a:off x="4287740" y="4762286"/>
                <a:ext cx="18262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DE" dirty="0"/>
                  <a:t>-tracking &amp;</a:t>
                </a:r>
              </a:p>
              <a:p>
                <a:r>
                  <a:rPr lang="en-GB" dirty="0"/>
                  <a:t>T</a:t>
                </a:r>
                <a:r>
                  <a:rPr lang="en-DE" dirty="0"/>
                  <a:t>opological cuts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7AA15E-90E0-D343-91C3-5FC73768D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740" y="4762286"/>
                <a:ext cx="1826206" cy="646331"/>
              </a:xfrm>
              <a:prstGeom prst="rect">
                <a:avLst/>
              </a:prstGeom>
              <a:blipFill>
                <a:blip r:embed="rId2"/>
                <a:stretch>
                  <a:fillRect l="-2759" t="-3846" r="-1379" b="-134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B5B5EF90-2EF4-F140-B96F-92DFFDC46F2D}"/>
              </a:ext>
            </a:extLst>
          </p:cNvPr>
          <p:cNvSpPr txBox="1"/>
          <p:nvPr/>
        </p:nvSpPr>
        <p:spPr>
          <a:xfrm>
            <a:off x="1191009" y="4504751"/>
            <a:ext cx="946093" cy="951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CERES</a:t>
            </a:r>
          </a:p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HADES</a:t>
            </a:r>
          </a:p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PHENIX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39D0F6-657C-C049-9428-8AE2C7EC7C0F}"/>
              </a:ext>
            </a:extLst>
          </p:cNvPr>
          <p:cNvSpPr txBox="1"/>
          <p:nvPr/>
        </p:nvSpPr>
        <p:spPr>
          <a:xfrm>
            <a:off x="6278627" y="4142304"/>
            <a:ext cx="1048685" cy="1247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ALICE</a:t>
            </a:r>
          </a:p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CBM</a:t>
            </a:r>
            <a:endParaRPr lang="en-DE" sz="16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STAR</a:t>
            </a:r>
          </a:p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sPHENIX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35AEE4-E27A-A84F-BC5A-BC531D172595}"/>
              </a:ext>
            </a:extLst>
          </p:cNvPr>
          <p:cNvSpPr txBox="1"/>
          <p:nvPr/>
        </p:nvSpPr>
        <p:spPr>
          <a:xfrm>
            <a:off x="1332840" y="1501273"/>
            <a:ext cx="1003801" cy="656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DLS</a:t>
            </a:r>
          </a:p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KEK-235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E607D9-625D-0248-88D4-4826E9FC1055}"/>
              </a:ext>
            </a:extLst>
          </p:cNvPr>
          <p:cNvSpPr txBox="1"/>
          <p:nvPr/>
        </p:nvSpPr>
        <p:spPr>
          <a:xfrm>
            <a:off x="6305460" y="1527639"/>
            <a:ext cx="1322798" cy="951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CBM-MUCH</a:t>
            </a:r>
          </a:p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NA60</a:t>
            </a:r>
          </a:p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(LHC)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FE295F-9434-DC46-9B22-3D23910669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53BD4-C21A-F74E-A6A1-784AB5FA4B7D}"/>
              </a:ext>
            </a:extLst>
          </p:cNvPr>
          <p:cNvSpPr txBox="1"/>
          <p:nvPr/>
        </p:nvSpPr>
        <p:spPr>
          <a:xfrm>
            <a:off x="8848165" y="5396755"/>
            <a:ext cx="269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/>
              <a:t>;)</a:t>
            </a:r>
          </a:p>
        </p:txBody>
      </p:sp>
    </p:spTree>
    <p:extLst>
      <p:ext uri="{BB962C8B-B14F-4D97-AF65-F5344CB8AC3E}">
        <p14:creationId xmlns:p14="http://schemas.microsoft.com/office/powerpoint/2010/main" val="26453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B9715-062C-BE40-93B0-82C125246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HADES </a:t>
            </a:r>
            <a:r>
              <a:rPr lang="en-US" dirty="0" err="1"/>
              <a:t>Ag+Ag</a:t>
            </a:r>
            <a:r>
              <a:rPr lang="en-US" dirty="0"/>
              <a:t> run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5BE2A3-50AB-AD48-ADE2-14F46C6C9C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6391" y="1441081"/>
                <a:ext cx="5027242" cy="1093256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  <a:buFont typeface="Courier New" panose="02070309020205020404" pitchFamily="49" charset="0"/>
                  <a:buChar char="o"/>
                </a:pPr>
                <a:r>
                  <a:rPr lang="en-US" sz="1400" dirty="0"/>
                  <a:t>4 weeks run in March 2019 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𝐴𝑔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𝐴𝑔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=2.56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1400" dirty="0"/>
                  <a:t>)</a:t>
                </a:r>
              </a:p>
              <a:p>
                <a:pPr>
                  <a:lnSpc>
                    <a:spcPct val="110000"/>
                  </a:lnSpc>
                  <a:buFont typeface="Courier New" panose="02070309020205020404" pitchFamily="49" charset="0"/>
                  <a:buChar char="o"/>
                </a:pPr>
                <a:r>
                  <a:rPr lang="en-US" sz="1400" dirty="0"/>
                  <a:t>Upgraded detector using CBM (PANDA) components</a:t>
                </a:r>
              </a:p>
              <a:p>
                <a:pPr>
                  <a:lnSpc>
                    <a:spcPct val="110000"/>
                  </a:lnSpc>
                  <a:buFont typeface="Courier New" panose="02070309020205020404" pitchFamily="49" charset="0"/>
                  <a:buChar char="o"/>
                </a:pPr>
                <a:r>
                  <a:rPr lang="en-US" sz="1400" dirty="0"/>
                  <a:t>1.4 10</a:t>
                </a:r>
                <a:r>
                  <a:rPr lang="en-US" sz="1400" baseline="30000" dirty="0"/>
                  <a:t>10 </a:t>
                </a:r>
                <a:r>
                  <a:rPr lang="en-US" sz="1400" dirty="0"/>
                  <a:t>recorded events  </a:t>
                </a:r>
                <a:r>
                  <a:rPr lang="en-US" sz="1400" b="1" dirty="0">
                    <a:solidFill>
                      <a:srgbClr val="005AA0"/>
                    </a:solidFill>
                  </a:rPr>
                  <a:t>(FAIR Phase-0)</a:t>
                </a:r>
              </a:p>
              <a:p>
                <a:pPr marL="0" indent="0">
                  <a:buNone/>
                </a:pPr>
                <a:endParaRPr lang="en-US" baseline="30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5BE2A3-50AB-AD48-ADE2-14F46C6C9C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6391" y="1441081"/>
                <a:ext cx="5027242" cy="109325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2939D-0A58-0147-961D-E8FE71F0E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C4512-B483-FE45-AD44-34A652955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1820B7F-C984-4246-9627-4FC3AD4AF6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80" y="2749390"/>
            <a:ext cx="2632369" cy="2445268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52F2E9F-2E0E-804C-9CF0-2E565EF646A2}"/>
              </a:ext>
            </a:extLst>
          </p:cNvPr>
          <p:cNvGrpSpPr/>
          <p:nvPr/>
        </p:nvGrpSpPr>
        <p:grpSpPr>
          <a:xfrm>
            <a:off x="3108476" y="2749195"/>
            <a:ext cx="2375967" cy="2443397"/>
            <a:chOff x="3353026" y="1578738"/>
            <a:chExt cx="2848325" cy="271138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B660CB-A921-6C40-A733-9F0D02F74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3026" y="1578738"/>
              <a:ext cx="2848325" cy="271138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9B0F66-513A-0843-A6DD-2740708AB11C}"/>
                </a:ext>
              </a:extLst>
            </p:cNvPr>
            <p:cNvSpPr txBox="1"/>
            <p:nvPr/>
          </p:nvSpPr>
          <p:spPr>
            <a:xfrm>
              <a:off x="5405294" y="2485452"/>
              <a:ext cx="538754" cy="17695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sz="800"/>
                <a:t>Thermal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F70F99-109A-5441-ADF2-F138065B766E}"/>
                </a:ext>
              </a:extLst>
            </p:cNvPr>
            <p:cNvSpPr txBox="1"/>
            <p:nvPr/>
          </p:nvSpPr>
          <p:spPr>
            <a:xfrm>
              <a:off x="5438418" y="2655850"/>
              <a:ext cx="519538" cy="17695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sz="800"/>
                <a:t>HSD     </a:t>
              </a:r>
            </a:p>
          </p:txBody>
        </p:sp>
      </p:grpSp>
      <p:sp>
        <p:nvSpPr>
          <p:cNvPr id="15" name="TextBox 11">
            <a:extLst>
              <a:ext uri="{FF2B5EF4-FFF2-40B4-BE49-F238E27FC236}">
                <a16:creationId xmlns:a16="http://schemas.microsoft.com/office/drawing/2014/main" id="{A65FE323-A850-4E46-8D1D-794CD9823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799" y="4389914"/>
            <a:ext cx="1091206" cy="338554"/>
          </a:xfrm>
          <a:prstGeom prst="rect">
            <a:avLst/>
          </a:prstGeom>
          <a:solidFill>
            <a:srgbClr val="005AA0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2"/>
                </a:solidFill>
                <a:latin typeface="+mn-lt"/>
                <a:cs typeface="Avenir Book"/>
              </a:rPr>
              <a:t>4.5×10</a:t>
            </a:r>
            <a:r>
              <a:rPr lang="en-US" altLang="en-US" sz="800" b="1" baseline="30000">
                <a:solidFill>
                  <a:schemeClr val="bg2"/>
                </a:solidFill>
                <a:latin typeface="+mn-lt"/>
                <a:cs typeface="Avenir Book"/>
              </a:rPr>
              <a:t>9</a:t>
            </a:r>
            <a:r>
              <a:rPr lang="en-US" altLang="en-US" sz="800" b="1">
                <a:solidFill>
                  <a:schemeClr val="bg2"/>
                </a:solidFill>
                <a:latin typeface="+mn-lt"/>
                <a:cs typeface="Avenir Book"/>
              </a:rPr>
              <a:t> events</a:t>
            </a:r>
          </a:p>
          <a:p>
            <a:pPr eaLnBrk="1" hangingPunct="1"/>
            <a:r>
              <a:rPr lang="en-US" altLang="en-US" sz="800" b="1">
                <a:solidFill>
                  <a:schemeClr val="bg2"/>
                </a:solidFill>
                <a:latin typeface="+mn-lt"/>
                <a:cs typeface="Avenir Book"/>
              </a:rPr>
              <a:t>10 kHz trigger rate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48C6B9-7D4F-4A4C-BE73-87FA15A42C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86" y="2832833"/>
            <a:ext cx="2838213" cy="237452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3AD61-0317-C145-A5B1-428461B544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56179-B2B5-0A43-8968-0BFA415D14AA}"/>
              </a:ext>
            </a:extLst>
          </p:cNvPr>
          <p:cNvSpPr txBox="1"/>
          <p:nvPr/>
        </p:nvSpPr>
        <p:spPr>
          <a:xfrm>
            <a:off x="5956842" y="2201926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5EAC"/>
                </a:solidFill>
                <a:latin typeface="Avenir Book" panose="02000503020000020003" pitchFamily="2" charset="0"/>
              </a:rPr>
              <a:t>First results on SQM2021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DEE84370-7F24-774B-9E8A-E50EF377AD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415" y="958888"/>
            <a:ext cx="1243138" cy="8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80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617F52-7E8C-1749-ABDB-A5DEF05663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Future facilities for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 physics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F617F52-7E8C-1749-ABDB-A5DEF05663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52" t="-6000" b="-2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8999F-06C3-C247-9140-A289CB178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8F00-BE5D-B74C-9323-1A48829D2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 descr="DipoleHadronS.png">
            <a:extLst>
              <a:ext uri="{FF2B5EF4-FFF2-40B4-BE49-F238E27FC236}">
                <a16:creationId xmlns:a16="http://schemas.microsoft.com/office/drawing/2014/main" id="{D7BA43AD-6449-AE40-9360-DC0E40465B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97" y="3504534"/>
            <a:ext cx="2110158" cy="1843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AE33587B-2DFA-0A4C-AFE7-9CCC93BD7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13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2599" y="3526472"/>
            <a:ext cx="2834000" cy="1882453"/>
          </a:xfrm>
          <a:prstGeom prst="rect">
            <a:avLst/>
          </a:prstGeom>
          <a:noFill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7B2FAFF-74F0-0945-B278-440D1F449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4063" y="1361252"/>
            <a:ext cx="2480785" cy="19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Yury\Documents\Suzdal\BMN_scheme.jpg">
            <a:extLst>
              <a:ext uri="{FF2B5EF4-FFF2-40B4-BE49-F238E27FC236}">
                <a16:creationId xmlns:a16="http://schemas.microsoft.com/office/drawing/2014/main" id="{BE16C559-1E67-5147-B156-941DAFDD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673" y="3815076"/>
            <a:ext cx="3573174" cy="15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A1C063E-81BD-B241-8392-CCCEBC2DB2F9}"/>
              </a:ext>
            </a:extLst>
          </p:cNvPr>
          <p:cNvGrpSpPr/>
          <p:nvPr/>
        </p:nvGrpSpPr>
        <p:grpSpPr>
          <a:xfrm>
            <a:off x="6495229" y="1446933"/>
            <a:ext cx="2381695" cy="1872703"/>
            <a:chOff x="53734" y="78799"/>
            <a:chExt cx="4464550" cy="32850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41F76A-73E7-034F-AED8-741C23388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34" y="78799"/>
              <a:ext cx="4464550" cy="3235403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F451160-BE50-BD40-970E-2C2C22612A28}"/>
                </a:ext>
              </a:extLst>
            </p:cNvPr>
            <p:cNvCxnSpPr/>
            <p:nvPr/>
          </p:nvCxnSpPr>
          <p:spPr bwMode="auto">
            <a:xfrm>
              <a:off x="357312" y="78799"/>
              <a:ext cx="303089" cy="832499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DF171F"/>
              </a:solidFill>
              <a:prstDash val="solid"/>
              <a:round/>
              <a:headEnd type="none" w="med" len="med"/>
              <a:tailEnd type="arrow" w="sm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16" name="PFE element 87" descr="peXEELvxnGYT55.png">
              <a:extLst>
                <a:ext uri="{FF2B5EF4-FFF2-40B4-BE49-F238E27FC236}">
                  <a16:creationId xmlns:a16="http://schemas.microsoft.com/office/drawing/2014/main" id="{977851EE-3308-0F4F-831C-A7277ADD6B61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07" y="127387"/>
              <a:ext cx="749300" cy="39370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B847150-6F61-774F-A4B4-910569B460DF}"/>
                </a:ext>
              </a:extLst>
            </p:cNvPr>
            <p:cNvCxnSpPr/>
            <p:nvPr/>
          </p:nvCxnSpPr>
          <p:spPr bwMode="auto">
            <a:xfrm>
              <a:off x="1166416" y="133242"/>
              <a:ext cx="142510" cy="800864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DF171F"/>
              </a:solidFill>
              <a:prstDash val="solid"/>
              <a:round/>
              <a:headEnd type="none" w="med" len="med"/>
              <a:tailEnd type="arrow" w="sm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18" name="PFE element 89" descr="peXEELvxnGYT56.png">
              <a:extLst>
                <a:ext uri="{FF2B5EF4-FFF2-40B4-BE49-F238E27FC236}">
                  <a16:creationId xmlns:a16="http://schemas.microsoft.com/office/drawing/2014/main" id="{65A6085E-AC55-E14C-8678-2A8E17E5244E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376" y="129382"/>
              <a:ext cx="723900" cy="41910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C62BAD0-2BFA-7646-9129-062F3A0441AC}"/>
                </a:ext>
              </a:extLst>
            </p:cNvPr>
            <p:cNvCxnSpPr/>
            <p:nvPr/>
          </p:nvCxnSpPr>
          <p:spPr bwMode="auto">
            <a:xfrm flipH="1">
              <a:off x="1925329" y="367850"/>
              <a:ext cx="467701" cy="719110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DF171F"/>
              </a:solidFill>
              <a:prstDash val="solid"/>
              <a:round/>
              <a:headEnd type="none" w="med" len="med"/>
              <a:tailEnd type="arrow" w="sm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20" name="PFE element 91" descr="peXEELvxnGYT57.png">
              <a:extLst>
                <a:ext uri="{FF2B5EF4-FFF2-40B4-BE49-F238E27FC236}">
                  <a16:creationId xmlns:a16="http://schemas.microsoft.com/office/drawing/2014/main" id="{30AD7F43-6D21-6742-A4B4-DDF7E828E8FC}"/>
                </a:ext>
              </a:extLst>
            </p:cNvPr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6120" y="123726"/>
              <a:ext cx="647700" cy="43180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DD8446D-ABC8-2A48-B722-5450CAE2A928}"/>
                </a:ext>
              </a:extLst>
            </p:cNvPr>
            <p:cNvCxnSpPr/>
            <p:nvPr/>
          </p:nvCxnSpPr>
          <p:spPr bwMode="auto">
            <a:xfrm flipH="1">
              <a:off x="2841464" y="367850"/>
              <a:ext cx="996189" cy="566256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DF171F"/>
              </a:solidFill>
              <a:prstDash val="solid"/>
              <a:round/>
              <a:headEnd type="none" w="med" len="med"/>
              <a:tailEnd type="arrow" w="sm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22" name="PFE element 93" descr="peXEELvxnGYT58.png">
              <a:extLst>
                <a:ext uri="{FF2B5EF4-FFF2-40B4-BE49-F238E27FC236}">
                  <a16:creationId xmlns:a16="http://schemas.microsoft.com/office/drawing/2014/main" id="{EDEB5420-6350-8744-866E-E3A95A83E420}"/>
                </a:ext>
              </a:extLst>
            </p:cNvPr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7094" y="123726"/>
              <a:ext cx="635000" cy="431800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4FF4634-39F7-4946-A2D7-BD860D7A85D4}"/>
                </a:ext>
              </a:extLst>
            </p:cNvPr>
            <p:cNvCxnSpPr/>
            <p:nvPr/>
          </p:nvCxnSpPr>
          <p:spPr bwMode="auto">
            <a:xfrm flipH="1" flipV="1">
              <a:off x="555884" y="1375962"/>
              <a:ext cx="24899" cy="1724645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DF171F"/>
              </a:solidFill>
              <a:prstDash val="solid"/>
              <a:round/>
              <a:headEnd type="none" w="med" len="med"/>
              <a:tailEnd type="arrow" w="sm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24" name="PFE element 95" descr="peXEELvxnGYT59.png">
              <a:extLst>
                <a:ext uri="{FF2B5EF4-FFF2-40B4-BE49-F238E27FC236}">
                  <a16:creationId xmlns:a16="http://schemas.microsoft.com/office/drawing/2014/main" id="{F876DA01-35DD-974F-B8A1-B53D5112C5F3}"/>
                </a:ext>
              </a:extLst>
            </p:cNvPr>
            <p:cNvPicPr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48" y="2935169"/>
              <a:ext cx="711200" cy="419100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20333EC-0DF5-8F4D-B163-6D140678ECDC}"/>
                </a:ext>
              </a:extLst>
            </p:cNvPr>
            <p:cNvCxnSpPr/>
            <p:nvPr/>
          </p:nvCxnSpPr>
          <p:spPr bwMode="auto">
            <a:xfrm flipH="1" flipV="1">
              <a:off x="773868" y="1466033"/>
              <a:ext cx="505506" cy="1534824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DF171F"/>
              </a:solidFill>
              <a:prstDash val="solid"/>
              <a:round/>
              <a:headEnd type="none" w="med" len="med"/>
              <a:tailEnd type="arrow" w="sm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26" name="PFE element 97" descr="peXEELvxnGYT60.png">
              <a:extLst>
                <a:ext uri="{FF2B5EF4-FFF2-40B4-BE49-F238E27FC236}">
                  <a16:creationId xmlns:a16="http://schemas.microsoft.com/office/drawing/2014/main" id="{8221FE9B-1C28-E843-ADEC-250D3D961B47}"/>
                </a:ext>
              </a:extLst>
            </p:cNvPr>
            <p:cNvPicPr>
              <a:picLocks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14" y="2935169"/>
              <a:ext cx="584200" cy="419100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9D96A0D-A710-9B4A-A1A6-AFE6A2F9259A}"/>
                </a:ext>
              </a:extLst>
            </p:cNvPr>
            <p:cNvCxnSpPr/>
            <p:nvPr/>
          </p:nvCxnSpPr>
          <p:spPr bwMode="auto">
            <a:xfrm flipH="1" flipV="1">
              <a:off x="1815180" y="2186568"/>
              <a:ext cx="436508" cy="660400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DF171F"/>
              </a:solidFill>
              <a:prstDash val="solid"/>
              <a:round/>
              <a:headEnd type="none" w="med" len="med"/>
              <a:tailEnd type="arrow" w="sm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28" name="PFE element 99" descr="peXEELvxnGYT61.png">
              <a:extLst>
                <a:ext uri="{FF2B5EF4-FFF2-40B4-BE49-F238E27FC236}">
                  <a16:creationId xmlns:a16="http://schemas.microsoft.com/office/drawing/2014/main" id="{8EF9FF53-1C85-4446-8248-B345EE4B71F6}"/>
                </a:ext>
              </a:extLst>
            </p:cNvPr>
            <p:cNvPicPr>
              <a:picLocks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2379" y="2782024"/>
              <a:ext cx="952500" cy="571500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75FDE74-A7EA-1442-906B-0739A932C697}"/>
                </a:ext>
              </a:extLst>
            </p:cNvPr>
            <p:cNvCxnSpPr/>
            <p:nvPr/>
          </p:nvCxnSpPr>
          <p:spPr bwMode="auto">
            <a:xfrm flipH="1" flipV="1">
              <a:off x="3124950" y="1734136"/>
              <a:ext cx="190300" cy="1269940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DF171F"/>
              </a:solidFill>
              <a:prstDash val="solid"/>
              <a:round/>
              <a:headEnd type="none" w="med" len="med"/>
              <a:tailEnd type="arrow" w="sm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30" name="PFE element 101" descr="peXEELvxnGYT62.png">
              <a:extLst>
                <a:ext uri="{FF2B5EF4-FFF2-40B4-BE49-F238E27FC236}">
                  <a16:creationId xmlns:a16="http://schemas.microsoft.com/office/drawing/2014/main" id="{8FE33301-E3E0-E348-A365-246C8199F14E}"/>
                </a:ext>
              </a:extLst>
            </p:cNvPr>
            <p:cNvPicPr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1490" y="2932038"/>
              <a:ext cx="1041400" cy="431800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B475B47-F032-8E4F-8800-72399536A4CE}"/>
                </a:ext>
              </a:extLst>
            </p:cNvPr>
            <p:cNvCxnSpPr/>
            <p:nvPr/>
          </p:nvCxnSpPr>
          <p:spPr bwMode="auto">
            <a:xfrm flipH="1" flipV="1">
              <a:off x="3713624" y="1332840"/>
              <a:ext cx="412730" cy="1649734"/>
            </a:xfrm>
            <a:prstGeom prst="straightConnector1">
              <a:avLst/>
            </a:prstGeom>
            <a:solidFill>
              <a:srgbClr val="FFFFFF"/>
            </a:solidFill>
            <a:ln w="12700" cap="flat" cmpd="sng" algn="ctr">
              <a:solidFill>
                <a:srgbClr val="DF171F"/>
              </a:solidFill>
              <a:prstDash val="solid"/>
              <a:round/>
              <a:headEnd type="none" w="med" len="med"/>
              <a:tailEnd type="arrow" w="sm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32" name="PFE element 103" descr="peXEELvxnGYT63.png">
              <a:extLst>
                <a:ext uri="{FF2B5EF4-FFF2-40B4-BE49-F238E27FC236}">
                  <a16:creationId xmlns:a16="http://schemas.microsoft.com/office/drawing/2014/main" id="{7108C2BA-F61A-CE49-B4D5-37A958D9C2D0}"/>
                </a:ext>
              </a:extLst>
            </p:cNvPr>
            <p:cNvPicPr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5795" y="2916886"/>
              <a:ext cx="635000" cy="4191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CB25191-30FE-EF4E-8B03-3A2DE7758EF7}"/>
              </a:ext>
            </a:extLst>
          </p:cNvPr>
          <p:cNvSpPr txBox="1"/>
          <p:nvPr/>
        </p:nvSpPr>
        <p:spPr>
          <a:xfrm>
            <a:off x="3804384" y="3489638"/>
            <a:ext cx="122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BM@N – NICA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4D624B-7082-4944-AA45-689E6A8F76C5}"/>
              </a:ext>
            </a:extLst>
          </p:cNvPr>
          <p:cNvSpPr txBox="1"/>
          <p:nvPr/>
        </p:nvSpPr>
        <p:spPr>
          <a:xfrm>
            <a:off x="4321695" y="116993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MPD  – NICA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D501B6-6AC3-2944-B8CF-E061A5A48E62}"/>
              </a:ext>
            </a:extLst>
          </p:cNvPr>
          <p:cNvSpPr txBox="1"/>
          <p:nvPr/>
        </p:nvSpPr>
        <p:spPr>
          <a:xfrm>
            <a:off x="503656" y="3317082"/>
            <a:ext cx="1377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DHS – </a:t>
            </a:r>
            <a:r>
              <a:rPr lang="de-DE" sz="1200" i="1" dirty="0"/>
              <a:t>J</a:t>
            </a:r>
            <a:r>
              <a:rPr lang="de-DE" sz="1200" dirty="0"/>
              <a:t>PARC-HI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4237B4-7385-2849-98AA-E367A32F6A3F}"/>
              </a:ext>
            </a:extLst>
          </p:cNvPr>
          <p:cNvSpPr txBox="1"/>
          <p:nvPr/>
        </p:nvSpPr>
        <p:spPr>
          <a:xfrm>
            <a:off x="6447561" y="3410853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CEE– HIAF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E6C8FA-852C-6B44-BEF2-F410D4511E5B}"/>
              </a:ext>
            </a:extLst>
          </p:cNvPr>
          <p:cNvSpPr txBox="1"/>
          <p:nvPr/>
        </p:nvSpPr>
        <p:spPr>
          <a:xfrm>
            <a:off x="7014232" y="1172857"/>
            <a:ext cx="996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CBM– FAIR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FA5389-9EF7-3B49-8529-38DF22238687}"/>
              </a:ext>
            </a:extLst>
          </p:cNvPr>
          <p:cNvSpPr txBox="1"/>
          <p:nvPr/>
        </p:nvSpPr>
        <p:spPr>
          <a:xfrm>
            <a:off x="1031691" y="1170810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NA60</a:t>
            </a:r>
            <a:r>
              <a:rPr lang="de-DE" sz="1200" baseline="30000" dirty="0"/>
              <a:t>+</a:t>
            </a:r>
            <a:r>
              <a:rPr lang="de-DE" sz="1200" dirty="0"/>
              <a:t> – SPS</a:t>
            </a:r>
          </a:p>
        </p:txBody>
      </p:sp>
      <p:pic>
        <p:nvPicPr>
          <p:cNvPr id="39" name="PFE element 271" descr="peXEELvxnGYT165.png">
            <a:extLst>
              <a:ext uri="{FF2B5EF4-FFF2-40B4-BE49-F238E27FC236}">
                <a16:creationId xmlns:a16="http://schemas.microsoft.com/office/drawing/2014/main" id="{E60CB854-5EBF-8E47-8757-C07DBD5069A8}"/>
              </a:ext>
            </a:extLst>
          </p:cNvPr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69" y="1438539"/>
            <a:ext cx="2229767" cy="178891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C38456-62B4-A344-A894-8A885B249D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67731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1F07E-B871-CB4C-A34C-1B2F2566C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… and the FAIR strategy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7ED95-AFB1-DB42-BFE2-9C4E95207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RHIC-BES seminar series 2021 | Joachim Stroth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4FDFCA-B58E-6E4B-969A-88F7F50809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A9B7D-9885-DA46-B5A3-1538A635A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noProof="0" smtClean="0"/>
              <a:pPr/>
              <a:t>42</a:t>
            </a:fld>
            <a:endParaRPr lang="en-US" noProof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B68E4EC-9064-AC42-97DB-60582537216B}"/>
              </a:ext>
            </a:extLst>
          </p:cNvPr>
          <p:cNvSpPr/>
          <p:nvPr/>
        </p:nvSpPr>
        <p:spPr>
          <a:xfrm>
            <a:off x="2340213" y="2830268"/>
            <a:ext cx="1905093" cy="2561665"/>
          </a:xfrm>
          <a:custGeom>
            <a:avLst/>
            <a:gdLst>
              <a:gd name="connsiteX0" fmla="*/ 818431 w 1636863"/>
              <a:gd name="connsiteY0" fmla="*/ 0 h 2200992"/>
              <a:gd name="connsiteX1" fmla="*/ 1054406 w 1636863"/>
              <a:gd name="connsiteY1" fmla="*/ 235975 h 2200992"/>
              <a:gd name="connsiteX2" fmla="*/ 985291 w 1636863"/>
              <a:gd name="connsiteY2" fmla="*/ 402835 h 2200992"/>
              <a:gd name="connsiteX3" fmla="*/ 949962 w 1636863"/>
              <a:gd name="connsiteY3" fmla="*/ 426654 h 2200992"/>
              <a:gd name="connsiteX4" fmla="*/ 949962 w 1636863"/>
              <a:gd name="connsiteY4" fmla="*/ 564129 h 2200992"/>
              <a:gd name="connsiteX5" fmla="*/ 1636863 w 1636863"/>
              <a:gd name="connsiteY5" fmla="*/ 564129 h 2200992"/>
              <a:gd name="connsiteX6" fmla="*/ 1636863 w 1636863"/>
              <a:gd name="connsiteY6" fmla="*/ 1251030 h 2200992"/>
              <a:gd name="connsiteX7" fmla="*/ 1503176 w 1636863"/>
              <a:gd name="connsiteY7" fmla="*/ 1251030 h 2200992"/>
              <a:gd name="connsiteX8" fmla="*/ 1479357 w 1636863"/>
              <a:gd name="connsiteY8" fmla="*/ 1215701 h 2200992"/>
              <a:gd name="connsiteX9" fmla="*/ 1312497 w 1636863"/>
              <a:gd name="connsiteY9" fmla="*/ 1146586 h 2200992"/>
              <a:gd name="connsiteX10" fmla="*/ 1076522 w 1636863"/>
              <a:gd name="connsiteY10" fmla="*/ 1382561 h 2200992"/>
              <a:gd name="connsiteX11" fmla="*/ 1312497 w 1636863"/>
              <a:gd name="connsiteY11" fmla="*/ 1618536 h 2200992"/>
              <a:gd name="connsiteX12" fmla="*/ 1479357 w 1636863"/>
              <a:gd name="connsiteY12" fmla="*/ 1549421 h 2200992"/>
              <a:gd name="connsiteX13" fmla="*/ 1503174 w 1636863"/>
              <a:gd name="connsiteY13" fmla="*/ 1514094 h 2200992"/>
              <a:gd name="connsiteX14" fmla="*/ 1636863 w 1636863"/>
              <a:gd name="connsiteY14" fmla="*/ 1514094 h 2200992"/>
              <a:gd name="connsiteX15" fmla="*/ 1636863 w 1636863"/>
              <a:gd name="connsiteY15" fmla="*/ 2200992 h 2200992"/>
              <a:gd name="connsiteX16" fmla="*/ 0 w 1636863"/>
              <a:gd name="connsiteY16" fmla="*/ 2200992 h 2200992"/>
              <a:gd name="connsiteX17" fmla="*/ 0 w 1636863"/>
              <a:gd name="connsiteY17" fmla="*/ 564129 h 2200992"/>
              <a:gd name="connsiteX18" fmla="*/ 686898 w 1636863"/>
              <a:gd name="connsiteY18" fmla="*/ 564129 h 2200992"/>
              <a:gd name="connsiteX19" fmla="*/ 686898 w 1636863"/>
              <a:gd name="connsiteY19" fmla="*/ 426652 h 2200992"/>
              <a:gd name="connsiteX20" fmla="*/ 651571 w 1636863"/>
              <a:gd name="connsiteY20" fmla="*/ 402835 h 2200992"/>
              <a:gd name="connsiteX21" fmla="*/ 582456 w 1636863"/>
              <a:gd name="connsiteY21" fmla="*/ 235975 h 2200992"/>
              <a:gd name="connsiteX22" fmla="*/ 818431 w 1636863"/>
              <a:gd name="connsiteY22" fmla="*/ 0 h 220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36863" h="2200992">
                <a:moveTo>
                  <a:pt x="818431" y="0"/>
                </a:moveTo>
                <a:cubicBezTo>
                  <a:pt x="948756" y="0"/>
                  <a:pt x="1054406" y="105650"/>
                  <a:pt x="1054406" y="235975"/>
                </a:cubicBezTo>
                <a:cubicBezTo>
                  <a:pt x="1054406" y="301138"/>
                  <a:pt x="1027994" y="360131"/>
                  <a:pt x="985291" y="402835"/>
                </a:cubicBezTo>
                <a:lnTo>
                  <a:pt x="949962" y="426654"/>
                </a:lnTo>
                <a:lnTo>
                  <a:pt x="949962" y="564129"/>
                </a:lnTo>
                <a:lnTo>
                  <a:pt x="1636863" y="564129"/>
                </a:lnTo>
                <a:lnTo>
                  <a:pt x="1636863" y="1251030"/>
                </a:lnTo>
                <a:lnTo>
                  <a:pt x="1503176" y="1251030"/>
                </a:lnTo>
                <a:lnTo>
                  <a:pt x="1479357" y="1215701"/>
                </a:lnTo>
                <a:cubicBezTo>
                  <a:pt x="1436653" y="1172998"/>
                  <a:pt x="1377660" y="1146586"/>
                  <a:pt x="1312497" y="1146586"/>
                </a:cubicBezTo>
                <a:cubicBezTo>
                  <a:pt x="1182172" y="1146586"/>
                  <a:pt x="1076522" y="1252236"/>
                  <a:pt x="1076522" y="1382561"/>
                </a:cubicBezTo>
                <a:cubicBezTo>
                  <a:pt x="1076522" y="1512886"/>
                  <a:pt x="1182172" y="1618536"/>
                  <a:pt x="1312497" y="1618536"/>
                </a:cubicBezTo>
                <a:cubicBezTo>
                  <a:pt x="1377660" y="1618536"/>
                  <a:pt x="1436653" y="1592124"/>
                  <a:pt x="1479357" y="1549421"/>
                </a:cubicBezTo>
                <a:lnTo>
                  <a:pt x="1503174" y="1514094"/>
                </a:lnTo>
                <a:lnTo>
                  <a:pt x="1636863" y="1514094"/>
                </a:lnTo>
                <a:lnTo>
                  <a:pt x="1636863" y="2200992"/>
                </a:lnTo>
                <a:lnTo>
                  <a:pt x="0" y="2200992"/>
                </a:lnTo>
                <a:lnTo>
                  <a:pt x="0" y="564129"/>
                </a:lnTo>
                <a:lnTo>
                  <a:pt x="686898" y="564129"/>
                </a:lnTo>
                <a:lnTo>
                  <a:pt x="686898" y="426652"/>
                </a:lnTo>
                <a:lnTo>
                  <a:pt x="651571" y="402835"/>
                </a:lnTo>
                <a:cubicBezTo>
                  <a:pt x="608868" y="360131"/>
                  <a:pt x="582456" y="301138"/>
                  <a:pt x="582456" y="235975"/>
                </a:cubicBezTo>
                <a:cubicBezTo>
                  <a:pt x="582456" y="105650"/>
                  <a:pt x="688106" y="0"/>
                  <a:pt x="818431" y="0"/>
                </a:cubicBezTo>
                <a:close/>
              </a:path>
            </a:pathLst>
          </a:custGeom>
          <a:solidFill>
            <a:srgbClr val="F0781E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FEADED8-6CBF-2F48-8115-C4132352522E}"/>
              </a:ext>
            </a:extLst>
          </p:cNvPr>
          <p:cNvSpPr/>
          <p:nvPr/>
        </p:nvSpPr>
        <p:spPr>
          <a:xfrm rot="5400000">
            <a:off x="2668499" y="1255426"/>
            <a:ext cx="1905093" cy="2561665"/>
          </a:xfrm>
          <a:custGeom>
            <a:avLst/>
            <a:gdLst>
              <a:gd name="connsiteX0" fmla="*/ 818431 w 1636863"/>
              <a:gd name="connsiteY0" fmla="*/ 0 h 2200992"/>
              <a:gd name="connsiteX1" fmla="*/ 1054406 w 1636863"/>
              <a:gd name="connsiteY1" fmla="*/ 235975 h 2200992"/>
              <a:gd name="connsiteX2" fmla="*/ 985291 w 1636863"/>
              <a:gd name="connsiteY2" fmla="*/ 402835 h 2200992"/>
              <a:gd name="connsiteX3" fmla="*/ 949962 w 1636863"/>
              <a:gd name="connsiteY3" fmla="*/ 426654 h 2200992"/>
              <a:gd name="connsiteX4" fmla="*/ 949962 w 1636863"/>
              <a:gd name="connsiteY4" fmla="*/ 564129 h 2200992"/>
              <a:gd name="connsiteX5" fmla="*/ 1636863 w 1636863"/>
              <a:gd name="connsiteY5" fmla="*/ 564129 h 2200992"/>
              <a:gd name="connsiteX6" fmla="*/ 1636863 w 1636863"/>
              <a:gd name="connsiteY6" fmla="*/ 1251030 h 2200992"/>
              <a:gd name="connsiteX7" fmla="*/ 1503176 w 1636863"/>
              <a:gd name="connsiteY7" fmla="*/ 1251030 h 2200992"/>
              <a:gd name="connsiteX8" fmla="*/ 1479357 w 1636863"/>
              <a:gd name="connsiteY8" fmla="*/ 1215701 h 2200992"/>
              <a:gd name="connsiteX9" fmla="*/ 1312497 w 1636863"/>
              <a:gd name="connsiteY9" fmla="*/ 1146586 h 2200992"/>
              <a:gd name="connsiteX10" fmla="*/ 1076522 w 1636863"/>
              <a:gd name="connsiteY10" fmla="*/ 1382561 h 2200992"/>
              <a:gd name="connsiteX11" fmla="*/ 1312497 w 1636863"/>
              <a:gd name="connsiteY11" fmla="*/ 1618536 h 2200992"/>
              <a:gd name="connsiteX12" fmla="*/ 1479357 w 1636863"/>
              <a:gd name="connsiteY12" fmla="*/ 1549421 h 2200992"/>
              <a:gd name="connsiteX13" fmla="*/ 1503174 w 1636863"/>
              <a:gd name="connsiteY13" fmla="*/ 1514094 h 2200992"/>
              <a:gd name="connsiteX14" fmla="*/ 1636863 w 1636863"/>
              <a:gd name="connsiteY14" fmla="*/ 1514094 h 2200992"/>
              <a:gd name="connsiteX15" fmla="*/ 1636863 w 1636863"/>
              <a:gd name="connsiteY15" fmla="*/ 2200992 h 2200992"/>
              <a:gd name="connsiteX16" fmla="*/ 0 w 1636863"/>
              <a:gd name="connsiteY16" fmla="*/ 2200992 h 2200992"/>
              <a:gd name="connsiteX17" fmla="*/ 0 w 1636863"/>
              <a:gd name="connsiteY17" fmla="*/ 564129 h 2200992"/>
              <a:gd name="connsiteX18" fmla="*/ 686898 w 1636863"/>
              <a:gd name="connsiteY18" fmla="*/ 564129 h 2200992"/>
              <a:gd name="connsiteX19" fmla="*/ 686898 w 1636863"/>
              <a:gd name="connsiteY19" fmla="*/ 426652 h 2200992"/>
              <a:gd name="connsiteX20" fmla="*/ 651571 w 1636863"/>
              <a:gd name="connsiteY20" fmla="*/ 402835 h 2200992"/>
              <a:gd name="connsiteX21" fmla="*/ 582456 w 1636863"/>
              <a:gd name="connsiteY21" fmla="*/ 235975 h 2200992"/>
              <a:gd name="connsiteX22" fmla="*/ 818431 w 1636863"/>
              <a:gd name="connsiteY22" fmla="*/ 0 h 220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36863" h="2200992">
                <a:moveTo>
                  <a:pt x="818431" y="0"/>
                </a:moveTo>
                <a:cubicBezTo>
                  <a:pt x="948756" y="0"/>
                  <a:pt x="1054406" y="105650"/>
                  <a:pt x="1054406" y="235975"/>
                </a:cubicBezTo>
                <a:cubicBezTo>
                  <a:pt x="1054406" y="301138"/>
                  <a:pt x="1027994" y="360131"/>
                  <a:pt x="985291" y="402835"/>
                </a:cubicBezTo>
                <a:lnTo>
                  <a:pt x="949962" y="426654"/>
                </a:lnTo>
                <a:lnTo>
                  <a:pt x="949962" y="564129"/>
                </a:lnTo>
                <a:lnTo>
                  <a:pt x="1636863" y="564129"/>
                </a:lnTo>
                <a:lnTo>
                  <a:pt x="1636863" y="1251030"/>
                </a:lnTo>
                <a:lnTo>
                  <a:pt x="1503176" y="1251030"/>
                </a:lnTo>
                <a:lnTo>
                  <a:pt x="1479357" y="1215701"/>
                </a:lnTo>
                <a:cubicBezTo>
                  <a:pt x="1436653" y="1172998"/>
                  <a:pt x="1377660" y="1146586"/>
                  <a:pt x="1312497" y="1146586"/>
                </a:cubicBezTo>
                <a:cubicBezTo>
                  <a:pt x="1182172" y="1146586"/>
                  <a:pt x="1076522" y="1252236"/>
                  <a:pt x="1076522" y="1382561"/>
                </a:cubicBezTo>
                <a:cubicBezTo>
                  <a:pt x="1076522" y="1512886"/>
                  <a:pt x="1182172" y="1618536"/>
                  <a:pt x="1312497" y="1618536"/>
                </a:cubicBezTo>
                <a:cubicBezTo>
                  <a:pt x="1377660" y="1618536"/>
                  <a:pt x="1436653" y="1592124"/>
                  <a:pt x="1479357" y="1549421"/>
                </a:cubicBezTo>
                <a:lnTo>
                  <a:pt x="1503174" y="1514094"/>
                </a:lnTo>
                <a:lnTo>
                  <a:pt x="1636863" y="1514094"/>
                </a:lnTo>
                <a:lnTo>
                  <a:pt x="1636863" y="2200992"/>
                </a:lnTo>
                <a:lnTo>
                  <a:pt x="0" y="2200992"/>
                </a:lnTo>
                <a:lnTo>
                  <a:pt x="0" y="564129"/>
                </a:lnTo>
                <a:lnTo>
                  <a:pt x="686898" y="564129"/>
                </a:lnTo>
                <a:lnTo>
                  <a:pt x="686898" y="426652"/>
                </a:lnTo>
                <a:lnTo>
                  <a:pt x="651571" y="402835"/>
                </a:lnTo>
                <a:cubicBezTo>
                  <a:pt x="608868" y="360131"/>
                  <a:pt x="582456" y="301138"/>
                  <a:pt x="582456" y="235975"/>
                </a:cubicBezTo>
                <a:cubicBezTo>
                  <a:pt x="582456" y="105650"/>
                  <a:pt x="688106" y="0"/>
                  <a:pt x="818431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9ED6905-8CE9-9D4E-ACCD-3F28595BDE76}"/>
              </a:ext>
            </a:extLst>
          </p:cNvPr>
          <p:cNvSpPr/>
          <p:nvPr/>
        </p:nvSpPr>
        <p:spPr>
          <a:xfrm rot="10800000">
            <a:off x="4251318" y="1583712"/>
            <a:ext cx="1905093" cy="2561665"/>
          </a:xfrm>
          <a:custGeom>
            <a:avLst/>
            <a:gdLst>
              <a:gd name="connsiteX0" fmla="*/ 818431 w 1636863"/>
              <a:gd name="connsiteY0" fmla="*/ 0 h 2200992"/>
              <a:gd name="connsiteX1" fmla="*/ 1054406 w 1636863"/>
              <a:gd name="connsiteY1" fmla="*/ 235975 h 2200992"/>
              <a:gd name="connsiteX2" fmla="*/ 985291 w 1636863"/>
              <a:gd name="connsiteY2" fmla="*/ 402835 h 2200992"/>
              <a:gd name="connsiteX3" fmla="*/ 949962 w 1636863"/>
              <a:gd name="connsiteY3" fmla="*/ 426654 h 2200992"/>
              <a:gd name="connsiteX4" fmla="*/ 949962 w 1636863"/>
              <a:gd name="connsiteY4" fmla="*/ 564129 h 2200992"/>
              <a:gd name="connsiteX5" fmla="*/ 1636863 w 1636863"/>
              <a:gd name="connsiteY5" fmla="*/ 564129 h 2200992"/>
              <a:gd name="connsiteX6" fmla="*/ 1636863 w 1636863"/>
              <a:gd name="connsiteY6" fmla="*/ 1251030 h 2200992"/>
              <a:gd name="connsiteX7" fmla="*/ 1503176 w 1636863"/>
              <a:gd name="connsiteY7" fmla="*/ 1251030 h 2200992"/>
              <a:gd name="connsiteX8" fmla="*/ 1479357 w 1636863"/>
              <a:gd name="connsiteY8" fmla="*/ 1215701 h 2200992"/>
              <a:gd name="connsiteX9" fmla="*/ 1312497 w 1636863"/>
              <a:gd name="connsiteY9" fmla="*/ 1146586 h 2200992"/>
              <a:gd name="connsiteX10" fmla="*/ 1076522 w 1636863"/>
              <a:gd name="connsiteY10" fmla="*/ 1382561 h 2200992"/>
              <a:gd name="connsiteX11" fmla="*/ 1312497 w 1636863"/>
              <a:gd name="connsiteY11" fmla="*/ 1618536 h 2200992"/>
              <a:gd name="connsiteX12" fmla="*/ 1479357 w 1636863"/>
              <a:gd name="connsiteY12" fmla="*/ 1549421 h 2200992"/>
              <a:gd name="connsiteX13" fmla="*/ 1503174 w 1636863"/>
              <a:gd name="connsiteY13" fmla="*/ 1514094 h 2200992"/>
              <a:gd name="connsiteX14" fmla="*/ 1636863 w 1636863"/>
              <a:gd name="connsiteY14" fmla="*/ 1514094 h 2200992"/>
              <a:gd name="connsiteX15" fmla="*/ 1636863 w 1636863"/>
              <a:gd name="connsiteY15" fmla="*/ 2200992 h 2200992"/>
              <a:gd name="connsiteX16" fmla="*/ 0 w 1636863"/>
              <a:gd name="connsiteY16" fmla="*/ 2200992 h 2200992"/>
              <a:gd name="connsiteX17" fmla="*/ 0 w 1636863"/>
              <a:gd name="connsiteY17" fmla="*/ 564129 h 2200992"/>
              <a:gd name="connsiteX18" fmla="*/ 686898 w 1636863"/>
              <a:gd name="connsiteY18" fmla="*/ 564129 h 2200992"/>
              <a:gd name="connsiteX19" fmla="*/ 686898 w 1636863"/>
              <a:gd name="connsiteY19" fmla="*/ 426652 h 2200992"/>
              <a:gd name="connsiteX20" fmla="*/ 651571 w 1636863"/>
              <a:gd name="connsiteY20" fmla="*/ 402835 h 2200992"/>
              <a:gd name="connsiteX21" fmla="*/ 582456 w 1636863"/>
              <a:gd name="connsiteY21" fmla="*/ 235975 h 2200992"/>
              <a:gd name="connsiteX22" fmla="*/ 818431 w 1636863"/>
              <a:gd name="connsiteY22" fmla="*/ 0 h 220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36863" h="2200992">
                <a:moveTo>
                  <a:pt x="818431" y="0"/>
                </a:moveTo>
                <a:cubicBezTo>
                  <a:pt x="948756" y="0"/>
                  <a:pt x="1054406" y="105650"/>
                  <a:pt x="1054406" y="235975"/>
                </a:cubicBezTo>
                <a:cubicBezTo>
                  <a:pt x="1054406" y="301138"/>
                  <a:pt x="1027994" y="360131"/>
                  <a:pt x="985291" y="402835"/>
                </a:cubicBezTo>
                <a:lnTo>
                  <a:pt x="949962" y="426654"/>
                </a:lnTo>
                <a:lnTo>
                  <a:pt x="949962" y="564129"/>
                </a:lnTo>
                <a:lnTo>
                  <a:pt x="1636863" y="564129"/>
                </a:lnTo>
                <a:lnTo>
                  <a:pt x="1636863" y="1251030"/>
                </a:lnTo>
                <a:lnTo>
                  <a:pt x="1503176" y="1251030"/>
                </a:lnTo>
                <a:lnTo>
                  <a:pt x="1479357" y="1215701"/>
                </a:lnTo>
                <a:cubicBezTo>
                  <a:pt x="1436653" y="1172998"/>
                  <a:pt x="1377660" y="1146586"/>
                  <a:pt x="1312497" y="1146586"/>
                </a:cubicBezTo>
                <a:cubicBezTo>
                  <a:pt x="1182172" y="1146586"/>
                  <a:pt x="1076522" y="1252236"/>
                  <a:pt x="1076522" y="1382561"/>
                </a:cubicBezTo>
                <a:cubicBezTo>
                  <a:pt x="1076522" y="1512886"/>
                  <a:pt x="1182172" y="1618536"/>
                  <a:pt x="1312497" y="1618536"/>
                </a:cubicBezTo>
                <a:cubicBezTo>
                  <a:pt x="1377660" y="1618536"/>
                  <a:pt x="1436653" y="1592124"/>
                  <a:pt x="1479357" y="1549421"/>
                </a:cubicBezTo>
                <a:lnTo>
                  <a:pt x="1503174" y="1514094"/>
                </a:lnTo>
                <a:lnTo>
                  <a:pt x="1636863" y="1514094"/>
                </a:lnTo>
                <a:lnTo>
                  <a:pt x="1636863" y="2200992"/>
                </a:lnTo>
                <a:lnTo>
                  <a:pt x="0" y="2200992"/>
                </a:lnTo>
                <a:lnTo>
                  <a:pt x="0" y="564129"/>
                </a:lnTo>
                <a:lnTo>
                  <a:pt x="686898" y="564129"/>
                </a:lnTo>
                <a:lnTo>
                  <a:pt x="686898" y="426652"/>
                </a:lnTo>
                <a:lnTo>
                  <a:pt x="651571" y="402835"/>
                </a:lnTo>
                <a:cubicBezTo>
                  <a:pt x="608868" y="360131"/>
                  <a:pt x="582456" y="301138"/>
                  <a:pt x="582456" y="235975"/>
                </a:cubicBezTo>
                <a:cubicBezTo>
                  <a:pt x="582456" y="105650"/>
                  <a:pt x="688106" y="0"/>
                  <a:pt x="818431" y="0"/>
                </a:cubicBezTo>
                <a:close/>
              </a:path>
            </a:pathLst>
          </a:custGeom>
          <a:solidFill>
            <a:srgbClr val="F0781E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C947776-C1C7-364F-8A9C-682DDAEB2A85}"/>
              </a:ext>
            </a:extLst>
          </p:cNvPr>
          <p:cNvSpPr/>
          <p:nvPr/>
        </p:nvSpPr>
        <p:spPr>
          <a:xfrm rot="16200000">
            <a:off x="3923031" y="3157309"/>
            <a:ext cx="1905093" cy="2561665"/>
          </a:xfrm>
          <a:custGeom>
            <a:avLst/>
            <a:gdLst>
              <a:gd name="connsiteX0" fmla="*/ 818431 w 1636863"/>
              <a:gd name="connsiteY0" fmla="*/ 0 h 2200992"/>
              <a:gd name="connsiteX1" fmla="*/ 1054406 w 1636863"/>
              <a:gd name="connsiteY1" fmla="*/ 235975 h 2200992"/>
              <a:gd name="connsiteX2" fmla="*/ 985291 w 1636863"/>
              <a:gd name="connsiteY2" fmla="*/ 402835 h 2200992"/>
              <a:gd name="connsiteX3" fmla="*/ 949962 w 1636863"/>
              <a:gd name="connsiteY3" fmla="*/ 426654 h 2200992"/>
              <a:gd name="connsiteX4" fmla="*/ 949962 w 1636863"/>
              <a:gd name="connsiteY4" fmla="*/ 564129 h 2200992"/>
              <a:gd name="connsiteX5" fmla="*/ 1636863 w 1636863"/>
              <a:gd name="connsiteY5" fmla="*/ 564129 h 2200992"/>
              <a:gd name="connsiteX6" fmla="*/ 1636863 w 1636863"/>
              <a:gd name="connsiteY6" fmla="*/ 1251030 h 2200992"/>
              <a:gd name="connsiteX7" fmla="*/ 1503176 w 1636863"/>
              <a:gd name="connsiteY7" fmla="*/ 1251030 h 2200992"/>
              <a:gd name="connsiteX8" fmla="*/ 1479357 w 1636863"/>
              <a:gd name="connsiteY8" fmla="*/ 1215701 h 2200992"/>
              <a:gd name="connsiteX9" fmla="*/ 1312497 w 1636863"/>
              <a:gd name="connsiteY9" fmla="*/ 1146586 h 2200992"/>
              <a:gd name="connsiteX10" fmla="*/ 1076522 w 1636863"/>
              <a:gd name="connsiteY10" fmla="*/ 1382561 h 2200992"/>
              <a:gd name="connsiteX11" fmla="*/ 1312497 w 1636863"/>
              <a:gd name="connsiteY11" fmla="*/ 1618536 h 2200992"/>
              <a:gd name="connsiteX12" fmla="*/ 1479357 w 1636863"/>
              <a:gd name="connsiteY12" fmla="*/ 1549421 h 2200992"/>
              <a:gd name="connsiteX13" fmla="*/ 1503174 w 1636863"/>
              <a:gd name="connsiteY13" fmla="*/ 1514094 h 2200992"/>
              <a:gd name="connsiteX14" fmla="*/ 1636863 w 1636863"/>
              <a:gd name="connsiteY14" fmla="*/ 1514094 h 2200992"/>
              <a:gd name="connsiteX15" fmla="*/ 1636863 w 1636863"/>
              <a:gd name="connsiteY15" fmla="*/ 2200992 h 2200992"/>
              <a:gd name="connsiteX16" fmla="*/ 0 w 1636863"/>
              <a:gd name="connsiteY16" fmla="*/ 2200992 h 2200992"/>
              <a:gd name="connsiteX17" fmla="*/ 0 w 1636863"/>
              <a:gd name="connsiteY17" fmla="*/ 564129 h 2200992"/>
              <a:gd name="connsiteX18" fmla="*/ 686898 w 1636863"/>
              <a:gd name="connsiteY18" fmla="*/ 564129 h 2200992"/>
              <a:gd name="connsiteX19" fmla="*/ 686898 w 1636863"/>
              <a:gd name="connsiteY19" fmla="*/ 426652 h 2200992"/>
              <a:gd name="connsiteX20" fmla="*/ 651571 w 1636863"/>
              <a:gd name="connsiteY20" fmla="*/ 402835 h 2200992"/>
              <a:gd name="connsiteX21" fmla="*/ 582456 w 1636863"/>
              <a:gd name="connsiteY21" fmla="*/ 235975 h 2200992"/>
              <a:gd name="connsiteX22" fmla="*/ 818431 w 1636863"/>
              <a:gd name="connsiteY22" fmla="*/ 0 h 220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36863" h="2200992">
                <a:moveTo>
                  <a:pt x="818431" y="0"/>
                </a:moveTo>
                <a:cubicBezTo>
                  <a:pt x="948756" y="0"/>
                  <a:pt x="1054406" y="105650"/>
                  <a:pt x="1054406" y="235975"/>
                </a:cubicBezTo>
                <a:cubicBezTo>
                  <a:pt x="1054406" y="301138"/>
                  <a:pt x="1027994" y="360131"/>
                  <a:pt x="985291" y="402835"/>
                </a:cubicBezTo>
                <a:lnTo>
                  <a:pt x="949962" y="426654"/>
                </a:lnTo>
                <a:lnTo>
                  <a:pt x="949962" y="564129"/>
                </a:lnTo>
                <a:lnTo>
                  <a:pt x="1636863" y="564129"/>
                </a:lnTo>
                <a:lnTo>
                  <a:pt x="1636863" y="1251030"/>
                </a:lnTo>
                <a:lnTo>
                  <a:pt x="1503176" y="1251030"/>
                </a:lnTo>
                <a:lnTo>
                  <a:pt x="1479357" y="1215701"/>
                </a:lnTo>
                <a:cubicBezTo>
                  <a:pt x="1436653" y="1172998"/>
                  <a:pt x="1377660" y="1146586"/>
                  <a:pt x="1312497" y="1146586"/>
                </a:cubicBezTo>
                <a:cubicBezTo>
                  <a:pt x="1182172" y="1146586"/>
                  <a:pt x="1076522" y="1252236"/>
                  <a:pt x="1076522" y="1382561"/>
                </a:cubicBezTo>
                <a:cubicBezTo>
                  <a:pt x="1076522" y="1512886"/>
                  <a:pt x="1182172" y="1618536"/>
                  <a:pt x="1312497" y="1618536"/>
                </a:cubicBezTo>
                <a:cubicBezTo>
                  <a:pt x="1377660" y="1618536"/>
                  <a:pt x="1436653" y="1592124"/>
                  <a:pt x="1479357" y="1549421"/>
                </a:cubicBezTo>
                <a:lnTo>
                  <a:pt x="1503174" y="1514094"/>
                </a:lnTo>
                <a:lnTo>
                  <a:pt x="1636863" y="1514094"/>
                </a:lnTo>
                <a:lnTo>
                  <a:pt x="1636863" y="2200992"/>
                </a:lnTo>
                <a:lnTo>
                  <a:pt x="0" y="2200992"/>
                </a:lnTo>
                <a:lnTo>
                  <a:pt x="0" y="564129"/>
                </a:lnTo>
                <a:lnTo>
                  <a:pt x="686898" y="564129"/>
                </a:lnTo>
                <a:lnTo>
                  <a:pt x="686898" y="426652"/>
                </a:lnTo>
                <a:lnTo>
                  <a:pt x="651571" y="402835"/>
                </a:lnTo>
                <a:cubicBezTo>
                  <a:pt x="608868" y="360131"/>
                  <a:pt x="582456" y="301138"/>
                  <a:pt x="582456" y="235975"/>
                </a:cubicBezTo>
                <a:cubicBezTo>
                  <a:pt x="582456" y="105650"/>
                  <a:pt x="688106" y="0"/>
                  <a:pt x="818431" y="0"/>
                </a:cubicBezTo>
                <a:close/>
              </a:path>
            </a:pathLst>
          </a:custGeom>
          <a:solidFill>
            <a:srgbClr val="F0781E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A53F9C-63EB-0547-B93D-8D51973F6A41}"/>
              </a:ext>
            </a:extLst>
          </p:cNvPr>
          <p:cNvSpPr txBox="1"/>
          <p:nvPr/>
        </p:nvSpPr>
        <p:spPr>
          <a:xfrm>
            <a:off x="1191009" y="5033672"/>
            <a:ext cx="888385" cy="360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rgbClr val="F0781E"/>
                </a:solidFill>
              </a:rPr>
              <a:t>HADES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DC0B0-46C3-ED4E-89C9-C5A9C54DDC29}"/>
              </a:ext>
            </a:extLst>
          </p:cNvPr>
          <p:cNvSpPr txBox="1"/>
          <p:nvPr/>
        </p:nvSpPr>
        <p:spPr>
          <a:xfrm>
            <a:off x="6278627" y="5029813"/>
            <a:ext cx="639919" cy="360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rgbClr val="F0781E"/>
                </a:solidFill>
              </a:rPr>
              <a:t>CBM</a:t>
            </a:r>
            <a:endParaRPr lang="en-DE" sz="1600" b="1" i="1" dirty="0">
              <a:solidFill>
                <a:srgbClr val="F0781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D98FEB-DC71-AE44-9CA2-CD7B26001E8A}"/>
              </a:ext>
            </a:extLst>
          </p:cNvPr>
          <p:cNvSpPr txBox="1"/>
          <p:nvPr/>
        </p:nvSpPr>
        <p:spPr>
          <a:xfrm>
            <a:off x="6305460" y="1563499"/>
            <a:ext cx="1322798" cy="360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DE" sz="1600" i="1" dirty="0">
                <a:solidFill>
                  <a:srgbClr val="F0781E"/>
                </a:solidFill>
              </a:rPr>
              <a:t>CBM-MUCH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CDF1D-7C3F-0E47-8DB3-126BA933B8CC}"/>
              </a:ext>
            </a:extLst>
          </p:cNvPr>
          <p:cNvSpPr txBox="1"/>
          <p:nvPr/>
        </p:nvSpPr>
        <p:spPr>
          <a:xfrm>
            <a:off x="2382647" y="1630390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Two-arm</a:t>
            </a:r>
            <a:br>
              <a:rPr lang="en-DE" dirty="0"/>
            </a:br>
            <a:r>
              <a:rPr lang="en-DE" dirty="0"/>
              <a:t>spectrometers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85F8D1-3404-8E43-9563-B219CF895B1A}"/>
              </a:ext>
            </a:extLst>
          </p:cNvPr>
          <p:cNvSpPr txBox="1"/>
          <p:nvPr/>
        </p:nvSpPr>
        <p:spPr>
          <a:xfrm>
            <a:off x="4293751" y="159395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Muon option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163208-E233-4F42-81CA-B21C3539073F}"/>
              </a:ext>
            </a:extLst>
          </p:cNvPr>
          <p:cNvSpPr txBox="1"/>
          <p:nvPr/>
        </p:nvSpPr>
        <p:spPr>
          <a:xfrm>
            <a:off x="2382647" y="4762287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Field-free</a:t>
            </a:r>
          </a:p>
          <a:p>
            <a:r>
              <a:rPr lang="en-DE" dirty="0"/>
              <a:t>Cherenkov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A08341-62EF-4340-B239-7CDF9E7AD9A5}"/>
                  </a:ext>
                </a:extLst>
              </p:cNvPr>
              <p:cNvSpPr txBox="1"/>
              <p:nvPr/>
            </p:nvSpPr>
            <p:spPr>
              <a:xfrm>
                <a:off x="4287740" y="4762286"/>
                <a:ext cx="18262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DE" dirty="0"/>
                  <a:t>-tracking &amp;</a:t>
                </a:r>
              </a:p>
              <a:p>
                <a:r>
                  <a:rPr lang="en-GB" dirty="0"/>
                  <a:t>T</a:t>
                </a:r>
                <a:r>
                  <a:rPr lang="en-DE" dirty="0"/>
                  <a:t>opological cuts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A08341-62EF-4340-B239-7CDF9E7AD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740" y="4762286"/>
                <a:ext cx="1826206" cy="646331"/>
              </a:xfrm>
              <a:prstGeom prst="rect">
                <a:avLst/>
              </a:prstGeom>
              <a:blipFill>
                <a:blip r:embed="rId2"/>
                <a:stretch>
                  <a:fillRect l="-2759" t="-3846" r="-1379" b="-134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037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CBM experiment</a:t>
            </a:r>
          </a:p>
        </p:txBody>
      </p:sp>
      <p:pic>
        <p:nvPicPr>
          <p:cNvPr id="4" name="Picture 2" descr="Q:\Eigene Dateien\conferences\2015\ICPAQGP\CBMge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4"/>
          <a:stretch/>
        </p:blipFill>
        <p:spPr bwMode="auto">
          <a:xfrm>
            <a:off x="953599" y="1146587"/>
            <a:ext cx="7211708" cy="4050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sz="quarter" idx="4294967295"/>
              </p:nvPr>
            </p:nvSpPr>
            <p:spPr>
              <a:xfrm>
                <a:off x="287676" y="1290011"/>
                <a:ext cx="2510730" cy="3925450"/>
              </a:xfrm>
              <a:prstGeom prst="rect">
                <a:avLst/>
              </a:prstGeom>
              <a:solidFill>
                <a:srgbClr val="FFFFFF">
                  <a:alpha val="78824"/>
                </a:srgbClr>
              </a:solidFill>
            </p:spPr>
            <p:txBody>
              <a:bodyPr>
                <a:noAutofit/>
              </a:bodyPr>
              <a:lstStyle/>
              <a:p>
                <a:pPr>
                  <a:buClrTx/>
                  <a:buFont typeface="Courier New" charset="0"/>
                  <a:buChar char="o"/>
                </a:pPr>
                <a:endParaRPr lang="en-US" sz="1200" dirty="0">
                  <a:solidFill>
                    <a:srgbClr val="005DA8"/>
                  </a:solidFill>
                  <a:ea typeface="Arial" charset="0"/>
                  <a:cs typeface="Arial" charset="0"/>
                </a:endParaRPr>
              </a:p>
              <a:p>
                <a:pPr>
                  <a:buClrTx/>
                  <a:buFont typeface="Courier New" charset="0"/>
                  <a:buChar char="o"/>
                </a:pPr>
                <a:r>
                  <a:rPr lang="en-US" sz="1200" dirty="0">
                    <a:solidFill>
                      <a:srgbClr val="005DA8"/>
                    </a:solidFill>
                    <a:ea typeface="Arial" charset="0"/>
                    <a:cs typeface="Arial" charset="0"/>
                  </a:rPr>
                  <a:t>High-rate particle detector with free streaming data acquisition on real-time event reconstruction </a:t>
                </a:r>
              </a:p>
              <a:p>
                <a:pPr>
                  <a:buClrTx/>
                  <a:buFont typeface="Courier New" charset="0"/>
                  <a:buChar char="o"/>
                </a:pPr>
                <a:endParaRPr lang="en-US" sz="1200" dirty="0">
                  <a:solidFill>
                    <a:srgbClr val="000000"/>
                  </a:solidFill>
                  <a:ea typeface="Arial" charset="0"/>
                  <a:cs typeface="Arial" charset="0"/>
                </a:endParaRPr>
              </a:p>
              <a:p>
                <a:pPr>
                  <a:buClrTx/>
                  <a:buFont typeface="Courier New" charset="0"/>
                  <a:buChar char="o"/>
                </a:pPr>
                <a:r>
                  <a:rPr lang="en-US" sz="1200" dirty="0">
                    <a:solidFill>
                      <a:srgbClr val="005DA8"/>
                    </a:solidFill>
                    <a:ea typeface="Arial" charset="0"/>
                    <a:cs typeface="Arial" charset="0"/>
                  </a:rPr>
                  <a:t>Compact tracking with silicon in a 1 Tm magnetic field (dipole)</a:t>
                </a:r>
              </a:p>
              <a:p>
                <a:pPr lvl="1">
                  <a:buClrTx/>
                </a:pPr>
                <a:r>
                  <a:rPr lang="en-US" sz="1200" dirty="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Double-sided silicon strip</a:t>
                </a:r>
              </a:p>
              <a:p>
                <a:pPr lvl="1">
                  <a:buClrTx/>
                </a:pPr>
                <a:r>
                  <a:rPr lang="en-US" sz="1200" dirty="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MAPS based micro vertex detector</a:t>
                </a:r>
              </a:p>
              <a:p>
                <a:pPr>
                  <a:buClrTx/>
                  <a:buFont typeface="Courier New" charset="0"/>
                  <a:buChar char="o"/>
                </a:pPr>
                <a:endParaRPr lang="en-US" sz="1200" dirty="0">
                  <a:solidFill>
                    <a:srgbClr val="000000"/>
                  </a:solidFill>
                  <a:ea typeface="Arial" charset="0"/>
                  <a:cs typeface="Arial" charset="0"/>
                </a:endParaRPr>
              </a:p>
              <a:p>
                <a:pPr>
                  <a:buClrTx/>
                  <a:buFont typeface="Courier New" charset="0"/>
                  <a:buChar char="o"/>
                </a:pPr>
                <a:r>
                  <a:rPr lang="en-US" sz="1200" dirty="0">
                    <a:solidFill>
                      <a:srgbClr val="005DA8"/>
                    </a:solidFill>
                    <a:ea typeface="Arial" charset="0"/>
                    <a:cs typeface="Arial" charset="0"/>
                  </a:rPr>
                  <a:t>Particle identification </a:t>
                </a:r>
              </a:p>
              <a:p>
                <a:pPr lvl="1">
                  <a:buClrTx/>
                  <a:buFont typeface="Arial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Hadron ID: TOF</a:t>
                </a:r>
              </a:p>
              <a:p>
                <a:pPr lvl="1">
                  <a:buClrTx/>
                  <a:buFont typeface="Arial" charset="0"/>
                  <a:buChar char="•"/>
                </a:pPr>
                <a:r>
                  <a:rPr lang="en-US" sz="1200" dirty="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Photons,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200">
                            <a:solidFill>
                              <a:srgbClr val="00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π</m:t>
                        </m:r>
                      </m:e>
                      <m:sup>
                        <m:r>
                          <a:rPr lang="de-DE" sz="1200">
                            <a:solidFill>
                              <a:srgbClr val="00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200">
                        <a:solidFill>
                          <a:srgbClr val="00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η</m:t>
                    </m:r>
                  </m:oMath>
                </a14:m>
                <a:r>
                  <a:rPr lang="en-US" sz="1200" dirty="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: ECAL</a:t>
                </a:r>
              </a:p>
              <a:p>
                <a:pPr lvl="1">
                  <a:buClrTx/>
                </a:pPr>
                <a:r>
                  <a:rPr lang="en-US" sz="1200" dirty="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Electrons: RICH, TRD</a:t>
                </a:r>
              </a:p>
              <a:p>
                <a:pPr lvl="1">
                  <a:buClrTx/>
                </a:pPr>
                <a:r>
                  <a:rPr lang="en-US" sz="1200" dirty="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Muons: instrumented absorber (GEM, Straws)</a:t>
                </a: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294967295"/>
              </p:nvPr>
            </p:nvSpPr>
            <p:spPr>
              <a:xfrm>
                <a:off x="287676" y="1290011"/>
                <a:ext cx="2510730" cy="3925450"/>
              </a:xfrm>
              <a:prstGeom prst="rect">
                <a:avLst/>
              </a:prstGeom>
              <a:blipFill>
                <a:blip r:embed="rId3"/>
                <a:stretch>
                  <a:fillRect r="-50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4301970" y="4639698"/>
            <a:ext cx="3714750" cy="432048"/>
          </a:xfrm>
          <a:prstGeom prst="rect">
            <a:avLst/>
          </a:prstGeom>
          <a:solidFill>
            <a:schemeClr val="tx1">
              <a:lumMod val="50000"/>
              <a:alpha val="71000"/>
            </a:schemeClr>
          </a:solidFill>
        </p:spPr>
        <p:txBody>
          <a:bodyPr vert="horz" lIns="68580" tIns="34290" rIns="68580" bIns="34290" rtlCol="0" anchor="ctr">
            <a:normAutofit fontScale="85000" lnSpcReduction="10000"/>
          </a:bodyPr>
          <a:lstStyle/>
          <a:p>
            <a:pPr>
              <a:spcBef>
                <a:spcPct val="20000"/>
              </a:spcBef>
              <a:spcAft>
                <a:spcPts val="450"/>
              </a:spcAft>
              <a:buClr>
                <a:srgbClr val="003366"/>
              </a:buClr>
              <a:buSzPct val="80000"/>
            </a:pPr>
            <a:r>
              <a:rPr lang="en-US" sz="1275" spc="23" dirty="0">
                <a:solidFill>
                  <a:schemeClr val="bg1"/>
                </a:solidFill>
                <a:latin typeface="Avenir Medium" panose="02000503020000020003" pitchFamily="2" charset="0"/>
                <a:cs typeface="Arial Narrow"/>
              </a:rPr>
              <a:t>Systematic exploration of baryon dominated matter in A+A collisions from 2 – 11A </a:t>
            </a:r>
            <a:r>
              <a:rPr lang="en-US" sz="1275" spc="23" dirty="0" err="1">
                <a:solidFill>
                  <a:schemeClr val="bg1"/>
                </a:solidFill>
                <a:latin typeface="Avenir Medium" panose="02000503020000020003" pitchFamily="2" charset="0"/>
                <a:cs typeface="Arial Narrow"/>
              </a:rPr>
              <a:t>GeV</a:t>
            </a:r>
            <a:r>
              <a:rPr lang="en-US" sz="1275" spc="23" dirty="0">
                <a:solidFill>
                  <a:schemeClr val="bg1"/>
                </a:solidFill>
                <a:latin typeface="Avenir Medium" panose="02000503020000020003" pitchFamily="2" charset="0"/>
                <a:cs typeface="Arial Narrow"/>
              </a:rPr>
              <a:t> beam energy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F21C71-50F5-DA4F-8D88-F99846F4615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2C77A12-3140-1740-9714-297CB180A8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93599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Forefront Technologies (Green Cube)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9745" y="4648379"/>
            <a:ext cx="8150848" cy="612803"/>
          </a:xfrm>
        </p:spPr>
        <p:txBody>
          <a:bodyPr>
            <a:normAutofit/>
          </a:bodyPr>
          <a:lstStyle/>
          <a:p>
            <a:r>
              <a:rPr lang="de-DE" sz="1200" dirty="0"/>
              <a:t>Technological advancements in high-performance &amp; scientific computing, Big Data, Green IT </a:t>
            </a:r>
            <a:br>
              <a:rPr lang="de-DE" sz="1200" dirty="0"/>
            </a:br>
            <a:r>
              <a:rPr lang="de-DE" sz="1200" dirty="0"/>
              <a:t>(V. Lindenstruth, Goethe University)</a:t>
            </a:r>
          </a:p>
        </p:txBody>
      </p:sp>
      <p:pic>
        <p:nvPicPr>
          <p:cNvPr id="7" name="Bild 6" descr="TE GSI 369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93" y="1347788"/>
            <a:ext cx="6858000" cy="314991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RHIC-BES seminar series 2021 | Joachim Stroth</a:t>
            </a:r>
            <a:endParaRPr lang="en-US" noProof="0" dirty="0"/>
          </a:p>
        </p:txBody>
      </p:sp>
      <p:pic>
        <p:nvPicPr>
          <p:cNvPr id="9" name="Bild 7">
            <a:extLst>
              <a:ext uri="{FF2B5EF4-FFF2-40B4-BE49-F238E27FC236}">
                <a16:creationId xmlns:a16="http://schemas.microsoft.com/office/drawing/2014/main" id="{B5A867EA-977D-1043-AF60-915624BD5C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45" y="1347788"/>
            <a:ext cx="3847500" cy="314991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6E7816-0A56-2B49-B81A-6B3EC71E9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noProof="0" smtClean="0"/>
              <a:pPr/>
              <a:t>44</a:t>
            </a:fld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01D05-1B7F-0C45-B9A0-D7D95FD994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670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31775" indent="-231775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dirty="0"/>
                  <a:t>Increasing effort world-wide to explore the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 region of the QCD phase diagram </a:t>
                </a:r>
                <a:br>
                  <a:rPr lang="en-US" dirty="0"/>
                </a:br>
                <a:r>
                  <a:rPr lang="en-US" dirty="0"/>
                  <a:t>with state-of-the-art detectors and dileptons. </a:t>
                </a:r>
              </a:p>
              <a:p>
                <a:pPr marL="231775" indent="-231775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dirty="0"/>
                  <a:t>Vector mesons valuable probe to monitor the properties of dense matter</a:t>
                </a:r>
              </a:p>
              <a:p>
                <a:pPr marL="231775" indent="-231775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dirty="0"/>
                  <a:t>Strong modification due to meson-baryon coupling </a:t>
                </a:r>
              </a:p>
              <a:p>
                <a:pPr marL="231775" indent="-231775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dirty="0"/>
                  <a:t>Thermal rates can be used as “standard candle” to explore phase space “trajectories”</a:t>
                </a:r>
              </a:p>
              <a:p>
                <a:pPr marL="231775" indent="-231775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dirty="0"/>
                  <a:t>Possible link to chiral symmetry restoration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mixing </a:t>
                </a:r>
              </a:p>
              <a:p>
                <a:pPr marL="231775" indent="-231775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dirty="0"/>
                  <a:t>Further experimental progress depends on high-statistics data for cold-matter </a:t>
                </a:r>
                <a:br>
                  <a:rPr lang="en-US" dirty="0"/>
                </a:br>
                <a:r>
                  <a:rPr lang="en-US" dirty="0"/>
                  <a:t>and hot &amp; dense matter studies</a:t>
                </a:r>
              </a:p>
              <a:p>
                <a:pPr marL="231775" indent="-231775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dirty="0"/>
                  <a:t>Dileptons important element of the search for QCD landmarks</a:t>
                </a:r>
              </a:p>
              <a:p>
                <a:pPr>
                  <a:spcAft>
                    <a:spcPts val="1200"/>
                  </a:spcAft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noProof="0" smtClean="0"/>
              <a:pPr/>
              <a:t>45</a:t>
            </a:fld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0045C5-D011-8540-BD19-893D4E9302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4156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508EB-1EAE-F740-893A-8FEFD7C7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DE" dirty="0"/>
              <a:t>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AF055-E3C8-304B-983D-A4359A35B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81501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DA0EC4-1D81-374E-93B0-C1C8F32F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928442"/>
            <a:ext cx="7772400" cy="641408"/>
          </a:xfrm>
        </p:spPr>
        <p:txBody>
          <a:bodyPr/>
          <a:lstStyle/>
          <a:p>
            <a:r>
              <a:rPr lang="en-DE" dirty="0"/>
              <a:t>AGENDA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A28EF35-DC43-1448-A09F-42A67F7878C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22313" y="1686262"/>
                <a:ext cx="7772400" cy="206995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DE" sz="1600" dirty="0"/>
                  <a:t>Introduction</a:t>
                </a:r>
              </a:p>
              <a:p>
                <a:r>
                  <a:rPr lang="en-DE" sz="1600" dirty="0"/>
                  <a:t>Excess radiation</a:t>
                </a:r>
              </a:p>
              <a:p>
                <a:r>
                  <a:rPr lang="en-DE" sz="1600" dirty="0"/>
                  <a:t>In-medium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en-DE" sz="1600" dirty="0"/>
                  <a:t> meson</a:t>
                </a:r>
              </a:p>
              <a:p>
                <a:r>
                  <a:rPr lang="en-DE" sz="1600" dirty="0"/>
                  <a:t>Thermal radiation</a:t>
                </a:r>
              </a:p>
              <a:p>
                <a:r>
                  <a:rPr lang="en-DE" sz="1600" dirty="0"/>
                  <a:t>Cold matter</a:t>
                </a:r>
              </a:p>
              <a:p>
                <a:r>
                  <a:rPr lang="en-DE" sz="1600" dirty="0"/>
                  <a:t>Vacuum</a:t>
                </a:r>
              </a:p>
              <a:p>
                <a:r>
                  <a:rPr lang="en-DE" dirty="0"/>
                  <a:t>Future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A28EF35-DC43-1448-A09F-42A67F787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22313" y="1686262"/>
                <a:ext cx="7772400" cy="2069950"/>
              </a:xfrm>
              <a:blipFill>
                <a:blip r:embed="rId2"/>
                <a:stretch>
                  <a:fillRect l="-653" t="-12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DC40AFD-381F-D446-A58A-03F6FEC77343}"/>
              </a:ext>
            </a:extLst>
          </p:cNvPr>
          <p:cNvSpPr txBox="1">
            <a:spLocks/>
          </p:cNvSpPr>
          <p:nvPr/>
        </p:nvSpPr>
        <p:spPr>
          <a:xfrm>
            <a:off x="874713" y="4572000"/>
            <a:ext cx="7772400" cy="1004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800" b="0" i="0" kern="1200">
                <a:solidFill>
                  <a:schemeClr val="tx2"/>
                </a:solidFill>
                <a:latin typeface="Avenir" panose="02000503020000020003" pitchFamily="2" charset="0"/>
                <a:ea typeface="Avenir" panose="02000503020000020003" pitchFamily="2" charset="0"/>
                <a:cs typeface="Avenir" panose="02000503020000020003" pitchFamily="2" charset="0"/>
              </a:defRPr>
            </a:lvl1pPr>
            <a:lvl2pPr marL="342900" indent="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1350" b="0" i="0" kern="12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  <a:ea typeface="Avenir" panose="02000503020000020003" pitchFamily="2" charset="0"/>
                <a:cs typeface="Avenir" panose="02000503020000020003" pitchFamily="2" charset="0"/>
              </a:defRPr>
            </a:lvl2pPr>
            <a:lvl3pPr marL="685800" indent="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  <a:ea typeface="Avenir" panose="02000503020000020003" pitchFamily="2" charset="0"/>
                <a:cs typeface="Avenir" panose="02000503020000020003" pitchFamily="2" charset="0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050" b="0" i="0" kern="12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  <a:ea typeface="Avenir" panose="02000503020000020003" pitchFamily="2" charset="0"/>
                <a:cs typeface="Avenir" panose="02000503020000020003" pitchFamily="2" charset="0"/>
              </a:defRPr>
            </a:lvl4pPr>
            <a:lvl5pPr marL="1371600" indent="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050" b="0" i="0" kern="1200" baseline="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  <a:ea typeface="Avenir" panose="02000503020000020003" pitchFamily="2" charset="0"/>
                <a:cs typeface="Avenir" panose="02000503020000020003" pitchFamily="2" charset="0"/>
              </a:defRPr>
            </a:lvl5pPr>
            <a:lvl6pPr marL="1714500" indent="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sz="1200" dirty="0"/>
              <a:t>Disclaimer:</a:t>
            </a:r>
          </a:p>
          <a:p>
            <a:r>
              <a:rPr lang="en-GB" sz="1200" dirty="0"/>
              <a:t>L</a:t>
            </a:r>
            <a:r>
              <a:rPr lang="en-DE" sz="1200" dirty="0"/>
              <a:t>ittle on hard processes, no real photons (see C. Gale on M</a:t>
            </a:r>
            <a:r>
              <a:rPr lang="en-GB" sz="1200" dirty="0"/>
              <a:t>a</a:t>
            </a:r>
            <a:r>
              <a:rPr lang="en-DE" sz="1200" dirty="0"/>
              <a:t>y 11)</a:t>
            </a:r>
          </a:p>
          <a:p>
            <a:r>
              <a:rPr lang="en-DE" sz="1200" dirty="0"/>
              <a:t>Brief on RHIC (R. Lijuan March 23) </a:t>
            </a:r>
          </a:p>
        </p:txBody>
      </p:sp>
    </p:spTree>
    <p:extLst>
      <p:ext uri="{BB962C8B-B14F-4D97-AF65-F5344CB8AC3E}">
        <p14:creationId xmlns:p14="http://schemas.microsoft.com/office/powerpoint/2010/main" val="3153440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945AFAB-D332-1143-9F6D-6FA9047CA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465780-116C-3843-8272-3C967F479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742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15BD6-B0CA-2C49-8E2F-A74C80D5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the QCD phase 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8F56EB-94BB-334B-A40E-91FDF32327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10978" y="1247009"/>
                <a:ext cx="3302728" cy="4467992"/>
              </a:xfrm>
            </p:spPr>
            <p:txBody>
              <a:bodyPr>
                <a:normAutofit/>
              </a:bodyPr>
              <a:lstStyle/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Astrophysical relevance</a:t>
                </a:r>
              </a:p>
              <a:p>
                <a:pPr lvl="1"/>
                <a:r>
                  <a:rPr lang="en-US" sz="1200" dirty="0"/>
                  <a:t>Hadronization in the early universe</a:t>
                </a:r>
              </a:p>
              <a:p>
                <a:pPr lvl="1"/>
                <a:r>
                  <a:rPr lang="en-US" sz="1200" dirty="0"/>
                  <a:t>Neutron stars</a:t>
                </a:r>
              </a:p>
              <a:p>
                <a:pPr lvl="1"/>
                <a:r>
                  <a:rPr lang="en-US" sz="1200" dirty="0"/>
                  <a:t>Neutron star mergers</a:t>
                </a:r>
              </a:p>
              <a:p>
                <a:pPr>
                  <a:spcBef>
                    <a:spcPts val="1200"/>
                  </a:spcBef>
                  <a:buFont typeface="Courier New" panose="02070309020205020404" pitchFamily="49" charset="0"/>
                  <a:buChar char="o"/>
                </a:pPr>
                <a:r>
                  <a:rPr lang="en-US" sz="1400" dirty="0">
                    <a:solidFill>
                      <a:srgbClr val="F0781E"/>
                    </a:solidFill>
                  </a:rPr>
                  <a:t>lQCD / </a:t>
                </a:r>
                <a14:m>
                  <m:oMath xmlns:m="http://schemas.openxmlformats.org/officeDocument/2006/math">
                    <m:r>
                      <a:rPr lang="de-DE" sz="1400" i="1">
                        <a:solidFill>
                          <a:srgbClr val="F0781E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1400" dirty="0">
                    <a:solidFill>
                      <a:srgbClr val="F0781E"/>
                    </a:solidFill>
                  </a:rPr>
                  <a:t>EFT landmarks</a:t>
                </a:r>
              </a:p>
              <a:p>
                <a:pPr lvl="1"/>
                <a:r>
                  <a:rPr lang="en-US" sz="1200" dirty="0"/>
                  <a:t>Chiral cross over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120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de-DE" sz="12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200" dirty="0"/>
                  <a:t> with pseudo critical temperature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120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de-DE" sz="1200">
                        <a:latin typeface="Cambria Math" panose="02040503050406030204" pitchFamily="18" charset="0"/>
                      </a:rPr>
                      <m:t>=154</m:t>
                    </m:r>
                    <m:d>
                      <m:d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d>
                    <m:r>
                      <m:rPr>
                        <m:nor/>
                      </m:rPr>
                      <a:rPr lang="de-DE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1200"/>
                      <m:t>MeV</m:t>
                    </m:r>
                    <m:r>
                      <m:rPr>
                        <m:nor/>
                      </m:rPr>
                      <a:rPr lang="de-DE" sz="1200"/>
                      <m:t>)</m:t>
                    </m:r>
                  </m:oMath>
                </a14:m>
                <a:endParaRPr lang="en-US" sz="1200" dirty="0"/>
              </a:p>
              <a:p>
                <a:pPr lvl="1"/>
                <a:r>
                  <a:rPr lang="en-US" sz="1200" dirty="0"/>
                  <a:t>Chiral condensate</a:t>
                </a:r>
              </a:p>
              <a:p>
                <a:pPr>
                  <a:spcBef>
                    <a:spcPts val="1200"/>
                  </a:spcBef>
                  <a:buFont typeface="Courier New" panose="02070309020205020404" pitchFamily="49" charset="0"/>
                  <a:buChar char="o"/>
                </a:pPr>
                <a:r>
                  <a:rPr lang="en-US" sz="1400" dirty="0"/>
                  <a:t>„Observations“</a:t>
                </a:r>
              </a:p>
              <a:p>
                <a:pPr lvl="1"/>
                <a:r>
                  <a:rPr lang="en-US" sz="1200" dirty="0"/>
                  <a:t>Freeze-out conditions </a:t>
                </a:r>
                <a:r>
                  <a:rPr lang="en-US" sz="1200" dirty="0">
                    <a:solidFill>
                      <a:srgbClr val="1FBE38"/>
                    </a:solidFill>
                  </a:rPr>
                  <a:t>(SHM)</a:t>
                </a:r>
              </a:p>
              <a:p>
                <a:pPr lvl="1"/>
                <a:r>
                  <a:rPr lang="en-US" sz="1200" dirty="0"/>
                  <a:t>„Mean“ fireball temperatures (</a:t>
                </a:r>
                <a:r>
                  <a:rPr lang="en-US" sz="1200" dirty="0">
                    <a:solidFill>
                      <a:srgbClr val="D30000"/>
                    </a:solidFill>
                  </a:rPr>
                  <a:t>”</a:t>
                </a:r>
                <a:r>
                  <a:rPr lang="en-US" sz="1200" dirty="0" err="1">
                    <a:solidFill>
                      <a:srgbClr val="D30000"/>
                    </a:solidFill>
                  </a:rPr>
                  <a:t>Planck”radiation</a:t>
                </a:r>
                <a:r>
                  <a:rPr lang="en-US" sz="1200" dirty="0"/>
                  <a:t>)</a:t>
                </a:r>
              </a:p>
              <a:p>
                <a:pPr lvl="1"/>
                <a:r>
                  <a:rPr lang="en-US" sz="1200" dirty="0"/>
                  <a:t>Liquid gas phase transition</a:t>
                </a:r>
              </a:p>
              <a:p>
                <a:pPr>
                  <a:spcBef>
                    <a:spcPts val="1200"/>
                  </a:spcBef>
                  <a:buFont typeface="Courier New" panose="02070309020205020404" pitchFamily="49" charset="0"/>
                  <a:buChar char="o"/>
                </a:pPr>
                <a:r>
                  <a:rPr lang="en-US" sz="1400" dirty="0">
                    <a:solidFill>
                      <a:srgbClr val="005AA0"/>
                    </a:solidFill>
                  </a:rPr>
                  <a:t>Conjectures</a:t>
                </a:r>
              </a:p>
              <a:p>
                <a:pPr lvl="1"/>
                <a:r>
                  <a:rPr lang="en-US" sz="1200" dirty="0"/>
                  <a:t>1</a:t>
                </a:r>
                <a:r>
                  <a:rPr lang="en-US" sz="1200" baseline="30000" dirty="0"/>
                  <a:t>st</a:t>
                </a:r>
                <a:r>
                  <a:rPr lang="en-US" sz="1200" dirty="0"/>
                  <a:t> order chiral/deconfinement </a:t>
                </a:r>
                <a:br>
                  <a:rPr lang="en-US" sz="1200" dirty="0"/>
                </a:br>
                <a:r>
                  <a:rPr lang="en-US" sz="1200" dirty="0"/>
                  <a:t>phase transitions @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12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200" dirty="0"/>
                  <a:t> </a:t>
                </a:r>
              </a:p>
              <a:p>
                <a:pPr lvl="1"/>
                <a:r>
                  <a:rPr lang="en-US" sz="1200" dirty="0"/>
                  <a:t>Exotic phases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8F56EB-94BB-334B-A40E-91FDF3232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0978" y="1247009"/>
                <a:ext cx="3302728" cy="4467992"/>
              </a:xfrm>
              <a:blipFill>
                <a:blip r:embed="rId2"/>
                <a:stretch>
                  <a:fillRect t="-28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4F305-9094-2340-8363-461FEB189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F6016CC7-335D-DA45-A48A-3F5E5FBD2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noProof="0" smtClean="0"/>
              <a:pPr/>
              <a:t>7</a:t>
            </a:fld>
            <a:endParaRPr lang="en-US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034662-11E9-BD40-9868-B88D6AE1E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1" y="1623809"/>
            <a:ext cx="5811628" cy="351692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24255E0-207B-454B-A05D-4A4177B229E0}"/>
              </a:ext>
            </a:extLst>
          </p:cNvPr>
          <p:cNvGrpSpPr/>
          <p:nvPr/>
        </p:nvGrpSpPr>
        <p:grpSpPr>
          <a:xfrm>
            <a:off x="601625" y="2551197"/>
            <a:ext cx="932486" cy="673085"/>
            <a:chOff x="672124" y="2095468"/>
            <a:chExt cx="932486" cy="67308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5589EFD-6C3B-E14C-8DBE-51375E67E8E9}"/>
                </a:ext>
              </a:extLst>
            </p:cNvPr>
            <p:cNvCxnSpPr>
              <a:cxnSpLocks/>
            </p:cNvCxnSpPr>
            <p:nvPr/>
          </p:nvCxnSpPr>
          <p:spPr>
            <a:xfrm>
              <a:off x="679939" y="2414952"/>
              <a:ext cx="172001" cy="0"/>
            </a:xfrm>
            <a:prstGeom prst="line">
              <a:avLst/>
            </a:prstGeom>
            <a:ln w="38100">
              <a:solidFill>
                <a:srgbClr val="F0781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8E543A9-5BB0-6A4B-ACBA-08BC33060C46}"/>
                </a:ext>
              </a:extLst>
            </p:cNvPr>
            <p:cNvCxnSpPr>
              <a:cxnSpLocks/>
            </p:cNvCxnSpPr>
            <p:nvPr/>
          </p:nvCxnSpPr>
          <p:spPr>
            <a:xfrm>
              <a:off x="672124" y="2645506"/>
              <a:ext cx="172001" cy="0"/>
            </a:xfrm>
            <a:prstGeom prst="line">
              <a:avLst/>
            </a:prstGeom>
            <a:ln w="12700">
              <a:solidFill>
                <a:srgbClr val="F0781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F38FDC-254D-DD42-B1C5-49FE5E0856BD}"/>
                </a:ext>
              </a:extLst>
            </p:cNvPr>
            <p:cNvCxnSpPr>
              <a:cxnSpLocks/>
            </p:cNvCxnSpPr>
            <p:nvPr/>
          </p:nvCxnSpPr>
          <p:spPr>
            <a:xfrm>
              <a:off x="672124" y="2258644"/>
              <a:ext cx="172001" cy="0"/>
            </a:xfrm>
            <a:prstGeom prst="line">
              <a:avLst/>
            </a:prstGeom>
            <a:ln w="12700">
              <a:solidFill>
                <a:srgbClr val="F0781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BF5510D-B96E-5F4C-9485-DBBD92DA8953}"/>
                    </a:ext>
                  </a:extLst>
                </p:cNvPr>
                <p:cNvSpPr/>
                <p:nvPr/>
              </p:nvSpPr>
              <p:spPr>
                <a:xfrm>
                  <a:off x="897365" y="2514637"/>
                  <a:ext cx="707245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>
                            <a:solidFill>
                              <a:srgbClr val="F0781E"/>
                            </a:solidFill>
                            <a:latin typeface="Cambria Math" panose="02040503050406030204" pitchFamily="18" charset="0"/>
                          </a:rPr>
                          <m:t>0.8</m:t>
                        </m:r>
                        <m:sSub>
                          <m:sSubPr>
                            <m:ctrlPr>
                              <a:rPr lang="de-DE" sz="1050" i="1">
                                <a:solidFill>
                                  <a:srgbClr val="F078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de-DE" sz="1050" i="1">
                                    <a:solidFill>
                                      <a:srgbClr val="F0781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de-DE" sz="1050" i="1">
                                        <a:solidFill>
                                          <a:srgbClr val="F0781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050" i="1">
                                        <a:solidFill>
                                          <a:srgbClr val="F0781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  <m:r>
                                  <a:rPr lang="de-DE" sz="1050" i="1">
                                    <a:solidFill>
                                      <a:srgbClr val="F0781E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b>
                            <m:r>
                              <a:rPr lang="de-DE" sz="1050" i="1">
                                <a:solidFill>
                                  <a:srgbClr val="F078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sz="1050" dirty="0">
                    <a:solidFill>
                      <a:srgbClr val="F0781E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BF5510D-B96E-5F4C-9485-DBBD92DA89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365" y="2514637"/>
                  <a:ext cx="707245" cy="2539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43AD1D9-83A6-964D-9842-1373D0C54F89}"/>
                    </a:ext>
                  </a:extLst>
                </p:cNvPr>
                <p:cNvSpPr/>
                <p:nvPr/>
              </p:nvSpPr>
              <p:spPr>
                <a:xfrm>
                  <a:off x="895995" y="2095468"/>
                  <a:ext cx="707245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i="1">
                            <a:solidFill>
                              <a:srgbClr val="F0781E"/>
                            </a:solidFill>
                            <a:latin typeface="Cambria Math" panose="02040503050406030204" pitchFamily="18" charset="0"/>
                          </a:rPr>
                          <m:t>0.2</m:t>
                        </m:r>
                        <m:sSub>
                          <m:sSubPr>
                            <m:ctrlPr>
                              <a:rPr lang="de-DE" sz="1050" i="1">
                                <a:solidFill>
                                  <a:srgbClr val="F078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de-DE" sz="1050" i="1">
                                    <a:solidFill>
                                      <a:srgbClr val="F0781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de-DE" sz="1050" i="1">
                                        <a:solidFill>
                                          <a:srgbClr val="F0781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050" i="1">
                                        <a:solidFill>
                                          <a:srgbClr val="F0781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  <m:r>
                                  <a:rPr lang="de-DE" sz="1050" i="1">
                                    <a:solidFill>
                                      <a:srgbClr val="F0781E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b>
                            <m:r>
                              <a:rPr lang="de-DE" sz="1050" i="1">
                                <a:solidFill>
                                  <a:srgbClr val="F078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sz="1050" dirty="0">
                    <a:solidFill>
                      <a:srgbClr val="F0781E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43AD1D9-83A6-964D-9842-1373D0C54F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995" y="2095468"/>
                  <a:ext cx="707245" cy="2539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BA770E-4958-AB48-B233-CF9F52D63345}"/>
              </a:ext>
            </a:extLst>
          </p:cNvPr>
          <p:cNvGrpSpPr/>
          <p:nvPr/>
        </p:nvGrpSpPr>
        <p:grpSpPr>
          <a:xfrm>
            <a:off x="3986720" y="3599886"/>
            <a:ext cx="723024" cy="1052164"/>
            <a:chOff x="4151907" y="3101626"/>
            <a:chExt cx="723024" cy="1052164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E270E6D-FF07-A54A-A283-1FEDA8A9F5DF}"/>
                </a:ext>
              </a:extLst>
            </p:cNvPr>
            <p:cNvSpPr/>
            <p:nvPr/>
          </p:nvSpPr>
          <p:spPr>
            <a:xfrm>
              <a:off x="4151907" y="3387305"/>
              <a:ext cx="522097" cy="642448"/>
            </a:xfrm>
            <a:custGeom>
              <a:avLst/>
              <a:gdLst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1815" h="1578708">
                  <a:moveTo>
                    <a:pt x="0" y="0"/>
                  </a:moveTo>
                  <a:cubicBezTo>
                    <a:pt x="208410" y="138072"/>
                    <a:pt x="612204" y="471528"/>
                    <a:pt x="890954" y="742462"/>
                  </a:cubicBezTo>
                  <a:cubicBezTo>
                    <a:pt x="1169704" y="1013396"/>
                    <a:pt x="1339036" y="1292144"/>
                    <a:pt x="1531815" y="1578708"/>
                  </a:cubicBezTo>
                </a:path>
              </a:pathLst>
            </a:custGeom>
            <a:noFill/>
            <a:ln w="12700">
              <a:solidFill>
                <a:srgbClr val="F07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1E85DB9-E15B-DD41-BE02-600C06D2DAA6}"/>
                </a:ext>
              </a:extLst>
            </p:cNvPr>
            <p:cNvSpPr/>
            <p:nvPr/>
          </p:nvSpPr>
          <p:spPr>
            <a:xfrm>
              <a:off x="4151907" y="3236234"/>
              <a:ext cx="522097" cy="795109"/>
            </a:xfrm>
            <a:custGeom>
              <a:avLst/>
              <a:gdLst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953847"/>
                <a:gd name="connsiteX1" fmla="*/ 890954 w 1531815"/>
                <a:gd name="connsiteY1" fmla="*/ 7424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1815" h="1953847">
                  <a:moveTo>
                    <a:pt x="0" y="0"/>
                  </a:moveTo>
                  <a:cubicBezTo>
                    <a:pt x="857086" y="388164"/>
                    <a:pt x="1034236" y="815405"/>
                    <a:pt x="1195754" y="1047262"/>
                  </a:cubicBezTo>
                  <a:cubicBezTo>
                    <a:pt x="1357272" y="1279119"/>
                    <a:pt x="1479713" y="1620391"/>
                    <a:pt x="1531815" y="1953847"/>
                  </a:cubicBezTo>
                </a:path>
              </a:pathLst>
            </a:custGeom>
            <a:noFill/>
            <a:ln w="12700">
              <a:solidFill>
                <a:srgbClr val="F07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713D393-EF3D-FA4D-BAF1-E1189CBBE08E}"/>
                </a:ext>
              </a:extLst>
            </p:cNvPr>
            <p:cNvSpPr/>
            <p:nvPr/>
          </p:nvSpPr>
          <p:spPr>
            <a:xfrm>
              <a:off x="4151907" y="3101626"/>
              <a:ext cx="564934" cy="985375"/>
            </a:xfrm>
            <a:custGeom>
              <a:avLst/>
              <a:gdLst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953847"/>
                <a:gd name="connsiteX1" fmla="*/ 890954 w 1531815"/>
                <a:gd name="connsiteY1" fmla="*/ 7424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  <a:gd name="connsiteX0" fmla="*/ 0 w 1587099"/>
                <a:gd name="connsiteY0" fmla="*/ 0 h 1953847"/>
                <a:gd name="connsiteX1" fmla="*/ 1524001 w 1587099"/>
                <a:gd name="connsiteY1" fmla="*/ 899966 h 1953847"/>
                <a:gd name="connsiteX2" fmla="*/ 1531815 w 1587099"/>
                <a:gd name="connsiteY2" fmla="*/ 1953847 h 1953847"/>
                <a:gd name="connsiteX0" fmla="*/ 0 w 1649375"/>
                <a:gd name="connsiteY0" fmla="*/ 0 h 2074362"/>
                <a:gd name="connsiteX1" fmla="*/ 1524001 w 1649375"/>
                <a:gd name="connsiteY1" fmla="*/ 899966 h 2074362"/>
                <a:gd name="connsiteX2" fmla="*/ 1594338 w 1649375"/>
                <a:gd name="connsiteY2" fmla="*/ 2074362 h 2074362"/>
                <a:gd name="connsiteX0" fmla="*/ 0 w 1681577"/>
                <a:gd name="connsiteY0" fmla="*/ 0 h 2074362"/>
                <a:gd name="connsiteX1" fmla="*/ 1524001 w 1681577"/>
                <a:gd name="connsiteY1" fmla="*/ 899966 h 2074362"/>
                <a:gd name="connsiteX2" fmla="*/ 1594338 w 1681577"/>
                <a:gd name="connsiteY2" fmla="*/ 2074362 h 2074362"/>
                <a:gd name="connsiteX0" fmla="*/ 0 w 1669001"/>
                <a:gd name="connsiteY0" fmla="*/ 0 h 2074362"/>
                <a:gd name="connsiteX1" fmla="*/ 1524001 w 1669001"/>
                <a:gd name="connsiteY1" fmla="*/ 899966 h 2074362"/>
                <a:gd name="connsiteX2" fmla="*/ 1594338 w 1669001"/>
                <a:gd name="connsiteY2" fmla="*/ 2074362 h 2074362"/>
                <a:gd name="connsiteX0" fmla="*/ 0 w 1662869"/>
                <a:gd name="connsiteY0" fmla="*/ 0 h 2074362"/>
                <a:gd name="connsiteX1" fmla="*/ 1524001 w 1662869"/>
                <a:gd name="connsiteY1" fmla="*/ 899966 h 2074362"/>
                <a:gd name="connsiteX2" fmla="*/ 1594338 w 1662869"/>
                <a:gd name="connsiteY2" fmla="*/ 2074362 h 2074362"/>
                <a:gd name="connsiteX0" fmla="*/ 0 w 1648203"/>
                <a:gd name="connsiteY0" fmla="*/ 0 h 2074362"/>
                <a:gd name="connsiteX1" fmla="*/ 1524001 w 1648203"/>
                <a:gd name="connsiteY1" fmla="*/ 899966 h 2074362"/>
                <a:gd name="connsiteX2" fmla="*/ 1594338 w 1648203"/>
                <a:gd name="connsiteY2" fmla="*/ 2074362 h 2074362"/>
                <a:gd name="connsiteX0" fmla="*/ 0 w 1648203"/>
                <a:gd name="connsiteY0" fmla="*/ 0 h 2074362"/>
                <a:gd name="connsiteX1" fmla="*/ 1524001 w 1648203"/>
                <a:gd name="connsiteY1" fmla="*/ 899966 h 2074362"/>
                <a:gd name="connsiteX2" fmla="*/ 1594338 w 1648203"/>
                <a:gd name="connsiteY2" fmla="*/ 2074362 h 2074362"/>
                <a:gd name="connsiteX0" fmla="*/ 0 w 1657498"/>
                <a:gd name="connsiteY0" fmla="*/ 0 h 2074362"/>
                <a:gd name="connsiteX1" fmla="*/ 1524001 w 1657498"/>
                <a:gd name="connsiteY1" fmla="*/ 899966 h 2074362"/>
                <a:gd name="connsiteX2" fmla="*/ 1594338 w 1657498"/>
                <a:gd name="connsiteY2" fmla="*/ 2074362 h 2074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498" h="2074362">
                  <a:moveTo>
                    <a:pt x="0" y="0"/>
                  </a:moveTo>
                  <a:cubicBezTo>
                    <a:pt x="1255671" y="542156"/>
                    <a:pt x="1344246" y="674754"/>
                    <a:pt x="1524001" y="899966"/>
                  </a:cubicBezTo>
                  <a:cubicBezTo>
                    <a:pt x="1703756" y="1125178"/>
                    <a:pt x="1675098" y="1861422"/>
                    <a:pt x="1594338" y="2074362"/>
                  </a:cubicBezTo>
                </a:path>
              </a:pathLst>
            </a:custGeom>
            <a:noFill/>
            <a:ln w="12700">
              <a:solidFill>
                <a:srgbClr val="F07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9243C12-678A-4443-A4A1-4E2B97E8098B}"/>
                </a:ext>
              </a:extLst>
            </p:cNvPr>
            <p:cNvSpPr/>
            <p:nvPr/>
          </p:nvSpPr>
          <p:spPr>
            <a:xfrm>
              <a:off x="4364557" y="3101626"/>
              <a:ext cx="510374" cy="1052164"/>
            </a:xfrm>
            <a:custGeom>
              <a:avLst/>
              <a:gdLst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578708"/>
                <a:gd name="connsiteX1" fmla="*/ 890954 w 1531815"/>
                <a:gd name="connsiteY1" fmla="*/ 742462 h 1578708"/>
                <a:gd name="connsiteX2" fmla="*/ 1531815 w 1531815"/>
                <a:gd name="connsiteY2" fmla="*/ 1578708 h 1578708"/>
                <a:gd name="connsiteX0" fmla="*/ 0 w 1531815"/>
                <a:gd name="connsiteY0" fmla="*/ 0 h 1953847"/>
                <a:gd name="connsiteX1" fmla="*/ 890954 w 1531815"/>
                <a:gd name="connsiteY1" fmla="*/ 7424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  <a:gd name="connsiteX0" fmla="*/ 0 w 1531815"/>
                <a:gd name="connsiteY0" fmla="*/ 0 h 1953847"/>
                <a:gd name="connsiteX1" fmla="*/ 1195754 w 1531815"/>
                <a:gd name="connsiteY1" fmla="*/ 1047262 h 1953847"/>
                <a:gd name="connsiteX2" fmla="*/ 1531815 w 1531815"/>
                <a:gd name="connsiteY2" fmla="*/ 1953847 h 1953847"/>
                <a:gd name="connsiteX0" fmla="*/ 0 w 1587099"/>
                <a:gd name="connsiteY0" fmla="*/ 0 h 1953847"/>
                <a:gd name="connsiteX1" fmla="*/ 1524001 w 1587099"/>
                <a:gd name="connsiteY1" fmla="*/ 899966 h 1953847"/>
                <a:gd name="connsiteX2" fmla="*/ 1531815 w 1587099"/>
                <a:gd name="connsiteY2" fmla="*/ 1953847 h 1953847"/>
                <a:gd name="connsiteX0" fmla="*/ 0 w 1649375"/>
                <a:gd name="connsiteY0" fmla="*/ 0 h 2074362"/>
                <a:gd name="connsiteX1" fmla="*/ 1524001 w 1649375"/>
                <a:gd name="connsiteY1" fmla="*/ 899966 h 2074362"/>
                <a:gd name="connsiteX2" fmla="*/ 1594338 w 1649375"/>
                <a:gd name="connsiteY2" fmla="*/ 2074362 h 2074362"/>
                <a:gd name="connsiteX0" fmla="*/ 0 w 1681577"/>
                <a:gd name="connsiteY0" fmla="*/ 0 h 2074362"/>
                <a:gd name="connsiteX1" fmla="*/ 1524001 w 1681577"/>
                <a:gd name="connsiteY1" fmla="*/ 899966 h 2074362"/>
                <a:gd name="connsiteX2" fmla="*/ 1594338 w 1681577"/>
                <a:gd name="connsiteY2" fmla="*/ 2074362 h 2074362"/>
                <a:gd name="connsiteX0" fmla="*/ 0 w 1669001"/>
                <a:gd name="connsiteY0" fmla="*/ 0 h 2074362"/>
                <a:gd name="connsiteX1" fmla="*/ 1524001 w 1669001"/>
                <a:gd name="connsiteY1" fmla="*/ 899966 h 2074362"/>
                <a:gd name="connsiteX2" fmla="*/ 1594338 w 1669001"/>
                <a:gd name="connsiteY2" fmla="*/ 2074362 h 2074362"/>
                <a:gd name="connsiteX0" fmla="*/ 0 w 1552534"/>
                <a:gd name="connsiteY0" fmla="*/ 0 h 2214963"/>
                <a:gd name="connsiteX1" fmla="*/ 1524001 w 1552534"/>
                <a:gd name="connsiteY1" fmla="*/ 899966 h 2214963"/>
                <a:gd name="connsiteX2" fmla="*/ 1008185 w 1552534"/>
                <a:gd name="connsiteY2" fmla="*/ 2214963 h 2214963"/>
                <a:gd name="connsiteX0" fmla="*/ 0 w 1507554"/>
                <a:gd name="connsiteY0" fmla="*/ 0 h 2214963"/>
                <a:gd name="connsiteX1" fmla="*/ 1477108 w 1507554"/>
                <a:gd name="connsiteY1" fmla="*/ 933442 h 2214963"/>
                <a:gd name="connsiteX2" fmla="*/ 1008185 w 1507554"/>
                <a:gd name="connsiteY2" fmla="*/ 2214963 h 2214963"/>
                <a:gd name="connsiteX0" fmla="*/ 0 w 1494966"/>
                <a:gd name="connsiteY0" fmla="*/ 0 h 2214963"/>
                <a:gd name="connsiteX1" fmla="*/ 1477108 w 1494966"/>
                <a:gd name="connsiteY1" fmla="*/ 933442 h 2214963"/>
                <a:gd name="connsiteX2" fmla="*/ 1008185 w 1494966"/>
                <a:gd name="connsiteY2" fmla="*/ 2214963 h 2214963"/>
                <a:gd name="connsiteX0" fmla="*/ 0 w 1497420"/>
                <a:gd name="connsiteY0" fmla="*/ 0 h 2214963"/>
                <a:gd name="connsiteX1" fmla="*/ 1477108 w 1497420"/>
                <a:gd name="connsiteY1" fmla="*/ 933442 h 2214963"/>
                <a:gd name="connsiteX2" fmla="*/ 1008185 w 1497420"/>
                <a:gd name="connsiteY2" fmla="*/ 2214963 h 221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7420" h="2214963">
                  <a:moveTo>
                    <a:pt x="0" y="0"/>
                  </a:moveTo>
                  <a:cubicBezTo>
                    <a:pt x="857086" y="388164"/>
                    <a:pt x="1355969" y="644626"/>
                    <a:pt x="1477108" y="933442"/>
                  </a:cubicBezTo>
                  <a:cubicBezTo>
                    <a:pt x="1598247" y="1222258"/>
                    <a:pt x="1143653" y="1988632"/>
                    <a:pt x="1008185" y="2214963"/>
                  </a:cubicBezTo>
                </a:path>
              </a:pathLst>
            </a:custGeom>
            <a:noFill/>
            <a:ln w="12700">
              <a:solidFill>
                <a:srgbClr val="F07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21A8278-CA65-DD4A-A755-DA2859C0ACED}"/>
                  </a:ext>
                </a:extLst>
              </p:cNvPr>
              <p:cNvSpPr/>
              <p:nvPr/>
            </p:nvSpPr>
            <p:spPr>
              <a:xfrm>
                <a:off x="4063564" y="3390224"/>
                <a:ext cx="745332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  <m:sSub>
                        <m:sSubPr>
                          <m:ctrlPr>
                            <a:rPr lang="de-DE" sz="900" b="1" i="1">
                              <a:solidFill>
                                <a:srgbClr val="F0781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900" b="1" i="1">
                                  <a:solidFill>
                                    <a:srgbClr val="F078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900" b="1" i="1">
                                      <a:solidFill>
                                        <a:srgbClr val="F0781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900" b="1" i="1">
                                      <a:solidFill>
                                        <a:srgbClr val="F0781E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  <m:r>
                                <a:rPr lang="de-DE" sz="900" b="1" i="1">
                                  <a:solidFill>
                                    <a:srgbClr val="F0781E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d>
                        </m:e>
                        <m:sub>
                          <m:r>
                            <a:rPr lang="de-DE" sz="900" b="1" i="1">
                              <a:solidFill>
                                <a:srgbClr val="F0781E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de-DE" sz="900" b="1" dirty="0">
                  <a:solidFill>
                    <a:srgbClr val="F0781E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21A8278-CA65-DD4A-A755-DA2859C0A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564" y="3390224"/>
                <a:ext cx="745332" cy="2308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ECAFC14-81B5-0042-8659-1D2528479C29}"/>
                  </a:ext>
                </a:extLst>
              </p:cNvPr>
              <p:cNvSpPr/>
              <p:nvPr/>
            </p:nvSpPr>
            <p:spPr>
              <a:xfrm>
                <a:off x="3704316" y="3411394"/>
                <a:ext cx="466794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𝟖𝟓</m:t>
                      </m:r>
                    </m:oMath>
                  </m:oMathPara>
                </a14:m>
                <a:endParaRPr lang="de-DE" sz="900" b="1" dirty="0">
                  <a:solidFill>
                    <a:srgbClr val="F0781E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ECAFC14-81B5-0042-8659-1D2528479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316" y="3411394"/>
                <a:ext cx="466794" cy="2308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1862414-5339-4D49-A3F0-453035CC34E3}"/>
                  </a:ext>
                </a:extLst>
              </p:cNvPr>
              <p:cNvSpPr/>
              <p:nvPr/>
            </p:nvSpPr>
            <p:spPr>
              <a:xfrm>
                <a:off x="3669092" y="3562398"/>
                <a:ext cx="397865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de-DE" sz="900" b="1" dirty="0">
                  <a:solidFill>
                    <a:srgbClr val="F0781E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1862414-5339-4D49-A3F0-453035CC34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092" y="3562398"/>
                <a:ext cx="397865" cy="2308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45266C1-A532-194E-A697-69358391B940}"/>
                  </a:ext>
                </a:extLst>
              </p:cNvPr>
              <p:cNvSpPr/>
              <p:nvPr/>
            </p:nvSpPr>
            <p:spPr>
              <a:xfrm>
                <a:off x="3704317" y="3702845"/>
                <a:ext cx="397865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900" b="1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de-DE" sz="900" b="1" dirty="0">
                  <a:solidFill>
                    <a:srgbClr val="F0781E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45266C1-A532-194E-A697-69358391B9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317" y="3702845"/>
                <a:ext cx="397865" cy="2308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513016B-0BCB-9949-82F6-D7411EA7FE3C}"/>
                  </a:ext>
                </a:extLst>
              </p:cNvPr>
              <p:cNvSpPr txBox="1"/>
              <p:nvPr/>
            </p:nvSpPr>
            <p:spPr>
              <a:xfrm>
                <a:off x="3131233" y="4287272"/>
                <a:ext cx="128137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de-DE" sz="1100" i="1">
                              <a:solidFill>
                                <a:srgbClr val="F0781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1100" i="1">
                                  <a:solidFill>
                                    <a:srgbClr val="F078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100" i="1">
                                  <a:solidFill>
                                    <a:srgbClr val="F0781E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de-DE" sz="1100" i="1">
                              <a:solidFill>
                                <a:srgbClr val="F0781E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de-DE" sz="1100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de-DE" sz="1100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de-DE" sz="1100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sz="1100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EFT</m:t>
                      </m:r>
                      <m:r>
                        <m:rPr>
                          <m:nor/>
                        </m:rPr>
                        <a:rPr lang="de-DE" sz="1100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de-DE" sz="1100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FRG</m:t>
                      </m:r>
                    </m:oMath>
                  </m:oMathPara>
                </a14:m>
                <a:endParaRPr lang="de-DE" sz="1100" dirty="0">
                  <a:solidFill>
                    <a:srgbClr val="F0781E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513016B-0BCB-9949-82F6-D7411EA7F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233" y="4287272"/>
                <a:ext cx="1281376" cy="261610"/>
              </a:xfrm>
              <a:prstGeom prst="rect">
                <a:avLst/>
              </a:prstGeom>
              <a:blipFill>
                <a:blip r:embed="rId10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65C8409-4FC7-BB47-AB3C-8D48C55DAB44}"/>
                  </a:ext>
                </a:extLst>
              </p:cNvPr>
              <p:cNvSpPr txBox="1"/>
              <p:nvPr/>
            </p:nvSpPr>
            <p:spPr>
              <a:xfrm>
                <a:off x="985469" y="3300170"/>
                <a:ext cx="9106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de-DE" sz="1200" i="1">
                              <a:solidFill>
                                <a:srgbClr val="F0781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F0781E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de-DE" sz="1200" i="1">
                                  <a:solidFill>
                                    <a:srgbClr val="F078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>
                                  <a:solidFill>
                                    <a:srgbClr val="F0781E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de-DE" sz="1200" i="1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de-DE" sz="1200">
                          <a:solidFill>
                            <a:srgbClr val="F0781E"/>
                          </a:solidFill>
                          <a:latin typeface="Cambria Math" panose="02040503050406030204" pitchFamily="18" charset="0"/>
                        </a:rPr>
                        <m:t>lQCD</m:t>
                      </m:r>
                    </m:oMath>
                  </m:oMathPara>
                </a14:m>
                <a:endParaRPr lang="de-DE" sz="1200" dirty="0">
                  <a:solidFill>
                    <a:srgbClr val="F0781E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65C8409-4FC7-BB47-AB3C-8D48C55DA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69" y="3300170"/>
                <a:ext cx="910634" cy="276999"/>
              </a:xfrm>
              <a:prstGeom prst="rect">
                <a:avLst/>
              </a:prstGeom>
              <a:blipFill>
                <a:blip r:embed="rId11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F24458D-9E7A-BF4F-96B7-BED85A983396}"/>
              </a:ext>
            </a:extLst>
          </p:cNvPr>
          <p:cNvCxnSpPr/>
          <p:nvPr/>
        </p:nvCxnSpPr>
        <p:spPr>
          <a:xfrm>
            <a:off x="711307" y="4762418"/>
            <a:ext cx="1250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4FA95D4D-7EB9-0C4B-AE9D-B484F127DAC9}"/>
              </a:ext>
            </a:extLst>
          </p:cNvPr>
          <p:cNvSpPr/>
          <p:nvPr/>
        </p:nvSpPr>
        <p:spPr>
          <a:xfrm>
            <a:off x="617577" y="1739879"/>
            <a:ext cx="311278" cy="1927321"/>
          </a:xfrm>
          <a:custGeom>
            <a:avLst/>
            <a:gdLst>
              <a:gd name="connsiteX0" fmla="*/ 0 w 291313"/>
              <a:gd name="connsiteY0" fmla="*/ 0 h 1812616"/>
              <a:gd name="connsiteX1" fmla="*/ 283221 w 291313"/>
              <a:gd name="connsiteY1" fmla="*/ 0 h 1812616"/>
              <a:gd name="connsiteX2" fmla="*/ 291313 w 291313"/>
              <a:gd name="connsiteY2" fmla="*/ 1642683 h 1812616"/>
              <a:gd name="connsiteX3" fmla="*/ 153749 w 291313"/>
              <a:gd name="connsiteY3" fmla="*/ 1812616 h 1812616"/>
              <a:gd name="connsiteX4" fmla="*/ 8092 w 291313"/>
              <a:gd name="connsiteY4" fmla="*/ 1658867 h 1812616"/>
              <a:gd name="connsiteX5" fmla="*/ 0 w 291313"/>
              <a:gd name="connsiteY5" fmla="*/ 0 h 1812616"/>
              <a:gd name="connsiteX0" fmla="*/ 19820 w 311133"/>
              <a:gd name="connsiteY0" fmla="*/ 0 h 1812616"/>
              <a:gd name="connsiteX1" fmla="*/ 303041 w 311133"/>
              <a:gd name="connsiteY1" fmla="*/ 0 h 1812616"/>
              <a:gd name="connsiteX2" fmla="*/ 311133 w 311133"/>
              <a:gd name="connsiteY2" fmla="*/ 1642683 h 1812616"/>
              <a:gd name="connsiteX3" fmla="*/ 173569 w 311133"/>
              <a:gd name="connsiteY3" fmla="*/ 1812616 h 1812616"/>
              <a:gd name="connsiteX4" fmla="*/ 203 w 311133"/>
              <a:gd name="connsiteY4" fmla="*/ 1664409 h 1812616"/>
              <a:gd name="connsiteX5" fmla="*/ 19820 w 311133"/>
              <a:gd name="connsiteY5" fmla="*/ 0 h 1812616"/>
              <a:gd name="connsiteX0" fmla="*/ 0 w 319022"/>
              <a:gd name="connsiteY0" fmla="*/ 0 h 1812616"/>
              <a:gd name="connsiteX1" fmla="*/ 310930 w 319022"/>
              <a:gd name="connsiteY1" fmla="*/ 0 h 1812616"/>
              <a:gd name="connsiteX2" fmla="*/ 319022 w 319022"/>
              <a:gd name="connsiteY2" fmla="*/ 1642683 h 1812616"/>
              <a:gd name="connsiteX3" fmla="*/ 181458 w 319022"/>
              <a:gd name="connsiteY3" fmla="*/ 1812616 h 1812616"/>
              <a:gd name="connsiteX4" fmla="*/ 8092 w 319022"/>
              <a:gd name="connsiteY4" fmla="*/ 1664409 h 1812616"/>
              <a:gd name="connsiteX5" fmla="*/ 0 w 319022"/>
              <a:gd name="connsiteY5" fmla="*/ 0 h 1812616"/>
              <a:gd name="connsiteX0" fmla="*/ 0 w 319022"/>
              <a:gd name="connsiteY0" fmla="*/ 0 h 1818158"/>
              <a:gd name="connsiteX1" fmla="*/ 310930 w 319022"/>
              <a:gd name="connsiteY1" fmla="*/ 0 h 1818158"/>
              <a:gd name="connsiteX2" fmla="*/ 319022 w 319022"/>
              <a:gd name="connsiteY2" fmla="*/ 1642683 h 1818158"/>
              <a:gd name="connsiteX3" fmla="*/ 148207 w 319022"/>
              <a:gd name="connsiteY3" fmla="*/ 1818158 h 1818158"/>
              <a:gd name="connsiteX4" fmla="*/ 8092 w 319022"/>
              <a:gd name="connsiteY4" fmla="*/ 1664409 h 1818158"/>
              <a:gd name="connsiteX5" fmla="*/ 0 w 319022"/>
              <a:gd name="connsiteY5" fmla="*/ 0 h 1818158"/>
              <a:gd name="connsiteX0" fmla="*/ 0 w 311278"/>
              <a:gd name="connsiteY0" fmla="*/ 0 h 1818158"/>
              <a:gd name="connsiteX1" fmla="*/ 310930 w 311278"/>
              <a:gd name="connsiteY1" fmla="*/ 0 h 1818158"/>
              <a:gd name="connsiteX2" fmla="*/ 302396 w 311278"/>
              <a:gd name="connsiteY2" fmla="*/ 1653766 h 1818158"/>
              <a:gd name="connsiteX3" fmla="*/ 148207 w 311278"/>
              <a:gd name="connsiteY3" fmla="*/ 1818158 h 1818158"/>
              <a:gd name="connsiteX4" fmla="*/ 8092 w 311278"/>
              <a:gd name="connsiteY4" fmla="*/ 1664409 h 1818158"/>
              <a:gd name="connsiteX5" fmla="*/ 0 w 311278"/>
              <a:gd name="connsiteY5" fmla="*/ 0 h 181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278" h="1818158">
                <a:moveTo>
                  <a:pt x="0" y="0"/>
                </a:moveTo>
                <a:lnTo>
                  <a:pt x="310930" y="0"/>
                </a:lnTo>
                <a:cubicBezTo>
                  <a:pt x="313627" y="547561"/>
                  <a:pt x="299699" y="1106205"/>
                  <a:pt x="302396" y="1653766"/>
                </a:cubicBezTo>
                <a:lnTo>
                  <a:pt x="148207" y="1818158"/>
                </a:lnTo>
                <a:lnTo>
                  <a:pt x="8092" y="1664409"/>
                </a:lnTo>
                <a:cubicBezTo>
                  <a:pt x="5395" y="1111453"/>
                  <a:pt x="2697" y="552956"/>
                  <a:pt x="0" y="0"/>
                </a:cubicBezTo>
                <a:close/>
              </a:path>
            </a:pathLst>
          </a:custGeom>
          <a:solidFill>
            <a:srgbClr val="93A2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255F07-9B71-A746-94B3-E774F2B17540}"/>
              </a:ext>
            </a:extLst>
          </p:cNvPr>
          <p:cNvSpPr txBox="1"/>
          <p:nvPr/>
        </p:nvSpPr>
        <p:spPr>
          <a:xfrm rot="16200000">
            <a:off x="233504" y="2139476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 err="1">
                <a:solidFill>
                  <a:schemeClr val="bg1">
                    <a:lumMod val="50000"/>
                  </a:schemeClr>
                </a:solidFill>
              </a:rPr>
              <a:t>early</a:t>
            </a:r>
            <a:r>
              <a:rPr lang="de-DE" sz="105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050" b="1" dirty="0" err="1">
                <a:solidFill>
                  <a:schemeClr val="bg1">
                    <a:lumMod val="50000"/>
                  </a:schemeClr>
                </a:solidFill>
              </a:rPr>
              <a:t>universe</a:t>
            </a:r>
            <a:endParaRPr lang="de-D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E51C29-C84C-5546-8587-C8B1FAC90C26}"/>
              </a:ext>
            </a:extLst>
          </p:cNvPr>
          <p:cNvSpPr/>
          <p:nvPr/>
        </p:nvSpPr>
        <p:spPr>
          <a:xfrm>
            <a:off x="4648844" y="4550974"/>
            <a:ext cx="599137" cy="199803"/>
          </a:xfrm>
          <a:prstGeom prst="rect">
            <a:avLst/>
          </a:prstGeom>
          <a:solidFill>
            <a:srgbClr val="93A299">
              <a:alpha val="294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0BE13BC-B556-E748-83A3-10CC57377CCF}"/>
              </a:ext>
            </a:extLst>
          </p:cNvPr>
          <p:cNvSpPr txBox="1"/>
          <p:nvPr/>
        </p:nvSpPr>
        <p:spPr>
          <a:xfrm>
            <a:off x="4562650" y="4523916"/>
            <a:ext cx="7697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bg1">
                    <a:lumMod val="50000"/>
                  </a:schemeClr>
                </a:solidFill>
              </a:rPr>
              <a:t>NS </a:t>
            </a:r>
            <a:r>
              <a:rPr lang="de-DE" sz="1050" b="1" dirty="0" err="1">
                <a:solidFill>
                  <a:schemeClr val="bg1">
                    <a:lumMod val="50000"/>
                  </a:schemeClr>
                </a:solidFill>
              </a:rPr>
              <a:t>cores</a:t>
            </a:r>
            <a:endParaRPr lang="de-D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1CA32B3-AAAF-3D4A-9873-138C0C994CC6}"/>
              </a:ext>
            </a:extLst>
          </p:cNvPr>
          <p:cNvSpPr/>
          <p:nvPr/>
        </p:nvSpPr>
        <p:spPr>
          <a:xfrm rot="18708901">
            <a:off x="3840082" y="3487551"/>
            <a:ext cx="510268" cy="669900"/>
          </a:xfrm>
          <a:prstGeom prst="ellipse">
            <a:avLst/>
          </a:prstGeom>
          <a:solidFill>
            <a:srgbClr val="93A299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C5A531-27D1-4A43-8A16-B62CE3353142}"/>
              </a:ext>
            </a:extLst>
          </p:cNvPr>
          <p:cNvSpPr txBox="1"/>
          <p:nvPr/>
        </p:nvSpPr>
        <p:spPr>
          <a:xfrm>
            <a:off x="4356503" y="3719399"/>
            <a:ext cx="8675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bg1">
                    <a:lumMod val="50000"/>
                  </a:schemeClr>
                </a:solidFill>
              </a:rPr>
              <a:t>NS </a:t>
            </a:r>
            <a:r>
              <a:rPr lang="de-DE" sz="1050" b="1" dirty="0" err="1">
                <a:solidFill>
                  <a:schemeClr val="bg1">
                    <a:lumMod val="50000"/>
                  </a:schemeClr>
                </a:solidFill>
              </a:rPr>
              <a:t>merger</a:t>
            </a:r>
            <a:endParaRPr lang="de-D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41A9565E-81E1-E648-B32A-754529304952}"/>
              </a:ext>
            </a:extLst>
          </p:cNvPr>
          <p:cNvSpPr/>
          <p:nvPr/>
        </p:nvSpPr>
        <p:spPr>
          <a:xfrm>
            <a:off x="618150" y="1739254"/>
            <a:ext cx="3590915" cy="2458389"/>
          </a:xfrm>
          <a:custGeom>
            <a:avLst/>
            <a:gdLst>
              <a:gd name="connsiteX0" fmla="*/ 14990 w 3462728"/>
              <a:gd name="connsiteY0" fmla="*/ 1116767 h 2413417"/>
              <a:gd name="connsiteX1" fmla="*/ 1971207 w 3462728"/>
              <a:gd name="connsiteY1" fmla="*/ 1371600 h 2413417"/>
              <a:gd name="connsiteX2" fmla="*/ 3462728 w 3462728"/>
              <a:gd name="connsiteY2" fmla="*/ 2413417 h 2413417"/>
              <a:gd name="connsiteX3" fmla="*/ 2076138 w 3462728"/>
              <a:gd name="connsiteY3" fmla="*/ 697043 h 2413417"/>
              <a:gd name="connsiteX4" fmla="*/ 179882 w 3462728"/>
              <a:gd name="connsiteY4" fmla="*/ 29981 h 2413417"/>
              <a:gd name="connsiteX5" fmla="*/ 0 w 3462728"/>
              <a:gd name="connsiteY5" fmla="*/ 0 h 2413417"/>
              <a:gd name="connsiteX6" fmla="*/ 14990 w 3462728"/>
              <a:gd name="connsiteY6" fmla="*/ 1116767 h 2413417"/>
              <a:gd name="connsiteX0" fmla="*/ 14990 w 3462728"/>
              <a:gd name="connsiteY0" fmla="*/ 1116767 h 2413417"/>
              <a:gd name="connsiteX1" fmla="*/ 1971207 w 3462728"/>
              <a:gd name="connsiteY1" fmla="*/ 1371600 h 2413417"/>
              <a:gd name="connsiteX2" fmla="*/ 3462728 w 3462728"/>
              <a:gd name="connsiteY2" fmla="*/ 2413417 h 2413417"/>
              <a:gd name="connsiteX3" fmla="*/ 2076138 w 3462728"/>
              <a:gd name="connsiteY3" fmla="*/ 697043 h 2413417"/>
              <a:gd name="connsiteX4" fmla="*/ 179882 w 3462728"/>
              <a:gd name="connsiteY4" fmla="*/ 29981 h 2413417"/>
              <a:gd name="connsiteX5" fmla="*/ 0 w 3462728"/>
              <a:gd name="connsiteY5" fmla="*/ 0 h 2413417"/>
              <a:gd name="connsiteX6" fmla="*/ 14990 w 3462728"/>
              <a:gd name="connsiteY6" fmla="*/ 1116767 h 2413417"/>
              <a:gd name="connsiteX0" fmla="*/ 14990 w 3463020"/>
              <a:gd name="connsiteY0" fmla="*/ 1116767 h 2413417"/>
              <a:gd name="connsiteX1" fmla="*/ 1971207 w 3463020"/>
              <a:gd name="connsiteY1" fmla="*/ 1371600 h 2413417"/>
              <a:gd name="connsiteX2" fmla="*/ 3462728 w 3463020"/>
              <a:gd name="connsiteY2" fmla="*/ 2413417 h 2413417"/>
              <a:gd name="connsiteX3" fmla="*/ 2076138 w 3463020"/>
              <a:gd name="connsiteY3" fmla="*/ 697043 h 2413417"/>
              <a:gd name="connsiteX4" fmla="*/ 179882 w 3463020"/>
              <a:gd name="connsiteY4" fmla="*/ 29981 h 2413417"/>
              <a:gd name="connsiteX5" fmla="*/ 0 w 3463020"/>
              <a:gd name="connsiteY5" fmla="*/ 0 h 2413417"/>
              <a:gd name="connsiteX6" fmla="*/ 14990 w 3463020"/>
              <a:gd name="connsiteY6" fmla="*/ 1116767 h 2413417"/>
              <a:gd name="connsiteX0" fmla="*/ 14990 w 3560424"/>
              <a:gd name="connsiteY0" fmla="*/ 1116767 h 2473378"/>
              <a:gd name="connsiteX1" fmla="*/ 1971207 w 3560424"/>
              <a:gd name="connsiteY1" fmla="*/ 1371600 h 2473378"/>
              <a:gd name="connsiteX2" fmla="*/ 3560164 w 3560424"/>
              <a:gd name="connsiteY2" fmla="*/ 2473378 h 2473378"/>
              <a:gd name="connsiteX3" fmla="*/ 2076138 w 3560424"/>
              <a:gd name="connsiteY3" fmla="*/ 697043 h 2473378"/>
              <a:gd name="connsiteX4" fmla="*/ 179882 w 3560424"/>
              <a:gd name="connsiteY4" fmla="*/ 29981 h 2473378"/>
              <a:gd name="connsiteX5" fmla="*/ 0 w 3560424"/>
              <a:gd name="connsiteY5" fmla="*/ 0 h 2473378"/>
              <a:gd name="connsiteX6" fmla="*/ 14990 w 3560424"/>
              <a:gd name="connsiteY6" fmla="*/ 1116767 h 2473378"/>
              <a:gd name="connsiteX0" fmla="*/ 14990 w 3566485"/>
              <a:gd name="connsiteY0" fmla="*/ 1116767 h 2473378"/>
              <a:gd name="connsiteX1" fmla="*/ 1971207 w 3566485"/>
              <a:gd name="connsiteY1" fmla="*/ 1371600 h 2473378"/>
              <a:gd name="connsiteX2" fmla="*/ 3560164 w 3566485"/>
              <a:gd name="connsiteY2" fmla="*/ 2473378 h 2473378"/>
              <a:gd name="connsiteX3" fmla="*/ 2076138 w 3566485"/>
              <a:gd name="connsiteY3" fmla="*/ 697043 h 2473378"/>
              <a:gd name="connsiteX4" fmla="*/ 179882 w 3566485"/>
              <a:gd name="connsiteY4" fmla="*/ 29981 h 2473378"/>
              <a:gd name="connsiteX5" fmla="*/ 0 w 3566485"/>
              <a:gd name="connsiteY5" fmla="*/ 0 h 2473378"/>
              <a:gd name="connsiteX6" fmla="*/ 14990 w 3566485"/>
              <a:gd name="connsiteY6" fmla="*/ 1116767 h 2473378"/>
              <a:gd name="connsiteX0" fmla="*/ 14990 w 3618643"/>
              <a:gd name="connsiteY0" fmla="*/ 1116767 h 2503359"/>
              <a:gd name="connsiteX1" fmla="*/ 1971207 w 3618643"/>
              <a:gd name="connsiteY1" fmla="*/ 1371600 h 2503359"/>
              <a:gd name="connsiteX2" fmla="*/ 3612630 w 3618643"/>
              <a:gd name="connsiteY2" fmla="*/ 2503359 h 2503359"/>
              <a:gd name="connsiteX3" fmla="*/ 2076138 w 3618643"/>
              <a:gd name="connsiteY3" fmla="*/ 697043 h 2503359"/>
              <a:gd name="connsiteX4" fmla="*/ 179882 w 3618643"/>
              <a:gd name="connsiteY4" fmla="*/ 29981 h 2503359"/>
              <a:gd name="connsiteX5" fmla="*/ 0 w 3618643"/>
              <a:gd name="connsiteY5" fmla="*/ 0 h 2503359"/>
              <a:gd name="connsiteX6" fmla="*/ 14990 w 3618643"/>
              <a:gd name="connsiteY6" fmla="*/ 1116767 h 2503359"/>
              <a:gd name="connsiteX0" fmla="*/ 14990 w 3618643"/>
              <a:gd name="connsiteY0" fmla="*/ 1116767 h 2503359"/>
              <a:gd name="connsiteX1" fmla="*/ 1971207 w 3618643"/>
              <a:gd name="connsiteY1" fmla="*/ 1371600 h 2503359"/>
              <a:gd name="connsiteX2" fmla="*/ 3612630 w 3618643"/>
              <a:gd name="connsiteY2" fmla="*/ 2503359 h 2503359"/>
              <a:gd name="connsiteX3" fmla="*/ 2076138 w 3618643"/>
              <a:gd name="connsiteY3" fmla="*/ 697043 h 2503359"/>
              <a:gd name="connsiteX4" fmla="*/ 179882 w 3618643"/>
              <a:gd name="connsiteY4" fmla="*/ 29981 h 2503359"/>
              <a:gd name="connsiteX5" fmla="*/ 0 w 3618643"/>
              <a:gd name="connsiteY5" fmla="*/ 0 h 2503359"/>
              <a:gd name="connsiteX6" fmla="*/ 14990 w 3618643"/>
              <a:gd name="connsiteY6" fmla="*/ 1116767 h 2503359"/>
              <a:gd name="connsiteX0" fmla="*/ 14990 w 3618643"/>
              <a:gd name="connsiteY0" fmla="*/ 1116767 h 2503359"/>
              <a:gd name="connsiteX1" fmla="*/ 1971207 w 3618643"/>
              <a:gd name="connsiteY1" fmla="*/ 1371600 h 2503359"/>
              <a:gd name="connsiteX2" fmla="*/ 3612630 w 3618643"/>
              <a:gd name="connsiteY2" fmla="*/ 2503359 h 2503359"/>
              <a:gd name="connsiteX3" fmla="*/ 2076138 w 3618643"/>
              <a:gd name="connsiteY3" fmla="*/ 697043 h 2503359"/>
              <a:gd name="connsiteX4" fmla="*/ 179882 w 3618643"/>
              <a:gd name="connsiteY4" fmla="*/ 29981 h 2503359"/>
              <a:gd name="connsiteX5" fmla="*/ 0 w 3618643"/>
              <a:gd name="connsiteY5" fmla="*/ 0 h 2503359"/>
              <a:gd name="connsiteX6" fmla="*/ 14990 w 3618643"/>
              <a:gd name="connsiteY6" fmla="*/ 1116767 h 2503359"/>
              <a:gd name="connsiteX0" fmla="*/ 14990 w 3618643"/>
              <a:gd name="connsiteY0" fmla="*/ 1116767 h 2503359"/>
              <a:gd name="connsiteX1" fmla="*/ 1971207 w 3618643"/>
              <a:gd name="connsiteY1" fmla="*/ 1371600 h 2503359"/>
              <a:gd name="connsiteX2" fmla="*/ 3612630 w 3618643"/>
              <a:gd name="connsiteY2" fmla="*/ 2503359 h 2503359"/>
              <a:gd name="connsiteX3" fmla="*/ 2076138 w 3618643"/>
              <a:gd name="connsiteY3" fmla="*/ 697043 h 2503359"/>
              <a:gd name="connsiteX4" fmla="*/ 179882 w 3618643"/>
              <a:gd name="connsiteY4" fmla="*/ 29981 h 2503359"/>
              <a:gd name="connsiteX5" fmla="*/ 0 w 3618643"/>
              <a:gd name="connsiteY5" fmla="*/ 0 h 2503359"/>
              <a:gd name="connsiteX6" fmla="*/ 14990 w 3618643"/>
              <a:gd name="connsiteY6" fmla="*/ 1116767 h 2503359"/>
              <a:gd name="connsiteX0" fmla="*/ 14990 w 3618643"/>
              <a:gd name="connsiteY0" fmla="*/ 1116767 h 2503359"/>
              <a:gd name="connsiteX1" fmla="*/ 1971207 w 3618643"/>
              <a:gd name="connsiteY1" fmla="*/ 1371600 h 2503359"/>
              <a:gd name="connsiteX2" fmla="*/ 3612630 w 3618643"/>
              <a:gd name="connsiteY2" fmla="*/ 2503359 h 2503359"/>
              <a:gd name="connsiteX3" fmla="*/ 2076138 w 3618643"/>
              <a:gd name="connsiteY3" fmla="*/ 697043 h 2503359"/>
              <a:gd name="connsiteX4" fmla="*/ 179882 w 3618643"/>
              <a:gd name="connsiteY4" fmla="*/ 29981 h 2503359"/>
              <a:gd name="connsiteX5" fmla="*/ 0 w 3618643"/>
              <a:gd name="connsiteY5" fmla="*/ 0 h 2503359"/>
              <a:gd name="connsiteX6" fmla="*/ 14990 w 3618643"/>
              <a:gd name="connsiteY6" fmla="*/ 1116767 h 2503359"/>
              <a:gd name="connsiteX0" fmla="*/ 14990 w 3618643"/>
              <a:gd name="connsiteY0" fmla="*/ 1116767 h 2503359"/>
              <a:gd name="connsiteX1" fmla="*/ 1971207 w 3618643"/>
              <a:gd name="connsiteY1" fmla="*/ 1371600 h 2503359"/>
              <a:gd name="connsiteX2" fmla="*/ 3612630 w 3618643"/>
              <a:gd name="connsiteY2" fmla="*/ 2503359 h 2503359"/>
              <a:gd name="connsiteX3" fmla="*/ 2076138 w 3618643"/>
              <a:gd name="connsiteY3" fmla="*/ 697043 h 2503359"/>
              <a:gd name="connsiteX4" fmla="*/ 0 w 3618643"/>
              <a:gd name="connsiteY4" fmla="*/ 0 h 2503359"/>
              <a:gd name="connsiteX5" fmla="*/ 14990 w 3618643"/>
              <a:gd name="connsiteY5" fmla="*/ 1116767 h 2503359"/>
              <a:gd name="connsiteX0" fmla="*/ 14990 w 3618643"/>
              <a:gd name="connsiteY0" fmla="*/ 1116767 h 2503359"/>
              <a:gd name="connsiteX1" fmla="*/ 1971207 w 3618643"/>
              <a:gd name="connsiteY1" fmla="*/ 1371600 h 2503359"/>
              <a:gd name="connsiteX2" fmla="*/ 3612630 w 3618643"/>
              <a:gd name="connsiteY2" fmla="*/ 2503359 h 2503359"/>
              <a:gd name="connsiteX3" fmla="*/ 2076138 w 3618643"/>
              <a:gd name="connsiteY3" fmla="*/ 697043 h 2503359"/>
              <a:gd name="connsiteX4" fmla="*/ 989351 w 3618643"/>
              <a:gd name="connsiteY4" fmla="*/ 202366 h 2503359"/>
              <a:gd name="connsiteX5" fmla="*/ 0 w 3618643"/>
              <a:gd name="connsiteY5" fmla="*/ 0 h 2503359"/>
              <a:gd name="connsiteX6" fmla="*/ 14990 w 3618643"/>
              <a:gd name="connsiteY6" fmla="*/ 1116767 h 2503359"/>
              <a:gd name="connsiteX0" fmla="*/ 14990 w 3618643"/>
              <a:gd name="connsiteY0" fmla="*/ 1116767 h 2503359"/>
              <a:gd name="connsiteX1" fmla="*/ 1971207 w 3618643"/>
              <a:gd name="connsiteY1" fmla="*/ 1371600 h 2503359"/>
              <a:gd name="connsiteX2" fmla="*/ 3612630 w 3618643"/>
              <a:gd name="connsiteY2" fmla="*/ 2503359 h 2503359"/>
              <a:gd name="connsiteX3" fmla="*/ 2076138 w 3618643"/>
              <a:gd name="connsiteY3" fmla="*/ 697043 h 2503359"/>
              <a:gd name="connsiteX4" fmla="*/ 989351 w 3618643"/>
              <a:gd name="connsiteY4" fmla="*/ 202366 h 2503359"/>
              <a:gd name="connsiteX5" fmla="*/ 0 w 3618643"/>
              <a:gd name="connsiteY5" fmla="*/ 0 h 2503359"/>
              <a:gd name="connsiteX6" fmla="*/ 14990 w 3618643"/>
              <a:gd name="connsiteY6" fmla="*/ 1116767 h 2503359"/>
              <a:gd name="connsiteX0" fmla="*/ 14990 w 3618643"/>
              <a:gd name="connsiteY0" fmla="*/ 1125726 h 2512318"/>
              <a:gd name="connsiteX1" fmla="*/ 1971207 w 3618643"/>
              <a:gd name="connsiteY1" fmla="*/ 1380559 h 2512318"/>
              <a:gd name="connsiteX2" fmla="*/ 3612630 w 3618643"/>
              <a:gd name="connsiteY2" fmla="*/ 2512318 h 2512318"/>
              <a:gd name="connsiteX3" fmla="*/ 2076138 w 3618643"/>
              <a:gd name="connsiteY3" fmla="*/ 706002 h 2512318"/>
              <a:gd name="connsiteX4" fmla="*/ 0 w 3618643"/>
              <a:gd name="connsiteY4" fmla="*/ 8959 h 2512318"/>
              <a:gd name="connsiteX5" fmla="*/ 14990 w 3618643"/>
              <a:gd name="connsiteY5" fmla="*/ 1125726 h 2512318"/>
              <a:gd name="connsiteX0" fmla="*/ 14990 w 3618643"/>
              <a:gd name="connsiteY0" fmla="*/ 1116767 h 2503359"/>
              <a:gd name="connsiteX1" fmla="*/ 1971207 w 3618643"/>
              <a:gd name="connsiteY1" fmla="*/ 1371600 h 2503359"/>
              <a:gd name="connsiteX2" fmla="*/ 3612630 w 3618643"/>
              <a:gd name="connsiteY2" fmla="*/ 2503359 h 2503359"/>
              <a:gd name="connsiteX3" fmla="*/ 2076138 w 3618643"/>
              <a:gd name="connsiteY3" fmla="*/ 697043 h 2503359"/>
              <a:gd name="connsiteX4" fmla="*/ 0 w 3618643"/>
              <a:gd name="connsiteY4" fmla="*/ 0 h 2503359"/>
              <a:gd name="connsiteX5" fmla="*/ 14990 w 3618643"/>
              <a:gd name="connsiteY5" fmla="*/ 1116767 h 2503359"/>
              <a:gd name="connsiteX0" fmla="*/ 14990 w 3618643"/>
              <a:gd name="connsiteY0" fmla="*/ 1116767 h 2503359"/>
              <a:gd name="connsiteX1" fmla="*/ 1971207 w 3618643"/>
              <a:gd name="connsiteY1" fmla="*/ 1371600 h 2503359"/>
              <a:gd name="connsiteX2" fmla="*/ 3612630 w 3618643"/>
              <a:gd name="connsiteY2" fmla="*/ 2503359 h 2503359"/>
              <a:gd name="connsiteX3" fmla="*/ 2076138 w 3618643"/>
              <a:gd name="connsiteY3" fmla="*/ 697043 h 2503359"/>
              <a:gd name="connsiteX4" fmla="*/ 0 w 3618643"/>
              <a:gd name="connsiteY4" fmla="*/ 0 h 2503359"/>
              <a:gd name="connsiteX5" fmla="*/ 14990 w 3618643"/>
              <a:gd name="connsiteY5" fmla="*/ 1116767 h 2503359"/>
              <a:gd name="connsiteX0" fmla="*/ 14990 w 3655915"/>
              <a:gd name="connsiteY0" fmla="*/ 1116767 h 2533340"/>
              <a:gd name="connsiteX1" fmla="*/ 1971207 w 3655915"/>
              <a:gd name="connsiteY1" fmla="*/ 1371600 h 2533340"/>
              <a:gd name="connsiteX2" fmla="*/ 3650105 w 3655915"/>
              <a:gd name="connsiteY2" fmla="*/ 2533340 h 2533340"/>
              <a:gd name="connsiteX3" fmla="*/ 2076138 w 3655915"/>
              <a:gd name="connsiteY3" fmla="*/ 697043 h 2533340"/>
              <a:gd name="connsiteX4" fmla="*/ 0 w 3655915"/>
              <a:gd name="connsiteY4" fmla="*/ 0 h 2533340"/>
              <a:gd name="connsiteX5" fmla="*/ 14990 w 3655915"/>
              <a:gd name="connsiteY5" fmla="*/ 1116767 h 2533340"/>
              <a:gd name="connsiteX0" fmla="*/ 14990 w 3650105"/>
              <a:gd name="connsiteY0" fmla="*/ 1116767 h 2533340"/>
              <a:gd name="connsiteX1" fmla="*/ 1971207 w 3650105"/>
              <a:gd name="connsiteY1" fmla="*/ 1371600 h 2533340"/>
              <a:gd name="connsiteX2" fmla="*/ 3650105 w 3650105"/>
              <a:gd name="connsiteY2" fmla="*/ 2533340 h 2533340"/>
              <a:gd name="connsiteX3" fmla="*/ 2076138 w 3650105"/>
              <a:gd name="connsiteY3" fmla="*/ 697043 h 2533340"/>
              <a:gd name="connsiteX4" fmla="*/ 0 w 3650105"/>
              <a:gd name="connsiteY4" fmla="*/ 0 h 2533340"/>
              <a:gd name="connsiteX5" fmla="*/ 14990 w 3650105"/>
              <a:gd name="connsiteY5" fmla="*/ 1116767 h 2533340"/>
              <a:gd name="connsiteX0" fmla="*/ 14990 w 3650105"/>
              <a:gd name="connsiteY0" fmla="*/ 1116767 h 2533340"/>
              <a:gd name="connsiteX1" fmla="*/ 1971207 w 3650105"/>
              <a:gd name="connsiteY1" fmla="*/ 1371600 h 2533340"/>
              <a:gd name="connsiteX2" fmla="*/ 3650105 w 3650105"/>
              <a:gd name="connsiteY2" fmla="*/ 2533340 h 2533340"/>
              <a:gd name="connsiteX3" fmla="*/ 2076138 w 3650105"/>
              <a:gd name="connsiteY3" fmla="*/ 697043 h 2533340"/>
              <a:gd name="connsiteX4" fmla="*/ 0 w 3650105"/>
              <a:gd name="connsiteY4" fmla="*/ 0 h 2533340"/>
              <a:gd name="connsiteX5" fmla="*/ 14990 w 3650105"/>
              <a:gd name="connsiteY5" fmla="*/ 1116767 h 2533340"/>
              <a:gd name="connsiteX0" fmla="*/ 14990 w 3650105"/>
              <a:gd name="connsiteY0" fmla="*/ 1116767 h 2533340"/>
              <a:gd name="connsiteX1" fmla="*/ 1971207 w 3650105"/>
              <a:gd name="connsiteY1" fmla="*/ 1371600 h 2533340"/>
              <a:gd name="connsiteX2" fmla="*/ 3650105 w 3650105"/>
              <a:gd name="connsiteY2" fmla="*/ 2533340 h 2533340"/>
              <a:gd name="connsiteX3" fmla="*/ 2076138 w 3650105"/>
              <a:gd name="connsiteY3" fmla="*/ 697043 h 2533340"/>
              <a:gd name="connsiteX4" fmla="*/ 0 w 3650105"/>
              <a:gd name="connsiteY4" fmla="*/ 0 h 2533340"/>
              <a:gd name="connsiteX5" fmla="*/ 14990 w 3650105"/>
              <a:gd name="connsiteY5" fmla="*/ 1116767 h 2533340"/>
              <a:gd name="connsiteX0" fmla="*/ 14990 w 3582649"/>
              <a:gd name="connsiteY0" fmla="*/ 1116767 h 2458389"/>
              <a:gd name="connsiteX1" fmla="*/ 1971207 w 3582649"/>
              <a:gd name="connsiteY1" fmla="*/ 1371600 h 2458389"/>
              <a:gd name="connsiteX2" fmla="*/ 3582649 w 3582649"/>
              <a:gd name="connsiteY2" fmla="*/ 2458389 h 2458389"/>
              <a:gd name="connsiteX3" fmla="*/ 2076138 w 3582649"/>
              <a:gd name="connsiteY3" fmla="*/ 697043 h 2458389"/>
              <a:gd name="connsiteX4" fmla="*/ 0 w 3582649"/>
              <a:gd name="connsiteY4" fmla="*/ 0 h 2458389"/>
              <a:gd name="connsiteX5" fmla="*/ 14990 w 3582649"/>
              <a:gd name="connsiteY5" fmla="*/ 1116767 h 2458389"/>
              <a:gd name="connsiteX0" fmla="*/ 14990 w 3592970"/>
              <a:gd name="connsiteY0" fmla="*/ 1116767 h 2458389"/>
              <a:gd name="connsiteX1" fmla="*/ 1971207 w 3592970"/>
              <a:gd name="connsiteY1" fmla="*/ 1371600 h 2458389"/>
              <a:gd name="connsiteX2" fmla="*/ 3582649 w 3592970"/>
              <a:gd name="connsiteY2" fmla="*/ 2458389 h 2458389"/>
              <a:gd name="connsiteX3" fmla="*/ 2076138 w 3592970"/>
              <a:gd name="connsiteY3" fmla="*/ 697043 h 2458389"/>
              <a:gd name="connsiteX4" fmla="*/ 0 w 3592970"/>
              <a:gd name="connsiteY4" fmla="*/ 0 h 2458389"/>
              <a:gd name="connsiteX5" fmla="*/ 14990 w 3592970"/>
              <a:gd name="connsiteY5" fmla="*/ 1116767 h 2458389"/>
              <a:gd name="connsiteX0" fmla="*/ 14990 w 3593804"/>
              <a:gd name="connsiteY0" fmla="*/ 1116767 h 2458389"/>
              <a:gd name="connsiteX1" fmla="*/ 1971207 w 3593804"/>
              <a:gd name="connsiteY1" fmla="*/ 1371600 h 2458389"/>
              <a:gd name="connsiteX2" fmla="*/ 3582649 w 3593804"/>
              <a:gd name="connsiteY2" fmla="*/ 2458389 h 2458389"/>
              <a:gd name="connsiteX3" fmla="*/ 2158584 w 3593804"/>
              <a:gd name="connsiteY3" fmla="*/ 712033 h 2458389"/>
              <a:gd name="connsiteX4" fmla="*/ 0 w 3593804"/>
              <a:gd name="connsiteY4" fmla="*/ 0 h 2458389"/>
              <a:gd name="connsiteX5" fmla="*/ 14990 w 3593804"/>
              <a:gd name="connsiteY5" fmla="*/ 1116767 h 2458389"/>
              <a:gd name="connsiteX0" fmla="*/ 14990 w 3593804"/>
              <a:gd name="connsiteY0" fmla="*/ 1116767 h 2458389"/>
              <a:gd name="connsiteX1" fmla="*/ 1971207 w 3593804"/>
              <a:gd name="connsiteY1" fmla="*/ 1371600 h 2458389"/>
              <a:gd name="connsiteX2" fmla="*/ 3582649 w 3593804"/>
              <a:gd name="connsiteY2" fmla="*/ 2458389 h 2458389"/>
              <a:gd name="connsiteX3" fmla="*/ 2158584 w 3593804"/>
              <a:gd name="connsiteY3" fmla="*/ 712033 h 2458389"/>
              <a:gd name="connsiteX4" fmla="*/ 0 w 3593804"/>
              <a:gd name="connsiteY4" fmla="*/ 0 h 2458389"/>
              <a:gd name="connsiteX5" fmla="*/ 14990 w 3593804"/>
              <a:gd name="connsiteY5" fmla="*/ 1116767 h 2458389"/>
              <a:gd name="connsiteX0" fmla="*/ 14990 w 3593966"/>
              <a:gd name="connsiteY0" fmla="*/ 1116767 h 2458389"/>
              <a:gd name="connsiteX1" fmla="*/ 1971207 w 3593966"/>
              <a:gd name="connsiteY1" fmla="*/ 1371600 h 2458389"/>
              <a:gd name="connsiteX2" fmla="*/ 3582649 w 3593966"/>
              <a:gd name="connsiteY2" fmla="*/ 2458389 h 2458389"/>
              <a:gd name="connsiteX3" fmla="*/ 2158584 w 3593966"/>
              <a:gd name="connsiteY3" fmla="*/ 712033 h 2458389"/>
              <a:gd name="connsiteX4" fmla="*/ 0 w 3593966"/>
              <a:gd name="connsiteY4" fmla="*/ 0 h 2458389"/>
              <a:gd name="connsiteX5" fmla="*/ 14990 w 3593966"/>
              <a:gd name="connsiteY5" fmla="*/ 1116767 h 2458389"/>
              <a:gd name="connsiteX0" fmla="*/ 14990 w 3591656"/>
              <a:gd name="connsiteY0" fmla="*/ 1116767 h 2458389"/>
              <a:gd name="connsiteX1" fmla="*/ 1971207 w 3591656"/>
              <a:gd name="connsiteY1" fmla="*/ 1371600 h 2458389"/>
              <a:gd name="connsiteX2" fmla="*/ 3582649 w 3591656"/>
              <a:gd name="connsiteY2" fmla="*/ 2458389 h 2458389"/>
              <a:gd name="connsiteX3" fmla="*/ 2158584 w 3591656"/>
              <a:gd name="connsiteY3" fmla="*/ 712033 h 2458389"/>
              <a:gd name="connsiteX4" fmla="*/ 0 w 3591656"/>
              <a:gd name="connsiteY4" fmla="*/ 0 h 2458389"/>
              <a:gd name="connsiteX5" fmla="*/ 14990 w 3591656"/>
              <a:gd name="connsiteY5" fmla="*/ 1116767 h 2458389"/>
              <a:gd name="connsiteX0" fmla="*/ 14990 w 3591656"/>
              <a:gd name="connsiteY0" fmla="*/ 1116767 h 2458389"/>
              <a:gd name="connsiteX1" fmla="*/ 1971207 w 3591656"/>
              <a:gd name="connsiteY1" fmla="*/ 1371600 h 2458389"/>
              <a:gd name="connsiteX2" fmla="*/ 3582649 w 3591656"/>
              <a:gd name="connsiteY2" fmla="*/ 2458389 h 2458389"/>
              <a:gd name="connsiteX3" fmla="*/ 2158584 w 3591656"/>
              <a:gd name="connsiteY3" fmla="*/ 712033 h 2458389"/>
              <a:gd name="connsiteX4" fmla="*/ 0 w 3591656"/>
              <a:gd name="connsiteY4" fmla="*/ 0 h 2458389"/>
              <a:gd name="connsiteX5" fmla="*/ 14990 w 3591656"/>
              <a:gd name="connsiteY5" fmla="*/ 1116767 h 2458389"/>
              <a:gd name="connsiteX0" fmla="*/ 14990 w 3590915"/>
              <a:gd name="connsiteY0" fmla="*/ 1116767 h 2458389"/>
              <a:gd name="connsiteX1" fmla="*/ 1971207 w 3590915"/>
              <a:gd name="connsiteY1" fmla="*/ 1371600 h 2458389"/>
              <a:gd name="connsiteX2" fmla="*/ 3582649 w 3590915"/>
              <a:gd name="connsiteY2" fmla="*/ 2458389 h 2458389"/>
              <a:gd name="connsiteX3" fmla="*/ 2046158 w 3590915"/>
              <a:gd name="connsiteY3" fmla="*/ 629587 h 2458389"/>
              <a:gd name="connsiteX4" fmla="*/ 0 w 3590915"/>
              <a:gd name="connsiteY4" fmla="*/ 0 h 2458389"/>
              <a:gd name="connsiteX5" fmla="*/ 14990 w 3590915"/>
              <a:gd name="connsiteY5" fmla="*/ 1116767 h 2458389"/>
              <a:gd name="connsiteX0" fmla="*/ 14990 w 3590915"/>
              <a:gd name="connsiteY0" fmla="*/ 1116767 h 2458389"/>
              <a:gd name="connsiteX1" fmla="*/ 1971207 w 3590915"/>
              <a:gd name="connsiteY1" fmla="*/ 1371600 h 2458389"/>
              <a:gd name="connsiteX2" fmla="*/ 3582649 w 3590915"/>
              <a:gd name="connsiteY2" fmla="*/ 2458389 h 2458389"/>
              <a:gd name="connsiteX3" fmla="*/ 2046158 w 3590915"/>
              <a:gd name="connsiteY3" fmla="*/ 629587 h 2458389"/>
              <a:gd name="connsiteX4" fmla="*/ 0 w 3590915"/>
              <a:gd name="connsiteY4" fmla="*/ 0 h 2458389"/>
              <a:gd name="connsiteX5" fmla="*/ 14990 w 3590915"/>
              <a:gd name="connsiteY5" fmla="*/ 1116767 h 245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0915" h="2458389">
                <a:moveTo>
                  <a:pt x="14990" y="1116767"/>
                </a:moveTo>
                <a:cubicBezTo>
                  <a:pt x="487180" y="1126760"/>
                  <a:pt x="1349115" y="1091784"/>
                  <a:pt x="1971207" y="1371600"/>
                </a:cubicBezTo>
                <a:cubicBezTo>
                  <a:pt x="2443398" y="1621436"/>
                  <a:pt x="3020517" y="2021176"/>
                  <a:pt x="3582649" y="2458389"/>
                </a:cubicBezTo>
                <a:cubicBezTo>
                  <a:pt x="3705068" y="1339125"/>
                  <a:pt x="2433404" y="849444"/>
                  <a:pt x="2046158" y="629587"/>
                </a:cubicBezTo>
                <a:cubicBezTo>
                  <a:pt x="1706380" y="474688"/>
                  <a:pt x="740764" y="12492"/>
                  <a:pt x="0" y="0"/>
                </a:cubicBezTo>
                <a:cubicBezTo>
                  <a:pt x="19987" y="492177"/>
                  <a:pt x="9993" y="744511"/>
                  <a:pt x="14990" y="1116767"/>
                </a:cubicBezTo>
                <a:close/>
              </a:path>
            </a:pathLst>
          </a:custGeom>
          <a:solidFill>
            <a:srgbClr val="005EAC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4A407654-9FD8-DB4D-9D9B-3B4234185DAE}"/>
              </a:ext>
            </a:extLst>
          </p:cNvPr>
          <p:cNvSpPr/>
          <p:nvPr/>
        </p:nvSpPr>
        <p:spPr>
          <a:xfrm>
            <a:off x="2974524" y="3111207"/>
            <a:ext cx="2574400" cy="1590504"/>
          </a:xfrm>
          <a:custGeom>
            <a:avLst/>
            <a:gdLst>
              <a:gd name="connsiteX0" fmla="*/ 0 w 2810656"/>
              <a:gd name="connsiteY0" fmla="*/ 32995 h 1689409"/>
              <a:gd name="connsiteX1" fmla="*/ 2016177 w 2810656"/>
              <a:gd name="connsiteY1" fmla="*/ 220372 h 1689409"/>
              <a:gd name="connsiteX2" fmla="*/ 2810656 w 2810656"/>
              <a:gd name="connsiteY2" fmla="*/ 1689409 h 1689409"/>
              <a:gd name="connsiteX0" fmla="*/ 0 w 2987138"/>
              <a:gd name="connsiteY0" fmla="*/ 28603 h 1702565"/>
              <a:gd name="connsiteX1" fmla="*/ 2192659 w 2987138"/>
              <a:gd name="connsiteY1" fmla="*/ 233528 h 1702565"/>
              <a:gd name="connsiteX2" fmla="*/ 2987138 w 2987138"/>
              <a:gd name="connsiteY2" fmla="*/ 1702565 h 1702565"/>
              <a:gd name="connsiteX0" fmla="*/ 0 w 2987138"/>
              <a:gd name="connsiteY0" fmla="*/ 6206 h 1680168"/>
              <a:gd name="connsiteX1" fmla="*/ 2185306 w 2987138"/>
              <a:gd name="connsiteY1" fmla="*/ 439257 h 1680168"/>
              <a:gd name="connsiteX2" fmla="*/ 2987138 w 2987138"/>
              <a:gd name="connsiteY2" fmla="*/ 1680168 h 1680168"/>
              <a:gd name="connsiteX0" fmla="*/ 0 w 2987138"/>
              <a:gd name="connsiteY0" fmla="*/ 6206 h 1680168"/>
              <a:gd name="connsiteX1" fmla="*/ 2185306 w 2987138"/>
              <a:gd name="connsiteY1" fmla="*/ 439257 h 1680168"/>
              <a:gd name="connsiteX2" fmla="*/ 2987138 w 2987138"/>
              <a:gd name="connsiteY2" fmla="*/ 1680168 h 1680168"/>
              <a:gd name="connsiteX0" fmla="*/ 0 w 2987138"/>
              <a:gd name="connsiteY0" fmla="*/ 6424 h 1680386"/>
              <a:gd name="connsiteX1" fmla="*/ 2185306 w 2987138"/>
              <a:gd name="connsiteY1" fmla="*/ 439475 h 1680386"/>
              <a:gd name="connsiteX2" fmla="*/ 2987138 w 2987138"/>
              <a:gd name="connsiteY2" fmla="*/ 1680386 h 1680386"/>
              <a:gd name="connsiteX0" fmla="*/ 0 w 2987138"/>
              <a:gd name="connsiteY0" fmla="*/ 0 h 1673962"/>
              <a:gd name="connsiteX1" fmla="*/ 2185306 w 2987138"/>
              <a:gd name="connsiteY1" fmla="*/ 433051 h 1673962"/>
              <a:gd name="connsiteX2" fmla="*/ 2987138 w 2987138"/>
              <a:gd name="connsiteY2" fmla="*/ 1673962 h 1673962"/>
              <a:gd name="connsiteX0" fmla="*/ 0 w 2987138"/>
              <a:gd name="connsiteY0" fmla="*/ 0 h 1673962"/>
              <a:gd name="connsiteX1" fmla="*/ 2141186 w 2987138"/>
              <a:gd name="connsiteY1" fmla="*/ 441826 h 1673962"/>
              <a:gd name="connsiteX2" fmla="*/ 2987138 w 2987138"/>
              <a:gd name="connsiteY2" fmla="*/ 1673962 h 1673962"/>
              <a:gd name="connsiteX0" fmla="*/ 0 w 3141559"/>
              <a:gd name="connsiteY0" fmla="*/ 0 h 1700284"/>
              <a:gd name="connsiteX1" fmla="*/ 2295607 w 3141559"/>
              <a:gd name="connsiteY1" fmla="*/ 468148 h 1700284"/>
              <a:gd name="connsiteX2" fmla="*/ 3141559 w 3141559"/>
              <a:gd name="connsiteY2" fmla="*/ 1700284 h 1700284"/>
              <a:gd name="connsiteX0" fmla="*/ 0 w 3141559"/>
              <a:gd name="connsiteY0" fmla="*/ 0 h 1700284"/>
              <a:gd name="connsiteX1" fmla="*/ 2295607 w 3141559"/>
              <a:gd name="connsiteY1" fmla="*/ 468148 h 1700284"/>
              <a:gd name="connsiteX2" fmla="*/ 3141559 w 3141559"/>
              <a:gd name="connsiteY2" fmla="*/ 1700284 h 1700284"/>
              <a:gd name="connsiteX0" fmla="*/ 0 w 3141559"/>
              <a:gd name="connsiteY0" fmla="*/ 0 h 1700284"/>
              <a:gd name="connsiteX1" fmla="*/ 2295607 w 3141559"/>
              <a:gd name="connsiteY1" fmla="*/ 468148 h 1700284"/>
              <a:gd name="connsiteX2" fmla="*/ 3141559 w 3141559"/>
              <a:gd name="connsiteY2" fmla="*/ 1700284 h 1700284"/>
              <a:gd name="connsiteX0" fmla="*/ 0 w 3141559"/>
              <a:gd name="connsiteY0" fmla="*/ 0 h 1700284"/>
              <a:gd name="connsiteX1" fmla="*/ 2295607 w 3141559"/>
              <a:gd name="connsiteY1" fmla="*/ 468148 h 1700284"/>
              <a:gd name="connsiteX2" fmla="*/ 3141559 w 3141559"/>
              <a:gd name="connsiteY2" fmla="*/ 1700284 h 1700284"/>
              <a:gd name="connsiteX0" fmla="*/ 0 w 3141559"/>
              <a:gd name="connsiteY0" fmla="*/ 0 h 1700284"/>
              <a:gd name="connsiteX1" fmla="*/ 2295607 w 3141559"/>
              <a:gd name="connsiteY1" fmla="*/ 468148 h 1700284"/>
              <a:gd name="connsiteX2" fmla="*/ 3141559 w 3141559"/>
              <a:gd name="connsiteY2" fmla="*/ 1700284 h 1700284"/>
              <a:gd name="connsiteX0" fmla="*/ 0 w 3141559"/>
              <a:gd name="connsiteY0" fmla="*/ 0 h 1700284"/>
              <a:gd name="connsiteX1" fmla="*/ 2251487 w 3141559"/>
              <a:gd name="connsiteY1" fmla="*/ 450600 h 1700284"/>
              <a:gd name="connsiteX2" fmla="*/ 3141559 w 3141559"/>
              <a:gd name="connsiteY2" fmla="*/ 1700284 h 1700284"/>
              <a:gd name="connsiteX0" fmla="*/ 0 w 3141559"/>
              <a:gd name="connsiteY0" fmla="*/ 0 h 1700284"/>
              <a:gd name="connsiteX1" fmla="*/ 2251487 w 3141559"/>
              <a:gd name="connsiteY1" fmla="*/ 450600 h 1700284"/>
              <a:gd name="connsiteX2" fmla="*/ 3141559 w 3141559"/>
              <a:gd name="connsiteY2" fmla="*/ 1700284 h 1700284"/>
              <a:gd name="connsiteX0" fmla="*/ 0 w 3141559"/>
              <a:gd name="connsiteY0" fmla="*/ 0 h 1700284"/>
              <a:gd name="connsiteX1" fmla="*/ 2251487 w 3141559"/>
              <a:gd name="connsiteY1" fmla="*/ 450600 h 1700284"/>
              <a:gd name="connsiteX2" fmla="*/ 3141559 w 3141559"/>
              <a:gd name="connsiteY2" fmla="*/ 1700284 h 1700284"/>
              <a:gd name="connsiteX0" fmla="*/ 0 w 3141559"/>
              <a:gd name="connsiteY0" fmla="*/ 0 h 1700284"/>
              <a:gd name="connsiteX1" fmla="*/ 2138263 w 3141559"/>
              <a:gd name="connsiteY1" fmla="*/ 462306 h 1700284"/>
              <a:gd name="connsiteX2" fmla="*/ 3141559 w 3141559"/>
              <a:gd name="connsiteY2" fmla="*/ 1700284 h 1700284"/>
              <a:gd name="connsiteX0" fmla="*/ 0 w 3141559"/>
              <a:gd name="connsiteY0" fmla="*/ 0 h 1700284"/>
              <a:gd name="connsiteX1" fmla="*/ 2160909 w 3141559"/>
              <a:gd name="connsiteY1" fmla="*/ 532544 h 1700284"/>
              <a:gd name="connsiteX2" fmla="*/ 3141559 w 3141559"/>
              <a:gd name="connsiteY2" fmla="*/ 1700284 h 1700284"/>
              <a:gd name="connsiteX0" fmla="*/ 0 w 3141559"/>
              <a:gd name="connsiteY0" fmla="*/ 0 h 1700284"/>
              <a:gd name="connsiteX1" fmla="*/ 2160909 w 3141559"/>
              <a:gd name="connsiteY1" fmla="*/ 532544 h 1700284"/>
              <a:gd name="connsiteX2" fmla="*/ 3141559 w 3141559"/>
              <a:gd name="connsiteY2" fmla="*/ 1700284 h 1700284"/>
              <a:gd name="connsiteX0" fmla="*/ 0 w 3028334"/>
              <a:gd name="connsiteY0" fmla="*/ 0 h 1934414"/>
              <a:gd name="connsiteX1" fmla="*/ 2160909 w 3028334"/>
              <a:gd name="connsiteY1" fmla="*/ 532544 h 1934414"/>
              <a:gd name="connsiteX2" fmla="*/ 3028334 w 3028334"/>
              <a:gd name="connsiteY2" fmla="*/ 1934414 h 1934414"/>
              <a:gd name="connsiteX0" fmla="*/ 0 w 3028334"/>
              <a:gd name="connsiteY0" fmla="*/ 0 h 1934414"/>
              <a:gd name="connsiteX1" fmla="*/ 1957104 w 3028334"/>
              <a:gd name="connsiteY1" fmla="*/ 462305 h 1934414"/>
              <a:gd name="connsiteX2" fmla="*/ 3028334 w 3028334"/>
              <a:gd name="connsiteY2" fmla="*/ 1934414 h 1934414"/>
              <a:gd name="connsiteX0" fmla="*/ 0 w 3028334"/>
              <a:gd name="connsiteY0" fmla="*/ 0 h 1934414"/>
              <a:gd name="connsiteX1" fmla="*/ 1957104 w 3028334"/>
              <a:gd name="connsiteY1" fmla="*/ 462305 h 1934414"/>
              <a:gd name="connsiteX2" fmla="*/ 3028334 w 3028334"/>
              <a:gd name="connsiteY2" fmla="*/ 1934414 h 1934414"/>
              <a:gd name="connsiteX0" fmla="*/ 0 w 3028334"/>
              <a:gd name="connsiteY0" fmla="*/ 0 h 1934414"/>
              <a:gd name="connsiteX1" fmla="*/ 1957104 w 3028334"/>
              <a:gd name="connsiteY1" fmla="*/ 462305 h 1934414"/>
              <a:gd name="connsiteX2" fmla="*/ 3028334 w 3028334"/>
              <a:gd name="connsiteY2" fmla="*/ 1934414 h 1934414"/>
              <a:gd name="connsiteX0" fmla="*/ 0 w 3028334"/>
              <a:gd name="connsiteY0" fmla="*/ 0 h 1934414"/>
              <a:gd name="connsiteX1" fmla="*/ 1957104 w 3028334"/>
              <a:gd name="connsiteY1" fmla="*/ 462305 h 1934414"/>
              <a:gd name="connsiteX2" fmla="*/ 3028334 w 3028334"/>
              <a:gd name="connsiteY2" fmla="*/ 1934414 h 1934414"/>
              <a:gd name="connsiteX0" fmla="*/ 0 w 3028334"/>
              <a:gd name="connsiteY0" fmla="*/ 0 h 1934414"/>
              <a:gd name="connsiteX1" fmla="*/ 1957104 w 3028334"/>
              <a:gd name="connsiteY1" fmla="*/ 462305 h 1934414"/>
              <a:gd name="connsiteX2" fmla="*/ 3028334 w 3028334"/>
              <a:gd name="connsiteY2" fmla="*/ 1934414 h 1934414"/>
              <a:gd name="connsiteX0" fmla="*/ 0 w 3028334"/>
              <a:gd name="connsiteY0" fmla="*/ 0 h 1934414"/>
              <a:gd name="connsiteX1" fmla="*/ 1957104 w 3028334"/>
              <a:gd name="connsiteY1" fmla="*/ 462305 h 1934414"/>
              <a:gd name="connsiteX2" fmla="*/ 3028334 w 3028334"/>
              <a:gd name="connsiteY2" fmla="*/ 1934414 h 1934414"/>
              <a:gd name="connsiteX0" fmla="*/ 0 w 3028334"/>
              <a:gd name="connsiteY0" fmla="*/ 0 h 1934414"/>
              <a:gd name="connsiteX1" fmla="*/ 1957104 w 3028334"/>
              <a:gd name="connsiteY1" fmla="*/ 462305 h 1934414"/>
              <a:gd name="connsiteX2" fmla="*/ 3028334 w 3028334"/>
              <a:gd name="connsiteY2" fmla="*/ 1934414 h 193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8334" h="1934414">
                <a:moveTo>
                  <a:pt x="0" y="0"/>
                </a:moveTo>
                <a:cubicBezTo>
                  <a:pt x="399644" y="43393"/>
                  <a:pt x="812866" y="23715"/>
                  <a:pt x="1957104" y="462305"/>
                </a:cubicBezTo>
                <a:cubicBezTo>
                  <a:pt x="2822003" y="962245"/>
                  <a:pt x="2920028" y="1618223"/>
                  <a:pt x="3028334" y="1934414"/>
                </a:cubicBezTo>
              </a:path>
            </a:pathLst>
          </a:custGeom>
          <a:noFill/>
          <a:ln w="28575">
            <a:solidFill>
              <a:srgbClr val="005A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2DECFBB-2D5D-484A-924E-5FF3111F063C}"/>
              </a:ext>
            </a:extLst>
          </p:cNvPr>
          <p:cNvSpPr/>
          <p:nvPr/>
        </p:nvSpPr>
        <p:spPr>
          <a:xfrm>
            <a:off x="2857804" y="3053235"/>
            <a:ext cx="159132" cy="115941"/>
          </a:xfrm>
          <a:prstGeom prst="ellipse">
            <a:avLst/>
          </a:pr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2BF489A-9F74-9D47-B44D-E20065B95765}"/>
              </a:ext>
            </a:extLst>
          </p:cNvPr>
          <p:cNvSpPr txBox="1"/>
          <p:nvPr/>
        </p:nvSpPr>
        <p:spPr>
          <a:xfrm>
            <a:off x="2277405" y="2736171"/>
            <a:ext cx="4459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rgbClr val="005AA0"/>
                </a:solidFill>
              </a:rPr>
              <a:t>C.P.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212F29-7563-6847-829A-D0D445DF3BFA}"/>
              </a:ext>
            </a:extLst>
          </p:cNvPr>
          <p:cNvSpPr/>
          <p:nvPr/>
        </p:nvSpPr>
        <p:spPr>
          <a:xfrm>
            <a:off x="4628983" y="1797372"/>
            <a:ext cx="1047082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i="1" dirty="0">
                <a:solidFill>
                  <a:srgbClr val="C00000"/>
                </a:solidFill>
                <a:latin typeface="Avenir Oblique" panose="02000503020000020003" pitchFamily="2" charset="0"/>
              </a:rPr>
              <a:t>arXiv:0711.3444</a:t>
            </a:r>
          </a:p>
          <a:p>
            <a:r>
              <a:rPr lang="de-DE" sz="900" i="1" dirty="0">
                <a:solidFill>
                  <a:srgbClr val="C00000"/>
                </a:solidFill>
                <a:latin typeface="Avenir Oblique" panose="02000503020000020003" pitchFamily="2" charset="0"/>
              </a:rPr>
              <a:t>arXiv:1011.0615</a:t>
            </a:r>
          </a:p>
          <a:p>
            <a:r>
              <a:rPr lang="de-DE" sz="900" i="1" dirty="0">
                <a:solidFill>
                  <a:srgbClr val="C00000"/>
                </a:solidFill>
                <a:latin typeface="Avenir Oblique" panose="02000503020000020003" pitchFamily="2" charset="0"/>
              </a:rPr>
              <a:t>HADES </a:t>
            </a:r>
            <a:r>
              <a:rPr lang="de-DE" sz="900" i="1" dirty="0" err="1">
                <a:solidFill>
                  <a:srgbClr val="C00000"/>
                </a:solidFill>
                <a:latin typeface="Avenir Oblique" panose="02000503020000020003" pitchFamily="2" charset="0"/>
              </a:rPr>
              <a:t>prelim</a:t>
            </a:r>
            <a:r>
              <a:rPr lang="de-DE" sz="900" i="1" dirty="0">
                <a:solidFill>
                  <a:srgbClr val="C00000"/>
                </a:solidFill>
                <a:latin typeface="Avenir Oblique" panose="02000503020000020003" pitchFamily="2" charset="0"/>
              </a:rPr>
              <a:t>.</a:t>
            </a:r>
          </a:p>
          <a:p>
            <a:r>
              <a:rPr lang="de-DE" sz="900" i="1" dirty="0">
                <a:solidFill>
                  <a:srgbClr val="00921D"/>
                </a:solidFill>
                <a:latin typeface="Avenir Oblique" panose="02000503020000020003" pitchFamily="2" charset="0"/>
              </a:rPr>
              <a:t>arXiv:0511.071</a:t>
            </a:r>
          </a:p>
          <a:p>
            <a:r>
              <a:rPr lang="de-DE" sz="900" i="1" dirty="0">
                <a:solidFill>
                  <a:srgbClr val="00921D"/>
                </a:solidFill>
                <a:latin typeface="Avenir Oblique" panose="02000503020000020003" pitchFamily="2" charset="0"/>
              </a:rPr>
              <a:t>arXiv:9903-063</a:t>
            </a:r>
          </a:p>
          <a:p>
            <a:r>
              <a:rPr lang="de-DE" sz="900" i="1" dirty="0">
                <a:solidFill>
                  <a:srgbClr val="00921D"/>
                </a:solidFill>
                <a:latin typeface="Avenir Oblique" panose="02000503020000020003" pitchFamily="2" charset="0"/>
              </a:rPr>
              <a:t>STAR </a:t>
            </a:r>
            <a:r>
              <a:rPr lang="de-DE" sz="900" i="1" dirty="0" err="1">
                <a:solidFill>
                  <a:srgbClr val="00921D"/>
                </a:solidFill>
                <a:latin typeface="Avenir Oblique" panose="02000503020000020003" pitchFamily="2" charset="0"/>
              </a:rPr>
              <a:t>prelim</a:t>
            </a:r>
            <a:r>
              <a:rPr lang="de-DE" sz="900" i="1" dirty="0">
                <a:solidFill>
                  <a:srgbClr val="00921D"/>
                </a:solidFill>
                <a:latin typeface="Avenir Oblique" panose="02000503020000020003" pitchFamily="2" charset="0"/>
              </a:rPr>
              <a:t>.</a:t>
            </a:r>
          </a:p>
          <a:p>
            <a:r>
              <a:rPr lang="de-DE" sz="900" i="1" dirty="0">
                <a:solidFill>
                  <a:srgbClr val="00921D"/>
                </a:solidFill>
                <a:latin typeface="Avenir Oblique" panose="02000503020000020003" pitchFamily="2" charset="0"/>
              </a:rPr>
              <a:t>HADES </a:t>
            </a:r>
            <a:r>
              <a:rPr lang="de-DE" sz="900" i="1" dirty="0" err="1">
                <a:solidFill>
                  <a:srgbClr val="00921D"/>
                </a:solidFill>
                <a:latin typeface="Avenir Oblique" panose="02000503020000020003" pitchFamily="2" charset="0"/>
              </a:rPr>
              <a:t>prelim</a:t>
            </a:r>
            <a:r>
              <a:rPr lang="de-DE" sz="900" i="1" dirty="0">
                <a:solidFill>
                  <a:srgbClr val="00921D"/>
                </a:solidFill>
                <a:latin typeface="Avenir Oblique" panose="02000503020000020003" pitchFamily="2" charset="0"/>
              </a:rPr>
              <a:t>.</a:t>
            </a:r>
          </a:p>
          <a:p>
            <a:r>
              <a:rPr lang="de-DE" sz="900" i="1" dirty="0">
                <a:solidFill>
                  <a:srgbClr val="F0781E"/>
                </a:solidFill>
                <a:latin typeface="Avenir Oblique" panose="02000503020000020003" pitchFamily="2" charset="0"/>
              </a:rPr>
              <a:t>arXiv:1005.3508</a:t>
            </a:r>
          </a:p>
          <a:p>
            <a:r>
              <a:rPr lang="de-DE" sz="900" i="1" dirty="0">
                <a:solidFill>
                  <a:srgbClr val="F0781E"/>
                </a:solidFill>
                <a:latin typeface="Avenir Oblique" panose="02000503020000020003" pitchFamily="2" charset="0"/>
              </a:rPr>
              <a:t>arXiv:1308.5596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5CAF3-10A0-7548-ADF0-17E9569DD8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5655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67" y="2641074"/>
            <a:ext cx="3950448" cy="2698571"/>
          </a:xfrm>
          <a:prstGeom prst="rect">
            <a:avLst/>
          </a:prstGeom>
          <a:noFill/>
        </p:spPr>
      </p:pic>
      <p:pic>
        <p:nvPicPr>
          <p:cNvPr id="13" name="PFE element 31" descr="JEv2GqBtmYY238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65" y="4407540"/>
            <a:ext cx="1460500" cy="292100"/>
          </a:xfrm>
          <a:prstGeom prst="rect">
            <a:avLst/>
          </a:prstGeom>
        </p:spPr>
      </p:pic>
      <p:pic>
        <p:nvPicPr>
          <p:cNvPr id="15" name="PFE element 32" descr="JEv2GqBtmYY240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52" y="2783644"/>
            <a:ext cx="1485900" cy="27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65EFE0-A723-1341-89BC-F31C14B4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Heavy-ion collisions and neutron star merger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7A84BBF-7A0C-FF45-B324-F7B57C4E5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654" y="1209337"/>
            <a:ext cx="2975322" cy="160333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400" dirty="0"/>
              <a:t>Gravitational wave signal can probe the dense EOS during “ring down“ if frequencies in </a:t>
            </a:r>
            <a:r>
              <a:rPr lang="en-US" sz="1400" dirty="0" err="1"/>
              <a:t>kHZ</a:t>
            </a:r>
            <a:r>
              <a:rPr lang="en-US" sz="1400" dirty="0"/>
              <a:t> range are detected.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dirty="0"/>
              <a:t>Moderately dense but hot medium in the surface region </a:t>
            </a:r>
            <a:br>
              <a:rPr lang="en-US" sz="1400" dirty="0"/>
            </a:br>
            <a:r>
              <a:rPr lang="en-US" sz="1400" dirty="0"/>
              <a:t>of the merger.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D99341-D03E-4E45-9F61-06CAEFCA1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811410"/>
            <a:ext cx="4198289" cy="2589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3DB22A-FE57-1445-AF39-F92BE75D09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94" y="1238196"/>
            <a:ext cx="5707350" cy="12706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91F484-C4BE-BE48-BD9C-E3E13B494B70}"/>
              </a:ext>
            </a:extLst>
          </p:cNvPr>
          <p:cNvSpPr txBox="1"/>
          <p:nvPr/>
        </p:nvSpPr>
        <p:spPr>
          <a:xfrm>
            <a:off x="6440882" y="5410767"/>
            <a:ext cx="22733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H.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Stöcker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Avenir Oblique" panose="02000503020000020003" pitchFamily="2" charset="0"/>
              </a:rPr>
              <a:t> courtesy Jocelyn Read</a:t>
            </a: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D672424-9E44-234A-8D60-D3B61736DA0E}"/>
              </a:ext>
            </a:extLst>
          </p:cNvPr>
          <p:cNvSpPr/>
          <p:nvPr/>
        </p:nvSpPr>
        <p:spPr>
          <a:xfrm rot="19047059">
            <a:off x="2949311" y="2640904"/>
            <a:ext cx="932288" cy="4272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CCCF65-6AB6-9641-BC27-253AB7519249}"/>
              </a:ext>
            </a:extLst>
          </p:cNvPr>
          <p:cNvSpPr txBox="1"/>
          <p:nvPr/>
        </p:nvSpPr>
        <p:spPr>
          <a:xfrm>
            <a:off x="457200" y="5323530"/>
            <a:ext cx="2510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Avenir Medium" panose="02000503020000020003" pitchFamily="2" charset="0"/>
              </a:rPr>
              <a:t>M.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  <a:latin typeface="Avenir Medium" panose="02000503020000020003" pitchFamily="2" charset="0"/>
              </a:rPr>
              <a:t>Hanauske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Avenir Medium" panose="02000503020000020003" pitchFamily="2" charset="0"/>
              </a:rPr>
              <a:t>, J.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  <a:latin typeface="Avenir Medium" panose="02000503020000020003" pitchFamily="2" charset="0"/>
              </a:rPr>
              <a:t>Steinheimer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Avenir Medium" panose="02000503020000020003" pitchFamily="2" charset="0"/>
              </a:rPr>
              <a:t> (priv. com.)</a:t>
            </a:r>
          </a:p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Avenir Medium" panose="02000503020000020003" pitchFamily="2" charset="0"/>
              </a:rPr>
              <a:t>L.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  <a:latin typeface="Avenir Medium" panose="02000503020000020003" pitchFamily="2" charset="0"/>
              </a:rPr>
              <a:t>Rezzolla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Avenir Medium" panose="02000503020000020003" pitchFamily="2" charset="0"/>
              </a:rPr>
              <a:t> et al. arXiv:1807.03684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3554127-F263-3640-81B2-5F4B13A58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BA087F3B-FFC5-374E-BEA1-77CDFFE07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D148DB-8A11-644A-AD61-2D0817340A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42419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1D1FA32F-2392-E94A-AF8A-0ADAD687A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(U)RHIC Standard Model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5FE3BB-E8BE-444D-9E54-FDD8CFD60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RHIC-BES seminar series 2021 | Joachim Stroth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9E49D2-59CC-CF40-9F07-58448258B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90ED68-62F7-8640-9279-36EC65278306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80D885-C1E7-5642-ADF5-22E81718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690" y="4362713"/>
            <a:ext cx="5678655" cy="14196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107263-F351-6B42-B36F-3E11A6C57A75}"/>
              </a:ext>
            </a:extLst>
          </p:cNvPr>
          <p:cNvSpPr txBox="1"/>
          <p:nvPr/>
        </p:nvSpPr>
        <p:spPr>
          <a:xfrm>
            <a:off x="7870942" y="5149176"/>
            <a:ext cx="1111202" cy="27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100" i="1" dirty="0">
                <a:solidFill>
                  <a:schemeClr val="bg1">
                    <a:lumMod val="50000"/>
                  </a:schemeClr>
                </a:solidFill>
              </a:rPr>
              <a:t>“s</a:t>
            </a:r>
            <a:r>
              <a:rPr lang="en-DE" sz="1100" i="1" dirty="0">
                <a:solidFill>
                  <a:schemeClr val="bg1">
                    <a:lumMod val="50000"/>
                  </a:schemeClr>
                </a:solidFill>
              </a:rPr>
              <a:t>oftes” gluons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80D82-B8DD-6343-A456-6BB9E824D4AC}"/>
              </a:ext>
            </a:extLst>
          </p:cNvPr>
          <p:cNvSpPr txBox="1"/>
          <p:nvPr/>
        </p:nvSpPr>
        <p:spPr>
          <a:xfrm>
            <a:off x="7909442" y="4784827"/>
            <a:ext cx="654346" cy="27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i="1" dirty="0" err="1">
                <a:solidFill>
                  <a:schemeClr val="bg1">
                    <a:lumMod val="50000"/>
                  </a:schemeClr>
                </a:solidFill>
              </a:rPr>
              <a:t>partons</a:t>
            </a:r>
            <a:endParaRPr lang="en-DE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13FC38-3DA2-3A42-A396-DF7D96525027}"/>
              </a:ext>
            </a:extLst>
          </p:cNvPr>
          <p:cNvSpPr txBox="1"/>
          <p:nvPr/>
        </p:nvSpPr>
        <p:spPr>
          <a:xfrm>
            <a:off x="7897207" y="4435505"/>
            <a:ext cx="750526" cy="27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i="1" dirty="0" err="1">
                <a:solidFill>
                  <a:schemeClr val="bg1">
                    <a:lumMod val="50000"/>
                  </a:schemeClr>
                </a:solidFill>
              </a:rPr>
              <a:t>nucleons</a:t>
            </a:r>
            <a:endParaRPr lang="en-DE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3AE2C5-0629-674F-BFDA-998EF6F9D954}"/>
              </a:ext>
            </a:extLst>
          </p:cNvPr>
          <p:cNvSpPr txBox="1"/>
          <p:nvPr/>
        </p:nvSpPr>
        <p:spPr>
          <a:xfrm>
            <a:off x="2871215" y="4224309"/>
            <a:ext cx="569387" cy="27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i="1" dirty="0">
                <a:solidFill>
                  <a:schemeClr val="bg1">
                    <a:lumMod val="50000"/>
                  </a:schemeClr>
                </a:solidFill>
              </a:rPr>
              <a:t>SIS18</a:t>
            </a:r>
            <a:endParaRPr lang="en-DE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813E59-D53B-984C-9CDF-6F368C3F7A04}"/>
              </a:ext>
            </a:extLst>
          </p:cNvPr>
          <p:cNvSpPr txBox="1"/>
          <p:nvPr/>
        </p:nvSpPr>
        <p:spPr>
          <a:xfrm>
            <a:off x="3317075" y="4224452"/>
            <a:ext cx="984565" cy="27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i="1" dirty="0">
                <a:solidFill>
                  <a:schemeClr val="bg1">
                    <a:lumMod val="50000"/>
                  </a:schemeClr>
                </a:solidFill>
              </a:rPr>
              <a:t>SIS100/AGS</a:t>
            </a:r>
            <a:endParaRPr lang="en-DE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F99BFC-8F2F-2E44-B399-76E33C180B60}"/>
              </a:ext>
            </a:extLst>
          </p:cNvPr>
          <p:cNvSpPr txBox="1"/>
          <p:nvPr/>
        </p:nvSpPr>
        <p:spPr>
          <a:xfrm>
            <a:off x="4178768" y="4221544"/>
            <a:ext cx="468398" cy="27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i="1" dirty="0">
                <a:solidFill>
                  <a:schemeClr val="bg1">
                    <a:lumMod val="50000"/>
                  </a:schemeClr>
                </a:solidFill>
              </a:rPr>
              <a:t>SPS</a:t>
            </a:r>
            <a:endParaRPr lang="en-DE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B6CC5-41CB-F44D-A0BE-A7025FCDA00B}"/>
              </a:ext>
            </a:extLst>
          </p:cNvPr>
          <p:cNvSpPr txBox="1"/>
          <p:nvPr/>
        </p:nvSpPr>
        <p:spPr>
          <a:xfrm>
            <a:off x="5365580" y="4221544"/>
            <a:ext cx="530915" cy="27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i="1" dirty="0">
                <a:solidFill>
                  <a:schemeClr val="bg1">
                    <a:lumMod val="50000"/>
                  </a:schemeClr>
                </a:solidFill>
              </a:rPr>
              <a:t>RHIC</a:t>
            </a:r>
            <a:endParaRPr lang="en-DE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F4CA97-AAAC-F94B-8CC8-DEE407E37965}"/>
              </a:ext>
            </a:extLst>
          </p:cNvPr>
          <p:cNvSpPr txBox="1"/>
          <p:nvPr/>
        </p:nvSpPr>
        <p:spPr>
          <a:xfrm>
            <a:off x="7239363" y="4221544"/>
            <a:ext cx="468398" cy="276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i="1" dirty="0">
                <a:solidFill>
                  <a:schemeClr val="bg1">
                    <a:lumMod val="50000"/>
                  </a:schemeClr>
                </a:solidFill>
              </a:rPr>
              <a:t>LHC</a:t>
            </a:r>
            <a:endParaRPr lang="en-DE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8E13B8-8900-3041-A5EF-41AF297EA077}"/>
              </a:ext>
            </a:extLst>
          </p:cNvPr>
          <p:cNvGrpSpPr/>
          <p:nvPr/>
        </p:nvGrpSpPr>
        <p:grpSpPr>
          <a:xfrm>
            <a:off x="0" y="1289561"/>
            <a:ext cx="9144000" cy="3315968"/>
            <a:chOff x="0" y="1029686"/>
            <a:chExt cx="9144000" cy="3315968"/>
          </a:xfrm>
        </p:grpSpPr>
        <p:pic>
          <p:nvPicPr>
            <p:cNvPr id="4" name="Picture 3" descr="hic_stages.pdf">
              <a:extLst>
                <a:ext uri="{FF2B5EF4-FFF2-40B4-BE49-F238E27FC236}">
                  <a16:creationId xmlns:a16="http://schemas.microsoft.com/office/drawing/2014/main" id="{20394770-2542-064F-B718-FE74C8B99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46872"/>
              <a:ext cx="9144000" cy="2304997"/>
            </a:xfrm>
            <a:prstGeom prst="rect">
              <a:avLst/>
            </a:prstGeom>
          </p:spPr>
        </p:pic>
        <p:pic>
          <p:nvPicPr>
            <p:cNvPr id="5" name="Picture 4" descr="hic_stages_epem1.pdf">
              <a:extLst>
                <a:ext uri="{FF2B5EF4-FFF2-40B4-BE49-F238E27FC236}">
                  <a16:creationId xmlns:a16="http://schemas.microsoft.com/office/drawing/2014/main" id="{2C443CFA-5997-6547-85AF-4245C1D5A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605" y="1690395"/>
              <a:ext cx="7706816" cy="164184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D55392-42E0-2240-A2B5-95FF7CB7AD3A}"/>
                </a:ext>
              </a:extLst>
            </p:cNvPr>
            <p:cNvSpPr txBox="1"/>
            <p:nvPr/>
          </p:nvSpPr>
          <p:spPr>
            <a:xfrm>
              <a:off x="153802" y="1029686"/>
              <a:ext cx="1124026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i="1" dirty="0">
                  <a:solidFill>
                    <a:schemeClr val="bg1">
                      <a:lumMod val="50000"/>
                    </a:schemeClr>
                  </a:solidFill>
                </a:rPr>
                <a:t>„First </a:t>
              </a:r>
              <a:r>
                <a:rPr lang="de-DE" sz="1200" i="1" dirty="0" err="1">
                  <a:solidFill>
                    <a:schemeClr val="bg1">
                      <a:lumMod val="50000"/>
                    </a:schemeClr>
                  </a:solidFill>
                </a:rPr>
                <a:t>chance</a:t>
              </a:r>
              <a:r>
                <a:rPr lang="de-DE" sz="1200" i="1" dirty="0">
                  <a:solidFill>
                    <a:schemeClr val="bg1">
                      <a:lumMod val="50000"/>
                    </a:schemeClr>
                  </a:solidFill>
                </a:rPr>
                <a:t>“</a:t>
              </a:r>
              <a:endParaRPr lang="en-DE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422EAD-0C75-7643-804E-05E3E7811E01}"/>
                </a:ext>
              </a:extLst>
            </p:cNvPr>
            <p:cNvSpPr txBox="1"/>
            <p:nvPr/>
          </p:nvSpPr>
          <p:spPr>
            <a:xfrm>
              <a:off x="1235739" y="1029686"/>
              <a:ext cx="1350050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i="1" dirty="0">
                  <a:solidFill>
                    <a:schemeClr val="bg1">
                      <a:lumMod val="50000"/>
                    </a:schemeClr>
                  </a:solidFill>
                </a:rPr>
                <a:t>„</a:t>
              </a:r>
              <a:r>
                <a:rPr lang="de-DE" sz="1200" i="1" dirty="0" err="1">
                  <a:solidFill>
                    <a:schemeClr val="bg1">
                      <a:lumMod val="50000"/>
                    </a:schemeClr>
                  </a:solidFill>
                </a:rPr>
                <a:t>Pre-equillibrium</a:t>
              </a:r>
              <a:r>
                <a:rPr lang="de-DE" sz="1200" i="1" dirty="0">
                  <a:solidFill>
                    <a:schemeClr val="bg1">
                      <a:lumMod val="50000"/>
                    </a:schemeClr>
                  </a:solidFill>
                </a:rPr>
                <a:t>“</a:t>
              </a:r>
              <a:endParaRPr lang="en-DE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F7F993-4959-AE44-AF02-FE275192E4D2}"/>
                </a:ext>
              </a:extLst>
            </p:cNvPr>
            <p:cNvSpPr txBox="1"/>
            <p:nvPr/>
          </p:nvSpPr>
          <p:spPr>
            <a:xfrm>
              <a:off x="2834209" y="1029686"/>
              <a:ext cx="686406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i="1" dirty="0" err="1">
                  <a:solidFill>
                    <a:schemeClr val="bg1">
                      <a:lumMod val="50000"/>
                    </a:schemeClr>
                  </a:solidFill>
                </a:rPr>
                <a:t>Fireball</a:t>
              </a:r>
              <a:endParaRPr lang="en-DE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A09589-E9A6-DE4F-8B34-72230FD8B0FC}"/>
                </a:ext>
              </a:extLst>
            </p:cNvPr>
            <p:cNvSpPr txBox="1"/>
            <p:nvPr/>
          </p:nvSpPr>
          <p:spPr>
            <a:xfrm>
              <a:off x="5354737" y="1029686"/>
              <a:ext cx="926857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i="1" dirty="0" err="1">
                  <a:solidFill>
                    <a:schemeClr val="bg1">
                      <a:lumMod val="50000"/>
                    </a:schemeClr>
                  </a:solidFill>
                </a:rPr>
                <a:t>Freeze</a:t>
              </a:r>
              <a:r>
                <a:rPr lang="de-DE" sz="1200" i="1" dirty="0">
                  <a:solidFill>
                    <a:schemeClr val="bg1">
                      <a:lumMod val="50000"/>
                    </a:schemeClr>
                  </a:solidFill>
                </a:rPr>
                <a:t>-out</a:t>
              </a:r>
              <a:endParaRPr lang="en-DE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A6E391-F2AD-C240-ADCA-BCD66A6AF2E8}"/>
                </a:ext>
              </a:extLst>
            </p:cNvPr>
            <p:cNvSpPr txBox="1"/>
            <p:nvPr/>
          </p:nvSpPr>
          <p:spPr>
            <a:xfrm>
              <a:off x="7233105" y="1029686"/>
              <a:ext cx="901209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i="1" dirty="0" err="1">
                  <a:solidFill>
                    <a:schemeClr val="bg1">
                      <a:lumMod val="50000"/>
                    </a:schemeClr>
                  </a:solidFill>
                </a:rPr>
                <a:t>Late</a:t>
              </a:r>
              <a:r>
                <a:rPr lang="de-DE" sz="1200" i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e-DE" sz="1200" i="1" dirty="0" err="1">
                  <a:solidFill>
                    <a:schemeClr val="bg1">
                      <a:lumMod val="50000"/>
                    </a:schemeClr>
                  </a:solidFill>
                </a:rPr>
                <a:t>stage</a:t>
              </a:r>
              <a:endParaRPr lang="en-DE" sz="12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134A0D25-F463-114F-AD44-030DEEDA40D0}"/>
                </a:ext>
              </a:extLst>
            </p:cNvPr>
            <p:cNvSpPr/>
            <p:nvPr/>
          </p:nvSpPr>
          <p:spPr>
            <a:xfrm rot="16200000">
              <a:off x="1087167" y="2814610"/>
              <a:ext cx="255790" cy="2080274"/>
            </a:xfrm>
            <a:prstGeom prst="leftBrace">
              <a:avLst>
                <a:gd name="adj1" fmla="val 94075"/>
                <a:gd name="adj2" fmla="val 50000"/>
              </a:avLst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220A6D7-E210-8C4A-A6CF-891557B1B48C}"/>
                    </a:ext>
                  </a:extLst>
                </p:cNvPr>
                <p:cNvSpPr txBox="1"/>
                <p:nvPr/>
              </p:nvSpPr>
              <p:spPr>
                <a:xfrm>
                  <a:off x="319964" y="4057626"/>
                  <a:ext cx="1729961" cy="2880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de-DE" sz="1100" i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Very different </a:t>
                  </a:r>
                  <a:r>
                    <a:rPr lang="de-DE" sz="1100" i="1" dirty="0" err="1">
                      <a:solidFill>
                        <a:schemeClr val="bg1">
                          <a:lumMod val="50000"/>
                        </a:schemeClr>
                      </a:solidFill>
                    </a:rPr>
                    <a:t>a.f.o</a:t>
                  </a:r>
                  <a:r>
                    <a:rPr lang="de-DE" sz="1100" i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. </a:t>
                  </a:r>
                  <a14:m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√</m:t>
                      </m:r>
                      <m:sSub>
                        <m:sSubPr>
                          <m:ctrlPr>
                            <a:rPr lang="de-DE" sz="11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sz="11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</m:sSub>
                    </m:oMath>
                  </a14:m>
                  <a:endParaRPr lang="en-DE" sz="1100" i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220A6D7-E210-8C4A-A6CF-891557B1B4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964" y="4057626"/>
                  <a:ext cx="1729961" cy="288028"/>
                </a:xfrm>
                <a:prstGeom prst="rect">
                  <a:avLst/>
                </a:prstGeom>
                <a:blipFill>
                  <a:blip r:embed="rId5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3FE580D-E0AA-494F-B79F-9D31C8E17E39}"/>
              </a:ext>
            </a:extLst>
          </p:cNvPr>
          <p:cNvSpPr txBox="1"/>
          <p:nvPr/>
        </p:nvSpPr>
        <p:spPr>
          <a:xfrm>
            <a:off x="153802" y="4784827"/>
            <a:ext cx="1896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>
                <a:latin typeface="Avenir Book" panose="02000503020000020003" pitchFamily="2" charset="0"/>
              </a:rPr>
              <a:t>Drell/Yan,</a:t>
            </a:r>
          </a:p>
          <a:p>
            <a:r>
              <a:rPr lang="en-DE" sz="1400" dirty="0">
                <a:latin typeface="Avenir Book" panose="02000503020000020003" pitchFamily="2" charset="0"/>
              </a:rPr>
              <a:t>correl. </a:t>
            </a:r>
            <a:r>
              <a:rPr lang="en-GB" sz="1400" dirty="0">
                <a:latin typeface="Avenir Book" panose="02000503020000020003" pitchFamily="2" charset="0"/>
              </a:rPr>
              <a:t>s</a:t>
            </a:r>
            <a:r>
              <a:rPr lang="en-DE" sz="1400" dirty="0">
                <a:latin typeface="Avenir Book" panose="02000503020000020003" pitchFamily="2" charset="0"/>
              </a:rPr>
              <a:t>emi-leptonic </a:t>
            </a:r>
            <a:br>
              <a:rPr lang="en-DE" sz="1400" dirty="0">
                <a:latin typeface="Avenir Book" panose="02000503020000020003" pitchFamily="2" charset="0"/>
              </a:rPr>
            </a:br>
            <a:r>
              <a:rPr lang="en-DE" sz="1400" dirty="0">
                <a:latin typeface="Avenir Book" panose="02000503020000020003" pitchFamily="2" charset="0"/>
              </a:rPr>
              <a:t>decay of heavy flavor</a:t>
            </a:r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0B2238D7-8308-DB4E-9AFF-AD931D7174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noProof="0"/>
              <a:t>April 27, 2021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20276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-HA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30E69AE-1CC7-8441-864C-9AC0B60D5953}" vid="{C005E669-F5E8-CD46-AEA6-56FB906A6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26899</TotalTime>
  <Words>3311</Words>
  <Application>Microsoft Macintosh PowerPoint</Application>
  <PresentationFormat>On-screen Show (16:10)</PresentationFormat>
  <Paragraphs>533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70" baseType="lpstr">
      <vt:lpstr>-apple-system</vt:lpstr>
      <vt:lpstr>Arial</vt:lpstr>
      <vt:lpstr>Avenir</vt:lpstr>
      <vt:lpstr>Avenir Book</vt:lpstr>
      <vt:lpstr>Avenir Book Oblique</vt:lpstr>
      <vt:lpstr>Avenir Heavy</vt:lpstr>
      <vt:lpstr>Avenir Medium</vt:lpstr>
      <vt:lpstr>Avenir Medium Oblique</vt:lpstr>
      <vt:lpstr>Avenir Oblique</vt:lpstr>
      <vt:lpstr>Calibri</vt:lpstr>
      <vt:lpstr>Cambria Math</vt:lpstr>
      <vt:lpstr>CMSY10~47</vt:lpstr>
      <vt:lpstr>Courier New</vt:lpstr>
      <vt:lpstr>Gill Sans</vt:lpstr>
      <vt:lpstr>Gill Sans Light</vt:lpstr>
      <vt:lpstr>MS Reference Sans Serif</vt:lpstr>
      <vt:lpstr>Noto Sans Armenian</vt:lpstr>
      <vt:lpstr>Symbol</vt:lpstr>
      <vt:lpstr>System Font Regular</vt:lpstr>
      <vt:lpstr>Times</vt:lpstr>
      <vt:lpstr>Times New Roman</vt:lpstr>
      <vt:lpstr>Verdana</vt:lpstr>
      <vt:lpstr>Wingdings</vt:lpstr>
      <vt:lpstr>My-HADES</vt:lpstr>
      <vt:lpstr>Physics of dileptons  in HI Collisions – A Review</vt:lpstr>
      <vt:lpstr>Electromagnetic probes of strong-interaction matter</vt:lpstr>
      <vt:lpstr>PowerPoint Presentation</vt:lpstr>
      <vt:lpstr>Dilepton spectrometer concepts  </vt:lpstr>
      <vt:lpstr>AGENDA</vt:lpstr>
      <vt:lpstr>Introduction</vt:lpstr>
      <vt:lpstr>Exploring the QCD phase diagram</vt:lpstr>
      <vt:lpstr>Heavy-ion collisions and neutron star merger</vt:lpstr>
      <vt:lpstr>The (U)RHIC Standard Model</vt:lpstr>
      <vt:lpstr>The proton structure functions</vt:lpstr>
      <vt:lpstr>Freeze-out conditions from SIS18 to LHC</vt:lpstr>
      <vt:lpstr>Hadron spectrum and QCD condensates</vt:lpstr>
      <vt:lpstr>The dilepton invariant mass distribution</vt:lpstr>
      <vt:lpstr>EXcess radiation</vt:lpstr>
      <vt:lpstr>Establishing excess radiation at Bevalac/SIS18 …</vt:lpstr>
      <vt:lpstr>Dileptons from 1.76 A GeV Ar+KCl collisions</vt:lpstr>
      <vt:lpstr>In-medium ρ-meson</vt:lpstr>
      <vt:lpstr>Vector Meson Dominance in hot &amp; dense matter</vt:lpstr>
      <vt:lpstr>Dileptons from 158 A GeV Pb+Au collisions</vt:lpstr>
      <vt:lpstr>The ground breaking NA60 dimuon measurement</vt:lpstr>
      <vt:lpstr>Thermal radiation</vt:lpstr>
      <vt:lpstr>Theoretical approaches to medium radiation</vt:lpstr>
      <vt:lpstr>Double-differential analysis of the NA60 data</vt:lpstr>
      <vt:lpstr>Inclusive Dielectron Yields from Au+Au (√s=2.4 A "GeV")</vt:lpstr>
      <vt:lpstr>Thermal dileptons Au+Au 1.23A GeV (HADES)</vt:lpstr>
      <vt:lpstr>Thermal dileptons Au+Au 1.23A GeV (HADES)</vt:lpstr>
      <vt:lpstr>Dilepton spectra from collider</vt:lpstr>
      <vt:lpstr>Cold matter</vt:lpstr>
      <vt:lpstr>Vector mesons in cold matter</vt:lpstr>
      <vt:lpstr>“vacuum“</vt:lpstr>
      <vt:lpstr>Pion cloud effect in Δ(1323)</vt:lpstr>
      <vt:lpstr>Electromagnetic TFF for baryons (N*)</vt:lpstr>
      <vt:lpstr>The Roper Resonance</vt:lpstr>
      <vt:lpstr>Future</vt:lpstr>
      <vt:lpstr>Thermal radiation and chiral symmetry restoration</vt:lpstr>
      <vt:lpstr>The Hunt for QCD landmarks at high μ_B</vt:lpstr>
      <vt:lpstr>Dilepton signature of a first-order phase transition</vt:lpstr>
      <vt:lpstr>How the collectivity develops</vt:lpstr>
      <vt:lpstr>The existing and upcoming high-μ_b experiments</vt:lpstr>
      <vt:lpstr>The HADES Ag+Ag run</vt:lpstr>
      <vt:lpstr>Future facilities for high μ_B physics</vt:lpstr>
      <vt:lpstr>… and the FAIR strategy</vt:lpstr>
      <vt:lpstr>The CBM experiment</vt:lpstr>
      <vt:lpstr>Forefront Technologies (Green Cube)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HADES - Physics program at SIS18 and SIS100 </dc:title>
  <dc:creator>TnPntQNQQq@goetheuniversitaet.onmicrosoft.com</dc:creator>
  <cp:lastModifiedBy>Joachim Stroth</cp:lastModifiedBy>
  <cp:revision>175</cp:revision>
  <cp:lastPrinted>2018-11-15T23:06:44Z</cp:lastPrinted>
  <dcterms:created xsi:type="dcterms:W3CDTF">2018-11-11T11:02:39Z</dcterms:created>
  <dcterms:modified xsi:type="dcterms:W3CDTF">2021-04-27T15:15:15Z</dcterms:modified>
</cp:coreProperties>
</file>