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42"/>
  </p:notesMasterIdLst>
  <p:sldIdLst>
    <p:sldId id="256" r:id="rId2"/>
    <p:sldId id="306" r:id="rId3"/>
    <p:sldId id="259" r:id="rId4"/>
    <p:sldId id="260" r:id="rId5"/>
    <p:sldId id="261" r:id="rId6"/>
    <p:sldId id="262" r:id="rId7"/>
    <p:sldId id="263" r:id="rId8"/>
    <p:sldId id="318" r:id="rId9"/>
    <p:sldId id="319" r:id="rId10"/>
    <p:sldId id="269" r:id="rId11"/>
    <p:sldId id="302" r:id="rId12"/>
    <p:sldId id="304" r:id="rId13"/>
    <p:sldId id="28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322" r:id="rId23"/>
    <p:sldId id="280" r:id="rId24"/>
    <p:sldId id="281" r:id="rId25"/>
    <p:sldId id="282" r:id="rId26"/>
    <p:sldId id="283" r:id="rId27"/>
    <p:sldId id="286" r:id="rId28"/>
    <p:sldId id="285" r:id="rId29"/>
    <p:sldId id="288" r:id="rId30"/>
    <p:sldId id="289" r:id="rId31"/>
    <p:sldId id="307" r:id="rId32"/>
    <p:sldId id="290" r:id="rId33"/>
    <p:sldId id="310" r:id="rId34"/>
    <p:sldId id="312" r:id="rId35"/>
    <p:sldId id="311" r:id="rId36"/>
    <p:sldId id="313" r:id="rId37"/>
    <p:sldId id="314" r:id="rId38"/>
    <p:sldId id="315" r:id="rId39"/>
    <p:sldId id="316" r:id="rId40"/>
    <p:sldId id="31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76687"/>
  </p:normalViewPr>
  <p:slideViewPr>
    <p:cSldViewPr snapToGrid="0" snapToObjects="1">
      <p:cViewPr varScale="1">
        <p:scale>
          <a:sx n="87" d="100"/>
          <a:sy n="87" d="100"/>
        </p:scale>
        <p:origin x="1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49C88-7B63-024D-8CC5-652214DF2618}" type="datetimeFigureOut">
              <a:rPr lang="en-US" smtClean="0"/>
              <a:t>6/15/21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1DCD7-DFC7-8642-AAA9-DF86E2C16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49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11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4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0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06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18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21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81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4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12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90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E8391-C54A-BE4E-AE7E-DE16D84CC1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21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91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59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57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81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42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30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245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6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743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1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47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047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63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152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23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28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493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271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41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561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327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2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17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86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07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84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1DCD7-DFC7-8642-AAA9-DF86E2C166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40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1C2ED92-7761-F946-B0DB-95C95F07C540}" type="datetimeFigureOut">
              <a:rPr lang="en-US" smtClean="0"/>
              <a:t>6/15/21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B677F76-3695-8D41-AEBD-080192AB3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5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5.tiff"/><Relationship Id="rId5" Type="http://schemas.openxmlformats.org/officeDocument/2006/relationships/image" Target="../media/image46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s://bitbucket.org/bestcollaboration/eos_with_critical_point/src/master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7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0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1.tiff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2.png"/><Relationship Id="rId5" Type="http://schemas.openxmlformats.org/officeDocument/2006/relationships/image" Target="../media/image53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52.png"/><Relationship Id="rId5" Type="http://schemas.openxmlformats.org/officeDocument/2006/relationships/image" Target="../media/image54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Construction of </a:t>
            </a:r>
            <a:r>
              <a:rPr lang="en-US" dirty="0" err="1" smtClean="0"/>
              <a:t>EoS</a:t>
            </a:r>
            <a:r>
              <a:rPr lang="en-US" dirty="0" smtClean="0"/>
              <a:t> with a critical point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Claudia Ratti</a:t>
            </a:r>
          </a:p>
          <a:p>
            <a:r>
              <a:rPr lang="en-US" dirty="0" smtClean="0"/>
              <a:t>University of Houston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8" y="4884844"/>
            <a:ext cx="1083734" cy="660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14" y="3226404"/>
            <a:ext cx="769863" cy="76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8" y="5831227"/>
            <a:ext cx="1777998" cy="888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19561" y="6472178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4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004" y="2708279"/>
            <a:ext cx="6096000" cy="3670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438" y="-115292"/>
            <a:ext cx="10018713" cy="175259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/>
                <a:cs typeface="Arial"/>
              </a:rPr>
              <a:t>Range of validity of equation of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514600" y="1600200"/>
            <a:ext cx="8153400" cy="1746250"/>
          </a:xfrm>
        </p:spPr>
        <p:txBody>
          <a:bodyPr/>
          <a:lstStyle/>
          <a:p>
            <a:endParaRPr lang="en-US" sz="20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2" name="Right Triangle 11"/>
          <p:cNvSpPr/>
          <p:nvPr/>
        </p:nvSpPr>
        <p:spPr>
          <a:xfrm rot="5400000">
            <a:off x="1805771" y="3415264"/>
            <a:ext cx="2889236" cy="1849540"/>
          </a:xfrm>
          <a:prstGeom prst="rtTriangle">
            <a:avLst/>
          </a:prstGeom>
          <a:solidFill>
            <a:schemeClr val="accent2">
              <a:alpha val="3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147" y="1933169"/>
            <a:ext cx="5168900" cy="495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1174552"/>
            <a:ext cx="7823200" cy="4610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8421619" y="3435358"/>
            <a:ext cx="36728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expansion schemes have been</a:t>
            </a:r>
          </a:p>
          <a:p>
            <a:r>
              <a:rPr lang="en-US" dirty="0" smtClean="0"/>
              <a:t>proposed recently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construction of the </a:t>
            </a:r>
            <a:r>
              <a:rPr lang="en-US" dirty="0" err="1" smtClean="0"/>
              <a:t>EoS</a:t>
            </a:r>
            <a:r>
              <a:rPr lang="en-US" dirty="0" smtClean="0"/>
              <a:t> with the</a:t>
            </a:r>
          </a:p>
          <a:p>
            <a:r>
              <a:rPr lang="en-US" dirty="0" smtClean="0"/>
              <a:t> critical point is based on the Taylor</a:t>
            </a:r>
          </a:p>
          <a:p>
            <a:r>
              <a:rPr lang="en-US" dirty="0" smtClean="0"/>
              <a:t>expansion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555004" y="3887966"/>
            <a:ext cx="4436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1"/>
                </a:solidFill>
              </a:rPr>
              <a:t>WB: PRL 2021)</a:t>
            </a:r>
          </a:p>
          <a:p>
            <a:pPr algn="r"/>
            <a:r>
              <a:rPr lang="en-US" sz="1600" dirty="0" smtClean="0">
                <a:solidFill>
                  <a:schemeClr val="accent1"/>
                </a:solidFill>
              </a:rPr>
              <a:t>S. Mukherjee et al., 2021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1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514600" y="1600200"/>
            <a:ext cx="8153400" cy="1746250"/>
          </a:xfrm>
        </p:spPr>
        <p:txBody>
          <a:bodyPr/>
          <a:lstStyle/>
          <a:p>
            <a:endParaRPr lang="en-US" sz="20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1978152" y="167274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QCD Equation of state for </a:t>
            </a:r>
            <a:r>
              <a:rPr lang="el-GR" dirty="0"/>
              <a:t>μ</a:t>
            </a:r>
            <a:r>
              <a:rPr lang="en-US" baseline="-25000" dirty="0"/>
              <a:t>B,</a:t>
            </a:r>
            <a:r>
              <a:rPr lang="el-GR" dirty="0"/>
              <a:t> μ</a:t>
            </a:r>
            <a:r>
              <a:rPr lang="en-US" baseline="-25000" dirty="0"/>
              <a:t>S,</a:t>
            </a:r>
            <a:r>
              <a:rPr lang="el-GR" dirty="0"/>
              <a:t> μ</a:t>
            </a:r>
            <a:r>
              <a:rPr lang="en-US" baseline="-25000" dirty="0"/>
              <a:t>Q </a:t>
            </a:r>
            <a:r>
              <a:rPr lang="en-US" dirty="0"/>
              <a:t>&gt;0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6076020" y="2252846"/>
            <a:ext cx="4436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1898A"/>
                </a:solidFill>
              </a:rPr>
              <a:t>Lattice: WB, JHEP (2018)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26112" y="943159"/>
            <a:ext cx="414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J. Noronha-Hostler, C.R. et al.,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PRC (2019)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9976" y="6366937"/>
            <a:ext cx="370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See also A. </a:t>
            </a:r>
            <a:r>
              <a:rPr lang="en-US" dirty="0" err="1">
                <a:solidFill>
                  <a:schemeClr val="accent1"/>
                </a:solidFill>
              </a:rPr>
              <a:t>Monnai</a:t>
            </a:r>
            <a:r>
              <a:rPr lang="en-US" dirty="0">
                <a:solidFill>
                  <a:schemeClr val="accent1"/>
                </a:solidFill>
              </a:rPr>
              <a:t> et al., 1902.05095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62" y="1120801"/>
            <a:ext cx="7708900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152" y="2479999"/>
            <a:ext cx="8496300" cy="3975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9379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514600" y="1600200"/>
            <a:ext cx="8153400" cy="1746250"/>
          </a:xfrm>
        </p:spPr>
        <p:txBody>
          <a:bodyPr/>
          <a:lstStyle/>
          <a:p>
            <a:endParaRPr lang="en-US" sz="20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1978152" y="167274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QCD Equation of state for </a:t>
            </a:r>
            <a:r>
              <a:rPr lang="el-GR" dirty="0"/>
              <a:t>μ</a:t>
            </a:r>
            <a:r>
              <a:rPr lang="en-US" baseline="-25000" dirty="0"/>
              <a:t>B,</a:t>
            </a:r>
            <a:r>
              <a:rPr lang="el-GR" dirty="0"/>
              <a:t> μ</a:t>
            </a:r>
            <a:r>
              <a:rPr lang="en-US" baseline="-25000" dirty="0"/>
              <a:t>S,</a:t>
            </a:r>
            <a:r>
              <a:rPr lang="el-GR" dirty="0"/>
              <a:t> μ</a:t>
            </a:r>
            <a:r>
              <a:rPr lang="en-US" baseline="-25000" dirty="0"/>
              <a:t>Q </a:t>
            </a:r>
            <a:r>
              <a:rPr lang="en-US" dirty="0"/>
              <a:t>&gt;0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6076020" y="2252846"/>
            <a:ext cx="4436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1898A"/>
                </a:solidFill>
              </a:rPr>
              <a:t>Lattice: WB, JHEP (2018)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26112" y="943159"/>
            <a:ext cx="414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J. Noronha-Hostler, C.R. et al., </a:t>
            </a:r>
            <a:r>
              <a:rPr lang="en-US" dirty="0" smtClean="0">
                <a:solidFill>
                  <a:schemeClr val="accent1"/>
                </a:solidFill>
              </a:rPr>
              <a:t>PRC (2019)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9976" y="6366937"/>
            <a:ext cx="370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See also A. </a:t>
            </a:r>
            <a:r>
              <a:rPr lang="en-US" dirty="0" err="1">
                <a:solidFill>
                  <a:schemeClr val="accent1"/>
                </a:solidFill>
              </a:rPr>
              <a:t>Monnai</a:t>
            </a:r>
            <a:r>
              <a:rPr lang="en-US" dirty="0">
                <a:solidFill>
                  <a:schemeClr val="accent1"/>
                </a:solidFill>
              </a:rPr>
              <a:t> et al., 1902.05095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62" y="1120801"/>
            <a:ext cx="7708900" cy="1143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12" y="2400300"/>
            <a:ext cx="5435600" cy="4457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19561" y="647217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12/40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1210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287" y="2757479"/>
            <a:ext cx="10018713" cy="1752599"/>
          </a:xfrm>
        </p:spPr>
        <p:txBody>
          <a:bodyPr/>
          <a:lstStyle/>
          <a:p>
            <a:r>
              <a:rPr lang="en-US" dirty="0" smtClean="0"/>
              <a:t>Introducing a 3D-Ising critical point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5245945" y="4510078"/>
            <a:ext cx="6480174" cy="360680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Implement the scaling behavior of the 3D </a:t>
            </a:r>
            <a:r>
              <a:rPr lang="en-US" sz="1800" dirty="0" err="1" smtClean="0"/>
              <a:t>Ising</a:t>
            </a:r>
            <a:r>
              <a:rPr lang="en-US" sz="1800" dirty="0" smtClean="0"/>
              <a:t> model </a:t>
            </a:r>
            <a:r>
              <a:rPr lang="en-US" sz="1800" dirty="0" err="1" smtClean="0"/>
              <a:t>EoS</a:t>
            </a:r>
            <a:endParaRPr lang="en-US" sz="1800" dirty="0" smtClean="0"/>
          </a:p>
          <a:p>
            <a:r>
              <a:rPr lang="en-US" sz="1800" dirty="0" smtClean="0"/>
              <a:t>Map the 3D </a:t>
            </a:r>
            <a:r>
              <a:rPr lang="en-US" sz="1800" dirty="0" err="1" smtClean="0"/>
              <a:t>Ising</a:t>
            </a:r>
            <a:r>
              <a:rPr lang="en-US" sz="1800" dirty="0" smtClean="0"/>
              <a:t> model phase diagram onto the QCD one</a:t>
            </a:r>
          </a:p>
          <a:p>
            <a:r>
              <a:rPr lang="en-US" sz="1800" dirty="0" smtClean="0"/>
              <a:t>Estimate the contribution from the critical point</a:t>
            </a:r>
          </a:p>
          <a:p>
            <a:r>
              <a:rPr lang="en-US" sz="1800" dirty="0" smtClean="0"/>
              <a:t>Reconstruct the full pressure over the whole phase diagram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1519561" y="6472178"/>
            <a:ext cx="688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13/40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83530" y="6113751"/>
            <a:ext cx="9364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Collaborators: P. </a:t>
            </a:r>
            <a:r>
              <a:rPr lang="en-US" dirty="0" err="1" smtClean="0">
                <a:solidFill>
                  <a:schemeClr val="accent1"/>
                </a:solidFill>
              </a:rPr>
              <a:t>Parotto</a:t>
            </a:r>
            <a:r>
              <a:rPr lang="en-US" dirty="0" smtClean="0">
                <a:solidFill>
                  <a:schemeClr val="accent1"/>
                </a:solidFill>
              </a:rPr>
              <a:t>, M. </a:t>
            </a:r>
            <a:r>
              <a:rPr lang="en-US" dirty="0" err="1" smtClean="0">
                <a:solidFill>
                  <a:schemeClr val="accent1"/>
                </a:solidFill>
              </a:rPr>
              <a:t>Bluhm</a:t>
            </a:r>
            <a:r>
              <a:rPr lang="en-US" dirty="0" smtClean="0">
                <a:solidFill>
                  <a:schemeClr val="accent1"/>
                </a:solidFill>
              </a:rPr>
              <a:t>, D. </a:t>
            </a:r>
            <a:r>
              <a:rPr lang="en-US" dirty="0" err="1" smtClean="0">
                <a:solidFill>
                  <a:schemeClr val="accent1"/>
                </a:solidFill>
              </a:rPr>
              <a:t>Mroczek</a:t>
            </a:r>
            <a:r>
              <a:rPr lang="en-US" dirty="0" smtClean="0">
                <a:solidFill>
                  <a:schemeClr val="accent1"/>
                </a:solidFill>
              </a:rPr>
              <a:t>, M. </a:t>
            </a:r>
            <a:r>
              <a:rPr lang="en-US" dirty="0" err="1" smtClean="0">
                <a:solidFill>
                  <a:schemeClr val="accent1"/>
                </a:solidFill>
              </a:rPr>
              <a:t>Nahrgang</a:t>
            </a:r>
            <a:r>
              <a:rPr lang="en-US" dirty="0" smtClean="0">
                <a:solidFill>
                  <a:schemeClr val="accent1"/>
                </a:solidFill>
              </a:rPr>
              <a:t>, J</a:t>
            </a:r>
            <a:r>
              <a:rPr lang="en-US" dirty="0">
                <a:solidFill>
                  <a:schemeClr val="accent1"/>
                </a:solidFill>
              </a:rPr>
              <a:t>. </a:t>
            </a:r>
            <a:r>
              <a:rPr lang="en-US" dirty="0" smtClean="0">
                <a:solidFill>
                  <a:schemeClr val="accent1"/>
                </a:solidFill>
              </a:rPr>
              <a:t>Noronha-Hostler, K. </a:t>
            </a:r>
            <a:r>
              <a:rPr lang="en-US" dirty="0" err="1" smtClean="0">
                <a:solidFill>
                  <a:schemeClr val="accent1"/>
                </a:solidFill>
              </a:rPr>
              <a:t>Rajagopal</a:t>
            </a:r>
            <a:r>
              <a:rPr lang="en-US" dirty="0" smtClean="0">
                <a:solidFill>
                  <a:schemeClr val="accent1"/>
                </a:solidFill>
              </a:rPr>
              <a:t>,</a:t>
            </a:r>
          </a:p>
          <a:p>
            <a:r>
              <a:rPr lang="en-US" dirty="0">
                <a:solidFill>
                  <a:schemeClr val="accent1"/>
                </a:solidFill>
              </a:rPr>
              <a:t>	 </a:t>
            </a:r>
            <a:r>
              <a:rPr lang="en-US" dirty="0" smtClean="0">
                <a:solidFill>
                  <a:schemeClr val="accent1"/>
                </a:solidFill>
              </a:rPr>
              <a:t>         T. Schaefer, M. </a:t>
            </a:r>
            <a:r>
              <a:rPr lang="en-US" dirty="0" err="1" smtClean="0">
                <a:solidFill>
                  <a:schemeClr val="accent1"/>
                </a:solidFill>
              </a:rPr>
              <a:t>Stephanov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07460" y="0"/>
            <a:ext cx="10018713" cy="1752599"/>
          </a:xfrm>
        </p:spPr>
        <p:txBody>
          <a:bodyPr/>
          <a:lstStyle/>
          <a:p>
            <a:r>
              <a:rPr lang="en-US" dirty="0" smtClean="0"/>
              <a:t>Implement the scaling </a:t>
            </a:r>
            <a:r>
              <a:rPr lang="en-US" dirty="0" err="1" smtClean="0"/>
              <a:t>EoS</a:t>
            </a:r>
            <a:r>
              <a:rPr lang="en-US" dirty="0" smtClean="0"/>
              <a:t> for 3D </a:t>
            </a:r>
            <a:r>
              <a:rPr lang="en-US" dirty="0" err="1" smtClean="0"/>
              <a:t>Ising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270" y="1483228"/>
            <a:ext cx="9562291" cy="4988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19561" y="647217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14/40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792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38012" y="0"/>
            <a:ext cx="10018713" cy="1752599"/>
          </a:xfrm>
        </p:spPr>
        <p:txBody>
          <a:bodyPr/>
          <a:lstStyle/>
          <a:p>
            <a:r>
              <a:rPr lang="en-US" dirty="0" smtClean="0"/>
              <a:t>Implement the scaling </a:t>
            </a:r>
            <a:r>
              <a:rPr lang="en-US" dirty="0" err="1" smtClean="0"/>
              <a:t>EoS</a:t>
            </a:r>
            <a:r>
              <a:rPr lang="en-US" dirty="0" smtClean="0"/>
              <a:t> for 3D </a:t>
            </a:r>
            <a:r>
              <a:rPr lang="en-US" dirty="0" err="1" smtClean="0"/>
              <a:t>Ising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128" y="1349478"/>
            <a:ext cx="8724480" cy="4597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19561" y="647217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15/40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927" y="2998017"/>
            <a:ext cx="1507408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3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84311" y="-217025"/>
            <a:ext cx="10018713" cy="1752599"/>
          </a:xfrm>
        </p:spPr>
        <p:txBody>
          <a:bodyPr/>
          <a:lstStyle/>
          <a:p>
            <a:r>
              <a:rPr lang="en-US" dirty="0" smtClean="0"/>
              <a:t>Map the phase diagram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1422401"/>
            <a:ext cx="8836152" cy="5018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19561" y="6472178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16/40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1615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72736" y="0"/>
            <a:ext cx="10018713" cy="1752599"/>
          </a:xfrm>
        </p:spPr>
        <p:txBody>
          <a:bodyPr/>
          <a:lstStyle/>
          <a:p>
            <a:r>
              <a:rPr lang="en-US" dirty="0" smtClean="0"/>
              <a:t>Map the phase diagram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1825752" y="1527048"/>
            <a:ext cx="8503920" cy="4572000"/>
          </a:xfrm>
        </p:spPr>
        <p:txBody>
          <a:bodyPr>
            <a:normAutofit fontScale="92500"/>
          </a:bodyPr>
          <a:lstStyle/>
          <a:p>
            <a:r>
              <a:rPr lang="en-US" dirty="0"/>
              <a:t> Exploit the parametric nature of the </a:t>
            </a:r>
            <a:r>
              <a:rPr lang="en-US" dirty="0" err="1"/>
              <a:t>EoS</a:t>
            </a:r>
            <a:r>
              <a:rPr lang="en-US" dirty="0"/>
              <a:t> to constrain the values of the parameters:</a:t>
            </a:r>
          </a:p>
          <a:p>
            <a:pPr marL="0" indent="0">
              <a:buNone/>
            </a:pPr>
            <a:endParaRPr lang="en-US" sz="1200" dirty="0"/>
          </a:p>
          <a:p>
            <a:pPr lvl="1"/>
            <a:r>
              <a:rPr lang="en-US" sz="1800" dirty="0"/>
              <a:t>Theoretical (a priori) arguments (i.e. require </a:t>
            </a:r>
            <a:r>
              <a:rPr lang="en-US" sz="1800" b="1" dirty="0">
                <a:solidFill>
                  <a:schemeClr val="accent1"/>
                </a:solidFill>
              </a:rPr>
              <a:t>thermodynamic stability and causality</a:t>
            </a:r>
            <a:r>
              <a:rPr lang="en-US" sz="1800" dirty="0"/>
              <a:t>)</a:t>
            </a:r>
          </a:p>
          <a:p>
            <a:pPr marL="274320" lvl="1" indent="0">
              <a:buNone/>
            </a:pPr>
            <a:endParaRPr lang="en-US" sz="1000" dirty="0"/>
          </a:p>
          <a:p>
            <a:pPr lvl="1"/>
            <a:r>
              <a:rPr lang="en-US" sz="1800" dirty="0"/>
              <a:t>Comparison (a posteriori) to future BES-II program experimental data</a:t>
            </a:r>
          </a:p>
          <a:p>
            <a:pPr marL="274320" lvl="1" indent="0">
              <a:buNone/>
            </a:pPr>
            <a:endParaRPr lang="en-US" sz="1200" dirty="0"/>
          </a:p>
          <a:p>
            <a:r>
              <a:rPr lang="en-US" dirty="0"/>
              <a:t>How is the choice of the parameters driven?</a:t>
            </a:r>
          </a:p>
          <a:p>
            <a:pPr marL="0" indent="0">
              <a:buNone/>
            </a:pPr>
            <a:endParaRPr lang="en-US" sz="1200" dirty="0"/>
          </a:p>
          <a:p>
            <a:pPr lvl="1"/>
            <a:r>
              <a:rPr lang="en-US" sz="1900" dirty="0"/>
              <a:t>From Lattice QCD calculations: </a:t>
            </a:r>
            <a:r>
              <a:rPr lang="en-US" sz="1900" i="1" dirty="0"/>
              <a:t>T</a:t>
            </a:r>
            <a:r>
              <a:rPr lang="en-US" sz="1900" i="1" baseline="-25000" dirty="0"/>
              <a:t>C</a:t>
            </a:r>
            <a:r>
              <a:rPr lang="en-US" sz="1900" i="1" dirty="0"/>
              <a:t>&lt;150 MeV, </a:t>
            </a:r>
            <a:r>
              <a:rPr lang="el-GR" sz="1900" i="1" dirty="0"/>
              <a:t>μ</a:t>
            </a:r>
            <a:r>
              <a:rPr lang="en-US" sz="1900" i="1" baseline="-25000" dirty="0"/>
              <a:t>BC</a:t>
            </a:r>
            <a:r>
              <a:rPr lang="en-US" sz="1900" i="1" dirty="0"/>
              <a:t> &gt;2T</a:t>
            </a:r>
            <a:r>
              <a:rPr lang="en-US" sz="1900" i="1" baseline="-25000" dirty="0"/>
              <a:t>C</a:t>
            </a:r>
            <a:endParaRPr lang="en-US" sz="1900" dirty="0"/>
          </a:p>
          <a:p>
            <a:pPr lvl="1"/>
            <a:r>
              <a:rPr lang="en-US" sz="1900" dirty="0"/>
              <a:t>place the critical point in the region of the phase diagram accessible to the BESII</a:t>
            </a:r>
          </a:p>
          <a:p>
            <a:pPr lvl="1"/>
            <a:r>
              <a:rPr lang="en-US" sz="1900" dirty="0"/>
              <a:t>we want to investigate the role of </a:t>
            </a:r>
            <a:r>
              <a:rPr lang="en-US" sz="1900" dirty="0">
                <a:solidFill>
                  <a:srgbClr val="D16349"/>
                </a:solidFill>
              </a:rPr>
              <a:t>w</a:t>
            </a:r>
            <a:r>
              <a:rPr lang="en-US" sz="1900" dirty="0"/>
              <a:t> and </a:t>
            </a:r>
            <a:r>
              <a:rPr lang="el-GR" sz="1900" dirty="0">
                <a:solidFill>
                  <a:srgbClr val="D16349"/>
                </a:solidFill>
              </a:rPr>
              <a:t>ρ</a:t>
            </a:r>
            <a:endParaRPr lang="en-US" sz="1900" dirty="0">
              <a:solidFill>
                <a:srgbClr val="D1634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19561" y="6472178"/>
            <a:ext cx="68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17/40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290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11805" y="0"/>
            <a:ext cx="10018713" cy="1752599"/>
          </a:xfrm>
        </p:spPr>
        <p:txBody>
          <a:bodyPr/>
          <a:lstStyle/>
          <a:p>
            <a:r>
              <a:rPr lang="en-US" dirty="0" smtClean="0"/>
              <a:t>Map the phase diagram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1825752" y="1527048"/>
            <a:ext cx="850392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number of free parameters is reduced:</a:t>
            </a:r>
          </a:p>
          <a:p>
            <a:pPr marL="0" indent="0">
              <a:buNone/>
            </a:pPr>
            <a:endParaRPr lang="en-US" sz="1200" dirty="0"/>
          </a:p>
          <a:p>
            <a:pPr lvl="1"/>
            <a:r>
              <a:rPr lang="en-US" sz="1800" dirty="0"/>
              <a:t>Assume the shape of transition line is a parabola (good approximation at BES-like energies) </a:t>
            </a:r>
            <a:r>
              <a:rPr lang="en-US" sz="1800" dirty="0">
                <a:sym typeface="Wingdings"/>
              </a:rPr>
              <a:t></a:t>
            </a:r>
            <a:r>
              <a:rPr lang="en-US" sz="1800" dirty="0"/>
              <a:t> reduce to four parameters:</a:t>
            </a:r>
          </a:p>
          <a:p>
            <a:pPr marL="274320" lvl="1" indent="0">
              <a:buNone/>
            </a:pPr>
            <a:endParaRPr lang="en-US" sz="1000" dirty="0"/>
          </a:p>
          <a:p>
            <a:pPr marL="274320" lvl="1" indent="0">
              <a:buNone/>
            </a:pPr>
            <a:endParaRPr lang="en-US" sz="1200" dirty="0"/>
          </a:p>
          <a:p>
            <a:pPr marL="274320" lvl="1" indent="0">
              <a:buNone/>
            </a:pPr>
            <a:endParaRPr lang="en-US" sz="1200" dirty="0"/>
          </a:p>
          <a:p>
            <a:pPr marL="274320" lvl="1" indent="0">
              <a:buNone/>
            </a:pPr>
            <a:endParaRPr lang="en-US" sz="1200" dirty="0"/>
          </a:p>
          <a:p>
            <a:pPr marL="274320" lvl="1" indent="0">
              <a:buNone/>
            </a:pPr>
            <a:r>
              <a:rPr lang="en-US" sz="1800" dirty="0"/>
              <a:t>with the values </a:t>
            </a:r>
            <a:r>
              <a:rPr lang="en-US" sz="1800" i="1" dirty="0"/>
              <a:t>T</a:t>
            </a:r>
            <a:r>
              <a:rPr lang="en-US" sz="1800" i="1" baseline="-25000" dirty="0"/>
              <a:t>C</a:t>
            </a:r>
            <a:r>
              <a:rPr lang="en-US" sz="1800" i="1" dirty="0"/>
              <a:t>(</a:t>
            </a:r>
            <a:r>
              <a:rPr lang="el-GR" sz="1800" i="1" dirty="0"/>
              <a:t>μ</a:t>
            </a:r>
            <a:r>
              <a:rPr lang="en-US" sz="1800" i="1" baseline="-25000" dirty="0"/>
              <a:t>B</a:t>
            </a:r>
            <a:r>
              <a:rPr lang="en-US" sz="1800" i="1" dirty="0"/>
              <a:t>=0)=155 MeV, </a:t>
            </a:r>
            <a:r>
              <a:rPr lang="el-GR" sz="1800" i="1" dirty="0"/>
              <a:t>κ</a:t>
            </a:r>
            <a:r>
              <a:rPr lang="en-US" sz="1800" i="1" dirty="0"/>
              <a:t>=-0.0149.</a:t>
            </a:r>
            <a:endParaRPr lang="en-US" sz="1800" i="1" baseline="-25000" dirty="0"/>
          </a:p>
          <a:p>
            <a:r>
              <a:rPr lang="en-US" dirty="0"/>
              <a:t>For a chosen value of </a:t>
            </a:r>
            <a:r>
              <a:rPr lang="el-GR" i="1" dirty="0"/>
              <a:t>μ</a:t>
            </a:r>
            <a:r>
              <a:rPr lang="en-US" i="1" baseline="-25000" dirty="0"/>
              <a:t>BC</a:t>
            </a:r>
            <a:r>
              <a:rPr lang="en-US" dirty="0"/>
              <a:t>, one gets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 the following:</a:t>
            </a:r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0" y="2831782"/>
            <a:ext cx="5089673" cy="7750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0" y="4577451"/>
            <a:ext cx="5476324" cy="710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00" y="5795774"/>
            <a:ext cx="6519791" cy="669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19561" y="647217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18/40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4379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en-US" dirty="0" smtClean="0"/>
              <a:t>Critical pressure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234" y="1342664"/>
            <a:ext cx="10160455" cy="4891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19561" y="6472178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19/40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595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5" y="301405"/>
            <a:ext cx="5867400" cy="1219200"/>
          </a:xfrm>
        </p:spPr>
        <p:txBody>
          <a:bodyPr/>
          <a:lstStyle/>
          <a:p>
            <a:r>
              <a:rPr lang="en-US" sz="5400" dirty="0"/>
              <a:t>Open Questions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062" b="2062"/>
          <a:stretch>
            <a:fillRect/>
          </a:stretch>
        </p:blipFill>
        <p:spPr>
          <a:xfrm>
            <a:off x="4383432" y="1399093"/>
            <a:ext cx="3489325" cy="253769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40618" y="1133286"/>
            <a:ext cx="3164802" cy="5557260"/>
          </a:xfrm>
        </p:spPr>
        <p:txBody>
          <a:bodyPr>
            <a:normAutofit/>
          </a:bodyPr>
          <a:lstStyle/>
          <a:p>
            <a:pPr marL="285750" indent="-285750">
              <a:buClrTx/>
              <a:buFont typeface="Arial"/>
              <a:buChar char="•"/>
            </a:pPr>
            <a:r>
              <a:rPr lang="en-US" dirty="0" smtClean="0"/>
              <a:t>Is there a critical point in the QCD phase diagram?</a:t>
            </a:r>
          </a:p>
          <a:p>
            <a:pPr marL="285750" indent="-285750">
              <a:buClrTx/>
              <a:buFont typeface="Arial"/>
              <a:buChar char="•"/>
            </a:pPr>
            <a:endParaRPr lang="en-US" dirty="0" smtClean="0"/>
          </a:p>
          <a:p>
            <a:pPr marL="285750" indent="-285750">
              <a:buClrTx/>
              <a:buFont typeface="Arial"/>
              <a:buChar char="•"/>
            </a:pPr>
            <a:r>
              <a:rPr lang="en-US" dirty="0" smtClean="0"/>
              <a:t>What are the degrees of freedom in the vicinity of the phase transition?</a:t>
            </a:r>
          </a:p>
          <a:p>
            <a:pPr marL="285750" indent="-285750">
              <a:buClrTx/>
              <a:buFont typeface="Arial"/>
              <a:buChar char="•"/>
            </a:pPr>
            <a:endParaRPr lang="en-US" dirty="0" smtClean="0"/>
          </a:p>
          <a:p>
            <a:pPr marL="285750" indent="-285750">
              <a:buClrTx/>
              <a:buFont typeface="Arial"/>
              <a:buChar char="•"/>
            </a:pPr>
            <a:r>
              <a:rPr lang="en-US" dirty="0" smtClean="0"/>
              <a:t>Where is the transition line at high density?</a:t>
            </a:r>
          </a:p>
          <a:p>
            <a:pPr marL="285750" indent="-285750">
              <a:buClrTx/>
              <a:buFont typeface="Arial"/>
              <a:buChar char="•"/>
            </a:pPr>
            <a:endParaRPr lang="en-US" dirty="0" smtClean="0"/>
          </a:p>
          <a:p>
            <a:pPr marL="285750" indent="-285750">
              <a:buClrTx/>
              <a:buFont typeface="Arial"/>
              <a:buChar char="•"/>
            </a:pPr>
            <a:r>
              <a:rPr lang="en-US" dirty="0" smtClean="0"/>
              <a:t>What are the phases of QCD at high density?</a:t>
            </a:r>
          </a:p>
          <a:p>
            <a:pPr marL="285750" indent="-285750">
              <a:buClrTx/>
              <a:buFont typeface="Arial"/>
              <a:buChar char="•"/>
            </a:pPr>
            <a:endParaRPr lang="en-US" dirty="0" smtClean="0"/>
          </a:p>
          <a:p>
            <a:pPr marL="285750" indent="-285750">
              <a:buClrTx/>
              <a:buFont typeface="Arial"/>
              <a:buChar char="•"/>
            </a:pPr>
            <a:r>
              <a:rPr lang="en-US" dirty="0" smtClean="0"/>
              <a:t>Are we creating a thermal medium in experiments?</a:t>
            </a:r>
          </a:p>
          <a:p>
            <a:pPr marL="285750" indent="-285750">
              <a:buClrTx/>
              <a:buFont typeface="Arial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984" y="4263893"/>
            <a:ext cx="4547758" cy="228898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644349" y="2033745"/>
            <a:ext cx="2747457" cy="3561257"/>
          </a:xfrm>
          <a:prstGeom prst="straightConnector1">
            <a:avLst/>
          </a:prstGeom>
          <a:ln w="31750">
            <a:solidFill>
              <a:srgbClr val="0070C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999697" y="1843548"/>
            <a:ext cx="615156" cy="2772132"/>
          </a:xfrm>
          <a:prstGeom prst="straightConnector1">
            <a:avLst/>
          </a:prstGeom>
          <a:ln w="31750">
            <a:solidFill>
              <a:srgbClr val="0070C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7988731" y="1368569"/>
            <a:ext cx="4189793" cy="25987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988731" y="1432115"/>
            <a:ext cx="43800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Run 2019: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Collider: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=14.6, 19.6, 200 GeV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Fixed target:</a:t>
            </a:r>
            <a:r>
              <a:rPr lang="en-US" dirty="0"/>
              <a:t>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=3.2 GeV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Run 2020: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Collider: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=9.2, 11.5 GeV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Fixed target: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=3.5, 3.9, 4.5, 5.2,</a:t>
            </a:r>
          </a:p>
          <a:p>
            <a:pPr lvl="1"/>
            <a:r>
              <a:rPr lang="en-US" dirty="0" smtClean="0"/>
              <a:t>6.2, 7.2, 7.7 GeV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Run 2021: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Collider: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=7.7 GeV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519561" y="6472178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9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752599"/>
          </a:xfrm>
        </p:spPr>
        <p:txBody>
          <a:bodyPr/>
          <a:lstStyle/>
          <a:p>
            <a:r>
              <a:rPr lang="en-US" dirty="0" smtClean="0"/>
              <a:t>Expansion coefficients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451" y="1576406"/>
            <a:ext cx="9703547" cy="4627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19561" y="6472178"/>
            <a:ext cx="71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20/40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503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910" y="-349816"/>
            <a:ext cx="10018713" cy="1752599"/>
          </a:xfrm>
        </p:spPr>
        <p:txBody>
          <a:bodyPr/>
          <a:lstStyle/>
          <a:p>
            <a:r>
              <a:rPr lang="en-US" dirty="0" smtClean="0"/>
              <a:t>Expansion coefficients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625" y="892256"/>
            <a:ext cx="10132146" cy="57645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519561" y="647217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21/40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5652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863" y="-50799"/>
            <a:ext cx="10018713" cy="1752599"/>
          </a:xfrm>
        </p:spPr>
        <p:txBody>
          <a:bodyPr/>
          <a:lstStyle/>
          <a:p>
            <a:r>
              <a:rPr lang="en-US" dirty="0" smtClean="0"/>
              <a:t>Merging with the HRG model at low 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19561" y="6472178"/>
            <a:ext cx="71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22/40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561" y="1472790"/>
            <a:ext cx="9144000" cy="417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3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863" y="-50799"/>
            <a:ext cx="10018713" cy="1752599"/>
          </a:xfrm>
        </p:spPr>
        <p:txBody>
          <a:bodyPr/>
          <a:lstStyle/>
          <a:p>
            <a:r>
              <a:rPr lang="en-US" dirty="0" smtClean="0"/>
              <a:t>Final </a:t>
            </a:r>
            <a:r>
              <a:rPr lang="en-US" dirty="0" err="1" smtClean="0"/>
              <a:t>EoS</a:t>
            </a:r>
            <a:r>
              <a:rPr lang="en-US" dirty="0" smtClean="0"/>
              <a:t>: Thermodynamic quantities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1701800"/>
            <a:ext cx="8645076" cy="427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19561" y="6472178"/>
            <a:ext cx="70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23/40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69655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-159152"/>
            <a:ext cx="10018713" cy="1752599"/>
          </a:xfrm>
        </p:spPr>
        <p:txBody>
          <a:bodyPr/>
          <a:lstStyle/>
          <a:p>
            <a:r>
              <a:rPr lang="en-US" dirty="0" smtClean="0"/>
              <a:t>Final </a:t>
            </a:r>
            <a:r>
              <a:rPr lang="en-US" dirty="0" err="1" smtClean="0"/>
              <a:t>EoS</a:t>
            </a:r>
            <a:r>
              <a:rPr lang="en-US" dirty="0" smtClean="0"/>
              <a:t>: Pressure and Entropy Density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70854" y="1006856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>
                <a:solidFill>
                  <a:schemeClr val="accent1"/>
                </a:solidFill>
              </a:rPr>
              <a:t>P. </a:t>
            </a:r>
            <a:r>
              <a:rPr lang="en-US" sz="1110" dirty="0" err="1">
                <a:solidFill>
                  <a:schemeClr val="accent1"/>
                </a:solidFill>
              </a:rPr>
              <a:t>Parotto</a:t>
            </a:r>
            <a:r>
              <a:rPr lang="en-US" sz="1110" dirty="0">
                <a:solidFill>
                  <a:schemeClr val="accent1"/>
                </a:solidFill>
              </a:rPr>
              <a:t> et al.,: </a:t>
            </a:r>
            <a:r>
              <a:rPr lang="de-DE" sz="1110" dirty="0" smtClean="0">
                <a:solidFill>
                  <a:schemeClr val="accent1"/>
                </a:solidFill>
              </a:rPr>
              <a:t>PRC (2020)</a:t>
            </a:r>
            <a:endParaRPr lang="en-US" sz="1110" dirty="0">
              <a:solidFill>
                <a:schemeClr val="accent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890" y="1411860"/>
            <a:ext cx="10039109" cy="5135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75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5885" y="-205451"/>
            <a:ext cx="10018713" cy="1752599"/>
          </a:xfrm>
        </p:spPr>
        <p:txBody>
          <a:bodyPr/>
          <a:lstStyle/>
          <a:p>
            <a:r>
              <a:rPr lang="en-US" dirty="0" smtClean="0"/>
              <a:t>Final </a:t>
            </a:r>
            <a:r>
              <a:rPr lang="en-US" dirty="0" err="1" smtClean="0"/>
              <a:t>EoS</a:t>
            </a:r>
            <a:r>
              <a:rPr lang="en-US" dirty="0" smtClean="0"/>
              <a:t>: Baryon and Energy Density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70854" y="1006856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>
                <a:solidFill>
                  <a:schemeClr val="accent1"/>
                </a:solidFill>
              </a:rPr>
              <a:t>P. </a:t>
            </a:r>
            <a:r>
              <a:rPr lang="en-US" sz="1110" dirty="0" err="1">
                <a:solidFill>
                  <a:schemeClr val="accent1"/>
                </a:solidFill>
              </a:rPr>
              <a:t>Parotto</a:t>
            </a:r>
            <a:r>
              <a:rPr lang="en-US" sz="1110" dirty="0">
                <a:solidFill>
                  <a:schemeClr val="accent1"/>
                </a:solidFill>
              </a:rPr>
              <a:t> et al.,: </a:t>
            </a:r>
            <a:r>
              <a:rPr lang="de-DE" sz="1110" dirty="0" smtClean="0">
                <a:solidFill>
                  <a:schemeClr val="accent1"/>
                </a:solidFill>
              </a:rPr>
              <a:t>PRC (2020)</a:t>
            </a:r>
            <a:endParaRPr lang="en-US" sz="1110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730" y="1270005"/>
            <a:ext cx="10395269" cy="52202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70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59727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759" y="-196770"/>
            <a:ext cx="10638241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Final </a:t>
            </a:r>
            <a:r>
              <a:rPr lang="en-US" dirty="0" err="1" smtClean="0"/>
              <a:t>EoS</a:t>
            </a:r>
            <a:r>
              <a:rPr lang="en-US" dirty="0" smtClean="0"/>
              <a:t>: Speed of sound and baryon number </a:t>
            </a:r>
            <a:r>
              <a:rPr lang="el-GR" dirty="0" smtClean="0"/>
              <a:t>χ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7070854" y="1006856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>
                <a:solidFill>
                  <a:schemeClr val="accent1"/>
                </a:solidFill>
              </a:rPr>
              <a:t>P. </a:t>
            </a:r>
            <a:r>
              <a:rPr lang="en-US" sz="1110" dirty="0" err="1">
                <a:solidFill>
                  <a:schemeClr val="accent1"/>
                </a:solidFill>
              </a:rPr>
              <a:t>Parotto</a:t>
            </a:r>
            <a:r>
              <a:rPr lang="en-US" sz="1110" dirty="0">
                <a:solidFill>
                  <a:schemeClr val="accent1"/>
                </a:solidFill>
              </a:rPr>
              <a:t> et al.,: </a:t>
            </a:r>
            <a:r>
              <a:rPr lang="de-DE" sz="1110" dirty="0" smtClean="0">
                <a:solidFill>
                  <a:schemeClr val="accent1"/>
                </a:solidFill>
              </a:rPr>
              <a:t>PRC (2020)</a:t>
            </a:r>
            <a:endParaRPr lang="en-US" sz="1110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144" y="1429242"/>
            <a:ext cx="10154856" cy="5003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519561" y="647217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26/40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961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759" y="-196770"/>
            <a:ext cx="10638241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Final </a:t>
            </a:r>
            <a:r>
              <a:rPr lang="en-US" dirty="0" err="1" smtClean="0"/>
              <a:t>EoS</a:t>
            </a:r>
            <a:r>
              <a:rPr lang="en-US" dirty="0" smtClean="0"/>
              <a:t>: isentropic trajectories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7070854" y="1006856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>
                <a:solidFill>
                  <a:schemeClr val="accent1"/>
                </a:solidFill>
              </a:rPr>
              <a:t>P. </a:t>
            </a:r>
            <a:r>
              <a:rPr lang="en-US" sz="1110" dirty="0" err="1">
                <a:solidFill>
                  <a:schemeClr val="accent1"/>
                </a:solidFill>
              </a:rPr>
              <a:t>Parotto</a:t>
            </a:r>
            <a:r>
              <a:rPr lang="en-US" sz="1110" dirty="0">
                <a:solidFill>
                  <a:schemeClr val="accent1"/>
                </a:solidFill>
              </a:rPr>
              <a:t> et al.,: </a:t>
            </a:r>
            <a:r>
              <a:rPr lang="de-DE" sz="1110" dirty="0" smtClean="0">
                <a:solidFill>
                  <a:schemeClr val="accent1"/>
                </a:solidFill>
              </a:rPr>
              <a:t>PRC (2020)</a:t>
            </a:r>
            <a:endParaRPr lang="en-US" sz="1110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544" y="1270005"/>
            <a:ext cx="10389456" cy="5224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19561" y="6472178"/>
            <a:ext cx="69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27/40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3911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93" y="-219074"/>
            <a:ext cx="10018713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Final </a:t>
            </a:r>
            <a:r>
              <a:rPr lang="en-US" dirty="0" err="1" smtClean="0"/>
              <a:t>EoS</a:t>
            </a:r>
            <a:r>
              <a:rPr lang="en-US" dirty="0" smtClean="0"/>
              <a:t>: explore parameter space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615" y="1161341"/>
            <a:ext cx="9576122" cy="52843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519561" y="647217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28/40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8788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93" y="-219074"/>
            <a:ext cx="10018713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Behavior of the kurtosis </a:t>
            </a:r>
            <a:endParaRPr lang="en-US" baseline="-25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87764" y="1064871"/>
            <a:ext cx="9095263" cy="543808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Motivation: predicted behavior of the kurtosis in the vicinity of the critical point: 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19" y="1889103"/>
            <a:ext cx="3380611" cy="2668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864" y="1701477"/>
            <a:ext cx="3178454" cy="3044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553" y="1684865"/>
            <a:ext cx="4178447" cy="26821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42821" y="848491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 smtClean="0">
                <a:solidFill>
                  <a:schemeClr val="accent1"/>
                </a:solidFill>
              </a:rPr>
              <a:t>M. </a:t>
            </a:r>
            <a:r>
              <a:rPr lang="en-US" sz="1110" dirty="0" err="1" smtClean="0">
                <a:solidFill>
                  <a:schemeClr val="accent1"/>
                </a:solidFill>
              </a:rPr>
              <a:t>Stephanov</a:t>
            </a:r>
            <a:r>
              <a:rPr lang="en-US" sz="1110" dirty="0" smtClean="0">
                <a:solidFill>
                  <a:schemeClr val="accent1"/>
                </a:solidFill>
              </a:rPr>
              <a:t>, PRL (2011)</a:t>
            </a:r>
            <a:endParaRPr lang="en-US" sz="1110" dirty="0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8323" y="4788634"/>
            <a:ext cx="9004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This behavior was found considering the leading contribution to the kurtosis:</a:t>
            </a:r>
            <a:endParaRPr lang="en-US" sz="2400" dirty="0" smtClean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437" y="5462275"/>
            <a:ext cx="2358824" cy="8877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1260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287" y="0"/>
            <a:ext cx="10018713" cy="1752599"/>
          </a:xfrm>
        </p:spPr>
        <p:txBody>
          <a:bodyPr/>
          <a:lstStyle/>
          <a:p>
            <a:r>
              <a:rPr lang="en-US" dirty="0" smtClean="0"/>
              <a:t>Comparison of the facilities</a:t>
            </a:r>
            <a:endParaRPr lang="en-US" dirty="0"/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3"/>
          <a:srcRect t="-5296" b="-5296"/>
          <a:stretch>
            <a:fillRect/>
          </a:stretch>
        </p:blipFill>
        <p:spPr>
          <a:xfrm>
            <a:off x="3387860" y="1240776"/>
            <a:ext cx="850392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89918" y="5546051"/>
            <a:ext cx="12706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Collider</a:t>
            </a:r>
          </a:p>
          <a:p>
            <a:r>
              <a:rPr lang="en-US" sz="1600" dirty="0" smtClean="0"/>
              <a:t>Fixed target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063096" y="5497899"/>
            <a:ext cx="1270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Fixed target</a:t>
            </a:r>
          </a:p>
          <a:p>
            <a:r>
              <a:rPr lang="en-US" sz="1600" dirty="0" smtClean="0"/>
              <a:t>Lighter ion</a:t>
            </a:r>
          </a:p>
          <a:p>
            <a:r>
              <a:rPr lang="en-US" sz="1600" dirty="0" smtClean="0"/>
              <a:t>collisions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469438" y="5514611"/>
            <a:ext cx="12706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Collider</a:t>
            </a:r>
          </a:p>
          <a:p>
            <a:r>
              <a:rPr lang="en-US" sz="1600" dirty="0" smtClean="0"/>
              <a:t>Fixed target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8875780" y="5548034"/>
            <a:ext cx="1270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Fixed target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0331482" y="5516602"/>
            <a:ext cx="1270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Fixed target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353451" y="6281366"/>
            <a:ext cx="8568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CP=Critical Point	    OD= Onset of </a:t>
            </a:r>
            <a:r>
              <a:rPr lang="en-US" dirty="0" err="1" smtClean="0"/>
              <a:t>Deconfinement</a:t>
            </a:r>
            <a:r>
              <a:rPr lang="en-US" dirty="0" smtClean="0"/>
              <a:t>    DHM=Dense </a:t>
            </a:r>
            <a:r>
              <a:rPr lang="en-US" dirty="0" err="1" smtClean="0"/>
              <a:t>Hadronic</a:t>
            </a:r>
            <a:r>
              <a:rPr lang="en-US" dirty="0" smtClean="0"/>
              <a:t> Matter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69200" y="1207352"/>
            <a:ext cx="241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</a:rPr>
              <a:t>Compilation by D. </a:t>
            </a:r>
            <a:r>
              <a:rPr lang="en-US" sz="1600" dirty="0" err="1" smtClean="0">
                <a:solidFill>
                  <a:schemeClr val="accent1"/>
                </a:solidFill>
              </a:rPr>
              <a:t>Cebra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1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93" y="-219074"/>
            <a:ext cx="10018713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Behavior of the kurtosis </a:t>
            </a:r>
            <a:endParaRPr lang="en-US" baseline="-25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823768" y="1096585"/>
            <a:ext cx="3368232" cy="543808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We can now evaluate all contributions and see whether expected behavior still holds</a:t>
            </a:r>
          </a:p>
          <a:p>
            <a:r>
              <a:rPr lang="en-US" dirty="0" smtClean="0"/>
              <a:t>The blue area corresponds to negative values</a:t>
            </a:r>
          </a:p>
          <a:p>
            <a:r>
              <a:rPr lang="en-US" dirty="0" smtClean="0"/>
              <a:t>The blue area is pushed above the transition line</a:t>
            </a:r>
          </a:p>
          <a:p>
            <a:r>
              <a:rPr lang="en-US" dirty="0" smtClean="0"/>
              <a:t>The dip is difficult to detect at the freeze-out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42821" y="848491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 smtClean="0">
                <a:solidFill>
                  <a:schemeClr val="accent1"/>
                </a:solidFill>
              </a:rPr>
              <a:t>P. </a:t>
            </a:r>
            <a:r>
              <a:rPr lang="en-US" sz="1110" dirty="0" err="1" smtClean="0">
                <a:solidFill>
                  <a:schemeClr val="accent1"/>
                </a:solidFill>
              </a:rPr>
              <a:t>Parotto</a:t>
            </a:r>
            <a:r>
              <a:rPr lang="en-US" sz="1110" dirty="0" smtClean="0">
                <a:solidFill>
                  <a:schemeClr val="accent1"/>
                </a:solidFill>
              </a:rPr>
              <a:t>, C. R. et al., PRC (2020)</a:t>
            </a:r>
            <a:endParaRPr lang="en-US" sz="1110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601" y="980065"/>
            <a:ext cx="6548561" cy="5884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646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93" y="-219074"/>
            <a:ext cx="10511939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Implications for the </a:t>
            </a:r>
            <a:r>
              <a:rPr lang="en-US" smtClean="0"/>
              <a:t>experimental measurement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8142821" y="848491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 smtClean="0">
                <a:solidFill>
                  <a:schemeClr val="accent1"/>
                </a:solidFill>
              </a:rPr>
              <a:t>P. </a:t>
            </a:r>
            <a:r>
              <a:rPr lang="en-US" sz="1110" dirty="0" err="1" smtClean="0">
                <a:solidFill>
                  <a:schemeClr val="accent1"/>
                </a:solidFill>
              </a:rPr>
              <a:t>Parotto</a:t>
            </a:r>
            <a:r>
              <a:rPr lang="en-US" sz="1110" dirty="0" smtClean="0">
                <a:solidFill>
                  <a:schemeClr val="accent1"/>
                </a:solidFill>
              </a:rPr>
              <a:t>, C. R. et al., PRC (2020)</a:t>
            </a:r>
            <a:endParaRPr lang="en-US" sz="1110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247" y="2403987"/>
            <a:ext cx="11162560" cy="3850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973" y="848491"/>
            <a:ext cx="9331801" cy="171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8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287" y="2757479"/>
            <a:ext cx="10018713" cy="1752599"/>
          </a:xfrm>
        </p:spPr>
        <p:txBody>
          <a:bodyPr/>
          <a:lstStyle/>
          <a:p>
            <a:r>
              <a:rPr lang="en-US" dirty="0" smtClean="0"/>
              <a:t>Strangeness-neutral </a:t>
            </a:r>
            <a:r>
              <a:rPr lang="en-US" dirty="0" err="1" smtClean="0"/>
              <a:t>EoS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08" y="168041"/>
            <a:ext cx="846933" cy="713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19561" y="647217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32/40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48072" y="4733167"/>
            <a:ext cx="7967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Collaborators: </a:t>
            </a:r>
            <a:r>
              <a:rPr lang="en-US" dirty="0" smtClean="0">
                <a:solidFill>
                  <a:schemeClr val="accent1"/>
                </a:solidFill>
              </a:rPr>
              <a:t>Jamie </a:t>
            </a:r>
            <a:r>
              <a:rPr lang="en-US" dirty="0" err="1" smtClean="0">
                <a:solidFill>
                  <a:schemeClr val="accent1"/>
                </a:solidFill>
              </a:rPr>
              <a:t>Karthein</a:t>
            </a:r>
            <a:r>
              <a:rPr lang="en-US" dirty="0" smtClean="0">
                <a:solidFill>
                  <a:schemeClr val="accent1"/>
                </a:solidFill>
              </a:rPr>
              <a:t>, Angel Nava Acuna, Damien Price (UH), Paolo </a:t>
            </a:r>
            <a:r>
              <a:rPr lang="en-US" dirty="0" err="1" smtClean="0">
                <a:solidFill>
                  <a:schemeClr val="accent1"/>
                </a:solidFill>
              </a:rPr>
              <a:t>Parotto</a:t>
            </a:r>
            <a:r>
              <a:rPr lang="en-US" dirty="0" smtClean="0">
                <a:solidFill>
                  <a:schemeClr val="accent1"/>
                </a:solidFill>
              </a:rPr>
              <a:t> (University of Wuppertal), Debora </a:t>
            </a:r>
            <a:r>
              <a:rPr lang="en-US" dirty="0" err="1" smtClean="0">
                <a:solidFill>
                  <a:schemeClr val="accent1"/>
                </a:solidFill>
              </a:rPr>
              <a:t>Mroczek</a:t>
            </a:r>
            <a:r>
              <a:rPr lang="en-US" dirty="0" smtClean="0">
                <a:solidFill>
                  <a:schemeClr val="accent1"/>
                </a:solidFill>
              </a:rPr>
              <a:t>, Jaki Noronha-Hostler (UIUC)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9801" y="5846622"/>
            <a:ext cx="8254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A51F1C"/>
                </a:solidFill>
                <a:latin typeface="Iowan Old Style" charset="0"/>
              </a:rPr>
              <a:t>New version of the code </a:t>
            </a:r>
            <a:r>
              <a:rPr lang="en-US" dirty="0">
                <a:solidFill>
                  <a:srgbClr val="A51F1C"/>
                </a:solidFill>
                <a:latin typeface="Iowan Old Style" charset="0"/>
              </a:rPr>
              <a:t>can be downloaded at: </a:t>
            </a:r>
          </a:p>
          <a:p>
            <a:r>
              <a:rPr lang="en-US" u="sng" dirty="0">
                <a:solidFill>
                  <a:srgbClr val="000000"/>
                </a:solidFill>
                <a:latin typeface="Iowan Old Style" charset="0"/>
                <a:hlinkClick r:id="rId4"/>
              </a:rPr>
              <a:t>https://bitbucket.org/bestcollaboration/eos_with_critical_point/src/master/</a:t>
            </a:r>
            <a:endParaRPr lang="en-US" dirty="0">
              <a:solidFill>
                <a:srgbClr val="000000"/>
              </a:solidFill>
              <a:effectLst/>
              <a:latin typeface="Iow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93" y="-219074"/>
            <a:ext cx="10511939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New version 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8142821" y="848491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 smtClean="0">
                <a:solidFill>
                  <a:schemeClr val="accent1"/>
                </a:solidFill>
              </a:rPr>
              <a:t>J. </a:t>
            </a:r>
            <a:r>
              <a:rPr lang="en-US" sz="1110" dirty="0" err="1" smtClean="0">
                <a:solidFill>
                  <a:schemeClr val="accent1"/>
                </a:solidFill>
              </a:rPr>
              <a:t>Karthein</a:t>
            </a:r>
            <a:r>
              <a:rPr lang="en-US" sz="1110" dirty="0" smtClean="0">
                <a:solidFill>
                  <a:schemeClr val="accent1"/>
                </a:solidFill>
              </a:rPr>
              <a:t>, C. R. et al., </a:t>
            </a:r>
            <a:r>
              <a:rPr lang="en-US" sz="1110" dirty="0" err="1" smtClean="0">
                <a:solidFill>
                  <a:schemeClr val="accent1"/>
                </a:solidFill>
              </a:rPr>
              <a:t>EPJPlus</a:t>
            </a:r>
            <a:r>
              <a:rPr lang="en-US" sz="1110" dirty="0" smtClean="0">
                <a:solidFill>
                  <a:schemeClr val="accent1"/>
                </a:solidFill>
              </a:rPr>
              <a:t> (2021)</a:t>
            </a:r>
            <a:endParaRPr lang="en-US" sz="1110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33/40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806" y="1276402"/>
            <a:ext cx="10422194" cy="51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93" y="-219074"/>
            <a:ext cx="10511939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Taylor coefficients from lattice QCD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8142821" y="848491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 smtClean="0">
                <a:solidFill>
                  <a:schemeClr val="accent1"/>
                </a:solidFill>
              </a:rPr>
              <a:t>J. </a:t>
            </a:r>
            <a:r>
              <a:rPr lang="en-US" sz="1110" dirty="0" err="1" smtClean="0">
                <a:solidFill>
                  <a:schemeClr val="accent1"/>
                </a:solidFill>
              </a:rPr>
              <a:t>Karthein</a:t>
            </a:r>
            <a:r>
              <a:rPr lang="en-US" sz="1110" dirty="0" smtClean="0">
                <a:solidFill>
                  <a:schemeClr val="accent1"/>
                </a:solidFill>
              </a:rPr>
              <a:t>, C. R. et al., </a:t>
            </a:r>
            <a:r>
              <a:rPr lang="en-US" sz="1110" dirty="0" err="1" smtClean="0">
                <a:solidFill>
                  <a:schemeClr val="accent1"/>
                </a:solidFill>
              </a:rPr>
              <a:t>EPJPlus</a:t>
            </a:r>
            <a:r>
              <a:rPr lang="en-US" sz="1110" dirty="0" smtClean="0">
                <a:solidFill>
                  <a:schemeClr val="accent1"/>
                </a:solidFill>
              </a:rPr>
              <a:t> (2021)</a:t>
            </a:r>
            <a:endParaRPr lang="en-US" sz="1110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34/40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508" y="1430289"/>
            <a:ext cx="9900752" cy="493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93" y="-219074"/>
            <a:ext cx="10511939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Lattice mode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8142821" y="848491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 smtClean="0">
                <a:solidFill>
                  <a:schemeClr val="accent1"/>
                </a:solidFill>
              </a:rPr>
              <a:t>J. </a:t>
            </a:r>
            <a:r>
              <a:rPr lang="en-US" sz="1110" dirty="0" err="1" smtClean="0">
                <a:solidFill>
                  <a:schemeClr val="accent1"/>
                </a:solidFill>
              </a:rPr>
              <a:t>Karthein</a:t>
            </a:r>
            <a:r>
              <a:rPr lang="en-US" sz="1110" dirty="0" smtClean="0">
                <a:solidFill>
                  <a:schemeClr val="accent1"/>
                </a:solidFill>
              </a:rPr>
              <a:t>, C. R. et al., </a:t>
            </a:r>
            <a:r>
              <a:rPr lang="en-US" sz="1110" dirty="0" err="1" smtClean="0">
                <a:solidFill>
                  <a:schemeClr val="accent1"/>
                </a:solidFill>
              </a:rPr>
              <a:t>EPJPlus</a:t>
            </a:r>
            <a:r>
              <a:rPr lang="en-US" sz="1110" dirty="0" smtClean="0">
                <a:solidFill>
                  <a:schemeClr val="accent1"/>
                </a:solidFill>
              </a:rPr>
              <a:t> (2021)</a:t>
            </a:r>
            <a:endParaRPr lang="en-US" sz="1110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087" y="1332863"/>
            <a:ext cx="10359346" cy="518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7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93" y="-219074"/>
            <a:ext cx="10511939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Equation of state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8142821" y="848491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 smtClean="0">
                <a:solidFill>
                  <a:schemeClr val="accent1"/>
                </a:solidFill>
              </a:rPr>
              <a:t>J. </a:t>
            </a:r>
            <a:r>
              <a:rPr lang="en-US" sz="1110" dirty="0" err="1" smtClean="0">
                <a:solidFill>
                  <a:schemeClr val="accent1"/>
                </a:solidFill>
              </a:rPr>
              <a:t>Karthein</a:t>
            </a:r>
            <a:r>
              <a:rPr lang="en-US" sz="1110" dirty="0" smtClean="0">
                <a:solidFill>
                  <a:schemeClr val="accent1"/>
                </a:solidFill>
              </a:rPr>
              <a:t>, C. R. et al., </a:t>
            </a:r>
            <a:r>
              <a:rPr lang="en-US" sz="1110" dirty="0" err="1" smtClean="0">
                <a:solidFill>
                  <a:schemeClr val="accent1"/>
                </a:solidFill>
              </a:rPr>
              <a:t>EPJPlus</a:t>
            </a:r>
            <a:r>
              <a:rPr lang="en-US" sz="1110" dirty="0" smtClean="0">
                <a:solidFill>
                  <a:schemeClr val="accent1"/>
                </a:solidFill>
              </a:rPr>
              <a:t> (2021)</a:t>
            </a:r>
            <a:endParaRPr lang="en-US" sz="1110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36/40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534" y="1111639"/>
            <a:ext cx="10781465" cy="53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1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93" y="-219074"/>
            <a:ext cx="10511939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Equation of state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8142821" y="848491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 smtClean="0">
                <a:solidFill>
                  <a:schemeClr val="accent1"/>
                </a:solidFill>
              </a:rPr>
              <a:t>J. </a:t>
            </a:r>
            <a:r>
              <a:rPr lang="en-US" sz="1110" dirty="0" err="1" smtClean="0">
                <a:solidFill>
                  <a:schemeClr val="accent1"/>
                </a:solidFill>
              </a:rPr>
              <a:t>Karthein</a:t>
            </a:r>
            <a:r>
              <a:rPr lang="en-US" sz="1110" dirty="0" smtClean="0">
                <a:solidFill>
                  <a:schemeClr val="accent1"/>
                </a:solidFill>
              </a:rPr>
              <a:t>, C. R. et al., </a:t>
            </a:r>
            <a:r>
              <a:rPr lang="en-US" sz="1110" dirty="0" err="1" smtClean="0">
                <a:solidFill>
                  <a:schemeClr val="accent1"/>
                </a:solidFill>
              </a:rPr>
              <a:t>EPJPlus</a:t>
            </a:r>
            <a:r>
              <a:rPr lang="en-US" sz="1110" dirty="0" smtClean="0">
                <a:solidFill>
                  <a:schemeClr val="accent1"/>
                </a:solidFill>
              </a:rPr>
              <a:t> (2021)</a:t>
            </a:r>
            <a:endParaRPr lang="en-US" sz="1110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008" y="1224116"/>
            <a:ext cx="10819991" cy="505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8684" y="5713034"/>
            <a:ext cx="2361427" cy="66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2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93" y="-219074"/>
            <a:ext cx="10511939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Equation of state differences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8142821" y="848491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 smtClean="0">
                <a:solidFill>
                  <a:schemeClr val="accent1"/>
                </a:solidFill>
              </a:rPr>
              <a:t>J. </a:t>
            </a:r>
            <a:r>
              <a:rPr lang="en-US" sz="1110" dirty="0" err="1" smtClean="0">
                <a:solidFill>
                  <a:schemeClr val="accent1"/>
                </a:solidFill>
              </a:rPr>
              <a:t>Karthein</a:t>
            </a:r>
            <a:r>
              <a:rPr lang="en-US" sz="1110" dirty="0" smtClean="0">
                <a:solidFill>
                  <a:schemeClr val="accent1"/>
                </a:solidFill>
              </a:rPr>
              <a:t>, C. R. et al., </a:t>
            </a:r>
            <a:r>
              <a:rPr lang="en-US" sz="1110" dirty="0" err="1" smtClean="0">
                <a:solidFill>
                  <a:schemeClr val="accent1"/>
                </a:solidFill>
              </a:rPr>
              <a:t>EPJPlus</a:t>
            </a:r>
            <a:r>
              <a:rPr lang="en-US" sz="1110" dirty="0" smtClean="0">
                <a:solidFill>
                  <a:schemeClr val="accent1"/>
                </a:solidFill>
              </a:rPr>
              <a:t> (2021)</a:t>
            </a:r>
            <a:endParaRPr lang="en-US" sz="1110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38/40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684" y="5713034"/>
            <a:ext cx="2361427" cy="660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273" y="1351325"/>
            <a:ext cx="10082159" cy="45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93" y="-219074"/>
            <a:ext cx="10511939" cy="1752599"/>
          </a:xfrm>
        </p:spPr>
        <p:txBody>
          <a:bodyPr>
            <a:normAutofit/>
          </a:bodyPr>
          <a:lstStyle/>
          <a:p>
            <a:r>
              <a:rPr lang="en-US" dirty="0" smtClean="0"/>
              <a:t>Differences in isentropic trajectories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8142821" y="848491"/>
            <a:ext cx="3289299" cy="26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10" dirty="0" smtClean="0">
                <a:solidFill>
                  <a:schemeClr val="accent1"/>
                </a:solidFill>
              </a:rPr>
              <a:t>J. </a:t>
            </a:r>
            <a:r>
              <a:rPr lang="en-US" sz="1110" dirty="0" err="1" smtClean="0">
                <a:solidFill>
                  <a:schemeClr val="accent1"/>
                </a:solidFill>
              </a:rPr>
              <a:t>Karthein</a:t>
            </a:r>
            <a:r>
              <a:rPr lang="en-US" sz="1110" dirty="0" smtClean="0">
                <a:solidFill>
                  <a:schemeClr val="accent1"/>
                </a:solidFill>
              </a:rPr>
              <a:t>, C. R. et al., </a:t>
            </a:r>
            <a:r>
              <a:rPr lang="en-US" sz="1110" dirty="0" err="1" smtClean="0">
                <a:solidFill>
                  <a:schemeClr val="accent1"/>
                </a:solidFill>
              </a:rPr>
              <a:t>EPJPlus</a:t>
            </a:r>
            <a:r>
              <a:rPr lang="en-US" sz="1110" dirty="0" smtClean="0">
                <a:solidFill>
                  <a:schemeClr val="accent1"/>
                </a:solidFill>
              </a:rPr>
              <a:t> (2021)</a:t>
            </a:r>
            <a:endParaRPr lang="en-US" sz="1110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19561" y="6472178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39/40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684" y="5713034"/>
            <a:ext cx="2361427" cy="660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761" y="1337487"/>
            <a:ext cx="10009239" cy="482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287" y="0"/>
            <a:ext cx="10018713" cy="1752599"/>
          </a:xfrm>
        </p:spPr>
        <p:txBody>
          <a:bodyPr/>
          <a:lstStyle/>
          <a:p>
            <a:r>
              <a:rPr lang="en-US" dirty="0" smtClean="0"/>
              <a:t>How can lattice QCD support the experiments?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2687765" y="1663071"/>
            <a:ext cx="8503920" cy="483988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Equation of state</a:t>
            </a:r>
          </a:p>
          <a:p>
            <a:pPr lvl="1"/>
            <a:r>
              <a:rPr lang="en-US" dirty="0" smtClean="0"/>
              <a:t>Needed for </a:t>
            </a:r>
            <a:r>
              <a:rPr lang="en-US" dirty="0" smtClean="0">
                <a:solidFill>
                  <a:schemeClr val="accent1"/>
                </a:solidFill>
              </a:rPr>
              <a:t>hydrodynamic</a:t>
            </a:r>
            <a:r>
              <a:rPr lang="en-US" dirty="0" smtClean="0"/>
              <a:t> description of the QGP</a:t>
            </a:r>
          </a:p>
          <a:p>
            <a:pPr marL="274320" lvl="1" indent="0">
              <a:buFont typeface="Arial"/>
              <a:buNone/>
            </a:pPr>
            <a:endParaRPr lang="en-US" dirty="0" smtClean="0"/>
          </a:p>
          <a:p>
            <a:r>
              <a:rPr lang="en-US" dirty="0" smtClean="0"/>
              <a:t>QCD phase diagram</a:t>
            </a:r>
          </a:p>
          <a:p>
            <a:pPr lvl="1"/>
            <a:r>
              <a:rPr lang="en-US" dirty="0" smtClean="0"/>
              <a:t>Transition line at finite density</a:t>
            </a:r>
          </a:p>
          <a:p>
            <a:pPr lvl="1"/>
            <a:r>
              <a:rPr lang="en-US" dirty="0" smtClean="0"/>
              <a:t>Constraints on the location of the critical point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Fluctuations of conserved charges</a:t>
            </a:r>
          </a:p>
          <a:p>
            <a:pPr lvl="1"/>
            <a:r>
              <a:rPr lang="en-US" dirty="0" smtClean="0"/>
              <a:t>Can be </a:t>
            </a:r>
            <a:r>
              <a:rPr lang="en-US" dirty="0" smtClean="0">
                <a:solidFill>
                  <a:schemeClr val="accent1"/>
                </a:solidFill>
              </a:rPr>
              <a:t>simulated </a:t>
            </a:r>
            <a:r>
              <a:rPr lang="en-US" dirty="0" smtClean="0"/>
              <a:t>on the lattice and</a:t>
            </a:r>
            <a:r>
              <a:rPr lang="en-US" dirty="0" smtClean="0">
                <a:solidFill>
                  <a:schemeClr val="accent1"/>
                </a:solidFill>
              </a:rPr>
              <a:t> measured </a:t>
            </a:r>
            <a:r>
              <a:rPr lang="en-US" dirty="0" smtClean="0"/>
              <a:t>in experiments</a:t>
            </a:r>
          </a:p>
          <a:p>
            <a:pPr lvl="1"/>
            <a:r>
              <a:rPr lang="en-US" dirty="0" smtClean="0"/>
              <a:t>Can give information on the</a:t>
            </a:r>
            <a:r>
              <a:rPr lang="en-US" dirty="0" smtClean="0">
                <a:solidFill>
                  <a:schemeClr val="accent1"/>
                </a:solidFill>
              </a:rPr>
              <a:t> evolution </a:t>
            </a:r>
            <a:r>
              <a:rPr lang="en-US" dirty="0" smtClean="0"/>
              <a:t>of heavy-ion collisions</a:t>
            </a:r>
          </a:p>
          <a:p>
            <a:pPr lvl="1"/>
            <a:r>
              <a:rPr lang="en-US" dirty="0" smtClean="0"/>
              <a:t>Can give information on the </a:t>
            </a:r>
            <a:r>
              <a:rPr lang="en-US" dirty="0" smtClean="0">
                <a:solidFill>
                  <a:schemeClr val="accent1"/>
                </a:solidFill>
              </a:rPr>
              <a:t>critical point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19561" y="6472178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287" y="-357196"/>
            <a:ext cx="10018713" cy="1752599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549710" y="1250065"/>
            <a:ext cx="9266053" cy="511492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Arial"/>
                <a:cs typeface="Arial"/>
              </a:rPr>
              <a:t>From lattice </a:t>
            </a:r>
            <a:r>
              <a:rPr lang="en-US" sz="2000" dirty="0" err="1" smtClean="0">
                <a:latin typeface="Arial"/>
                <a:cs typeface="Arial"/>
              </a:rPr>
              <a:t>QCDTaylor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expansionwe</a:t>
            </a:r>
            <a:r>
              <a:rPr lang="en-US" sz="2000" dirty="0" smtClean="0">
                <a:latin typeface="Arial"/>
                <a:cs typeface="Arial"/>
              </a:rPr>
              <a:t> currently have the </a:t>
            </a:r>
            <a:r>
              <a:rPr lang="en-US" sz="2000" dirty="0" err="1" smtClean="0">
                <a:latin typeface="Arial"/>
                <a:cs typeface="Arial"/>
              </a:rPr>
              <a:t>EoS</a:t>
            </a:r>
            <a:r>
              <a:rPr lang="en-US" sz="2000" dirty="0" smtClean="0">
                <a:latin typeface="Arial"/>
                <a:cs typeface="Arial"/>
              </a:rPr>
              <a:t> for </a:t>
            </a:r>
            <a:r>
              <a:rPr lang="el-GR" sz="2000" dirty="0" smtClean="0">
                <a:latin typeface="Arial"/>
                <a:cs typeface="Arial"/>
              </a:rPr>
              <a:t>μ</a:t>
            </a:r>
            <a:r>
              <a:rPr lang="en-US" sz="2000" baseline="-25000" dirty="0" smtClean="0">
                <a:latin typeface="Arial"/>
                <a:cs typeface="Arial"/>
              </a:rPr>
              <a:t>B</a:t>
            </a:r>
            <a:r>
              <a:rPr lang="en-US" sz="2000" dirty="0" smtClean="0">
                <a:latin typeface="Arial"/>
                <a:cs typeface="Arial"/>
              </a:rPr>
              <a:t>/T&lt;2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We constructed a family of Equations of State containing a Critical Point in the 3D </a:t>
            </a:r>
            <a:r>
              <a:rPr lang="en-US" sz="2000" dirty="0" err="1" smtClean="0">
                <a:latin typeface="Arial"/>
                <a:cs typeface="Arial"/>
              </a:rPr>
              <a:t>Ising</a:t>
            </a:r>
            <a:r>
              <a:rPr lang="en-US" sz="2000" dirty="0" smtClean="0">
                <a:latin typeface="Arial"/>
                <a:cs typeface="Arial"/>
              </a:rPr>
              <a:t> model universality class to study its effect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The dip in the kurtosis is very difficult to observe at the chemical freeze-out</a:t>
            </a:r>
            <a:endParaRPr lang="en-US" sz="2000" dirty="0">
              <a:latin typeface="Arial"/>
              <a:cs typeface="Arial"/>
            </a:endParaRP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We recently extended the </a:t>
            </a:r>
            <a:r>
              <a:rPr lang="en-US" sz="2000" dirty="0" err="1" smtClean="0">
                <a:latin typeface="Arial"/>
                <a:cs typeface="Arial"/>
              </a:rPr>
              <a:t>EoS</a:t>
            </a:r>
            <a:r>
              <a:rPr lang="en-US" sz="2000" dirty="0" smtClean="0">
                <a:latin typeface="Arial"/>
                <a:cs typeface="Arial"/>
              </a:rPr>
              <a:t> to the case of strangeness neutrality</a:t>
            </a:r>
            <a:endParaRPr lang="en-US" sz="1600" dirty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19561" y="647217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1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287" y="2757479"/>
            <a:ext cx="10018713" cy="1752599"/>
          </a:xfrm>
        </p:spPr>
        <p:txBody>
          <a:bodyPr/>
          <a:lstStyle/>
          <a:p>
            <a:r>
              <a:rPr lang="en-US" dirty="0" smtClean="0"/>
              <a:t>QCD Equation of state at finite density </a:t>
            </a:r>
            <a:br>
              <a:rPr lang="en-US" dirty="0" smtClean="0"/>
            </a:br>
            <a:r>
              <a:rPr lang="en-US" dirty="0" smtClean="0"/>
              <a:t>from the lattice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19561" y="647217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00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7460" y="-79487"/>
            <a:ext cx="10018713" cy="1752599"/>
          </a:xfrm>
        </p:spPr>
        <p:txBody>
          <a:bodyPr/>
          <a:lstStyle/>
          <a:p>
            <a:r>
              <a:rPr lang="en-US" dirty="0" smtClean="0"/>
              <a:t>QCD </a:t>
            </a:r>
            <a:r>
              <a:rPr lang="en-US" dirty="0" err="1" smtClean="0"/>
              <a:t>EoS</a:t>
            </a:r>
            <a:r>
              <a:rPr lang="en-US" dirty="0" smtClean="0"/>
              <a:t> at </a:t>
            </a:r>
            <a:r>
              <a:rPr lang="el-GR" dirty="0" smtClean="0"/>
              <a:t>μ</a:t>
            </a:r>
            <a:r>
              <a:rPr lang="en-US" baseline="-25000" dirty="0" smtClean="0"/>
              <a:t>B</a:t>
            </a:r>
            <a:r>
              <a:rPr lang="en-US" dirty="0" smtClean="0"/>
              <a:t>=0</a:t>
            </a:r>
            <a:endParaRPr lang="en-US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1978827" y="1293080"/>
            <a:ext cx="3358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WB: PLB (2014); </a:t>
            </a:r>
            <a:r>
              <a:rPr lang="en-US" sz="1600" dirty="0" err="1">
                <a:solidFill>
                  <a:schemeClr val="accent1"/>
                </a:solidFill>
              </a:rPr>
              <a:t>HotQCD</a:t>
            </a:r>
            <a:r>
              <a:rPr lang="en-US" sz="1600" dirty="0">
                <a:solidFill>
                  <a:schemeClr val="accent1"/>
                </a:solidFill>
              </a:rPr>
              <a:t>: PRD (2014)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6386" y="1299227"/>
            <a:ext cx="1743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WB: Nature (2016)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4961468"/>
            <a:ext cx="64568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dirty="0" err="1"/>
              <a:t>EoS</a:t>
            </a:r>
            <a:r>
              <a:rPr lang="en-US" dirty="0"/>
              <a:t> for </a:t>
            </a:r>
            <a:r>
              <a:rPr lang="en-US" dirty="0" err="1"/>
              <a:t>N</a:t>
            </a:r>
            <a:r>
              <a:rPr lang="en-US" baseline="-25000" dirty="0" err="1"/>
              <a:t>f</a:t>
            </a:r>
            <a:r>
              <a:rPr lang="en-US" dirty="0"/>
              <a:t>=2+1 known in the continuum limit since 2013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en-US" baseline="-25000" dirty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Good agreement with the HRG model at low temperature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Charm quark relevant degree of freedom already at T~250 MeV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900" y="1673112"/>
            <a:ext cx="8686800" cy="299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519561" y="647217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587" y="180433"/>
            <a:ext cx="10018713" cy="1752599"/>
          </a:xfrm>
        </p:spPr>
        <p:txBody>
          <a:bodyPr/>
          <a:lstStyle/>
          <a:p>
            <a:r>
              <a:rPr lang="en-US" dirty="0" smtClean="0"/>
              <a:t>Taylor expansion of </a:t>
            </a:r>
            <a:r>
              <a:rPr lang="en-US" dirty="0" err="1" smtClean="0"/>
              <a:t>EoS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33420" y="1608667"/>
            <a:ext cx="3607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Taylor expansion of the pressure: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5753" y="3081868"/>
            <a:ext cx="7948330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Two ways of extracting the Taylor expansion coefficients: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en-US" dirty="0"/>
          </a:p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Direct simulation </a:t>
            </a:r>
          </a:p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Simulations at imaginary </a:t>
            </a:r>
            <a:r>
              <a:rPr lang="el-GR" dirty="0"/>
              <a:t>μ</a:t>
            </a:r>
            <a:r>
              <a:rPr lang="en-US" baseline="-25000" dirty="0"/>
              <a:t>B</a:t>
            </a:r>
            <a:r>
              <a:rPr lang="en-US" dirty="0"/>
              <a:t> </a:t>
            </a:r>
          </a:p>
          <a:p>
            <a:pPr lvl="1">
              <a:buClr>
                <a:schemeClr val="accent1"/>
              </a:buClr>
            </a:pPr>
            <a:endParaRPr lang="en-US" baseline="-25000" dirty="0"/>
          </a:p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endParaRPr lang="en-US" baseline="-25000" dirty="0"/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r>
              <a:rPr lang="en-US" dirty="0"/>
              <a:t>Two physics choices:</a:t>
            </a:r>
          </a:p>
          <a:p>
            <a:pPr marL="285750" indent="-285750">
              <a:buClr>
                <a:schemeClr val="accent1"/>
              </a:buClr>
              <a:buFont typeface="Arial"/>
              <a:buChar char="•"/>
            </a:pPr>
            <a:endParaRPr lang="en-US" dirty="0"/>
          </a:p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l-GR" dirty="0"/>
              <a:t>μ</a:t>
            </a:r>
            <a:r>
              <a:rPr lang="el-GR" baseline="-25000" dirty="0"/>
              <a:t>Β</a:t>
            </a:r>
            <a:r>
              <a:rPr lang="el-GR" dirty="0"/>
              <a:t>≠0, μ</a:t>
            </a:r>
            <a:r>
              <a:rPr lang="en-US" baseline="-25000" dirty="0"/>
              <a:t>S</a:t>
            </a:r>
            <a:r>
              <a:rPr lang="en-US" dirty="0"/>
              <a:t>=</a:t>
            </a:r>
            <a:r>
              <a:rPr lang="el-GR" dirty="0"/>
              <a:t>μ</a:t>
            </a:r>
            <a:r>
              <a:rPr lang="en-US" baseline="-25000" dirty="0"/>
              <a:t>Q</a:t>
            </a:r>
            <a:r>
              <a:rPr lang="en-US" dirty="0"/>
              <a:t>=0</a:t>
            </a:r>
          </a:p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r>
              <a:rPr lang="el-GR" dirty="0"/>
              <a:t>μ</a:t>
            </a:r>
            <a:r>
              <a:rPr lang="en-US" baseline="-25000" dirty="0"/>
              <a:t>S</a:t>
            </a:r>
            <a:r>
              <a:rPr lang="en-US" dirty="0"/>
              <a:t> and </a:t>
            </a:r>
            <a:r>
              <a:rPr lang="el-GR" dirty="0"/>
              <a:t>μ</a:t>
            </a:r>
            <a:r>
              <a:rPr lang="en-US" baseline="-25000" dirty="0"/>
              <a:t>Q </a:t>
            </a:r>
            <a:r>
              <a:rPr lang="en-US" dirty="0"/>
              <a:t>are functions of T and </a:t>
            </a:r>
            <a:r>
              <a:rPr lang="el-GR" dirty="0"/>
              <a:t>μ</a:t>
            </a:r>
            <a:r>
              <a:rPr lang="en-US" baseline="-25000" dirty="0"/>
              <a:t>B</a:t>
            </a:r>
            <a:r>
              <a:rPr lang="en-US" dirty="0"/>
              <a:t> to match the experimental constraints:</a:t>
            </a:r>
          </a:p>
          <a:p>
            <a:pPr marL="742950" lvl="1" indent="-285750">
              <a:buClr>
                <a:schemeClr val="accent1"/>
              </a:buClr>
              <a:buFont typeface="Arial"/>
              <a:buChar char="•"/>
            </a:pPr>
            <a:endParaRPr lang="en-US" dirty="0"/>
          </a:p>
          <a:p>
            <a:pPr lvl="1" algn="ctr">
              <a:buClr>
                <a:schemeClr val="accent1"/>
              </a:buClr>
            </a:pPr>
            <a:r>
              <a:rPr lang="en-US" dirty="0">
                <a:latin typeface="Arial"/>
                <a:cs typeface="Arial"/>
              </a:rPr>
              <a:t>		</a:t>
            </a:r>
            <a:r>
              <a:rPr lang="en-US" dirty="0" smtClean="0">
                <a:latin typeface="Arial"/>
                <a:cs typeface="Arial"/>
              </a:rPr>
              <a:t>&lt;</a:t>
            </a:r>
            <a:r>
              <a:rPr lang="en-US" dirty="0" err="1">
                <a:latin typeface="Arial"/>
                <a:cs typeface="Arial"/>
              </a:rPr>
              <a:t>n</a:t>
            </a:r>
            <a:r>
              <a:rPr lang="en-US" baseline="-25000" dirty="0" err="1">
                <a:latin typeface="Arial"/>
                <a:cs typeface="Arial"/>
              </a:rPr>
              <a:t>S</a:t>
            </a:r>
            <a:r>
              <a:rPr lang="en-US" dirty="0">
                <a:latin typeface="Arial"/>
                <a:cs typeface="Arial"/>
              </a:rPr>
              <a:t>&gt;=0			&lt;</a:t>
            </a:r>
            <a:r>
              <a:rPr lang="en-US" dirty="0" err="1">
                <a:latin typeface="Arial"/>
                <a:cs typeface="Arial"/>
              </a:rPr>
              <a:t>n</a:t>
            </a:r>
            <a:r>
              <a:rPr lang="en-US" baseline="-25000" dirty="0" err="1">
                <a:latin typeface="Arial"/>
                <a:cs typeface="Arial"/>
              </a:rPr>
              <a:t>Q</a:t>
            </a:r>
            <a:r>
              <a:rPr lang="en-US" dirty="0">
                <a:latin typeface="Arial"/>
                <a:cs typeface="Arial"/>
              </a:rPr>
              <a:t>&gt;=0.4&lt;</a:t>
            </a:r>
            <a:r>
              <a:rPr lang="en-US" dirty="0" err="1">
                <a:latin typeface="Arial"/>
                <a:cs typeface="Arial"/>
              </a:rPr>
              <a:t>n</a:t>
            </a:r>
            <a:r>
              <a:rPr lang="en-US" baseline="-25000" dirty="0" err="1">
                <a:latin typeface="Arial"/>
                <a:cs typeface="Arial"/>
              </a:rPr>
              <a:t>B</a:t>
            </a:r>
            <a:r>
              <a:rPr lang="en-US" dirty="0">
                <a:latin typeface="Arial"/>
                <a:cs typeface="Arial"/>
              </a:rPr>
              <a:t>&gt;</a:t>
            </a:r>
          </a:p>
          <a:p>
            <a:pPr lvl="1">
              <a:buClr>
                <a:schemeClr val="accent1"/>
              </a:buClr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2137671"/>
            <a:ext cx="8051800" cy="781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19561" y="6472178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7/40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1811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-242985"/>
            <a:ext cx="10018713" cy="1752599"/>
          </a:xfrm>
        </p:spPr>
        <p:txBody>
          <a:bodyPr/>
          <a:lstStyle/>
          <a:p>
            <a:r>
              <a:rPr lang="en-US" dirty="0" smtClean="0"/>
              <a:t>Pressure coefficients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8444" y="1007799"/>
            <a:ext cx="858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Simulations at imaginary </a:t>
            </a:r>
            <a:r>
              <a:rPr lang="el-GR" u="sng" dirty="0"/>
              <a:t>μ</a:t>
            </a:r>
            <a:r>
              <a:rPr lang="en-US" u="sng" baseline="-25000" dirty="0"/>
              <a:t>B</a:t>
            </a:r>
            <a:r>
              <a:rPr lang="en-US" dirty="0"/>
              <a:t>:</a:t>
            </a:r>
          </a:p>
          <a:p>
            <a:r>
              <a:rPr lang="en-US" dirty="0">
                <a:solidFill>
                  <a:schemeClr val="accent3"/>
                </a:solidFill>
              </a:rPr>
              <a:t>Continuum, O(10</a:t>
            </a:r>
            <a:r>
              <a:rPr lang="en-US" baseline="30000" dirty="0">
                <a:solidFill>
                  <a:schemeClr val="accent3"/>
                </a:solidFill>
              </a:rPr>
              <a:t>4</a:t>
            </a:r>
            <a:r>
              <a:rPr lang="en-US" dirty="0">
                <a:solidFill>
                  <a:schemeClr val="accent3"/>
                </a:solidFill>
              </a:rPr>
              <a:t>) configurations, errors include systematics </a:t>
            </a:r>
            <a:r>
              <a:rPr lang="en-US" dirty="0">
                <a:solidFill>
                  <a:srgbClr val="8CADAE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</a:rPr>
              <a:t>WB: NPA (2017)</a:t>
            </a:r>
            <a:r>
              <a:rPr lang="en-US" dirty="0">
                <a:solidFill>
                  <a:srgbClr val="8CADAE"/>
                </a:solidFill>
              </a:rPr>
              <a:t>)</a:t>
            </a:r>
          </a:p>
          <a:p>
            <a:pPr algn="ctr"/>
            <a:r>
              <a:rPr lang="en-US" b="1" dirty="0"/>
              <a:t>						Strangeness neutrality</a:t>
            </a:r>
          </a:p>
          <a:p>
            <a:pPr algn="ctr"/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87450" y="4116726"/>
            <a:ext cx="329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b="1" dirty="0" smtClean="0"/>
              <a:t>esults for </a:t>
            </a:r>
            <a:r>
              <a:rPr lang="en-US" b="1" dirty="0" err="1"/>
              <a:t>χ</a:t>
            </a:r>
            <a:r>
              <a:rPr lang="en-US" b="1" baseline="-25000" dirty="0" err="1"/>
              <a:t>n</a:t>
            </a:r>
            <a:r>
              <a:rPr lang="en-US" b="1" baseline="30000" dirty="0" err="1"/>
              <a:t>B</a:t>
            </a:r>
            <a:r>
              <a:rPr lang="en-US" b="1" dirty="0"/>
              <a:t> =</a:t>
            </a:r>
            <a:r>
              <a:rPr lang="en-US" b="1" dirty="0" err="1"/>
              <a:t>n!c</a:t>
            </a:r>
            <a:r>
              <a:rPr lang="en-US" b="1" baseline="-25000" dirty="0" err="1"/>
              <a:t>n</a:t>
            </a:r>
            <a:r>
              <a:rPr lang="en-US" b="1" dirty="0"/>
              <a:t> at </a:t>
            </a:r>
            <a:r>
              <a:rPr lang="en-US" b="1" dirty="0" err="1" smtClean="0"/>
              <a:t>μ</a:t>
            </a:r>
            <a:r>
              <a:rPr lang="en-US" b="1" baseline="-25000" dirty="0" err="1" smtClean="0"/>
              <a:t>S</a:t>
            </a:r>
            <a:r>
              <a:rPr lang="en-US" b="1" dirty="0" smtClean="0"/>
              <a:t>=</a:t>
            </a:r>
            <a:r>
              <a:rPr lang="en-US" b="1" dirty="0" err="1" smtClean="0"/>
              <a:t>μ</a:t>
            </a:r>
            <a:r>
              <a:rPr lang="en-US" b="1" baseline="-25000" dirty="0" err="1" smtClean="0"/>
              <a:t>Q</a:t>
            </a:r>
            <a:r>
              <a:rPr lang="en-US" b="1" dirty="0" smtClean="0"/>
              <a:t>=0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141044" y="6467831"/>
            <a:ext cx="4436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1"/>
                </a:solidFill>
              </a:rPr>
              <a:t>WB: JHEP(2018</a:t>
            </a:r>
            <a:r>
              <a:rPr lang="en-US" sz="1600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687" y="1875099"/>
            <a:ext cx="9576986" cy="22232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687" y="4543797"/>
            <a:ext cx="3134964" cy="19240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543" y="4595256"/>
            <a:ext cx="3187666" cy="1872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8230" y="4543797"/>
            <a:ext cx="3074794" cy="19435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519561" y="6472178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8/40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9055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-242985"/>
            <a:ext cx="10018713" cy="1752599"/>
          </a:xfrm>
        </p:spPr>
        <p:txBody>
          <a:bodyPr/>
          <a:lstStyle/>
          <a:p>
            <a:r>
              <a:rPr lang="en-US" dirty="0" smtClean="0"/>
              <a:t>Pressure coefficients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87450" y="4160970"/>
            <a:ext cx="329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b="1" dirty="0" smtClean="0"/>
              <a:t>esults for </a:t>
            </a:r>
            <a:r>
              <a:rPr lang="en-US" b="1" dirty="0" err="1"/>
              <a:t>χ</a:t>
            </a:r>
            <a:r>
              <a:rPr lang="en-US" b="1" baseline="-25000" dirty="0" err="1"/>
              <a:t>n</a:t>
            </a:r>
            <a:r>
              <a:rPr lang="en-US" b="1" baseline="30000" dirty="0" err="1"/>
              <a:t>B</a:t>
            </a:r>
            <a:r>
              <a:rPr lang="en-US" b="1" dirty="0"/>
              <a:t> =</a:t>
            </a:r>
            <a:r>
              <a:rPr lang="en-US" b="1" dirty="0" err="1"/>
              <a:t>n!c</a:t>
            </a:r>
            <a:r>
              <a:rPr lang="en-US" b="1" baseline="-25000" dirty="0" err="1"/>
              <a:t>n</a:t>
            </a:r>
            <a:r>
              <a:rPr lang="en-US" b="1" dirty="0"/>
              <a:t> at </a:t>
            </a:r>
            <a:r>
              <a:rPr lang="en-US" b="1" dirty="0" err="1" smtClean="0"/>
              <a:t>μ</a:t>
            </a:r>
            <a:r>
              <a:rPr lang="en-US" b="1" baseline="-25000" dirty="0" err="1" smtClean="0"/>
              <a:t>S</a:t>
            </a:r>
            <a:r>
              <a:rPr lang="en-US" b="1" dirty="0" smtClean="0"/>
              <a:t>=</a:t>
            </a:r>
            <a:r>
              <a:rPr lang="en-US" b="1" dirty="0" err="1" smtClean="0"/>
              <a:t>μ</a:t>
            </a:r>
            <a:r>
              <a:rPr lang="en-US" b="1" baseline="-25000" dirty="0" err="1" smtClean="0"/>
              <a:t>Q</a:t>
            </a:r>
            <a:r>
              <a:rPr lang="en-US" b="1" dirty="0" smtClean="0"/>
              <a:t>=0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8" y="15641"/>
            <a:ext cx="846933" cy="7132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519561" y="6472178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  <a:r>
              <a:rPr lang="en-US" dirty="0" smtClean="0"/>
              <a:t>/40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502956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Claudia Ratti</a:t>
            </a:r>
            <a:endParaRPr lang="en-US" sz="1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129" y="4441813"/>
            <a:ext cx="9980365" cy="2368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129" y="1930419"/>
            <a:ext cx="10199871" cy="230807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308244" y="905429"/>
            <a:ext cx="8345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Direct simulation</a:t>
            </a:r>
            <a:r>
              <a:rPr lang="en-US" dirty="0" smtClean="0"/>
              <a:t>: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O(10</a:t>
            </a:r>
            <a:r>
              <a:rPr lang="en-US" baseline="30000" dirty="0" smtClean="0">
                <a:solidFill>
                  <a:schemeClr val="accent3"/>
                </a:solidFill>
              </a:rPr>
              <a:t>5</a:t>
            </a:r>
            <a:r>
              <a:rPr lang="en-US" dirty="0" smtClean="0">
                <a:solidFill>
                  <a:schemeClr val="accent3"/>
                </a:solidFill>
              </a:rPr>
              <a:t>) configurations </a:t>
            </a:r>
            <a:r>
              <a:rPr lang="en-US" dirty="0" smtClean="0">
                <a:solidFill>
                  <a:srgbClr val="8CADAE"/>
                </a:solidFill>
              </a:rPr>
              <a:t>(</a:t>
            </a:r>
            <a:r>
              <a:rPr lang="en-US" dirty="0" err="1" smtClean="0">
                <a:solidFill>
                  <a:schemeClr val="accent1"/>
                </a:solidFill>
              </a:rPr>
              <a:t>hotQCD</a:t>
            </a:r>
            <a:r>
              <a:rPr lang="en-US" dirty="0" smtClean="0">
                <a:solidFill>
                  <a:schemeClr val="accent1"/>
                </a:solidFill>
              </a:rPr>
              <a:t>: PRD (2017) and </a:t>
            </a:r>
            <a:r>
              <a:rPr lang="en-US" dirty="0">
                <a:solidFill>
                  <a:schemeClr val="accent1"/>
                </a:solidFill>
              </a:rPr>
              <a:t>update 06/2018</a:t>
            </a:r>
            <a:r>
              <a:rPr lang="en-US" dirty="0" smtClean="0">
                <a:solidFill>
                  <a:srgbClr val="8CADAE"/>
                </a:solidFill>
              </a:rPr>
              <a:t>)</a:t>
            </a:r>
          </a:p>
          <a:p>
            <a:pPr algn="ctr"/>
            <a:r>
              <a:rPr lang="en-US" b="1" dirty="0" smtClean="0"/>
              <a:t>						Strangeness neutrality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956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4062</TotalTime>
  <Words>1355</Words>
  <Application>Microsoft Macintosh PowerPoint</Application>
  <PresentationFormat>Widescreen</PresentationFormat>
  <Paragraphs>303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Calibri</vt:lpstr>
      <vt:lpstr>Corbel</vt:lpstr>
      <vt:lpstr>Iowan Old Style</vt:lpstr>
      <vt:lpstr>Wingdings</vt:lpstr>
      <vt:lpstr>Arial</vt:lpstr>
      <vt:lpstr>Parallax</vt:lpstr>
      <vt:lpstr>Construction of EoS with a critical point</vt:lpstr>
      <vt:lpstr>Open Questions</vt:lpstr>
      <vt:lpstr>Comparison of the facilities</vt:lpstr>
      <vt:lpstr>How can lattice QCD support the experiments?</vt:lpstr>
      <vt:lpstr>QCD Equation of state at finite density  from the lattice</vt:lpstr>
      <vt:lpstr>QCD EoS at μB=0</vt:lpstr>
      <vt:lpstr>Taylor expansion of EoS</vt:lpstr>
      <vt:lpstr>Pressure coefficients</vt:lpstr>
      <vt:lpstr>Pressure coefficients</vt:lpstr>
      <vt:lpstr>Range of validity of equation of state</vt:lpstr>
      <vt:lpstr>PowerPoint Presentation</vt:lpstr>
      <vt:lpstr>PowerPoint Presentation</vt:lpstr>
      <vt:lpstr>Introducing a 3D-Ising critical point</vt:lpstr>
      <vt:lpstr>Implement the scaling EoS for 3D Ising</vt:lpstr>
      <vt:lpstr>Implement the scaling EoS for 3D Ising</vt:lpstr>
      <vt:lpstr>Map the phase diagram</vt:lpstr>
      <vt:lpstr>Map the phase diagram</vt:lpstr>
      <vt:lpstr>Map the phase diagram</vt:lpstr>
      <vt:lpstr>Critical pressure</vt:lpstr>
      <vt:lpstr>Expansion coefficients</vt:lpstr>
      <vt:lpstr>Expansion coefficients</vt:lpstr>
      <vt:lpstr>Merging with the HRG model at low T</vt:lpstr>
      <vt:lpstr>Final EoS: Thermodynamic quantities</vt:lpstr>
      <vt:lpstr>Final EoS: Pressure and Entropy Density</vt:lpstr>
      <vt:lpstr>Final EoS: Baryon and Energy Density</vt:lpstr>
      <vt:lpstr>Final EoS: Speed of sound and baryon number χ2</vt:lpstr>
      <vt:lpstr>Final EoS: isentropic trajectories</vt:lpstr>
      <vt:lpstr>Final EoS: explore parameter space</vt:lpstr>
      <vt:lpstr>Behavior of the kurtosis </vt:lpstr>
      <vt:lpstr>Behavior of the kurtosis </vt:lpstr>
      <vt:lpstr>Implications for the experimental measurement</vt:lpstr>
      <vt:lpstr>Strangeness-neutral EoS </vt:lpstr>
      <vt:lpstr>New version </vt:lpstr>
      <vt:lpstr>Taylor coefficients from lattice QCD</vt:lpstr>
      <vt:lpstr>Lattice mode</vt:lpstr>
      <vt:lpstr>Equation of state</vt:lpstr>
      <vt:lpstr>Equation of state</vt:lpstr>
      <vt:lpstr>Equation of state differences</vt:lpstr>
      <vt:lpstr>Differences in isentropic trajectories</vt:lpstr>
      <vt:lpstr>Conclusions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Equation of state and transition line of QCD</dc:title>
  <dc:creator>Microsoft Office User</dc:creator>
  <cp:lastModifiedBy>Microsoft Office User</cp:lastModifiedBy>
  <cp:revision>59</cp:revision>
  <cp:lastPrinted>2020-05-11T16:27:25Z</cp:lastPrinted>
  <dcterms:created xsi:type="dcterms:W3CDTF">2020-05-10T17:32:31Z</dcterms:created>
  <dcterms:modified xsi:type="dcterms:W3CDTF">2021-06-15T15:58:43Z</dcterms:modified>
</cp:coreProperties>
</file>