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6"/>
  </p:notesMasterIdLst>
  <p:sldIdLst>
    <p:sldId id="256" r:id="rId2"/>
    <p:sldId id="257" r:id="rId3"/>
    <p:sldId id="267" r:id="rId4"/>
    <p:sldId id="258" r:id="rId5"/>
    <p:sldId id="325" r:id="rId6"/>
    <p:sldId id="326" r:id="rId7"/>
    <p:sldId id="403" r:id="rId8"/>
    <p:sldId id="283" r:id="rId9"/>
    <p:sldId id="269" r:id="rId10"/>
    <p:sldId id="268" r:id="rId11"/>
    <p:sldId id="270" r:id="rId12"/>
    <p:sldId id="282" r:id="rId13"/>
    <p:sldId id="274" r:id="rId14"/>
    <p:sldId id="275" r:id="rId15"/>
    <p:sldId id="276" r:id="rId16"/>
    <p:sldId id="397" r:id="rId17"/>
    <p:sldId id="277" r:id="rId18"/>
    <p:sldId id="398" r:id="rId19"/>
    <p:sldId id="278" r:id="rId20"/>
    <p:sldId id="280" r:id="rId21"/>
    <p:sldId id="404" r:id="rId22"/>
    <p:sldId id="284" r:id="rId23"/>
    <p:sldId id="285" r:id="rId24"/>
    <p:sldId id="286" r:id="rId25"/>
    <p:sldId id="287" r:id="rId26"/>
    <p:sldId id="290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1" r:id="rId36"/>
    <p:sldId id="304" r:id="rId37"/>
    <p:sldId id="305" r:id="rId38"/>
    <p:sldId id="306" r:id="rId39"/>
    <p:sldId id="307" r:id="rId40"/>
    <p:sldId id="308" r:id="rId41"/>
    <p:sldId id="309" r:id="rId42"/>
    <p:sldId id="400" r:id="rId43"/>
    <p:sldId id="334" r:id="rId44"/>
    <p:sldId id="310" r:id="rId45"/>
    <p:sldId id="317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11" r:id="rId54"/>
    <p:sldId id="312" r:id="rId55"/>
    <p:sldId id="335" r:id="rId56"/>
    <p:sldId id="340" r:id="rId57"/>
    <p:sldId id="337" r:id="rId58"/>
    <p:sldId id="313" r:id="rId59"/>
    <p:sldId id="345" r:id="rId60"/>
    <p:sldId id="314" r:id="rId61"/>
    <p:sldId id="346" r:id="rId62"/>
    <p:sldId id="347" r:id="rId63"/>
    <p:sldId id="349" r:id="rId64"/>
    <p:sldId id="315" r:id="rId65"/>
    <p:sldId id="350" r:id="rId66"/>
    <p:sldId id="348" r:id="rId67"/>
    <p:sldId id="316" r:id="rId68"/>
    <p:sldId id="356" r:id="rId69"/>
    <p:sldId id="358" r:id="rId70"/>
    <p:sldId id="357" r:id="rId71"/>
    <p:sldId id="353" r:id="rId72"/>
    <p:sldId id="359" r:id="rId73"/>
    <p:sldId id="360" r:id="rId74"/>
    <p:sldId id="354" r:id="rId75"/>
    <p:sldId id="355" r:id="rId76"/>
    <p:sldId id="361" r:id="rId77"/>
    <p:sldId id="364" r:id="rId78"/>
    <p:sldId id="366" r:id="rId79"/>
    <p:sldId id="367" r:id="rId80"/>
    <p:sldId id="318" r:id="rId81"/>
    <p:sldId id="373" r:id="rId82"/>
    <p:sldId id="375" r:id="rId83"/>
    <p:sldId id="376" r:id="rId84"/>
    <p:sldId id="377" r:id="rId85"/>
    <p:sldId id="378" r:id="rId86"/>
    <p:sldId id="379" r:id="rId87"/>
    <p:sldId id="382" r:id="rId88"/>
    <p:sldId id="319" r:id="rId89"/>
    <p:sldId id="383" r:id="rId90"/>
    <p:sldId id="386" r:id="rId91"/>
    <p:sldId id="320" r:id="rId92"/>
    <p:sldId id="384" r:id="rId93"/>
    <p:sldId id="321" r:id="rId94"/>
    <p:sldId id="388" r:id="rId95"/>
    <p:sldId id="389" r:id="rId96"/>
    <p:sldId id="391" r:id="rId97"/>
    <p:sldId id="392" r:id="rId98"/>
    <p:sldId id="394" r:id="rId99"/>
    <p:sldId id="322" r:id="rId100"/>
    <p:sldId id="401" r:id="rId101"/>
    <p:sldId id="402" r:id="rId102"/>
    <p:sldId id="396" r:id="rId103"/>
    <p:sldId id="387" r:id="rId104"/>
    <p:sldId id="372" r:id="rId10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29"/>
    <p:restoredTop sz="94651"/>
  </p:normalViewPr>
  <p:slideViewPr>
    <p:cSldViewPr>
      <p:cViewPr varScale="1">
        <p:scale>
          <a:sx n="54" d="100"/>
          <a:sy n="54" d="100"/>
        </p:scale>
        <p:origin x="280" y="3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6516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032907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14481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677538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26629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62035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9669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7268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20808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514177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558509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3865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28782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78292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284456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603166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2666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967635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15985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617295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072096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424077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76272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0671217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958140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804971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071173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74208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5414766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1441029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2679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4495366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6273087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61205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0368506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791356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0594818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9924953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4709313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145626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2075967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92883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5805750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5023081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60868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485821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0477002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5865656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004143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6181826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2865347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460616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9968407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9628815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7552001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837283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4678137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0196046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338175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1833369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1138919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146120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714880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1813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25795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559977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0348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hf hdr="0" ftr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武汉地标建筑图片">
            <a:extLst>
              <a:ext uri="{FF2B5EF4-FFF2-40B4-BE49-F238E27FC236}">
                <a16:creationId xmlns:a16="http://schemas.microsoft.com/office/drawing/2014/main" id="{3D668E6F-31B5-A24A-9849-35EEF34E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98" y="0"/>
            <a:ext cx="24419798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机器学习与高能物理"/>
          <p:cNvSpPr txBox="1">
            <a:spLocks noGrp="1"/>
          </p:cNvSpPr>
          <p:nvPr>
            <p:ph type="ctrTitle"/>
          </p:nvPr>
        </p:nvSpPr>
        <p:spPr>
          <a:xfrm>
            <a:off x="1998269" y="2311298"/>
            <a:ext cx="20828000" cy="241091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sz="18000" b="1" dirty="0" err="1">
                <a:solidFill>
                  <a:srgbClr val="C00000"/>
                </a:solidFill>
                <a:latin typeface="宋体" pitchFamily="2" charset="-122"/>
                <a:ea typeface="宋体" pitchFamily="2" charset="-122"/>
              </a:rPr>
              <a:t>机器学习</a:t>
            </a:r>
            <a:r>
              <a:rPr lang="en-CN" sz="18000" b="1" dirty="0">
                <a:solidFill>
                  <a:srgbClr val="C00000"/>
                </a:solidFill>
                <a:latin typeface="宋体" pitchFamily="2" charset="-122"/>
                <a:ea typeface="宋体" pitchFamily="2" charset="-122"/>
              </a:rPr>
              <a:t>简介</a:t>
            </a:r>
            <a:endParaRPr sz="18000" b="1" dirty="0">
              <a:solidFill>
                <a:srgbClr val="C0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0" name="基础理论部分：武雷，南京师范大学…"/>
          <p:cNvSpPr txBox="1"/>
          <p:nvPr/>
        </p:nvSpPr>
        <p:spPr>
          <a:xfrm>
            <a:off x="4630491" y="7002016"/>
            <a:ext cx="15563556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 sz="8000" dirty="0" err="1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武雷，南京师范大学</a:t>
            </a:r>
            <a:r>
              <a:rPr lang="zh-CN" altLang="en-US" sz="8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（基础理论）</a:t>
            </a:r>
            <a:endParaRPr sz="8000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pPr>
              <a:defRPr sz="5000"/>
            </a:pPr>
            <a:endParaRPr sz="8000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pPr>
              <a:defRPr sz="5000"/>
            </a:pPr>
            <a:r>
              <a:rPr sz="8000" dirty="0" err="1">
                <a:solidFill>
                  <a:schemeClr val="bg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任杰，北京理工大学</a:t>
            </a:r>
            <a:r>
              <a:rPr lang="zh-CN" altLang="en-US" sz="8000" dirty="0">
                <a:solidFill>
                  <a:schemeClr val="bg1">
                    <a:lumMod val="50000"/>
                  </a:schemeClr>
                </a:solidFill>
                <a:latin typeface="宋体" pitchFamily="2" charset="-122"/>
                <a:ea typeface="宋体" pitchFamily="2" charset="-122"/>
              </a:rPr>
              <a:t>（实战演习）</a:t>
            </a:r>
            <a:endParaRPr sz="8000" dirty="0">
              <a:solidFill>
                <a:schemeClr val="bg1">
                  <a:lumMod val="50000"/>
                </a:schemeClr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5D72D5-5401-D942-AF27-43A397C60666}"/>
              </a:ext>
            </a:extLst>
          </p:cNvPr>
          <p:cNvSpPr txBox="1"/>
          <p:nvPr/>
        </p:nvSpPr>
        <p:spPr>
          <a:xfrm>
            <a:off x="476310" y="12721927"/>
            <a:ext cx="705160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err="1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第九届华大QCD讲习班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（武汉）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SimSun" panose="02010600030101010101" pitchFamily="2" charset="-122"/>
              <a:ea typeface="SimSun" panose="02010600030101010101" pitchFamily="2" charset="-122"/>
              <a:sym typeface="Helvetica Neue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5887C4-C643-9549-A5CE-BA04BD3B90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</a:t>
            </a:fld>
            <a:endParaRPr lang="en-C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F59192-ED20-CD4D-822D-CEE67000E751}"/>
              </a:ext>
            </a:extLst>
          </p:cNvPr>
          <p:cNvSpPr txBox="1"/>
          <p:nvPr/>
        </p:nvSpPr>
        <p:spPr>
          <a:xfrm>
            <a:off x="20423774" y="12823913"/>
            <a:ext cx="37109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2021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年</a:t>
            </a:r>
            <a:r>
              <a:rPr lang="en-US" altLang="zh-CN" sz="4000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月</a:t>
            </a: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11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日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SimSun" panose="02010600030101010101" pitchFamily="2" charset="-122"/>
              <a:ea typeface="SimSun" panose="02010600030101010101" pitchFamily="2" charset="-122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lang="zh-CN" altLang="en-US" sz="8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64962" y="7982275"/>
            <a:ext cx="1605407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宋体" pitchFamily="2" charset="-122"/>
                <a:ea typeface="宋体" pitchFamily="2" charset="-122"/>
                <a:sym typeface="Helvetica Neue"/>
              </a:rPr>
              <a:t>不知道转换公式，仅知道两者成线性关系，以及一些正确的数值对示例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42" y="4265712"/>
            <a:ext cx="9217024" cy="300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866" y="9625502"/>
            <a:ext cx="98583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956年，达特茅斯会议，人脑，人工智能…">
            <a:extLst>
              <a:ext uri="{FF2B5EF4-FFF2-40B4-BE49-F238E27FC236}">
                <a16:creationId xmlns:a16="http://schemas.microsoft.com/office/drawing/2014/main" id="{FA8D75B3-C206-6742-8D7E-15379F9D03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41154" y="2641600"/>
            <a:ext cx="21005800" cy="870012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预测器：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711EE-FBCD-374D-BD67-99822BF6CA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2547809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新物理物理研究中的</a:t>
            </a:r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ML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DB3C0-DE1E-4A41-B117-2ED361C7B5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100</a:t>
            </a:fld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BB3C6-8BEA-714B-9EBC-B1FFDDFC01A3}"/>
              </a:ext>
            </a:extLst>
          </p:cNvPr>
          <p:cNvSpPr txBox="1"/>
          <p:nvPr/>
        </p:nvSpPr>
        <p:spPr>
          <a:xfrm>
            <a:off x="1675163" y="2282527"/>
            <a:ext cx="490679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寻找新信号：</a:t>
            </a:r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事例图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156DC-8F41-4C48-B694-E5CA6596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48" y="4838914"/>
            <a:ext cx="9782821" cy="7700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156D2-E358-E244-B66F-93F5B5D7B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2079" y="4836555"/>
            <a:ext cx="9782821" cy="77005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5AFEB7-D4DA-5C43-B168-07365400D721}"/>
              </a:ext>
            </a:extLst>
          </p:cNvPr>
          <p:cNvSpPr/>
          <p:nvPr/>
        </p:nvSpPr>
        <p:spPr>
          <a:xfrm>
            <a:off x="13858589" y="3472656"/>
            <a:ext cx="82189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经过</a:t>
            </a:r>
            <a:r>
              <a:rPr lang="en-US" sz="3200" i="1" dirty="0">
                <a:latin typeface="NimbusRomNo9L"/>
              </a:rPr>
              <a:t>T 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次迭代之后，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每一个结点的状态都是整张图的一个编码。 </a:t>
            </a:r>
            <a:endParaRPr lang="zh-CN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07321D-0CF4-8546-9E77-A8674704A690}"/>
              </a:ext>
            </a:extLst>
          </p:cNvPr>
          <p:cNvSpPr/>
          <p:nvPr/>
        </p:nvSpPr>
        <p:spPr>
          <a:xfrm>
            <a:off x="1588195" y="3491309"/>
            <a:ext cx="105585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仅包含编号为</a:t>
            </a:r>
            <a:r>
              <a:rPr lang="en-US" altLang="zh-CN" i="1" dirty="0" err="1"/>
              <a:t>i</a:t>
            </a:r>
            <a:r>
              <a:rPr lang="zh-CN" altLang="en-US" dirty="0"/>
              <a:t>的结点特征向量</a:t>
            </a:r>
            <a:r>
              <a:rPr lang="en-US" dirty="0"/>
              <a:t>xi</a:t>
            </a:r>
            <a:r>
              <a:rPr lang="zh-CN" altLang="en-US" dirty="0"/>
              <a:t>中的信息，</a:t>
            </a:r>
            <a:endParaRPr lang="en-US" altLang="zh-CN" dirty="0"/>
          </a:p>
          <a:p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没有整张图的几何模式的任何信息。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9784732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新物理物理研究中的</a:t>
            </a:r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ML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DB3C0-DE1E-4A41-B117-2ED361C7B5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101</a:t>
            </a:fld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BB3C6-8BEA-714B-9EBC-B1FFDDFC01A3}"/>
              </a:ext>
            </a:extLst>
          </p:cNvPr>
          <p:cNvSpPr txBox="1"/>
          <p:nvPr/>
        </p:nvSpPr>
        <p:spPr>
          <a:xfrm>
            <a:off x="1962669" y="2465512"/>
            <a:ext cx="490679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寻找新信号：</a:t>
            </a:r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事例图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90B85A-9437-B442-B4A6-192E0245D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4971" y="5108261"/>
            <a:ext cx="10640237" cy="6224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20866-92C7-A648-91DC-A2B4A6784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100" y="5108261"/>
            <a:ext cx="10269931" cy="60646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C8170-7AB2-4047-8A7A-389C497B1AB9}"/>
              </a:ext>
            </a:extLst>
          </p:cNvPr>
          <p:cNvSpPr/>
          <p:nvPr/>
        </p:nvSpPr>
        <p:spPr>
          <a:xfrm>
            <a:off x="4420492" y="11588361"/>
            <a:ext cx="16561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这种编码是所有末态</a:t>
            </a:r>
            <a:r>
              <a:rPr lang="zh-CN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的运动学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特征以及它们之间的几何关系的完整信息的一种紧凑表示。它们可以</a:t>
            </a:r>
            <a:r>
              <a:rPr lang="zh-CN" altLang="en-US" sz="3200">
                <a:latin typeface="SimSun" panose="02010600030101010101" pitchFamily="2" charset="-122"/>
                <a:ea typeface="SimSun" panose="02010600030101010101" pitchFamily="2" charset="-122"/>
              </a:rPr>
              <a:t>看作是由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神经网络自身从输入的事件图中自动提取到的事件特征。 </a:t>
            </a:r>
            <a:endParaRPr lang="zh-CN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C6020-FBD2-7F43-9600-704B4875E14A}"/>
              </a:ext>
            </a:extLst>
          </p:cNvPr>
          <p:cNvSpPr/>
          <p:nvPr/>
        </p:nvSpPr>
        <p:spPr>
          <a:xfrm>
            <a:off x="1962669" y="3689648"/>
            <a:ext cx="9563836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每一个结点根据它的状态向量给出一个投票，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dirty="0"/>
              <a:t>这个分数表示该结点认为的输入的事件图是信号的概率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90330837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新物理物理研究中的</a:t>
            </a:r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ML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DB3C0-DE1E-4A41-B117-2ED361C7B5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102</a:t>
            </a:fld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BB3C6-8BEA-714B-9EBC-B1FFDDFC01A3}"/>
              </a:ext>
            </a:extLst>
          </p:cNvPr>
          <p:cNvSpPr txBox="1"/>
          <p:nvPr/>
        </p:nvSpPr>
        <p:spPr>
          <a:xfrm>
            <a:off x="1962669" y="3113584"/>
            <a:ext cx="490679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寻找新信号：</a:t>
            </a:r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事例图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C0234-9EA3-1844-8349-A3C58799A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084" y="4303713"/>
            <a:ext cx="11097831" cy="84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46154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新物理物理研究中的</a:t>
            </a:r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ML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BDD6E-855D-DE44-B038-3C4AF6432F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103</a:t>
            </a:fld>
            <a:endParaRPr lang="en-C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51718F-9389-5D4E-ABE4-EA07D50C337F}"/>
              </a:ext>
            </a:extLst>
          </p:cNvPr>
          <p:cNvGrpSpPr/>
          <p:nvPr/>
        </p:nvGrpSpPr>
        <p:grpSpPr>
          <a:xfrm>
            <a:off x="4923231" y="3113584"/>
            <a:ext cx="14706354" cy="9145016"/>
            <a:chOff x="4923231" y="3113584"/>
            <a:chExt cx="14706354" cy="91450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E5EECA-C62A-2541-85B6-72638AB66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3231" y="3113584"/>
              <a:ext cx="14706354" cy="9145016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ABC3948-E9B6-D74D-8865-2675437E8163}"/>
                </a:ext>
              </a:extLst>
            </p:cNvPr>
            <p:cNvSpPr/>
            <p:nvPr/>
          </p:nvSpPr>
          <p:spPr>
            <a:xfrm>
              <a:off x="5135216" y="8946232"/>
              <a:ext cx="5040560" cy="2016224"/>
            </a:xfrm>
            <a:prstGeom prst="roundRect">
              <a:avLst/>
            </a:prstGeom>
            <a:noFill/>
            <a:ln w="635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E972C61-4D8F-9345-AE8B-2A363B1B1B61}"/>
                </a:ext>
              </a:extLst>
            </p:cNvPr>
            <p:cNvSpPr/>
            <p:nvPr/>
          </p:nvSpPr>
          <p:spPr>
            <a:xfrm>
              <a:off x="14420209" y="8892345"/>
              <a:ext cx="5040560" cy="2016224"/>
            </a:xfrm>
            <a:prstGeom prst="roundRect">
              <a:avLst/>
            </a:prstGeom>
            <a:noFill/>
            <a:ln w="635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509013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27D1-06B9-B547-9102-1294A5F4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5715000"/>
            <a:ext cx="21005800" cy="2286000"/>
          </a:xfrm>
        </p:spPr>
        <p:txBody>
          <a:bodyPr/>
          <a:lstStyle/>
          <a:p>
            <a:r>
              <a:rPr lang="en-CN" dirty="0">
                <a:solidFill>
                  <a:srgbClr val="FF0000"/>
                </a:solidFill>
              </a:rPr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7704C-3044-2547-88A3-A310E59ECF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104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709607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9100" y="589593"/>
            <a:ext cx="21005800" cy="2286000"/>
          </a:xfr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lang="zh-CN" altLang="en-US" sz="8000" b="1" dirty="0"/>
          </a:p>
        </p:txBody>
      </p:sp>
      <p:sp>
        <p:nvSpPr>
          <p:cNvPr id="11" name="矩形 10"/>
          <p:cNvSpPr/>
          <p:nvPr/>
        </p:nvSpPr>
        <p:spPr>
          <a:xfrm>
            <a:off x="4678685" y="11802968"/>
            <a:ext cx="15026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4000" dirty="0"/>
              <a:t>更多问题是没有一个简单的数学公式将输出和输入关联起来的。</a:t>
            </a:r>
            <a:endParaRPr lang="en-US" altLang="zh-CN" sz="4000" dirty="0"/>
          </a:p>
          <a:p>
            <a:pPr algn="just"/>
            <a:r>
              <a:rPr lang="zh-CN" altLang="en-US" sz="4000" dirty="0"/>
              <a:t>这就是我们需要诸如神经网络这样相对成熟而复杂的方法的原因。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817283" y="3401616"/>
            <a:ext cx="9329737" cy="7759389"/>
            <a:chOff x="2182888" y="3401616"/>
            <a:chExt cx="9329737" cy="7759389"/>
          </a:xfrm>
        </p:grpSpPr>
        <p:grpSp>
          <p:nvGrpSpPr>
            <p:cNvPr id="9" name="组合 8"/>
            <p:cNvGrpSpPr/>
            <p:nvPr/>
          </p:nvGrpSpPr>
          <p:grpSpPr>
            <a:xfrm>
              <a:off x="2182888" y="3401616"/>
              <a:ext cx="9329737" cy="7759389"/>
              <a:chOff x="12336016" y="2969568"/>
              <a:chExt cx="10625881" cy="8364240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36016" y="2969568"/>
                <a:ext cx="10625881" cy="8364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" name="直接箭头连接符 3"/>
              <p:cNvCxnSpPr/>
              <p:nvPr/>
            </p:nvCxnSpPr>
            <p:spPr>
              <a:xfrm flipV="1">
                <a:off x="15216336" y="7506072"/>
                <a:ext cx="2016224" cy="1909934"/>
              </a:xfrm>
              <a:prstGeom prst="straightConnector1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arrow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95725" y="9416006"/>
                <a:ext cx="2666934" cy="58721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矩形 11"/>
            <p:cNvSpPr/>
            <p:nvPr/>
          </p:nvSpPr>
          <p:spPr>
            <a:xfrm>
              <a:off x="6215336" y="10242376"/>
              <a:ext cx="1008112" cy="792088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3488144" y="5849888"/>
            <a:ext cx="8855925" cy="4666506"/>
            <a:chOff x="13992200" y="5345832"/>
            <a:chExt cx="8855925" cy="4666506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2200" y="5345832"/>
              <a:ext cx="8855925" cy="4666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矩形 18"/>
            <p:cNvSpPr/>
            <p:nvPr/>
          </p:nvSpPr>
          <p:spPr>
            <a:xfrm>
              <a:off x="17736616" y="9171847"/>
              <a:ext cx="1008112" cy="792088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4280232" y="3603992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持续细化误差值，并多次改进答案</a:t>
            </a:r>
            <a:endParaRPr lang="en-US" altLang="zh-CN" sz="4000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r>
              <a:rPr lang="zh-CN" altLang="en-US" sz="4000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（神经网络中学习的核心过程）</a:t>
            </a:r>
          </a:p>
        </p:txBody>
      </p:sp>
      <p:sp>
        <p:nvSpPr>
          <p:cNvPr id="23" name="矩形 22"/>
          <p:cNvSpPr/>
          <p:nvPr/>
        </p:nvSpPr>
        <p:spPr>
          <a:xfrm>
            <a:off x="1959530" y="10114048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模型</a:t>
            </a:r>
            <a:endParaRPr lang="zh-CN" altLang="en-US" sz="4000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6" name="1956年，达特茅斯会议，人脑，人工智能…">
            <a:extLst>
              <a:ext uri="{FF2B5EF4-FFF2-40B4-BE49-F238E27FC236}">
                <a16:creationId xmlns:a16="http://schemas.microsoft.com/office/drawing/2014/main" id="{AEE6284D-DF19-D442-A498-BF2BC40DEF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89100" y="2787803"/>
            <a:ext cx="21005800" cy="9569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预测器：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085A9-1344-3645-9EE5-BC1B6A4981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2021773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456130" y="5345832"/>
            <a:ext cx="22041125" cy="65015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zh-CN" altLang="en-US" sz="6000" dirty="0">
                <a:latin typeface="STSong" panose="02010600040101010101" pitchFamily="2" charset="-122"/>
                <a:ea typeface="STSong" panose="02010600040101010101" pitchFamily="2" charset="-122"/>
              </a:rPr>
              <a:t>即找一个函数判断输入数据所属的类别，可以是二类别问题（是</a:t>
            </a:r>
            <a:r>
              <a:rPr lang="en-US" altLang="zh-CN" sz="6000" dirty="0">
                <a:latin typeface="STSong" panose="02010600040101010101" pitchFamily="2" charset="-122"/>
                <a:ea typeface="STSong" panose="02010600040101010101" pitchFamily="2" charset="-122"/>
              </a:rPr>
              <a:t>/</a:t>
            </a:r>
            <a:r>
              <a:rPr lang="zh-CN" altLang="en-US" sz="6000" dirty="0">
                <a:latin typeface="STSong" panose="02010600040101010101" pitchFamily="2" charset="-122"/>
                <a:ea typeface="STSong" panose="02010600040101010101" pitchFamily="2" charset="-122"/>
              </a:rPr>
              <a:t>不是），也可以是多类别问题（在多个类别中判断输入数据具体属于哪一个类别）。</a:t>
            </a:r>
            <a:r>
              <a:rPr lang="zh-CN" altLang="en-US" sz="6000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与回归问题（</a:t>
            </a:r>
            <a:r>
              <a:rPr lang="en-US" sz="6000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regression）</a:t>
            </a:r>
            <a:r>
              <a:rPr lang="zh-CN" altLang="en-US" sz="6000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相比，分类问题的输出不再是连续值，而是离散值，用来指定其属于哪个类别</a:t>
            </a:r>
            <a:r>
              <a:rPr lang="zh-CN" altLang="en-US" sz="6000" dirty="0">
                <a:latin typeface="STSong" panose="02010600040101010101" pitchFamily="2" charset="-122"/>
                <a:ea typeface="STSong" panose="02010600040101010101" pitchFamily="2" charset="-122"/>
              </a:rPr>
              <a:t>。</a:t>
            </a:r>
            <a:endParaRPr lang="en-US" sz="6000" dirty="0"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3F8F67-12B0-6446-8C45-779F88303639}"/>
              </a:ext>
            </a:extLst>
          </p:cNvPr>
          <p:cNvSpPr/>
          <p:nvPr/>
        </p:nvSpPr>
        <p:spPr>
          <a:xfrm>
            <a:off x="1456131" y="3501583"/>
            <a:ext cx="146485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分类问题（</a:t>
            </a:r>
            <a:r>
              <a:rPr lang="en-US" altLang="zh-CN" sz="8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classification</a:t>
            </a:r>
            <a:r>
              <a:rPr lang="zh-CN" altLang="en-US" sz="8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8000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30B02-7341-1D43-BC25-8D914C2C728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462193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689100" y="2825552"/>
            <a:ext cx="21005800" cy="9569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分类器：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539633-9EFF-5A4B-B5F0-2D4E5F877059}"/>
              </a:ext>
            </a:extLst>
          </p:cNvPr>
          <p:cNvGrpSpPr/>
          <p:nvPr/>
        </p:nvGrpSpPr>
        <p:grpSpPr>
          <a:xfrm>
            <a:off x="1208325" y="4410316"/>
            <a:ext cx="21954649" cy="6746616"/>
            <a:chOff x="1689100" y="4300314"/>
            <a:chExt cx="21954649" cy="67466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4BFC33-A8C8-1E42-BA00-25E6FB488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9100" y="4300314"/>
              <a:ext cx="6480720" cy="66787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4E9789-0F83-2748-8E4D-B71374C3E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95656" y="4388946"/>
              <a:ext cx="7303607" cy="66579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35FB10-1926-5040-90E8-35761A4A8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41872" y="4388946"/>
              <a:ext cx="6601877" cy="6501502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816AD5B-DD46-DE47-9997-9D6537F51A00}"/>
              </a:ext>
            </a:extLst>
          </p:cNvPr>
          <p:cNvSpPr/>
          <p:nvPr/>
        </p:nvSpPr>
        <p:spPr>
          <a:xfrm>
            <a:off x="4209392" y="11250488"/>
            <a:ext cx="16129792" cy="164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SimSun" panose="02010600030101010101" pitchFamily="2" charset="-122"/>
                <a:ea typeface="SimSun" panose="02010600030101010101" pitchFamily="2" charset="-122"/>
              </a:rPr>
              <a:t>如何得到正确的斜率呢</a:t>
            </a:r>
            <a:r>
              <a:rPr lang="en-US" altLang="zh-CN" sz="3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CN" altLang="en-US" sz="3600" dirty="0">
                <a:latin typeface="SimSun" panose="02010600030101010101" pitchFamily="2" charset="-122"/>
                <a:ea typeface="SimSun" panose="02010600030101010101" pitchFamily="2" charset="-122"/>
              </a:rPr>
              <a:t>我们如何改进不能很好划分这两种小虫的分界线呢</a:t>
            </a:r>
            <a:r>
              <a:rPr lang="en-US" altLang="zh-CN" sz="3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CN" altLang="en-US" sz="3600" dirty="0">
                <a:latin typeface="SimSun" panose="02010600030101010101" pitchFamily="2" charset="-122"/>
                <a:ea typeface="SimSun" panose="02010600030101010101" pitchFamily="2" charset="-122"/>
              </a:rPr>
              <a:t>  这个问题的答案处于</a:t>
            </a:r>
            <a:r>
              <a:rPr lang="zh-CN" altLang="en-US" sz="3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神经网络学习的核心地带</a:t>
            </a:r>
            <a:r>
              <a:rPr lang="zh-CN" altLang="en-US" sz="3600" dirty="0">
                <a:latin typeface="SimSun" panose="02010600030101010101" pitchFamily="2" charset="-122"/>
                <a:ea typeface="SimSun" panose="02010600030101010101" pitchFamily="2" charset="-122"/>
              </a:rPr>
              <a:t>。 </a:t>
            </a:r>
            <a:r>
              <a:rPr lang="en-US" altLang="zh-CN" sz="36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zh-CN" alt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09DAB-C7E6-5345-B589-E1BC6073CD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096747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689100" y="2825552"/>
            <a:ext cx="21005800" cy="9569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分类器：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B0FD27-201C-7949-96A7-D5FB99E3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877" y="4769768"/>
            <a:ext cx="12222246" cy="3733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13BA50-B8F2-B74D-B20F-6180A0A4CC28}"/>
              </a:ext>
            </a:extLst>
          </p:cNvPr>
          <p:cNvSpPr/>
          <p:nvPr/>
        </p:nvSpPr>
        <p:spPr>
          <a:xfrm>
            <a:off x="1689100" y="9185438"/>
            <a:ext cx="20450272" cy="1815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这些实例帮助我们调整分类函数的斜率。</a:t>
            </a:r>
            <a:r>
              <a:rPr lang="zh-CN" altLang="en-US" sz="4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用来训练预测器或分类器的真实实例，我们称为训练数据</a:t>
            </a: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。 </a:t>
            </a:r>
            <a:endParaRPr lang="zh-CN" alt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BDD619-7E89-3944-AF8C-3D66229CA07E}"/>
              </a:ext>
            </a:extLst>
          </p:cNvPr>
          <p:cNvSpPr/>
          <p:nvPr/>
        </p:nvSpPr>
        <p:spPr>
          <a:xfrm>
            <a:off x="3335921" y="6273225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训练数据</a:t>
            </a:r>
            <a:endParaRPr lang="en-CN" sz="40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CE6B9-DA26-E240-9691-618B07196C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5239635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689100" y="2825552"/>
            <a:ext cx="21005800" cy="9569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分类器：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58884-BA0A-1E47-B93D-441515FD5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540" y="7565690"/>
            <a:ext cx="2012922" cy="8626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045614F-8E82-7E4B-9FED-84EF6A27BD77}"/>
              </a:ext>
            </a:extLst>
          </p:cNvPr>
          <p:cNvGrpSpPr/>
          <p:nvPr/>
        </p:nvGrpSpPr>
        <p:grpSpPr>
          <a:xfrm>
            <a:off x="6374770" y="4225776"/>
            <a:ext cx="8337510" cy="8169424"/>
            <a:chOff x="5351240" y="4337720"/>
            <a:chExt cx="7533711" cy="76694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B7B326-52C1-EA4F-A249-7C4B044B3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1240" y="4337720"/>
              <a:ext cx="7533711" cy="766945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13EA06-41F9-F240-A542-7D7F6FAC4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8095" y="7821538"/>
              <a:ext cx="3652282" cy="72630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94DC128-D8EB-604E-BABF-68474B15CAE1}"/>
              </a:ext>
            </a:extLst>
          </p:cNvPr>
          <p:cNvSpPr/>
          <p:nvPr/>
        </p:nvSpPr>
        <p:spPr>
          <a:xfrm>
            <a:off x="16929531" y="7277303"/>
            <a:ext cx="4517583" cy="948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如何调整参数</a:t>
            </a:r>
            <a:r>
              <a:rPr lang="en-US" altLang="zh-CN" sz="44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A</a:t>
            </a:r>
            <a:r>
              <a:rPr lang="zh-CN" altLang="en-US" sz="44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？</a:t>
            </a:r>
            <a:endParaRPr lang="en-US" altLang="zh-CN" sz="44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8B3455-D673-4F46-87DE-4E1520CB6164}"/>
              </a:ext>
            </a:extLst>
          </p:cNvPr>
          <p:cNvSpPr txBox="1"/>
          <p:nvPr/>
        </p:nvSpPr>
        <p:spPr>
          <a:xfrm>
            <a:off x="2795086" y="6353944"/>
            <a:ext cx="1231106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N" sz="44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模型</a:t>
            </a:r>
            <a:endParaRPr kumimoji="0" lang="en-CN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68299-9575-934F-BB11-D4A87710861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845829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689100" y="2825552"/>
            <a:ext cx="21005800" cy="9569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分类器：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BD681-50D7-F64D-917B-D317EF31580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16</a:t>
            </a:fld>
            <a:endParaRPr lang="en-C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FFE2D-6DBB-4346-9A9C-1741B250F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848" y="4985792"/>
            <a:ext cx="10934947" cy="6905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ABECB-2FEE-3D48-83EA-30EB08A46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490" y="6209928"/>
            <a:ext cx="9080410" cy="2773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C0D40-2A65-0349-AD28-D8347740AF8B}"/>
              </a:ext>
            </a:extLst>
          </p:cNvPr>
          <p:cNvSpPr txBox="1"/>
          <p:nvPr/>
        </p:nvSpPr>
        <p:spPr>
          <a:xfrm>
            <a:off x="16656496" y="10316319"/>
            <a:ext cx="335829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E和A的关系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？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814203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689100" y="2825552"/>
            <a:ext cx="21005800" cy="9569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分类器：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C59F9D-6248-1449-A952-7AD97008B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928" y="4769768"/>
            <a:ext cx="10489642" cy="7809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388B0E-1F0D-A649-8FA7-6CAEA6A025C4}"/>
              </a:ext>
            </a:extLst>
          </p:cNvPr>
          <p:cNvSpPr/>
          <p:nvPr/>
        </p:nvSpPr>
        <p:spPr>
          <a:xfrm>
            <a:off x="8623405" y="5993904"/>
            <a:ext cx="18517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目标值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ED7A9-292A-EE47-97C1-FA28C81BE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2520" y="7362056"/>
            <a:ext cx="3681200" cy="110793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BD681-50D7-F64D-917B-D317EF31580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9296499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689100" y="2825552"/>
            <a:ext cx="21005800" cy="9569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分类器：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E3E5C-4ABF-C54B-8C60-749E24971F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18</a:t>
            </a:fld>
            <a:endParaRPr lang="en-C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2D6545-EE95-2549-8A94-1756721AE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514" y="8932375"/>
            <a:ext cx="9080410" cy="2773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D40753-FC3B-2E45-B144-367897B3F5F4}"/>
              </a:ext>
            </a:extLst>
          </p:cNvPr>
          <p:cNvSpPr/>
          <p:nvPr/>
        </p:nvSpPr>
        <p:spPr>
          <a:xfrm>
            <a:off x="15314506" y="5671384"/>
            <a:ext cx="539442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第一组目标值设置为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1.1</a:t>
            </a:r>
          </a:p>
          <a:p>
            <a:endParaRPr lang="en-US" altLang="zh-CN" sz="40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第二组目标值设置为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2.9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7DCBE4-39FD-B74C-B9AC-DA2B7EC0B8E0}"/>
              </a:ext>
            </a:extLst>
          </p:cNvPr>
          <p:cNvGrpSpPr/>
          <p:nvPr/>
        </p:nvGrpSpPr>
        <p:grpSpPr>
          <a:xfrm>
            <a:off x="2245059" y="4595414"/>
            <a:ext cx="9946941" cy="7979176"/>
            <a:chOff x="2245059" y="4595414"/>
            <a:chExt cx="9946941" cy="79791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3658F9-1DFF-E24B-818A-38999F1D6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5059" y="4595414"/>
              <a:ext cx="9946941" cy="797917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25CF1A8-096D-E84D-9184-346425BC5AC1}"/>
                    </a:ext>
                  </a:extLst>
                </p:cNvPr>
                <p:cNvSpPr txBox="1"/>
                <p:nvPr/>
              </p:nvSpPr>
              <p:spPr>
                <a:xfrm>
                  <a:off x="5121811" y="8585002"/>
                  <a:ext cx="3336314" cy="615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𝑨</m:t>
                        </m:r>
                        <m:r>
                          <a:rPr kumimoji="0" lang="en-US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→</m:t>
                        </m:r>
                        <m:r>
                          <a:rPr kumimoji="0" lang="en-US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𝑨</m:t>
                        </m:r>
                        <m:r>
                          <a:rPr kumimoji="0" lang="en-US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r>
                          <a:rPr kumimoji="0" lang="en-US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𝚫</m:t>
                        </m:r>
                        <m:r>
                          <a:rPr kumimoji="0" lang="en-US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𝑨</m:t>
                        </m:r>
                      </m:oMath>
                    </m:oMathPara>
                  </a14:m>
                  <a:endParaRPr kumimoji="0" lang="en-CN" sz="40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25CF1A8-096D-E84D-9184-346425BC5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1811" y="8585002"/>
                  <a:ext cx="3336314" cy="615553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C378F01-322D-484D-9B06-A855F0E21E6F}"/>
                </a:ext>
              </a:extLst>
            </p:cNvPr>
            <p:cNvCxnSpPr>
              <a:cxnSpLocks/>
            </p:cNvCxnSpPr>
            <p:nvPr/>
          </p:nvCxnSpPr>
          <p:spPr>
            <a:xfrm>
              <a:off x="10823848" y="8658540"/>
              <a:ext cx="864096" cy="0"/>
            </a:xfrm>
            <a:prstGeom prst="line">
              <a:avLst/>
            </a:prstGeom>
            <a:ln w="254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BE8CB77-6EB2-B143-BCAE-DACEA459804B}"/>
                </a:ext>
              </a:extLst>
            </p:cNvPr>
            <p:cNvCxnSpPr>
              <a:cxnSpLocks/>
            </p:cNvCxnSpPr>
            <p:nvPr/>
          </p:nvCxnSpPr>
          <p:spPr>
            <a:xfrm>
              <a:off x="10922460" y="10242376"/>
              <a:ext cx="864096" cy="0"/>
            </a:xfrm>
            <a:prstGeom prst="line">
              <a:avLst/>
            </a:prstGeom>
            <a:ln w="254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0A5BCBE-131F-1841-BD50-18FBBB0C2E71}"/>
                </a:ext>
              </a:extLst>
            </p:cNvPr>
            <p:cNvCxnSpPr>
              <a:cxnSpLocks/>
            </p:cNvCxnSpPr>
            <p:nvPr/>
          </p:nvCxnSpPr>
          <p:spPr>
            <a:xfrm>
              <a:off x="6480595" y="5943753"/>
              <a:ext cx="864096" cy="0"/>
            </a:xfrm>
            <a:prstGeom prst="line">
              <a:avLst/>
            </a:prstGeom>
            <a:ln w="254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506804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689100" y="2825552"/>
            <a:ext cx="21005800" cy="9569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分类器：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3658F9-1DFF-E24B-818A-38999F1D6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059" y="4595414"/>
            <a:ext cx="9946941" cy="7979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4B0F1-B2D6-1748-95DF-5C540421B23A}"/>
              </a:ext>
            </a:extLst>
          </p:cNvPr>
          <p:cNvSpPr txBox="1"/>
          <p:nvPr/>
        </p:nvSpPr>
        <p:spPr>
          <a:xfrm>
            <a:off x="13488144" y="4409728"/>
            <a:ext cx="9946941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问题来了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： </a:t>
            </a:r>
            <a:endParaRPr lang="en-US" altLang="zh-CN" sz="4000" dirty="0"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改进的直线与最后一次训练样本非常匹配。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048DB-CF21-7D41-A43E-0E90D2D28933}"/>
              </a:ext>
            </a:extLst>
          </p:cNvPr>
          <p:cNvSpPr/>
          <p:nvPr/>
        </p:nvSpPr>
        <p:spPr>
          <a:xfrm>
            <a:off x="15917024" y="7079186"/>
            <a:ext cx="4652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适度改进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moderate)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E6F221-054D-6544-98CB-6001FBDB7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6455" y="8750981"/>
            <a:ext cx="3893373" cy="707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AA87EB-7051-9045-8C3A-CCBA7E325410}"/>
              </a:ext>
            </a:extLst>
          </p:cNvPr>
          <p:cNvSpPr txBox="1"/>
          <p:nvPr/>
        </p:nvSpPr>
        <p:spPr>
          <a:xfrm>
            <a:off x="16646549" y="10876488"/>
            <a:ext cx="319318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0000"/>
                </a:solidFill>
              </a:rPr>
              <a:t>l</a:t>
            </a: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earning rate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7EC1F9F-844A-2041-99DB-9BA8A23BB081}"/>
              </a:ext>
            </a:extLst>
          </p:cNvPr>
          <p:cNvSpPr/>
          <p:nvPr/>
        </p:nvSpPr>
        <p:spPr>
          <a:xfrm>
            <a:off x="17664608" y="9835234"/>
            <a:ext cx="506524" cy="949278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E3E5C-4ABF-C54B-8C60-749E24971F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597411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8000" b="1" dirty="0">
                <a:latin typeface="宋体" pitchFamily="2" charset="-122"/>
                <a:ea typeface="宋体" pitchFamily="2" charset="-122"/>
              </a:rPr>
              <a:t>Outline</a:t>
            </a:r>
          </a:p>
        </p:txBody>
      </p:sp>
      <p:sp>
        <p:nvSpPr>
          <p:cNvPr id="123" name="绪论…"/>
          <p:cNvSpPr txBox="1">
            <a:spLocks noGrp="1"/>
          </p:cNvSpPr>
          <p:nvPr>
            <p:ph type="body" idx="1"/>
          </p:nvPr>
        </p:nvSpPr>
        <p:spPr>
          <a:xfrm>
            <a:off x="1395934" y="3168346"/>
            <a:ext cx="21592132" cy="80545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784225">
              <a:spcBef>
                <a:spcPts val="5600"/>
              </a:spcBef>
              <a:buNone/>
              <a:defRPr sz="4560"/>
            </a:pPr>
            <a:endParaRPr lang="zh-CN" altLang="en-US" sz="5400" b="1" dirty="0">
              <a:latin typeface="宋体" pitchFamily="2" charset="-122"/>
              <a:ea typeface="宋体" pitchFamily="2" charset="-122"/>
            </a:endParaRPr>
          </a:p>
          <a:p>
            <a:pPr marL="603250" indent="-603250" defTabSz="784225">
              <a:spcBef>
                <a:spcPts val="5600"/>
              </a:spcBef>
              <a:defRPr sz="4560"/>
            </a:pPr>
            <a:r>
              <a:rPr lang="zh-CN" altLang="en-US" sz="5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初识神经网络</a:t>
            </a:r>
            <a:r>
              <a:rPr lang="zh-CN" altLang="en-US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：回归和分类问题、神经网络原理</a:t>
            </a:r>
          </a:p>
          <a:p>
            <a:pPr marL="603250" indent="-603250" defTabSz="784225">
              <a:spcBef>
                <a:spcPts val="5600"/>
              </a:spcBef>
              <a:defRPr sz="4560"/>
            </a:pPr>
            <a:r>
              <a:rPr lang="zh-CN" altLang="en-US" sz="5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神经网络进阶</a:t>
            </a:r>
            <a:r>
              <a:rPr lang="zh-CN" altLang="en-US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：全链接、激活函数、输出层设计、误差计算</a:t>
            </a:r>
            <a:endParaRPr lang="en-US" altLang="zh-CN" sz="5400" b="1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marL="603250" indent="-603250" defTabSz="784225">
              <a:spcBef>
                <a:spcPts val="5600"/>
              </a:spcBef>
              <a:defRPr sz="4560"/>
            </a:pPr>
            <a:r>
              <a:rPr lang="zh-CN" altLang="en-US" sz="5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常见神经网络</a:t>
            </a:r>
            <a:r>
              <a:rPr lang="zh-CN" altLang="en-US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：</a:t>
            </a:r>
            <a:r>
              <a:rPr lang="en-US" altLang="zh-CN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BDT</a:t>
            </a:r>
            <a:r>
              <a:rPr lang="zh-CN" altLang="en-US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、</a:t>
            </a:r>
            <a:r>
              <a:rPr lang="en-US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CNN、RNN</a:t>
            </a:r>
            <a:r>
              <a:rPr lang="zh-CN" altLang="en-US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、</a:t>
            </a:r>
            <a:r>
              <a:rPr lang="en-US" altLang="zh-CN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GAN</a:t>
            </a:r>
            <a:r>
              <a:rPr lang="zh-CN" altLang="en-US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、</a:t>
            </a:r>
            <a:r>
              <a:rPr lang="en-US" altLang="zh-CN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Auto-Encoder</a:t>
            </a:r>
            <a:endParaRPr lang="en-US" sz="5400" b="1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marL="603250" indent="-603250" defTabSz="784225">
              <a:spcBef>
                <a:spcPts val="5600"/>
              </a:spcBef>
              <a:defRPr sz="4560"/>
            </a:pPr>
            <a:r>
              <a:rPr lang="zh-CN" altLang="en-US" sz="5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新物理研究中的机器学习</a:t>
            </a:r>
            <a:r>
              <a:rPr lang="zh-CN" altLang="en-US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：模型分析、新信号寻找</a:t>
            </a:r>
            <a:endParaRPr lang="en-US" altLang="zh-CN" sz="5400" b="1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marL="603250" indent="-603250" defTabSz="784225">
              <a:spcBef>
                <a:spcPts val="5600"/>
              </a:spcBef>
              <a:defRPr sz="4560"/>
            </a:pPr>
            <a:r>
              <a:rPr lang="zh-CN" altLang="en-US" sz="5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实战演习</a:t>
            </a:r>
            <a:r>
              <a:rPr lang="zh-CN" altLang="en-US" sz="5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：</a:t>
            </a:r>
            <a:r>
              <a:rPr lang="en-US" sz="5400" b="1" dirty="0" err="1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scikit-learn、pytorch、tensorflow</a:t>
            </a:r>
            <a:endParaRPr lang="en-US" sz="5400" b="1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marL="0" indent="0" defTabSz="784225">
              <a:spcBef>
                <a:spcPts val="5600"/>
              </a:spcBef>
              <a:buNone/>
              <a:defRPr sz="4560"/>
            </a:pPr>
            <a:endParaRPr lang="en-US" sz="5400" b="1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BCFF69-63B3-4C42-B301-CAC9E34BE40E}"/>
              </a:ext>
            </a:extLst>
          </p:cNvPr>
          <p:cNvSpPr txBox="1"/>
          <p:nvPr/>
        </p:nvSpPr>
        <p:spPr>
          <a:xfrm>
            <a:off x="7624358" y="11898560"/>
            <a:ext cx="841736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N" sz="4000" dirty="0">
                <a:latin typeface="STSong" panose="02010600040101010101" pitchFamily="2" charset="-122"/>
                <a:ea typeface="STSong" panose="02010600040101010101" pitchFamily="2" charset="-122"/>
              </a:rPr>
              <a:t>数学基础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en-CN" sz="4000" dirty="0">
                <a:latin typeface="STSong" panose="02010600040101010101" pitchFamily="2" charset="-122"/>
                <a:ea typeface="STSong" panose="02010600040101010101" pitchFamily="2" charset="-122"/>
              </a:rPr>
              <a:t>微积分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、线性代数、统计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6130B-73F6-014B-8D1E-6AFE82FD54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</a:t>
            </a:fld>
            <a:endParaRPr lang="en-CN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689100" y="2825552"/>
            <a:ext cx="21005800" cy="9569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分类器</a:t>
            </a:r>
            <a:r>
              <a:rPr lang="zh-CN" altLang="en-US" sz="6000" b="1" dirty="0"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B3EC0-C461-8E4D-AAE4-DEDC631A8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031" y="4337720"/>
            <a:ext cx="10147255" cy="8057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B44AAF-13C0-A44D-9F3D-37ACC8BF849F}"/>
              </a:ext>
            </a:extLst>
          </p:cNvPr>
          <p:cNvSpPr txBox="1"/>
          <p:nvPr/>
        </p:nvSpPr>
        <p:spPr>
          <a:xfrm>
            <a:off x="15316604" y="7610376"/>
            <a:ext cx="472084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l</a:t>
            </a:r>
            <a:r>
              <a:rPr kumimoji="0" lang="en-CN" sz="40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earning rate </a:t>
            </a:r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(L) </a:t>
            </a:r>
            <a:r>
              <a:rPr kumimoji="0" lang="en-US" altLang="zh-CN" sz="40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= 0.5</a:t>
            </a:r>
            <a:endParaRPr kumimoji="0" lang="en-CN" sz="400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66528F-689A-6E43-A9F1-21CA98E36B62}"/>
              </a:ext>
            </a:extLst>
          </p:cNvPr>
          <p:cNvSpPr/>
          <p:nvPr/>
        </p:nvSpPr>
        <p:spPr>
          <a:xfrm>
            <a:off x="7727504" y="5993904"/>
            <a:ext cx="5544616" cy="1296144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B25ED-1672-0E4F-81E5-E7FC84A3F0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7400807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689100" y="2825552"/>
            <a:ext cx="21005800" cy="9569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分类器</a:t>
            </a:r>
            <a:r>
              <a:rPr lang="zh-CN" altLang="en-US" sz="6000" b="1" dirty="0"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44AAF-13C0-A44D-9F3D-37ACC8BF849F}"/>
              </a:ext>
            </a:extLst>
          </p:cNvPr>
          <p:cNvSpPr txBox="1"/>
          <p:nvPr/>
        </p:nvSpPr>
        <p:spPr>
          <a:xfrm>
            <a:off x="11078570" y="3977680"/>
            <a:ext cx="266739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线性分类器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B25ED-1672-0E4F-81E5-E7FC84A3F0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21</a:t>
            </a:fld>
            <a:endParaRPr lang="en-C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CD382-89E6-A34D-8980-27805018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032" y="5113078"/>
            <a:ext cx="8352928" cy="7466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BFC28-65F3-2741-8CCD-6D01B44FA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163" y="5113078"/>
            <a:ext cx="8352927" cy="77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8807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分类器：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25EB48-8EF0-1442-9711-69576BFF3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002" y="4054334"/>
            <a:ext cx="7830039" cy="265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511EA9-F4FE-6A4F-BFFD-48F3FFF39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595" y="7093737"/>
            <a:ext cx="8459371" cy="32446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8AA681-C47F-314B-827B-9B9CAE01B92A}"/>
              </a:ext>
            </a:extLst>
          </p:cNvPr>
          <p:cNvSpPr/>
          <p:nvPr/>
        </p:nvSpPr>
        <p:spPr>
          <a:xfrm>
            <a:off x="1914637" y="10591789"/>
            <a:ext cx="10895285" cy="1815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只有在</a:t>
            </a:r>
            <a:r>
              <a:rPr lang="en-US" sz="4000" dirty="0">
                <a:latin typeface="LiberationSerif"/>
              </a:rPr>
              <a:t>A</a:t>
            </a: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或</a:t>
            </a:r>
            <a:r>
              <a:rPr lang="en-US" sz="4000" dirty="0">
                <a:latin typeface="LiberationSerif"/>
              </a:rPr>
              <a:t>B</a:t>
            </a: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仅有一个为真但两个输入不同时为真的情况下，才输出为真。  </a:t>
            </a:r>
            <a:endParaRPr lang="zh-CN" altLang="en-US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BED8EB-5E21-A34B-90F3-A5924350A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4168" y="3849099"/>
            <a:ext cx="8262086" cy="64892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FE0EFD-1BFA-7144-B632-BF98F4D0305E}"/>
              </a:ext>
            </a:extLst>
          </p:cNvPr>
          <p:cNvSpPr/>
          <p:nvPr/>
        </p:nvSpPr>
        <p:spPr>
          <a:xfrm>
            <a:off x="14778667" y="10579447"/>
            <a:ext cx="6472738" cy="1815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多个分类器一起工作。</a:t>
            </a:r>
            <a:endParaRPr lang="en-US" altLang="zh-CN" sz="40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这是神经网络的思想。</a:t>
            </a: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zh-CN" alt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6EC841-5639-934C-8CAA-5798E1BF8AF4}"/>
              </a:ext>
            </a:extLst>
          </p:cNvPr>
          <p:cNvSpPr/>
          <p:nvPr/>
        </p:nvSpPr>
        <p:spPr>
          <a:xfrm>
            <a:off x="9938990" y="6427768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异或函数</a:t>
            </a:r>
            <a:endParaRPr lang="zh-CN" altLang="en-US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B6326-BD6D-B148-8344-70C87C735F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0883708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神经元：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898B7-67DF-AF4F-8306-7E937D002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488" y="5132404"/>
            <a:ext cx="10613218" cy="4749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86E60-3EB2-664D-8DAA-76B035F82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043" y="3659364"/>
            <a:ext cx="8424936" cy="71503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198A0-E6EE-8940-BD9F-49D11D398A4C}"/>
              </a:ext>
            </a:extLst>
          </p:cNvPr>
          <p:cNvGrpSpPr/>
          <p:nvPr/>
        </p:nvGrpSpPr>
        <p:grpSpPr>
          <a:xfrm>
            <a:off x="9256251" y="10955040"/>
            <a:ext cx="6320110" cy="1440160"/>
            <a:chOff x="10112065" y="11322496"/>
            <a:chExt cx="6320110" cy="14401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B039A7-2A81-1D48-9FDE-EBE8C53B26E3}"/>
                </a:ext>
              </a:extLst>
            </p:cNvPr>
            <p:cNvSpPr txBox="1"/>
            <p:nvPr/>
          </p:nvSpPr>
          <p:spPr>
            <a:xfrm>
              <a:off x="10112065" y="11530046"/>
              <a:ext cx="1647887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N" sz="6000" dirty="0">
                  <a:latin typeface="STSong" panose="02010600040101010101" pitchFamily="2" charset="-122"/>
                  <a:ea typeface="STSong" panose="02010600040101010101" pitchFamily="2" charset="-122"/>
                </a:rPr>
                <a:t>输入</a:t>
              </a:r>
              <a:endParaRPr kumimoji="0" lang="en-CN" sz="6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DA5FB0-F121-754D-964E-67F57C9C259B}"/>
                </a:ext>
              </a:extLst>
            </p:cNvPr>
            <p:cNvSpPr txBox="1"/>
            <p:nvPr/>
          </p:nvSpPr>
          <p:spPr>
            <a:xfrm>
              <a:off x="14784288" y="11530046"/>
              <a:ext cx="1647887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N" sz="6000" dirty="0">
                  <a:latin typeface="STSong" panose="02010600040101010101" pitchFamily="2" charset="-122"/>
                  <a:ea typeface="STSong" panose="02010600040101010101" pitchFamily="2" charset="-122"/>
                </a:rPr>
                <a:t>输出</a:t>
              </a:r>
              <a:endParaRPr kumimoji="0" lang="en-CN" sz="6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endParaRP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6AFD39FE-C430-0444-965B-C1C9E2D6A909}"/>
                </a:ext>
              </a:extLst>
            </p:cNvPr>
            <p:cNvSpPr/>
            <p:nvPr/>
          </p:nvSpPr>
          <p:spPr>
            <a:xfrm>
              <a:off x="12336016" y="11936976"/>
              <a:ext cx="1872208" cy="359072"/>
            </a:xfrm>
            <a:prstGeom prst="rightArrow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2E868B-9189-FE43-B8E0-1A21B46BADF0}"/>
                </a:ext>
              </a:extLst>
            </p:cNvPr>
            <p:cNvSpPr txBox="1"/>
            <p:nvPr/>
          </p:nvSpPr>
          <p:spPr>
            <a:xfrm>
              <a:off x="12834500" y="11322496"/>
              <a:ext cx="87524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N" sz="3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STSong" panose="02010600040101010101" pitchFamily="2" charset="-122"/>
                  <a:ea typeface="STSong" panose="02010600040101010101" pitchFamily="2" charset="-122"/>
                  <a:sym typeface="Helvetica Neue"/>
                </a:rPr>
                <a:t>阈值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F125DA-780C-B044-BEB0-E2A970D8021E}"/>
                </a:ext>
              </a:extLst>
            </p:cNvPr>
            <p:cNvSpPr txBox="1"/>
            <p:nvPr/>
          </p:nvSpPr>
          <p:spPr>
            <a:xfrm>
              <a:off x="12419484" y="12198399"/>
              <a:ext cx="164788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N" sz="3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STSong" panose="02010600040101010101" pitchFamily="2" charset="-122"/>
                  <a:ea typeface="STSong" panose="02010600040101010101" pitchFamily="2" charset="-122"/>
                  <a:sym typeface="Helvetica Neue"/>
                </a:rPr>
                <a:t>抑制噪音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BFF17C-8070-5B46-9261-93A2087B74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0721663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神经元：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850DF-1103-6041-A392-DF37FF688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5201816"/>
            <a:ext cx="8198644" cy="5574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EE4FA-93FB-644A-BE35-D46B0537A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0072" y="5201816"/>
            <a:ext cx="7026209" cy="5358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F5EE42-1DBC-FB44-A1F9-5557B6E3B4D8}"/>
              </a:ext>
            </a:extLst>
          </p:cNvPr>
          <p:cNvSpPr txBox="1"/>
          <p:nvPr/>
        </p:nvSpPr>
        <p:spPr>
          <a:xfrm>
            <a:off x="14875207" y="10815220"/>
            <a:ext cx="295593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S</a:t>
            </a: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igmoid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 函数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F13F08-3185-1E41-A1BB-B2F405C67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1896" y="4590902"/>
            <a:ext cx="3818209" cy="12218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190A4F-E9E0-D04E-9AC8-4292408E91F4}"/>
              </a:ext>
            </a:extLst>
          </p:cNvPr>
          <p:cNvSpPr txBox="1"/>
          <p:nvPr/>
        </p:nvSpPr>
        <p:spPr>
          <a:xfrm>
            <a:off x="10437578" y="4178214"/>
            <a:ext cx="215443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激活函数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05B93-2C17-C64C-B623-9E771D873F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3123081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神经元：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09F9A-6CD2-CF45-BE81-C3F806C1F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298" y="6065913"/>
            <a:ext cx="9417810" cy="4396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09FF9-52ED-634D-9550-F8203335F384}"/>
              </a:ext>
            </a:extLst>
          </p:cNvPr>
          <p:cNvSpPr txBox="1"/>
          <p:nvPr/>
        </p:nvSpPr>
        <p:spPr>
          <a:xfrm>
            <a:off x="17321523" y="4718546"/>
            <a:ext cx="369331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多输入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，模糊性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7B930-4D08-A642-A10C-EA23F4A99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878" y="4718546"/>
            <a:ext cx="10447325" cy="51649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0110A2-2AD1-904E-ADB4-339C8F74BAED}"/>
              </a:ext>
            </a:extLst>
          </p:cNvPr>
          <p:cNvSpPr/>
          <p:nvPr/>
        </p:nvSpPr>
        <p:spPr>
          <a:xfrm>
            <a:off x="1223671" y="10462650"/>
            <a:ext cx="13010381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每个神经元接受来自其之前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多个神经元的输入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，并且如果神经元被激发了，它也同时提供信号给更多的神经元。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353AB9-4D6E-FF46-94DC-671C613D7326}"/>
              </a:ext>
            </a:extLst>
          </p:cNvPr>
          <p:cNvSpPr txBox="1"/>
          <p:nvPr/>
        </p:nvSpPr>
        <p:spPr>
          <a:xfrm>
            <a:off x="18345041" y="11359818"/>
            <a:ext cx="164628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感知机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A9A0A-DE62-3846-B23B-45C5DE194A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795584" y="13254941"/>
            <a:ext cx="453238" cy="461059"/>
          </a:xfrm>
        </p:spPr>
        <p:txBody>
          <a:bodyPr/>
          <a:lstStyle/>
          <a:p>
            <a:fld id="{86CB4B4D-7CA3-9044-876B-883B54F8677D}" type="slidenum">
              <a:rPr lang="en-CN" smtClean="0"/>
              <a:t>25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87265788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初识神经网络：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FC5FE6-249B-8745-BE80-1CA00BEB8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064" y="5586425"/>
            <a:ext cx="9752503" cy="67441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CE1A3-6543-7E49-B563-F11D5F752F26}"/>
              </a:ext>
            </a:extLst>
          </p:cNvPr>
          <p:cNvSpPr/>
          <p:nvPr/>
        </p:nvSpPr>
        <p:spPr>
          <a:xfrm>
            <a:off x="15518685" y="6077931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输入的总和或阈值函数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EF8C20-A36A-024F-8E69-52228D6FECB2}"/>
              </a:ext>
            </a:extLst>
          </p:cNvPr>
          <p:cNvSpPr/>
          <p:nvPr/>
        </p:nvSpPr>
        <p:spPr>
          <a:xfrm>
            <a:off x="15558715" y="7548483"/>
            <a:ext cx="49295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节点之间的连接强度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DD786A-174F-4740-93AF-27877EAB6D36}"/>
              </a:ext>
            </a:extLst>
          </p:cNvPr>
          <p:cNvSpPr/>
          <p:nvPr/>
        </p:nvSpPr>
        <p:spPr>
          <a:xfrm>
            <a:off x="13320131" y="9199026"/>
            <a:ext cx="9752503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随着神经网络学习过程的进行，神经网络通过调整优化网络内部的链接权重改进输出，一些权重可能会变为零或接近于零。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9C7D4-7D5A-3449-8C55-9E7CC094DD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26</a:t>
            </a:fld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082785-E27F-4042-B955-58BCE3C339A8}"/>
              </a:ext>
            </a:extLst>
          </p:cNvPr>
          <p:cNvSpPr txBox="1"/>
          <p:nvPr/>
        </p:nvSpPr>
        <p:spPr>
          <a:xfrm>
            <a:off x="13654017" y="4060625"/>
            <a:ext cx="905115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如何进行学习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？</a:t>
            </a: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Or 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网络参数如何调整？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DA3AF1-1A18-D94A-8004-B8D61D499AD2}"/>
              </a:ext>
            </a:extLst>
          </p:cNvPr>
          <p:cNvSpPr txBox="1"/>
          <p:nvPr/>
        </p:nvSpPr>
        <p:spPr>
          <a:xfrm>
            <a:off x="1136552" y="4049688"/>
            <a:ext cx="11165485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复制到人造模型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：构建多层神经元，并</a:t>
            </a:r>
            <a:r>
              <a:rPr kumimoji="0" lang="zh-CN" altLang="en-CN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前后连接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819353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神经网络如何工作：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18397-2623-2A40-8E35-22112159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296" y="4049688"/>
            <a:ext cx="9822927" cy="5356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7574-2CED-8A42-8310-36D02470E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103" y="9861550"/>
            <a:ext cx="18775680" cy="2533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BB132B-F964-AA4A-9007-B58FCCC8EA63}"/>
              </a:ext>
            </a:extLst>
          </p:cNvPr>
          <p:cNvSpPr/>
          <p:nvPr/>
        </p:nvSpPr>
        <p:spPr>
          <a:xfrm>
            <a:off x="16668778" y="5113034"/>
            <a:ext cx="64684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使用矩阵乘法表示所有计算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0D94F2-D3C5-1C48-9E05-68267A6EB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2472" y="7025914"/>
            <a:ext cx="3461050" cy="95083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4F57B-7AE6-5145-A508-6275225555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27</a:t>
            </a:fld>
            <a:endParaRPr lang="en-C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CA547D-20B6-D645-83B6-1F254ACB1E65}"/>
              </a:ext>
            </a:extLst>
          </p:cNvPr>
          <p:cNvSpPr/>
          <p:nvPr/>
        </p:nvSpPr>
        <p:spPr>
          <a:xfrm>
            <a:off x="1858455" y="4260519"/>
            <a:ext cx="6032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STSong" panose="02010600040101010101" pitchFamily="2" charset="-122"/>
                <a:ea typeface="STSong" panose="02010600040101010101" pitchFamily="2" charset="-122"/>
              </a:rPr>
              <a:t>第一层节点是输入层，不做计算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8D40A-C8CD-7849-929A-919E17B37932}"/>
              </a:ext>
            </a:extLst>
          </p:cNvPr>
          <p:cNvSpPr txBox="1"/>
          <p:nvPr/>
        </p:nvSpPr>
        <p:spPr>
          <a:xfrm>
            <a:off x="11734633" y="8577378"/>
            <a:ext cx="295593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S</a:t>
            </a: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igmoid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 函数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7684299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三层神经网络：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1A352-53C9-B744-8596-955C07008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784" y="4337720"/>
            <a:ext cx="11931624" cy="76542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FAAE06-B736-1744-8C79-3733370A791C}"/>
              </a:ext>
            </a:extLst>
          </p:cNvPr>
          <p:cNvSpPr/>
          <p:nvPr/>
        </p:nvSpPr>
        <p:spPr>
          <a:xfrm>
            <a:off x="6503368" y="4229707"/>
            <a:ext cx="1800200" cy="7870273"/>
          </a:xfrm>
          <a:prstGeom prst="rect">
            <a:avLst/>
          </a:prstGeom>
          <a:noFill/>
          <a:ln w="63500" cap="flat">
            <a:solidFill>
              <a:srgbClr val="000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0528DB-765C-CD45-9E11-E5C1AF949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8800" y="4927600"/>
            <a:ext cx="6984776" cy="913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1C00A-36F8-E544-84FF-60A76A3FB55F}"/>
              </a:ext>
            </a:extLst>
          </p:cNvPr>
          <p:cNvSpPr txBox="1"/>
          <p:nvPr/>
        </p:nvSpPr>
        <p:spPr>
          <a:xfrm>
            <a:off x="18251248" y="6141343"/>
            <a:ext cx="68608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kumimoji="0" lang="zh-CN" alt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*</a:t>
            </a:r>
            <a:r>
              <a:rPr kumimoji="0" lang="en-US" altLang="zh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kumimoji="0" lang="en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9E7334-59DE-7B4D-9BE7-94CBF7D53B47}"/>
              </a:ext>
            </a:extLst>
          </p:cNvPr>
          <p:cNvSpPr txBox="1"/>
          <p:nvPr/>
        </p:nvSpPr>
        <p:spPr>
          <a:xfrm>
            <a:off x="20860533" y="6141343"/>
            <a:ext cx="68608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kumimoji="0" lang="zh-CN" alt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*</a:t>
            </a:r>
            <a:r>
              <a:rPr lang="en-US" altLang="zh-CN" dirty="0"/>
              <a:t>1</a:t>
            </a:r>
            <a:endParaRPr kumimoji="0" lang="en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0594EF-9979-3E42-9534-B1E2A6FEDAB2}"/>
              </a:ext>
            </a:extLst>
          </p:cNvPr>
          <p:cNvSpPr txBox="1"/>
          <p:nvPr/>
        </p:nvSpPr>
        <p:spPr>
          <a:xfrm>
            <a:off x="14853677" y="6141343"/>
            <a:ext cx="68608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kumimoji="0" lang="zh-CN" alt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*</a:t>
            </a:r>
            <a:r>
              <a:rPr lang="en-US" altLang="zh-CN" dirty="0"/>
              <a:t>1</a:t>
            </a:r>
            <a:endParaRPr kumimoji="0" lang="en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DD4B99-1298-AF4F-BF3C-AF74F499A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6216" y="8043460"/>
            <a:ext cx="7633156" cy="913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067A59-5C11-964F-B894-20CE69E34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6216" y="10515915"/>
            <a:ext cx="9322256" cy="10152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DE25-0F49-4541-943B-54614AC5A9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9880028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393504"/>
            <a:ext cx="21448116" cy="1000169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误差传递：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BAE17E-D809-8D47-8085-5CCB18CF833D}"/>
              </a:ext>
            </a:extLst>
          </p:cNvPr>
          <p:cNvSpPr/>
          <p:nvPr/>
        </p:nvSpPr>
        <p:spPr>
          <a:xfrm>
            <a:off x="3376154" y="3707504"/>
            <a:ext cx="17631692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下一步，将神经网络的输出值与训练样本中的输出值进行比较，计算出误差。我们需要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使用这个误差值来调整神经网络本身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，进而改进神经网络的输出值。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F3420-B7C1-E541-B450-CD687A0C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728" y="7268657"/>
            <a:ext cx="7609432" cy="4313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33C34-A889-584D-834C-BFB83BC39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8064" y="5747672"/>
            <a:ext cx="6840760" cy="3541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198686-AD13-D949-BCA3-536091168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088" y="9762547"/>
            <a:ext cx="6840760" cy="35978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2CF886-9725-B145-9051-FD7850580342}"/>
              </a:ext>
            </a:extLst>
          </p:cNvPr>
          <p:cNvSpPr txBox="1"/>
          <p:nvPr/>
        </p:nvSpPr>
        <p:spPr>
          <a:xfrm>
            <a:off x="20419946" y="7443728"/>
            <a:ext cx="164788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平均模式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E5E78-EB4C-924F-86DE-0AEEEB52D7AC}"/>
              </a:ext>
            </a:extLst>
          </p:cNvPr>
          <p:cNvSpPr txBox="1"/>
          <p:nvPr/>
        </p:nvSpPr>
        <p:spPr>
          <a:xfrm>
            <a:off x="20400912" y="11279344"/>
            <a:ext cx="164788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N" dirty="0"/>
              <a:t>权重</a:t>
            </a:r>
            <a:r>
              <a:rPr kumimoji="0" lang="en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模式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AE287-E139-DF4A-A389-4EEBF6A783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29</a:t>
            </a:fld>
            <a:endParaRPr lang="en-C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DA57F-E724-CE4B-BBE9-B1CF9BA599D1}"/>
              </a:ext>
            </a:extLst>
          </p:cNvPr>
          <p:cNvSpPr txBox="1"/>
          <p:nvPr/>
        </p:nvSpPr>
        <p:spPr>
          <a:xfrm>
            <a:off x="1504546" y="6139855"/>
            <a:ext cx="318035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二层一个输出</a:t>
            </a:r>
          </a:p>
        </p:txBody>
      </p:sp>
    </p:spTree>
    <p:extLst>
      <p:ext uri="{BB962C8B-B14F-4D97-AF65-F5344CB8AC3E}">
        <p14:creationId xmlns:p14="http://schemas.microsoft.com/office/powerpoint/2010/main" val="27423818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8000" b="1" dirty="0">
                <a:latin typeface="宋体" pitchFamily="2" charset="-122"/>
                <a:ea typeface="宋体" pitchFamily="2" charset="-122"/>
              </a:rPr>
              <a:t>1 </a:t>
            </a:r>
            <a:r>
              <a:rPr lang="en-CN" sz="8000" b="1" dirty="0">
                <a:latin typeface="宋体" pitchFamily="2" charset="-122"/>
                <a:ea typeface="宋体" pitchFamily="2" charset="-122"/>
              </a:rPr>
              <a:t>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1026" name="Picture 2" descr="计算机- 快懂百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36" y="4193703"/>
            <a:ext cx="880116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最受欢迎的10种猫的排名，第九种你见过么|布偶猫|蓝猫|苏格兰折耳猫_网易订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200" y="4692774"/>
            <a:ext cx="6840760" cy="4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686" y="10098359"/>
            <a:ext cx="473366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宋体" pitchFamily="2" charset="-122"/>
                <a:ea typeface="宋体" pitchFamily="2" charset="-122"/>
                <a:sym typeface="Helvetica Neue"/>
              </a:rPr>
              <a:t>大量基本运算，简单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58891" y="10098360"/>
            <a:ext cx="370454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latin typeface="宋体" pitchFamily="2" charset="-122"/>
                <a:ea typeface="宋体" pitchFamily="2" charset="-122"/>
              </a:rPr>
              <a:t>图像识别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宋体" pitchFamily="2" charset="-122"/>
                <a:ea typeface="宋体" pitchFamily="2" charset="-122"/>
                <a:sym typeface="Helvetica Neue"/>
              </a:rPr>
              <a:t>，困难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4D504C-9A0C-7142-ACC4-F5C8FF37EB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3823102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多个输出节点反向传播误差：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84F5B-138B-B444-94EE-68AE72917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129" y="4481736"/>
            <a:ext cx="15893742" cy="81316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BFB53-59EB-364B-90C0-9A067612D3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30</a:t>
            </a:fld>
            <a:endParaRPr lang="en-C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5F412-16F7-0E40-A3F9-1FBAC4977F44}"/>
              </a:ext>
            </a:extLst>
          </p:cNvPr>
          <p:cNvSpPr txBox="1"/>
          <p:nvPr/>
        </p:nvSpPr>
        <p:spPr>
          <a:xfrm>
            <a:off x="1390800" y="4465991"/>
            <a:ext cx="31803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二层二个输出</a:t>
            </a:r>
          </a:p>
        </p:txBody>
      </p:sp>
    </p:spTree>
    <p:extLst>
      <p:ext uri="{BB962C8B-B14F-4D97-AF65-F5344CB8AC3E}">
        <p14:creationId xmlns:p14="http://schemas.microsoft.com/office/powerpoint/2010/main" val="60144667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多个输出节点反向传播误差：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1A7946-63AF-B646-8D7B-E10BABD1C121}"/>
              </a:ext>
            </a:extLst>
          </p:cNvPr>
          <p:cNvSpPr/>
          <p:nvPr/>
        </p:nvSpPr>
        <p:spPr>
          <a:xfrm>
            <a:off x="11111880" y="4566141"/>
            <a:ext cx="28777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误差信息流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01048-E3BB-CF4E-B134-28DC815A3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5417840"/>
            <a:ext cx="14081492" cy="6479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92111E-DF2E-694B-8E14-57E4E2EF8574}"/>
              </a:ext>
            </a:extLst>
          </p:cNvPr>
          <p:cNvSpPr txBox="1"/>
          <p:nvPr/>
        </p:nvSpPr>
        <p:spPr>
          <a:xfrm>
            <a:off x="16648842" y="7939497"/>
            <a:ext cx="639758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H</a:t>
            </a: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idden layer的误差是什么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？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FA3FA-50D2-8F4F-8CF6-3E2AAE31FE7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31</a:t>
            </a:fld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263AC-3432-2142-8B9F-443070F19CF3}"/>
              </a:ext>
            </a:extLst>
          </p:cNvPr>
          <p:cNvSpPr txBox="1"/>
          <p:nvPr/>
        </p:nvSpPr>
        <p:spPr>
          <a:xfrm>
            <a:off x="1318792" y="4465991"/>
            <a:ext cx="318035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三</a:t>
            </a: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层二个输出</a:t>
            </a:r>
          </a:p>
        </p:txBody>
      </p:sp>
    </p:spTree>
    <p:extLst>
      <p:ext uri="{BB962C8B-B14F-4D97-AF65-F5344CB8AC3E}">
        <p14:creationId xmlns:p14="http://schemas.microsoft.com/office/powerpoint/2010/main" val="229332059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多个输出节点反向传播误差：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92111E-DF2E-694B-8E14-57E4E2EF8574}"/>
              </a:ext>
            </a:extLst>
          </p:cNvPr>
          <p:cNvSpPr txBox="1"/>
          <p:nvPr/>
        </p:nvSpPr>
        <p:spPr>
          <a:xfrm>
            <a:off x="15962649" y="5960428"/>
            <a:ext cx="639758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H</a:t>
            </a: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idden layer的误差是什么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？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17EDD-8772-DB45-8AF4-5AFB94ABC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850" y="4927600"/>
            <a:ext cx="13087008" cy="6521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1740A5-6BD2-034F-89C8-91322B27F6B6}"/>
              </a:ext>
            </a:extLst>
          </p:cNvPr>
          <p:cNvSpPr/>
          <p:nvPr/>
        </p:nvSpPr>
        <p:spPr>
          <a:xfrm>
            <a:off x="15720392" y="8211601"/>
            <a:ext cx="698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重组这两个链接的误差，</a:t>
            </a:r>
            <a:endParaRPr lang="en-US" altLang="zh-CN" sz="4000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形成这个节点的误差。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88B977-EEC7-AB4A-8C49-12B0D3B16FA8}"/>
              </a:ext>
            </a:extLst>
          </p:cNvPr>
          <p:cNvSpPr/>
          <p:nvPr/>
        </p:nvSpPr>
        <p:spPr>
          <a:xfrm>
            <a:off x="3515036" y="12099885"/>
            <a:ext cx="17353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例如：与隐藏层节点前向连接所有链接中分割误差的和。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80BAE-60C6-A646-87ED-B501BA9E84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4260595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多个输出节点反向传播误差：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192ED6-4BAF-494A-BDF5-8BB5A484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82" y="4927600"/>
            <a:ext cx="11061422" cy="6173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1F172-2D4C-8B41-AEC8-09FA7691D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766" y="4927600"/>
            <a:ext cx="10166236" cy="6146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D5D77F-ECAD-F445-BAE8-9DB1401C905A}"/>
              </a:ext>
            </a:extLst>
          </p:cNvPr>
          <p:cNvSpPr/>
          <p:nvPr/>
        </p:nvSpPr>
        <p:spPr>
          <a:xfrm>
            <a:off x="5351240" y="4121696"/>
            <a:ext cx="5616624" cy="7704856"/>
          </a:xfrm>
          <a:prstGeom prst="rect">
            <a:avLst/>
          </a:prstGeom>
          <a:noFill/>
          <a:ln w="508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2913BE-0542-4546-BD3C-3EC403F737F4}"/>
              </a:ext>
            </a:extLst>
          </p:cNvPr>
          <p:cNvSpPr/>
          <p:nvPr/>
        </p:nvSpPr>
        <p:spPr>
          <a:xfrm>
            <a:off x="14023070" y="4049688"/>
            <a:ext cx="5369730" cy="7704856"/>
          </a:xfrm>
          <a:prstGeom prst="rect">
            <a:avLst/>
          </a:prstGeom>
          <a:noFill/>
          <a:ln w="508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EDE74-B063-5747-947A-2286CC6CAA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8975517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多个输出节点反向传播误差：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81280-5F3F-6046-BE6D-C91BAE087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10" y="4258509"/>
            <a:ext cx="5524760" cy="18017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34CE28-EF77-0849-B4E6-5067EC34C681}"/>
              </a:ext>
            </a:extLst>
          </p:cNvPr>
          <p:cNvSpPr/>
          <p:nvPr/>
        </p:nvSpPr>
        <p:spPr>
          <a:xfrm>
            <a:off x="1702241" y="4663774"/>
            <a:ext cx="28777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输出层误差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5BFA48-2DD2-C443-9A50-277B276F2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10" y="6465127"/>
            <a:ext cx="16035860" cy="47054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AA56F0-E2A9-4B4C-AA85-67ADE2FA2980}"/>
              </a:ext>
            </a:extLst>
          </p:cNvPr>
          <p:cNvSpPr/>
          <p:nvPr/>
        </p:nvSpPr>
        <p:spPr>
          <a:xfrm>
            <a:off x="1702241" y="8175544"/>
            <a:ext cx="28777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隐藏层误差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6A542C-8B7D-364C-9509-D4C03037D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410" y="11485015"/>
            <a:ext cx="8291819" cy="7417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B5D40B-4115-1745-BF57-AA2191EDFA9A}"/>
              </a:ext>
            </a:extLst>
          </p:cNvPr>
          <p:cNvSpPr/>
          <p:nvPr/>
        </p:nvSpPr>
        <p:spPr>
          <a:xfrm>
            <a:off x="14378727" y="3845477"/>
            <a:ext cx="7494359" cy="1794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前向馈送信号和反向传播误差</a:t>
            </a:r>
            <a:endParaRPr lang="en-US" altLang="zh-CN" sz="40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都可以使用矩阵计算而变得高效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12037D-DA0A-3943-AC44-A198F8B22C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8376537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实际上如何更新权重：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55A820-4A80-3D4D-9BB5-04A857ADDFB0}"/>
              </a:ext>
            </a:extLst>
          </p:cNvPr>
          <p:cNvSpPr/>
          <p:nvPr/>
        </p:nvSpPr>
        <p:spPr>
          <a:xfrm>
            <a:off x="1246784" y="4219714"/>
            <a:ext cx="6094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梯度下降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gradient descent)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8F2D3-06A9-3C4C-8F9A-391DB467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699" y="5613399"/>
            <a:ext cx="9569410" cy="52266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43E2AA-93D0-7942-A5D8-90972FEEF12B}"/>
              </a:ext>
            </a:extLst>
          </p:cNvPr>
          <p:cNvSpPr/>
          <p:nvPr/>
        </p:nvSpPr>
        <p:spPr>
          <a:xfrm>
            <a:off x="1665001" y="10911305"/>
            <a:ext cx="8417281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下山最快就意味着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最小化误差函数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。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988B6-335B-8D4A-A444-9A5DE8B3378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35</a:t>
            </a:fld>
            <a:endParaRPr lang="en-C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64CC53-93BD-544E-B7E0-330035E65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8064" y="5172344"/>
            <a:ext cx="9066446" cy="688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082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实际上如何更新权重：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646C7-25D4-5543-BE36-9BDAA8793706}"/>
              </a:ext>
            </a:extLst>
          </p:cNvPr>
          <p:cNvSpPr/>
          <p:nvPr/>
        </p:nvSpPr>
        <p:spPr>
          <a:xfrm>
            <a:off x="1246784" y="4219714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误差函数的选取</a:t>
            </a:r>
            <a:endParaRPr lang="en-US" sz="40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44003-54AB-A248-BE0C-D7B6314FC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553" y="6209928"/>
            <a:ext cx="15960894" cy="4536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F491CC-F3C8-5B4F-B5A4-0233A13418AB}"/>
              </a:ext>
            </a:extLst>
          </p:cNvPr>
          <p:cNvSpPr txBox="1"/>
          <p:nvPr/>
        </p:nvSpPr>
        <p:spPr>
          <a:xfrm>
            <a:off x="8525395" y="11394504"/>
            <a:ext cx="215443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N" sz="4000" dirty="0">
                <a:latin typeface="STSong" panose="02010600040101010101" pitchFamily="2" charset="-122"/>
                <a:ea typeface="STSong" panose="02010600040101010101" pitchFamily="2" charset="-122"/>
              </a:rPr>
              <a:t>没能优化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212A6-2854-AD49-9B83-AFDAF6C84D45}"/>
              </a:ext>
            </a:extLst>
          </p:cNvPr>
          <p:cNvSpPr txBox="1"/>
          <p:nvPr/>
        </p:nvSpPr>
        <p:spPr>
          <a:xfrm>
            <a:off x="12814592" y="11394504"/>
            <a:ext cx="164628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不连续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ACC664-D81F-934A-88E0-06B3330BAB39}"/>
              </a:ext>
            </a:extLst>
          </p:cNvPr>
          <p:cNvSpPr txBox="1"/>
          <p:nvPr/>
        </p:nvSpPr>
        <p:spPr>
          <a:xfrm>
            <a:off x="15982944" y="11394504"/>
            <a:ext cx="164628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还不错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A7830-5A8B-134B-9C50-45B5CBC032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4407402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实际上如何更新权重：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A3382F-93C4-CE43-9291-CCD8EF308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784" y="5561856"/>
            <a:ext cx="12889432" cy="7162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BA99F-636D-9640-BE09-FEA285006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3547" y="5997574"/>
            <a:ext cx="8839988" cy="1720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D9736-D461-C048-9DB3-D768F03E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2274" y="9978693"/>
            <a:ext cx="8095271" cy="1720851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91265FC7-4E47-E548-B7C9-67BDB2728CFB}"/>
              </a:ext>
            </a:extLst>
          </p:cNvPr>
          <p:cNvSpPr/>
          <p:nvPr/>
        </p:nvSpPr>
        <p:spPr>
          <a:xfrm>
            <a:off x="18168664" y="8226152"/>
            <a:ext cx="951245" cy="1512168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66DA9-3BBB-4C4A-AC94-7A560F13D3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2516861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实际上如何更新权重：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DC501D-DE2A-4746-B411-09934957B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644" y="7120880"/>
            <a:ext cx="16247286" cy="1969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5604A-B97A-0147-B230-B4D79AAA9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104" y="10227040"/>
            <a:ext cx="19645178" cy="109545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6A0D42C-D5DB-5A45-A8DE-F58AF68A5526}"/>
              </a:ext>
            </a:extLst>
          </p:cNvPr>
          <p:cNvSpPr/>
          <p:nvPr/>
        </p:nvSpPr>
        <p:spPr>
          <a:xfrm>
            <a:off x="9671720" y="10172147"/>
            <a:ext cx="12673408" cy="1095456"/>
          </a:xfrm>
          <a:prstGeom prst="roundRect">
            <a:avLst/>
          </a:prstGeom>
          <a:solidFill>
            <a:srgbClr val="FF0000">
              <a:alpha val="2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B41C16-3302-5C46-9566-F2B71AB2C29E}"/>
              </a:ext>
            </a:extLst>
          </p:cNvPr>
          <p:cNvSpPr/>
          <p:nvPr/>
        </p:nvSpPr>
        <p:spPr>
          <a:xfrm>
            <a:off x="1211644" y="4819447"/>
            <a:ext cx="54425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训练神经网络的关键！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9D0FF-9D3B-2643-8A52-8F53435B7CAD}"/>
              </a:ext>
            </a:extLst>
          </p:cNvPr>
          <p:cNvSpPr/>
          <p:nvPr/>
        </p:nvSpPr>
        <p:spPr>
          <a:xfrm>
            <a:off x="15534047" y="4853970"/>
            <a:ext cx="74943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优化隐藏层和输出层之间的权重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4A9DC-7668-4045-8C75-55B1C0C7A8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6051255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实际上如何更新权重：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646C7-25D4-5543-BE36-9BDAA8793706}"/>
              </a:ext>
            </a:extLst>
          </p:cNvPr>
          <p:cNvSpPr/>
          <p:nvPr/>
        </p:nvSpPr>
        <p:spPr>
          <a:xfrm>
            <a:off x="1246784" y="4219714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误差函数的选取</a:t>
            </a:r>
            <a:endParaRPr lang="en-US" sz="40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F658D9-FAAE-D845-B755-59C16995A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68" y="6007830"/>
            <a:ext cx="22272116" cy="21229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1E0B34-5AAA-1A4B-AE68-05931C32D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254" y="8816622"/>
            <a:ext cx="10585176" cy="210465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80C4D-A771-1E49-8C14-2E1D624CAE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777307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8000" b="1" dirty="0">
                <a:latin typeface="宋体" pitchFamily="2" charset="-122"/>
                <a:ea typeface="宋体" pitchFamily="2" charset="-122"/>
              </a:rPr>
              <a:t>1 </a:t>
            </a:r>
            <a:r>
              <a:rPr lang="en-CN" sz="8000" b="1" dirty="0">
                <a:latin typeface="宋体" pitchFamily="2" charset="-122"/>
                <a:ea typeface="宋体" pitchFamily="2" charset="-122"/>
              </a:rPr>
              <a:t>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7182DB47-6475-734C-A8E3-1D00D2D33C6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05" y="3368365"/>
            <a:ext cx="7200800" cy="5040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4B3871-AFB2-B74E-85FF-11909D124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632" y="2978813"/>
            <a:ext cx="14761640" cy="40045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7946AC-B3F5-C340-B03B-63E93A0C174B}"/>
              </a:ext>
            </a:extLst>
          </p:cNvPr>
          <p:cNvSpPr/>
          <p:nvPr/>
        </p:nvSpPr>
        <p:spPr>
          <a:xfrm>
            <a:off x="13798880" y="7065313"/>
            <a:ext cx="4923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浅层神经网络发展时间线 </a:t>
            </a:r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09C50-DAA4-3D4A-9743-E65391883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023" y="8534294"/>
            <a:ext cx="17641961" cy="34803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23494F-5655-954A-B69A-3FC98E6AFCB2}"/>
              </a:ext>
            </a:extLst>
          </p:cNvPr>
          <p:cNvSpPr/>
          <p:nvPr/>
        </p:nvSpPr>
        <p:spPr>
          <a:xfrm>
            <a:off x="10391800" y="12184025"/>
            <a:ext cx="4099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深度学习发展时间线 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04AD9F-5BF3-B649-A9EA-DDB04833C3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</a:t>
            </a:fld>
            <a:endParaRPr lang="en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A0BAB-A175-0248-8262-918B039C8D52}"/>
              </a:ext>
            </a:extLst>
          </p:cNvPr>
          <p:cNvSpPr/>
          <p:nvPr/>
        </p:nvSpPr>
        <p:spPr>
          <a:xfrm>
            <a:off x="1091325" y="2775610"/>
            <a:ext cx="46313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1956</a:t>
            </a:r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召开的达特茅斯会议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165852-B0B4-5E44-95B2-9CE29F08CB82}"/>
              </a:ext>
            </a:extLst>
          </p:cNvPr>
          <p:cNvSpPr/>
          <p:nvPr/>
        </p:nvSpPr>
        <p:spPr>
          <a:xfrm>
            <a:off x="1091325" y="7763951"/>
            <a:ext cx="4108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大约</a:t>
            </a:r>
            <a:r>
              <a:rPr lang="en-US" altLang="zh-CN" sz="3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1000</a:t>
            </a:r>
            <a:r>
              <a:rPr lang="zh-CN" altLang="en-US" sz="3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亿个神经元 </a:t>
            </a:r>
            <a:endParaRPr lang="zh-CN" altLang="en-US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实际上如何更新权重：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D402B3-EBEE-9E49-81E5-7A843C13DA0F}"/>
              </a:ext>
            </a:extLst>
          </p:cNvPr>
          <p:cNvGrpSpPr/>
          <p:nvPr/>
        </p:nvGrpSpPr>
        <p:grpSpPr>
          <a:xfrm>
            <a:off x="1877134" y="4553000"/>
            <a:ext cx="20843337" cy="5930799"/>
            <a:chOff x="1894856" y="6183784"/>
            <a:chExt cx="20843337" cy="59307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9DC555-43DA-7B40-A77D-467C67839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4856" y="6183784"/>
              <a:ext cx="20843337" cy="5930799"/>
            </a:xfrm>
            <a:prstGeom prst="rect">
              <a:avLst/>
            </a:prstGeom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AF3DC0D-D4D9-154A-A6D3-591409B8C6D3}"/>
                </a:ext>
              </a:extLst>
            </p:cNvPr>
            <p:cNvSpPr/>
            <p:nvPr/>
          </p:nvSpPr>
          <p:spPr>
            <a:xfrm>
              <a:off x="6215336" y="8392460"/>
              <a:ext cx="1296144" cy="985820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0DA545E-00E5-D548-B0A1-B1AB18A21EA7}"/>
                </a:ext>
              </a:extLst>
            </p:cNvPr>
            <p:cNvSpPr/>
            <p:nvPr/>
          </p:nvSpPr>
          <p:spPr>
            <a:xfrm>
              <a:off x="12316524" y="8298160"/>
              <a:ext cx="2755796" cy="985820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EE78EA3-51B2-8B48-9749-073787AB712F}"/>
                </a:ext>
              </a:extLst>
            </p:cNvPr>
            <p:cNvSpPr/>
            <p:nvPr/>
          </p:nvSpPr>
          <p:spPr>
            <a:xfrm>
              <a:off x="19889856" y="7653551"/>
              <a:ext cx="1088233" cy="985820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8C8C82-501A-044A-9F01-300B15797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064" y="11287011"/>
            <a:ext cx="18271032" cy="14054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A8642A-4B13-B245-ABDF-495399DC652C}"/>
              </a:ext>
            </a:extLst>
          </p:cNvPr>
          <p:cNvSpPr/>
          <p:nvPr/>
        </p:nvSpPr>
        <p:spPr>
          <a:xfrm>
            <a:off x="1246784" y="9823576"/>
            <a:ext cx="3390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权重更新矩阵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7F259-FE6B-1E47-8E92-EE0E729D8C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8036566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实际上如何更新权重：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BA854B-6C48-CB49-8A28-5908A4B0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64" y="4647314"/>
            <a:ext cx="10964667" cy="6245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7E71F-F69A-C747-9098-C67A83C02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60" y="11017483"/>
            <a:ext cx="11197638" cy="1694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714D3-A1DB-684B-95EA-9BAD466E1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6576" y="10489831"/>
            <a:ext cx="2486235" cy="805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17E03-4615-AE4A-95D9-74879A68644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41</a:t>
            </a:fld>
            <a:endParaRPr lang="en-C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D35622-EE49-B24E-8131-DA938C71781D}"/>
              </a:ext>
            </a:extLst>
          </p:cNvPr>
          <p:cNvGrpSpPr/>
          <p:nvPr/>
        </p:nvGrpSpPr>
        <p:grpSpPr>
          <a:xfrm>
            <a:off x="12336016" y="5788918"/>
            <a:ext cx="11073073" cy="4093418"/>
            <a:chOff x="12496191" y="5201816"/>
            <a:chExt cx="11073073" cy="40934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D89BA6-A11A-5745-906D-A40CADCC5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496191" y="5201816"/>
              <a:ext cx="10785041" cy="138721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A0E753-49C9-BE4C-90C1-D4E5CE140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04597" y="6713984"/>
              <a:ext cx="10964667" cy="2581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31917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实际上如何更新权重：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17E03-4615-AE4A-95D9-74879A68644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42</a:t>
            </a:fld>
            <a:endParaRPr lang="en-C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FB6132-602D-A740-ABEE-B042D36716D5}"/>
              </a:ext>
            </a:extLst>
          </p:cNvPr>
          <p:cNvSpPr txBox="1"/>
          <p:nvPr/>
        </p:nvSpPr>
        <p:spPr>
          <a:xfrm>
            <a:off x="3702773" y="4753927"/>
            <a:ext cx="16978453" cy="57614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800" b="0" i="0" u="none" strike="noStrike" dirty="0">
                <a:solidFill>
                  <a:srgbClr val="4D4D4D"/>
                </a:solidFill>
                <a:effectLst/>
                <a:latin typeface="-apple-system"/>
              </a:rPr>
              <a:t>解决一个机器学习问题主要有两部分：</a:t>
            </a:r>
            <a:endParaRPr lang="en-US" altLang="zh-CN" sz="4800" b="0" i="0" u="none" strike="noStrike" dirty="0">
              <a:solidFill>
                <a:srgbClr val="4D4D4D"/>
              </a:solidFill>
              <a:effectLst/>
              <a:latin typeface="-apple-system"/>
            </a:endParaRPr>
          </a:p>
          <a:p>
            <a:pPr algn="just">
              <a:lnSpc>
                <a:spcPct val="150000"/>
              </a:lnSpc>
            </a:pPr>
            <a:endParaRPr lang="en-US" altLang="zh-CN" sz="4800" b="0" i="0" u="none" strike="noStrike" dirty="0">
              <a:solidFill>
                <a:srgbClr val="4D4D4D"/>
              </a:solidFill>
              <a:effectLst/>
              <a:latin typeface="-apple-system"/>
            </a:endParaRPr>
          </a:p>
          <a:p>
            <a:pPr>
              <a:lnSpc>
                <a:spcPct val="150000"/>
              </a:lnSpc>
            </a:pPr>
            <a:r>
              <a:rPr lang="zh-CN" altLang="en-US" sz="6000" i="0" u="none" strike="noStrike" dirty="0">
                <a:solidFill>
                  <a:srgbClr val="FF0000"/>
                </a:solidFill>
                <a:effectLst/>
                <a:latin typeface="-apple-system"/>
              </a:rPr>
              <a:t>数据和算法</a:t>
            </a:r>
            <a:endParaRPr lang="en-US" altLang="zh-CN" sz="6000" dirty="0">
              <a:solidFill>
                <a:srgbClr val="FF0000"/>
              </a:solidFill>
              <a:latin typeface="-apple-system"/>
            </a:endParaRPr>
          </a:p>
          <a:p>
            <a:pPr>
              <a:lnSpc>
                <a:spcPct val="150000"/>
              </a:lnSpc>
            </a:pPr>
            <a:endParaRPr lang="en-US" altLang="zh-CN" sz="4800" b="0" i="0" u="none" strike="noStrike" dirty="0">
              <a:solidFill>
                <a:srgbClr val="4D4D4D"/>
              </a:solidFill>
              <a:effectLst/>
              <a:latin typeface="-apple-system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4800" b="0" i="0" u="none" strike="noStrike" dirty="0">
                <a:solidFill>
                  <a:srgbClr val="4D4D4D"/>
                </a:solidFill>
                <a:effectLst/>
                <a:latin typeface="-apple-system"/>
              </a:rPr>
              <a:t>算法又有三个部分组成：假设函数、损失函数、算法优化。</a:t>
            </a:r>
            <a:endParaRPr lang="en-CN" sz="4800" dirty="0"/>
          </a:p>
        </p:txBody>
      </p:sp>
    </p:spTree>
    <p:extLst>
      <p:ext uri="{BB962C8B-B14F-4D97-AF65-F5344CB8AC3E}">
        <p14:creationId xmlns:p14="http://schemas.microsoft.com/office/powerpoint/2010/main" val="145731320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大神：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5C1421-5277-9643-B28E-F494CA8475DB}"/>
              </a:ext>
            </a:extLst>
          </p:cNvPr>
          <p:cNvGrpSpPr/>
          <p:nvPr/>
        </p:nvGrpSpPr>
        <p:grpSpPr>
          <a:xfrm>
            <a:off x="5427493" y="4446537"/>
            <a:ext cx="13969552" cy="7920880"/>
            <a:chOff x="5783288" y="4625752"/>
            <a:chExt cx="10098515" cy="700945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42C5C52-B565-ED40-A6DE-8AB3000DD830}"/>
                </a:ext>
              </a:extLst>
            </p:cNvPr>
            <p:cNvGrpSpPr/>
            <p:nvPr/>
          </p:nvGrpSpPr>
          <p:grpSpPr>
            <a:xfrm>
              <a:off x="5783288" y="4625752"/>
              <a:ext cx="10098515" cy="6139343"/>
              <a:chOff x="12616451" y="4949304"/>
              <a:chExt cx="10098515" cy="613934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B9BA6C9-758D-3A42-99C9-3468D2F05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16451" y="4949304"/>
                <a:ext cx="10098515" cy="541756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3EB5E6B-D44A-AE45-911A-2834F07C5421}"/>
                  </a:ext>
                </a:extLst>
              </p:cNvPr>
              <p:cNvSpPr/>
              <p:nvPr/>
            </p:nvSpPr>
            <p:spPr>
              <a:xfrm>
                <a:off x="13086298" y="10477707"/>
                <a:ext cx="255550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NewRomanPSMT"/>
                  </a:rPr>
                  <a:t>Yann </a:t>
                </a:r>
                <a:r>
                  <a:rPr lang="en-US" sz="3200" dirty="0" err="1">
                    <a:latin typeface="TimesNewRomanPSMT"/>
                  </a:rPr>
                  <a:t>LeCun</a:t>
                </a:r>
                <a:r>
                  <a:rPr lang="en-US" sz="3200" dirty="0">
                    <a:latin typeface="TimesNewRomanPSMT"/>
                  </a:rPr>
                  <a:t> </a:t>
                </a:r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D13B20-496C-C340-A46C-214397DD5B7B}"/>
                  </a:ext>
                </a:extLst>
              </p:cNvPr>
              <p:cNvSpPr/>
              <p:nvPr/>
            </p:nvSpPr>
            <p:spPr>
              <a:xfrm>
                <a:off x="16080979" y="10477707"/>
                <a:ext cx="31694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NewRomanPSMT"/>
                  </a:rPr>
                  <a:t>Geoffrey</a:t>
                </a:r>
                <a:r>
                  <a:rPr lang="zh-CN" altLang="en-US" sz="3200" dirty="0">
                    <a:latin typeface="TimesNewRomanPSMT"/>
                  </a:rPr>
                  <a:t> </a:t>
                </a:r>
                <a:r>
                  <a:rPr lang="en-US" sz="3200" dirty="0">
                    <a:latin typeface="TimesNewRomanPSMT"/>
                  </a:rPr>
                  <a:t>Hinton </a:t>
                </a:r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ECC374-C78B-2B40-A499-570CE77AD90C}"/>
                  </a:ext>
                </a:extLst>
              </p:cNvPr>
              <p:cNvSpPr/>
              <p:nvPr/>
            </p:nvSpPr>
            <p:spPr>
              <a:xfrm>
                <a:off x="19583360" y="10503872"/>
                <a:ext cx="28183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err="1">
                    <a:latin typeface="TimesNewRomanPSMT"/>
                  </a:rPr>
                  <a:t>Yoshua</a:t>
                </a:r>
                <a:r>
                  <a:rPr lang="en-US" sz="3200" dirty="0">
                    <a:latin typeface="TimesNewRomanPSMT"/>
                  </a:rPr>
                  <a:t> </a:t>
                </a:r>
                <a:r>
                  <a:rPr lang="en-US" sz="3200" dirty="0" err="1">
                    <a:latin typeface="TimesNewRomanPSMT"/>
                  </a:rPr>
                  <a:t>Bengio</a:t>
                </a:r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AB8EC5-BB04-AF43-A85E-E53BC41FF311}"/>
                </a:ext>
              </a:extLst>
            </p:cNvPr>
            <p:cNvSpPr txBox="1"/>
            <p:nvPr/>
          </p:nvSpPr>
          <p:spPr>
            <a:xfrm>
              <a:off x="6654981" y="11070953"/>
              <a:ext cx="170078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N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BP, CNN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1FCDC6-CD21-2347-A51E-382CA9D02837}"/>
                </a:ext>
              </a:extLst>
            </p:cNvPr>
            <p:cNvSpPr txBox="1"/>
            <p:nvPr/>
          </p:nvSpPr>
          <p:spPr>
            <a:xfrm>
              <a:off x="10159318" y="11070952"/>
              <a:ext cx="170078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N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BP, DNN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F73ADF-453C-784F-8239-C81A28581550}"/>
                </a:ext>
              </a:extLst>
            </p:cNvPr>
            <p:cNvSpPr txBox="1"/>
            <p:nvPr/>
          </p:nvSpPr>
          <p:spPr>
            <a:xfrm>
              <a:off x="13858114" y="11070952"/>
              <a:ext cx="942566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N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GAN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3D94C-D0ED-1E46-BADD-DB75D84460F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9651135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886744" y="2393504"/>
            <a:ext cx="22610512" cy="108168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机器学习：</a:t>
            </a:r>
            <a:endParaRPr lang="en-US" altLang="zh-CN" sz="6000" b="1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zh-CN" altLang="en-US" dirty="0">
                <a:latin typeface="STSong" panose="02010600040101010101" pitchFamily="2" charset="-122"/>
                <a:ea typeface="STSong" panose="02010600040101010101" pitchFamily="2" charset="-122"/>
              </a:rPr>
              <a:t>“对于</a:t>
            </a:r>
            <a:r>
              <a:rPr lang="zh-CN" altLang="en-US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任务</a:t>
            </a:r>
            <a:r>
              <a:rPr lang="en-US" altLang="zh-CN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T</a:t>
            </a:r>
            <a:r>
              <a:rPr lang="zh-CN" altLang="en-US" dirty="0">
                <a:latin typeface="STSong" panose="02010600040101010101" pitchFamily="2" charset="-122"/>
                <a:ea typeface="STSong" panose="02010600040101010101" pitchFamily="2" charset="-122"/>
              </a:rPr>
              <a:t>和性能</a:t>
            </a:r>
            <a:r>
              <a:rPr lang="zh-CN" altLang="en-US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度量</a:t>
            </a:r>
            <a:r>
              <a:rPr lang="en-US" altLang="zh-CN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P</a:t>
            </a:r>
            <a:r>
              <a:rPr lang="zh-CN" altLang="en-US" dirty="0">
                <a:latin typeface="STSong" panose="02010600040101010101" pitchFamily="2" charset="-122"/>
                <a:ea typeface="STSong" panose="02010600040101010101" pitchFamily="2" charset="-122"/>
              </a:rPr>
              <a:t>，一个计算机程序被认为可以从</a:t>
            </a:r>
            <a:r>
              <a:rPr lang="zh-CN" altLang="en-US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经验</a:t>
            </a:r>
            <a:r>
              <a:rPr lang="en-US" altLang="zh-CN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E</a:t>
            </a:r>
            <a:r>
              <a:rPr lang="zh-CN" altLang="en-US" dirty="0">
                <a:latin typeface="STSong" panose="02010600040101010101" pitchFamily="2" charset="-122"/>
                <a:ea typeface="STSong" panose="02010600040101010101" pitchFamily="2" charset="-122"/>
              </a:rPr>
              <a:t>中学习是指：通过经验</a:t>
            </a:r>
            <a:r>
              <a:rPr lang="en-US" altLang="zh-CN" dirty="0">
                <a:latin typeface="STSong" panose="02010600040101010101" pitchFamily="2" charset="-122"/>
                <a:ea typeface="STSong" panose="02010600040101010101" pitchFamily="2" charset="-122"/>
              </a:rPr>
              <a:t>E</a:t>
            </a:r>
            <a:r>
              <a:rPr lang="zh-CN" altLang="en-US" dirty="0">
                <a:latin typeface="STSong" panose="02010600040101010101" pitchFamily="2" charset="-122"/>
                <a:ea typeface="STSong" panose="02010600040101010101" pitchFamily="2" charset="-122"/>
              </a:rPr>
              <a:t>改进后，它在任务</a:t>
            </a:r>
            <a:r>
              <a:rPr lang="en-US" altLang="zh-CN" dirty="0">
                <a:latin typeface="STSong" panose="02010600040101010101" pitchFamily="2" charset="-122"/>
                <a:ea typeface="STSong" panose="02010600040101010101" pitchFamily="2" charset="-122"/>
              </a:rPr>
              <a:t>T</a:t>
            </a:r>
            <a:r>
              <a:rPr lang="zh-CN" altLang="en-US" dirty="0">
                <a:latin typeface="STSong" panose="02010600040101010101" pitchFamily="2" charset="-122"/>
                <a:ea typeface="STSong" panose="02010600040101010101" pitchFamily="2" charset="-122"/>
              </a:rPr>
              <a:t>上由性能度量</a:t>
            </a:r>
            <a:r>
              <a:rPr lang="en-US" altLang="zh-CN" dirty="0">
                <a:latin typeface="STSong" panose="02010600040101010101" pitchFamily="2" charset="-122"/>
                <a:ea typeface="STSong" panose="02010600040101010101" pitchFamily="2" charset="-122"/>
              </a:rPr>
              <a:t>P</a:t>
            </a:r>
            <a:r>
              <a:rPr lang="zh-CN" altLang="en-US" dirty="0">
                <a:latin typeface="STSong" panose="02010600040101010101" pitchFamily="2" charset="-122"/>
                <a:ea typeface="STSong" panose="02010600040101010101" pitchFamily="2" charset="-122"/>
              </a:rPr>
              <a:t>衡量的性能有所提升。”</a:t>
            </a:r>
            <a:r>
              <a:rPr lang="en-US" altLang="zh-CN" dirty="0">
                <a:latin typeface="STSong" panose="02010600040101010101" pitchFamily="2" charset="-122"/>
                <a:ea typeface="STSong" panose="02010600040101010101" pitchFamily="2" charset="-122"/>
              </a:rPr>
              <a:t>---Mitchell</a:t>
            </a:r>
            <a:r>
              <a:rPr lang="zh-CN" altLang="en-US" dirty="0"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  <a:r>
              <a:rPr lang="en-US" altLang="zh-CN" dirty="0">
                <a:latin typeface="STSong" panose="02010600040101010101" pitchFamily="2" charset="-122"/>
                <a:ea typeface="STSong" panose="02010600040101010101" pitchFamily="2" charset="-122"/>
              </a:rPr>
              <a:t>1997</a:t>
            </a:r>
            <a:endParaRPr lang="en-US" dirty="0"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zh-CN" altLang="en-US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任务</a:t>
            </a:r>
            <a:r>
              <a:rPr lang="en-US" altLang="zh-CN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T</a:t>
            </a:r>
            <a:r>
              <a:rPr lang="zh-CN" altLang="en-US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zh-CN" altLang="en-US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回归、分类、机器翻译、异常检测等；</a:t>
            </a:r>
            <a:endParaRPr lang="en-US" altLang="zh-CN" dirty="0">
              <a:solidFill>
                <a:schemeClr val="tx1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度量P</a:t>
            </a:r>
            <a:r>
              <a:rPr lang="zh-CN" altLang="en-US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zh-CN" altLang="en-US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准确率、错误率等；</a:t>
            </a:r>
            <a:endParaRPr lang="en-US" altLang="zh-CN" dirty="0">
              <a:solidFill>
                <a:schemeClr val="tx1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zh-CN" altLang="en-US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经验</a:t>
            </a:r>
            <a:r>
              <a:rPr lang="en-US" altLang="zh-CN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E</a:t>
            </a:r>
            <a:r>
              <a:rPr lang="zh-CN" altLang="en-US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zh-CN" altLang="en-US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监督、无监督度等。</a:t>
            </a:r>
            <a:endParaRPr lang="en-US" altLang="zh-CN" dirty="0">
              <a:solidFill>
                <a:schemeClr val="tx1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zh-CN" altLang="en-CN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训练集</a:t>
            </a:r>
            <a:r>
              <a:rPr lang="zh-CN" altLang="en-US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zh-CN" altLang="en-US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网络模型</a:t>
            </a:r>
            <a:endParaRPr lang="en-US" altLang="zh-CN" dirty="0">
              <a:solidFill>
                <a:schemeClr val="tx1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zh-CN" altLang="en-CN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测试集</a:t>
            </a:r>
            <a:r>
              <a:rPr lang="zh-CN" altLang="en-US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zh-CN" altLang="en-US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检验网络，</a:t>
            </a:r>
            <a:r>
              <a:rPr lang="zh-CN" altLang="en-US" b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泛化</a:t>
            </a:r>
            <a:endParaRPr lang="en-US" altLang="zh-CN" b="1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1ADB6-863D-1D49-87E9-D9D3171EFEAF}"/>
              </a:ext>
            </a:extLst>
          </p:cNvPr>
          <p:cNvSpPr txBox="1"/>
          <p:nvPr/>
        </p:nvSpPr>
        <p:spPr>
          <a:xfrm>
            <a:off x="13391926" y="11834256"/>
            <a:ext cx="1010533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独立同分布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zh-CN" altLang="en-US" dirty="0">
                <a:latin typeface="STSong" panose="02010600040101010101" pitchFamily="2" charset="-122"/>
                <a:ea typeface="STSong" panose="02010600040101010101" pitchFamily="2" charset="-122"/>
              </a:rPr>
              <a:t>随机变量服从同一分布，并且互相独立。</a:t>
            </a:r>
            <a:endParaRPr kumimoji="0" lang="en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F6777EFD-B22B-4240-B11B-286A3C9D0524}"/>
              </a:ext>
            </a:extLst>
          </p:cNvPr>
          <p:cNvSpPr/>
          <p:nvPr/>
        </p:nvSpPr>
        <p:spPr>
          <a:xfrm>
            <a:off x="10957617" y="11834256"/>
            <a:ext cx="1728192" cy="783184"/>
          </a:xfrm>
          <a:prstGeom prst="striped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F2ACA9-CFFD-384A-94F2-C794431E2E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8234189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容量、过拟合、</a:t>
            </a:r>
            <a:r>
              <a:rPr lang="zh-CN" altLang="en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欠拟合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A85574-3BE9-4A4C-A4E8-77DD33851872}"/>
              </a:ext>
            </a:extLst>
          </p:cNvPr>
          <p:cNvSpPr/>
          <p:nvPr/>
        </p:nvSpPr>
        <p:spPr>
          <a:xfrm>
            <a:off x="2657995" y="4219714"/>
            <a:ext cx="20036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模型的容量：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模型拟合复杂函数的能力，即模型可以表示的函数集（假设空间）的大小。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98A04-AC3F-A74F-9B44-DC02CE726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95" y="5561856"/>
            <a:ext cx="10199409" cy="7128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BA86B1-D2C4-4D43-9354-CB28F3DE8BF1}"/>
              </a:ext>
            </a:extLst>
          </p:cNvPr>
          <p:cNvSpPr/>
          <p:nvPr/>
        </p:nvSpPr>
        <p:spPr>
          <a:xfrm>
            <a:off x="3911080" y="12616989"/>
            <a:ext cx="4511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多项式模型容量示意图 </a:t>
            </a:r>
            <a:endParaRPr lang="zh-CN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4102E-FA95-4241-AED7-6B85197D5403}"/>
              </a:ext>
            </a:extLst>
          </p:cNvPr>
          <p:cNvSpPr/>
          <p:nvPr/>
        </p:nvSpPr>
        <p:spPr>
          <a:xfrm>
            <a:off x="11711750" y="8061439"/>
            <a:ext cx="10599303" cy="1453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dirty="0">
                <a:latin typeface="STSong" panose="02010600040101010101" pitchFamily="2" charset="-122"/>
                <a:ea typeface="STSong" panose="02010600040101010101" pitchFamily="2" charset="-122"/>
              </a:rPr>
              <a:t>函数的假设空间越大，就越有可能找到一个函数更好地逼近真实分布的函数模型。 但有可能损害模型的泛化能力。</a:t>
            </a:r>
            <a:endParaRPr lang="zh-CN" altLang="en-US" dirty="0"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4C393-F789-7A48-AEA5-292B873D70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9195451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2178464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容量、过拟合、</a:t>
            </a:r>
            <a:r>
              <a:rPr lang="zh-CN" altLang="en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欠拟合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A85574-3BE9-4A4C-A4E8-77DD33851872}"/>
              </a:ext>
            </a:extLst>
          </p:cNvPr>
          <p:cNvSpPr/>
          <p:nvPr/>
        </p:nvSpPr>
        <p:spPr>
          <a:xfrm>
            <a:off x="1213929" y="4118150"/>
            <a:ext cx="21890432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过拟合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(Overfitting) 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当模型的容量过大时，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导致学习的模型在训练集上面表现较好，但是在测试集的样本上表现不佳。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1929A6-7ED8-FE41-A62A-C3908A69DCB7}"/>
              </a:ext>
            </a:extLst>
          </p:cNvPr>
          <p:cNvSpPr/>
          <p:nvPr/>
        </p:nvSpPr>
        <p:spPr>
          <a:xfrm>
            <a:off x="1246784" y="6491868"/>
            <a:ext cx="22178464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欠拟合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(Underfitting) 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当模型的容量过小时，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模型不能够很好地学习到训练集数据的模态，导致训练集上表现不佳，同时在测试集的样本上表现也不佳。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56702-7737-6143-A80B-700D54BDC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32" y="8759155"/>
            <a:ext cx="14899574" cy="42242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0061D-E075-2647-A5E4-FEBFECBF6E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9816080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2178464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容量、过拟合、</a:t>
            </a:r>
            <a:r>
              <a:rPr lang="zh-CN" altLang="en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欠拟合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A85574-3BE9-4A4C-A4E8-77DD33851872}"/>
              </a:ext>
            </a:extLst>
          </p:cNvPr>
          <p:cNvSpPr/>
          <p:nvPr/>
        </p:nvSpPr>
        <p:spPr>
          <a:xfrm>
            <a:off x="1213929" y="4118150"/>
            <a:ext cx="18250879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超参数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在开始学习过程之前设置值的参数，而不是通过训练得到的参数数据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。</a:t>
            </a:r>
            <a:endParaRPr lang="en-US" altLang="zh-CN" sz="4000" dirty="0"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                 例如：学习率、权值衰减系数、训练次数 。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1929A6-7ED8-FE41-A62A-C3908A69DCB7}"/>
              </a:ext>
            </a:extLst>
          </p:cNvPr>
          <p:cNvSpPr/>
          <p:nvPr/>
        </p:nvSpPr>
        <p:spPr>
          <a:xfrm>
            <a:off x="1246784" y="6422496"/>
            <a:ext cx="16633848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验证集 ：</a:t>
            </a:r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验证性能</a:t>
            </a:r>
            <a:endParaRPr lang="en-US" altLang="zh-CN" sz="4000" dirty="0">
              <a:solidFill>
                <a:schemeClr val="tx1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C9BF1-B4B7-2649-B0A7-1BD196001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57" y="7932564"/>
            <a:ext cx="7887142" cy="44626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B1C3F1-CD70-5F43-B58A-753FF281F6AF}"/>
              </a:ext>
            </a:extLst>
          </p:cNvPr>
          <p:cNvSpPr/>
          <p:nvPr/>
        </p:nvSpPr>
        <p:spPr>
          <a:xfrm>
            <a:off x="6713355" y="12507948"/>
            <a:ext cx="43717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训练集</a:t>
            </a:r>
            <a:r>
              <a:rPr lang="en-US" altLang="zh-CN" sz="3200" dirty="0">
                <a:latin typeface="TimesNewRomanPSMT"/>
              </a:rPr>
              <a:t>-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验证集</a:t>
            </a:r>
            <a:r>
              <a:rPr lang="en-US" altLang="zh-CN" sz="3200" dirty="0">
                <a:latin typeface="TimesNewRomanPSMT"/>
              </a:rPr>
              <a:t>-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测试集 </a:t>
            </a:r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05EDE-051D-CE4F-9A80-F67FF9A24F99}"/>
              </a:ext>
            </a:extLst>
          </p:cNvPr>
          <p:cNvSpPr txBox="1"/>
          <p:nvPr/>
        </p:nvSpPr>
        <p:spPr>
          <a:xfrm>
            <a:off x="2317104" y="9703234"/>
            <a:ext cx="133690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MNIST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EF2E9-483E-A847-9B7F-3CD8F8720A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47</a:t>
            </a:fld>
            <a:endParaRPr lang="en-C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6B13F-DAB2-6542-8167-6A0E8320F629}"/>
              </a:ext>
            </a:extLst>
          </p:cNvPr>
          <p:cNvSpPr txBox="1"/>
          <p:nvPr/>
        </p:nvSpPr>
        <p:spPr>
          <a:xfrm>
            <a:off x="12624048" y="8906283"/>
            <a:ext cx="9442848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选择模型的超参数</a:t>
            </a:r>
            <a:r>
              <a:rPr lang="en-US" altLang="zh-CN" sz="36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zh-CN" altLang="en-US" sz="36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模型选择</a:t>
            </a:r>
            <a:r>
              <a:rPr lang="en-US" altLang="zh-CN" sz="36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)</a:t>
            </a:r>
          </a:p>
          <a:p>
            <a:endParaRPr lang="en-US" sz="3600" dirty="0">
              <a:solidFill>
                <a:schemeClr val="tx1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en-US" sz="3600" dirty="0" err="1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调整网络拓扑结构</a:t>
            </a:r>
            <a:endParaRPr lang="en-US" sz="3600" dirty="0">
              <a:solidFill>
                <a:schemeClr val="tx1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endParaRPr lang="en-US" sz="3600" dirty="0">
              <a:solidFill>
                <a:schemeClr val="tx1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en-US" sz="3600" dirty="0" err="1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判断是否过拟合和欠拟合</a:t>
            </a:r>
            <a:endParaRPr lang="en-CN" sz="3600" dirty="0"/>
          </a:p>
        </p:txBody>
      </p:sp>
    </p:spTree>
    <p:extLst>
      <p:ext uri="{BB962C8B-B14F-4D97-AF65-F5344CB8AC3E}">
        <p14:creationId xmlns:p14="http://schemas.microsoft.com/office/powerpoint/2010/main" val="326295294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2178464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控制过拟合和</a:t>
            </a:r>
            <a:r>
              <a:rPr lang="zh-CN" altLang="en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欠拟合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01B95F-3B7D-2E4C-96BD-7D9638301731}"/>
              </a:ext>
            </a:extLst>
          </p:cNvPr>
          <p:cNvSpPr/>
          <p:nvPr/>
        </p:nvSpPr>
        <p:spPr>
          <a:xfrm>
            <a:off x="1305741" y="4304120"/>
            <a:ext cx="6709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Early stopping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50909-3B4E-5C47-93C8-89FBB9D7C211}"/>
              </a:ext>
            </a:extLst>
          </p:cNvPr>
          <p:cNvSpPr txBox="1"/>
          <p:nvPr/>
        </p:nvSpPr>
        <p:spPr>
          <a:xfrm>
            <a:off x="4208945" y="-1529037"/>
            <a:ext cx="102657" cy="5642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6212EA-0FF5-B84B-B24E-E59DF3D66986}"/>
              </a:ext>
            </a:extLst>
          </p:cNvPr>
          <p:cNvGrpSpPr/>
          <p:nvPr/>
        </p:nvGrpSpPr>
        <p:grpSpPr>
          <a:xfrm>
            <a:off x="1852383" y="5633864"/>
            <a:ext cx="8846716" cy="6433142"/>
            <a:chOff x="1293056" y="5836943"/>
            <a:chExt cx="8223452" cy="47902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7FE180-3282-6845-9612-2B669B89F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9100" y="5993904"/>
              <a:ext cx="7827408" cy="4633264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85F0E54-9A62-5444-B246-44F53F4C40B9}"/>
                </a:ext>
              </a:extLst>
            </p:cNvPr>
            <p:cNvSpPr/>
            <p:nvPr/>
          </p:nvSpPr>
          <p:spPr>
            <a:xfrm>
              <a:off x="2254896" y="5836943"/>
              <a:ext cx="2304256" cy="1669129"/>
            </a:xfrm>
            <a:prstGeom prst="round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285A73-065A-454B-9258-F910FA103225}"/>
                </a:ext>
              </a:extLst>
            </p:cNvPr>
            <p:cNvSpPr/>
            <p:nvPr/>
          </p:nvSpPr>
          <p:spPr>
            <a:xfrm>
              <a:off x="1293056" y="7704566"/>
              <a:ext cx="792088" cy="223224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339CD0D-E62F-144E-95C4-32ABEBCF382D}"/>
                </a:ext>
              </a:extLst>
            </p:cNvPr>
            <p:cNvSpPr/>
            <p:nvPr/>
          </p:nvSpPr>
          <p:spPr>
            <a:xfrm>
              <a:off x="2206404" y="7267431"/>
              <a:ext cx="1200619" cy="1088504"/>
            </a:xfrm>
            <a:prstGeom prst="round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BDD52-4672-6846-9AB4-16B5E9A93288}"/>
              </a:ext>
            </a:extLst>
          </p:cNvPr>
          <p:cNvSpPr/>
          <p:nvPr/>
        </p:nvSpPr>
        <p:spPr>
          <a:xfrm>
            <a:off x="11730759" y="6744345"/>
            <a:ext cx="11006588" cy="3995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监控验证准确率</a:t>
            </a:r>
            <a:r>
              <a:rPr lang="zh-CN" altLang="en-US" sz="4400" dirty="0">
                <a:latin typeface="STSong" panose="02010600040101010101" pitchFamily="2" charset="-122"/>
                <a:ea typeface="STSong" panose="02010600040101010101" pitchFamily="2" charset="-122"/>
              </a:rPr>
              <a:t>的变化，当发现验证准确率连续𝑛个</a:t>
            </a:r>
            <a:r>
              <a:rPr lang="en-US" sz="4400" dirty="0">
                <a:latin typeface="STSong" panose="02010600040101010101" pitchFamily="2" charset="-122"/>
                <a:ea typeface="STSong" panose="02010600040101010101" pitchFamily="2" charset="-122"/>
              </a:rPr>
              <a:t>Epoch</a:t>
            </a:r>
            <a:r>
              <a:rPr lang="zh-CN" altLang="en-US" sz="4400" dirty="0">
                <a:latin typeface="STSong" panose="02010600040101010101" pitchFamily="2" charset="-122"/>
                <a:ea typeface="STSong" panose="02010600040101010101" pitchFamily="2" charset="-122"/>
              </a:rPr>
              <a:t>没有下降时，可以预测可能已经达到了最适合的</a:t>
            </a:r>
            <a:r>
              <a:rPr lang="en-US" sz="4400" dirty="0">
                <a:latin typeface="STSong" panose="02010600040101010101" pitchFamily="2" charset="-122"/>
                <a:ea typeface="STSong" panose="02010600040101010101" pitchFamily="2" charset="-122"/>
              </a:rPr>
              <a:t>Epoch</a:t>
            </a:r>
            <a:r>
              <a:rPr lang="zh-CN" altLang="en-US" sz="4400" dirty="0">
                <a:latin typeface="STSong" panose="02010600040101010101" pitchFamily="2" charset="-122"/>
                <a:ea typeface="STSong" panose="02010600040101010101" pitchFamily="2" charset="-122"/>
              </a:rPr>
              <a:t>附近，从而提前终止训练。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3B207-06B8-E447-BEB6-81A015E2F6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3997881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2178464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容量、过拟合、</a:t>
            </a:r>
            <a:r>
              <a:rPr lang="zh-CN" altLang="en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欠拟合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50909-3B4E-5C47-93C8-89FBB9D7C211}"/>
              </a:ext>
            </a:extLst>
          </p:cNvPr>
          <p:cNvSpPr txBox="1"/>
          <p:nvPr/>
        </p:nvSpPr>
        <p:spPr>
          <a:xfrm>
            <a:off x="4208945" y="-1529037"/>
            <a:ext cx="102657" cy="5642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510334-5B23-6E43-B274-6E09D583336B}"/>
              </a:ext>
            </a:extLst>
          </p:cNvPr>
          <p:cNvSpPr/>
          <p:nvPr/>
        </p:nvSpPr>
        <p:spPr>
          <a:xfrm>
            <a:off x="1246784" y="4573657"/>
            <a:ext cx="15557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正则化 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: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通过限制网络参数的稀疏性， 可以来约束网络的实际容量。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CADE2-47B9-2748-9C21-7736EE12E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32" y="6563499"/>
            <a:ext cx="12810217" cy="1004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B6084-9B63-894D-8BC8-6658E8AE2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272" y="10140997"/>
            <a:ext cx="11875417" cy="10040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77F5E2-EE1B-4D48-B572-4F0A6CE3F1AB}"/>
              </a:ext>
            </a:extLst>
          </p:cNvPr>
          <p:cNvSpPr/>
          <p:nvPr/>
        </p:nvSpPr>
        <p:spPr>
          <a:xfrm>
            <a:off x="11687944" y="9810328"/>
            <a:ext cx="3384376" cy="1656184"/>
          </a:xfrm>
          <a:prstGeom prst="rect">
            <a:avLst/>
          </a:prstGeom>
          <a:solidFill>
            <a:srgbClr val="FF0000">
              <a:alpha val="2979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26EA0F-E560-3747-855B-D9919379D608}"/>
              </a:ext>
            </a:extLst>
          </p:cNvPr>
          <p:cNvSpPr/>
          <p:nvPr/>
        </p:nvSpPr>
        <p:spPr>
          <a:xfrm>
            <a:off x="1266047" y="8644054"/>
            <a:ext cx="65389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损失函数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+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参数稀疏性约束 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: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5E26C7-490C-664F-897D-FD5791089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8476" y="11466512"/>
            <a:ext cx="3816424" cy="160129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04A928-60F7-B74C-A1A2-F4181DF55B9E}"/>
              </a:ext>
            </a:extLst>
          </p:cNvPr>
          <p:cNvSpPr/>
          <p:nvPr/>
        </p:nvSpPr>
        <p:spPr>
          <a:xfrm>
            <a:off x="9036279" y="11753434"/>
            <a:ext cx="22236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正则化系数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B10683-6542-4D4F-9600-71B6724FD618}"/>
              </a:ext>
            </a:extLst>
          </p:cNvPr>
          <p:cNvSpPr/>
          <p:nvPr/>
        </p:nvSpPr>
        <p:spPr>
          <a:xfrm>
            <a:off x="10751840" y="9810328"/>
            <a:ext cx="720080" cy="1656184"/>
          </a:xfrm>
          <a:prstGeom prst="rect">
            <a:avLst/>
          </a:prstGeom>
          <a:solidFill>
            <a:srgbClr val="FFC000">
              <a:alpha val="2979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09F74-1054-C642-AA56-5D2778E7EB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49</a:t>
            </a:fld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E7A32-0E88-0E4F-88D7-F374E97A4093}"/>
              </a:ext>
            </a:extLst>
          </p:cNvPr>
          <p:cNvSpPr txBox="1"/>
          <p:nvPr/>
        </p:nvSpPr>
        <p:spPr>
          <a:xfrm>
            <a:off x="12704353" y="8259730"/>
            <a:ext cx="164788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网络参数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1D1E1C-A862-B245-B9D5-F0EF55284302}"/>
              </a:ext>
            </a:extLst>
          </p:cNvPr>
          <p:cNvCxnSpPr/>
          <p:nvPr/>
        </p:nvCxnSpPr>
        <p:spPr>
          <a:xfrm flipV="1">
            <a:off x="14352240" y="7567543"/>
            <a:ext cx="936104" cy="670119"/>
          </a:xfrm>
          <a:prstGeom prst="straightConnector1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80EDF8-E3A7-5D4F-B2ED-E1EE104DE19E}"/>
              </a:ext>
            </a:extLst>
          </p:cNvPr>
          <p:cNvCxnSpPr/>
          <p:nvPr/>
        </p:nvCxnSpPr>
        <p:spPr>
          <a:xfrm flipH="1">
            <a:off x="12696056" y="8997997"/>
            <a:ext cx="684076" cy="1143000"/>
          </a:xfrm>
          <a:prstGeom prst="straightConnector1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E20E7A-FA80-2F4C-879C-7B941A355501}"/>
              </a:ext>
            </a:extLst>
          </p:cNvPr>
          <p:cNvSpPr txBox="1"/>
          <p:nvPr/>
        </p:nvSpPr>
        <p:spPr>
          <a:xfrm>
            <a:off x="18882044" y="10705479"/>
            <a:ext cx="164788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向量范数</a:t>
            </a:r>
          </a:p>
        </p:txBody>
      </p:sp>
    </p:spTree>
    <p:extLst>
      <p:ext uri="{BB962C8B-B14F-4D97-AF65-F5344CB8AC3E}">
        <p14:creationId xmlns:p14="http://schemas.microsoft.com/office/powerpoint/2010/main" val="304008229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8000" b="1" dirty="0">
                <a:latin typeface="宋体" pitchFamily="2" charset="-122"/>
                <a:ea typeface="宋体" pitchFamily="2" charset="-122"/>
              </a:rPr>
              <a:t>1 </a:t>
            </a:r>
            <a:r>
              <a:rPr lang="en-CN" sz="8000" b="1" dirty="0">
                <a:latin typeface="宋体" pitchFamily="2" charset="-122"/>
                <a:ea typeface="宋体" pitchFamily="2" charset="-122"/>
              </a:rPr>
              <a:t>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14E640-0580-7F48-8A7D-8A7729D974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90D24-8AFC-EF41-BDA1-C009E4CC8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188" y="3977680"/>
            <a:ext cx="10475450" cy="288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04068-FD85-C244-85A1-A95E28D15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188" y="8761892"/>
            <a:ext cx="11439004" cy="31123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B0BFE0-E65A-F14E-B46C-7CB6D5BECFFD}"/>
              </a:ext>
            </a:extLst>
          </p:cNvPr>
          <p:cNvGrpSpPr/>
          <p:nvPr/>
        </p:nvGrpSpPr>
        <p:grpSpPr>
          <a:xfrm>
            <a:off x="1545084" y="4913784"/>
            <a:ext cx="8990732" cy="6450411"/>
            <a:chOff x="1689100" y="5423799"/>
            <a:chExt cx="7921589" cy="5472608"/>
          </a:xfrm>
        </p:grpSpPr>
        <p:pic>
          <p:nvPicPr>
            <p:cNvPr id="12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9100" y="5423799"/>
              <a:ext cx="7897925" cy="547260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753C04-E1EA-324A-B8F5-7D833B4904FB}"/>
                </a:ext>
              </a:extLst>
            </p:cNvPr>
            <p:cNvSpPr txBox="1"/>
            <p:nvPr/>
          </p:nvSpPr>
          <p:spPr>
            <a:xfrm>
              <a:off x="7576479" y="8531060"/>
              <a:ext cx="2034210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N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硬编程符号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N" dirty="0"/>
                <a:t>人工智能</a:t>
              </a:r>
              <a:endParaRPr kumimoji="0" lang="en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BAB989-F6A7-5E46-BDD4-81C78315C112}"/>
                </a:ext>
              </a:extLst>
            </p:cNvPr>
            <p:cNvSpPr txBox="1"/>
            <p:nvPr/>
          </p:nvSpPr>
          <p:spPr>
            <a:xfrm>
              <a:off x="5870266" y="6045765"/>
              <a:ext cx="2132693" cy="8704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N" dirty="0">
                  <a:solidFill>
                    <a:srgbClr val="FF0000"/>
                  </a:solidFill>
                </a:rPr>
                <a:t>通过展示大量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CN" dirty="0">
                  <a:solidFill>
                    <a:srgbClr val="FF0000"/>
                  </a:solidFill>
                </a:rPr>
                <a:t>实例构建</a:t>
              </a:r>
              <a:endParaRPr kumimoji="0" lang="en-CN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2668A6-A14C-F44B-902D-522EB4FD3B64}"/>
                </a:ext>
              </a:extLst>
            </p:cNvPr>
            <p:cNvSpPr txBox="1"/>
            <p:nvPr/>
          </p:nvSpPr>
          <p:spPr>
            <a:xfrm>
              <a:off x="4620957" y="8897988"/>
              <a:ext cx="203421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N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支持向量机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310727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2178464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容量、过拟合、</a:t>
            </a:r>
            <a:r>
              <a:rPr lang="zh-CN" altLang="en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欠拟合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50909-3B4E-5C47-93C8-89FBB9D7C211}"/>
              </a:ext>
            </a:extLst>
          </p:cNvPr>
          <p:cNvSpPr txBox="1"/>
          <p:nvPr/>
        </p:nvSpPr>
        <p:spPr>
          <a:xfrm>
            <a:off x="4208945" y="-1529037"/>
            <a:ext cx="102657" cy="5642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87C499-D740-4A48-9E59-7A330230C7FA}"/>
              </a:ext>
            </a:extLst>
          </p:cNvPr>
          <p:cNvSpPr/>
          <p:nvPr/>
        </p:nvSpPr>
        <p:spPr>
          <a:xfrm>
            <a:off x="2593118" y="7939523"/>
            <a:ext cx="31181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L2 </a:t>
            </a:r>
            <a:r>
              <a:rPr lang="zh-CN" altLang="en-US" sz="4000" dirty="0"/>
              <a:t>正则化项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C790E2-53C5-BD4C-9268-2BA63D6DE580}"/>
              </a:ext>
            </a:extLst>
          </p:cNvPr>
          <p:cNvGrpSpPr/>
          <p:nvPr/>
        </p:nvGrpSpPr>
        <p:grpSpPr>
          <a:xfrm>
            <a:off x="6359352" y="3770609"/>
            <a:ext cx="15007969" cy="9753600"/>
            <a:chOff x="7047523" y="3329608"/>
            <a:chExt cx="15007969" cy="100683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CCC2038-5D2D-2D43-9516-094DB5260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7523" y="3860724"/>
              <a:ext cx="14721541" cy="447358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0DBE329-48AD-0145-8427-52C3DB3AC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7523" y="8924408"/>
              <a:ext cx="15007969" cy="447358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555305-11B1-BB4A-AD5A-892834B5282E}"/>
                </a:ext>
              </a:extLst>
            </p:cNvPr>
            <p:cNvSpPr/>
            <p:nvPr/>
          </p:nvSpPr>
          <p:spPr>
            <a:xfrm>
              <a:off x="10247784" y="3329608"/>
              <a:ext cx="36728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latin typeface="STSong" panose="02010600040101010101" pitchFamily="2" charset="-122"/>
                  <a:ea typeface="STSong" panose="02010600040101010101" pitchFamily="2" charset="-122"/>
                </a:rPr>
                <a:t>正则化系数</a:t>
              </a:r>
              <a:r>
                <a:rPr lang="en-US" altLang="zh-CN" sz="3200" dirty="0">
                  <a:latin typeface="STSong" panose="02010600040101010101" pitchFamily="2" charset="-122"/>
                  <a:ea typeface="STSong" panose="02010600040101010101" pitchFamily="2" charset="-122"/>
                </a:rPr>
                <a:t>:0.00001 </a:t>
              </a:r>
              <a:endParaRPr lang="zh-CN" altLang="en-US" dirty="0">
                <a:latin typeface="STSong" panose="02010600040101010101" pitchFamily="2" charset="-122"/>
                <a:ea typeface="STSong" panose="02010600040101010101" pitchFamily="2" charset="-122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2A0A19-50C6-494A-A701-372301A14EA8}"/>
                </a:ext>
              </a:extLst>
            </p:cNvPr>
            <p:cNvSpPr/>
            <p:nvPr/>
          </p:nvSpPr>
          <p:spPr>
            <a:xfrm>
              <a:off x="18552992" y="3329608"/>
              <a:ext cx="32880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>
                  <a:latin typeface="STSong" panose="02010600040101010101" pitchFamily="2" charset="-122"/>
                  <a:ea typeface="STSong" panose="02010600040101010101" pitchFamily="2" charset="-122"/>
                </a:rPr>
                <a:t>正则化系数</a:t>
              </a:r>
              <a:r>
                <a:rPr lang="en-US" altLang="zh-CN" sz="3200" dirty="0">
                  <a:latin typeface="STSong" panose="02010600040101010101" pitchFamily="2" charset="-122"/>
                  <a:ea typeface="STSong" panose="02010600040101010101" pitchFamily="2" charset="-122"/>
                </a:rPr>
                <a:t>:0.001 </a:t>
              </a:r>
              <a:endParaRPr lang="zh-CN" altLang="en-US" dirty="0">
                <a:latin typeface="STSong" panose="02010600040101010101" pitchFamily="2" charset="-122"/>
                <a:ea typeface="STSong" panose="02010600040101010101" pitchFamily="2" charset="-122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8D305E-6541-9449-AE50-2DB50395BA68}"/>
                </a:ext>
              </a:extLst>
            </p:cNvPr>
            <p:cNvSpPr/>
            <p:nvPr/>
          </p:nvSpPr>
          <p:spPr>
            <a:xfrm>
              <a:off x="11066848" y="8298160"/>
              <a:ext cx="273664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STSong" panose="02010600040101010101" pitchFamily="2" charset="-122"/>
                  <a:ea typeface="STSong" panose="02010600040101010101" pitchFamily="2" charset="-122"/>
                </a:rPr>
                <a:t>正则化系数</a:t>
              </a:r>
              <a:r>
                <a:rPr lang="en-US" altLang="zh-CN" dirty="0">
                  <a:latin typeface="STSong" panose="02010600040101010101" pitchFamily="2" charset="-122"/>
                  <a:ea typeface="STSong" panose="02010600040101010101" pitchFamily="2" charset="-122"/>
                </a:rPr>
                <a:t>:0.1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2B1C38-9FA3-AA47-B9EE-7DF9DA7C42F3}"/>
                </a:ext>
              </a:extLst>
            </p:cNvPr>
            <p:cNvSpPr/>
            <p:nvPr/>
          </p:nvSpPr>
          <p:spPr>
            <a:xfrm>
              <a:off x="18792946" y="8370410"/>
              <a:ext cx="291778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STSong" panose="02010600040101010101" pitchFamily="2" charset="-122"/>
                  <a:ea typeface="STSong" panose="02010600040101010101" pitchFamily="2" charset="-122"/>
                </a:rPr>
                <a:t>正则化系数</a:t>
              </a:r>
              <a:r>
                <a:rPr lang="en-US" altLang="zh-CN" dirty="0">
                  <a:latin typeface="STSong" panose="02010600040101010101" pitchFamily="2" charset="-122"/>
                  <a:ea typeface="STSong" panose="02010600040101010101" pitchFamily="2" charset="-122"/>
                </a:rPr>
                <a:t>:0.13 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798F0-51CC-CE40-A7A9-8719377F21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6474275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2178464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容量、过拟合、</a:t>
            </a:r>
            <a:r>
              <a:rPr lang="zh-CN" altLang="en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欠拟合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50909-3B4E-5C47-93C8-89FBB9D7C211}"/>
              </a:ext>
            </a:extLst>
          </p:cNvPr>
          <p:cNvSpPr txBox="1"/>
          <p:nvPr/>
        </p:nvSpPr>
        <p:spPr>
          <a:xfrm>
            <a:off x="4208945" y="-1529037"/>
            <a:ext cx="102657" cy="5642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510334-5B23-6E43-B274-6E09D583336B}"/>
              </a:ext>
            </a:extLst>
          </p:cNvPr>
          <p:cNvSpPr/>
          <p:nvPr/>
        </p:nvSpPr>
        <p:spPr>
          <a:xfrm>
            <a:off x="1266047" y="4248606"/>
            <a:ext cx="204450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Dropout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: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通过随机断开神经网络的连接，减少每次训练时实际参与计算的模型的参数量。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1FE5A-4BDE-C441-BBB3-360F05DC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73" y="5657754"/>
            <a:ext cx="11665296" cy="62035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9A76A5-7BFC-D742-AE7E-E1E979EF621B}"/>
              </a:ext>
            </a:extLst>
          </p:cNvPr>
          <p:cNvSpPr/>
          <p:nvPr/>
        </p:nvSpPr>
        <p:spPr>
          <a:xfrm>
            <a:off x="3728212" y="12191833"/>
            <a:ext cx="76322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每条连接是否断开符合某种预设的概率分布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752AA0-9471-E64A-AEC9-E60E65E4FC60}"/>
              </a:ext>
            </a:extLst>
          </p:cNvPr>
          <p:cNvSpPr/>
          <p:nvPr/>
        </p:nvSpPr>
        <p:spPr>
          <a:xfrm>
            <a:off x="14527060" y="7862340"/>
            <a:ext cx="8898188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在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测试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时，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Dropout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会恢复所有的连接，保证模型测试时获得最好的性能。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76152-9E95-BA42-9FC7-B9146DA371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7126049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2178464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容量、过拟合、</a:t>
            </a:r>
            <a:r>
              <a:rPr lang="zh-CN" altLang="en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欠拟合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50909-3B4E-5C47-93C8-89FBB9D7C211}"/>
              </a:ext>
            </a:extLst>
          </p:cNvPr>
          <p:cNvSpPr txBox="1"/>
          <p:nvPr/>
        </p:nvSpPr>
        <p:spPr>
          <a:xfrm>
            <a:off x="4208945" y="-1529037"/>
            <a:ext cx="102657" cy="5642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415787-4A16-8840-BA45-2B0EE4CFE966}"/>
              </a:ext>
            </a:extLst>
          </p:cNvPr>
          <p:cNvGrpSpPr/>
          <p:nvPr/>
        </p:nvGrpSpPr>
        <p:grpSpPr>
          <a:xfrm>
            <a:off x="4382201" y="3979120"/>
            <a:ext cx="15907630" cy="9398420"/>
            <a:chOff x="5835789" y="3961980"/>
            <a:chExt cx="15907630" cy="93984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913BF1-0BC7-FD42-BFFE-3E4A92AE4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5296" y="3961980"/>
              <a:ext cx="15888123" cy="47682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6531CE-A672-9C4F-84A5-B1605A8A6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5789" y="8983548"/>
              <a:ext cx="15888123" cy="437685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C9EAE0B-8389-4C49-BF78-77F80F1E8170}"/>
                </a:ext>
              </a:extLst>
            </p:cNvPr>
            <p:cNvSpPr/>
            <p:nvPr/>
          </p:nvSpPr>
          <p:spPr>
            <a:xfrm>
              <a:off x="10103768" y="3961980"/>
              <a:ext cx="314861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无</a:t>
              </a:r>
              <a:r>
                <a:rPr 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Dropout</a:t>
              </a:r>
              <a:r>
                <a:rPr lang="zh-CN" alt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层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00B05C-2EDF-4F4E-A28D-25C0B13AE67B}"/>
                </a:ext>
              </a:extLst>
            </p:cNvPr>
            <p:cNvSpPr/>
            <p:nvPr/>
          </p:nvSpPr>
          <p:spPr>
            <a:xfrm>
              <a:off x="18334843" y="3961980"/>
              <a:ext cx="338906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1</a:t>
              </a:r>
              <a:r>
                <a:rPr lang="zh-CN" alt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层</a:t>
              </a:r>
              <a:r>
                <a:rPr 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Dropout</a:t>
              </a:r>
              <a:r>
                <a:rPr lang="zh-CN" alt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层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3D6A44-6B38-5E44-91E5-87225570967B}"/>
                </a:ext>
              </a:extLst>
            </p:cNvPr>
            <p:cNvSpPr/>
            <p:nvPr/>
          </p:nvSpPr>
          <p:spPr>
            <a:xfrm>
              <a:off x="9983544" y="9038621"/>
              <a:ext cx="338906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2</a:t>
              </a:r>
              <a:r>
                <a:rPr lang="zh-CN" alt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层</a:t>
              </a:r>
              <a:r>
                <a:rPr 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Dropout</a:t>
              </a:r>
              <a:r>
                <a:rPr lang="zh-CN" alt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层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7019CF-9911-A242-BCD5-BBA3B09E2C11}"/>
                </a:ext>
              </a:extLst>
            </p:cNvPr>
            <p:cNvSpPr/>
            <p:nvPr/>
          </p:nvSpPr>
          <p:spPr>
            <a:xfrm>
              <a:off x="18334842" y="9038621"/>
              <a:ext cx="338906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4</a:t>
              </a:r>
              <a:r>
                <a:rPr lang="zh-CN" alt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层</a:t>
              </a:r>
              <a:r>
                <a:rPr 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Dropout</a:t>
              </a:r>
              <a:r>
                <a:rPr lang="zh-CN" altLang="en-US" sz="4000" dirty="0">
                  <a:latin typeface="STSong" panose="02010600040101010101" pitchFamily="2" charset="-122"/>
                  <a:ea typeface="STSong" panose="02010600040101010101" pitchFamily="2" charset="-122"/>
                </a:rPr>
                <a:t>层 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DDFFA-D65A-3641-8E64-62EAFE3200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1047764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全连接：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961401-1F77-9F47-BA47-18D7D2D7B183}"/>
              </a:ext>
            </a:extLst>
          </p:cNvPr>
          <p:cNvSpPr/>
          <p:nvPr/>
        </p:nvSpPr>
        <p:spPr>
          <a:xfrm>
            <a:off x="1219053" y="4030431"/>
            <a:ext cx="20694027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每个输出节点与全部的输入节点相连接，这种网络层称为全连接层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Fully-connected Layer)，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或者稠密连接层 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Dense Layer)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B4258-A340-9F47-BB29-FACC9A38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444" y="6783404"/>
            <a:ext cx="5941727" cy="465315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3CBC0-E2F0-C342-AA1F-0B4529A56D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53</a:t>
            </a:fld>
            <a:endParaRPr lang="en-C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228D0-712A-924E-91F5-33D7E8819A85}"/>
              </a:ext>
            </a:extLst>
          </p:cNvPr>
          <p:cNvGrpSpPr/>
          <p:nvPr/>
        </p:nvGrpSpPr>
        <p:grpSpPr>
          <a:xfrm>
            <a:off x="9571729" y="7213549"/>
            <a:ext cx="12341351" cy="3311441"/>
            <a:chOff x="9571729" y="7213549"/>
            <a:chExt cx="12341351" cy="33114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B170328-745D-1A4C-A6DC-9C350045A966}"/>
                </a:ext>
              </a:extLst>
            </p:cNvPr>
            <p:cNvGrpSpPr/>
            <p:nvPr/>
          </p:nvGrpSpPr>
          <p:grpSpPr>
            <a:xfrm>
              <a:off x="9612203" y="7213549"/>
              <a:ext cx="12209146" cy="602069"/>
              <a:chOff x="10016149" y="7037268"/>
              <a:chExt cx="12209146" cy="60206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002D2E7-505B-E94E-8850-97F7D66AFB3E}"/>
                  </a:ext>
                </a:extLst>
              </p:cNvPr>
              <p:cNvSpPr/>
              <p:nvPr/>
            </p:nvSpPr>
            <p:spPr>
              <a:xfrm>
                <a:off x="10016149" y="7054562"/>
                <a:ext cx="19287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3200" dirty="0">
                    <a:latin typeface="STSong" panose="02010600040101010101" pitchFamily="2" charset="-122"/>
                    <a:ea typeface="STSong" panose="02010600040101010101" pitchFamily="2" charset="-122"/>
                  </a:rPr>
                  <a:t>输出矩阵 </a:t>
                </a:r>
                <a:endParaRPr lang="zh-CN" altLang="en-US" dirty="0">
                  <a:latin typeface="STSong" panose="02010600040101010101" pitchFamily="2" charset="-122"/>
                  <a:ea typeface="STSong" panose="02010600040101010101" pitchFamily="2" charset="-122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5B59CD8-21B9-8341-97C7-13AE180FDC4D}"/>
                  </a:ext>
                </a:extLst>
              </p:cNvPr>
              <p:cNvSpPr/>
              <p:nvPr/>
            </p:nvSpPr>
            <p:spPr>
              <a:xfrm>
                <a:off x="17520592" y="7054561"/>
                <a:ext cx="192873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3200" dirty="0">
                    <a:latin typeface="STSong" panose="02010600040101010101" pitchFamily="2" charset="-122"/>
                    <a:ea typeface="STSong" panose="02010600040101010101" pitchFamily="2" charset="-122"/>
                  </a:rPr>
                  <a:t>权值矩阵 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30035B4-777B-244E-AE4F-2914318F32E6}"/>
                  </a:ext>
                </a:extLst>
              </p:cNvPr>
              <p:cNvSpPr/>
              <p:nvPr/>
            </p:nvSpPr>
            <p:spPr>
              <a:xfrm>
                <a:off x="13764409" y="7037269"/>
                <a:ext cx="19287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3200" dirty="0">
                    <a:latin typeface="STSong" panose="02010600040101010101" pitchFamily="2" charset="-122"/>
                    <a:ea typeface="STSong" panose="02010600040101010101" pitchFamily="2" charset="-122"/>
                  </a:rPr>
                  <a:t>输入矩阵 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1913E94-FA3B-8E43-AA43-CF14E3DFE35F}"/>
                  </a:ext>
                </a:extLst>
              </p:cNvPr>
              <p:cNvSpPr/>
              <p:nvPr/>
            </p:nvSpPr>
            <p:spPr>
              <a:xfrm>
                <a:off x="20296562" y="7037268"/>
                <a:ext cx="19287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3200" dirty="0">
                    <a:latin typeface="STSong" panose="02010600040101010101" pitchFamily="2" charset="-122"/>
                    <a:ea typeface="STSong" panose="02010600040101010101" pitchFamily="2" charset="-122"/>
                  </a:rPr>
                  <a:t>偏置矩阵 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964D8CD-C465-3C44-B38B-374E7B176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1729" y="8501417"/>
              <a:ext cx="12341351" cy="20235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426183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激活函数：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77C4-7E6F-C746-98AD-486B77A5011A}"/>
              </a:ext>
            </a:extLst>
          </p:cNvPr>
          <p:cNvSpPr/>
          <p:nvPr/>
        </p:nvSpPr>
        <p:spPr>
          <a:xfrm>
            <a:off x="1246784" y="4265712"/>
            <a:ext cx="73757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Sigmoid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函数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也叫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Logistic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函数：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35BC36-E48A-1046-9E5E-F1FEB69B5C86}"/>
                  </a:ext>
                </a:extLst>
              </p:cNvPr>
              <p:cNvSpPr txBox="1"/>
              <p:nvPr/>
            </p:nvSpPr>
            <p:spPr>
              <a:xfrm>
                <a:off x="2441841" y="5888248"/>
                <a:ext cx="5728263" cy="1283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N" sz="4400" i="1" smtClean="0">
                          <a:latin typeface="Cambria Math" panose="02040503050406030204" pitchFamily="18" charset="0"/>
                        </a:rPr>
                        <m:t>Sigmoid</m:t>
                      </m:r>
                      <m:d>
                        <m:dPr>
                          <m:begChr m:val="（"/>
                          <m:endChr m:val="）"/>
                          <m:ctrlPr>
                            <a:rPr lang="zh-CN" altLang="en-US" sz="4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4400" i="1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altLang="zh-CN" sz="4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4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4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44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sz="4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4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CN" sz="4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35BC36-E48A-1046-9E5E-F1FEB69B5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841" y="5888248"/>
                <a:ext cx="5728263" cy="1283300"/>
              </a:xfrm>
              <a:prstGeom prst="rect">
                <a:avLst/>
              </a:prstGeom>
              <a:blipFill>
                <a:blip r:embed="rId3"/>
                <a:stretch>
                  <a:fillRect l="-1991" b="-1274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EF5FDEB-3656-B44D-A000-C5494556B6E8}"/>
              </a:ext>
            </a:extLst>
          </p:cNvPr>
          <p:cNvSpPr/>
          <p:nvPr/>
        </p:nvSpPr>
        <p:spPr>
          <a:xfrm>
            <a:off x="1246784" y="8129074"/>
            <a:ext cx="87927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把</a:t>
            </a:r>
            <a:r>
              <a:rPr lang="zh-CN" altLang="en-US" sz="4000" dirty="0">
                <a:solidFill>
                  <a:srgbClr val="FF0000"/>
                </a:solidFill>
                <a:latin typeface="CambriaMath"/>
              </a:rPr>
              <a:t>𝑥 ∈ 𝑅</a:t>
            </a:r>
            <a:r>
              <a:rPr lang="zh-CN" altLang="en-US" sz="4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的输入“压缩”到</a:t>
            </a:r>
            <a:r>
              <a:rPr lang="zh-CN" altLang="en-US" sz="4000" dirty="0">
                <a:solidFill>
                  <a:srgbClr val="FF0000"/>
                </a:solidFill>
                <a:latin typeface="CambriaMath"/>
              </a:rPr>
              <a:t>𝑥 ∈ </a:t>
            </a:r>
            <a:r>
              <a:rPr lang="en-US" altLang="zh-CN" sz="4000" dirty="0">
                <a:solidFill>
                  <a:srgbClr val="FF0000"/>
                </a:solidFill>
                <a:latin typeface="CambriaMath"/>
              </a:rPr>
              <a:t>(0,1)</a:t>
            </a:r>
            <a:r>
              <a:rPr lang="zh-CN" altLang="en-US" sz="4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区间</a:t>
            </a:r>
            <a:endParaRPr lang="en-US" altLang="zh-CN" sz="40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转译为：概率输出，信号强度 </a:t>
            </a:r>
            <a:r>
              <a:rPr lang="zh-CN" altLang="en-US" sz="4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DB87C8-61C0-8049-B340-F6EB72397222}"/>
              </a:ext>
            </a:extLst>
          </p:cNvPr>
          <p:cNvSpPr/>
          <p:nvPr/>
        </p:nvSpPr>
        <p:spPr>
          <a:xfrm>
            <a:off x="1246784" y="10098360"/>
            <a:ext cx="13120900" cy="1794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在输入值较大或较小时容易出现梯度值接近于 </a:t>
            </a:r>
            <a:r>
              <a:rPr lang="en-US" altLang="zh-CN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0 </a:t>
            </a:r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的现象，</a:t>
            </a:r>
            <a:endParaRPr lang="en-US" altLang="zh-CN" sz="4000" dirty="0">
              <a:solidFill>
                <a:schemeClr val="tx1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称为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梯度弥散现象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C4AB20-EB91-4946-B4BC-17127E7D2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6216" y="4769768"/>
            <a:ext cx="8792792" cy="748600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966269-CD1A-664F-98A4-E1E8203C38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0391496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激活函数：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D5505D-736F-B74B-83EF-E2418EC3008A}"/>
              </a:ext>
            </a:extLst>
          </p:cNvPr>
          <p:cNvSpPr/>
          <p:nvPr/>
        </p:nvSpPr>
        <p:spPr>
          <a:xfrm>
            <a:off x="1254017" y="5292003"/>
            <a:ext cx="11123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ReLU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en-US" sz="4000" dirty="0" err="1">
                <a:latin typeface="STSong" panose="02010600040101010101" pitchFamily="2" charset="-122"/>
                <a:ea typeface="STSong" panose="02010600040101010101" pitchFamily="2" charset="-122"/>
              </a:rPr>
              <a:t>REctified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 Linear Unit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，修正线性单元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函数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562A55-8BC5-4047-9A5D-9939F68BAA31}"/>
                  </a:ext>
                </a:extLst>
              </p:cNvPr>
              <p:cNvSpPr txBox="1"/>
              <p:nvPr/>
            </p:nvSpPr>
            <p:spPr>
              <a:xfrm>
                <a:off x="3349363" y="7039083"/>
                <a:ext cx="5550173" cy="6771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N" sz="440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𝐋𝐔</m:t>
                      </m:r>
                      <m:d>
                        <m:d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𝒎𝒂𝒙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en-CN" sz="4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562A55-8BC5-4047-9A5D-9939F68BA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363" y="7039083"/>
                <a:ext cx="5550173" cy="677108"/>
              </a:xfrm>
              <a:prstGeom prst="rect">
                <a:avLst/>
              </a:prstGeom>
              <a:blipFill>
                <a:blip r:embed="rId3"/>
                <a:stretch>
                  <a:fillRect l="-2740" r="-1598" b="-3888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B3F3487-78D0-E745-AC6F-59FFF52F0F70}"/>
              </a:ext>
            </a:extLst>
          </p:cNvPr>
          <p:cNvSpPr/>
          <p:nvPr/>
        </p:nvSpPr>
        <p:spPr>
          <a:xfrm>
            <a:off x="1254017" y="8638265"/>
            <a:ext cx="7344816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可缓解梯度弥散和梯度爆炸。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1624-3376-F54B-8D42-3418179F8158}"/>
              </a:ext>
            </a:extLst>
          </p:cNvPr>
          <p:cNvSpPr/>
          <p:nvPr/>
        </p:nvSpPr>
        <p:spPr>
          <a:xfrm>
            <a:off x="1257937" y="10830634"/>
            <a:ext cx="13094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 err="1">
                <a:latin typeface="STSong" panose="02010600040101010101" pitchFamily="2" charset="-122"/>
                <a:ea typeface="STSong" panose="02010600040101010101" pitchFamily="2" charset="-122"/>
              </a:rPr>
              <a:t>ReLU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函数在𝑥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&lt;0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时导数值恒为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0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，也可能会造成梯度弥。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8B80E7-A1F6-2F41-9025-DCF4B7B13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9242" y="4886235"/>
            <a:ext cx="8177974" cy="67549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6A61B-BD81-D349-8146-8AFEA7CBCD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2783342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激活函数：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D5505D-736F-B74B-83EF-E2418EC3008A}"/>
              </a:ext>
            </a:extLst>
          </p:cNvPr>
          <p:cNvSpPr/>
          <p:nvPr/>
        </p:nvSpPr>
        <p:spPr>
          <a:xfrm>
            <a:off x="1282550" y="4653172"/>
            <a:ext cx="3645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LeakyReLU函数</a:t>
            </a:r>
            <a:endParaRPr lang="zh-CN" altLang="en-US" sz="4000" dirty="0"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85DC2-6FE0-904F-BB08-8619EB792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032" y="8658200"/>
            <a:ext cx="6696744" cy="1393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AD643-29CA-6944-AB69-A836640F6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5907" y="6642716"/>
            <a:ext cx="8545273" cy="61095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E43EC-5373-F74F-B465-15B903EA27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56538516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激活函数：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B3C4D-BF55-8943-B20A-AF7C54C99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4746" y="5644956"/>
            <a:ext cx="8541709" cy="6674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CAAE92-0547-3940-B886-B6204251C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033" y="8208042"/>
            <a:ext cx="5544616" cy="15484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D30DF0-1752-3343-AE5B-AB2F0EB05508}"/>
              </a:ext>
            </a:extLst>
          </p:cNvPr>
          <p:cNvSpPr/>
          <p:nvPr/>
        </p:nvSpPr>
        <p:spPr>
          <a:xfrm>
            <a:off x="1246784" y="4751028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双曲正切函数</a:t>
            </a:r>
            <a:endParaRPr lang="zh-CN" altLang="en-US" sz="4000" dirty="0"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12CB0-5E80-5A4B-B7D4-6D2B5983A6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2362820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输出层设计：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F9AFB7-C91F-0644-BEF6-80A61E55E6AC}"/>
              </a:ext>
            </a:extLst>
          </p:cNvPr>
          <p:cNvSpPr/>
          <p:nvPr/>
        </p:nvSpPr>
        <p:spPr>
          <a:xfrm>
            <a:off x="1035157" y="4110161"/>
            <a:ext cx="21472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网络的最后一层：</a:t>
            </a:r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完成维度变换、特征提取、是否使用激活函数，以及使用什么激活函数等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41B579-A52A-1C43-972C-D6D81CF5E53C}"/>
              </a:ext>
            </a:extLst>
          </p:cNvPr>
          <p:cNvSpPr/>
          <p:nvPr/>
        </p:nvSpPr>
        <p:spPr>
          <a:xfrm>
            <a:off x="1030760" y="5541835"/>
            <a:ext cx="22896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输出属于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整个实数空间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，或者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某段普通的实数空间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，比如函数值趋势的预 测，年龄的预测问题等。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5DBFC-80F6-BC4B-8149-554610904E59}"/>
              </a:ext>
            </a:extLst>
          </p:cNvPr>
          <p:cNvSpPr/>
          <p:nvPr/>
        </p:nvSpPr>
        <p:spPr>
          <a:xfrm>
            <a:off x="1214814" y="10575121"/>
            <a:ext cx="224984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Wingdings" pitchFamily="2" charset="2"/>
              <a:buChar char="q"/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输出值特别地落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在</a:t>
            </a:r>
            <a:r>
              <a:rPr lang="en-US" altLang="zh-CN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[0, 1]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的区间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，如图片生成，图片像素值一般用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[0, 1]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区间的值表示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;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或者二分类问题的概率，如硬币正反面的概率预测问题。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9529D1-1C55-FD4E-8ABC-F093748D0F14}"/>
              </a:ext>
            </a:extLst>
          </p:cNvPr>
          <p:cNvSpPr/>
          <p:nvPr/>
        </p:nvSpPr>
        <p:spPr>
          <a:xfrm>
            <a:off x="2326904" y="6555133"/>
            <a:ext cx="19730192" cy="911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i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输出层可以不加激活函数。误差的计算直接基于最后一层的输出𝒐和真实值𝒚进行计算。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25BE-51CB-DB45-B262-0654A021067C}"/>
              </a:ext>
            </a:extLst>
          </p:cNvPr>
          <p:cNvSpPr/>
          <p:nvPr/>
        </p:nvSpPr>
        <p:spPr>
          <a:xfrm>
            <a:off x="8557030" y="12174155"/>
            <a:ext cx="72699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Sigmoid </a:t>
            </a:r>
            <a:r>
              <a:rPr lang="zh-CN" altLang="en-US" sz="4000" i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函数刚好具有此功能。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A40207-11E8-0D4C-B202-61E70FD491F9}"/>
              </a:ext>
            </a:extLst>
          </p:cNvPr>
          <p:cNvSpPr/>
          <p:nvPr/>
        </p:nvSpPr>
        <p:spPr>
          <a:xfrm>
            <a:off x="1159017" y="8154144"/>
            <a:ext cx="5128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输出值在</a:t>
            </a:r>
            <a:r>
              <a:rPr lang="en-US" altLang="zh-CN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[-1, 1]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之间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F1E3E6-2A8F-4F4E-A1C0-456E89004C1C}"/>
              </a:ext>
            </a:extLst>
          </p:cNvPr>
          <p:cNvSpPr/>
          <p:nvPr/>
        </p:nvSpPr>
        <p:spPr>
          <a:xfrm>
            <a:off x="8599510" y="9102442"/>
            <a:ext cx="71849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i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可以简单地使用 </a:t>
            </a:r>
            <a:r>
              <a:rPr lang="en-US" sz="4000" i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tanh </a:t>
            </a:r>
            <a:r>
              <a:rPr lang="zh-CN" altLang="en-US" sz="4000" i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激活函数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F9AA9-87C7-7B40-B5E9-D470C1D64E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9092337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56589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输出层设计：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F9AFB7-C91F-0644-BEF6-80A61E55E6AC}"/>
              </a:ext>
            </a:extLst>
          </p:cNvPr>
          <p:cNvSpPr/>
          <p:nvPr/>
        </p:nvSpPr>
        <p:spPr>
          <a:xfrm>
            <a:off x="942766" y="3977680"/>
            <a:ext cx="22498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网络的最后一层：</a:t>
            </a:r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完成维度变换、特征提取、是否使用激活函数，以及使用什么类型的激活函数等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57025-DA69-A74C-A023-8F26C3A0917E}"/>
              </a:ext>
            </a:extLst>
          </p:cNvPr>
          <p:cNvSpPr/>
          <p:nvPr/>
        </p:nvSpPr>
        <p:spPr>
          <a:xfrm>
            <a:off x="1102768" y="5345832"/>
            <a:ext cx="224984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Wingdings" pitchFamily="2" charset="2"/>
              <a:buChar char="q"/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输出值落在</a:t>
            </a:r>
            <a:r>
              <a:rPr lang="en-US" altLang="zh-CN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[0, 1]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的区间，并且所有输出值之和为 </a:t>
            </a:r>
            <a:r>
              <a:rPr lang="en-US" altLang="zh-CN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1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，常见的如：多分类问题，如 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MNIST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手写数字图片识别，图片属于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10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个类别的概率之和应为 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1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。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DFCC05-7C04-9C40-B5CA-E274292C9766}"/>
              </a:ext>
            </a:extLst>
          </p:cNvPr>
          <p:cNvSpPr/>
          <p:nvPr/>
        </p:nvSpPr>
        <p:spPr>
          <a:xfrm>
            <a:off x="12278500" y="8008215"/>
            <a:ext cx="3100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Softmax</a:t>
            </a:r>
            <a:r>
              <a:rPr lang="zh-CN" altLang="en-US" sz="4000" i="1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函数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A55A4-0266-E447-AA6B-41BB60497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8208" y="10019339"/>
            <a:ext cx="8056456" cy="1910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3398C1-1FD2-7841-9545-5138B4AB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941" y="7531585"/>
            <a:ext cx="7992888" cy="46004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F3B6A4-2312-2A4C-873D-3B66936E7001}"/>
                  </a:ext>
                </a:extLst>
              </p:cNvPr>
              <p:cNvSpPr txBox="1"/>
              <p:nvPr/>
            </p:nvSpPr>
            <p:spPr>
              <a:xfrm>
                <a:off x="14788472" y="7758878"/>
                <a:ext cx="7556656" cy="13976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𝑺𝒐𝒇𝒕𝒎𝒂𝒙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𝒁</m:t>
                          </m:r>
                          <m:r>
                            <a:rPr lang="en-US" sz="4000" i="1" baseline="-2500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0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pPr>
                            <m:e>
                              <m:r>
                                <a:rPr kumimoji="0" lang="en-US" sz="40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0" lang="en-US" sz="40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𝒛</m:t>
                              </m:r>
                              <m:r>
                                <a:rPr kumimoji="0" lang="en-US" sz="4000" b="1" i="1" u="none" strike="noStrike" cap="none" spc="0" normalizeH="0" baseline="-2500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𝒊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kumimoji="0" lang="en-US" sz="40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kumimoji="0" lang="en-US" sz="40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𝒋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kumimoji="0" lang="en-US" sz="40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kumimoji="0" lang="en-US" sz="40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𝒛</m:t>
                                  </m:r>
                                  <m:r>
                                    <a:rPr kumimoji="0" lang="en-US" sz="4000" b="1" i="1" u="none" strike="noStrike" cap="none" spc="0" normalizeH="0" baseline="-2500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𝒋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kumimoji="0" lang="en-CN" sz="4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F3B6A4-2312-2A4C-873D-3B66936E7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8472" y="7758878"/>
                <a:ext cx="7556656" cy="1397627"/>
              </a:xfrm>
              <a:prstGeom prst="rect">
                <a:avLst/>
              </a:prstGeom>
              <a:blipFill>
                <a:blip r:embed="rId5"/>
                <a:stretch>
                  <a:fillRect t="-25455" b="-10454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49680-57F8-0449-8BC8-E9E9B60ADB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5394640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8000" b="1" dirty="0">
                <a:latin typeface="宋体" pitchFamily="2" charset="-122"/>
                <a:ea typeface="宋体" pitchFamily="2" charset="-122"/>
              </a:rPr>
              <a:t>1 </a:t>
            </a:r>
            <a:r>
              <a:rPr lang="en-CN" sz="8000" b="1" dirty="0">
                <a:latin typeface="宋体" pitchFamily="2" charset="-122"/>
                <a:ea typeface="宋体" pitchFamily="2" charset="-122"/>
              </a:rPr>
              <a:t>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758400-6F07-5F4B-A52C-9CD77D2B67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A75AD-EF1A-BF44-B12D-41EEA4254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948" y="3572505"/>
            <a:ext cx="8712968" cy="7550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C7F560-FE78-2646-BF7E-BBF18F97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0112" y="3572505"/>
            <a:ext cx="8712969" cy="7550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751329-1EA0-1648-AC82-C0AB62CE14DF}"/>
              </a:ext>
            </a:extLst>
          </p:cNvPr>
          <p:cNvSpPr txBox="1"/>
          <p:nvPr/>
        </p:nvSpPr>
        <p:spPr>
          <a:xfrm>
            <a:off x="2326901" y="2545487"/>
            <a:ext cx="396583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6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《</a:t>
            </a:r>
            <a:r>
              <a:rPr kumimoji="0" lang="en-CN" sz="6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终结者</a:t>
            </a:r>
            <a:r>
              <a:rPr kumimoji="0" lang="en-US" altLang="zh-CN" sz="6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imSun" panose="02010600030101010101" pitchFamily="2" charset="-122"/>
                <a:ea typeface="SimSun" panose="02010600030101010101" pitchFamily="2" charset="-122"/>
                <a:sym typeface="Helvetica Neue"/>
              </a:rPr>
              <a:t>》</a:t>
            </a:r>
            <a:endParaRPr kumimoji="0" lang="en-CN" sz="6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imSun" panose="02010600030101010101" pitchFamily="2" charset="-122"/>
              <a:ea typeface="SimSun" panose="02010600030101010101" pitchFamily="2" charset="-122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FB0708-EE84-864A-B845-9D9D8FECB90E}"/>
              </a:ext>
            </a:extLst>
          </p:cNvPr>
          <p:cNvSpPr txBox="1"/>
          <p:nvPr/>
        </p:nvSpPr>
        <p:spPr>
          <a:xfrm>
            <a:off x="6205445" y="12022313"/>
            <a:ext cx="1241365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暂时问题不大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：</a:t>
            </a: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非常受控的环境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，给出有限的决策边界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7958178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误差计算：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2F6BF3-6060-AA43-B647-D3D0B5971892}"/>
              </a:ext>
            </a:extLst>
          </p:cNvPr>
          <p:cNvSpPr/>
          <p:nvPr/>
        </p:nvSpPr>
        <p:spPr>
          <a:xfrm>
            <a:off x="1246784" y="4265880"/>
            <a:ext cx="22322480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在搭建完模型结构后，下一步就是选择合适的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误差函数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来计算误差。 其中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均方差函数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和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交叉熵函数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在深度学习中比较常见，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均方差函数主要用于回归问题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交叉熵函数主要用于分类问题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。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95F115-A306-2D4A-A787-BEB5C326EF63}"/>
              </a:ext>
            </a:extLst>
          </p:cNvPr>
          <p:cNvSpPr/>
          <p:nvPr/>
        </p:nvSpPr>
        <p:spPr>
          <a:xfrm>
            <a:off x="1220549" y="7067084"/>
            <a:ext cx="44165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均方差误差函数：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C09909-09A4-9248-B877-64F01093560B}"/>
                  </a:ext>
                </a:extLst>
              </p:cNvPr>
              <p:cNvSpPr txBox="1"/>
              <p:nvPr/>
            </p:nvSpPr>
            <p:spPr>
              <a:xfrm>
                <a:off x="8511120" y="8781837"/>
                <a:ext cx="7361759" cy="9650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r>
                  <a:rPr kumimoji="0" lang="en-CN" sz="4000" b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Neue"/>
                  </a:rPr>
                  <a:t>MSE</a:t>
                </a:r>
                <a:r>
                  <a:rPr kumimoji="0" lang="zh-CN" altLang="en-US" sz="4000" b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Neue"/>
                  </a:rPr>
                  <a:t>（</a:t>
                </a:r>
                <a:r>
                  <a:rPr lang="en-US" altLang="zh-CN" sz="4000" i="1" dirty="0" err="1"/>
                  <a:t>y,o</a:t>
                </a:r>
                <a:r>
                  <a:rPr kumimoji="0" lang="zh-CN" altLang="en-US" sz="4000" b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Neue"/>
                  </a:rPr>
                  <a:t>）</a:t>
                </a:r>
                <a:r>
                  <a:rPr kumimoji="0" lang="en-US" altLang="zh-CN" sz="4000" b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Neue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CN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fPr>
                      <m:num>
                        <m:r>
                          <a:rPr kumimoji="0" lang="en-US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kumimoji="0" lang="en-US" sz="4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kumimoji="0" lang="en-US" sz="4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𝒅</m:t>
                            </m:r>
                          </m:e>
                          <m:sub>
                            <m:r>
                              <a:rPr kumimoji="0" lang="en-US" sz="4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𝒐𝒖𝒕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kumimoji="0" lang="en-CN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0" lang="en-US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𝒊</m:t>
                        </m:r>
                        <m:r>
                          <a:rPr kumimoji="0" lang="en-US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=</m:t>
                        </m:r>
                        <m:r>
                          <a:rPr kumimoji="0" lang="en-US" sz="40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𝟏</m:t>
                        </m:r>
                      </m:sub>
                      <m:sup>
                        <m:sSub>
                          <m:sSubPr>
                            <m:ctrlPr>
                              <a:rPr kumimoji="0" lang="en-CN" sz="4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kumimoji="0" lang="en-US" sz="4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𝒅</m:t>
                            </m:r>
                          </m:e>
                          <m:sub>
                            <m:r>
                              <a:rPr kumimoji="0" lang="en-US" sz="4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𝒐𝒖𝒕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kumimoji="0" lang="en-CN" sz="4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𝒐</m:t>
                                </m:r>
                              </m:e>
                              <m:sub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kumimoji="0" lang="en-US" sz="4000" b="1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𝟐</m:t>
                            </m:r>
                          </m:sup>
                        </m:sSup>
                      </m:e>
                    </m:nary>
                  </m:oMath>
                </a14:m>
                <a:endParaRPr kumimoji="0" lang="en-CN" sz="4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C09909-09A4-9248-B877-64F010935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1120" y="8781837"/>
                <a:ext cx="7361759" cy="965008"/>
              </a:xfrm>
              <a:prstGeom prst="rect">
                <a:avLst/>
              </a:prstGeom>
              <a:blipFill>
                <a:blip r:embed="rId3"/>
                <a:stretch>
                  <a:fillRect l="-3793" t="-90909" r="-1034" b="-1376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D1DE2A2-9299-0548-BD9F-878841D71444}"/>
              </a:ext>
            </a:extLst>
          </p:cNvPr>
          <p:cNvSpPr/>
          <p:nvPr/>
        </p:nvSpPr>
        <p:spPr>
          <a:xfrm>
            <a:off x="1246784" y="11330176"/>
            <a:ext cx="20087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当 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MSE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函数达到最小值 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0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时，输出等于真实标签， 此时神经网络的参数达到最优状态。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D6647-0A25-3544-870C-B9AE9D1F76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6987826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误差计算：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95F115-A306-2D4A-A787-BEB5C326EF63}"/>
              </a:ext>
            </a:extLst>
          </p:cNvPr>
          <p:cNvSpPr/>
          <p:nvPr/>
        </p:nvSpPr>
        <p:spPr>
          <a:xfrm>
            <a:off x="1276027" y="4224031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交叉熵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函数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DE2A2-9299-0548-BD9F-878841D71444}"/>
              </a:ext>
            </a:extLst>
          </p:cNvPr>
          <p:cNvSpPr/>
          <p:nvPr/>
        </p:nvSpPr>
        <p:spPr>
          <a:xfrm>
            <a:off x="3423668" y="5788633"/>
            <a:ext cx="12085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CN" sz="4000" dirty="0">
                <a:latin typeface="STSong" panose="02010600040101010101" pitchFamily="2" charset="-122"/>
                <a:ea typeface="STSong" panose="02010600040101010101" pitchFamily="2" charset="-122"/>
              </a:rPr>
              <a:t>某个信息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分布的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P(</a:t>
            </a:r>
            <a:r>
              <a:rPr lang="en-US" altLang="zh-CN" sz="4000" dirty="0" err="1">
                <a:latin typeface="STSong" panose="02010600040101010101" pitchFamily="2" charset="-122"/>
                <a:ea typeface="STSong" panose="02010600040101010101" pitchFamily="2" charset="-122"/>
              </a:rPr>
              <a:t>i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的熵（信息的不确定性）定义为：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643E4D-74F4-6740-A618-3A6D7567E2B1}"/>
              </a:ext>
            </a:extLst>
          </p:cNvPr>
          <p:cNvGrpSpPr/>
          <p:nvPr/>
        </p:nvGrpSpPr>
        <p:grpSpPr>
          <a:xfrm>
            <a:off x="8905499" y="7007249"/>
            <a:ext cx="7313200" cy="2133110"/>
            <a:chOff x="6359352" y="7406934"/>
            <a:chExt cx="7313200" cy="21331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9E9D0B-203E-EC4C-AA68-BCE04E3C7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1440" y="7897591"/>
              <a:ext cx="6521112" cy="160854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326167-018B-0A40-B8D7-9FA226C3AD12}"/>
                </a:ext>
              </a:extLst>
            </p:cNvPr>
            <p:cNvSpPr/>
            <p:nvPr/>
          </p:nvSpPr>
          <p:spPr>
            <a:xfrm>
              <a:off x="6359352" y="8747956"/>
              <a:ext cx="1224136" cy="79208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293221-7AF4-F34F-9CB8-D3A6917D5EC1}"/>
                </a:ext>
              </a:extLst>
            </p:cNvPr>
            <p:cNvSpPr/>
            <p:nvPr/>
          </p:nvSpPr>
          <p:spPr>
            <a:xfrm>
              <a:off x="7583488" y="7406934"/>
              <a:ext cx="1224136" cy="79208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B117E87-50E3-F44E-8F2F-C0DDD373B77C}"/>
              </a:ext>
            </a:extLst>
          </p:cNvPr>
          <p:cNvSpPr/>
          <p:nvPr/>
        </p:nvSpPr>
        <p:spPr>
          <a:xfrm>
            <a:off x="7876654" y="9651090"/>
            <a:ext cx="10256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N" sz="4000" dirty="0">
                <a:latin typeface="STSong" panose="02010600040101010101" pitchFamily="2" charset="-122"/>
                <a:ea typeface="STSong" panose="02010600040101010101" pitchFamily="2" charset="-122"/>
              </a:rPr>
              <a:t>e.g. [0,0,0,1], [0.1,0.1,0.1,0.7] , [0.25,0.25,0.25,0.25]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6FBB76-CF02-EE41-8BFD-8E5E01191F45}"/>
              </a:ext>
            </a:extLst>
          </p:cNvPr>
          <p:cNvSpPr/>
          <p:nvPr/>
        </p:nvSpPr>
        <p:spPr>
          <a:xfrm>
            <a:off x="2758952" y="11302583"/>
            <a:ext cx="18722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由于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0&lt;P(</a:t>
            </a:r>
            <a:r>
              <a:rPr lang="en-US" altLang="zh-CN" sz="4000" dirty="0" err="1">
                <a:latin typeface="STSong" panose="02010600040101010101" pitchFamily="2" charset="-122"/>
                <a:ea typeface="STSong" panose="02010600040101010101" pitchFamily="2" charset="-122"/>
              </a:rPr>
              <a:t>i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)&lt;1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，因此熵𝐻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(𝑃)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总是大于等于 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0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。当熵取得最小值 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0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时，不确定性为 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0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。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F614C-4FD6-F946-B95C-28F5DDB4EA7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0433238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误差计算：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95F115-A306-2D4A-A787-BEB5C326EF63}"/>
              </a:ext>
            </a:extLst>
          </p:cNvPr>
          <p:cNvSpPr/>
          <p:nvPr/>
        </p:nvSpPr>
        <p:spPr>
          <a:xfrm>
            <a:off x="1393409" y="4573657"/>
            <a:ext cx="2877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交叉熵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函数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9EFC0D-9C73-D646-AC01-A0AE8D009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144" y="5665605"/>
            <a:ext cx="9640513" cy="23847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39BF23-F8C8-DE42-B57B-0CBB7EDB5524}"/>
              </a:ext>
            </a:extLst>
          </p:cNvPr>
          <p:cNvSpPr/>
          <p:nvPr/>
        </p:nvSpPr>
        <p:spPr>
          <a:xfrm>
            <a:off x="1440339" y="8484428"/>
            <a:ext cx="107516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交叉熵可以分解为𝑝的熵𝐻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(𝑝)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和𝑝与𝑞的 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KL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散度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281D78-3275-174A-A9E2-6AC171EAC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360" y="9977449"/>
            <a:ext cx="9928545" cy="13483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44385-7A39-2242-964D-8BFCCD69EE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35415348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误差计算：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95F115-A306-2D4A-A787-BEB5C326EF63}"/>
              </a:ext>
            </a:extLst>
          </p:cNvPr>
          <p:cNvSpPr/>
          <p:nvPr/>
        </p:nvSpPr>
        <p:spPr>
          <a:xfrm>
            <a:off x="1393409" y="4265712"/>
            <a:ext cx="2877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交叉熵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函数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53FBC-87DE-FC40-AD83-44910C6C4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266" y="5297999"/>
            <a:ext cx="8049406" cy="20698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E63408-3089-F14C-BB5F-775553A7F0BB}"/>
              </a:ext>
            </a:extLst>
          </p:cNvPr>
          <p:cNvSpPr/>
          <p:nvPr/>
        </p:nvSpPr>
        <p:spPr>
          <a:xfrm>
            <a:off x="3499424" y="7558167"/>
            <a:ext cx="17385152" cy="911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𝑝 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= 𝑞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时，𝐷</a:t>
            </a:r>
            <a:r>
              <a:rPr lang="zh-CN" altLang="en-US" sz="4000" baseline="-25000" dirty="0">
                <a:latin typeface="STSong" panose="02010600040101010101" pitchFamily="2" charset="-122"/>
                <a:ea typeface="STSong" panose="02010600040101010101" pitchFamily="2" charset="-122"/>
              </a:rPr>
              <a:t>𝐾𝐿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(𝑝||𝑞)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取得最小值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0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，𝑝与𝑞之间的差距越大，𝐷</a:t>
            </a:r>
            <a:r>
              <a:rPr lang="zh-CN" altLang="en-US" sz="4000" baseline="-25000" dirty="0">
                <a:latin typeface="STSong" panose="02010600040101010101" pitchFamily="2" charset="-122"/>
                <a:ea typeface="STSong" panose="02010600040101010101" pitchFamily="2" charset="-122"/>
              </a:rPr>
              <a:t>𝐾𝐿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(𝑝||𝑞)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也越 大。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9616D8-2437-D74A-906A-55394158B2AD}"/>
              </a:ext>
            </a:extLst>
          </p:cNvPr>
          <p:cNvSpPr/>
          <p:nvPr/>
        </p:nvSpPr>
        <p:spPr>
          <a:xfrm>
            <a:off x="1689100" y="9358214"/>
            <a:ext cx="17385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特别地，当分类问题中 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y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的编码分布𝑝采用 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One-hot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编码𝒚时：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𝐻(𝑝) = 0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，此时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DDFCAC-78B5-2C46-ACDE-B851F36F1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404" y="10582503"/>
            <a:ext cx="10729192" cy="996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722297-0170-3343-92A9-1742BEB6409E}"/>
              </a:ext>
            </a:extLst>
          </p:cNvPr>
          <p:cNvSpPr/>
          <p:nvPr/>
        </p:nvSpPr>
        <p:spPr>
          <a:xfrm>
            <a:off x="14301257" y="5679047"/>
            <a:ext cx="8376011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用于衡量 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2 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个分布之间距离的指标。</a:t>
            </a:r>
            <a:endParaRPr lang="en-US" altLang="zh-CN" sz="40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D830F8-D257-1B48-B131-7A3073BDF8E8}"/>
              </a:ext>
            </a:extLst>
          </p:cNvPr>
          <p:cNvSpPr/>
          <p:nvPr/>
        </p:nvSpPr>
        <p:spPr>
          <a:xfrm>
            <a:off x="1743924" y="11892362"/>
            <a:ext cx="13645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退化到真实标签分布𝒚与输出概率分布𝒐之间的 </a:t>
            </a:r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KL 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散度上。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F8218-1031-5A40-932B-F5C5318422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346134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反向传播算法：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392B2C-A0AE-B94C-9BD9-7D6DA4CC83E8}"/>
              </a:ext>
            </a:extLst>
          </p:cNvPr>
          <p:cNvGrpSpPr/>
          <p:nvPr/>
        </p:nvGrpSpPr>
        <p:grpSpPr>
          <a:xfrm>
            <a:off x="1601243" y="4951576"/>
            <a:ext cx="10843472" cy="7041051"/>
            <a:chOff x="1689100" y="4737224"/>
            <a:chExt cx="8888988" cy="70410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470327-7219-D243-88CF-FA43FB177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9100" y="5993904"/>
              <a:ext cx="8888988" cy="445956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D30226E-A7A0-E149-B4D5-BC72FAC8BED3}"/>
                </a:ext>
              </a:extLst>
            </p:cNvPr>
            <p:cNvSpPr/>
            <p:nvPr/>
          </p:nvSpPr>
          <p:spPr>
            <a:xfrm>
              <a:off x="4127104" y="11070389"/>
              <a:ext cx="341471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solidFill>
                    <a:srgbClr val="0000FF"/>
                  </a:solidFill>
                  <a:latin typeface="STSong" panose="02010600040101010101" pitchFamily="2" charset="-122"/>
                  <a:ea typeface="STSong" panose="02010600040101010101" pitchFamily="2" charset="-122"/>
                </a:rPr>
                <a:t>全连接层模型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00B068-E19F-7845-969B-20DAA71E7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5456" y="4737224"/>
              <a:ext cx="2434818" cy="1256680"/>
            </a:xfrm>
            <a:prstGeom prst="rect">
              <a:avLst/>
            </a:prstGeom>
          </p:spPr>
        </p:pic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CF2EA873-625A-2D4C-9811-5FFA180934DF}"/>
                </a:ext>
              </a:extLst>
            </p:cNvPr>
            <p:cNvSpPr/>
            <p:nvPr/>
          </p:nvSpPr>
          <p:spPr>
            <a:xfrm rot="10800000">
              <a:off x="8026322" y="6203299"/>
              <a:ext cx="572074" cy="876734"/>
            </a:xfrm>
            <a:prstGeom prst="downArrow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9D024E-CFB4-FC41-A913-D9FE9D49E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8953" y="5771964"/>
            <a:ext cx="5544934" cy="1746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C201B-A827-0644-9B76-4E708A1ED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4252" y="8074530"/>
            <a:ext cx="7318677" cy="17298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D70C33-BB98-2645-95C8-D41BD995A1B2}"/>
              </a:ext>
            </a:extLst>
          </p:cNvPr>
          <p:cNvSpPr/>
          <p:nvPr/>
        </p:nvSpPr>
        <p:spPr>
          <a:xfrm>
            <a:off x="16440472" y="8217483"/>
            <a:ext cx="4752528" cy="1443963"/>
          </a:xfrm>
          <a:prstGeom prst="rect">
            <a:avLst/>
          </a:prstGeom>
          <a:solidFill>
            <a:srgbClr val="FF0000">
              <a:alpha val="2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9890FD-1E77-7E43-A9B8-7B186C31C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83327" y="9666312"/>
            <a:ext cx="740683" cy="83944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99ABAF-B0C4-D345-858B-513E11E840AB}"/>
              </a:ext>
            </a:extLst>
          </p:cNvPr>
          <p:cNvSpPr/>
          <p:nvPr/>
        </p:nvSpPr>
        <p:spPr>
          <a:xfrm>
            <a:off x="14698598" y="10743816"/>
            <a:ext cx="8438618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表征连接线的 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终止节点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的误差梯度传播的某种特性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FC34A49-7FE0-A741-9640-5249E8FBE6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64</a:t>
            </a:fld>
            <a:endParaRPr lang="en-C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500A23-FBFB-B643-BF2A-676D253F13A5}"/>
              </a:ext>
            </a:extLst>
          </p:cNvPr>
          <p:cNvSpPr/>
          <p:nvPr/>
        </p:nvSpPr>
        <p:spPr>
          <a:xfrm>
            <a:off x="1256791" y="4409728"/>
            <a:ext cx="3390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梯度传播规律 </a:t>
            </a:r>
          </a:p>
        </p:txBody>
      </p:sp>
    </p:spTree>
    <p:extLst>
      <p:ext uri="{BB962C8B-B14F-4D97-AF65-F5344CB8AC3E}">
        <p14:creationId xmlns:p14="http://schemas.microsoft.com/office/powerpoint/2010/main" val="239854614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神经网络进阶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反向传播算法：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04C369-347B-C642-9A3A-2231C7E1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783" y="5489848"/>
            <a:ext cx="12889433" cy="5054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790F17-E2D2-4D43-AA0F-7DB4FC3D29E1}"/>
              </a:ext>
            </a:extLst>
          </p:cNvPr>
          <p:cNvSpPr/>
          <p:nvPr/>
        </p:nvSpPr>
        <p:spPr>
          <a:xfrm>
            <a:off x="5495256" y="11135714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链式法则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F7A1E-80DD-994D-A4F2-38C25BDEF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0272" y="3689648"/>
            <a:ext cx="8788722" cy="93091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EC7EB-B3EC-C349-BA4C-C249412E26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2559662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291C27-6148-7942-93FA-8CFE253FB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414" y="3689648"/>
            <a:ext cx="8508802" cy="9093200"/>
          </a:xfrm>
          <a:prstGeom prst="rect">
            <a:avLst/>
          </a:prstGeom>
        </p:spPr>
      </p:pic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决策树（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Decision Tree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59944A-7FCB-374E-A1EA-C3E3772EEC5C}"/>
              </a:ext>
            </a:extLst>
          </p:cNvPr>
          <p:cNvSpPr/>
          <p:nvPr/>
        </p:nvSpPr>
        <p:spPr>
          <a:xfrm>
            <a:off x="610997" y="4337720"/>
            <a:ext cx="9012860" cy="706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决策树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en-US" sz="4000" dirty="0" err="1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对一组输入特征迭代分类</a:t>
            </a:r>
            <a:endParaRPr lang="en-US" sz="40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A258F5-7CE3-8D4B-AAAD-57C3A2F4AB19}"/>
              </a:ext>
            </a:extLst>
          </p:cNvPr>
          <p:cNvSpPr txBox="1"/>
          <p:nvPr/>
        </p:nvSpPr>
        <p:spPr>
          <a:xfrm>
            <a:off x="13632160" y="8062297"/>
            <a:ext cx="143468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Nodes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0BC1E-EC30-854A-8782-5ED1A48D2BA1}"/>
              </a:ext>
            </a:extLst>
          </p:cNvPr>
          <p:cNvSpPr txBox="1"/>
          <p:nvPr/>
        </p:nvSpPr>
        <p:spPr>
          <a:xfrm>
            <a:off x="13802306" y="4489787"/>
            <a:ext cx="153086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Leaves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B761D-F737-4B48-AB93-43081F31922D}"/>
              </a:ext>
            </a:extLst>
          </p:cNvPr>
          <p:cNvSpPr txBox="1"/>
          <p:nvPr/>
        </p:nvSpPr>
        <p:spPr>
          <a:xfrm>
            <a:off x="21051765" y="11542911"/>
            <a:ext cx="18642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kumimoji="0" lang="en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epth&lt;10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AAFC1-0103-B34E-9665-F309757F0430}"/>
              </a:ext>
            </a:extLst>
          </p:cNvPr>
          <p:cNvSpPr/>
          <p:nvPr/>
        </p:nvSpPr>
        <p:spPr>
          <a:xfrm>
            <a:off x="15265847" y="12071360"/>
            <a:ext cx="2475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Root node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740CD3-496E-474D-9959-4939F00B37B0}"/>
              </a:ext>
            </a:extLst>
          </p:cNvPr>
          <p:cNvSpPr/>
          <p:nvPr/>
        </p:nvSpPr>
        <p:spPr>
          <a:xfrm>
            <a:off x="1139567" y="5980088"/>
            <a:ext cx="11603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Boosting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：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combining many weak learners (trees) into a strong classifier.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342E05-A29F-4146-B464-6A8A4EA37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757" y="8321956"/>
            <a:ext cx="5168591" cy="789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1BEA6-7416-BF4C-820F-AEB182CFC333}"/>
              </a:ext>
            </a:extLst>
          </p:cNvPr>
          <p:cNvSpPr txBox="1"/>
          <p:nvPr/>
        </p:nvSpPr>
        <p:spPr>
          <a:xfrm>
            <a:off x="8038080" y="7712653"/>
            <a:ext cx="242053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3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一棵树的输出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C50603-EA11-7040-B914-F457F397AD46}"/>
              </a:ext>
            </a:extLst>
          </p:cNvPr>
          <p:cNvSpPr txBox="1"/>
          <p:nvPr/>
        </p:nvSpPr>
        <p:spPr>
          <a:xfrm>
            <a:off x="4343128" y="9307398"/>
            <a:ext cx="318035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3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权重</a:t>
            </a:r>
            <a:r>
              <a:rPr kumimoji="0" lang="zh-CN" altLang="en-US" sz="3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，随迭代变化</a:t>
            </a:r>
            <a:endParaRPr kumimoji="0" lang="en-CN" sz="3000" b="1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AEA3AE-A7DE-8742-916A-073A6F5A1ED2}"/>
              </a:ext>
            </a:extLst>
          </p:cNvPr>
          <p:cNvSpPr/>
          <p:nvPr/>
        </p:nvSpPr>
        <p:spPr>
          <a:xfrm>
            <a:off x="1246784" y="10150112"/>
            <a:ext cx="97882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The goal is to minimize an objective function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F7735B-F6F0-AD4F-87EA-977ADA64F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267" y="11250777"/>
            <a:ext cx="7122169" cy="7069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1E68B8-6F56-A146-A51C-D7FC1ABCFD9B}"/>
              </a:ext>
            </a:extLst>
          </p:cNvPr>
          <p:cNvSpPr/>
          <p:nvPr/>
        </p:nvSpPr>
        <p:spPr>
          <a:xfrm>
            <a:off x="6272074" y="11941758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误差函数</a:t>
            </a:r>
            <a:endParaRPr lang="en-US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0A223B-6638-AC4A-B595-3BBC89B2D2CF}"/>
              </a:ext>
            </a:extLst>
          </p:cNvPr>
          <p:cNvSpPr/>
          <p:nvPr/>
        </p:nvSpPr>
        <p:spPr>
          <a:xfrm>
            <a:off x="8556464" y="11957757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正规化函数</a:t>
            </a:r>
            <a:endParaRPr lang="en-US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3E21CA1-8BD8-4248-ACF9-400D9C518A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5315203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1022A5-8B25-7844-BCA0-5977B933A890}"/>
              </a:ext>
            </a:extLst>
          </p:cNvPr>
          <p:cNvSpPr/>
          <p:nvPr/>
        </p:nvSpPr>
        <p:spPr>
          <a:xfrm>
            <a:off x="1246784" y="4219714"/>
            <a:ext cx="4443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全连接网络的问题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F5497-BAFB-EF4C-AA32-0324ED9B2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049" y="5403537"/>
            <a:ext cx="12627638" cy="568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1AEA47-B0A6-544F-B671-0D512E23C091}"/>
              </a:ext>
            </a:extLst>
          </p:cNvPr>
          <p:cNvSpPr/>
          <p:nvPr/>
        </p:nvSpPr>
        <p:spPr>
          <a:xfrm>
            <a:off x="3462008" y="11407599"/>
            <a:ext cx="17701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对输入节点数为 𝑛，输出节点数为𝑚的全连接层来说，𝑾张量包含的参数量共有𝑛 ∙ 𝑚个，𝒃向量包含的参数量有𝑚个，则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全连接层的总参数量为𝑛 ∙ 𝑚 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+ 𝑚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。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310BB-9B79-8C4A-B30E-F35FEC487612}"/>
              </a:ext>
            </a:extLst>
          </p:cNvPr>
          <p:cNvSpPr/>
          <p:nvPr/>
        </p:nvSpPr>
        <p:spPr>
          <a:xfrm>
            <a:off x="17932790" y="7894339"/>
            <a:ext cx="28777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参数量过大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845EC-0CC0-A64D-ABDB-18C3E736F6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324736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E21CE1-C5CF-3248-A3FA-3ED7118D3496}"/>
              </a:ext>
            </a:extLst>
          </p:cNvPr>
          <p:cNvSpPr/>
          <p:nvPr/>
        </p:nvSpPr>
        <p:spPr>
          <a:xfrm>
            <a:off x="1236714" y="4632187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解决方法</a:t>
            </a:r>
            <a:endParaRPr lang="zh-CN" altLang="en-US" sz="4000" dirty="0"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F0A9F-EA2E-E647-A971-21A2857A5FEB}"/>
              </a:ext>
            </a:extLst>
          </p:cNvPr>
          <p:cNvSpPr/>
          <p:nvPr/>
        </p:nvSpPr>
        <p:spPr>
          <a:xfrm>
            <a:off x="886744" y="6150114"/>
            <a:ext cx="21584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（</a:t>
            </a:r>
            <a:r>
              <a:rPr lang="en-US" altLang="zh-CN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1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）局部相关性：分析输入节点对输出节点的重要性分布，仅考虑较重要的一部分输入节点。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2BB294-E0AD-3149-AA99-4A695AC13E28}"/>
              </a:ext>
            </a:extLst>
          </p:cNvPr>
          <p:cNvSpPr/>
          <p:nvPr/>
        </p:nvSpPr>
        <p:spPr>
          <a:xfrm>
            <a:off x="3352881" y="11906265"/>
            <a:ext cx="176782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问题就转变为探索第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I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层中对于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J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层中的𝑗号节点重要性最高的前𝑘个节点集合 。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BF089-4C7F-A44B-8269-5F6E210BD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520" y="7881562"/>
            <a:ext cx="9977400" cy="3060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7A53BE-09C6-7241-8196-687EC0FD48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2558352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E21CE1-C5CF-3248-A3FA-3ED7118D3496}"/>
              </a:ext>
            </a:extLst>
          </p:cNvPr>
          <p:cNvSpPr/>
          <p:nvPr/>
        </p:nvSpPr>
        <p:spPr>
          <a:xfrm>
            <a:off x="1227160" y="4381525"/>
            <a:ext cx="2749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解决方法：</a:t>
            </a:r>
            <a:endParaRPr lang="zh-CN" altLang="en-US" sz="4000" dirty="0"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1CAA4C-39FF-194E-B2EC-006FD496E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904" y="6717345"/>
            <a:ext cx="6160261" cy="54692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D846A-25A4-4F49-9603-30EDDBB0CB63}"/>
              </a:ext>
            </a:extLst>
          </p:cNvPr>
          <p:cNvSpPr/>
          <p:nvPr/>
        </p:nvSpPr>
        <p:spPr>
          <a:xfrm>
            <a:off x="1236714" y="5641383"/>
            <a:ext cx="13136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存在着大量以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位置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或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距离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作为重要性分布衡量标准的数据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C5309-CC1A-0E46-AD8B-04751A573AEE}"/>
              </a:ext>
            </a:extLst>
          </p:cNvPr>
          <p:cNvSpPr/>
          <p:nvPr/>
        </p:nvSpPr>
        <p:spPr>
          <a:xfrm>
            <a:off x="8992364" y="8365289"/>
            <a:ext cx="13217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e.g.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图片每个像素点和周边像素点的关联度更大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位置相关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6831ED-5A15-5944-BC65-3964907E4431}"/>
              </a:ext>
            </a:extLst>
          </p:cNvPr>
          <p:cNvSpPr/>
          <p:nvPr/>
        </p:nvSpPr>
        <p:spPr>
          <a:xfrm>
            <a:off x="6489959" y="6649393"/>
            <a:ext cx="5351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感受野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Receptive Field)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DBAC1-E24F-6749-B45A-5EE489DEE389}"/>
              </a:ext>
            </a:extLst>
          </p:cNvPr>
          <p:cNvSpPr/>
          <p:nvPr/>
        </p:nvSpPr>
        <p:spPr>
          <a:xfrm>
            <a:off x="8992364" y="10103292"/>
            <a:ext cx="13484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当前位置的节点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与大小为𝑘的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窗口内的所有像素相连接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，与窗口外的其它像素点无关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122EA4-E857-AB4D-91EB-0A660577D3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69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974431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D96686-5877-364A-B8DD-17660F334088}"/>
              </a:ext>
            </a:extLst>
          </p:cNvPr>
          <p:cNvSpPr/>
          <p:nvPr/>
        </p:nvSpPr>
        <p:spPr>
          <a:xfrm>
            <a:off x="2527992" y="3833664"/>
            <a:ext cx="17707091" cy="7190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8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有监督学习：</a:t>
            </a:r>
            <a:r>
              <a:rPr lang="zh-CN" altLang="en-US" sz="8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有标签（分类、回归等）</a:t>
            </a:r>
            <a:endParaRPr lang="en-US" altLang="zh-CN" sz="8000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8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无监督学习：</a:t>
            </a:r>
            <a:r>
              <a:rPr lang="zh-CN" altLang="en-US" sz="8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无标签（</a:t>
            </a:r>
            <a:r>
              <a:rPr lang="zh-CN" altLang="en-CN" sz="8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聚类</a:t>
            </a:r>
            <a:r>
              <a:rPr lang="zh-CN" altLang="en-US" sz="8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、</a:t>
            </a:r>
            <a:r>
              <a:rPr lang="zh-CN" altLang="en-CN" sz="8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降维</a:t>
            </a:r>
            <a:r>
              <a:rPr lang="zh-CN" altLang="en-US" sz="8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等）</a:t>
            </a:r>
            <a:endParaRPr lang="en-US" altLang="zh-CN" sz="8000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8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半监督学习：</a:t>
            </a:r>
            <a:r>
              <a:rPr lang="zh-CN" altLang="en-US" sz="8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带标签</a:t>
            </a:r>
            <a:r>
              <a:rPr lang="en-US" altLang="zh-CN" sz="8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+</a:t>
            </a:r>
            <a:r>
              <a:rPr lang="zh-CN" altLang="en-US" sz="8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无标签</a:t>
            </a:r>
            <a:endParaRPr lang="en-US" altLang="zh-CN" sz="8000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8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强化学习：</a:t>
            </a:r>
            <a:r>
              <a:rPr lang="zh-CN" altLang="en-US" sz="8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与环境交互</a:t>
            </a:r>
            <a:endParaRPr lang="en-US" altLang="zh-CN" sz="8000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E997A-BA19-4A46-B572-D31507A995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22002083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E21CE1-C5CF-3248-A3FA-3ED7118D3496}"/>
              </a:ext>
            </a:extLst>
          </p:cNvPr>
          <p:cNvSpPr/>
          <p:nvPr/>
        </p:nvSpPr>
        <p:spPr>
          <a:xfrm>
            <a:off x="1236714" y="4265712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解决方法</a:t>
            </a:r>
            <a:endParaRPr lang="zh-CN" altLang="en-US" sz="4000" dirty="0"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F0A9F-EA2E-E647-A971-21A2857A5FEB}"/>
              </a:ext>
            </a:extLst>
          </p:cNvPr>
          <p:cNvSpPr/>
          <p:nvPr/>
        </p:nvSpPr>
        <p:spPr>
          <a:xfrm>
            <a:off x="958752" y="5888278"/>
            <a:ext cx="15567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（</a:t>
            </a:r>
            <a:r>
              <a:rPr lang="en-US" altLang="zh-CN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2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）权值共享： 对于每个输出节点𝑜，均使用相同的权值矩阵𝑾。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089573-2172-D149-8F9F-205FC8B23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2954" y="5733453"/>
            <a:ext cx="7382287" cy="7068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C820B4-24AB-9F45-AA19-4E76F8C6C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492" y="8894550"/>
            <a:ext cx="6831699" cy="26181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48AAB4-1552-FC48-8F76-B1279EA90BEA}"/>
              </a:ext>
            </a:extLst>
          </p:cNvPr>
          <p:cNvSpPr/>
          <p:nvPr/>
        </p:nvSpPr>
        <p:spPr>
          <a:xfrm>
            <a:off x="2354969" y="7518400"/>
            <a:ext cx="1219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在计算左上角位置的输出像素时，使用权值矩阵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A8B522-5F11-5D44-BC68-23E491EC6AC9}"/>
              </a:ext>
            </a:extLst>
          </p:cNvPr>
          <p:cNvSpPr/>
          <p:nvPr/>
        </p:nvSpPr>
        <p:spPr>
          <a:xfrm>
            <a:off x="2354840" y="11970568"/>
            <a:ext cx="11205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在计算右下方感受野区域时，共享权值参数𝑾。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659178-2DE4-7149-8643-6EA215683C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5420472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478A3D-72ED-944D-BCD7-5A51F7FA2997}"/>
              </a:ext>
            </a:extLst>
          </p:cNvPr>
          <p:cNvSpPr/>
          <p:nvPr/>
        </p:nvSpPr>
        <p:spPr>
          <a:xfrm>
            <a:off x="1246784" y="4573657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卷积运算</a:t>
            </a:r>
            <a:endParaRPr lang="zh-CN" altLang="en-US" sz="40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F93356-B4E3-7045-A4A4-D8629A5E9F48}"/>
              </a:ext>
            </a:extLst>
          </p:cNvPr>
          <p:cNvSpPr/>
          <p:nvPr/>
        </p:nvSpPr>
        <p:spPr>
          <a:xfrm>
            <a:off x="1311856" y="6150114"/>
            <a:ext cx="16064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信号处理领域，卷积的“卷”是指翻转平移操作，“积”是指积分运算，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7EA7B-03A3-1149-A1EB-681E6F974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371" y="7726571"/>
            <a:ext cx="8696397" cy="17467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0CCCBB-976D-654B-8132-6DE3917572E4}"/>
              </a:ext>
            </a:extLst>
          </p:cNvPr>
          <p:cNvSpPr/>
          <p:nvPr/>
        </p:nvSpPr>
        <p:spPr>
          <a:xfrm>
            <a:off x="4254112" y="8238540"/>
            <a:ext cx="3113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1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D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连续卷积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:</a:t>
            </a:r>
            <a:endParaRPr lang="en-CN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1906E6-67A9-0246-B728-43629104A646}"/>
              </a:ext>
            </a:extLst>
          </p:cNvPr>
          <p:cNvSpPr/>
          <p:nvPr/>
        </p:nvSpPr>
        <p:spPr>
          <a:xfrm>
            <a:off x="4343128" y="10958201"/>
            <a:ext cx="3514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1D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离散卷积：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B08255-A7C3-1B48-904D-527DDDF7D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8371" y="10061556"/>
            <a:ext cx="8696397" cy="250117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EAFCB-AC37-6C41-A98C-719C09491F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32452700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478A3D-72ED-944D-BCD7-5A51F7FA2997}"/>
              </a:ext>
            </a:extLst>
          </p:cNvPr>
          <p:cNvSpPr/>
          <p:nvPr/>
        </p:nvSpPr>
        <p:spPr>
          <a:xfrm>
            <a:off x="1246784" y="4573657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卷积运算</a:t>
            </a:r>
            <a:endParaRPr lang="zh-CN" altLang="en-US" sz="40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5FA14-1961-9F43-B479-FA34E41FA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096" y="7700171"/>
            <a:ext cx="12576011" cy="24709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40692C-DEB6-F643-A506-5A327F5A27E4}"/>
              </a:ext>
            </a:extLst>
          </p:cNvPr>
          <p:cNvSpPr/>
          <p:nvPr/>
        </p:nvSpPr>
        <p:spPr>
          <a:xfrm>
            <a:off x="1333080" y="6353944"/>
            <a:ext cx="3514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2D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离散卷积：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B79123-BEB1-6E40-BBCC-7A7269B38FB2}"/>
              </a:ext>
            </a:extLst>
          </p:cNvPr>
          <p:cNvSpPr/>
          <p:nvPr/>
        </p:nvSpPr>
        <p:spPr>
          <a:xfrm>
            <a:off x="13242980" y="7146032"/>
            <a:ext cx="3001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2D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图片函数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6095A8-0752-D642-BC33-837377327518}"/>
              </a:ext>
            </a:extLst>
          </p:cNvPr>
          <p:cNvSpPr/>
          <p:nvPr/>
        </p:nvSpPr>
        <p:spPr>
          <a:xfrm>
            <a:off x="14890386" y="9894530"/>
            <a:ext cx="6014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2D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卷积核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即权值矩阵𝑾 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)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2A04C0-2E01-1B4A-9798-9980EA06DDCF}"/>
              </a:ext>
            </a:extLst>
          </p:cNvPr>
          <p:cNvSpPr/>
          <p:nvPr/>
        </p:nvSpPr>
        <p:spPr>
          <a:xfrm>
            <a:off x="13267588" y="8245603"/>
            <a:ext cx="1611117" cy="1459200"/>
          </a:xfrm>
          <a:prstGeom prst="rect">
            <a:avLst/>
          </a:prstGeom>
          <a:solidFill>
            <a:srgbClr val="FF0000">
              <a:alpha val="20000"/>
            </a:srgbClr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0AAD96-EE45-8F49-A569-ED7BD94F8125}"/>
              </a:ext>
            </a:extLst>
          </p:cNvPr>
          <p:cNvSpPr/>
          <p:nvPr/>
        </p:nvSpPr>
        <p:spPr>
          <a:xfrm>
            <a:off x="14854097" y="8257195"/>
            <a:ext cx="3878206" cy="14592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FBC094-3910-8C4F-8CF4-AEE68E32B623}"/>
              </a:ext>
            </a:extLst>
          </p:cNvPr>
          <p:cNvSpPr/>
          <p:nvPr/>
        </p:nvSpPr>
        <p:spPr>
          <a:xfrm>
            <a:off x="5202825" y="11577403"/>
            <a:ext cx="141179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𝑓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(𝑖 𝑗)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和𝑔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(𝑖 𝑗)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仅在各自窗口有效区域存在值，其它区域视为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0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。</a:t>
            </a:r>
            <a:endParaRPr lang="en-US" altLang="zh-CN" sz="4000" dirty="0"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AF1AC-41DE-D349-8FCA-DA04F301AB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53771852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478A3D-72ED-944D-BCD7-5A51F7FA2997}"/>
              </a:ext>
            </a:extLst>
          </p:cNvPr>
          <p:cNvSpPr/>
          <p:nvPr/>
        </p:nvSpPr>
        <p:spPr>
          <a:xfrm>
            <a:off x="1246784" y="4573657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卷积运算</a:t>
            </a:r>
            <a:endParaRPr lang="zh-CN" altLang="en-US" sz="40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918428-4511-984C-BE26-08F4F8A72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784" y="5666137"/>
            <a:ext cx="10945216" cy="3982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F7A824-9216-6348-9F63-C8C20419E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9026" y="6569968"/>
            <a:ext cx="5321758" cy="1330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E284F2-99F2-2F43-BD86-765F027CB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2160" y="9410398"/>
            <a:ext cx="9955490" cy="39821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517378-D9DD-5F49-A3EE-4F02C5A90F2B}"/>
              </a:ext>
            </a:extLst>
          </p:cNvPr>
          <p:cNvSpPr/>
          <p:nvPr/>
        </p:nvSpPr>
        <p:spPr>
          <a:xfrm>
            <a:off x="1141163" y="10878533"/>
            <a:ext cx="11626901" cy="1794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将卷积核𝑔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(𝑖 𝑗)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函数翻转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沿着𝑥和𝑦方向各翻转一次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向左、向上各平移一个单元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31821-C491-1444-8A5D-63267610F2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72160920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B3DC26-2CA8-CE46-9057-82D4510F4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079" y="6785992"/>
            <a:ext cx="17969841" cy="45365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D392BF-9132-7642-9372-58D4A554DD1A}"/>
              </a:ext>
            </a:extLst>
          </p:cNvPr>
          <p:cNvSpPr/>
          <p:nvPr/>
        </p:nvSpPr>
        <p:spPr>
          <a:xfrm>
            <a:off x="814736" y="4826170"/>
            <a:ext cx="16129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按照此种方式循环计算，可以计算出函数𝑓⨂𝑔 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(𝑚,n), -1&lt;=𝑚, n&lt;=1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C96199-FF6F-F244-9E5F-93AB01415700}"/>
              </a:ext>
            </a:extLst>
          </p:cNvPr>
          <p:cNvSpPr/>
          <p:nvPr/>
        </p:nvSpPr>
        <p:spPr>
          <a:xfrm>
            <a:off x="2908327" y="12139359"/>
            <a:ext cx="1828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始终使用𝑔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(𝑚,𝑛)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函数完成卷积运算，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卷积运算其实已经实现了权值共享的思想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372A8-4AB5-A646-A3AD-F4E50ED3B64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84614753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72FF4A-B758-1742-94FB-94196B74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90" y="4814163"/>
            <a:ext cx="16423838" cy="78764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53404E-3908-C04D-ACA3-FC411A050093}"/>
              </a:ext>
            </a:extLst>
          </p:cNvPr>
          <p:cNvSpPr/>
          <p:nvPr/>
        </p:nvSpPr>
        <p:spPr>
          <a:xfrm>
            <a:off x="9868231" y="3810829"/>
            <a:ext cx="49295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常见卷积核及其效果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CCB2D-3D39-4143-91C8-CE8C57F70D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83078790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CCDC3-C859-7347-8754-633AA26AEFD3}"/>
              </a:ext>
            </a:extLst>
          </p:cNvPr>
          <p:cNvSpPr/>
          <p:nvPr/>
        </p:nvSpPr>
        <p:spPr>
          <a:xfrm>
            <a:off x="1267472" y="3995215"/>
            <a:ext cx="82910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灰度图片，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单个通道，单个卷积核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A0D488-0DDB-B54D-AC03-C4D18B65F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913" y="5027075"/>
            <a:ext cx="8783175" cy="26230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3D4C1-3333-694E-A53C-BC5C56CC43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76</a:t>
            </a:fld>
            <a:endParaRPr lang="en-C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EACD0-5829-3F4A-860B-56CBF06F5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7232" y="5134050"/>
            <a:ext cx="10257855" cy="2516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A2DB89-BDEB-BB4E-AB49-277ACF5BADAF}"/>
              </a:ext>
            </a:extLst>
          </p:cNvPr>
          <p:cNvSpPr/>
          <p:nvPr/>
        </p:nvSpPr>
        <p:spPr>
          <a:xfrm>
            <a:off x="12412269" y="3995215"/>
            <a:ext cx="815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感受野窗口向下移动一个步长单位</a:t>
            </a:r>
            <a:endParaRPr lang="en-US" altLang="zh-CN" sz="4000" dirty="0">
              <a:solidFill>
                <a:schemeClr val="tx1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CC08A7-B27F-0C4B-9EDA-D71DCA39F7FE}"/>
              </a:ext>
            </a:extLst>
          </p:cNvPr>
          <p:cNvSpPr/>
          <p:nvPr/>
        </p:nvSpPr>
        <p:spPr>
          <a:xfrm>
            <a:off x="1465574" y="8055749"/>
            <a:ext cx="87831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彩色的图片，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包含了 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R/G/B 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三个通道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0F868E-1DC9-2046-B46A-6AC8005CD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936" y="8958500"/>
            <a:ext cx="3646105" cy="3159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78E10F-FD27-C84F-9F86-0D3CB0B12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7751" y="8634331"/>
            <a:ext cx="7614990" cy="43096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C327BF-AEA2-ED4B-B5C9-50CD7CA3D4C5}"/>
              </a:ext>
            </a:extLst>
          </p:cNvPr>
          <p:cNvSpPr/>
          <p:nvPr/>
        </p:nvSpPr>
        <p:spPr>
          <a:xfrm>
            <a:off x="18931146" y="8859512"/>
            <a:ext cx="501496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输入通道的通道数量决定了卷积核的通道数。一个卷积核只能得到一个输出矩阵，无论输入𝑿的通道数量。 </a:t>
            </a:r>
          </a:p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EB6808-5B9F-6940-861D-7F587088C6D2}"/>
              </a:ext>
            </a:extLst>
          </p:cNvPr>
          <p:cNvSpPr/>
          <p:nvPr/>
        </p:nvSpPr>
        <p:spPr>
          <a:xfrm>
            <a:off x="1649298" y="12283020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多个通道，单个卷积核</a:t>
            </a:r>
          </a:p>
        </p:txBody>
      </p:sp>
    </p:spTree>
    <p:extLst>
      <p:ext uri="{BB962C8B-B14F-4D97-AF65-F5344CB8AC3E}">
        <p14:creationId xmlns:p14="http://schemas.microsoft.com/office/powerpoint/2010/main" val="1068026374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2AC95-1027-7244-BB54-48E9636276A5}"/>
              </a:ext>
            </a:extLst>
          </p:cNvPr>
          <p:cNvSpPr/>
          <p:nvPr/>
        </p:nvSpPr>
        <p:spPr>
          <a:xfrm>
            <a:off x="1246784" y="7007240"/>
            <a:ext cx="11233248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一个卷积核只能完成某种逻辑的特征提取，当需要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同时提取多种逻辑特征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，可通过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增加多个卷积核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来得到多种特征，提高神经网络的表达能力。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590446-8EA8-BF44-A6F4-290AF1B69704}"/>
              </a:ext>
            </a:extLst>
          </p:cNvPr>
          <p:cNvSpPr/>
          <p:nvPr/>
        </p:nvSpPr>
        <p:spPr>
          <a:xfrm>
            <a:off x="1246784" y="4802411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多通道输入、多卷积核</a:t>
            </a:r>
            <a:endParaRPr lang="en-CN" sz="4000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76AEC6-3EA0-FA42-9EFF-731E1629F765}"/>
              </a:ext>
            </a:extLst>
          </p:cNvPr>
          <p:cNvGrpSpPr/>
          <p:nvPr/>
        </p:nvGrpSpPr>
        <p:grpSpPr>
          <a:xfrm>
            <a:off x="13987066" y="4202603"/>
            <a:ext cx="9505056" cy="7925865"/>
            <a:chOff x="13632160" y="4904398"/>
            <a:chExt cx="9505056" cy="79258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82F210-1C06-B84F-8CED-0759CD48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2160" y="4904398"/>
              <a:ext cx="9505056" cy="778518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A6CF50-9FA3-AB4A-98E7-A2FD20892564}"/>
                </a:ext>
              </a:extLst>
            </p:cNvPr>
            <p:cNvSpPr/>
            <p:nvPr/>
          </p:nvSpPr>
          <p:spPr>
            <a:xfrm>
              <a:off x="14712280" y="11894159"/>
              <a:ext cx="3024336" cy="936104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4D69E8F-B72F-E147-A5A1-6A347861375E}"/>
                </a:ext>
              </a:extLst>
            </p:cNvPr>
            <p:cNvSpPr/>
            <p:nvPr/>
          </p:nvSpPr>
          <p:spPr>
            <a:xfrm>
              <a:off x="18312680" y="11157945"/>
              <a:ext cx="3024336" cy="936104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4224ADD-E3FE-4E40-A929-77DC32F8324B}"/>
              </a:ext>
            </a:extLst>
          </p:cNvPr>
          <p:cNvSpPr/>
          <p:nvPr/>
        </p:nvSpPr>
        <p:spPr>
          <a:xfrm>
            <a:off x="21265008" y="10002738"/>
            <a:ext cx="3024336" cy="93610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E16CC-07E6-8841-931C-857DBEB8E6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28111307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CCDC3-C859-7347-8754-633AA26AEFD3}"/>
              </a:ext>
            </a:extLst>
          </p:cNvPr>
          <p:cNvSpPr/>
          <p:nvPr/>
        </p:nvSpPr>
        <p:spPr>
          <a:xfrm>
            <a:off x="1314530" y="4121696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梯度传播</a:t>
            </a:r>
            <a:endParaRPr lang="zh-CN" altLang="en-US" sz="40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224ADD-E3FE-4E40-A929-77DC32F8324B}"/>
              </a:ext>
            </a:extLst>
          </p:cNvPr>
          <p:cNvSpPr/>
          <p:nvPr/>
        </p:nvSpPr>
        <p:spPr>
          <a:xfrm>
            <a:off x="21265008" y="10002738"/>
            <a:ext cx="3024336" cy="93610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0C163C-1B9C-F44F-BA75-B204E48C5210}"/>
              </a:ext>
            </a:extLst>
          </p:cNvPr>
          <p:cNvGrpSpPr/>
          <p:nvPr/>
        </p:nvGrpSpPr>
        <p:grpSpPr>
          <a:xfrm>
            <a:off x="4949406" y="4121696"/>
            <a:ext cx="14042871" cy="3739226"/>
            <a:chOff x="1282134" y="6263512"/>
            <a:chExt cx="14042871" cy="373922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DB815E8-545B-104C-9912-D95EE4AB5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2134" y="6263512"/>
              <a:ext cx="14042871" cy="373922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D017797-7C8A-8F45-B264-EE92841E78EC}"/>
                </a:ext>
              </a:extLst>
            </p:cNvPr>
            <p:cNvSpPr/>
            <p:nvPr/>
          </p:nvSpPr>
          <p:spPr>
            <a:xfrm>
              <a:off x="7151440" y="9018240"/>
              <a:ext cx="1692187" cy="585717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665F3B4-980F-294B-BAA4-0B13A752CD20}"/>
              </a:ext>
            </a:extLst>
          </p:cNvPr>
          <p:cNvSpPr/>
          <p:nvPr/>
        </p:nvSpPr>
        <p:spPr>
          <a:xfrm>
            <a:off x="1246784" y="8442176"/>
            <a:ext cx="7983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首先推导出输出张量𝑶的表达形式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38B44-975A-3945-A7BB-0EF13AA47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329" y="9577899"/>
            <a:ext cx="8407400" cy="284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38AEED-5FF7-6345-B914-25BC27E89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3087" y="9150062"/>
            <a:ext cx="7468252" cy="1780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3B3D0C-E556-7947-B549-F68806A31915}"/>
              </a:ext>
            </a:extLst>
          </p:cNvPr>
          <p:cNvSpPr/>
          <p:nvPr/>
        </p:nvSpPr>
        <p:spPr>
          <a:xfrm>
            <a:off x="11829359" y="11649809"/>
            <a:ext cx="11085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循环移动感受野的方式并没有改变网络层可导性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E7E8D6-5EDB-244F-AF24-E3A76513C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95772202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卷积神经网络（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Conventional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CCDC3-C859-7347-8754-633AA26AEFD3}"/>
              </a:ext>
            </a:extLst>
          </p:cNvPr>
          <p:cNvSpPr/>
          <p:nvPr/>
        </p:nvSpPr>
        <p:spPr>
          <a:xfrm>
            <a:off x="1314533" y="4409728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网络优化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224ADD-E3FE-4E40-A929-77DC32F8324B}"/>
              </a:ext>
            </a:extLst>
          </p:cNvPr>
          <p:cNvSpPr/>
          <p:nvPr/>
        </p:nvSpPr>
        <p:spPr>
          <a:xfrm>
            <a:off x="21265008" y="10002738"/>
            <a:ext cx="3024336" cy="93610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820B9-AABC-664C-A783-C324A7143F65}"/>
              </a:ext>
            </a:extLst>
          </p:cNvPr>
          <p:cNvSpPr/>
          <p:nvPr/>
        </p:nvSpPr>
        <p:spPr>
          <a:xfrm>
            <a:off x="7367464" y="6501043"/>
            <a:ext cx="78790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CN" sz="6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步长值</a:t>
            </a:r>
            <a:r>
              <a:rPr lang="zh-CN" altLang="en-US" sz="6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、卷积核大小等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A6CCFA-1F96-4141-8B36-3406E273F70D}"/>
              </a:ext>
            </a:extLst>
          </p:cNvPr>
          <p:cNvSpPr/>
          <p:nvPr/>
        </p:nvSpPr>
        <p:spPr>
          <a:xfrm>
            <a:off x="1314533" y="9294852"/>
            <a:ext cx="28777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卷积层变种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CFCC1C-2791-E244-A9C6-3B36F8C2CAFA}"/>
              </a:ext>
            </a:extLst>
          </p:cNvPr>
          <p:cNvSpPr/>
          <p:nvPr/>
        </p:nvSpPr>
        <p:spPr>
          <a:xfrm>
            <a:off x="7367464" y="10868317"/>
            <a:ext cx="82638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空洞卷积、转置卷积等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D6AF6-9A5C-CA4F-8241-2792E82E75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79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3245345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D96686-5877-364A-B8DD-17660F334088}"/>
              </a:ext>
            </a:extLst>
          </p:cNvPr>
          <p:cNvSpPr/>
          <p:nvPr/>
        </p:nvSpPr>
        <p:spPr>
          <a:xfrm>
            <a:off x="2590120" y="5279683"/>
            <a:ext cx="18737822" cy="3497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回归问题（</a:t>
            </a:r>
            <a:r>
              <a:rPr lang="en-US" altLang="zh-CN" sz="8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regression</a:t>
            </a:r>
            <a:r>
              <a:rPr lang="zh-CN" altLang="en-US" sz="8000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8000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建模和分析变量之间的关系，多预测问题</a:t>
            </a:r>
            <a:endParaRPr lang="en-US" altLang="zh-CN" sz="8000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E997A-BA19-4A46-B572-D31507A995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64186820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循环神经网络（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Recurrent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FA129-87D0-684F-9954-AB37D37F6003}"/>
              </a:ext>
            </a:extLst>
          </p:cNvPr>
          <p:cNvSpPr/>
          <p:nvPr/>
        </p:nvSpPr>
        <p:spPr>
          <a:xfrm>
            <a:off x="1314535" y="4105791"/>
            <a:ext cx="7879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序列问题：文本识别、自然语言等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771B35-9854-A846-9AB8-C444BFA6DCC3}"/>
              </a:ext>
            </a:extLst>
          </p:cNvPr>
          <p:cNvSpPr/>
          <p:nvPr/>
        </p:nvSpPr>
        <p:spPr>
          <a:xfrm>
            <a:off x="1030760" y="5332755"/>
            <a:ext cx="180805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序列信号：需要一个 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shape 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为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[𝑏, 𝑠]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的张量， 其中𝑏 为序列数量，𝑠为序列长度。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F2A274-BFE8-7742-9910-B1FB13552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6497960"/>
            <a:ext cx="15404385" cy="12759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63B613-C4D5-2A46-8DBF-E93BB25733D9}"/>
              </a:ext>
            </a:extLst>
          </p:cNvPr>
          <p:cNvSpPr/>
          <p:nvPr/>
        </p:nvSpPr>
        <p:spPr>
          <a:xfrm>
            <a:off x="1246784" y="8094330"/>
            <a:ext cx="10059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将单词或字符转化</a:t>
            </a:r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为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数值，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Word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Embedding</a:t>
            </a:r>
            <a:endParaRPr lang="zh-CN" altLang="en-US" sz="4000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1E8C9A-68A2-0243-A773-2B60DFEB21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80</a:t>
            </a:fld>
            <a:endParaRPr lang="en-C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E2A93C-6277-B44A-9AE2-D17BA743A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3928" y="8674851"/>
            <a:ext cx="10342046" cy="3914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B3496E-E31A-C54E-B74E-BD876B0E19C0}"/>
              </a:ext>
            </a:extLst>
          </p:cNvPr>
          <p:cNvSpPr txBox="1"/>
          <p:nvPr/>
        </p:nvSpPr>
        <p:spPr>
          <a:xfrm>
            <a:off x="3335016" y="10239635"/>
            <a:ext cx="461504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ne-hot (独热编码)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FD4A1-5BAA-BD40-83B6-1D6C8FC1AEF3}"/>
              </a:ext>
            </a:extLst>
          </p:cNvPr>
          <p:cNvSpPr txBox="1"/>
          <p:nvPr/>
        </p:nvSpPr>
        <p:spPr>
          <a:xfrm>
            <a:off x="3607526" y="11788653"/>
            <a:ext cx="407002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数据稀疏</a:t>
            </a:r>
            <a:r>
              <a:rPr kumimoji="0" lang="zh-CN" alt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，且无相关性</a:t>
            </a:r>
            <a:endParaRPr kumimoji="0" lang="en-CN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58144437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循环神经网络（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Recurrent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FA129-87D0-684F-9954-AB37D37F6003}"/>
              </a:ext>
            </a:extLst>
          </p:cNvPr>
          <p:cNvSpPr/>
          <p:nvPr/>
        </p:nvSpPr>
        <p:spPr>
          <a:xfrm>
            <a:off x="1246784" y="4219714"/>
            <a:ext cx="74943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语义层面的相关性：余弦相关度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BC913-D321-A746-83B4-445CDCA7B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138" y="5633864"/>
            <a:ext cx="10489723" cy="17796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BFA1A9-5A7E-DB43-91DA-8ADDA431CD66}"/>
              </a:ext>
            </a:extLst>
          </p:cNvPr>
          <p:cNvSpPr/>
          <p:nvPr/>
        </p:nvSpPr>
        <p:spPr>
          <a:xfrm>
            <a:off x="15288470" y="9738320"/>
            <a:ext cx="62440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𝜃为两个词向量之间的夹角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4E1963-2A94-6D4C-BB82-FDFE3C622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48" y="7938120"/>
            <a:ext cx="11815923" cy="43602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41F6A-9E50-6244-A63C-4BBD9E31CC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16407237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循环神经网络（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Recurrent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FA129-87D0-684F-9954-AB37D37F6003}"/>
              </a:ext>
            </a:extLst>
          </p:cNvPr>
          <p:cNvSpPr/>
          <p:nvPr/>
        </p:nvSpPr>
        <p:spPr>
          <a:xfrm>
            <a:off x="1462808" y="4538705"/>
            <a:ext cx="134992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Embedding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层</a:t>
            </a:r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：单词的表示层，把单词编码为某个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词向量</a:t>
            </a:r>
            <a:r>
              <a:rPr lang="zh-CN" altLang="en-US" sz="4000" dirty="0">
                <a:solidFill>
                  <a:schemeClr val="tx1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。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2A9C95-7E8D-AC4B-AFD9-A38F72CE23F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82</a:t>
            </a:fld>
            <a:endParaRPr lang="en-C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0C43A-D344-D548-91A3-F287F26A7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073" y="6035648"/>
            <a:ext cx="17137904" cy="67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51835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循环神经网络（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Recurrent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FA129-87D0-684F-9954-AB37D37F6003}"/>
              </a:ext>
            </a:extLst>
          </p:cNvPr>
          <p:cNvSpPr/>
          <p:nvPr/>
        </p:nvSpPr>
        <p:spPr>
          <a:xfrm>
            <a:off x="1276908" y="4573657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网络实现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046761-8C05-F140-8161-9988D8FE0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914" y="5420687"/>
            <a:ext cx="11799044" cy="70208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15B036-F332-7F44-BCF0-F47AFC57E331}"/>
              </a:ext>
            </a:extLst>
          </p:cNvPr>
          <p:cNvSpPr/>
          <p:nvPr/>
        </p:nvSpPr>
        <p:spPr>
          <a:xfrm>
            <a:off x="15214088" y="7518400"/>
            <a:ext cx="7273914" cy="27176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全连接</a:t>
            </a:r>
            <a:endParaRPr lang="en-US" altLang="zh-CN" sz="4000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1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、网络参量相当可观</a:t>
            </a:r>
            <a:endParaRPr lang="en-US" altLang="zh-CN" sz="4000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2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、只能感受当前词向量的输入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3378C-6CF5-B64C-8358-EF2353053F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77715148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循环神经网络（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Recurrent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FA129-87D0-684F-9954-AB37D37F6003}"/>
              </a:ext>
            </a:extLst>
          </p:cNvPr>
          <p:cNvSpPr/>
          <p:nvPr/>
        </p:nvSpPr>
        <p:spPr>
          <a:xfrm>
            <a:off x="1276908" y="4573657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网络实现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15B036-F332-7F44-BCF0-F47AFC57E331}"/>
              </a:ext>
            </a:extLst>
          </p:cNvPr>
          <p:cNvSpPr/>
          <p:nvPr/>
        </p:nvSpPr>
        <p:spPr>
          <a:xfrm>
            <a:off x="18374417" y="9099884"/>
            <a:ext cx="2236510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CN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权值共享</a:t>
            </a:r>
            <a:endParaRPr lang="zh-CN" altLang="en-US" sz="4000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C0D5D-6674-C44F-A057-DCAA1F935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072" y="5777880"/>
            <a:ext cx="13099447" cy="70534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BFC05-1FB9-E344-91AD-8D1F9F6D6C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97377254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循环神经网络（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Recurrent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FA129-87D0-684F-9954-AB37D37F6003}"/>
              </a:ext>
            </a:extLst>
          </p:cNvPr>
          <p:cNvSpPr/>
          <p:nvPr/>
        </p:nvSpPr>
        <p:spPr>
          <a:xfrm>
            <a:off x="1276908" y="4573657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网络实现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15B036-F332-7F44-BCF0-F47AFC57E331}"/>
              </a:ext>
            </a:extLst>
          </p:cNvPr>
          <p:cNvSpPr/>
          <p:nvPr/>
        </p:nvSpPr>
        <p:spPr>
          <a:xfrm>
            <a:off x="19219612" y="8390442"/>
            <a:ext cx="2236511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CN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全局语义</a:t>
            </a:r>
            <a:endParaRPr lang="zh-CN" altLang="en-US" sz="4000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219A98-EB11-4C4B-B108-B468036D5E34}"/>
              </a:ext>
            </a:extLst>
          </p:cNvPr>
          <p:cNvGrpSpPr/>
          <p:nvPr/>
        </p:nvGrpSpPr>
        <p:grpSpPr>
          <a:xfrm>
            <a:off x="3482202" y="5904930"/>
            <a:ext cx="14110398" cy="6490270"/>
            <a:chOff x="1246784" y="5854749"/>
            <a:chExt cx="12241360" cy="64902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DB9FE0-F366-434A-9366-645F34BBC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9100" y="5854749"/>
              <a:ext cx="11799044" cy="649027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065923B-96B8-7441-B69E-B668D8CEF0C6}"/>
                </a:ext>
              </a:extLst>
            </p:cNvPr>
            <p:cNvSpPr/>
            <p:nvPr/>
          </p:nvSpPr>
          <p:spPr>
            <a:xfrm>
              <a:off x="1246784" y="8658200"/>
              <a:ext cx="2016224" cy="2808312"/>
            </a:xfrm>
            <a:prstGeom prst="roundRect">
              <a:avLst/>
            </a:prstGeom>
            <a:noFill/>
            <a:ln w="635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6E166C-B99B-B047-956A-0085035925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95596972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循环神经网络（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Recurrent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FA129-87D0-684F-9954-AB37D37F6003}"/>
              </a:ext>
            </a:extLst>
          </p:cNvPr>
          <p:cNvSpPr/>
          <p:nvPr/>
        </p:nvSpPr>
        <p:spPr>
          <a:xfrm>
            <a:off x="1276908" y="4193704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网络实现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15B036-F332-7F44-BCF0-F47AFC57E331}"/>
              </a:ext>
            </a:extLst>
          </p:cNvPr>
          <p:cNvSpPr/>
          <p:nvPr/>
        </p:nvSpPr>
        <p:spPr>
          <a:xfrm>
            <a:off x="18403170" y="10380362"/>
            <a:ext cx="2236511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CN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全局语义</a:t>
            </a:r>
            <a:endParaRPr lang="zh-CN" altLang="en-US" sz="4000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8C784-FE23-7246-BE48-DCC99C760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045" y="9522295"/>
            <a:ext cx="9833709" cy="34581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668C06-228F-164F-9471-5601E7C1CED3}"/>
              </a:ext>
            </a:extLst>
          </p:cNvPr>
          <p:cNvSpPr/>
          <p:nvPr/>
        </p:nvSpPr>
        <p:spPr>
          <a:xfrm>
            <a:off x="1342697" y="5273824"/>
            <a:ext cx="21448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在每个时间戳𝑡，网络层接受当前时间戳的输入𝒙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𝑡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和上一个时间戳的网络状态向量</a:t>
            </a:r>
            <a:r>
              <a:rPr lang="en-US" altLang="zh-CN" sz="4000" i="1" dirty="0">
                <a:latin typeface="STSong" panose="02010600040101010101" pitchFamily="2" charset="-122"/>
                <a:ea typeface="STSong" panose="02010600040101010101" pitchFamily="2" charset="-122"/>
              </a:rPr>
              <a:t>h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𝑡−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1)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，经过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DD03B-08B8-214E-B5B0-3222C1220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1900" y="6418234"/>
            <a:ext cx="4054250" cy="7078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DCA568-A61D-B64B-8CCE-80F595C1A6E2}"/>
              </a:ext>
            </a:extLst>
          </p:cNvPr>
          <p:cNvSpPr/>
          <p:nvPr/>
        </p:nvSpPr>
        <p:spPr>
          <a:xfrm>
            <a:off x="1371001" y="7283513"/>
            <a:ext cx="21912492" cy="183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变换后得到当前时间戳的新状态向量，并写入记忆状态中，在每个时间戳上，网络层均有输出产生𝒐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𝑡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，𝒐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𝑡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= 𝑔(h𝑡)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，即将网络的状态向量变换后输出。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E6299-0023-AA4B-98C1-3D67EF0439D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32534354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循环神经网络（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Recurrent Neuron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6E513B-447F-6649-B331-BC6D46BFA4F4}"/>
              </a:ext>
            </a:extLst>
          </p:cNvPr>
          <p:cNvSpPr/>
          <p:nvPr/>
        </p:nvSpPr>
        <p:spPr>
          <a:xfrm>
            <a:off x="1330306" y="4348174"/>
            <a:ext cx="2364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梯度传播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6EE019-E6FB-5846-944A-D2C43C612F81}"/>
              </a:ext>
            </a:extLst>
          </p:cNvPr>
          <p:cNvSpPr/>
          <p:nvPr/>
        </p:nvSpPr>
        <p:spPr>
          <a:xfrm>
            <a:off x="1390800" y="8178406"/>
            <a:ext cx="3390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链式法则展开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5A3316-F0D6-994F-B616-9E35ABD83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296" y="10783031"/>
            <a:ext cx="6989555" cy="14233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A2A5E7-A17C-DF4B-B2F9-EE17394116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87</a:t>
            </a:fld>
            <a:endParaRPr lang="en-C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1351A6-350A-BE4C-89D8-98EFBF9F831A}"/>
              </a:ext>
            </a:extLst>
          </p:cNvPr>
          <p:cNvGrpSpPr/>
          <p:nvPr/>
        </p:nvGrpSpPr>
        <p:grpSpPr>
          <a:xfrm>
            <a:off x="6791400" y="7563470"/>
            <a:ext cx="9581025" cy="2606898"/>
            <a:chOff x="6503368" y="6601824"/>
            <a:chExt cx="9581025" cy="26068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03BF06-394B-DB48-A1AB-200D94A37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3368" y="6673832"/>
              <a:ext cx="9581025" cy="253489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ED9C37D0-C9BA-D442-89A1-C2392D13C01B}"/>
                </a:ext>
              </a:extLst>
            </p:cNvPr>
            <p:cNvSpPr/>
            <p:nvPr/>
          </p:nvSpPr>
          <p:spPr>
            <a:xfrm>
              <a:off x="12840072" y="6601824"/>
              <a:ext cx="1296144" cy="2534890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2BBDA2-4009-3240-A07F-EE538F240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0010" y="4963558"/>
            <a:ext cx="10938876" cy="1894442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5C8C34D0-BF18-6A42-84F7-0C4A123DE689}"/>
              </a:ext>
            </a:extLst>
          </p:cNvPr>
          <p:cNvSpPr/>
          <p:nvPr/>
        </p:nvSpPr>
        <p:spPr>
          <a:xfrm rot="10800000">
            <a:off x="13345705" y="6510075"/>
            <a:ext cx="860942" cy="777478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3B67F75-B913-4649-8176-8AC4C9245BFF}"/>
              </a:ext>
            </a:extLst>
          </p:cNvPr>
          <p:cNvSpPr/>
          <p:nvPr/>
        </p:nvSpPr>
        <p:spPr>
          <a:xfrm>
            <a:off x="14967866" y="9781629"/>
            <a:ext cx="860942" cy="777478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3ACDF-EBF4-8249-ACE2-64054C0DCD3C}"/>
              </a:ext>
            </a:extLst>
          </p:cNvPr>
          <p:cNvSpPr txBox="1"/>
          <p:nvPr/>
        </p:nvSpPr>
        <p:spPr>
          <a:xfrm>
            <a:off x="18271007" y="6887666"/>
            <a:ext cx="420628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TSong" panose="02010600040101010101" pitchFamily="2" charset="-122"/>
                <a:ea typeface="STSong" panose="02010600040101010101" pitchFamily="2" charset="-122"/>
                <a:sym typeface="Helvetica Neue"/>
              </a:rPr>
              <a:t>梯度弥散或者爆炸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814ABDC-9F2A-D543-A463-77222CECC3D6}"/>
              </a:ext>
            </a:extLst>
          </p:cNvPr>
          <p:cNvSpPr/>
          <p:nvPr/>
        </p:nvSpPr>
        <p:spPr>
          <a:xfrm>
            <a:off x="19536816" y="5221388"/>
            <a:ext cx="1090062" cy="1274266"/>
          </a:xfrm>
          <a:prstGeom prst="roundRect">
            <a:avLst/>
          </a:prstGeom>
          <a:solidFill>
            <a:srgbClr val="0000FF">
              <a:alpha val="20000"/>
            </a:srgbClr>
          </a:solidFill>
          <a:ln w="12700" cap="flat">
            <a:solidFill>
              <a:srgbClr val="000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1BE3A3-3252-714D-85E2-1D8E39C46D81}"/>
              </a:ext>
            </a:extLst>
          </p:cNvPr>
          <p:cNvSpPr/>
          <p:nvPr/>
        </p:nvSpPr>
        <p:spPr>
          <a:xfrm>
            <a:off x="1466780" y="11300752"/>
            <a:ext cx="2364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短时记忆 </a:t>
            </a:r>
          </a:p>
        </p:txBody>
      </p:sp>
    </p:spTree>
    <p:extLst>
      <p:ext uri="{BB962C8B-B14F-4D97-AF65-F5344CB8AC3E}">
        <p14:creationId xmlns:p14="http://schemas.microsoft.com/office/powerpoint/2010/main" val="3689665690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890432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自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编码器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(Auto-Encoder)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ADB07-A0B4-E948-B9D8-156B1E02E9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88</a:t>
            </a:fld>
            <a:endParaRPr lang="en-C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AEEB11-9B13-1D46-BB25-BB0AC3C95975}"/>
              </a:ext>
            </a:extLst>
          </p:cNvPr>
          <p:cNvSpPr/>
          <p:nvPr/>
        </p:nvSpPr>
        <p:spPr>
          <a:xfrm>
            <a:off x="1270736" y="4372114"/>
            <a:ext cx="13946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一种把样本𝒙作为监督信号来学习的神经网路（自监督学习）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3FCB6-0B72-804A-9244-7F13D0F7E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864" y="6029000"/>
            <a:ext cx="7420272" cy="50363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54DA61-9B5B-3D4E-902B-305D8FC20235}"/>
              </a:ext>
            </a:extLst>
          </p:cNvPr>
          <p:cNvSpPr/>
          <p:nvPr/>
        </p:nvSpPr>
        <p:spPr>
          <a:xfrm>
            <a:off x="3340810" y="7366000"/>
            <a:ext cx="56108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把高维度的输入𝒙编码成</a:t>
            </a:r>
            <a:endParaRPr lang="en-US" altLang="zh-CN" sz="4000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低维度的隐变量𝒛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B8E2EC-C7B3-3A43-A3C2-7EAF8FBDF244}"/>
              </a:ext>
            </a:extLst>
          </p:cNvPr>
          <p:cNvSpPr/>
          <p:nvPr/>
        </p:nvSpPr>
        <p:spPr>
          <a:xfrm>
            <a:off x="15504368" y="7365999"/>
            <a:ext cx="62199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把编码过后的输入𝒛解码为</a:t>
            </a:r>
            <a:endParaRPr lang="en-US" altLang="zh-CN" sz="4000" dirty="0">
              <a:solidFill>
                <a:srgbClr val="0000FF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  <a:p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高维度的𝒙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867B4-CE53-984C-86BD-B70D31D86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3628" y="9018240"/>
            <a:ext cx="1956743" cy="65224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9E1AA1-0BB1-E745-AA74-37095C350784}"/>
              </a:ext>
            </a:extLst>
          </p:cNvPr>
          <p:cNvSpPr/>
          <p:nvPr/>
        </p:nvSpPr>
        <p:spPr>
          <a:xfrm>
            <a:off x="5863031" y="11660435"/>
            <a:ext cx="1219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整个网络模型𝑓叫做自动编码器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(</a:t>
            </a:r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Auto-Encoder)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AFC497-9B3A-E34C-AFE7-A55B79036867}"/>
              </a:ext>
            </a:extLst>
          </p:cNvPr>
          <p:cNvSpPr/>
          <p:nvPr/>
        </p:nvSpPr>
        <p:spPr>
          <a:xfrm>
            <a:off x="10789148" y="8069240"/>
            <a:ext cx="28777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非线性表达 </a:t>
            </a:r>
          </a:p>
        </p:txBody>
      </p:sp>
    </p:spTree>
    <p:extLst>
      <p:ext uri="{BB962C8B-B14F-4D97-AF65-F5344CB8AC3E}">
        <p14:creationId xmlns:p14="http://schemas.microsoft.com/office/powerpoint/2010/main" val="2527564919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890432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自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编码器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(Auto-Encoder)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ADB07-A0B4-E948-B9D8-156B1E02E9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89</a:t>
            </a:fld>
            <a:endParaRPr lang="en-C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DE8B9-9F0A-C94E-8990-FDB0BAA88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0" y="4402915"/>
            <a:ext cx="12663140" cy="57213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17DAA-2465-D346-A7A9-344326D74786}"/>
              </a:ext>
            </a:extLst>
          </p:cNvPr>
          <p:cNvSpPr/>
          <p:nvPr/>
        </p:nvSpPr>
        <p:spPr>
          <a:xfrm>
            <a:off x="2185653" y="10342494"/>
            <a:ext cx="20012693" cy="183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自编码器的训练过程与分类器的基本一致，通过误差函数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计算出重建向量𝒙与原始输入向量𝒙之间的距离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，再利用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自动求导机制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同时求出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encoder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和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decoder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的梯度，循环更新即可。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92639A-298C-244E-912B-19E097E2F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6416" y="6765305"/>
            <a:ext cx="6480720" cy="19173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6BB518-DF86-6748-A6A1-09AECF8F746D}"/>
              </a:ext>
            </a:extLst>
          </p:cNvPr>
          <p:cNvSpPr/>
          <p:nvPr/>
        </p:nvSpPr>
        <p:spPr>
          <a:xfrm>
            <a:off x="15918134" y="4985792"/>
            <a:ext cx="27774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优化目标：</a:t>
            </a:r>
          </a:p>
        </p:txBody>
      </p:sp>
    </p:spTree>
    <p:extLst>
      <p:ext uri="{BB962C8B-B14F-4D97-AF65-F5344CB8AC3E}">
        <p14:creationId xmlns:p14="http://schemas.microsoft.com/office/powerpoint/2010/main" val="28419434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1</a:t>
            </a:r>
            <a:r>
              <a:rPr sz="8000" b="1" dirty="0">
                <a:latin typeface="宋体" pitchFamily="2" charset="-122"/>
                <a:ea typeface="宋体" pitchFamily="2" charset="-122"/>
              </a:rPr>
              <a:t> </a:t>
            </a:r>
            <a:r>
              <a:rPr lang="en-CN" sz="8000" b="1" dirty="0">
                <a:latin typeface="宋体" pitchFamily="2" charset="-122"/>
                <a:ea typeface="宋体" pitchFamily="2" charset="-122"/>
              </a:rPr>
              <a:t>初识神经网络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689100" y="2825552"/>
            <a:ext cx="21005800" cy="9569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预测器：</a:t>
            </a:r>
            <a:r>
              <a:rPr lang="zh-CN" altLang="en-US" dirty="0"/>
              <a:t>机器接受了一个输入，并做出应有的预测，输出结果</a:t>
            </a:r>
            <a:endParaRPr lang="en-US" altLang="zh-CN" b="1" dirty="0"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279" y="4337720"/>
            <a:ext cx="856895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278" y="7506072"/>
            <a:ext cx="8538427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1747" y="4924258"/>
            <a:ext cx="113172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宋体" pitchFamily="2" charset="-122"/>
                <a:ea typeface="宋体" pitchFamily="2" charset="-122"/>
                <a:sym typeface="Helvetica Neue"/>
              </a:rPr>
              <a:t>人类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7184" y="8084071"/>
            <a:ext cx="164628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计算机</a:t>
            </a:r>
            <a:endParaRPr kumimoji="0" lang="zh-CN" altLang="en-US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宋体" pitchFamily="2" charset="-122"/>
              <a:ea typeface="宋体" pitchFamily="2" charset="-122"/>
              <a:sym typeface="Helvetica Neue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80" y="10602416"/>
            <a:ext cx="856895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08DF4-9D2A-7A42-BAE3-9044BBC251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93426980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生成对抗神经网络（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Generative Adversarial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647BD-A0FD-A64B-B75C-28F031F0021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90</a:t>
            </a:fld>
            <a:endParaRPr lang="en-C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0B2328-E811-F641-A2FE-6FF8CD9F40D8}"/>
              </a:ext>
            </a:extLst>
          </p:cNvPr>
          <p:cNvSpPr/>
          <p:nvPr/>
        </p:nvSpPr>
        <p:spPr>
          <a:xfrm>
            <a:off x="1246784" y="4121696"/>
            <a:ext cx="77364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GAN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网络借鉴了博弈学习的思想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E3CFE-FA9C-064A-B766-C26C530D0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99" y="6858000"/>
            <a:ext cx="7143758" cy="54100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31BF97-DA86-664A-B8F1-6A135BFAD294}"/>
              </a:ext>
            </a:extLst>
          </p:cNvPr>
          <p:cNvSpPr/>
          <p:nvPr/>
        </p:nvSpPr>
        <p:spPr>
          <a:xfrm>
            <a:off x="4199112" y="5201816"/>
            <a:ext cx="17545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分别设立了两个子网络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</a:rPr>
              <a:t>: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负责生成样本的生成器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G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和负责鉴别真伪的鉴别器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D。</a:t>
            </a:r>
          </a:p>
        </p:txBody>
      </p:sp>
      <p:pic>
        <p:nvPicPr>
          <p:cNvPr id="2050" name="Picture 2" descr="清明上河图》，故宫博物院收藏的是不是真的？隐藏着哪些谜团- 每日头条">
            <a:extLst>
              <a:ext uri="{FF2B5EF4-FFF2-40B4-BE49-F238E27FC236}">
                <a16:creationId xmlns:a16="http://schemas.microsoft.com/office/drawing/2014/main" id="{AE0368AF-AABD-2141-8783-FEFEF31A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211" y="6858000"/>
            <a:ext cx="6637385" cy="54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869953-2E2A-D848-B2CF-E27C745C9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3291" y="6858000"/>
            <a:ext cx="3590528" cy="54100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0DFB5B-A176-E740-87DF-8636EFA0D1CA}"/>
              </a:ext>
            </a:extLst>
          </p:cNvPr>
          <p:cNvSpPr/>
          <p:nvPr/>
        </p:nvSpPr>
        <p:spPr>
          <a:xfrm>
            <a:off x="15411151" y="6281936"/>
            <a:ext cx="9573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许愿</a:t>
            </a:r>
            <a:endParaRPr lang="en-CN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84D7B7-5462-CF41-BD85-7300E41AE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9902" y="6858000"/>
            <a:ext cx="3875027" cy="54100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CD10BCB-3102-E346-8098-4A91316DF8F4}"/>
              </a:ext>
            </a:extLst>
          </p:cNvPr>
          <p:cNvSpPr/>
          <p:nvPr/>
        </p:nvSpPr>
        <p:spPr>
          <a:xfrm>
            <a:off x="7943528" y="6304002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老朝奉</a:t>
            </a:r>
            <a:endParaRPr lang="en-CN" dirty="0">
              <a:solidFill>
                <a:srgbClr val="FF0000"/>
              </a:solidFill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021584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生成对抗神经网络（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Generative Adversarial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647BD-A0FD-A64B-B75C-28F031F0021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91</a:t>
            </a:fld>
            <a:endParaRPr lang="en-C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C1E1BA-8575-7649-A00F-A24964191BE4}"/>
              </a:ext>
            </a:extLst>
          </p:cNvPr>
          <p:cNvSpPr/>
          <p:nvPr/>
        </p:nvSpPr>
        <p:spPr>
          <a:xfrm>
            <a:off x="1213095" y="4904828"/>
            <a:ext cx="54425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生成网络：类似解码器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95A09-1717-3640-B763-236274D96F97}"/>
              </a:ext>
            </a:extLst>
          </p:cNvPr>
          <p:cNvSpPr/>
          <p:nvPr/>
        </p:nvSpPr>
        <p:spPr>
          <a:xfrm>
            <a:off x="1246784" y="11012153"/>
            <a:ext cx="99534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生成器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G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的功能是将隐向量𝒛通过神经网络转换为样本向量𝒙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038C46-55CA-E34D-A04F-6745B7E84766}"/>
              </a:ext>
            </a:extLst>
          </p:cNvPr>
          <p:cNvGrpSpPr/>
          <p:nvPr/>
        </p:nvGrpSpPr>
        <p:grpSpPr>
          <a:xfrm>
            <a:off x="1238036" y="6816936"/>
            <a:ext cx="10720995" cy="2852949"/>
            <a:chOff x="7526722" y="6682828"/>
            <a:chExt cx="10720995" cy="28529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AA65B6-06DC-5C48-B43E-6CD6CAC33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4926" y="7203167"/>
              <a:ext cx="8662395" cy="233261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B369E9-698B-2147-AC97-AF7F11F25EB3}"/>
                </a:ext>
              </a:extLst>
            </p:cNvPr>
            <p:cNvSpPr/>
            <p:nvPr/>
          </p:nvSpPr>
          <p:spPr>
            <a:xfrm>
              <a:off x="7526722" y="6682828"/>
              <a:ext cx="335861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STSong" panose="02010600040101010101" pitchFamily="2" charset="-122"/>
                  <a:ea typeface="STSong" panose="02010600040101010101" pitchFamily="2" charset="-122"/>
                </a:rPr>
                <a:t>从先验分布中采样 </a:t>
              </a:r>
              <a:endParaRPr lang="en-CN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E0D10A-36D4-5140-B3CF-6B8035164343}"/>
                </a:ext>
              </a:extLst>
            </p:cNvPr>
            <p:cNvSpPr/>
            <p:nvPr/>
          </p:nvSpPr>
          <p:spPr>
            <a:xfrm>
              <a:off x="10235482" y="8908429"/>
              <a:ext cx="172354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STSong" panose="02010600040101010101" pitchFamily="2" charset="-122"/>
                  <a:ea typeface="STSong" panose="02010600040101010101" pitchFamily="2" charset="-122"/>
                </a:rPr>
                <a:t>隐藏变量</a:t>
              </a:r>
              <a:endParaRPr lang="en-CN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ACA1F7-680D-A746-9356-7963D06FD034}"/>
                </a:ext>
              </a:extLst>
            </p:cNvPr>
            <p:cNvSpPr/>
            <p:nvPr/>
          </p:nvSpPr>
          <p:spPr>
            <a:xfrm>
              <a:off x="11959031" y="6695779"/>
              <a:ext cx="509787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STSong" panose="02010600040101010101" pitchFamily="2" charset="-122"/>
                  <a:ea typeface="STSong" panose="02010600040101010101" pitchFamily="2" charset="-122"/>
                </a:rPr>
                <a:t>通过生成网络</a:t>
              </a:r>
              <a:r>
                <a:rPr lang="en-US" dirty="0">
                  <a:solidFill>
                    <a:srgbClr val="0000FF"/>
                  </a:solidFill>
                  <a:latin typeface="STSong" panose="02010600040101010101" pitchFamily="2" charset="-122"/>
                  <a:ea typeface="STSong" panose="02010600040101010101" pitchFamily="2" charset="-122"/>
                </a:rPr>
                <a:t>G</a:t>
              </a:r>
              <a:r>
                <a:rPr lang="zh-CN" altLang="en-US" dirty="0">
                  <a:solidFill>
                    <a:srgbClr val="0000FF"/>
                  </a:solidFill>
                  <a:latin typeface="STSong" panose="02010600040101010101" pitchFamily="2" charset="-122"/>
                  <a:ea typeface="STSong" panose="02010600040101010101" pitchFamily="2" charset="-122"/>
                </a:rPr>
                <a:t>参数化的分布</a:t>
              </a:r>
              <a:endParaRPr lang="en-CN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A4830F-751C-4B44-874C-7E380217C80E}"/>
                </a:ext>
              </a:extLst>
            </p:cNvPr>
            <p:cNvSpPr/>
            <p:nvPr/>
          </p:nvSpPr>
          <p:spPr>
            <a:xfrm>
              <a:off x="15522291" y="8918465"/>
              <a:ext cx="272542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STSong" panose="02010600040101010101" pitchFamily="2" charset="-122"/>
                  <a:ea typeface="STSong" panose="02010600040101010101" pitchFamily="2" charset="-122"/>
                </a:rPr>
                <a:t>获得生成样本𝒙</a:t>
              </a:r>
              <a:endParaRPr lang="en-CN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99D95BD-81EA-BD47-A4EE-9726E6BE3FC0}"/>
              </a:ext>
            </a:extLst>
          </p:cNvPr>
          <p:cNvSpPr/>
          <p:nvPr/>
        </p:nvSpPr>
        <p:spPr>
          <a:xfrm>
            <a:off x="14368500" y="7544721"/>
            <a:ext cx="9437122" cy="364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接受输入样本𝒙的数据集，包含采样自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真实数据分布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，也包含了采样自</a:t>
            </a:r>
            <a:r>
              <a:rPr lang="zh-CN" altLang="en-US" sz="4000" dirty="0">
                <a:solidFill>
                  <a:srgbClr val="0000FF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生成网络的假样本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</a:rPr>
              <a:t>，共同组成了判别网络的训练数据集。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CBC14C-EF44-B943-9F91-E7BF810AE276}"/>
              </a:ext>
            </a:extLst>
          </p:cNvPr>
          <p:cNvSpPr/>
          <p:nvPr/>
        </p:nvSpPr>
        <p:spPr>
          <a:xfrm>
            <a:off x="14349772" y="4904828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判别网络：二分类网络</a:t>
            </a:r>
          </a:p>
        </p:txBody>
      </p:sp>
    </p:spTree>
    <p:extLst>
      <p:ext uri="{BB962C8B-B14F-4D97-AF65-F5344CB8AC3E}">
        <p14:creationId xmlns:p14="http://schemas.microsoft.com/office/powerpoint/2010/main" val="3369733602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常见神经网络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6" name="1956年，达特茅斯会议，人脑，人工智能…"/>
          <p:cNvSpPr txBox="1">
            <a:spLocks noGrp="1"/>
          </p:cNvSpPr>
          <p:nvPr>
            <p:ph type="body" idx="1"/>
          </p:nvPr>
        </p:nvSpPr>
        <p:spPr>
          <a:xfrm>
            <a:off x="1246784" y="2641600"/>
            <a:ext cx="21448116" cy="9753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生成对抗神经网络（</a:t>
            </a:r>
            <a:r>
              <a:rPr lang="en-US" altLang="zh-CN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Generative Adversarial Network</a:t>
            </a:r>
            <a:r>
              <a:rPr lang="zh-CN" altLang="en-US" sz="60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）：</a:t>
            </a:r>
            <a:endParaRPr lang="en-US" altLang="zh-CN" sz="6000" b="1" dirty="0">
              <a:solidFill>
                <a:srgbClr val="0000FF"/>
              </a:solidFill>
              <a:latin typeface="宋体" pitchFamily="2" charset="-122"/>
              <a:ea typeface="宋体" pitchFamily="2" charset="-12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647BD-A0FD-A64B-B75C-28F031F0021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92</a:t>
            </a:fld>
            <a:endParaRPr lang="en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BD2AC-F2F6-3F4A-8D62-574F36A67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784" y="4698866"/>
            <a:ext cx="12433944" cy="76609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4A1ED2-AA2F-FF4F-9AF1-8F3E4F79C058}"/>
              </a:ext>
            </a:extLst>
          </p:cNvPr>
          <p:cNvSpPr/>
          <p:nvPr/>
        </p:nvSpPr>
        <p:spPr>
          <a:xfrm>
            <a:off x="15189397" y="5534561"/>
            <a:ext cx="8400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4000" dirty="0"/>
              <a:t>通过最小化判别网络</a:t>
            </a:r>
            <a:r>
              <a:rPr lang="en-US" sz="4000" dirty="0"/>
              <a:t>D</a:t>
            </a:r>
            <a:r>
              <a:rPr lang="zh-CN" altLang="en-US" sz="4000" dirty="0"/>
              <a:t>的预测值与标签之间的误差来优化判别网络参数。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B9D642-F5CF-AF4C-B2B9-4A85388EF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4515" y="8127996"/>
            <a:ext cx="7335973" cy="883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A78EE0-A747-0849-9086-C4AF7841F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3684" y="9882336"/>
            <a:ext cx="9805969" cy="15253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8DABD3-C2CA-7645-B91B-9D50EFCC7A12}"/>
              </a:ext>
            </a:extLst>
          </p:cNvPr>
          <p:cNvSpPr/>
          <p:nvPr/>
        </p:nvSpPr>
        <p:spPr>
          <a:xfrm>
            <a:off x="10895856" y="12023547"/>
            <a:ext cx="132363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真实样本</a:t>
            </a:r>
            <a:r>
              <a:rPr lang="zh-CN" altLang="en-US" sz="4000" dirty="0">
                <a:latin typeface="CambriaMath"/>
              </a:rPr>
              <a:t>𝒙𝑟</a:t>
            </a: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在判别网络</a:t>
            </a:r>
            <a:r>
              <a:rPr lang="zh-CN" altLang="en-US" sz="4000" dirty="0">
                <a:latin typeface="CambriaMath"/>
              </a:rPr>
              <a:t>𝐷</a:t>
            </a: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的输出，</a:t>
            </a:r>
            <a:r>
              <a:rPr lang="zh-CN" altLang="en-US" sz="4000" dirty="0">
                <a:latin typeface="CambriaMath"/>
              </a:rPr>
              <a:t>𝜃</a:t>
            </a:r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为判别网络的参数集 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46352507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新物理物理研究中的</a:t>
            </a:r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ML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BDD6E-855D-DE44-B038-3C4AF6432F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93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19B6D-87F5-C240-81A2-E784D56D3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0" y="3572939"/>
            <a:ext cx="17035927" cy="7992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8E0B0-4846-8E4B-99C2-FDF4C4886E61}"/>
              </a:ext>
            </a:extLst>
          </p:cNvPr>
          <p:cNvSpPr txBox="1"/>
          <p:nvPr/>
        </p:nvSpPr>
        <p:spPr>
          <a:xfrm>
            <a:off x="19941087" y="6498927"/>
            <a:ext cx="342080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1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、寻找新信号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846615-0A25-704F-91B5-F0B3A0EEA712}"/>
              </a:ext>
            </a:extLst>
          </p:cNvPr>
          <p:cNvSpPr txBox="1"/>
          <p:nvPr/>
        </p:nvSpPr>
        <p:spPr>
          <a:xfrm>
            <a:off x="19909377" y="8514184"/>
            <a:ext cx="342080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2</a:t>
            </a: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、检验新模型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98973089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新物理物理研究中的</a:t>
            </a:r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ML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BDD6E-855D-DE44-B038-3C4AF6432F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94</a:t>
            </a:fld>
            <a:endParaRPr lang="en-CN"/>
          </a:p>
        </p:txBody>
      </p:sp>
      <p:pic>
        <p:nvPicPr>
          <p:cNvPr id="1026" name="Picture 2" descr="Taking a closer look at LHC - Supersymmetry">
            <a:extLst>
              <a:ext uri="{FF2B5EF4-FFF2-40B4-BE49-F238E27FC236}">
                <a16:creationId xmlns:a16="http://schemas.microsoft.com/office/drawing/2014/main" id="{BC7A0475-D7F6-8D45-A80D-6E87910B8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87" y="2969568"/>
            <a:ext cx="14679364" cy="81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B8D27E-BA62-064F-A626-5118B4589075}"/>
              </a:ext>
            </a:extLst>
          </p:cNvPr>
          <p:cNvSpPr txBox="1"/>
          <p:nvPr/>
        </p:nvSpPr>
        <p:spPr>
          <a:xfrm>
            <a:off x="7957667" y="11734663"/>
            <a:ext cx="846866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kumimoji="0" lang="en-CN" sz="4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xtenson</a:t>
            </a:r>
            <a:r>
              <a:rPr kumimoji="0" lang="zh-CN" altLang="en-US" sz="4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of space-time symmetry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06383649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新物理物理研究中的</a:t>
            </a:r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ML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BDD6E-855D-DE44-B038-3C4AF6432F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95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A95DE-1D7E-E546-A349-61B93D20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660" y="5057800"/>
            <a:ext cx="9223260" cy="6408712"/>
          </a:xfrm>
          <a:prstGeom prst="rect">
            <a:avLst/>
          </a:prstGeom>
        </p:spPr>
      </p:pic>
      <p:pic>
        <p:nvPicPr>
          <p:cNvPr id="2050" name="Picture 2" descr="Summary of Higgs boson mass measurements from the individual analyses... |  Download Scientific Diagram">
            <a:extLst>
              <a:ext uri="{FF2B5EF4-FFF2-40B4-BE49-F238E27FC236}">
                <a16:creationId xmlns:a16="http://schemas.microsoft.com/office/drawing/2014/main" id="{E7E5AEF6-6633-7340-B1B1-0A4AE5198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852" y="5417840"/>
            <a:ext cx="9223260" cy="543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6B22A0-01C9-0A4A-B301-1DBD7EE9CA3D}"/>
              </a:ext>
            </a:extLst>
          </p:cNvPr>
          <p:cNvSpPr txBox="1"/>
          <p:nvPr/>
        </p:nvSpPr>
        <p:spPr>
          <a:xfrm>
            <a:off x="1390800" y="3095550"/>
            <a:ext cx="786112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检验新模型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: Machine Learning Scan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28940084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新物理物理研究中的</a:t>
            </a:r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ML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BDD6E-855D-DE44-B038-3C4AF6432F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96</a:t>
            </a:fld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4CF7D-416D-5A48-B23E-BB70135BADB1}"/>
              </a:ext>
            </a:extLst>
          </p:cNvPr>
          <p:cNvSpPr txBox="1"/>
          <p:nvPr/>
        </p:nvSpPr>
        <p:spPr>
          <a:xfrm>
            <a:off x="1390800" y="3095550"/>
            <a:ext cx="786112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检验新模型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: Machine Learning Scan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E4162-AED3-134A-8ECE-C383B5AED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476" y="7722096"/>
            <a:ext cx="9509437" cy="1971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7034C-A100-A14E-BFA2-C8B9107EF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3780" y="4985792"/>
            <a:ext cx="10081120" cy="70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64419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新物理物理研究中的</a:t>
            </a:r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ML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BDD6E-855D-DE44-B038-3C4AF6432F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97</a:t>
            </a:fld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F5562-F651-E740-ACFF-B9BED65CD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448" y="3882680"/>
            <a:ext cx="13393488" cy="50533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3A7A66-11B9-5D4E-AF5F-1B975C047B2E}"/>
              </a:ext>
            </a:extLst>
          </p:cNvPr>
          <p:cNvSpPr/>
          <p:nvPr/>
        </p:nvSpPr>
        <p:spPr>
          <a:xfrm>
            <a:off x="1096979" y="9188035"/>
            <a:ext cx="22190042" cy="364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、使用已收集的数据训练</a:t>
            </a: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ML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模型；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、根据重建的</a:t>
            </a:r>
            <a:r>
              <a:rPr lang="en-US" sz="4000" dirty="0" err="1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likelihood区间重点抽样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，并产生推荐数据；</a:t>
            </a:r>
            <a:r>
              <a:rPr lang="en-US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、利用程序包精确计算推荐数据的可观测量，将符合好的样本和新的随机样本重新加入训练集；</a:t>
            </a:r>
            <a:endParaRPr lang="en-US" sz="4000" dirty="0">
              <a:latin typeface="STSong" panose="02010600040101010101" pitchFamily="2" charset="-122"/>
              <a:ea typeface="STSong" panose="02010600040101010101" pitchFamily="2" charset="-122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4</a:t>
            </a:r>
            <a:r>
              <a:rPr lang="zh-CN" altLang="en-US" sz="4000" dirty="0">
                <a:latin typeface="STSong" panose="02010600040101010101" pitchFamily="2" charset="-122"/>
                <a:ea typeface="STSong" panose="02010600040101010101" pitchFamily="2" charset="-122"/>
                <a:cs typeface="Arial" panose="020B0604020202020204" pitchFamily="34" charset="0"/>
              </a:rPr>
              <a:t>、重复以上步骤，收集符合条件数据。</a:t>
            </a:r>
            <a:endParaRPr lang="en-US" sz="4000" dirty="0">
              <a:latin typeface="STSong" panose="02010600040101010101" pitchFamily="2" charset="-122"/>
              <a:ea typeface="STSong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240D4-D646-0649-B676-42B7F4F301CE}"/>
              </a:ext>
            </a:extLst>
          </p:cNvPr>
          <p:cNvSpPr txBox="1"/>
          <p:nvPr/>
        </p:nvSpPr>
        <p:spPr>
          <a:xfrm>
            <a:off x="1390800" y="3095550"/>
            <a:ext cx="786112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检验新模型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: Machine Learning Scan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22F03-4C79-8749-97E3-BFEB2FB2CFAE}"/>
              </a:ext>
            </a:extLst>
          </p:cNvPr>
          <p:cNvSpPr/>
          <p:nvPr/>
        </p:nvSpPr>
        <p:spPr>
          <a:xfrm>
            <a:off x="14326638" y="3259697"/>
            <a:ext cx="84481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0" i="1" dirty="0">
                <a:latin typeface="-apple-system"/>
              </a:rPr>
              <a:t>Ren, Wu, Yang, Zhao, </a:t>
            </a:r>
            <a:r>
              <a:rPr lang="en-US" b="0" i="1" dirty="0" err="1">
                <a:latin typeface="-apple-system"/>
              </a:rPr>
              <a:t>Nucl.Phys.B</a:t>
            </a:r>
            <a:r>
              <a:rPr lang="en-US" b="0" dirty="0">
                <a:latin typeface="-apple-system"/>
              </a:rPr>
              <a:t> 943 (2019) 114613</a:t>
            </a:r>
          </a:p>
        </p:txBody>
      </p:sp>
    </p:spTree>
    <p:extLst>
      <p:ext uri="{BB962C8B-B14F-4D97-AF65-F5344CB8AC3E}">
        <p14:creationId xmlns:p14="http://schemas.microsoft.com/office/powerpoint/2010/main" val="3491652996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新物理物理研究中的</a:t>
            </a:r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ML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BDD6E-855D-DE44-B038-3C4AF6432F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98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A3315-91CB-654F-8C27-3D72918DA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34" y="4019896"/>
            <a:ext cx="20861130" cy="8498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72704-BAB7-754E-B90E-3F99EADAB3BA}"/>
              </a:ext>
            </a:extLst>
          </p:cNvPr>
          <p:cNvSpPr txBox="1"/>
          <p:nvPr/>
        </p:nvSpPr>
        <p:spPr>
          <a:xfrm>
            <a:off x="1390800" y="3095550"/>
            <a:ext cx="786112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检验新模型</a:t>
            </a:r>
            <a:r>
              <a:rPr lang="en-US" altLang="zh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: Machine Learning Scan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28329854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绪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8000" b="1" dirty="0">
                <a:latin typeface="宋体" pitchFamily="2" charset="-122"/>
                <a:ea typeface="宋体" pitchFamily="2" charset="-122"/>
              </a:rPr>
              <a:t> 新物理物理研究中的</a:t>
            </a:r>
            <a:r>
              <a:rPr lang="en-US" altLang="zh-CN" sz="8000" b="1" dirty="0">
                <a:latin typeface="宋体" pitchFamily="2" charset="-122"/>
                <a:ea typeface="宋体" pitchFamily="2" charset="-122"/>
              </a:rPr>
              <a:t>ML</a:t>
            </a:r>
            <a:endParaRPr sz="80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DB3C0-DE1E-4A41-B117-2ED361C7B5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99</a:t>
            </a:fld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BB3C6-8BEA-714B-9EBC-B1FFDDFC01A3}"/>
              </a:ext>
            </a:extLst>
          </p:cNvPr>
          <p:cNvSpPr txBox="1"/>
          <p:nvPr/>
        </p:nvSpPr>
        <p:spPr>
          <a:xfrm>
            <a:off x="1962669" y="3113584"/>
            <a:ext cx="490679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寻找新信号：</a:t>
            </a:r>
            <a:r>
              <a:rPr lang="zh-CN" altLang="en-CN" sz="4000" dirty="0">
                <a:solidFill>
                  <a:srgbClr val="FF0000"/>
                </a:solidFill>
                <a:latin typeface="STSong" panose="02010600040101010101" pitchFamily="2" charset="-122"/>
                <a:ea typeface="STSong" panose="02010600040101010101" pitchFamily="2" charset="-122"/>
              </a:rPr>
              <a:t>事例图</a:t>
            </a:r>
            <a:endParaRPr kumimoji="0" lang="en-CN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STSong" panose="02010600040101010101" pitchFamily="2" charset="-122"/>
              <a:ea typeface="STSong" panose="02010600040101010101" pitchFamily="2" charset="-122"/>
              <a:sym typeface="Helvetica Neue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C9097F-7952-2149-81C1-B7E5A9F3A04B}"/>
              </a:ext>
            </a:extLst>
          </p:cNvPr>
          <p:cNvGrpSpPr/>
          <p:nvPr/>
        </p:nvGrpSpPr>
        <p:grpSpPr>
          <a:xfrm>
            <a:off x="935489" y="6043350"/>
            <a:ext cx="7399060" cy="4536504"/>
            <a:chOff x="1714388" y="5645745"/>
            <a:chExt cx="8278987" cy="4868004"/>
          </a:xfrm>
        </p:grpSpPr>
        <p:pic>
          <p:nvPicPr>
            <p:cNvPr id="7170" name="Picture 2" descr="High Precision Top Quark Measurements and Searches for SUSY and other New  Physics">
              <a:extLst>
                <a:ext uri="{FF2B5EF4-FFF2-40B4-BE49-F238E27FC236}">
                  <a16:creationId xmlns:a16="http://schemas.microsoft.com/office/drawing/2014/main" id="{2758F124-D0D5-824B-AF29-0D2367DAF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388" y="5645745"/>
              <a:ext cx="8278987" cy="4868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5D6836-664B-8043-85A5-09CDD4038AC8}"/>
                </a:ext>
              </a:extLst>
            </p:cNvPr>
            <p:cNvSpPr txBox="1"/>
            <p:nvPr/>
          </p:nvSpPr>
          <p:spPr>
            <a:xfrm>
              <a:off x="8519592" y="5717679"/>
              <a:ext cx="648072" cy="56425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N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j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6C04CE-457D-0842-8989-7D7841A19A4E}"/>
                </a:ext>
              </a:extLst>
            </p:cNvPr>
            <p:cNvSpPr txBox="1"/>
            <p:nvPr/>
          </p:nvSpPr>
          <p:spPr>
            <a:xfrm>
              <a:off x="8899949" y="6575871"/>
              <a:ext cx="648072" cy="56425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N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j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573473A-270F-6747-BC6D-5FEB11B0CCA2}"/>
              </a:ext>
            </a:extLst>
          </p:cNvPr>
          <p:cNvSpPr/>
          <p:nvPr/>
        </p:nvSpPr>
        <p:spPr>
          <a:xfrm>
            <a:off x="3054954" y="10904600"/>
            <a:ext cx="27222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top</a:t>
            </a:r>
            <a:r>
              <a:rPr lang="zh-CN" altLang="en-US" dirty="0">
                <a:solidFill>
                  <a:srgbClr val="FF0000"/>
                </a:solidFill>
              </a:rPr>
              <a:t>对产生过程</a:t>
            </a:r>
            <a:endParaRPr lang="en-CN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284EBE-CB68-3446-8C3C-A21BBF1B8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680" y="5201816"/>
            <a:ext cx="7038773" cy="7124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E1581B-F92C-F14D-A6C1-2FFACED1A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5584" y="5336025"/>
            <a:ext cx="7038773" cy="68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8212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6909</TotalTime>
  <Words>4461</Words>
  <Application>Microsoft Macintosh PowerPoint</Application>
  <PresentationFormat>Custom</PresentationFormat>
  <Paragraphs>955</Paragraphs>
  <Slides>104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9" baseType="lpstr">
      <vt:lpstr>-apple-system</vt:lpstr>
      <vt:lpstr>CambriaMath</vt:lpstr>
      <vt:lpstr>LiberationSerif</vt:lpstr>
      <vt:lpstr>NimbusRomNo9L</vt:lpstr>
      <vt:lpstr>SimHei</vt:lpstr>
      <vt:lpstr>SimSun</vt:lpstr>
      <vt:lpstr>SimSun</vt:lpstr>
      <vt:lpstr>STSong</vt:lpstr>
      <vt:lpstr>TimesNewRomanPSMT</vt:lpstr>
      <vt:lpstr>Cambria Math</vt:lpstr>
      <vt:lpstr>Helvetica Neue</vt:lpstr>
      <vt:lpstr>Helvetica Neue Light</vt:lpstr>
      <vt:lpstr>Helvetica Neue Medium</vt:lpstr>
      <vt:lpstr>Wingdings</vt:lpstr>
      <vt:lpstr>White</vt:lpstr>
      <vt:lpstr>机器学习简介</vt:lpstr>
      <vt:lpstr>Outline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1 初识神经网络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2 神经网络进阶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3 常见神经网络</vt:lpstr>
      <vt:lpstr>4 新物理物理研究中的ML</vt:lpstr>
      <vt:lpstr>4 新物理物理研究中的ML</vt:lpstr>
      <vt:lpstr>4 新物理物理研究中的ML</vt:lpstr>
      <vt:lpstr>4 新物理物理研究中的ML</vt:lpstr>
      <vt:lpstr>4 新物理物理研究中的ML</vt:lpstr>
      <vt:lpstr>4 新物理物理研究中的ML</vt:lpstr>
      <vt:lpstr>4 新物理物理研究中的ML</vt:lpstr>
      <vt:lpstr>4 新物理物理研究中的ML</vt:lpstr>
      <vt:lpstr>4 新物理物理研究中的ML</vt:lpstr>
      <vt:lpstr>4 新物理物理研究中的ML</vt:lpstr>
      <vt:lpstr>4 新物理物理研究中的ML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机器学习与高能物理</dc:title>
  <cp:lastModifiedBy>wu lei</cp:lastModifiedBy>
  <cp:revision>361</cp:revision>
  <dcterms:modified xsi:type="dcterms:W3CDTF">2021-10-10T16:13:11Z</dcterms:modified>
</cp:coreProperties>
</file>