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82" r:id="rId5"/>
    <p:sldId id="284" r:id="rId6"/>
    <p:sldId id="293" r:id="rId7"/>
    <p:sldId id="290" r:id="rId8"/>
    <p:sldId id="291" r:id="rId9"/>
    <p:sldId id="300" r:id="rId10"/>
    <p:sldId id="267" r:id="rId11"/>
    <p:sldId id="268" r:id="rId12"/>
    <p:sldId id="269" r:id="rId13"/>
    <p:sldId id="270" r:id="rId14"/>
    <p:sldId id="273" r:id="rId15"/>
    <p:sldId id="278" r:id="rId16"/>
    <p:sldId id="283" r:id="rId17"/>
    <p:sldId id="305" r:id="rId18"/>
    <p:sldId id="303" r:id="rId19"/>
    <p:sldId id="262" r:id="rId20"/>
    <p:sldId id="297" r:id="rId21"/>
    <p:sldId id="263" r:id="rId22"/>
    <p:sldId id="261" r:id="rId23"/>
    <p:sldId id="264" r:id="rId24"/>
    <p:sldId id="265" r:id="rId25"/>
    <p:sldId id="271" r:id="rId26"/>
    <p:sldId id="275" r:id="rId27"/>
    <p:sldId id="308" r:id="rId28"/>
    <p:sldId id="272" r:id="rId29"/>
    <p:sldId id="277" r:id="rId30"/>
    <p:sldId id="285" r:id="rId31"/>
    <p:sldId id="286" r:id="rId32"/>
    <p:sldId id="287" r:id="rId33"/>
    <p:sldId id="288" r:id="rId34"/>
    <p:sldId id="289" r:id="rId35"/>
    <p:sldId id="281" r:id="rId36"/>
    <p:sldId id="307" r:id="rId37"/>
    <p:sldId id="306" r:id="rId38"/>
    <p:sldId id="304" r:id="rId39"/>
    <p:sldId id="301" r:id="rId40"/>
    <p:sldId id="280" r:id="rId41"/>
    <p:sldId id="298" r:id="rId42"/>
    <p:sldId id="299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C47D"/>
    <a:srgbClr val="4472C4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49" autoAdjust="0"/>
    <p:restoredTop sz="93718" autoAdjust="0"/>
  </p:normalViewPr>
  <p:slideViewPr>
    <p:cSldViewPr snapToGrid="0">
      <p:cViewPr varScale="1">
        <p:scale>
          <a:sx n="104" d="100"/>
          <a:sy n="104" d="100"/>
        </p:scale>
        <p:origin x="312" y="20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81"/>
    </p:cViewPr>
  </p:sorterViewPr>
  <p:notesViewPr>
    <p:cSldViewPr snapToGrid="0">
      <p:cViewPr varScale="1">
        <p:scale>
          <a:sx n="51" d="100"/>
          <a:sy n="51" d="100"/>
        </p:scale>
        <p:origin x="2697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B9AE1-145F-4638-91FC-05AD314C9E5E}" type="datetimeFigureOut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19584-CFB4-45BE-BE1B-6AB624613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3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19584-CFB4-45BE-BE1B-6AB62461311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671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19584-CFB4-45BE-BE1B-6AB6246131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11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19584-CFB4-45BE-BE1B-6AB62461311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96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19584-CFB4-45BE-BE1B-6AB62461311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583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19584-CFB4-45BE-BE1B-6AB62461311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786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19584-CFB4-45BE-BE1B-6AB62461311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62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19584-CFB4-45BE-BE1B-6AB62461311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673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19584-CFB4-45BE-BE1B-6AB62461311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1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DAEE71-B734-48C2-972B-5FF08BA67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FFCD71-E00C-45DE-A8CA-77E3AC780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71679B-35F5-42E7-9E14-84CCF214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6FA5-BCD4-4029-B18F-77064FB1834E}" type="datetime1">
              <a:rPr lang="zh-CN" altLang="en-US" smtClean="0"/>
              <a:t>2020/11/24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49C47F-5C00-4F5A-ABF5-8E293BC5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25ECBE-F34B-41BF-B2A7-9BC72DD6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B892D062-7536-45BB-BDBB-650AE002911C}" type="slidenum">
              <a:rPr lang="zh-CN" altLang="en-US" smtClean="0"/>
              <a:pPr/>
              <a:t>‹#›</a:t>
            </a:fld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1331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62160-F563-4A11-BE95-F575260D6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09E50E-5B4B-4E40-86EF-63D7975E1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7F6FBC-B8A5-43B5-9356-6556EAA7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8AE6-44CE-4057-A57A-03B3F50F6FC8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D2608B-2772-4137-9341-00C0B18F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5C8A8E-79FF-4AE5-B5A4-7692CB24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44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5B086D6-EF2A-4496-912F-8734EAE2D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C769E5-A078-4BB0-9C13-CDBA3978D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49D291-9988-4678-A97F-7BDF64312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E727-F0F4-48A2-9ECC-DD54B355A973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9A51C0-ED9E-4005-BC22-30175C882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3CD1DB-A92F-46C0-A93E-46840F409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94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06FB38-EE2C-4BBF-9467-FA295124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672F9F-80E0-4FA3-AB80-A69E85E53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C52BA4-F54C-4C61-BE30-E705C76CF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9AFF-D7D5-4A95-8E6C-A4489A6C4A14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82BEF9-7898-463F-97EC-85B3AED1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C27C70-3725-4FEF-87F3-7F72E8C6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n>
                  <a:solidFill>
                    <a:schemeClr val="accent3">
                      <a:shade val="50000"/>
                    </a:schemeClr>
                  </a:solidFill>
                </a:ln>
              </a:defRPr>
            </a:lvl1pPr>
          </a:lstStyle>
          <a:p>
            <a:fld id="{B892D062-7536-45BB-BDBB-650AE002911C}" type="slidenum">
              <a:rPr lang="zh-CN" altLang="en-US" smtClean="0"/>
              <a:pPr/>
              <a:t>‹#›</a:t>
            </a:fld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0159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BB40B8-C8AE-4F1C-A79A-2057CDEF9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72621E-2E0B-43AB-B563-CC5899BD1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593916-B7EA-47B5-B524-A2868D14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1A903-E3FE-49B7-8BD3-273E5A5F25C6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C7589-438F-4898-9E1E-B07377A9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B7275B-A66C-4572-AA79-D4956AB7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241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CC732B-3CFA-46C8-AE6B-282681401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ED198F-2C71-4B69-BCF4-F11862C36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C4A658F-15BE-4611-A09D-61B89B77E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D1364C-8DDF-4B3E-BC39-F17236DE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3E79-E541-4C22-B925-60A4B0229ABB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3F3EE3-63A9-464A-A4B0-0311E46C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CF2787-A338-444A-9AD1-F1E03D46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23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F031F-A8B8-46E8-9BC7-A84A054C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322B07-C0E8-4B70-8DAA-DC9E77E3B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5AB93A-5A2C-4F79-99FC-AED281057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42B01FB-41D2-49CE-A334-DC6F21A4F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829C4DB-0380-4C07-BE6D-9D5E706D0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DBD1A92-D68B-4C71-9B4E-1F754C09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33F9-44DA-4492-841B-72B9527026A9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23D02C9-0509-4BE9-B959-969E7D27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145B2F-B0BD-4B6A-AEF4-C3E760A5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65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F542A0-4CAD-4297-83DE-305204ED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8FEB935-A74B-460D-8C1D-BFDAE6AD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DE141-D551-4954-BFEA-A4227FC258E0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11F219F-5776-473B-80E0-82FE3AC6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68C1F7-B855-485F-BE1C-09297050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2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C8C9075-2750-4956-97AF-2162354A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27CA6-394E-4E73-A6DF-5AA86D138180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F1B49B-9309-4240-9A7E-B84C281A4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4D4CCC-AD81-485E-BD08-F889CB4D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69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8C9B6-FCDC-4C21-AC34-58DFBDC3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02EE14-CA57-4741-A19D-DD480EC0D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0880BE-A891-4D4E-9FD0-FBFB21402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C3889F-DC7F-41F9-AFEE-1E7B822B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0ED5A-556A-43FE-A6B1-40A9B246CF01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82A28E-D97F-4D9A-8A22-DA12C7B1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9313F5-A9E9-4CC6-97D2-89A066AA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4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046534-58B5-4509-9FE0-731BDDAF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A77A871-B9C7-464E-8CB8-7F996D758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39EE5AA-45A5-4627-9666-8F867D152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C80F84-339E-4393-90C9-05217284B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1766-4D67-4EE9-98F0-0E644F6ECCDB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347384-7E51-4482-B661-D8D2AA341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86AA82-C7FA-444E-A2F0-B907AEA1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7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5C4F84D-1379-49F4-9B9C-4CB02E09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C0C91D-D662-42EF-9BCB-4E3E09B4A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3025"/>
            <a:ext cx="10515600" cy="4833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33E7D0-5ACC-4990-A865-3C1D467AE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2D5B9-912F-4B7F-ABEC-DE06A82CA190}" type="datetime1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3E46CE-5814-4011-8A2E-36C3ABD17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A3AFF5-40E3-4F90-8EDD-9BFBCA9B9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36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2D062-7536-45BB-BDBB-650AE002911C}" type="slidenum">
              <a:rPr lang="zh-CN" altLang="en-US" smtClean="0"/>
              <a:pPr/>
              <a:t>‹#›</a:t>
            </a:fld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823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gpang@mail.ccnu.edu.c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cds.cern.ch/record/2668103/files/ATLAS-CONF-2019-004.pdf?version=1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FE912-2D0F-4044-8938-952F11397B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Machine Learning for High Energy Nuclear Physics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1ACDD2D-1FE9-44E7-B56A-98D2705EE9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altLang="zh-CN" dirty="0"/>
              <a:t>Long-Gang</a:t>
            </a:r>
            <a:r>
              <a:rPr lang="en-US" altLang="zh-CN" baseline="0" dirty="0"/>
              <a:t> Pang (</a:t>
            </a:r>
            <a:r>
              <a:rPr lang="zh-CN" altLang="en-US" baseline="0" dirty="0"/>
              <a:t>庞龙刚）</a:t>
            </a:r>
            <a:endParaRPr lang="en-US" altLang="zh-CN" baseline="0" dirty="0"/>
          </a:p>
          <a:p>
            <a:pPr lvl="0"/>
            <a:r>
              <a:rPr lang="en-US" altLang="zh-CN" baseline="0" dirty="0"/>
              <a:t>Central China Normal University</a:t>
            </a:r>
          </a:p>
          <a:p>
            <a:pPr lvl="0"/>
            <a:r>
              <a:rPr lang="en-US" altLang="zh-CN" baseline="0" dirty="0">
                <a:hlinkClick r:id="rId2"/>
              </a:rPr>
              <a:t>lgpang@mail.ccnu.edu.cn</a:t>
            </a:r>
            <a:r>
              <a:rPr lang="en-US" altLang="zh-CN" baseline="0" dirty="0"/>
              <a:t>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344B392-019F-4625-9010-855F180E30F7}"/>
              </a:ext>
            </a:extLst>
          </p:cNvPr>
          <p:cNvSpPr txBox="1"/>
          <p:nvPr/>
        </p:nvSpPr>
        <p:spPr>
          <a:xfrm>
            <a:off x="4334941" y="5349875"/>
            <a:ext cx="398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17th RHIC-BES on-line seminar </a:t>
            </a:r>
            <a:endParaRPr lang="zh-CN" altLang="en-US" sz="2400" b="1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C5C1EC-2D85-4222-9894-85110A15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280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3751C-9448-4FAC-BAA0-3919F004F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is deep neural network</a:t>
            </a:r>
            <a:endParaRPr lang="zh-CN" alt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4000CBB-DDF5-4641-AF22-7616AFF94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6772" y="1346614"/>
            <a:ext cx="7254995" cy="487275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DB58A5B-CDB9-4CC3-B1A2-8CDA142037FE}"/>
              </a:ext>
            </a:extLst>
          </p:cNvPr>
          <p:cNvSpPr txBox="1"/>
          <p:nvPr/>
        </p:nvSpPr>
        <p:spPr>
          <a:xfrm>
            <a:off x="1503795" y="6219372"/>
            <a:ext cx="9800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/>
              <a:t>DNN: artificial neural network with multiple hidden layers</a:t>
            </a:r>
            <a:endParaRPr lang="zh-CN" altLang="en-US" sz="2800" b="1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68AC5A-28A5-457F-B06C-CC69ADFF4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040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E5B47-C9D3-46D4-8953-56BBD4CC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How does deep neural network learn: back propagation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5D98617-2CED-4259-8D6D-5DBA8B48D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279" y="1825625"/>
            <a:ext cx="8599441" cy="4351338"/>
          </a:xfr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DC99B3-CFDD-4ACD-B4CA-940C7EC50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59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027F68-6DE6-4974-9ACC-F22D28499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Convolution Network</a:t>
            </a:r>
            <a:endParaRPr lang="zh-CN" alt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83C0E8FA-B7B1-4535-88FF-D83CB6CA0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7599" y="1825625"/>
            <a:ext cx="10336802" cy="4351338"/>
          </a:xfr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31F71E24-F989-43BC-86F0-12BF9E3E97FE}"/>
              </a:ext>
            </a:extLst>
          </p:cNvPr>
          <p:cNvSpPr txBox="1"/>
          <p:nvPr/>
        </p:nvSpPr>
        <p:spPr>
          <a:xfrm>
            <a:off x="1337042" y="5988850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Densely connected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9403F6EB-4374-4BF7-ADDD-1ED5897B9DD6}"/>
              </a:ext>
            </a:extLst>
          </p:cNvPr>
          <p:cNvSpPr txBox="1"/>
          <p:nvPr/>
        </p:nvSpPr>
        <p:spPr>
          <a:xfrm>
            <a:off x="5154075" y="600378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Locally connected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A50F954B-385A-4E27-8E4C-03AFB2F2065F}"/>
              </a:ext>
            </a:extLst>
          </p:cNvPr>
          <p:cNvSpPr txBox="1"/>
          <p:nvPr/>
        </p:nvSpPr>
        <p:spPr>
          <a:xfrm>
            <a:off x="9233076" y="603490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Locally connected</a:t>
            </a:r>
          </a:p>
          <a:p>
            <a:r>
              <a:rPr lang="en-US" dirty="0"/>
              <a:t>and sharing weights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D3D9ECBE-4B89-425C-A4BF-B1DBE0CB79F1}"/>
              </a:ext>
            </a:extLst>
          </p:cNvPr>
          <p:cNvSpPr txBox="1"/>
          <p:nvPr/>
        </p:nvSpPr>
        <p:spPr>
          <a:xfrm>
            <a:off x="9153179" y="1321357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1D convolution</a:t>
            </a: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32810740-857F-429E-A64B-1A6ABC4E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6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CC883-FE32-4E4B-94B1-7737C67BD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CNN for jet tagging</a:t>
            </a:r>
            <a:endParaRPr lang="zh-CN" altLang="en-US" dirty="0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9BB3E0A0-5C8A-4EA1-B608-158CF1C6A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9837" y="1277891"/>
            <a:ext cx="7898454" cy="5019675"/>
          </a:xfr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885549-3AD2-4ED4-A2FF-90DF89536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773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432EFD-48D0-4B30-83D3-5F1B2BBE2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Point Cloud in momentum space</a:t>
            </a:r>
            <a:endParaRPr lang="zh-CN" altLang="en-US" dirty="0"/>
          </a:p>
        </p:txBody>
      </p:sp>
      <p:pic>
        <p:nvPicPr>
          <p:cNvPr id="8" name="内容占位符 7" descr="图表&#10;&#10;描述已自动生成">
            <a:extLst>
              <a:ext uri="{FF2B5EF4-FFF2-40B4-BE49-F238E27FC236}">
                <a16:creationId xmlns:a16="http://schemas.microsoft.com/office/drawing/2014/main" id="{53D2B48B-D638-40E1-ABCB-6F4E282CA0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7" y="1825625"/>
            <a:ext cx="4893725" cy="4351338"/>
          </a:xfr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BF51EB1-4546-4560-8480-200D85CA4A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37155" y="1825625"/>
            <a:ext cx="4251689" cy="4351338"/>
          </a:xfr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86688CF-3BCA-4D24-9240-4BC664E8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568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CEAA26-8035-4198-84B7-8D0983A5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Recurrent and Recursive network for q/g jet tagging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CE25D10-C433-4B9E-A085-02484198F230}"/>
              </a:ext>
            </a:extLst>
          </p:cNvPr>
          <p:cNvSpPr txBox="1"/>
          <p:nvPr/>
        </p:nvSpPr>
        <p:spPr>
          <a:xfrm>
            <a:off x="1231900" y="5846544"/>
            <a:ext cx="6914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[G. </a:t>
            </a:r>
            <a:r>
              <a:rPr lang="en-US" altLang="zh-CN" dirty="0" err="1"/>
              <a:t>Louppe</a:t>
            </a:r>
            <a:r>
              <a:rPr lang="en-US" altLang="zh-CN" dirty="0"/>
              <a:t>, K. Cho, C. </a:t>
            </a:r>
            <a:r>
              <a:rPr lang="en-US" altLang="zh-CN" dirty="0" err="1"/>
              <a:t>Becot</a:t>
            </a:r>
            <a:r>
              <a:rPr lang="en-US" altLang="zh-CN" dirty="0"/>
              <a:t>, K. Cranmer, </a:t>
            </a:r>
            <a:r>
              <a:rPr lang="en-US" altLang="zh-CN" dirty="0" err="1"/>
              <a:t>arXiv</a:t>
            </a:r>
            <a:r>
              <a:rPr lang="en-US" altLang="zh-CN" dirty="0"/>
              <a:t>: 1702.00748; </a:t>
            </a:r>
          </a:p>
          <a:p>
            <a:r>
              <a:rPr lang="en-US" altLang="zh-CN" dirty="0" err="1"/>
              <a:t>Taoli</a:t>
            </a:r>
            <a:r>
              <a:rPr lang="en-US" altLang="zh-CN" dirty="0"/>
              <a:t> Cheng,</a:t>
            </a:r>
            <a:r>
              <a:rPr lang="zh-CN" altLang="en-US" dirty="0"/>
              <a:t> </a:t>
            </a:r>
            <a:r>
              <a:rPr lang="en-US" altLang="zh-CN" i="0" dirty="0" err="1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Comput</a:t>
            </a:r>
            <a:r>
              <a:rPr lang="en-US" altLang="zh-CN" i="0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i="0" dirty="0" err="1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Softw</a:t>
            </a:r>
            <a:r>
              <a:rPr lang="en-US" altLang="zh-CN" i="0" dirty="0">
                <a:solidFill>
                  <a:srgbClr val="00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 Big Sci (2018) 2: 3</a:t>
            </a:r>
            <a:endParaRPr lang="zh-CN" altLang="en-US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6" name="图片 5" descr="图片包含 图示&#10;&#10;描述已自动生成">
            <a:extLst>
              <a:ext uri="{FF2B5EF4-FFF2-40B4-BE49-F238E27FC236}">
                <a16:creationId xmlns:a16="http://schemas.microsoft.com/office/drawing/2014/main" id="{8F721BF0-DD5C-4C42-8885-1A05DA984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0" t="33205" r="8371" b="7290"/>
          <a:stretch/>
        </p:blipFill>
        <p:spPr>
          <a:xfrm>
            <a:off x="9266908" y="1293347"/>
            <a:ext cx="2493515" cy="3618494"/>
          </a:xfrm>
          <a:prstGeom prst="rect">
            <a:avLst/>
          </a:prstGeom>
        </p:spPr>
      </p:pic>
      <p:pic>
        <p:nvPicPr>
          <p:cNvPr id="8" name="图片 7" descr="图片包含 图示&#10;&#10;描述已自动生成">
            <a:extLst>
              <a:ext uri="{FF2B5EF4-FFF2-40B4-BE49-F238E27FC236}">
                <a16:creationId xmlns:a16="http://schemas.microsoft.com/office/drawing/2014/main" id="{A281FF8B-94A7-45E7-A63C-B280F206C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35" b="58857"/>
          <a:stretch/>
        </p:blipFill>
        <p:spPr>
          <a:xfrm>
            <a:off x="-29002" y="1732660"/>
            <a:ext cx="3510820" cy="3033702"/>
          </a:xfrm>
          <a:prstGeom prst="rect">
            <a:avLst/>
          </a:prstGeom>
        </p:spPr>
      </p:pic>
      <p:pic>
        <p:nvPicPr>
          <p:cNvPr id="10" name="图片 9" descr="图片包含 图示&#10;&#10;描述已自动生成">
            <a:extLst>
              <a:ext uri="{FF2B5EF4-FFF2-40B4-BE49-F238E27FC236}">
                <a16:creationId xmlns:a16="http://schemas.microsoft.com/office/drawing/2014/main" id="{C7954E09-8FF7-4541-8305-82B4B3495E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9" r="54135" b="14954"/>
          <a:stretch/>
        </p:blipFill>
        <p:spPr>
          <a:xfrm>
            <a:off x="2006279" y="1958597"/>
            <a:ext cx="3121487" cy="287579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DC00A1F-A5CC-4011-9035-871C52C85756}"/>
              </a:ext>
            </a:extLst>
          </p:cNvPr>
          <p:cNvSpPr txBox="1"/>
          <p:nvPr/>
        </p:nvSpPr>
        <p:spPr>
          <a:xfrm>
            <a:off x="1545817" y="5047901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Gluon Jet</a:t>
            </a:r>
            <a:endParaRPr lang="zh-CN" altLang="en-US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E44BF80-E272-4853-8B36-18F4FAD3C181}"/>
              </a:ext>
            </a:extLst>
          </p:cNvPr>
          <p:cNvSpPr txBox="1"/>
          <p:nvPr/>
        </p:nvSpPr>
        <p:spPr>
          <a:xfrm>
            <a:off x="3662161" y="5047901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Quark Jet</a:t>
            </a:r>
            <a:endParaRPr lang="zh-CN" altLang="en-US" b="1" dirty="0"/>
          </a:p>
        </p:txBody>
      </p:sp>
      <p:pic>
        <p:nvPicPr>
          <p:cNvPr id="14" name="图片 13" descr="图片包含 图示&#10;&#10;描述已自动生成">
            <a:extLst>
              <a:ext uri="{FF2B5EF4-FFF2-40B4-BE49-F238E27FC236}">
                <a16:creationId xmlns:a16="http://schemas.microsoft.com/office/drawing/2014/main" id="{41762612-685D-40A3-9841-1C23B38067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7" b="64655"/>
          <a:stretch/>
        </p:blipFill>
        <p:spPr>
          <a:xfrm>
            <a:off x="5127766" y="2036047"/>
            <a:ext cx="4139142" cy="287579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2B4720F-DC01-4EA3-A7EA-4EC3ABFD8F9C}"/>
              </a:ext>
            </a:extLst>
          </p:cNvPr>
          <p:cNvSpPr txBox="1"/>
          <p:nvPr/>
        </p:nvSpPr>
        <p:spPr>
          <a:xfrm>
            <a:off x="6377428" y="5047901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Recurrent Net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13761E3-5229-473D-A305-8CF8BF47E638}"/>
              </a:ext>
            </a:extLst>
          </p:cNvPr>
          <p:cNvSpPr txBox="1"/>
          <p:nvPr/>
        </p:nvSpPr>
        <p:spPr>
          <a:xfrm>
            <a:off x="9699180" y="5047901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Recursive Net</a:t>
            </a:r>
            <a:endParaRPr lang="zh-CN" altLang="en-US" b="1" dirty="0"/>
          </a:p>
        </p:txBody>
      </p:sp>
      <p:pic>
        <p:nvPicPr>
          <p:cNvPr id="18" name="图片 17" descr="图示, 文本&#10;&#10;描述已自动生成">
            <a:extLst>
              <a:ext uri="{FF2B5EF4-FFF2-40B4-BE49-F238E27FC236}">
                <a16:creationId xmlns:a16="http://schemas.microsoft.com/office/drawing/2014/main" id="{0B05D994-DFC5-4E1D-8456-890AD8156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31" y="5383693"/>
            <a:ext cx="2851292" cy="1162450"/>
          </a:xfrm>
          <a:prstGeom prst="rect">
            <a:avLst/>
          </a:prstGeom>
        </p:spPr>
      </p:pic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CB441C07-3025-41C7-97B4-8907ACD9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981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036AB3-0065-4727-9808-7AE4E48F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Permutation symmetry: Particle/Energy flow network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EA03429A-9E1E-4445-B27F-C59E0C3B40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3413" y="1825625"/>
            <a:ext cx="4931174" cy="4351338"/>
          </a:xfrm>
        </p:spPr>
      </p:pic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B01A1E2C-BC1D-43CA-BD43-D129DF059D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37095" y="1825625"/>
            <a:ext cx="4051809" cy="4351338"/>
          </a:xfr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86069E04-D8FA-47A9-8D80-25573969FE33}"/>
              </a:ext>
            </a:extLst>
          </p:cNvPr>
          <p:cNvSpPr/>
          <p:nvPr/>
        </p:nvSpPr>
        <p:spPr>
          <a:xfrm>
            <a:off x="2342569" y="6308209"/>
            <a:ext cx="7861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941100"/>
                </a:solidFill>
                <a:latin typeface="NimbusRomNo9L"/>
              </a:rPr>
              <a:t>JHEP 2018, 13, P.T. </a:t>
            </a:r>
            <a:r>
              <a:rPr lang="en-US" dirty="0" err="1">
                <a:solidFill>
                  <a:srgbClr val="941100"/>
                </a:solidFill>
                <a:latin typeface="NimbusRomNo9L"/>
              </a:rPr>
              <a:t>Komiske</a:t>
            </a:r>
            <a:r>
              <a:rPr lang="en-US" dirty="0">
                <a:solidFill>
                  <a:srgbClr val="941100"/>
                </a:solidFill>
                <a:latin typeface="NimbusRomNo9L"/>
              </a:rPr>
              <a:t>, E.M. </a:t>
            </a:r>
            <a:r>
              <a:rPr lang="en-US" dirty="0" err="1">
                <a:solidFill>
                  <a:srgbClr val="941100"/>
                </a:solidFill>
                <a:latin typeface="NimbusRomNo9L"/>
              </a:rPr>
              <a:t>Metodiev</a:t>
            </a:r>
            <a:r>
              <a:rPr lang="en-US" dirty="0">
                <a:solidFill>
                  <a:srgbClr val="941100"/>
                </a:solidFill>
                <a:latin typeface="NimbusRomNo9L"/>
              </a:rPr>
              <a:t>, and J. Thaler. 1810.00835 by Y.S. Lai</a:t>
            </a:r>
            <a:endParaRPr lang="en-US" dirty="0">
              <a:solidFill>
                <a:srgbClr val="941100"/>
              </a:solidFill>
              <a:latin typeface="Calibri" panose="020F0502020204030204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E9F4C9-5FF0-4BA8-BEA8-3360D93FAB8F}"/>
              </a:ext>
            </a:extLst>
          </p:cNvPr>
          <p:cNvSpPr txBox="1"/>
          <p:nvPr/>
        </p:nvSpPr>
        <p:spPr>
          <a:xfrm>
            <a:off x="963413" y="1390670"/>
            <a:ext cx="547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FCN, RNN, </a:t>
            </a:r>
            <a:r>
              <a:rPr lang="en-US" altLang="zh-CN" dirty="0" err="1"/>
              <a:t>RcNN</a:t>
            </a:r>
            <a:r>
              <a:rPr lang="en-US" altLang="zh-CN" dirty="0"/>
              <a:t> all break the permutation symmetry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CB33CEFD-FDED-4C4D-98E4-8148DB1E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46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E2B6CF-04B2-4B1B-B5F6-3FF6D929B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Dynamical Graph CNN – more local structure</a:t>
            </a:r>
            <a:endParaRPr lang="zh-CN" altLang="en-US" dirty="0"/>
          </a:p>
        </p:txBody>
      </p:sp>
      <p:pic>
        <p:nvPicPr>
          <p:cNvPr id="7" name="内容占位符 6" descr="图示&#10;&#10;描述已自动生成">
            <a:extLst>
              <a:ext uri="{FF2B5EF4-FFF2-40B4-BE49-F238E27FC236}">
                <a16:creationId xmlns:a16="http://schemas.microsoft.com/office/drawing/2014/main" id="{C8067FA4-72D4-40AB-992B-6C1F853AB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r="20560" b="92382"/>
          <a:stretch/>
        </p:blipFill>
        <p:spPr>
          <a:xfrm>
            <a:off x="1623059" y="5677772"/>
            <a:ext cx="7120891" cy="369333"/>
          </a:xfr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790AB6B-5BD1-44A9-878A-721405BC870D}"/>
              </a:ext>
            </a:extLst>
          </p:cNvPr>
          <p:cNvSpPr txBox="1"/>
          <p:nvPr/>
        </p:nvSpPr>
        <p:spPr>
          <a:xfrm>
            <a:off x="8652218" y="5677772"/>
            <a:ext cx="2091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 err="1"/>
              <a:t>Arxiv</a:t>
            </a:r>
            <a:r>
              <a:rPr lang="en-US" altLang="zh-CN" sz="1400" b="1" dirty="0"/>
              <a:t>:</a:t>
            </a:r>
            <a:r>
              <a:rPr lang="zh-CN" altLang="en-US" sz="1400" b="1" dirty="0"/>
              <a:t>1801.07829.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A9AF5A80-BCC3-458C-981E-CFF04453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19" name="图片 18" descr="图表&#10;&#10;描述已自动生成">
            <a:extLst>
              <a:ext uri="{FF2B5EF4-FFF2-40B4-BE49-F238E27FC236}">
                <a16:creationId xmlns:a16="http://schemas.microsoft.com/office/drawing/2014/main" id="{BD36D76C-C0EF-4C2F-ADF1-1B7554408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" y="2049036"/>
            <a:ext cx="9738360" cy="30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7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D6CB23-48CA-4BD5-95F3-FCE0B75F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Jet tagging via </a:t>
            </a:r>
            <a:r>
              <a:rPr lang="en-US" altLang="zh-CN" dirty="0" err="1"/>
              <a:t>ParticleNet</a:t>
            </a:r>
            <a:endParaRPr lang="zh-CN" altLang="en-US" dirty="0"/>
          </a:p>
        </p:txBody>
      </p:sp>
      <p:pic>
        <p:nvPicPr>
          <p:cNvPr id="14" name="内容占位符 13" descr="图示&#10;&#10;描述已自动生成">
            <a:extLst>
              <a:ext uri="{FF2B5EF4-FFF2-40B4-BE49-F238E27FC236}">
                <a16:creationId xmlns:a16="http://schemas.microsoft.com/office/drawing/2014/main" id="{E6FF6DE8-FEA0-454F-83F9-6E8139C236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19" y="1825625"/>
            <a:ext cx="2300162" cy="4351338"/>
          </a:xfrm>
        </p:spPr>
      </p:pic>
      <p:pic>
        <p:nvPicPr>
          <p:cNvPr id="9" name="内容占位符 8" descr="表格&#10;&#10;描述已自动生成">
            <a:extLst>
              <a:ext uri="{FF2B5EF4-FFF2-40B4-BE49-F238E27FC236}">
                <a16:creationId xmlns:a16="http://schemas.microsoft.com/office/drawing/2014/main" id="{D50662DE-7E2A-471C-94C2-6FCD8AA638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70" y="3361462"/>
            <a:ext cx="5181600" cy="2463903"/>
          </a:xfr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361BC8F-91FB-4FE2-83B3-8B000B7BD176}"/>
              </a:ext>
            </a:extLst>
          </p:cNvPr>
          <p:cNvSpPr txBox="1"/>
          <p:nvPr/>
        </p:nvSpPr>
        <p:spPr>
          <a:xfrm>
            <a:off x="2704360" y="6123543"/>
            <a:ext cx="7162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Jet Tagging via Particle Clouds</a:t>
            </a:r>
            <a:r>
              <a:rPr lang="en-US" altLang="zh-CN" dirty="0"/>
              <a:t>, </a:t>
            </a:r>
            <a:r>
              <a:rPr lang="en-US" altLang="zh-CN" dirty="0" err="1"/>
              <a:t>HuiLin</a:t>
            </a:r>
            <a:r>
              <a:rPr lang="en-US" altLang="zh-CN" dirty="0"/>
              <a:t> Qu and Loukas </a:t>
            </a:r>
            <a:r>
              <a:rPr lang="en-US" altLang="zh-CN" dirty="0" err="1"/>
              <a:t>Gouskos</a:t>
            </a:r>
            <a:r>
              <a:rPr lang="en-US" altLang="zh-CN" dirty="0"/>
              <a:t>, 2020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C186D3-01A5-447B-BE44-BEB15F096CD1}"/>
              </a:ext>
            </a:extLst>
          </p:cNvPr>
          <p:cNvSpPr txBox="1"/>
          <p:nvPr/>
        </p:nvSpPr>
        <p:spPr>
          <a:xfrm>
            <a:off x="5930283" y="2416953"/>
            <a:ext cx="5213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Key Idea: </a:t>
            </a:r>
            <a:r>
              <a:rPr lang="en-US" altLang="zh-CN" b="1" dirty="0" err="1"/>
              <a:t>kNN</a:t>
            </a:r>
            <a:r>
              <a:rPr lang="en-US" altLang="zh-CN" b="1" dirty="0"/>
              <a:t> + Edge Conv + </a:t>
            </a:r>
            <a:r>
              <a:rPr lang="en-US" altLang="zh-CN" b="1" dirty="0" err="1"/>
              <a:t>PointCloud</a:t>
            </a:r>
            <a:r>
              <a:rPr lang="en-US" altLang="zh-CN" b="1" dirty="0"/>
              <a:t> 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Better with PID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2EF6D96-94AB-4FE3-AF03-C5054C74AD68}"/>
              </a:ext>
            </a:extLst>
          </p:cNvPr>
          <p:cNvSpPr txBox="1"/>
          <p:nvPr/>
        </p:nvSpPr>
        <p:spPr>
          <a:xfrm>
            <a:off x="2711685" y="1456293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Edge Conv</a:t>
            </a:r>
            <a:endParaRPr lang="zh-CN" altLang="en-US" dirty="0"/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80EEDD09-E144-4228-8AA6-FDEAF4C6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19" name="内容占位符 5">
            <a:extLst>
              <a:ext uri="{FF2B5EF4-FFF2-40B4-BE49-F238E27FC236}">
                <a16:creationId xmlns:a16="http://schemas.microsoft.com/office/drawing/2014/main" id="{BAA8EB16-5EF3-4498-BB2D-B0CF7B07E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70" y="1551364"/>
            <a:ext cx="5525736" cy="7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8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E385DAEB-D3FB-4E92-95CC-36CE70D6C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ML for Heavy Ion Collisions</a:t>
            </a:r>
            <a:endParaRPr lang="zh-CN" altLang="en-US" dirty="0"/>
          </a:p>
        </p:txBody>
      </p:sp>
      <p:pic>
        <p:nvPicPr>
          <p:cNvPr id="16" name="内容占位符 15">
            <a:extLst>
              <a:ext uri="{FF2B5EF4-FFF2-40B4-BE49-F238E27FC236}">
                <a16:creationId xmlns:a16="http://schemas.microsoft.com/office/drawing/2014/main" id="{60402FBE-DCFE-4383-BEEC-9FAEBC2EA5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27049" y="1825625"/>
            <a:ext cx="4846740" cy="3767655"/>
          </a:xfrm>
        </p:spPr>
      </p:pic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EE99CC69-97C0-4477-9E27-45709385C9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/>
              <a:t>Many parameters contribute to the same observable</a:t>
            </a:r>
          </a:p>
          <a:p>
            <a:r>
              <a:rPr lang="en-US" altLang="zh-CN" dirty="0"/>
              <a:t>How to constrain one physical parameter?</a:t>
            </a:r>
          </a:p>
          <a:p>
            <a:r>
              <a:rPr lang="en-US" altLang="zh-CN" dirty="0"/>
              <a:t>Information survived?</a:t>
            </a:r>
          </a:p>
          <a:p>
            <a:r>
              <a:rPr lang="en-US" altLang="zh-CN" dirty="0"/>
              <a:t>Encoded in final state?</a:t>
            </a:r>
          </a:p>
          <a:p>
            <a:r>
              <a:rPr lang="en-US" altLang="zh-CN" dirty="0"/>
              <a:t>How to decode?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D3C902F3-3CFE-41F7-851F-A39F44EB8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585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7297CD-ABE4-4B9A-B93E-F0B6405E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is machine learning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6E2B9F3-E460-41C8-9808-E6763AB657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altLang="zh-CN" dirty="0"/>
                  <a:t>A collection of algorithms (</a:t>
                </a:r>
                <a:r>
                  <a:rPr lang="en-US" altLang="zh-CN" dirty="0">
                    <a:solidFill>
                      <a:schemeClr val="bg2">
                        <a:lumMod val="75000"/>
                      </a:schemeClr>
                    </a:solidFill>
                  </a:rPr>
                  <a:t>PCA, SVM, Random Forest, Boosting Trees, Neural Network</a:t>
                </a:r>
                <a:r>
                  <a:rPr lang="en-US" altLang="zh-CN" dirty="0"/>
                  <a:t> …) that let c</a:t>
                </a:r>
                <a:r>
                  <a:rPr lang="en-US" altLang="zh-CN" baseline="0" dirty="0"/>
                  <a:t>omputer learn patterns from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data by themselves. </a:t>
                </a:r>
              </a:p>
              <a:p>
                <a:r>
                  <a:rPr lang="en-US" altLang="zh-CN" baseline="0" dirty="0"/>
                  <a:t>Keywords:</a:t>
                </a:r>
                <a:r>
                  <a:rPr lang="en-US" altLang="zh-CN" dirty="0"/>
                  <a:t> D</a:t>
                </a:r>
                <a:r>
                  <a:rPr lang="en-US" altLang="zh-CN" baseline="0" dirty="0"/>
                  <a:t>ata driven; F</a:t>
                </a:r>
                <a:r>
                  <a:rPr lang="en-US" altLang="zh-CN" dirty="0"/>
                  <a:t>unctional; Optimize; </a:t>
                </a:r>
                <a:r>
                  <a:rPr lang="en-US" altLang="zh-CN" baseline="0" dirty="0"/>
                  <a:t>Software 2.0;</a:t>
                </a:r>
                <a:r>
                  <a:rPr lang="en-US" altLang="zh-CN" dirty="0"/>
                  <a:t>          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Minimize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𝑙𝑜𝑠𝑠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altLang="zh-CN" baseline="0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6E2B9F3-E460-41C8-9808-E6763AB657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1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组合 33">
            <a:extLst>
              <a:ext uri="{FF2B5EF4-FFF2-40B4-BE49-F238E27FC236}">
                <a16:creationId xmlns:a16="http://schemas.microsoft.com/office/drawing/2014/main" id="{EE49A22D-9DF0-4A73-A40D-349569CC345E}"/>
              </a:ext>
            </a:extLst>
          </p:cNvPr>
          <p:cNvGrpSpPr/>
          <p:nvPr/>
        </p:nvGrpSpPr>
        <p:grpSpPr>
          <a:xfrm>
            <a:off x="838200" y="3650003"/>
            <a:ext cx="10632961" cy="2450759"/>
            <a:chOff x="1013255" y="4407241"/>
            <a:chExt cx="10632961" cy="2450759"/>
          </a:xfrm>
        </p:grpSpPr>
        <p:pic>
          <p:nvPicPr>
            <p:cNvPr id="6" name="图形 5" descr="便携式计算机">
              <a:extLst>
                <a:ext uri="{FF2B5EF4-FFF2-40B4-BE49-F238E27FC236}">
                  <a16:creationId xmlns:a16="http://schemas.microsoft.com/office/drawing/2014/main" id="{B357EDC5-E86E-4F1D-8C6F-969C13AA2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91746" y="4456669"/>
              <a:ext cx="2401331" cy="2401331"/>
            </a:xfrm>
            <a:prstGeom prst="rect">
              <a:avLst/>
            </a:prstGeom>
          </p:spPr>
        </p:pic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6CB0426C-0378-461C-ACF2-E1956DB16FB7}"/>
                </a:ext>
              </a:extLst>
            </p:cNvPr>
            <p:cNvCxnSpPr/>
            <p:nvPr/>
          </p:nvCxnSpPr>
          <p:spPr>
            <a:xfrm>
              <a:off x="1013255" y="5220645"/>
              <a:ext cx="15157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F3544536-5840-48D1-8750-EFAB900ECC4F}"/>
                </a:ext>
              </a:extLst>
            </p:cNvPr>
            <p:cNvCxnSpPr/>
            <p:nvPr/>
          </p:nvCxnSpPr>
          <p:spPr>
            <a:xfrm>
              <a:off x="1013255" y="5784938"/>
              <a:ext cx="15157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FD4E733-ABCF-4E72-B287-ACC535F4FA21}"/>
                </a:ext>
              </a:extLst>
            </p:cNvPr>
            <p:cNvSpPr txBox="1"/>
            <p:nvPr/>
          </p:nvSpPr>
          <p:spPr>
            <a:xfrm>
              <a:off x="1440295" y="4851313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B050"/>
                  </a:solidFill>
                </a:rPr>
                <a:t>Input</a:t>
              </a:r>
              <a:endParaRPr lang="zh-CN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BEA450A-28C1-43C5-A176-349DE37BA96A}"/>
                </a:ext>
              </a:extLst>
            </p:cNvPr>
            <p:cNvSpPr txBox="1"/>
            <p:nvPr/>
          </p:nvSpPr>
          <p:spPr>
            <a:xfrm>
              <a:off x="1330330" y="5451389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</a:rPr>
                <a:t>Program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02D2386C-A8F2-4B21-9CBE-E7AF0CED5FFF}"/>
                </a:ext>
              </a:extLst>
            </p:cNvPr>
            <p:cNvCxnSpPr/>
            <p:nvPr/>
          </p:nvCxnSpPr>
          <p:spPr>
            <a:xfrm>
              <a:off x="4241241" y="5513088"/>
              <a:ext cx="15157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D032CBB-4502-489E-879C-DB1081D8A03B}"/>
                </a:ext>
              </a:extLst>
            </p:cNvPr>
            <p:cNvSpPr txBox="1"/>
            <p:nvPr/>
          </p:nvSpPr>
          <p:spPr>
            <a:xfrm>
              <a:off x="4573363" y="5143756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C000"/>
                  </a:solidFill>
                </a:rPr>
                <a:t>output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pic>
          <p:nvPicPr>
            <p:cNvPr id="18" name="图形 17" descr="便携式计算机">
              <a:extLst>
                <a:ext uri="{FF2B5EF4-FFF2-40B4-BE49-F238E27FC236}">
                  <a16:creationId xmlns:a16="http://schemas.microsoft.com/office/drawing/2014/main" id="{7B89D326-5493-4E2D-A762-27FF182CE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80960" y="4456669"/>
              <a:ext cx="2401331" cy="2401331"/>
            </a:xfrm>
            <a:prstGeom prst="rect">
              <a:avLst/>
            </a:prstGeom>
          </p:spPr>
        </p:pic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20162E3D-4585-4C1D-9A0E-B639C1C58971}"/>
                </a:ext>
              </a:extLst>
            </p:cNvPr>
            <p:cNvCxnSpPr/>
            <p:nvPr/>
          </p:nvCxnSpPr>
          <p:spPr>
            <a:xfrm>
              <a:off x="6902469" y="5220645"/>
              <a:ext cx="15157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BBA3DB48-3F95-4651-B2B5-87BD4949D5DB}"/>
                </a:ext>
              </a:extLst>
            </p:cNvPr>
            <p:cNvCxnSpPr/>
            <p:nvPr/>
          </p:nvCxnSpPr>
          <p:spPr>
            <a:xfrm>
              <a:off x="6902469" y="5784938"/>
              <a:ext cx="15157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1582F1E-14A0-4FA3-8332-7D5C6D4771D5}"/>
                </a:ext>
              </a:extLst>
            </p:cNvPr>
            <p:cNvSpPr txBox="1"/>
            <p:nvPr/>
          </p:nvSpPr>
          <p:spPr>
            <a:xfrm>
              <a:off x="7329509" y="4851313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B050"/>
                  </a:solidFill>
                </a:rPr>
                <a:t>Input</a:t>
              </a:r>
              <a:endParaRPr lang="zh-CN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2CA3752-BA4A-4D7A-A4FB-C754A0238A1E}"/>
                </a:ext>
              </a:extLst>
            </p:cNvPr>
            <p:cNvSpPr txBox="1"/>
            <p:nvPr/>
          </p:nvSpPr>
          <p:spPr>
            <a:xfrm>
              <a:off x="7219544" y="5451389"/>
              <a:ext cx="934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C000"/>
                  </a:solidFill>
                </a:rPr>
                <a:t>Output</a:t>
              </a:r>
              <a:endParaRPr lang="zh-CN" altLang="en-US" b="1" dirty="0">
                <a:solidFill>
                  <a:srgbClr val="FFC000"/>
                </a:solidFill>
              </a:endParaRP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E75A13E6-1B05-442C-8331-059361A28C30}"/>
                </a:ext>
              </a:extLst>
            </p:cNvPr>
            <p:cNvCxnSpPr/>
            <p:nvPr/>
          </p:nvCxnSpPr>
          <p:spPr>
            <a:xfrm>
              <a:off x="10130455" y="5513088"/>
              <a:ext cx="15157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DC20EC4-ED92-4BF9-8AB6-D3D32D9EDB52}"/>
                </a:ext>
              </a:extLst>
            </p:cNvPr>
            <p:cNvSpPr txBox="1"/>
            <p:nvPr/>
          </p:nvSpPr>
          <p:spPr>
            <a:xfrm>
              <a:off x="10462577" y="5143756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C00000"/>
                  </a:solidFill>
                </a:rPr>
                <a:t>Program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C894C4F-893E-453D-BC31-1C59769D211A}"/>
                </a:ext>
              </a:extLst>
            </p:cNvPr>
            <p:cNvSpPr txBox="1"/>
            <p:nvPr/>
          </p:nvSpPr>
          <p:spPr>
            <a:xfrm>
              <a:off x="2875094" y="4407241"/>
              <a:ext cx="131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Traditional</a:t>
              </a:r>
              <a:endParaRPr lang="zh-CN" altLang="en-US" b="1" dirty="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97B0C0F-4803-4AA0-96E2-F06A2E1ABBCF}"/>
                </a:ext>
              </a:extLst>
            </p:cNvPr>
            <p:cNvSpPr txBox="1"/>
            <p:nvPr/>
          </p:nvSpPr>
          <p:spPr>
            <a:xfrm>
              <a:off x="8409074" y="4407241"/>
              <a:ext cx="2004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Machine learning</a:t>
              </a:r>
              <a:endParaRPr lang="zh-CN" altLang="en-US" b="1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806572D-06C3-46F6-956A-6C9B579942E3}"/>
                </a:ext>
              </a:extLst>
            </p:cNvPr>
            <p:cNvSpPr txBox="1"/>
            <p:nvPr/>
          </p:nvSpPr>
          <p:spPr>
            <a:xfrm>
              <a:off x="2807523" y="5297832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computer</a:t>
              </a:r>
              <a:endParaRPr lang="zh-CN" altLang="en-US" b="1" dirty="0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DE196C93-8B2A-408D-8399-62F7E15E8931}"/>
                </a:ext>
              </a:extLst>
            </p:cNvPr>
            <p:cNvSpPr txBox="1"/>
            <p:nvPr/>
          </p:nvSpPr>
          <p:spPr>
            <a:xfrm>
              <a:off x="8780338" y="5297832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computer</a:t>
              </a:r>
              <a:endParaRPr lang="zh-CN" altLang="en-US" b="1" dirty="0"/>
            </a:p>
          </p:txBody>
        </p:sp>
      </p:grpSp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48EE7531-10F7-4CB3-97D1-246B59CB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150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85180186-7650-43CF-A2AB-691FB14E7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Bayesian analysis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136C7C5D-5683-4E98-9529-BA80CFDE2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729" y="1343025"/>
            <a:ext cx="10076541" cy="4833938"/>
          </a:xfr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14E311F-DFCB-40D3-B327-566D466C62F0}"/>
              </a:ext>
            </a:extLst>
          </p:cNvPr>
          <p:cNvSpPr txBox="1"/>
          <p:nvPr/>
        </p:nvSpPr>
        <p:spPr>
          <a:xfrm>
            <a:off x="2219417" y="6231265"/>
            <a:ext cx="7274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Walk in parameter space of physical model.</a:t>
            </a:r>
            <a:endParaRPr lang="zh-CN" altLang="en-US" sz="2800" b="1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55BABB5D-485D-46AB-BB93-DC135E46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909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1A856D-DB03-4825-BEBA-65D23505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Constrain QCD </a:t>
            </a:r>
            <a:r>
              <a:rPr lang="en-US" altLang="zh-CN" dirty="0" err="1"/>
              <a:t>EoS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736EABB-5C76-4D4E-AE5D-29B30CF77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1216" y="1355109"/>
            <a:ext cx="7229566" cy="4351338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56A6E77-7167-4208-B845-444EA3F88C13}"/>
              </a:ext>
            </a:extLst>
          </p:cNvPr>
          <p:cNvSpPr txBox="1"/>
          <p:nvPr/>
        </p:nvSpPr>
        <p:spPr>
          <a:xfrm>
            <a:off x="2481217" y="6176963"/>
            <a:ext cx="7229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941100"/>
                </a:solidFill>
                <a:effectLst/>
                <a:latin typeface="Times" pitchFamily="2" charset="0"/>
              </a:rPr>
              <a:t>PRL</a:t>
            </a:r>
            <a:r>
              <a:rPr lang="en-US" altLang="zh-CN" b="1" dirty="0">
                <a:solidFill>
                  <a:srgbClr val="941100"/>
                </a:solidFill>
                <a:effectLst/>
                <a:latin typeface="Times" pitchFamily="2" charset="0"/>
              </a:rPr>
              <a:t>114</a:t>
            </a:r>
            <a:r>
              <a:rPr lang="en-US" altLang="zh-CN" dirty="0">
                <a:solidFill>
                  <a:srgbClr val="941100"/>
                </a:solidFill>
                <a:effectLst/>
                <a:latin typeface="Times" pitchFamily="2" charset="0"/>
              </a:rPr>
              <a:t>, 202301 Scott Pratt, Evan </a:t>
            </a:r>
            <a:r>
              <a:rPr lang="en-US" altLang="zh-CN" dirty="0" err="1">
                <a:solidFill>
                  <a:srgbClr val="941100"/>
                </a:solidFill>
                <a:effectLst/>
                <a:latin typeface="Times" pitchFamily="2" charset="0"/>
              </a:rPr>
              <a:t>Sangaline</a:t>
            </a:r>
            <a:r>
              <a:rPr lang="en-US" altLang="zh-CN" dirty="0">
                <a:solidFill>
                  <a:srgbClr val="941100"/>
                </a:solidFill>
                <a:effectLst/>
                <a:latin typeface="Times" pitchFamily="2" charset="0"/>
              </a:rPr>
              <a:t>, Paul Sorensen, and Hui Wang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9FEFAF02-E439-4583-88F5-9B4A9459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787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9C1A1E0-088D-4076-94E3-4303714B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Constrain shear and bulk viscosity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5444E8C-959F-4F09-BA3C-EF2907A74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0267" y="1414462"/>
            <a:ext cx="10444111" cy="4569619"/>
          </a:xfr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9078DEB0-1F11-48C1-B3FC-88ABE4C6E269}"/>
              </a:ext>
            </a:extLst>
          </p:cNvPr>
          <p:cNvSpPr/>
          <p:nvPr/>
        </p:nvSpPr>
        <p:spPr>
          <a:xfrm>
            <a:off x="2293420" y="6455766"/>
            <a:ext cx="7605159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941100"/>
                </a:solidFill>
                <a:effectLst/>
                <a:latin typeface="Times" pitchFamily="2" charset="0"/>
              </a:rPr>
              <a:t>PRC 94.024907,   </a:t>
            </a:r>
            <a:r>
              <a:rPr lang="en-US" dirty="0">
                <a:solidFill>
                  <a:srgbClr val="941100"/>
                </a:solidFill>
                <a:latin typeface="Times" pitchFamily="2" charset="0"/>
              </a:rPr>
              <a:t>J. E. Bernhard, J. Scott Moreland, S. A. Bass, J. Liu, U. Hein</a:t>
            </a:r>
            <a:r>
              <a:rPr lang="en-US" u="sng" dirty="0">
                <a:solidFill>
                  <a:srgbClr val="941100"/>
                </a:solidFill>
              </a:rPr>
              <a:t>z</a:t>
            </a:r>
            <a:endParaRPr lang="en-US" dirty="0">
              <a:solidFill>
                <a:srgbClr val="941100"/>
              </a:solidFill>
              <a:effectLst/>
              <a:latin typeface="Times" pitchFamily="2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AD00C29-C9F8-4115-BE55-B9DF5CE1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593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AC12E5-AB14-4996-8D85-18A198C70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Constrain heavy quark diffusion coefficient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D33A236-1A48-4F11-A917-238FA027E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011" y="1834503"/>
            <a:ext cx="8625977" cy="4351338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761B741-23F7-40A2-9AA8-BECE3BA4E85C}"/>
              </a:ext>
            </a:extLst>
          </p:cNvPr>
          <p:cNvSpPr txBox="1"/>
          <p:nvPr/>
        </p:nvSpPr>
        <p:spPr>
          <a:xfrm>
            <a:off x="1783011" y="6311900"/>
            <a:ext cx="9003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941100"/>
                </a:solidFill>
                <a:effectLst/>
                <a:latin typeface="Times" pitchFamily="2" charset="0"/>
              </a:rPr>
              <a:t>PRC. </a:t>
            </a:r>
            <a:r>
              <a:rPr lang="en-US" altLang="zh-CN" b="1" dirty="0">
                <a:solidFill>
                  <a:srgbClr val="941100"/>
                </a:solidFill>
                <a:effectLst/>
                <a:latin typeface="Times" pitchFamily="2" charset="0"/>
              </a:rPr>
              <a:t>97 (2018)</a:t>
            </a:r>
            <a:r>
              <a:rPr lang="en-US" altLang="zh-CN" dirty="0">
                <a:solidFill>
                  <a:srgbClr val="941100"/>
                </a:solidFill>
                <a:effectLst/>
                <a:latin typeface="Times" pitchFamily="2" charset="0"/>
              </a:rPr>
              <a:t>, 014907,  </a:t>
            </a:r>
            <a:r>
              <a:rPr lang="en-US" altLang="zh-CN" dirty="0" err="1">
                <a:solidFill>
                  <a:srgbClr val="941100"/>
                </a:solidFill>
                <a:effectLst/>
                <a:latin typeface="Times" pitchFamily="2" charset="0"/>
              </a:rPr>
              <a:t>Yingru</a:t>
            </a:r>
            <a:r>
              <a:rPr lang="en-US" altLang="zh-CN" dirty="0">
                <a:solidFill>
                  <a:srgbClr val="941100"/>
                </a:solidFill>
                <a:effectLst/>
                <a:latin typeface="Times" pitchFamily="2" charset="0"/>
              </a:rPr>
              <a:t> Xu, J.E. Bernhard, S.A. Bass and M. </a:t>
            </a:r>
            <a:r>
              <a:rPr lang="en-US" altLang="zh-CN" dirty="0" err="1">
                <a:solidFill>
                  <a:srgbClr val="941100"/>
                </a:solidFill>
                <a:effectLst/>
                <a:latin typeface="Times" pitchFamily="2" charset="0"/>
              </a:rPr>
              <a:t>Nahrgang</a:t>
            </a:r>
            <a:r>
              <a:rPr lang="en-US" altLang="zh-CN" dirty="0">
                <a:solidFill>
                  <a:srgbClr val="941100"/>
                </a:solidFill>
                <a:effectLst/>
                <a:latin typeface="Times" pitchFamily="2" charset="0"/>
              </a:rPr>
              <a:t> and S.S. Cao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B773AAD-ABEF-4FC7-A7F1-14119D53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551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1D9A75B-42BD-4F70-9D4F-DDD20353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Constrain Jet energy loss distribution</a:t>
            </a:r>
            <a:endParaRPr lang="zh-CN" alt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412F746-37F9-42A3-8EA1-14868CDCF6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81422" y="1825625"/>
            <a:ext cx="5095156" cy="4351338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080C1F5-4AD1-4D90-9707-B2A13EB7DA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940105"/>
            <a:ext cx="5181600" cy="412237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1F4ED63-95D9-42FC-A3D3-D72E541395A6}"/>
              </a:ext>
            </a:extLst>
          </p:cNvPr>
          <p:cNvSpPr txBox="1"/>
          <p:nvPr/>
        </p:nvSpPr>
        <p:spPr>
          <a:xfrm>
            <a:off x="4151870" y="63118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941100"/>
                </a:solidFill>
                <a:latin typeface="Times" pitchFamily="2" charset="0"/>
              </a:rPr>
              <a:t>PRL2019, </a:t>
            </a:r>
            <a:r>
              <a:rPr lang="en-US" altLang="zh-CN" dirty="0" err="1">
                <a:solidFill>
                  <a:srgbClr val="941100"/>
                </a:solidFill>
                <a:latin typeface="Times" pitchFamily="2" charset="0"/>
              </a:rPr>
              <a:t>Yayun</a:t>
            </a:r>
            <a:r>
              <a:rPr lang="en-US" altLang="zh-CN" dirty="0">
                <a:solidFill>
                  <a:srgbClr val="941100"/>
                </a:solidFill>
                <a:latin typeface="Times" pitchFamily="2" charset="0"/>
              </a:rPr>
              <a:t> </a:t>
            </a:r>
            <a:r>
              <a:rPr lang="en-US" altLang="zh-CN" dirty="0">
                <a:solidFill>
                  <a:srgbClr val="941100"/>
                </a:solidFill>
                <a:effectLst/>
                <a:latin typeface="Times" pitchFamily="2" charset="0"/>
              </a:rPr>
              <a:t>He, L.G. Pang and X.N. Wang 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D60E9476-7879-4AC3-AC50-D0054C54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721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D38653-03FB-45FF-A9FF-0E16CC2B1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CNN for QCD Phase transition: E-By-E classification 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DDDAB2B-A7C4-411D-9C06-AAB58C259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2640" y="1358284"/>
            <a:ext cx="9136004" cy="4854190"/>
          </a:xfr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2D76611-183C-4593-9433-70C0C56D1B22}"/>
              </a:ext>
            </a:extLst>
          </p:cNvPr>
          <p:cNvSpPr/>
          <p:nvPr/>
        </p:nvSpPr>
        <p:spPr>
          <a:xfrm>
            <a:off x="1909312" y="6488668"/>
            <a:ext cx="8787441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941100"/>
                </a:solidFill>
                <a:latin typeface="Times New Roman" panose="02020603050405020304" pitchFamily="18" charset="0"/>
              </a:rPr>
              <a:t>Nature Communications 2018, LG</a:t>
            </a:r>
            <a:r>
              <a:rPr lang="en-US" dirty="0">
                <a:solidFill>
                  <a:srgbClr val="941100"/>
                </a:solidFill>
                <a:effectLst/>
                <a:latin typeface="Times New Roman" panose="02020603050405020304" pitchFamily="18" charset="0"/>
              </a:rPr>
              <a:t>. Pang, </a:t>
            </a:r>
            <a:r>
              <a:rPr lang="en-US" dirty="0" err="1">
                <a:solidFill>
                  <a:srgbClr val="941100"/>
                </a:solidFill>
                <a:effectLst/>
                <a:latin typeface="Times New Roman" panose="02020603050405020304" pitchFamily="18" charset="0"/>
              </a:rPr>
              <a:t>K.Zhou</a:t>
            </a:r>
            <a:r>
              <a:rPr lang="en-US" dirty="0">
                <a:solidFill>
                  <a:srgbClr val="9411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941100"/>
                </a:solidFill>
                <a:effectLst/>
                <a:latin typeface="Times New Roman" panose="02020603050405020304" pitchFamily="18" charset="0"/>
              </a:rPr>
              <a:t>N.Su</a:t>
            </a:r>
            <a:r>
              <a:rPr lang="en-US" dirty="0">
                <a:solidFill>
                  <a:srgbClr val="9411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941100"/>
                </a:solidFill>
                <a:effectLst/>
                <a:latin typeface="Times New Roman" panose="02020603050405020304" pitchFamily="18" charset="0"/>
              </a:rPr>
              <a:t>H.Petersen</a:t>
            </a:r>
            <a:r>
              <a:rPr lang="en-US" dirty="0">
                <a:solidFill>
                  <a:srgbClr val="941100"/>
                </a:solidFill>
                <a:effectLst/>
                <a:latin typeface="Times New Roman" panose="02020603050405020304" pitchFamily="18" charset="0"/>
              </a:rPr>
              <a:t>, H. </a:t>
            </a:r>
            <a:r>
              <a:rPr lang="en-US" dirty="0" err="1">
                <a:solidFill>
                  <a:srgbClr val="941100"/>
                </a:solidFill>
                <a:effectLst/>
                <a:latin typeface="Times New Roman" panose="02020603050405020304" pitchFamily="18" charset="0"/>
              </a:rPr>
              <a:t>Stoecker</a:t>
            </a:r>
            <a:r>
              <a:rPr lang="en-US" dirty="0">
                <a:solidFill>
                  <a:srgbClr val="941100"/>
                </a:solidFill>
                <a:effectLst/>
                <a:latin typeface="Times New Roman" panose="02020603050405020304" pitchFamily="18" charset="0"/>
              </a:rPr>
              <a:t>, XN. Wang. 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2A81AFA5-4025-4971-BE57-ECB3367A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363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3F2F7F-08ED-4AEC-807E-671D3F2D4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Point cloud network for QCD </a:t>
            </a:r>
            <a:r>
              <a:rPr lang="en-US" altLang="zh-CN" dirty="0" err="1"/>
              <a:t>EoS</a:t>
            </a:r>
            <a:endParaRPr lang="zh-CN" altLang="en-US" dirty="0"/>
          </a:p>
        </p:txBody>
      </p:sp>
      <p:pic>
        <p:nvPicPr>
          <p:cNvPr id="9" name="Picture 2" descr="drawing">
            <a:extLst>
              <a:ext uri="{FF2B5EF4-FFF2-40B4-BE49-F238E27FC236}">
                <a16:creationId xmlns:a16="http://schemas.microsoft.com/office/drawing/2014/main" id="{F998CE1C-8C4C-4870-A034-32E0BE96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57" y="1213405"/>
            <a:ext cx="7361927" cy="527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0CFD4A4B-8C17-4222-8C65-76B6C8BB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426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A4C6A1-C630-4717-9B44-60355BFD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Nuclear Liquid Gas phase transition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C8542765-3999-4686-8255-5037A5D76C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34894"/>
            <a:ext cx="6058752" cy="712289"/>
          </a:xfr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F92A1F-C48B-4F25-882C-F95908323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17" name="内容占位符 16">
            <a:extLst>
              <a:ext uri="{FF2B5EF4-FFF2-40B4-BE49-F238E27FC236}">
                <a16:creationId xmlns:a16="http://schemas.microsoft.com/office/drawing/2014/main" id="{FCC9A3A3-C464-4497-8CE0-D07DD48AA1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2" y="1069751"/>
            <a:ext cx="5965470" cy="2484785"/>
          </a:xfr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62507DB-2571-4175-AF96-9CEFFFF0B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30" y="1598367"/>
            <a:ext cx="3979070" cy="209129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C327B05-A4E0-4DC7-B410-B2C0D4C62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2" y="4213984"/>
            <a:ext cx="5104150" cy="227889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4734211-A22C-44DE-A3B7-5EBF6BFDD2FF}"/>
              </a:ext>
            </a:extLst>
          </p:cNvPr>
          <p:cNvSpPr txBox="1"/>
          <p:nvPr/>
        </p:nvSpPr>
        <p:spPr>
          <a:xfrm>
            <a:off x="628650" y="4714875"/>
            <a:ext cx="63754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Unsupervised Learning: Auto Encoder to reconstruct</a:t>
            </a:r>
          </a:p>
          <a:p>
            <a:r>
              <a:rPr lang="en-US" altLang="zh-CN" b="1" dirty="0"/>
              <a:t> the data using a bottle-neck network structure.</a:t>
            </a:r>
          </a:p>
          <a:p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The learned Latent variable </a:t>
            </a:r>
            <a:r>
              <a:rPr lang="en-US" altLang="zh-CN" b="1" dirty="0">
                <a:highlight>
                  <a:srgbClr val="9BC47D"/>
                </a:highlight>
              </a:rPr>
              <a:t>(LV) </a:t>
            </a:r>
            <a:r>
              <a:rPr lang="en-US" altLang="zh-CN" b="1" dirty="0"/>
              <a:t> classify events with low</a:t>
            </a:r>
          </a:p>
          <a:p>
            <a:r>
              <a:rPr lang="en-US" altLang="zh-CN" b="1" dirty="0"/>
              <a:t> temperature from high temperature regions.</a:t>
            </a:r>
          </a:p>
        </p:txBody>
      </p:sp>
    </p:spTree>
    <p:extLst>
      <p:ext uri="{BB962C8B-B14F-4D97-AF65-F5344CB8AC3E}">
        <p14:creationId xmlns:p14="http://schemas.microsoft.com/office/powerpoint/2010/main" val="1692108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6EDF0E-A758-4A09-89F0-47642740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Stacked U-net for relativistic hydrodynamics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00D0A1D8-C71B-4BA9-96FE-CE58E66BFD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15324"/>
            <a:ext cx="5181600" cy="3771940"/>
          </a:xfr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564E5802-737C-40DB-B332-0DE080D7E839}"/>
              </a:ext>
            </a:extLst>
          </p:cNvPr>
          <p:cNvSpPr/>
          <p:nvPr/>
        </p:nvSpPr>
        <p:spPr>
          <a:xfrm>
            <a:off x="1748588" y="6116191"/>
            <a:ext cx="8390021" cy="37668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941100"/>
                </a:solidFill>
                <a:latin typeface="Times" pitchFamily="2" charset="0"/>
              </a:rPr>
              <a:t>arXiv</a:t>
            </a:r>
            <a:r>
              <a:rPr lang="en-US" dirty="0">
                <a:solidFill>
                  <a:srgbClr val="941100"/>
                </a:solidFill>
                <a:latin typeface="Times" pitchFamily="2" charset="0"/>
              </a:rPr>
              <a:t>: 1801.03334; NPA2018, </a:t>
            </a:r>
            <a:r>
              <a:rPr lang="en-US" dirty="0" err="1">
                <a:solidFill>
                  <a:srgbClr val="941100"/>
                </a:solidFill>
                <a:latin typeface="Times" pitchFamily="2" charset="0"/>
              </a:rPr>
              <a:t>H</a:t>
            </a:r>
            <a:r>
              <a:rPr lang="en-US" dirty="0" err="1">
                <a:solidFill>
                  <a:srgbClr val="941100"/>
                </a:solidFill>
                <a:effectLst/>
                <a:latin typeface="Times" pitchFamily="2" charset="0"/>
              </a:rPr>
              <a:t>.Huang</a:t>
            </a:r>
            <a:r>
              <a:rPr lang="en-US" dirty="0">
                <a:solidFill>
                  <a:srgbClr val="941100"/>
                </a:solidFill>
                <a:effectLst/>
                <a:latin typeface="Times" pitchFamily="2" charset="0"/>
              </a:rPr>
              <a:t>, </a:t>
            </a:r>
            <a:r>
              <a:rPr lang="en-US" dirty="0" err="1">
                <a:solidFill>
                  <a:srgbClr val="941100"/>
                </a:solidFill>
                <a:effectLst/>
                <a:latin typeface="Times" pitchFamily="2" charset="0"/>
              </a:rPr>
              <a:t>B.Xiao</a:t>
            </a:r>
            <a:r>
              <a:rPr lang="en-US" dirty="0">
                <a:solidFill>
                  <a:srgbClr val="941100"/>
                </a:solidFill>
                <a:effectLst/>
                <a:latin typeface="Times" pitchFamily="2" charset="0"/>
              </a:rPr>
              <a:t>, </a:t>
            </a:r>
            <a:r>
              <a:rPr lang="en-US" dirty="0" err="1">
                <a:solidFill>
                  <a:srgbClr val="941100"/>
                </a:solidFill>
                <a:effectLst/>
                <a:latin typeface="Times" pitchFamily="2" charset="0"/>
              </a:rPr>
              <a:t>H.Xiong</a:t>
            </a:r>
            <a:r>
              <a:rPr lang="en-US" dirty="0">
                <a:solidFill>
                  <a:srgbClr val="941100"/>
                </a:solidFill>
                <a:effectLst/>
                <a:latin typeface="Times" pitchFamily="2" charset="0"/>
              </a:rPr>
              <a:t>, </a:t>
            </a:r>
            <a:r>
              <a:rPr lang="en-US" dirty="0" err="1">
                <a:solidFill>
                  <a:srgbClr val="941100"/>
                </a:solidFill>
                <a:effectLst/>
                <a:latin typeface="Times" pitchFamily="2" charset="0"/>
              </a:rPr>
              <a:t>Z.Wu</a:t>
            </a:r>
            <a:r>
              <a:rPr lang="en-US" dirty="0">
                <a:solidFill>
                  <a:srgbClr val="941100"/>
                </a:solidFill>
                <a:effectLst/>
                <a:latin typeface="Times" pitchFamily="2" charset="0"/>
              </a:rPr>
              <a:t>, Y. Mu and </a:t>
            </a:r>
            <a:r>
              <a:rPr lang="en-US" dirty="0" err="1">
                <a:solidFill>
                  <a:srgbClr val="941100"/>
                </a:solidFill>
                <a:effectLst/>
                <a:latin typeface="Times" pitchFamily="2" charset="0"/>
              </a:rPr>
              <a:t>H.Song</a:t>
            </a:r>
            <a:r>
              <a:rPr lang="en-US" dirty="0">
                <a:solidFill>
                  <a:srgbClr val="941100"/>
                </a:solidFill>
                <a:effectLst/>
                <a:latin typeface="Times" pitchFamily="2" charset="0"/>
              </a:rPr>
              <a:t> </a:t>
            </a:r>
          </a:p>
        </p:txBody>
      </p:sp>
      <p:pic>
        <p:nvPicPr>
          <p:cNvPr id="15" name="内容占位符 14" descr="图片包含 日历&#10;&#10;描述已自动生成">
            <a:extLst>
              <a:ext uri="{FF2B5EF4-FFF2-40B4-BE49-F238E27FC236}">
                <a16:creationId xmlns:a16="http://schemas.microsoft.com/office/drawing/2014/main" id="{31F499E3-731E-462F-A8CA-D1FE1F7CC0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18718"/>
            <a:ext cx="5181600" cy="3965152"/>
          </a:xfrm>
        </p:spPr>
      </p:pic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6965A445-333B-434C-BAB2-3A6FF2A9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083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C34658-040A-4FA0-B268-97134067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Point Cloud Net for impact parameter determination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31E28D-91E9-4E93-BA3F-A24A53074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385" y="2735967"/>
            <a:ext cx="4894347" cy="32811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978A78-D51C-4B25-BB67-D95D6CA65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06" y="2735968"/>
            <a:ext cx="4904554" cy="3281175"/>
          </a:xfrm>
          <a:prstGeom prst="rect">
            <a:avLst/>
          </a:prstGeom>
        </p:spPr>
      </p:pic>
      <p:pic>
        <p:nvPicPr>
          <p:cNvPr id="7" name="图片 6" descr="文本&#10;&#10;描述已自动生成">
            <a:extLst>
              <a:ext uri="{FF2B5EF4-FFF2-40B4-BE49-F238E27FC236}">
                <a16:creationId xmlns:a16="http://schemas.microsoft.com/office/drawing/2014/main" id="{C61825AD-1D0A-4096-B5B5-A5814B67F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56" y="1414740"/>
            <a:ext cx="7546670" cy="107100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D59CA9-11FA-4A1E-9020-58FAF16E05C1}"/>
              </a:ext>
            </a:extLst>
          </p:cNvPr>
          <p:cNvSpPr txBox="1"/>
          <p:nvPr/>
        </p:nvSpPr>
        <p:spPr>
          <a:xfrm>
            <a:off x="838200" y="6267362"/>
            <a:ext cx="10825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See also: 2008.11540 by </a:t>
            </a:r>
            <a:r>
              <a:rPr lang="en-US" altLang="zh-CN" dirty="0" err="1"/>
              <a:t>Fupeng</a:t>
            </a:r>
            <a:r>
              <a:rPr lang="en-US" altLang="zh-CN" dirty="0"/>
              <a:t> Li,  </a:t>
            </a:r>
            <a:r>
              <a:rPr lang="en-US" altLang="zh-CN" dirty="0" err="1"/>
              <a:t>Yongjia</a:t>
            </a:r>
            <a:r>
              <a:rPr lang="en-US" altLang="zh-CN" dirty="0"/>
              <a:t> Wang, </a:t>
            </a:r>
            <a:r>
              <a:rPr lang="en-US" altLang="zh-CN" dirty="0" err="1"/>
              <a:t>Hongliang</a:t>
            </a:r>
            <a:r>
              <a:rPr lang="en-US" altLang="zh-CN" dirty="0"/>
              <a:t> </a:t>
            </a:r>
            <a:r>
              <a:rPr lang="en-US" altLang="zh-CN" dirty="0" err="1"/>
              <a:t>Lv</a:t>
            </a:r>
            <a:r>
              <a:rPr lang="en-US" altLang="zh-CN" dirty="0"/>
              <a:t>, </a:t>
            </a:r>
            <a:r>
              <a:rPr lang="en-US" altLang="zh-CN" dirty="0" err="1"/>
              <a:t>Pengcheng</a:t>
            </a:r>
            <a:r>
              <a:rPr lang="en-US" altLang="zh-CN" dirty="0"/>
              <a:t> Li, </a:t>
            </a:r>
            <a:r>
              <a:rPr lang="en-US" altLang="zh-CN" dirty="0" err="1"/>
              <a:t>Qingfeng</a:t>
            </a:r>
            <a:r>
              <a:rPr lang="en-US" altLang="zh-CN" dirty="0"/>
              <a:t> Li, and </a:t>
            </a:r>
            <a:r>
              <a:rPr lang="en-US" altLang="zh-CN" dirty="0" err="1"/>
              <a:t>Fanxin</a:t>
            </a:r>
            <a:r>
              <a:rPr lang="en-US" altLang="zh-CN" dirty="0"/>
              <a:t> Liu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1EE75E3-FB9F-4973-986B-EB67F137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53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C22B49-FA97-44F5-8FA8-87431010C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Applications of machine</a:t>
            </a:r>
            <a:r>
              <a:rPr lang="en-US" altLang="zh-CN" baseline="0" dirty="0"/>
              <a:t> learning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410DAD8-2812-466D-95B9-D01E36A7C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315" y="1825625"/>
            <a:ext cx="8519369" cy="4351338"/>
          </a:xfr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A53F4E-C706-4875-80B9-5EB9BCE1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321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67E926-AA9A-4564-B09F-D8FE9A4F7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Uncertainty</a:t>
            </a:r>
            <a:endParaRPr lang="zh-CN" altLang="en-US" dirty="0"/>
          </a:p>
        </p:txBody>
      </p:sp>
      <p:pic>
        <p:nvPicPr>
          <p:cNvPr id="100" name="内容占位符 99">
            <a:extLst>
              <a:ext uri="{FF2B5EF4-FFF2-40B4-BE49-F238E27FC236}">
                <a16:creationId xmlns:a16="http://schemas.microsoft.com/office/drawing/2014/main" id="{AC9760AE-B255-405C-BD7F-EF10F4AAD8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1140" y="2068141"/>
            <a:ext cx="2936254" cy="3418259"/>
          </a:xfrm>
        </p:spPr>
      </p:pic>
      <p:sp>
        <p:nvSpPr>
          <p:cNvPr id="44" name="内容占位符 43">
            <a:extLst>
              <a:ext uri="{FF2B5EF4-FFF2-40B4-BE49-F238E27FC236}">
                <a16:creationId xmlns:a16="http://schemas.microsoft.com/office/drawing/2014/main" id="{845875B2-13C9-4D86-876E-2FFF5E369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7354" y="2304011"/>
            <a:ext cx="6426446" cy="3305562"/>
          </a:xfrm>
        </p:spPr>
        <p:txBody>
          <a:bodyPr/>
          <a:lstStyle/>
          <a:p>
            <a:r>
              <a:rPr lang="en-US" altLang="zh-CN" dirty="0"/>
              <a:t>Split data into K groups</a:t>
            </a:r>
          </a:p>
          <a:p>
            <a:r>
              <a:rPr lang="en-US" altLang="zh-CN" dirty="0"/>
              <a:t>Train with K-1 groups</a:t>
            </a:r>
          </a:p>
          <a:p>
            <a:r>
              <a:rPr lang="en-US" altLang="zh-CN" dirty="0"/>
              <a:t>Get K validation accuracy</a:t>
            </a:r>
          </a:p>
          <a:p>
            <a:r>
              <a:rPr lang="en-US" altLang="zh-CN" dirty="0"/>
              <a:t>The uncertainty is the standard deviation of the K models</a:t>
            </a:r>
          </a:p>
          <a:p>
            <a:r>
              <a:rPr lang="en-US" altLang="zh-CN" dirty="0"/>
              <a:t>Cons: training deep neural networks is computing intensive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4CE14BD-92DB-4BBB-9B10-0AEF56C8B5E9}"/>
              </a:ext>
            </a:extLst>
          </p:cNvPr>
          <p:cNvSpPr txBox="1"/>
          <p:nvPr/>
        </p:nvSpPr>
        <p:spPr>
          <a:xfrm>
            <a:off x="1501140" y="1371600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K-fold Cross validation</a:t>
            </a:r>
            <a:endParaRPr lang="zh-CN" altLang="en-US" b="1" dirty="0"/>
          </a:p>
        </p:txBody>
      </p:sp>
      <p:sp>
        <p:nvSpPr>
          <p:cNvPr id="101" name="灯片编号占位符 100">
            <a:extLst>
              <a:ext uri="{FF2B5EF4-FFF2-40B4-BE49-F238E27FC236}">
                <a16:creationId xmlns:a16="http://schemas.microsoft.com/office/drawing/2014/main" id="{E8B43DF5-7A00-4B2C-B53B-5E8C1AD6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982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43FEED-97D6-4034-8D47-8D9AED18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Bayesian Neural Network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5D405ACE-9C92-4925-BBD9-DF859A57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710" y="1343025"/>
            <a:ext cx="8076579" cy="4833938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6A93CB-1AA2-4EE2-862F-F30F1E2C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358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331EF6-410A-4270-A824-84FC5593D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Monte Carlo dropout</a:t>
            </a:r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CC2FF3-BB1F-4240-B598-7AB7E067B6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14" y="1912144"/>
            <a:ext cx="5602431" cy="27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2C5F058-CBDA-4264-B8C7-7D9B54D4AE38}"/>
              </a:ext>
            </a:extLst>
          </p:cNvPr>
          <p:cNvSpPr txBox="1"/>
          <p:nvPr/>
        </p:nvSpPr>
        <p:spPr>
          <a:xfrm>
            <a:off x="2964180" y="5516880"/>
            <a:ext cx="6864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Switch on dropout at testing stage to get an ensemble of networks. 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80F84D4-510B-4F5B-BBBE-EE03A6FC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19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7F89D9-278A-4B34-BF3C-C82414F9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Interpretable ML: global explanation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CAE0C66-E566-4719-986F-DC6F2EAE8EFF}"/>
              </a:ext>
            </a:extLst>
          </p:cNvPr>
          <p:cNvSpPr txBox="1"/>
          <p:nvPr/>
        </p:nvSpPr>
        <p:spPr>
          <a:xfrm>
            <a:off x="3048295" y="5336739"/>
            <a:ext cx="6325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Global interpretation: staring with empty picture, visualize </a:t>
            </a:r>
          </a:p>
          <a:p>
            <a:r>
              <a:rPr lang="en-US" altLang="zh-CN" dirty="0"/>
              <a:t>what has been learned by each neuron using gradient ascent. </a:t>
            </a:r>
            <a:endParaRPr lang="zh-CN" altLang="en-US" dirty="0"/>
          </a:p>
        </p:txBody>
      </p:sp>
      <p:pic>
        <p:nvPicPr>
          <p:cNvPr id="9" name="内容占位符 8" descr="图片包含 游戏机, 不同&#10;&#10;描述已自动生成">
            <a:extLst>
              <a:ext uri="{FF2B5EF4-FFF2-40B4-BE49-F238E27FC236}">
                <a16:creationId xmlns:a16="http://schemas.microsoft.com/office/drawing/2014/main" id="{DDE946B7-82C8-4999-851D-6691724A7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95" y="1894394"/>
            <a:ext cx="7950609" cy="2705239"/>
          </a:xfr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F92499E8-947C-42C9-B706-9AC89E11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187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CAE45D-E505-4BE1-BCB2-F1216DE6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Interpretable ML: local explanation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D982FF-F1F0-4E6F-A69A-D9F05563D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LIME; Surrogate; Activation map; Layer-wise relevance propagation, attention</a:t>
            </a:r>
          </a:p>
          <a:p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8AFDC1-5A49-402E-8A1B-4AFB73C35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665" y="2466752"/>
            <a:ext cx="3386451" cy="1084521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BFBD83C-B785-4F9E-8527-31FE21AFD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665" y="3775273"/>
            <a:ext cx="3341095" cy="2587427"/>
          </a:xfrm>
          <a:prstGeom prst="rect">
            <a:avLst/>
          </a:prstGeom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C265A1D1-BA26-447D-9B77-334B708BB86B}"/>
              </a:ext>
            </a:extLst>
          </p:cNvPr>
          <p:cNvSpPr/>
          <p:nvPr/>
        </p:nvSpPr>
        <p:spPr>
          <a:xfrm>
            <a:off x="3139373" y="6488669"/>
            <a:ext cx="5509842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i="0" dirty="0">
                <a:solidFill>
                  <a:srgbClr val="941100"/>
                </a:solidFill>
                <a:effectLst/>
                <a:latin typeface="Times" pitchFamily="2" charset="0"/>
              </a:rPr>
              <a:t> arXiv:1906.06429, L.-G. Pang, K. Zhou and X.-N. Wang</a:t>
            </a:r>
            <a:endParaRPr lang="en-US" dirty="0">
              <a:solidFill>
                <a:srgbClr val="941100"/>
              </a:solidFill>
              <a:latin typeface="Times" pitchFamily="2" charset="0"/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A865C7CB-DD61-42B4-B28A-479D9086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34</a:t>
            </a:fld>
            <a:endParaRPr lang="zh-CN" altLang="en-US"/>
          </a:p>
        </p:txBody>
      </p:sp>
      <p:pic>
        <p:nvPicPr>
          <p:cNvPr id="10" name="内容占位符 8">
            <a:extLst>
              <a:ext uri="{FF2B5EF4-FFF2-40B4-BE49-F238E27FC236}">
                <a16:creationId xmlns:a16="http://schemas.microsoft.com/office/drawing/2014/main" id="{E3E17FD0-FCBB-48EC-AD9C-DD9153912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65" y="2137331"/>
            <a:ext cx="51076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1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142D4-C284-47DF-B6FA-B9AC268C9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altLang="zh-CN"/>
              <a:t>Summary</a:t>
            </a:r>
            <a:endParaRPr lang="zh-CN" altLang="en-US" dirty="0"/>
          </a:p>
        </p:txBody>
      </p:sp>
      <p:cxnSp>
        <p:nvCxnSpPr>
          <p:cNvPr id="17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5673B141-403B-4270-AAB2-D4CB7D627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1800" dirty="0"/>
              <a:t>ML plays important role in HEP and HIC</a:t>
            </a:r>
          </a:p>
          <a:p>
            <a:r>
              <a:rPr lang="en-US" altLang="zh-CN" sz="1800" dirty="0" err="1"/>
              <a:t>ParticleNet</a:t>
            </a:r>
            <a:r>
              <a:rPr lang="en-US" altLang="zh-CN" sz="1800" dirty="0"/>
              <a:t>/GCNN might be the way for particle cloud</a:t>
            </a:r>
          </a:p>
          <a:p>
            <a:r>
              <a:rPr lang="en-US" altLang="zh-CN" sz="1800" dirty="0"/>
              <a:t>What has not been mentioned</a:t>
            </a:r>
          </a:p>
          <a:p>
            <a:pPr lvl="1"/>
            <a:r>
              <a:rPr lang="en-US" altLang="zh-CN" sz="1400" dirty="0"/>
              <a:t>PCA</a:t>
            </a:r>
          </a:p>
          <a:p>
            <a:pPr lvl="1"/>
            <a:r>
              <a:rPr lang="en-US" altLang="zh-CN" sz="1400" dirty="0"/>
              <a:t>Attention network </a:t>
            </a:r>
          </a:p>
          <a:p>
            <a:pPr lvl="1"/>
            <a:r>
              <a:rPr lang="en-US" altLang="zh-CN" sz="1400" dirty="0"/>
              <a:t>Capsule network</a:t>
            </a:r>
          </a:p>
          <a:p>
            <a:pPr lvl="1"/>
            <a:r>
              <a:rPr lang="en-US" altLang="zh-CN" sz="1400" dirty="0"/>
              <a:t>BDT, GAN and Flow models for high dim numerical integration</a:t>
            </a:r>
          </a:p>
          <a:p>
            <a:pPr lvl="1"/>
            <a:r>
              <a:rPr lang="en-US" altLang="zh-CN" sz="1400" dirty="0"/>
              <a:t>Various applications in detector design, pileup mitigation and event(track) reconstruction</a:t>
            </a:r>
          </a:p>
          <a:p>
            <a:endParaRPr lang="en-US" altLang="zh-CN" sz="1800" dirty="0"/>
          </a:p>
          <a:p>
            <a:endParaRPr lang="en-US" altLang="zh-CN" sz="1800" dirty="0"/>
          </a:p>
          <a:p>
            <a:endParaRPr lang="en-US" altLang="zh-CN" sz="1800" dirty="0"/>
          </a:p>
          <a:p>
            <a:pPr marL="0" indent="0">
              <a:buNone/>
            </a:pPr>
            <a:r>
              <a:rPr lang="en-US" altLang="zh-CN" sz="1800" dirty="0"/>
              <a:t>The topics are selected and biased by the limitation of personal knowledge</a:t>
            </a:r>
          </a:p>
          <a:p>
            <a:endParaRPr lang="en-US" altLang="zh-CN" sz="1800" dirty="0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52232D7-0C6F-4A42-B4B9-2CE63FB49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75" r="28044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BD223D-69F0-41D3-893B-644D69954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384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431633-5301-44AB-8C57-F7C642CE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36</a:t>
            </a:fld>
            <a:endParaRPr lang="zh-CN" altLang="en-US" sz="1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CFF1A06-B926-492B-BCD3-FE313148AB4A}"/>
              </a:ext>
            </a:extLst>
          </p:cNvPr>
          <p:cNvSpPr txBox="1"/>
          <p:nvPr/>
        </p:nvSpPr>
        <p:spPr>
          <a:xfrm>
            <a:off x="4948089" y="2659559"/>
            <a:ext cx="22958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/>
              <a:t>Backups</a:t>
            </a:r>
            <a:endParaRPr lang="zh-CN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737598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A2EF32-E95B-4724-B746-99900D60A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DeepJet</a:t>
            </a:r>
            <a:r>
              <a:rPr lang="en-US" altLang="zh-CN" dirty="0"/>
              <a:t> to identify jets originating from b quarks</a:t>
            </a:r>
            <a:endParaRPr lang="zh-CN" altLang="en-US" dirty="0"/>
          </a:p>
        </p:txBody>
      </p:sp>
      <p:pic>
        <p:nvPicPr>
          <p:cNvPr id="12" name="内容占位符 11" descr="图表&#10;&#10;描述已自动生成">
            <a:extLst>
              <a:ext uri="{FF2B5EF4-FFF2-40B4-BE49-F238E27FC236}">
                <a16:creationId xmlns:a16="http://schemas.microsoft.com/office/drawing/2014/main" id="{8366F183-6713-4378-A45C-BC6DA2C2D8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67" y="1559176"/>
            <a:ext cx="5181600" cy="3960958"/>
          </a:xfrm>
        </p:spPr>
      </p:pic>
      <p:pic>
        <p:nvPicPr>
          <p:cNvPr id="10" name="内容占位符 9" descr="图示&#10;&#10;描述已自动生成">
            <a:extLst>
              <a:ext uri="{FF2B5EF4-FFF2-40B4-BE49-F238E27FC236}">
                <a16:creationId xmlns:a16="http://schemas.microsoft.com/office/drawing/2014/main" id="{83DD6DC7-8CAA-410D-A069-8360B8A5C8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7" y="2263925"/>
            <a:ext cx="5181600" cy="1275730"/>
          </a:xfr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E0867B6-CDB1-4A61-A2DD-2CEA51145689}"/>
              </a:ext>
            </a:extLst>
          </p:cNvPr>
          <p:cNvSpPr txBox="1"/>
          <p:nvPr/>
        </p:nvSpPr>
        <p:spPr>
          <a:xfrm>
            <a:off x="2617213" y="1731502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IHEP</a:t>
            </a:r>
            <a:r>
              <a:rPr lang="zh-CN" altLang="en-US" b="1" dirty="0"/>
              <a:t>： </a:t>
            </a:r>
            <a:r>
              <a:rPr lang="en-US" altLang="zh-CN" b="1" dirty="0" err="1"/>
              <a:t>DeepJet</a:t>
            </a:r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72D9244-FD3D-489E-975A-B44E1949A97B}"/>
              </a:ext>
            </a:extLst>
          </p:cNvPr>
          <p:cNvSpPr txBox="1"/>
          <p:nvPr/>
        </p:nvSpPr>
        <p:spPr>
          <a:xfrm>
            <a:off x="1130144" y="3806086"/>
            <a:ext cx="4938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DeepJet</a:t>
            </a:r>
            <a:r>
              <a:rPr lang="en-US" altLang="zh-CN" dirty="0"/>
              <a:t> performs better than the previous widely used </a:t>
            </a:r>
            <a:r>
              <a:rPr lang="en-US" altLang="zh-CN" dirty="0" err="1"/>
              <a:t>DeepCSV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DeepCSV</a:t>
            </a:r>
            <a:r>
              <a:rPr lang="en-US" altLang="zh-CN" dirty="0"/>
              <a:t>: 4 hidden layer fully connected network, 100 neurons per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1E503E5C-1FE9-4B0D-A62B-965E0C0B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919F58C-D5F5-4F1D-9BAA-F92EE0FE3C1F}"/>
              </a:ext>
            </a:extLst>
          </p:cNvPr>
          <p:cNvSpPr txBox="1"/>
          <p:nvPr/>
        </p:nvSpPr>
        <p:spPr>
          <a:xfrm>
            <a:off x="6668792" y="1499699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CMS-DP-2018-058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079259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702D67-9651-4093-A04C-823785968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Graph CNN for boosted Higgs reconstruction</a:t>
            </a:r>
            <a:endParaRPr lang="zh-CN" altLang="en-US" dirty="0"/>
          </a:p>
        </p:txBody>
      </p:sp>
      <p:pic>
        <p:nvPicPr>
          <p:cNvPr id="17" name="内容占位符 16" descr="图表, 直方图&#10;&#10;描述已自动生成">
            <a:extLst>
              <a:ext uri="{FF2B5EF4-FFF2-40B4-BE49-F238E27FC236}">
                <a16:creationId xmlns:a16="http://schemas.microsoft.com/office/drawing/2014/main" id="{5A1D926D-7D89-41A9-95E2-9D1414EED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3" b="511"/>
          <a:stretch/>
        </p:blipFill>
        <p:spPr>
          <a:xfrm>
            <a:off x="4315842" y="2178404"/>
            <a:ext cx="3560316" cy="3544851"/>
          </a:xfr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0F7E586-185C-4E19-AD34-C645A8CF9910}"/>
              </a:ext>
            </a:extLst>
          </p:cNvPr>
          <p:cNvSpPr txBox="1"/>
          <p:nvPr/>
        </p:nvSpPr>
        <p:spPr>
          <a:xfrm>
            <a:off x="2630009" y="6298045"/>
            <a:ext cx="7304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2003.11603, X. Ju et al.; 2010.05464, </a:t>
            </a:r>
            <a:r>
              <a:rPr lang="zh-CN" altLang="en-US" dirty="0"/>
              <a:t>Jun Guo, Jinmian Li, and Tianjun Li</a:t>
            </a:r>
            <a:r>
              <a:rPr lang="en-US" altLang="zh-CN" dirty="0"/>
              <a:t>;  </a:t>
            </a:r>
            <a:endParaRPr lang="zh-CN" altLang="en-US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53D08D57-6DF6-4411-860D-A15BBFC0BD0B}"/>
              </a:ext>
            </a:extLst>
          </p:cNvPr>
          <p:cNvCxnSpPr>
            <a:cxnSpLocks/>
          </p:cNvCxnSpPr>
          <p:nvPr/>
        </p:nvCxnSpPr>
        <p:spPr>
          <a:xfrm flipH="1" flipV="1">
            <a:off x="2965142" y="3350404"/>
            <a:ext cx="2015232" cy="70229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B13E7C0C-85FB-4654-BB08-5F770BF98FF0}"/>
              </a:ext>
            </a:extLst>
          </p:cNvPr>
          <p:cNvCxnSpPr>
            <a:cxnSpLocks/>
          </p:cNvCxnSpPr>
          <p:nvPr/>
        </p:nvCxnSpPr>
        <p:spPr>
          <a:xfrm flipV="1">
            <a:off x="6096000" y="1769991"/>
            <a:ext cx="624396" cy="522084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70AA8C89-F644-4E8D-A75A-F954190CFE20}"/>
              </a:ext>
            </a:extLst>
          </p:cNvPr>
          <p:cNvSpPr txBox="1"/>
          <p:nvPr/>
        </p:nvSpPr>
        <p:spPr>
          <a:xfrm>
            <a:off x="2330518" y="2603889"/>
            <a:ext cx="1309974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Fake signal</a:t>
            </a:r>
          </a:p>
          <a:p>
            <a:r>
              <a:rPr lang="en-US" altLang="zh-CN" dirty="0"/>
              <a:t>suppressed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D85558-CBA8-4B1F-BABF-CBD759D70F7B}"/>
                  </a:ext>
                </a:extLst>
              </p:cNvPr>
              <p:cNvSpPr txBox="1"/>
              <p:nvPr/>
            </p:nvSpPr>
            <p:spPr>
              <a:xfrm>
                <a:off x="6806718" y="1327866"/>
                <a:ext cx="3127395" cy="64633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Reconstructed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altLang="zh-CN" dirty="0"/>
                  <a:t> from GCN </a:t>
                </a:r>
              </a:p>
              <a:p>
                <a:r>
                  <a:rPr lang="en-US" altLang="zh-CN" dirty="0"/>
                  <a:t>is closer to 125 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D85558-CBA8-4B1F-BABF-CBD759D70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718" y="1327866"/>
                <a:ext cx="3127395" cy="646331"/>
              </a:xfrm>
              <a:prstGeom prst="rect">
                <a:avLst/>
              </a:prstGeom>
              <a:blipFill>
                <a:blip r:embed="rId3"/>
                <a:stretch>
                  <a:fillRect l="-1553" t="-4630" r="-388" b="-12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C351A1CB-324A-4F0F-9CDC-D2A438C20464}"/>
                  </a:ext>
                </a:extLst>
              </p:cNvPr>
              <p:cNvSpPr txBox="1"/>
              <p:nvPr/>
            </p:nvSpPr>
            <p:spPr>
              <a:xfrm>
                <a:off x="5303483" y="5812781"/>
                <a:ext cx="2010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&gt;300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C351A1CB-324A-4F0F-9CDC-D2A438C20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483" y="5812781"/>
                <a:ext cx="2010422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灯片编号占位符 27">
            <a:extLst>
              <a:ext uri="{FF2B5EF4-FFF2-40B4-BE49-F238E27FC236}">
                <a16:creationId xmlns:a16="http://schemas.microsoft.com/office/drawing/2014/main" id="{06360A65-0205-4A69-AD67-C4976E3D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091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09AD82-E365-48E2-82B6-7EB2ACB73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417" b="44733"/>
          <a:stretch/>
        </p:blipFill>
        <p:spPr>
          <a:xfrm>
            <a:off x="1144842" y="1370352"/>
            <a:ext cx="1820299" cy="120417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6B0E215-348C-4577-9F61-4CFD36663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Recurrent net for MRPC and RPC time resolution regression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190332DA-27A5-4811-B820-F5F04075D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48938" b="45802"/>
          <a:stretch/>
        </p:blipFill>
        <p:spPr>
          <a:xfrm>
            <a:off x="415621" y="2497320"/>
            <a:ext cx="4040969" cy="4166637"/>
          </a:xfrm>
        </p:spPr>
      </p:pic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A21759CD-F621-4FCA-97FC-9E739B5DA6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45222" b="45806"/>
          <a:stretch/>
        </p:blipFill>
        <p:spPr>
          <a:xfrm>
            <a:off x="8540318" y="1467684"/>
            <a:ext cx="3353916" cy="3112954"/>
          </a:xfr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C585297-D446-40F6-9930-59459DFE1D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270" b="41349"/>
          <a:stretch/>
        </p:blipFill>
        <p:spPr>
          <a:xfrm>
            <a:off x="4932707" y="1379146"/>
            <a:ext cx="3419624" cy="287576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CEA085A-DE02-4715-B70E-B44D6B583E73}"/>
              </a:ext>
            </a:extLst>
          </p:cNvPr>
          <p:cNvSpPr txBox="1"/>
          <p:nvPr/>
        </p:nvSpPr>
        <p:spPr>
          <a:xfrm>
            <a:off x="4932707" y="4580638"/>
            <a:ext cx="47323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Input:</a:t>
            </a:r>
            <a:r>
              <a:rPr lang="en-US" altLang="zh-CN" dirty="0"/>
              <a:t> RPC waveforms (18 ns * 4 channels * 2)</a:t>
            </a:r>
          </a:p>
          <a:p>
            <a:endParaRPr lang="en-US" altLang="zh-CN" dirty="0"/>
          </a:p>
          <a:p>
            <a:r>
              <a:rPr lang="en-US" altLang="zh-CN" b="1" dirty="0"/>
              <a:t>Network structure</a:t>
            </a:r>
            <a:r>
              <a:rPr lang="en-US" altLang="zh-CN" dirty="0"/>
              <a:t>: </a:t>
            </a:r>
          </a:p>
          <a:p>
            <a:r>
              <a:rPr lang="en-US" altLang="zh-CN" dirty="0"/>
              <a:t>3-layer LSTM (hidden size ~700)</a:t>
            </a:r>
          </a:p>
          <a:p>
            <a:r>
              <a:rPr lang="en-US" altLang="zh-CN" dirty="0"/>
              <a:t>3-layer MLP in series </a:t>
            </a:r>
          </a:p>
          <a:p>
            <a:r>
              <a:rPr lang="en-US" altLang="zh-CN" dirty="0"/>
              <a:t>1-dim output: </a:t>
            </a:r>
            <a:r>
              <a:rPr lang="en-US" altLang="zh-CN" dirty="0" err="1"/>
              <a:t>ToF_predict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E85614-608F-4B31-BC19-743F624D108A}"/>
              </a:ext>
            </a:extLst>
          </p:cNvPr>
          <p:cNvSpPr txBox="1"/>
          <p:nvPr/>
        </p:nvSpPr>
        <p:spPr>
          <a:xfrm>
            <a:off x="9523828" y="5753686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/>
              <a:t>XiangYu</a:t>
            </a:r>
            <a:r>
              <a:rPr lang="en-US" altLang="zh-CN" b="1" dirty="0"/>
              <a:t> </a:t>
            </a:r>
            <a:r>
              <a:rPr lang="en-US" altLang="zh-CN" b="1" dirty="0" err="1"/>
              <a:t>Xie</a:t>
            </a:r>
            <a:r>
              <a:rPr lang="en-US" altLang="zh-CN" b="1" dirty="0"/>
              <a:t>, USTC</a:t>
            </a:r>
          </a:p>
          <a:p>
            <a:r>
              <a:rPr lang="en-US" altLang="zh-CN" dirty="0"/>
              <a:t>Talk: 2020-11-07 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35CF2165-4332-43F5-9397-0FFF1D29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117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874BB-E066-4DFA-A633-646E828DB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ML for Higgs Boson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B9F287-9A60-47B4-ACFC-132265532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 May 2014, ATLAS held Kaggle competition</a:t>
            </a:r>
            <a:r>
              <a:rPr lang="en-US" altLang="zh-CN" baseline="0" dirty="0"/>
              <a:t>: </a:t>
            </a:r>
            <a:r>
              <a:rPr lang="en-US" altLang="zh-CN" dirty="0"/>
              <a:t>Higgs Boson Machine Learning Challenge</a:t>
            </a:r>
            <a:endParaRPr lang="en-US" altLang="zh-CN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dirty="0"/>
              <a:t>Goal: distinguish Higgs signal from exotic background</a:t>
            </a:r>
          </a:p>
          <a:p>
            <a:r>
              <a:rPr lang="en-US" altLang="zh-CN" dirty="0"/>
              <a:t>The winner uses ensemble of neural networks</a:t>
            </a:r>
          </a:p>
          <a:p>
            <a:r>
              <a:rPr lang="en-US" altLang="zh-CN" dirty="0"/>
              <a:t>In this competition, </a:t>
            </a:r>
            <a:r>
              <a:rPr lang="en-US" altLang="zh-CN" dirty="0" err="1"/>
              <a:t>TianQi</a:t>
            </a:r>
            <a:r>
              <a:rPr lang="en-US" altLang="zh-CN" dirty="0"/>
              <a:t> Chen and Tong He developed </a:t>
            </a:r>
            <a:r>
              <a:rPr lang="en-US" altLang="zh-CN" dirty="0" err="1"/>
              <a:t>XGBoost</a:t>
            </a:r>
            <a:r>
              <a:rPr lang="en-US" altLang="zh-CN" dirty="0"/>
              <a:t>, which became the most popular ML tool on Kaggle!</a:t>
            </a:r>
          </a:p>
          <a:p>
            <a:r>
              <a:rPr lang="en-US" altLang="zh-CN" dirty="0"/>
              <a:t>Boosted trees and deep neural network are the most frequently used ML tools in HEP.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6ED3AE-AF67-477D-9367-5CEE5B155A50}"/>
              </a:ext>
            </a:extLst>
          </p:cNvPr>
          <p:cNvSpPr txBox="1"/>
          <p:nvPr/>
        </p:nvSpPr>
        <p:spPr>
          <a:xfrm>
            <a:off x="2323070" y="5901121"/>
            <a:ext cx="7998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Higgs Boson Discovery with Boosted Trees. TQ Chen and T He, HEPML 2014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E3E665-6588-4600-B6CB-5CA5B6A1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356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E67AF9-9483-4B17-A9B1-4840895BD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Quantum Machine Learning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21C0F7E-EC59-4CF0-8014-EAD56BB6D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610" y="1875685"/>
            <a:ext cx="10515600" cy="3788268"/>
          </a:xfrm>
        </p:spPr>
        <p:txBody>
          <a:bodyPr/>
          <a:lstStyle/>
          <a:p>
            <a:r>
              <a:rPr lang="en-US" altLang="zh-CN" dirty="0"/>
              <a:t>Huge Hilbert space</a:t>
            </a:r>
          </a:p>
          <a:p>
            <a:r>
              <a:rPr lang="en-US" altLang="zh-CN" dirty="0"/>
              <a:t>Before measuring, the states are in quantum parallel</a:t>
            </a:r>
          </a:p>
          <a:p>
            <a:r>
              <a:rPr lang="en-US" altLang="zh-CN" dirty="0"/>
              <a:t>Period of quantum interference can be measured</a:t>
            </a:r>
          </a:p>
          <a:p>
            <a:r>
              <a:rPr lang="en-US" altLang="zh-CN" dirty="0"/>
              <a:t>No classical correspondence for entanglements</a:t>
            </a:r>
          </a:p>
          <a:p>
            <a:r>
              <a:rPr lang="en-US" altLang="zh-CN" dirty="0"/>
              <a:t>Feynman: simulate one quantum system with another</a:t>
            </a:r>
          </a:p>
          <a:p>
            <a:r>
              <a:rPr lang="en-US" altLang="zh-CN" dirty="0"/>
              <a:t>Quantum Machine learning: the best of two worlds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3120C-5A23-4770-8A70-FA61A3BC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40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0744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29C95D-6B48-4507-BBE3-181F36432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Quantum Machine Learning: QSVM</a:t>
            </a:r>
            <a:endParaRPr lang="zh-CN" altLang="en-US" dirty="0"/>
          </a:p>
        </p:txBody>
      </p:sp>
      <p:pic>
        <p:nvPicPr>
          <p:cNvPr id="10" name="内容占位符 9" descr="图示, 示意图&#10;&#10;描述已自动生成">
            <a:extLst>
              <a:ext uri="{FF2B5EF4-FFF2-40B4-BE49-F238E27FC236}">
                <a16:creationId xmlns:a16="http://schemas.microsoft.com/office/drawing/2014/main" id="{C42B2081-CEC1-4864-828A-C0259C1271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80785"/>
            <a:ext cx="5181600" cy="2841018"/>
          </a:xfrm>
        </p:spPr>
      </p:pic>
      <p:pic>
        <p:nvPicPr>
          <p:cNvPr id="8" name="内容占位符 7" descr="图形用户界面, 图示, 文本, 应用程序&#10;&#10;描述已自动生成">
            <a:extLst>
              <a:ext uri="{FF2B5EF4-FFF2-40B4-BE49-F238E27FC236}">
                <a16:creationId xmlns:a16="http://schemas.microsoft.com/office/drawing/2014/main" id="{CB35620E-D3AC-4443-8839-07801E84FE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96883"/>
            <a:ext cx="5181600" cy="320882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FB23711-0959-4DA9-BBB4-AB6C2BE729ED}"/>
              </a:ext>
            </a:extLst>
          </p:cNvPr>
          <p:cNvSpPr txBox="1"/>
          <p:nvPr/>
        </p:nvSpPr>
        <p:spPr>
          <a:xfrm>
            <a:off x="703555" y="5957786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S. L. Wu and C. Zhou (U. Wisconsin) 40th International Conference on High Energy Physics July 28, 2020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89B2EC-3EB6-436E-BC0C-C5CC3122602F}"/>
              </a:ext>
            </a:extLst>
          </p:cNvPr>
          <p:cNvSpPr txBox="1"/>
          <p:nvPr/>
        </p:nvSpPr>
        <p:spPr>
          <a:xfrm>
            <a:off x="838200" y="1592419"/>
            <a:ext cx="944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Many quantum machine learning algorithms are inspired by variational quantum eigen solver.</a:t>
            </a:r>
            <a:endParaRPr lang="zh-CN" altLang="en-US" dirty="0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AE5F10F9-5372-4A62-8883-23B728EF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3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EA5AB6-1F68-49E9-A86C-6EC0377C3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Quantum GAN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57475C-BBC0-46C6-95FD-6F2D87B64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26259"/>
            <a:ext cx="5181600" cy="3156981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Generative Adversarial Network (GAN) is quite successful in image and video generation.</a:t>
            </a:r>
          </a:p>
          <a:p>
            <a:r>
              <a:rPr lang="en-US" altLang="zh-CN" dirty="0"/>
              <a:t>GAN is used as fast emulator of MC event generators (GEANT4).</a:t>
            </a:r>
          </a:p>
          <a:p>
            <a:r>
              <a:rPr lang="en-US" altLang="zh-CN" dirty="0"/>
              <a:t>Real Quantum Generator!</a:t>
            </a:r>
            <a:endParaRPr lang="zh-CN" altLang="en-US" dirty="0"/>
          </a:p>
        </p:txBody>
      </p:sp>
      <p:pic>
        <p:nvPicPr>
          <p:cNvPr id="6" name="内容占位符 5" descr="图示&#10;&#10;描述已自动生成">
            <a:extLst>
              <a:ext uri="{FF2B5EF4-FFF2-40B4-BE49-F238E27FC236}">
                <a16:creationId xmlns:a16="http://schemas.microsoft.com/office/drawing/2014/main" id="{21E995EC-0DF6-42F6-82F5-14F49F0066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27" y="1807122"/>
            <a:ext cx="4992023" cy="3963363"/>
          </a:xfrm>
        </p:spPr>
      </p:pic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35D87ABE-E759-4DF2-90D8-11E312582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0" y="1482529"/>
            <a:ext cx="4874580" cy="1018488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69F0E5A-3C15-4445-980E-B4F6D39A7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64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D5EDCA-0D0A-4CD4-9931-56A8A323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single decision tree</a:t>
            </a:r>
            <a:endParaRPr lang="zh-CN" altLang="en-US" dirty="0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9F7D79-DE2E-44A2-9371-E62C5265BC68}"/>
              </a:ext>
            </a:extLst>
          </p:cNvPr>
          <p:cNvGrpSpPr/>
          <p:nvPr/>
        </p:nvGrpSpPr>
        <p:grpSpPr>
          <a:xfrm>
            <a:off x="1415464" y="1893000"/>
            <a:ext cx="2987040" cy="4067610"/>
            <a:chOff x="1415464" y="1893000"/>
            <a:chExt cx="2987040" cy="406761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13C335-D7F2-44D2-BF14-3ACD1FBB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625" y="3838434"/>
              <a:ext cx="609598" cy="609598"/>
            </a:xfrm>
            <a:prstGeom prst="rect">
              <a:avLst/>
            </a:prstGeom>
          </p:spPr>
        </p:pic>
        <p:pic>
          <p:nvPicPr>
            <p:cNvPr id="2050" name="Picture 2" descr="result">
              <a:extLst>
                <a:ext uri="{FF2B5EF4-FFF2-40B4-BE49-F238E27FC236}">
                  <a16:creationId xmlns:a16="http://schemas.microsoft.com/office/drawing/2014/main" id="{B3D840B6-ED3F-4A1D-BEBA-578D76293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546" y="2856322"/>
              <a:ext cx="609598" cy="609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3408783-F457-45EA-AAA9-D0B0DA34B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4734" y="4043202"/>
              <a:ext cx="609598" cy="609598"/>
            </a:xfrm>
            <a:prstGeom prst="rect">
              <a:avLst/>
            </a:prstGeom>
          </p:spPr>
        </p:pic>
        <p:pic>
          <p:nvPicPr>
            <p:cNvPr id="2052" name="Picture 4" descr="result">
              <a:extLst>
                <a:ext uri="{FF2B5EF4-FFF2-40B4-BE49-F238E27FC236}">
                  <a16:creationId xmlns:a16="http://schemas.microsoft.com/office/drawing/2014/main" id="{46922245-D622-4AF8-9B15-2E763D1BB9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4948" y="4797423"/>
              <a:ext cx="609598" cy="609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result">
              <a:extLst>
                <a:ext uri="{FF2B5EF4-FFF2-40B4-BE49-F238E27FC236}">
                  <a16:creationId xmlns:a16="http://schemas.microsoft.com/office/drawing/2014/main" id="{3C589EF9-433E-4307-884C-8577E24A3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745" y="4961488"/>
              <a:ext cx="608297" cy="608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0E65C85-26EA-4DD9-9EBD-04804DDAF3CB}"/>
                </a:ext>
              </a:extLst>
            </p:cNvPr>
            <p:cNvSpPr/>
            <p:nvPr/>
          </p:nvSpPr>
          <p:spPr>
            <a:xfrm>
              <a:off x="1415464" y="2485890"/>
              <a:ext cx="2987040" cy="347472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A2EB6A7-AF95-4C34-A83F-FC22AE79FC50}"/>
                </a:ext>
              </a:extLst>
            </p:cNvPr>
            <p:cNvSpPr txBox="1"/>
            <p:nvPr/>
          </p:nvSpPr>
          <p:spPr>
            <a:xfrm>
              <a:off x="1811250" y="1893000"/>
              <a:ext cx="1750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Task: Asian girl?</a:t>
              </a:r>
              <a:endParaRPr lang="zh-CN" altLang="en-US" dirty="0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8CCCA319-DC8D-4A9B-B516-8998C45ACDC1}"/>
              </a:ext>
            </a:extLst>
          </p:cNvPr>
          <p:cNvGrpSpPr/>
          <p:nvPr/>
        </p:nvGrpSpPr>
        <p:grpSpPr>
          <a:xfrm>
            <a:off x="5767597" y="1231970"/>
            <a:ext cx="5062364" cy="4807222"/>
            <a:chOff x="5767597" y="1231970"/>
            <a:chExt cx="5062364" cy="4807222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67B71AEF-E077-476C-8922-BE1764D335C1}"/>
                </a:ext>
              </a:extLst>
            </p:cNvPr>
            <p:cNvSpPr txBox="1"/>
            <p:nvPr/>
          </p:nvSpPr>
          <p:spPr>
            <a:xfrm>
              <a:off x="5767597" y="5669860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Score: 2</a:t>
              </a:r>
              <a:endParaRPr lang="zh-CN" altLang="en-US" dirty="0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9C2A6A4-C814-4F9C-9FA9-C554BCC34432}"/>
                </a:ext>
              </a:extLst>
            </p:cNvPr>
            <p:cNvGrpSpPr/>
            <p:nvPr/>
          </p:nvGrpSpPr>
          <p:grpSpPr>
            <a:xfrm>
              <a:off x="5831586" y="1231970"/>
              <a:ext cx="4998375" cy="4806597"/>
              <a:chOff x="5741364" y="1711364"/>
              <a:chExt cx="4998375" cy="4806597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A4466456-116C-4F75-884E-2B6E296AD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26184" y="3620953"/>
                <a:ext cx="609598" cy="609598"/>
              </a:xfrm>
              <a:prstGeom prst="rect">
                <a:avLst/>
              </a:prstGeom>
            </p:spPr>
          </p:pic>
          <p:pic>
            <p:nvPicPr>
              <p:cNvPr id="35" name="Picture 2" descr="result">
                <a:extLst>
                  <a:ext uri="{FF2B5EF4-FFF2-40B4-BE49-F238E27FC236}">
                    <a16:creationId xmlns:a16="http://schemas.microsoft.com/office/drawing/2014/main" id="{ECCE4054-9964-4098-9DD5-97C202F8E8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6271" y="3613652"/>
                <a:ext cx="609598" cy="609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77A19669-7F48-4357-B4E2-441776069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49744" y="5413767"/>
                <a:ext cx="609598" cy="609598"/>
              </a:xfrm>
              <a:prstGeom prst="rect">
                <a:avLst/>
              </a:prstGeom>
            </p:spPr>
          </p:pic>
          <p:pic>
            <p:nvPicPr>
              <p:cNvPr id="26" name="Picture 4" descr="result">
                <a:extLst>
                  <a:ext uri="{FF2B5EF4-FFF2-40B4-BE49-F238E27FC236}">
                    <a16:creationId xmlns:a16="http://schemas.microsoft.com/office/drawing/2014/main" id="{358D6183-E6A2-4548-916F-844DE07453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4239" y="5413767"/>
                <a:ext cx="609598" cy="609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6" descr="result">
                <a:extLst>
                  <a:ext uri="{FF2B5EF4-FFF2-40B4-BE49-F238E27FC236}">
                    <a16:creationId xmlns:a16="http://schemas.microsoft.com/office/drawing/2014/main" id="{84FCEDC3-FECB-4047-881E-3222E70EF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6803" y="5364394"/>
                <a:ext cx="608297" cy="608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E2F87B0D-1C6B-46EB-9B0F-1790AF39643B}"/>
                  </a:ext>
                </a:extLst>
              </p:cNvPr>
              <p:cNvSpPr/>
              <p:nvPr/>
            </p:nvSpPr>
            <p:spPr>
              <a:xfrm>
                <a:off x="7505049" y="1711364"/>
                <a:ext cx="2164080" cy="86137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Black Hair</a:t>
                </a:r>
                <a:endParaRPr lang="zh-CN" altLang="en-US" dirty="0"/>
              </a:p>
            </p:txBody>
          </p:sp>
          <p:cxnSp>
            <p:nvCxnSpPr>
              <p:cNvPr id="8" name="直接箭头连接符 7">
                <a:extLst>
                  <a:ext uri="{FF2B5EF4-FFF2-40B4-BE49-F238E27FC236}">
                    <a16:creationId xmlns:a16="http://schemas.microsoft.com/office/drawing/2014/main" id="{11EFBA7B-CAF3-4DBE-84AB-83B0ACF6CECD}"/>
                  </a:ext>
                </a:extLst>
              </p:cNvPr>
              <p:cNvCxnSpPr>
                <a:cxnSpLocks/>
                <a:stCxn id="6" idx="4"/>
              </p:cNvCxnSpPr>
              <p:nvPr/>
            </p:nvCxnSpPr>
            <p:spPr>
              <a:xfrm flipH="1">
                <a:off x="7573629" y="2572739"/>
                <a:ext cx="1013460" cy="87598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箭头连接符 9">
                <a:extLst>
                  <a:ext uri="{FF2B5EF4-FFF2-40B4-BE49-F238E27FC236}">
                    <a16:creationId xmlns:a16="http://schemas.microsoft.com/office/drawing/2014/main" id="{5150F6C7-B2DD-46C8-AB5B-EFBB4CEB5E86}"/>
                  </a:ext>
                </a:extLst>
              </p:cNvPr>
              <p:cNvCxnSpPr/>
              <p:nvPr/>
            </p:nvCxnSpPr>
            <p:spPr>
              <a:xfrm>
                <a:off x="8587089" y="2580665"/>
                <a:ext cx="914400" cy="9144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959633A8-7F36-486F-81EF-BB8B17FFC165}"/>
                  </a:ext>
                </a:extLst>
              </p:cNvPr>
              <p:cNvSpPr/>
              <p:nvPr/>
            </p:nvSpPr>
            <p:spPr>
              <a:xfrm>
                <a:off x="6301090" y="3490626"/>
                <a:ext cx="2164080" cy="86137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Black Eyes</a:t>
                </a:r>
                <a:endParaRPr lang="zh-CN" altLang="en-US" dirty="0"/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562D3A27-4113-47A7-B46B-77D407300829}"/>
                  </a:ext>
                </a:extLst>
              </p:cNvPr>
              <p:cNvSpPr/>
              <p:nvPr/>
            </p:nvSpPr>
            <p:spPr>
              <a:xfrm>
                <a:off x="8575659" y="3510951"/>
                <a:ext cx="2164080" cy="86137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A16FBB07-4564-49B8-9113-13621CA5384A}"/>
                  </a:ext>
                </a:extLst>
              </p:cNvPr>
              <p:cNvCxnSpPr/>
              <p:nvPr/>
            </p:nvCxnSpPr>
            <p:spPr>
              <a:xfrm flipH="1">
                <a:off x="6279532" y="4347261"/>
                <a:ext cx="1013460" cy="87598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A1049AD9-E660-48DC-A3BB-B63CEFD4C7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2992" y="4366611"/>
                <a:ext cx="917656" cy="87598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8AFA8DA5-7309-4546-8C1E-8A8BF2A3B725}"/>
                  </a:ext>
                </a:extLst>
              </p:cNvPr>
              <p:cNvSpPr/>
              <p:nvPr/>
            </p:nvSpPr>
            <p:spPr>
              <a:xfrm>
                <a:off x="5741364" y="5287879"/>
                <a:ext cx="871268" cy="86137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B14765-D65E-49B5-ABA7-7CC86D66BD0A}"/>
                  </a:ext>
                </a:extLst>
              </p:cNvPr>
              <p:cNvSpPr/>
              <p:nvPr/>
            </p:nvSpPr>
            <p:spPr>
              <a:xfrm>
                <a:off x="7337409" y="5287879"/>
                <a:ext cx="2164080" cy="86137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9F7114A-62E3-4CC9-BAAA-0C98369A0F15}"/>
                  </a:ext>
                </a:extLst>
              </p:cNvPr>
              <p:cNvSpPr txBox="1"/>
              <p:nvPr/>
            </p:nvSpPr>
            <p:spPr>
              <a:xfrm>
                <a:off x="7872023" y="2710849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Y</a:t>
                </a:r>
                <a:endParaRPr lang="zh-CN" altLang="en-US" dirty="0"/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908F966-9041-455D-B63E-D74366F0F71A}"/>
                  </a:ext>
                </a:extLst>
              </p:cNvPr>
              <p:cNvSpPr txBox="1"/>
              <p:nvPr/>
            </p:nvSpPr>
            <p:spPr>
              <a:xfrm>
                <a:off x="6490401" y="4588516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Y</a:t>
                </a:r>
                <a:endParaRPr lang="zh-CN" altLang="en-US" dirty="0"/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962B9C14-A72F-4523-998D-2EC6EEC61785}"/>
                  </a:ext>
                </a:extLst>
              </p:cNvPr>
              <p:cNvSpPr txBox="1"/>
              <p:nvPr/>
            </p:nvSpPr>
            <p:spPr>
              <a:xfrm>
                <a:off x="9044289" y="2683843"/>
                <a:ext cx="352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N</a:t>
                </a:r>
                <a:endParaRPr lang="zh-CN" altLang="en-US" dirty="0"/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9901FFCE-2FEA-4C2B-9A3B-997E498C7243}"/>
                  </a:ext>
                </a:extLst>
              </p:cNvPr>
              <p:cNvSpPr txBox="1"/>
              <p:nvPr/>
            </p:nvSpPr>
            <p:spPr>
              <a:xfrm>
                <a:off x="7830345" y="4583387"/>
                <a:ext cx="352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N</a:t>
                </a:r>
                <a:endParaRPr lang="zh-CN" altLang="en-US" dirty="0"/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3C3427D-FBF3-4A19-AE85-B4F611D0F203}"/>
                  </a:ext>
                </a:extLst>
              </p:cNvPr>
              <p:cNvSpPr txBox="1"/>
              <p:nvPr/>
            </p:nvSpPr>
            <p:spPr>
              <a:xfrm>
                <a:off x="7915695" y="6148629"/>
                <a:ext cx="1146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Score: 0.5</a:t>
                </a:r>
                <a:endParaRPr lang="zh-CN" altLang="en-US" dirty="0"/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3DC459B-F15E-4059-9DE2-2AFC131018B4}"/>
                  </a:ext>
                </a:extLst>
              </p:cNvPr>
              <p:cNvSpPr txBox="1"/>
              <p:nvPr/>
            </p:nvSpPr>
            <p:spPr>
              <a:xfrm>
                <a:off x="9282526" y="4487759"/>
                <a:ext cx="1146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Score: 0.1</a:t>
                </a:r>
                <a:endParaRPr lang="zh-CN" altLang="en-US" dirty="0"/>
              </a:p>
            </p:txBody>
          </p:sp>
        </p:grp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6BC01C25-50D9-4864-9B33-2F9D33943AF5}"/>
              </a:ext>
            </a:extLst>
          </p:cNvPr>
          <p:cNvSpPr txBox="1"/>
          <p:nvPr/>
        </p:nvSpPr>
        <p:spPr>
          <a:xfrm>
            <a:off x="4828535" y="6213675"/>
            <a:ext cx="720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Splitting nodes are chosen to minimize the MSE, entropy or Gini factor.</a:t>
            </a:r>
            <a:endParaRPr lang="zh-CN" altLang="en-US" dirty="0"/>
          </a:p>
        </p:txBody>
      </p:sp>
      <p:sp>
        <p:nvSpPr>
          <p:cNvPr id="47" name="灯片编号占位符 46">
            <a:extLst>
              <a:ext uri="{FF2B5EF4-FFF2-40B4-BE49-F238E27FC236}">
                <a16:creationId xmlns:a16="http://schemas.microsoft.com/office/drawing/2014/main" id="{F675F7DB-9622-45AF-94F9-80AEF794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611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8E4A-03B6-4546-824D-ED25F04F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Ensemble of trees: random forest (in parallel)</a:t>
            </a:r>
            <a:endParaRPr lang="zh-CN" altLang="en-US" dirty="0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26154060-0658-4161-8ED3-6D2A559299B2}"/>
              </a:ext>
            </a:extLst>
          </p:cNvPr>
          <p:cNvGrpSpPr/>
          <p:nvPr/>
        </p:nvGrpSpPr>
        <p:grpSpPr>
          <a:xfrm>
            <a:off x="1981703" y="1509177"/>
            <a:ext cx="8228593" cy="3921162"/>
            <a:chOff x="968673" y="716910"/>
            <a:chExt cx="9879910" cy="4708062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3B2E9D2F-F566-49BA-A5AA-61C019656BC5}"/>
                </a:ext>
              </a:extLst>
            </p:cNvPr>
            <p:cNvGrpSpPr/>
            <p:nvPr/>
          </p:nvGrpSpPr>
          <p:grpSpPr>
            <a:xfrm>
              <a:off x="1184835" y="2143470"/>
              <a:ext cx="2883478" cy="2571059"/>
              <a:chOff x="403600" y="1783080"/>
              <a:chExt cx="2883478" cy="2571059"/>
            </a:xfrm>
            <a:solidFill>
              <a:schemeClr val="bg1"/>
            </a:solidFill>
          </p:grpSpPr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F67AA8F3-BB51-48EB-9D98-3F110E0D774E}"/>
                  </a:ext>
                </a:extLst>
              </p:cNvPr>
              <p:cNvSpPr/>
              <p:nvPr/>
            </p:nvSpPr>
            <p:spPr>
              <a:xfrm>
                <a:off x="1950720" y="1783080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F0BAD6FC-8C31-486C-8853-7BFE4CA80D3B}"/>
                  </a:ext>
                </a:extLst>
              </p:cNvPr>
              <p:cNvCxnSpPr>
                <a:stCxn id="8" idx="3"/>
              </p:cNvCxnSpPr>
              <p:nvPr/>
            </p:nvCxnSpPr>
            <p:spPr>
              <a:xfrm flipH="1">
                <a:off x="1566863" y="2244869"/>
                <a:ext cx="463088" cy="579294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1D4B0EFC-4F4A-4F2B-B972-830597F70EB0}"/>
                  </a:ext>
                </a:extLst>
              </p:cNvPr>
              <p:cNvSpPr/>
              <p:nvPr/>
            </p:nvSpPr>
            <p:spPr>
              <a:xfrm>
                <a:off x="1141095" y="2775238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E923298B-5395-4B70-89CE-086A14FBB7A4}"/>
                  </a:ext>
                </a:extLst>
              </p:cNvPr>
              <p:cNvCxnSpPr/>
              <p:nvPr/>
            </p:nvCxnSpPr>
            <p:spPr>
              <a:xfrm flipH="1">
                <a:off x="793259" y="3252096"/>
                <a:ext cx="463088" cy="579294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4F9AEE27-A34A-4463-A516-40D5AF9FC37C}"/>
                  </a:ext>
                </a:extLst>
              </p:cNvPr>
              <p:cNvSpPr/>
              <p:nvPr/>
            </p:nvSpPr>
            <p:spPr>
              <a:xfrm>
                <a:off x="2746058" y="2711076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8B1632A8-C306-4A43-9553-E2CDB9B9DBD3}"/>
                  </a:ext>
                </a:extLst>
              </p:cNvPr>
              <p:cNvCxnSpPr>
                <a:cxnSpLocks/>
                <a:endCxn id="18" idx="1"/>
              </p:cNvCxnSpPr>
              <p:nvPr/>
            </p:nvCxnSpPr>
            <p:spPr>
              <a:xfrm>
                <a:off x="2430780" y="2244869"/>
                <a:ext cx="394509" cy="545438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1A45F8D2-073F-45B4-9587-EDCDC49BD1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1142" y="3285952"/>
                <a:ext cx="394509" cy="545438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092818DE-11AE-4ABD-9C50-730D77C6631C}"/>
                  </a:ext>
                </a:extLst>
              </p:cNvPr>
              <p:cNvSpPr/>
              <p:nvPr/>
            </p:nvSpPr>
            <p:spPr>
              <a:xfrm>
                <a:off x="1759441" y="3813119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FE48DB43-B513-49EC-8A81-D6B1EC507526}"/>
                  </a:ext>
                </a:extLst>
              </p:cNvPr>
              <p:cNvSpPr/>
              <p:nvPr/>
            </p:nvSpPr>
            <p:spPr>
              <a:xfrm>
                <a:off x="403600" y="3813119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4DF6F307-A6B4-4CF9-B395-F1431A83BE10}"/>
                </a:ext>
              </a:extLst>
            </p:cNvPr>
            <p:cNvGrpSpPr/>
            <p:nvPr/>
          </p:nvGrpSpPr>
          <p:grpSpPr>
            <a:xfrm>
              <a:off x="5288307" y="2143470"/>
              <a:ext cx="2145983" cy="2571059"/>
              <a:chOff x="3779001" y="1887855"/>
              <a:chExt cx="2145983" cy="2571059"/>
            </a:xfrm>
            <a:solidFill>
              <a:schemeClr val="bg1"/>
            </a:solidFill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BEA86F76-9138-45A5-B154-E87CEB2260D5}"/>
                  </a:ext>
                </a:extLst>
              </p:cNvPr>
              <p:cNvSpPr/>
              <p:nvPr/>
            </p:nvSpPr>
            <p:spPr>
              <a:xfrm>
                <a:off x="4588626" y="1887855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DC06487E-C7F4-49C7-BA18-E62164B73237}"/>
                  </a:ext>
                </a:extLst>
              </p:cNvPr>
              <p:cNvCxnSpPr>
                <a:stCxn id="24" idx="3"/>
              </p:cNvCxnSpPr>
              <p:nvPr/>
            </p:nvCxnSpPr>
            <p:spPr>
              <a:xfrm flipH="1">
                <a:off x="4204769" y="2349644"/>
                <a:ext cx="463088" cy="579294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8C8D6C26-C670-40E2-8E32-C6DCE7B8E694}"/>
                  </a:ext>
                </a:extLst>
              </p:cNvPr>
              <p:cNvSpPr/>
              <p:nvPr/>
            </p:nvSpPr>
            <p:spPr>
              <a:xfrm>
                <a:off x="3779001" y="2880013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6F633A2-3351-42CF-9FFB-E07A31105F8A}"/>
                  </a:ext>
                </a:extLst>
              </p:cNvPr>
              <p:cNvSpPr/>
              <p:nvPr/>
            </p:nvSpPr>
            <p:spPr>
              <a:xfrm>
                <a:off x="5383964" y="2815851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1948C500-6D2F-4BFD-88B2-3C4D78357860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>
                <a:off x="5068686" y="2349644"/>
                <a:ext cx="394509" cy="545438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149FCD1E-444D-4B7D-BA5F-4F38A54AA8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9048" y="3390727"/>
                <a:ext cx="394509" cy="545438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C5D95B99-6681-42F5-B155-45DE18FDF8F2}"/>
                  </a:ext>
                </a:extLst>
              </p:cNvPr>
              <p:cNvSpPr/>
              <p:nvPr/>
            </p:nvSpPr>
            <p:spPr>
              <a:xfrm>
                <a:off x="4397347" y="3917894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7607B884-1CBA-42C1-8175-DB5BE0B845E4}"/>
                </a:ext>
              </a:extLst>
            </p:cNvPr>
            <p:cNvGrpSpPr/>
            <p:nvPr/>
          </p:nvGrpSpPr>
          <p:grpSpPr>
            <a:xfrm>
              <a:off x="8702600" y="2054015"/>
              <a:ext cx="2145983" cy="2522655"/>
              <a:chOff x="7873049" y="1823693"/>
              <a:chExt cx="2145983" cy="2522655"/>
            </a:xfrm>
            <a:solidFill>
              <a:schemeClr val="bg1"/>
            </a:solidFill>
          </p:grpSpPr>
          <p:cxnSp>
            <p:nvCxnSpPr>
              <p:cNvPr id="34" name="直接箭头连接符 33">
                <a:extLst>
                  <a:ext uri="{FF2B5EF4-FFF2-40B4-BE49-F238E27FC236}">
                    <a16:creationId xmlns:a16="http://schemas.microsoft.com/office/drawing/2014/main" id="{30DE4A41-08D4-4F38-87BF-3A77A4813C87}"/>
                  </a:ext>
                </a:extLst>
              </p:cNvPr>
              <p:cNvCxnSpPr>
                <a:cxnSpLocks/>
                <a:stCxn id="33" idx="3"/>
              </p:cNvCxnSpPr>
              <p:nvPr/>
            </p:nvCxnSpPr>
            <p:spPr>
              <a:xfrm flipH="1">
                <a:off x="8298817" y="2285482"/>
                <a:ext cx="463088" cy="579294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2F1270F6-FCB7-4EDE-9912-CA0089144E4C}"/>
                  </a:ext>
                </a:extLst>
              </p:cNvPr>
              <p:cNvGrpSpPr/>
              <p:nvPr/>
            </p:nvGrpSpPr>
            <p:grpSpPr>
              <a:xfrm>
                <a:off x="7873049" y="1823693"/>
                <a:ext cx="2145983" cy="2522655"/>
                <a:chOff x="7873049" y="1823693"/>
                <a:chExt cx="2145983" cy="2522655"/>
              </a:xfrm>
              <a:grpFill/>
            </p:grpSpPr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2E174ADB-AE78-4777-8CA2-B619A6CF0019}"/>
                    </a:ext>
                  </a:extLst>
                </p:cNvPr>
                <p:cNvSpPr/>
                <p:nvPr/>
              </p:nvSpPr>
              <p:spPr>
                <a:xfrm>
                  <a:off x="8682674" y="1823693"/>
                  <a:ext cx="541020" cy="54102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1C8749AA-FB1A-409D-A39F-661F2C75B412}"/>
                    </a:ext>
                  </a:extLst>
                </p:cNvPr>
                <p:cNvSpPr/>
                <p:nvPr/>
              </p:nvSpPr>
              <p:spPr>
                <a:xfrm>
                  <a:off x="7873049" y="2815851"/>
                  <a:ext cx="541020" cy="54102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44EE249D-9D25-4222-A38B-73C94B571FC0}"/>
                    </a:ext>
                  </a:extLst>
                </p:cNvPr>
                <p:cNvSpPr/>
                <p:nvPr/>
              </p:nvSpPr>
              <p:spPr>
                <a:xfrm>
                  <a:off x="9478012" y="2751689"/>
                  <a:ext cx="541020" cy="54102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7" name="直接箭头连接符 36">
                  <a:extLst>
                    <a:ext uri="{FF2B5EF4-FFF2-40B4-BE49-F238E27FC236}">
                      <a16:creationId xmlns:a16="http://schemas.microsoft.com/office/drawing/2014/main" id="{562F49A2-1C51-4E5F-94D6-2E02F421B97F}"/>
                    </a:ext>
                  </a:extLst>
                </p:cNvPr>
                <p:cNvCxnSpPr>
                  <a:cxnSpLocks/>
                  <a:endCxn id="36" idx="1"/>
                </p:cNvCxnSpPr>
                <p:nvPr/>
              </p:nvCxnSpPr>
              <p:spPr>
                <a:xfrm>
                  <a:off x="9162734" y="2285482"/>
                  <a:ext cx="394509" cy="545438"/>
                </a:xfrm>
                <a:prstGeom prst="straightConnector1">
                  <a:avLst/>
                </a:prstGeom>
                <a:grpFill/>
                <a:ln w="635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D96721D8-BF91-4455-A8F4-36494ED5FA03}"/>
                    </a:ext>
                  </a:extLst>
                </p:cNvPr>
                <p:cNvSpPr/>
                <p:nvPr/>
              </p:nvSpPr>
              <p:spPr>
                <a:xfrm>
                  <a:off x="8737662" y="3805328"/>
                  <a:ext cx="541020" cy="54102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54" name="直接箭头连接符 53">
                  <a:extLst>
                    <a:ext uri="{FF2B5EF4-FFF2-40B4-BE49-F238E27FC236}">
                      <a16:creationId xmlns:a16="http://schemas.microsoft.com/office/drawing/2014/main" id="{8485C587-CF13-4D7B-8E01-B9AE328EBEA8}"/>
                    </a:ext>
                  </a:extLst>
                </p:cNvPr>
                <p:cNvCxnSpPr/>
                <p:nvPr/>
              </p:nvCxnSpPr>
              <p:spPr>
                <a:xfrm flipH="1">
                  <a:off x="9146803" y="3259890"/>
                  <a:ext cx="463088" cy="579294"/>
                </a:xfrm>
                <a:prstGeom prst="straightConnector1">
                  <a:avLst/>
                </a:prstGeom>
                <a:grpFill/>
                <a:ln w="635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60" name="Picture 6" descr="result">
              <a:extLst>
                <a:ext uri="{FF2B5EF4-FFF2-40B4-BE49-F238E27FC236}">
                  <a16:creationId xmlns:a16="http://schemas.microsoft.com/office/drawing/2014/main" id="{4411C023-C377-4E2A-B109-30A054E23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243" y="4173509"/>
              <a:ext cx="608297" cy="60829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2" name="Picture 6" descr="result">
              <a:extLst>
                <a:ext uri="{FF2B5EF4-FFF2-40B4-BE49-F238E27FC236}">
                  <a16:creationId xmlns:a16="http://schemas.microsoft.com/office/drawing/2014/main" id="{A0CD8E2D-3B65-4D31-B1B2-143C98665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57" y="4158961"/>
              <a:ext cx="608297" cy="60829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4" name="Picture 6" descr="result">
              <a:extLst>
                <a:ext uri="{FF2B5EF4-FFF2-40B4-BE49-F238E27FC236}">
                  <a16:creationId xmlns:a16="http://schemas.microsoft.com/office/drawing/2014/main" id="{5419735F-3CAC-4983-A5E7-439F6A94E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3574" y="4002011"/>
              <a:ext cx="608297" cy="6082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EB60AD18-D999-444E-BBC9-B7341D043BF5}"/>
                </a:ext>
              </a:extLst>
            </p:cNvPr>
            <p:cNvSpPr txBox="1"/>
            <p:nvPr/>
          </p:nvSpPr>
          <p:spPr>
            <a:xfrm>
              <a:off x="2451783" y="1390864"/>
              <a:ext cx="12312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Black </a:t>
              </a:r>
            </a:p>
            <a:p>
              <a:pPr algn="ctr"/>
              <a:r>
                <a:rPr lang="en-US" altLang="zh-CN" dirty="0"/>
                <a:t>Hair</a:t>
              </a:r>
              <a:endParaRPr lang="zh-CN" altLang="en-US" dirty="0"/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7734EAF1-817A-408B-AE71-22D3839F355F}"/>
                </a:ext>
              </a:extLst>
            </p:cNvPr>
            <p:cNvSpPr txBox="1"/>
            <p:nvPr/>
          </p:nvSpPr>
          <p:spPr>
            <a:xfrm>
              <a:off x="5741249" y="1390864"/>
              <a:ext cx="12312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Speak Chinese</a:t>
              </a:r>
              <a:endParaRPr lang="zh-CN" altLang="en-US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EAF0BFBB-A5D0-48BA-A01D-870FC82C9ECD}"/>
                </a:ext>
              </a:extLst>
            </p:cNvPr>
            <p:cNvSpPr txBox="1"/>
            <p:nvPr/>
          </p:nvSpPr>
          <p:spPr>
            <a:xfrm>
              <a:off x="9155542" y="1390864"/>
              <a:ext cx="12312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Live in China</a:t>
              </a:r>
              <a:endParaRPr lang="zh-CN" altLang="en-US" dirty="0"/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BEF426AA-2CAD-466A-8D85-51252F950090}"/>
                </a:ext>
              </a:extLst>
            </p:cNvPr>
            <p:cNvSpPr txBox="1"/>
            <p:nvPr/>
          </p:nvSpPr>
          <p:spPr>
            <a:xfrm>
              <a:off x="968673" y="4981522"/>
              <a:ext cx="1176373" cy="443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Score: </a:t>
              </a:r>
              <a:r>
                <a:rPr lang="en-US" altLang="zh-CN" b="1" dirty="0"/>
                <a:t>3</a:t>
              </a:r>
              <a:endParaRPr lang="zh-CN" altLang="en-US" b="1" dirty="0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7977C0DA-B3CF-4198-A1D1-7D3B83CE6A46}"/>
                </a:ext>
              </a:extLst>
            </p:cNvPr>
            <p:cNvSpPr txBox="1"/>
            <p:nvPr/>
          </p:nvSpPr>
          <p:spPr>
            <a:xfrm>
              <a:off x="5681337" y="4981522"/>
              <a:ext cx="1176373" cy="443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Score: </a:t>
              </a:r>
              <a:r>
                <a:rPr lang="en-US" altLang="zh-CN" b="1" dirty="0">
                  <a:solidFill>
                    <a:srgbClr val="ED7D31"/>
                  </a:solidFill>
                </a:rPr>
                <a:t>2</a:t>
              </a:r>
              <a:endParaRPr lang="zh-CN" altLang="en-US" b="1" dirty="0">
                <a:solidFill>
                  <a:srgbClr val="ED7D31"/>
                </a:solidFill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39B6DCFC-61D3-44DC-807C-8D5FF1DB6831}"/>
                </a:ext>
              </a:extLst>
            </p:cNvPr>
            <p:cNvSpPr txBox="1"/>
            <p:nvPr/>
          </p:nvSpPr>
          <p:spPr>
            <a:xfrm>
              <a:off x="9376774" y="4981522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Score: </a:t>
              </a:r>
              <a:r>
                <a:rPr lang="en-US" altLang="zh-CN" b="1" dirty="0">
                  <a:solidFill>
                    <a:srgbClr val="00B050"/>
                  </a:solidFill>
                </a:rPr>
                <a:t>5</a:t>
              </a:r>
              <a:endParaRPr lang="zh-CN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9FBACC13-8099-4BF2-B67C-5C126546916A}"/>
                </a:ext>
              </a:extLst>
            </p:cNvPr>
            <p:cNvSpPr txBox="1"/>
            <p:nvPr/>
          </p:nvSpPr>
          <p:spPr>
            <a:xfrm>
              <a:off x="2577447" y="716910"/>
              <a:ext cx="1003150" cy="443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Tree 1</a:t>
              </a:r>
              <a:endParaRPr lang="zh-CN" altLang="en-US" b="1" dirty="0"/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530215F0-47CF-4CF6-AC89-061CFA260AE1}"/>
                </a:ext>
              </a:extLst>
            </p:cNvPr>
            <p:cNvSpPr txBox="1"/>
            <p:nvPr/>
          </p:nvSpPr>
          <p:spPr>
            <a:xfrm>
              <a:off x="5865607" y="716910"/>
              <a:ext cx="1003150" cy="443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Tree 2</a:t>
              </a:r>
              <a:endParaRPr lang="zh-CN" altLang="en-US" b="1" dirty="0"/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16A0565D-1DBF-483D-8019-EF3347EEE38A}"/>
                </a:ext>
              </a:extLst>
            </p:cNvPr>
            <p:cNvSpPr txBox="1"/>
            <p:nvPr/>
          </p:nvSpPr>
          <p:spPr>
            <a:xfrm>
              <a:off x="9269592" y="716910"/>
              <a:ext cx="1003150" cy="443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Tree 3</a:t>
              </a:r>
              <a:endParaRPr lang="zh-CN" altLang="en-US" b="1" dirty="0"/>
            </a:p>
          </p:txBody>
        </p:sp>
      </p:grpSp>
      <p:sp>
        <p:nvSpPr>
          <p:cNvPr id="75" name="文本框 74">
            <a:extLst>
              <a:ext uri="{FF2B5EF4-FFF2-40B4-BE49-F238E27FC236}">
                <a16:creationId xmlns:a16="http://schemas.microsoft.com/office/drawing/2014/main" id="{47B539F4-613A-44D0-9E8D-290D35A3F38F}"/>
              </a:ext>
            </a:extLst>
          </p:cNvPr>
          <p:cNvSpPr txBox="1"/>
          <p:nvPr/>
        </p:nvSpPr>
        <p:spPr>
          <a:xfrm>
            <a:off x="1789173" y="5823686"/>
            <a:ext cx="4301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/>
              <a:t>IsAsian</a:t>
            </a:r>
            <a:r>
              <a:rPr lang="en-US" altLang="zh-CN" sz="2800" b="1" dirty="0"/>
              <a:t>(      ) </a:t>
            </a:r>
            <a:r>
              <a:rPr lang="en-US" altLang="zh-CN" sz="2800" dirty="0"/>
              <a:t>= </a:t>
            </a:r>
            <a:r>
              <a:rPr lang="en-US" altLang="zh-CN" sz="2800" b="1" dirty="0"/>
              <a:t>3 + </a:t>
            </a:r>
            <a:r>
              <a:rPr lang="en-US" altLang="zh-CN" sz="2800" b="1" dirty="0">
                <a:solidFill>
                  <a:srgbClr val="ED7D31"/>
                </a:solidFill>
              </a:rPr>
              <a:t>2 </a:t>
            </a:r>
            <a:r>
              <a:rPr lang="en-US" altLang="zh-CN" sz="2800" b="1" dirty="0"/>
              <a:t>+</a:t>
            </a:r>
            <a:r>
              <a:rPr lang="en-US" altLang="zh-CN" sz="2800" b="1" dirty="0">
                <a:solidFill>
                  <a:srgbClr val="ED7D31"/>
                </a:solidFill>
              </a:rPr>
              <a:t> </a:t>
            </a:r>
            <a:r>
              <a:rPr lang="en-US" altLang="zh-CN" sz="2800" b="1" dirty="0">
                <a:solidFill>
                  <a:srgbClr val="00B050"/>
                </a:solidFill>
              </a:rPr>
              <a:t>5</a:t>
            </a:r>
            <a:r>
              <a:rPr lang="en-US" altLang="zh-CN" sz="2800" b="1" dirty="0"/>
              <a:t> </a:t>
            </a:r>
            <a:r>
              <a:rPr lang="en-US" altLang="zh-CN" sz="2800" dirty="0"/>
              <a:t> </a:t>
            </a:r>
            <a:endParaRPr lang="zh-CN" altLang="en-US" sz="2800" dirty="0"/>
          </a:p>
        </p:txBody>
      </p:sp>
      <p:pic>
        <p:nvPicPr>
          <p:cNvPr id="76" name="Picture 6" descr="result">
            <a:extLst>
              <a:ext uri="{FF2B5EF4-FFF2-40B4-BE49-F238E27FC236}">
                <a16:creationId xmlns:a16="http://schemas.microsoft.com/office/drawing/2014/main" id="{CCCC6656-B93A-4466-9883-3FF57446A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95" y="5707433"/>
            <a:ext cx="608297" cy="608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4" name="文本框 83">
            <a:extLst>
              <a:ext uri="{FF2B5EF4-FFF2-40B4-BE49-F238E27FC236}">
                <a16:creationId xmlns:a16="http://schemas.microsoft.com/office/drawing/2014/main" id="{81DE989F-3539-48C7-8C51-AD00473482CB}"/>
              </a:ext>
            </a:extLst>
          </p:cNvPr>
          <p:cNvSpPr txBox="1"/>
          <p:nvPr/>
        </p:nvSpPr>
        <p:spPr>
          <a:xfrm>
            <a:off x="8748491" y="602566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Low variance</a:t>
            </a:r>
            <a:endParaRPr lang="zh-CN" altLang="en-US" b="1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862B196-718F-46C6-801B-B4CB5E69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290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8E4A-03B6-4546-824D-ED25F04F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Ensemble: boosted decision tree (in sequential)</a:t>
            </a:r>
            <a:endParaRPr lang="zh-CN" altLang="en-US" dirty="0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26154060-0658-4161-8ED3-6D2A559299B2}"/>
              </a:ext>
            </a:extLst>
          </p:cNvPr>
          <p:cNvGrpSpPr/>
          <p:nvPr/>
        </p:nvGrpSpPr>
        <p:grpSpPr>
          <a:xfrm>
            <a:off x="1981703" y="1509177"/>
            <a:ext cx="8228593" cy="3859432"/>
            <a:chOff x="968673" y="716910"/>
            <a:chExt cx="9879910" cy="4633944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3B2E9D2F-F566-49BA-A5AA-61C019656BC5}"/>
                </a:ext>
              </a:extLst>
            </p:cNvPr>
            <p:cNvGrpSpPr/>
            <p:nvPr/>
          </p:nvGrpSpPr>
          <p:grpSpPr>
            <a:xfrm>
              <a:off x="1184835" y="2143470"/>
              <a:ext cx="2883478" cy="2571059"/>
              <a:chOff x="403600" y="1783080"/>
              <a:chExt cx="2883478" cy="2571059"/>
            </a:xfrm>
            <a:solidFill>
              <a:schemeClr val="bg1"/>
            </a:solidFill>
          </p:grpSpPr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F67AA8F3-BB51-48EB-9D98-3F110E0D774E}"/>
                  </a:ext>
                </a:extLst>
              </p:cNvPr>
              <p:cNvSpPr/>
              <p:nvPr/>
            </p:nvSpPr>
            <p:spPr>
              <a:xfrm>
                <a:off x="1950720" y="1783080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F0BAD6FC-8C31-486C-8853-7BFE4CA80D3B}"/>
                  </a:ext>
                </a:extLst>
              </p:cNvPr>
              <p:cNvCxnSpPr>
                <a:stCxn id="8" idx="3"/>
              </p:cNvCxnSpPr>
              <p:nvPr/>
            </p:nvCxnSpPr>
            <p:spPr>
              <a:xfrm flipH="1">
                <a:off x="1566863" y="2244869"/>
                <a:ext cx="463088" cy="579294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1D4B0EFC-4F4A-4F2B-B972-830597F70EB0}"/>
                  </a:ext>
                </a:extLst>
              </p:cNvPr>
              <p:cNvSpPr/>
              <p:nvPr/>
            </p:nvSpPr>
            <p:spPr>
              <a:xfrm>
                <a:off x="1141095" y="2775238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E923298B-5395-4B70-89CE-086A14FBB7A4}"/>
                  </a:ext>
                </a:extLst>
              </p:cNvPr>
              <p:cNvCxnSpPr/>
              <p:nvPr/>
            </p:nvCxnSpPr>
            <p:spPr>
              <a:xfrm flipH="1">
                <a:off x="793259" y="3252096"/>
                <a:ext cx="463088" cy="579294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4F9AEE27-A34A-4463-A516-40D5AF9FC37C}"/>
                  </a:ext>
                </a:extLst>
              </p:cNvPr>
              <p:cNvSpPr/>
              <p:nvPr/>
            </p:nvSpPr>
            <p:spPr>
              <a:xfrm>
                <a:off x="2746058" y="2711076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8B1632A8-C306-4A43-9553-E2CDB9B9DBD3}"/>
                  </a:ext>
                </a:extLst>
              </p:cNvPr>
              <p:cNvCxnSpPr>
                <a:cxnSpLocks/>
                <a:endCxn id="18" idx="1"/>
              </p:cNvCxnSpPr>
              <p:nvPr/>
            </p:nvCxnSpPr>
            <p:spPr>
              <a:xfrm>
                <a:off x="2430780" y="2244869"/>
                <a:ext cx="394509" cy="545438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1A45F8D2-073F-45B4-9587-EDCDC49BD1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1142" y="3285952"/>
                <a:ext cx="394509" cy="545438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092818DE-11AE-4ABD-9C50-730D77C6631C}"/>
                  </a:ext>
                </a:extLst>
              </p:cNvPr>
              <p:cNvSpPr/>
              <p:nvPr/>
            </p:nvSpPr>
            <p:spPr>
              <a:xfrm>
                <a:off x="1759441" y="3813119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FE48DB43-B513-49EC-8A81-D6B1EC507526}"/>
                  </a:ext>
                </a:extLst>
              </p:cNvPr>
              <p:cNvSpPr/>
              <p:nvPr/>
            </p:nvSpPr>
            <p:spPr>
              <a:xfrm>
                <a:off x="403600" y="3813119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4DF6F307-A6B4-4CF9-B395-F1431A83BE10}"/>
                </a:ext>
              </a:extLst>
            </p:cNvPr>
            <p:cNvGrpSpPr/>
            <p:nvPr/>
          </p:nvGrpSpPr>
          <p:grpSpPr>
            <a:xfrm>
              <a:off x="5288307" y="2143470"/>
              <a:ext cx="2145983" cy="2571059"/>
              <a:chOff x="3779001" y="1887855"/>
              <a:chExt cx="2145983" cy="2571059"/>
            </a:xfrm>
            <a:solidFill>
              <a:schemeClr val="bg1"/>
            </a:solidFill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BEA86F76-9138-45A5-B154-E87CEB2260D5}"/>
                  </a:ext>
                </a:extLst>
              </p:cNvPr>
              <p:cNvSpPr/>
              <p:nvPr/>
            </p:nvSpPr>
            <p:spPr>
              <a:xfrm>
                <a:off x="4588626" y="1887855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DC06487E-C7F4-49C7-BA18-E62164B73237}"/>
                  </a:ext>
                </a:extLst>
              </p:cNvPr>
              <p:cNvCxnSpPr>
                <a:stCxn id="24" idx="3"/>
              </p:cNvCxnSpPr>
              <p:nvPr/>
            </p:nvCxnSpPr>
            <p:spPr>
              <a:xfrm flipH="1">
                <a:off x="4204769" y="2349644"/>
                <a:ext cx="463088" cy="579294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8C8D6C26-C670-40E2-8E32-C6DCE7B8E694}"/>
                  </a:ext>
                </a:extLst>
              </p:cNvPr>
              <p:cNvSpPr/>
              <p:nvPr/>
            </p:nvSpPr>
            <p:spPr>
              <a:xfrm>
                <a:off x="3779001" y="2880013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6F633A2-3351-42CF-9FFB-E07A31105F8A}"/>
                  </a:ext>
                </a:extLst>
              </p:cNvPr>
              <p:cNvSpPr/>
              <p:nvPr/>
            </p:nvSpPr>
            <p:spPr>
              <a:xfrm>
                <a:off x="5383964" y="2815851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1948C500-6D2F-4BFD-88B2-3C4D78357860}"/>
                  </a:ext>
                </a:extLst>
              </p:cNvPr>
              <p:cNvCxnSpPr>
                <a:cxnSpLocks/>
                <a:endCxn id="28" idx="1"/>
              </p:cNvCxnSpPr>
              <p:nvPr/>
            </p:nvCxnSpPr>
            <p:spPr>
              <a:xfrm>
                <a:off x="5068686" y="2349644"/>
                <a:ext cx="394509" cy="545438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149FCD1E-444D-4B7D-BA5F-4F38A54AA8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9048" y="3390727"/>
                <a:ext cx="394509" cy="545438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C5D95B99-6681-42F5-B155-45DE18FDF8F2}"/>
                  </a:ext>
                </a:extLst>
              </p:cNvPr>
              <p:cNvSpPr/>
              <p:nvPr/>
            </p:nvSpPr>
            <p:spPr>
              <a:xfrm>
                <a:off x="4397347" y="3917894"/>
                <a:ext cx="541020" cy="54102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7607B884-1CBA-42C1-8175-DB5BE0B845E4}"/>
                </a:ext>
              </a:extLst>
            </p:cNvPr>
            <p:cNvGrpSpPr/>
            <p:nvPr/>
          </p:nvGrpSpPr>
          <p:grpSpPr>
            <a:xfrm>
              <a:off x="8702600" y="2054015"/>
              <a:ext cx="2145983" cy="2522655"/>
              <a:chOff x="7873049" y="1823693"/>
              <a:chExt cx="2145983" cy="2522655"/>
            </a:xfrm>
            <a:solidFill>
              <a:schemeClr val="bg1"/>
            </a:solidFill>
          </p:grpSpPr>
          <p:cxnSp>
            <p:nvCxnSpPr>
              <p:cNvPr id="34" name="直接箭头连接符 33">
                <a:extLst>
                  <a:ext uri="{FF2B5EF4-FFF2-40B4-BE49-F238E27FC236}">
                    <a16:creationId xmlns:a16="http://schemas.microsoft.com/office/drawing/2014/main" id="{30DE4A41-08D4-4F38-87BF-3A77A4813C87}"/>
                  </a:ext>
                </a:extLst>
              </p:cNvPr>
              <p:cNvCxnSpPr>
                <a:cxnSpLocks/>
                <a:stCxn id="33" idx="3"/>
              </p:cNvCxnSpPr>
              <p:nvPr/>
            </p:nvCxnSpPr>
            <p:spPr>
              <a:xfrm flipH="1">
                <a:off x="8298817" y="2285482"/>
                <a:ext cx="463088" cy="579294"/>
              </a:xfrm>
              <a:prstGeom prst="straightConnector1">
                <a:avLst/>
              </a:prstGeom>
              <a:grpFill/>
              <a:ln w="635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2F1270F6-FCB7-4EDE-9912-CA0089144E4C}"/>
                  </a:ext>
                </a:extLst>
              </p:cNvPr>
              <p:cNvGrpSpPr/>
              <p:nvPr/>
            </p:nvGrpSpPr>
            <p:grpSpPr>
              <a:xfrm>
                <a:off x="7873049" y="1823693"/>
                <a:ext cx="2145983" cy="2522655"/>
                <a:chOff x="7873049" y="1823693"/>
                <a:chExt cx="2145983" cy="2522655"/>
              </a:xfrm>
              <a:grpFill/>
            </p:grpSpPr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2E174ADB-AE78-4777-8CA2-B619A6CF0019}"/>
                    </a:ext>
                  </a:extLst>
                </p:cNvPr>
                <p:cNvSpPr/>
                <p:nvPr/>
              </p:nvSpPr>
              <p:spPr>
                <a:xfrm>
                  <a:off x="8682674" y="1823693"/>
                  <a:ext cx="541020" cy="54102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1C8749AA-FB1A-409D-A39F-661F2C75B412}"/>
                    </a:ext>
                  </a:extLst>
                </p:cNvPr>
                <p:cNvSpPr/>
                <p:nvPr/>
              </p:nvSpPr>
              <p:spPr>
                <a:xfrm>
                  <a:off x="7873049" y="2815851"/>
                  <a:ext cx="541020" cy="54102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44EE249D-9D25-4222-A38B-73C94B571FC0}"/>
                    </a:ext>
                  </a:extLst>
                </p:cNvPr>
                <p:cNvSpPr/>
                <p:nvPr/>
              </p:nvSpPr>
              <p:spPr>
                <a:xfrm>
                  <a:off x="9478012" y="2751689"/>
                  <a:ext cx="541020" cy="54102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7" name="直接箭头连接符 36">
                  <a:extLst>
                    <a:ext uri="{FF2B5EF4-FFF2-40B4-BE49-F238E27FC236}">
                      <a16:creationId xmlns:a16="http://schemas.microsoft.com/office/drawing/2014/main" id="{562F49A2-1C51-4E5F-94D6-2E02F421B97F}"/>
                    </a:ext>
                  </a:extLst>
                </p:cNvPr>
                <p:cNvCxnSpPr>
                  <a:cxnSpLocks/>
                  <a:endCxn id="36" idx="1"/>
                </p:cNvCxnSpPr>
                <p:nvPr/>
              </p:nvCxnSpPr>
              <p:spPr>
                <a:xfrm>
                  <a:off x="9162734" y="2285482"/>
                  <a:ext cx="394509" cy="545438"/>
                </a:xfrm>
                <a:prstGeom prst="straightConnector1">
                  <a:avLst/>
                </a:prstGeom>
                <a:grpFill/>
                <a:ln w="635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D96721D8-BF91-4455-A8F4-36494ED5FA03}"/>
                    </a:ext>
                  </a:extLst>
                </p:cNvPr>
                <p:cNvSpPr/>
                <p:nvPr/>
              </p:nvSpPr>
              <p:spPr>
                <a:xfrm>
                  <a:off x="8737662" y="3805328"/>
                  <a:ext cx="541020" cy="54102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54" name="直接箭头连接符 53">
                  <a:extLst>
                    <a:ext uri="{FF2B5EF4-FFF2-40B4-BE49-F238E27FC236}">
                      <a16:creationId xmlns:a16="http://schemas.microsoft.com/office/drawing/2014/main" id="{8485C587-CF13-4D7B-8E01-B9AE328EBEA8}"/>
                    </a:ext>
                  </a:extLst>
                </p:cNvPr>
                <p:cNvCxnSpPr/>
                <p:nvPr/>
              </p:nvCxnSpPr>
              <p:spPr>
                <a:xfrm flipH="1">
                  <a:off x="9146803" y="3259890"/>
                  <a:ext cx="463088" cy="579294"/>
                </a:xfrm>
                <a:prstGeom prst="straightConnector1">
                  <a:avLst/>
                </a:prstGeom>
                <a:grpFill/>
                <a:ln w="635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60" name="Picture 6" descr="result">
              <a:extLst>
                <a:ext uri="{FF2B5EF4-FFF2-40B4-BE49-F238E27FC236}">
                  <a16:creationId xmlns:a16="http://schemas.microsoft.com/office/drawing/2014/main" id="{4411C023-C377-4E2A-B109-30A054E23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243" y="4173509"/>
              <a:ext cx="608297" cy="60829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2" name="Picture 6" descr="result">
              <a:extLst>
                <a:ext uri="{FF2B5EF4-FFF2-40B4-BE49-F238E27FC236}">
                  <a16:creationId xmlns:a16="http://schemas.microsoft.com/office/drawing/2014/main" id="{A0CD8E2D-3B65-4D31-B1B2-143C98665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57" y="4158961"/>
              <a:ext cx="608297" cy="60829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4" name="Picture 6" descr="result">
              <a:extLst>
                <a:ext uri="{FF2B5EF4-FFF2-40B4-BE49-F238E27FC236}">
                  <a16:creationId xmlns:a16="http://schemas.microsoft.com/office/drawing/2014/main" id="{5419735F-3CAC-4983-A5E7-439F6A94E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3574" y="4002011"/>
              <a:ext cx="608297" cy="60829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EB60AD18-D999-444E-BBC9-B7341D043BF5}"/>
                </a:ext>
              </a:extLst>
            </p:cNvPr>
            <p:cNvSpPr txBox="1"/>
            <p:nvPr/>
          </p:nvSpPr>
          <p:spPr>
            <a:xfrm>
              <a:off x="2451783" y="1390864"/>
              <a:ext cx="12312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Black </a:t>
              </a:r>
            </a:p>
            <a:p>
              <a:pPr algn="ctr"/>
              <a:r>
                <a:rPr lang="en-US" altLang="zh-CN" dirty="0"/>
                <a:t>Hair</a:t>
              </a:r>
              <a:endParaRPr lang="zh-CN" altLang="en-US" dirty="0"/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7734EAF1-817A-408B-AE71-22D3839F355F}"/>
                </a:ext>
              </a:extLst>
            </p:cNvPr>
            <p:cNvSpPr txBox="1"/>
            <p:nvPr/>
          </p:nvSpPr>
          <p:spPr>
            <a:xfrm>
              <a:off x="5741249" y="1390864"/>
              <a:ext cx="12312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Speak Chinese</a:t>
              </a:r>
              <a:endParaRPr lang="zh-CN" altLang="en-US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EAF0BFBB-A5D0-48BA-A01D-870FC82C9ECD}"/>
                </a:ext>
              </a:extLst>
            </p:cNvPr>
            <p:cNvSpPr txBox="1"/>
            <p:nvPr/>
          </p:nvSpPr>
          <p:spPr>
            <a:xfrm>
              <a:off x="9155542" y="1390864"/>
              <a:ext cx="12312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/>
                <a:t>Live in China</a:t>
              </a:r>
              <a:endParaRPr lang="zh-CN" altLang="en-US" dirty="0"/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BEF426AA-2CAD-466A-8D85-51252F950090}"/>
                </a:ext>
              </a:extLst>
            </p:cNvPr>
            <p:cNvSpPr txBox="1"/>
            <p:nvPr/>
          </p:nvSpPr>
          <p:spPr>
            <a:xfrm>
              <a:off x="968673" y="4981522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Score: </a:t>
              </a:r>
              <a:r>
                <a:rPr lang="en-US" altLang="zh-CN" b="1" dirty="0"/>
                <a:t>2</a:t>
              </a:r>
              <a:endParaRPr lang="zh-CN" altLang="en-US" b="1" dirty="0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7977C0DA-B3CF-4198-A1D1-7D3B83CE6A46}"/>
                </a:ext>
              </a:extLst>
            </p:cNvPr>
            <p:cNvSpPr txBox="1"/>
            <p:nvPr/>
          </p:nvSpPr>
          <p:spPr>
            <a:xfrm>
              <a:off x="5681337" y="4981522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Score: </a:t>
              </a:r>
              <a:r>
                <a:rPr lang="en-US" altLang="zh-CN" b="1" dirty="0">
                  <a:solidFill>
                    <a:srgbClr val="ED7D31"/>
                  </a:solidFill>
                </a:rPr>
                <a:t>3</a:t>
              </a:r>
              <a:endParaRPr lang="zh-CN" altLang="en-US" b="1" dirty="0">
                <a:solidFill>
                  <a:srgbClr val="ED7D31"/>
                </a:solidFill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39B6DCFC-61D3-44DC-807C-8D5FF1DB6831}"/>
                </a:ext>
              </a:extLst>
            </p:cNvPr>
            <p:cNvSpPr txBox="1"/>
            <p:nvPr/>
          </p:nvSpPr>
          <p:spPr>
            <a:xfrm>
              <a:off x="9376774" y="4981522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Score: </a:t>
              </a:r>
              <a:r>
                <a:rPr lang="en-US" altLang="zh-CN" b="1" dirty="0">
                  <a:solidFill>
                    <a:srgbClr val="00B050"/>
                  </a:solidFill>
                </a:rPr>
                <a:t>5</a:t>
              </a:r>
              <a:endParaRPr lang="zh-CN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9FBACC13-8099-4BF2-B67C-5C126546916A}"/>
                </a:ext>
              </a:extLst>
            </p:cNvPr>
            <p:cNvSpPr txBox="1"/>
            <p:nvPr/>
          </p:nvSpPr>
          <p:spPr>
            <a:xfrm>
              <a:off x="2577447" y="716910"/>
              <a:ext cx="1003150" cy="443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Tree 1</a:t>
              </a:r>
              <a:endParaRPr lang="zh-CN" altLang="en-US" b="1" dirty="0"/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530215F0-47CF-4CF6-AC89-061CFA260AE1}"/>
                </a:ext>
              </a:extLst>
            </p:cNvPr>
            <p:cNvSpPr txBox="1"/>
            <p:nvPr/>
          </p:nvSpPr>
          <p:spPr>
            <a:xfrm>
              <a:off x="5865607" y="716910"/>
              <a:ext cx="1003150" cy="443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Tree 2</a:t>
              </a:r>
              <a:endParaRPr lang="zh-CN" altLang="en-US" b="1" dirty="0"/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16A0565D-1DBF-483D-8019-EF3347EEE38A}"/>
                </a:ext>
              </a:extLst>
            </p:cNvPr>
            <p:cNvSpPr txBox="1"/>
            <p:nvPr/>
          </p:nvSpPr>
          <p:spPr>
            <a:xfrm>
              <a:off x="9269592" y="716910"/>
              <a:ext cx="1003150" cy="443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Tree 3</a:t>
              </a:r>
              <a:endParaRPr lang="zh-CN" altLang="en-US" b="1" dirty="0"/>
            </a:p>
          </p:txBody>
        </p:sp>
      </p:grpSp>
      <p:sp>
        <p:nvSpPr>
          <p:cNvPr id="84" name="文本框 83">
            <a:extLst>
              <a:ext uri="{FF2B5EF4-FFF2-40B4-BE49-F238E27FC236}">
                <a16:creationId xmlns:a16="http://schemas.microsoft.com/office/drawing/2014/main" id="{81DE989F-3539-48C7-8C51-AD00473482CB}"/>
              </a:ext>
            </a:extLst>
          </p:cNvPr>
          <p:cNvSpPr txBox="1"/>
          <p:nvPr/>
        </p:nvSpPr>
        <p:spPr>
          <a:xfrm>
            <a:off x="1981703" y="5877287"/>
            <a:ext cx="956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Improve the tree by training residual of the previous tree.</a:t>
            </a:r>
            <a:endParaRPr lang="zh-CN" altLang="en-US" sz="2800" b="1" dirty="0"/>
          </a:p>
        </p:txBody>
      </p:sp>
      <p:sp>
        <p:nvSpPr>
          <p:cNvPr id="85" name="箭头: 右 84">
            <a:extLst>
              <a:ext uri="{FF2B5EF4-FFF2-40B4-BE49-F238E27FC236}">
                <a16:creationId xmlns:a16="http://schemas.microsoft.com/office/drawing/2014/main" id="{CB01ACEC-F1CF-4ADE-8618-639954B7CC53}"/>
              </a:ext>
            </a:extLst>
          </p:cNvPr>
          <p:cNvSpPr/>
          <p:nvPr/>
        </p:nvSpPr>
        <p:spPr>
          <a:xfrm>
            <a:off x="4741069" y="2622800"/>
            <a:ext cx="712632" cy="347893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7" name="箭头: 右 86">
            <a:extLst>
              <a:ext uri="{FF2B5EF4-FFF2-40B4-BE49-F238E27FC236}">
                <a16:creationId xmlns:a16="http://schemas.microsoft.com/office/drawing/2014/main" id="{5D954C1F-BCC0-4D78-9036-3E9AB0A599C0}"/>
              </a:ext>
            </a:extLst>
          </p:cNvPr>
          <p:cNvSpPr/>
          <p:nvPr/>
        </p:nvSpPr>
        <p:spPr>
          <a:xfrm>
            <a:off x="7544460" y="2608791"/>
            <a:ext cx="712632" cy="347893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8A19B93-2A22-4A17-A2D9-1693C6A692C2}"/>
              </a:ext>
            </a:extLst>
          </p:cNvPr>
          <p:cNvSpPr txBox="1"/>
          <p:nvPr/>
        </p:nvSpPr>
        <p:spPr>
          <a:xfrm>
            <a:off x="10204126" y="5507955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Low bias.</a:t>
            </a:r>
            <a:endParaRPr lang="zh-CN" altLang="en-US" b="1" dirty="0"/>
          </a:p>
        </p:txBody>
      </p:sp>
      <p:sp>
        <p:nvSpPr>
          <p:cNvPr id="89" name="灯片编号占位符 88">
            <a:extLst>
              <a:ext uri="{FF2B5EF4-FFF2-40B4-BE49-F238E27FC236}">
                <a16:creationId xmlns:a16="http://schemas.microsoft.com/office/drawing/2014/main" id="{BAEEAAF1-EDED-4513-8213-3AC579F7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125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BC2547F-6EC1-4FAB-A62C-8FD95F8A002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en-US" altLang="zh-CN" dirty="0"/>
                  <a:t> identification using boosted decision tree (BDT)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BC2547F-6EC1-4FAB-A62C-8FD95F8A00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154" b="-1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B6EA58-634B-49B8-A1E6-AEA813AAFC5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 anchor="ctr">
                <a:normAutofit/>
              </a:bodyPr>
              <a:lstStyle/>
              <a:p>
                <a:r>
                  <a:rPr lang="en-US" altLang="zh-CN" sz="2400" b="1" dirty="0">
                    <a:solidFill>
                      <a:srgbClr val="C00000"/>
                    </a:solidFill>
                    <a:latin typeface="+mn-ea"/>
                  </a:rPr>
                  <a:t>Motivation</a:t>
                </a:r>
                <a:r>
                  <a:rPr lang="en-US" altLang="zh-CN" sz="2400" dirty="0">
                    <a:latin typeface="+mn-ea"/>
                  </a:rPr>
                  <a:t>: the coupling between the heaviest SM particle top quark and Higgs is important for tree level top Yukawa coupling. </a:t>
                </a:r>
              </a:p>
              <a:p>
                <a:r>
                  <a:rPr lang="en-US" altLang="zh-CN" sz="2400" dirty="0">
                    <a:latin typeface="+mn-ea"/>
                  </a:rPr>
                  <a:t>ATLAS use </a:t>
                </a:r>
                <a:r>
                  <a:rPr lang="en-US" altLang="zh-CN" sz="2400" dirty="0" err="1">
                    <a:latin typeface="+mn-ea"/>
                  </a:rPr>
                  <a:t>XGBoost</a:t>
                </a:r>
                <a:r>
                  <a:rPr lang="en-US" altLang="zh-CN" sz="2400" dirty="0">
                    <a:latin typeface="+mn-ea"/>
                  </a:rPr>
                  <a:t> to look for top associated Higgs. </a:t>
                </a:r>
              </a:p>
              <a:p>
                <a:r>
                  <a:rPr lang="en-US" altLang="zh-CN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ea"/>
                  </a:rPr>
                  <a:t>Signal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altLang="zh-CN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altLang="zh-CN" sz="2400" dirty="0">
                  <a:solidFill>
                    <a:srgbClr val="C00000"/>
                  </a:solidFill>
                  <a:latin typeface="+mn-ea"/>
                </a:endParaRPr>
              </a:p>
              <a:p>
                <a:r>
                  <a:rPr lang="en-US" altLang="zh-CN" sz="2400" dirty="0">
                    <a:latin typeface="+mn-ea"/>
                  </a:rPr>
                  <a:t>Noise: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𝛾𝛾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latin typeface="+mn-ea"/>
                  </a:rPr>
                  <a:t>continuous gamma and non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altLang="zh-CN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altLang="zh-CN" sz="24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zh-CN" altLang="en-US" sz="2400" dirty="0">
                    <a:latin typeface="+mn-ea"/>
                  </a:rPr>
                  <a:t> </a:t>
                </a:r>
                <a:r>
                  <a:rPr lang="en-US" altLang="zh-CN" sz="2400" dirty="0">
                    <a:latin typeface="+mn-ea"/>
                  </a:rPr>
                  <a:t>Higgs events.</a:t>
                </a:r>
                <a:endParaRPr lang="zh-CN" altLang="en-US" sz="2400" dirty="0">
                  <a:latin typeface="+mn-ea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B6EA58-634B-49B8-A1E6-AEA813AAFC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1647" r="-1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内容占位符 9" descr="图表, 直方图&#10;&#10;描述已自动生成">
            <a:extLst>
              <a:ext uri="{FF2B5EF4-FFF2-40B4-BE49-F238E27FC236}">
                <a16:creationId xmlns:a16="http://schemas.microsoft.com/office/drawing/2014/main" id="{8F4AE306-0F65-43F0-8A5B-3CC7E7C1A7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72116"/>
            <a:ext cx="5181600" cy="3658355"/>
          </a:xfr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DED0A98-7BBB-416F-ADFE-11C5B00CE65B}"/>
              </a:ext>
            </a:extLst>
          </p:cNvPr>
          <p:cNvSpPr txBox="1"/>
          <p:nvPr/>
        </p:nvSpPr>
        <p:spPr>
          <a:xfrm>
            <a:off x="4557942" y="6308209"/>
            <a:ext cx="2647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5"/>
              </a:rPr>
              <a:t>ATLAS-CONF-2019-004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63D2AC45-9436-44AD-9472-712EBCF8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08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111502-04DC-4EEB-9D70-570A10FC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Higgs identification using deep learning</a:t>
            </a:r>
            <a:endParaRPr lang="zh-CN" altLang="en-US" dirty="0"/>
          </a:p>
        </p:txBody>
      </p:sp>
      <p:pic>
        <p:nvPicPr>
          <p:cNvPr id="8" name="内容占位符 7" descr="图示&#10;&#10;描述已自动生成">
            <a:extLst>
              <a:ext uri="{FF2B5EF4-FFF2-40B4-BE49-F238E27FC236}">
                <a16:creationId xmlns:a16="http://schemas.microsoft.com/office/drawing/2014/main" id="{AA52DBDB-6A08-4DE9-82CA-607684A065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00" y="1464746"/>
            <a:ext cx="3347183" cy="4351338"/>
          </a:xfrm>
        </p:spPr>
      </p:pic>
      <p:pic>
        <p:nvPicPr>
          <p:cNvPr id="10" name="内容占位符 9" descr="表格&#10;&#10;描述已自动生成">
            <a:extLst>
              <a:ext uri="{FF2B5EF4-FFF2-40B4-BE49-F238E27FC236}">
                <a16:creationId xmlns:a16="http://schemas.microsoft.com/office/drawing/2014/main" id="{91BB13DC-930F-4656-A266-FD24685B5B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03" y="1600363"/>
            <a:ext cx="5181600" cy="1641412"/>
          </a:xfr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2DD44CE-62AE-4B1A-B69D-C4A39006CFA6}"/>
              </a:ext>
            </a:extLst>
          </p:cNvPr>
          <p:cNvSpPr txBox="1"/>
          <p:nvPr/>
        </p:nvSpPr>
        <p:spPr>
          <a:xfrm>
            <a:off x="2901149" y="6074493"/>
            <a:ext cx="6744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P.Baldi,P.Sadowski</a:t>
            </a:r>
            <a:r>
              <a:rPr lang="en-US" altLang="zh-CN" dirty="0"/>
              <a:t>,&amp; </a:t>
            </a:r>
            <a:r>
              <a:rPr lang="en-US" altLang="zh-CN" dirty="0" err="1"/>
              <a:t>D.Whiteson</a:t>
            </a:r>
            <a:r>
              <a:rPr lang="en-US" altLang="zh-CN" dirty="0"/>
              <a:t>, Nature Commun.5, 4308 (2014)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0C69B47-13DE-494A-851F-35F6F3F2B132}"/>
              </a:ext>
            </a:extLst>
          </p:cNvPr>
          <p:cNvSpPr txBox="1"/>
          <p:nvPr/>
        </p:nvSpPr>
        <p:spPr>
          <a:xfrm>
            <a:off x="2607692" y="3303748"/>
            <a:ext cx="9167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Signal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3C1A524-8E6C-4D50-B629-2C995FF16DF0}"/>
              </a:ext>
            </a:extLst>
          </p:cNvPr>
          <p:cNvSpPr txBox="1"/>
          <p:nvPr/>
        </p:nvSpPr>
        <p:spPr>
          <a:xfrm>
            <a:off x="2407184" y="5388615"/>
            <a:ext cx="15840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4472C4"/>
                </a:solidFill>
              </a:rPr>
              <a:t>Background</a:t>
            </a:r>
            <a:endParaRPr lang="zh-CN" altLang="en-US" sz="2000" b="1" dirty="0">
              <a:solidFill>
                <a:srgbClr val="4472C4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9DCA4AA-2580-4FF9-8D44-B7ACDD20A02D}"/>
              </a:ext>
            </a:extLst>
          </p:cNvPr>
          <p:cNvSpPr txBox="1"/>
          <p:nvPr/>
        </p:nvSpPr>
        <p:spPr>
          <a:xfrm>
            <a:off x="5754367" y="3780971"/>
            <a:ext cx="6094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“</a:t>
            </a:r>
            <a:r>
              <a:rPr lang="en-US" altLang="zh-CN" i="1" dirty="0"/>
              <a:t>Our analysis shows that </a:t>
            </a:r>
            <a:r>
              <a:rPr lang="en-US" altLang="zh-CN" b="1" i="1" dirty="0"/>
              <a:t>recent advances in deep learning techniques may lift these limitations by automatically discovering powerful non-linear feature combinations </a:t>
            </a:r>
            <a:r>
              <a:rPr lang="en-US" altLang="zh-CN" i="1" dirty="0"/>
              <a:t>and providing better discrimination power than current classifiers – even when aided by manually-constructed features</a:t>
            </a:r>
            <a:r>
              <a:rPr lang="en-US" altLang="zh-CN" dirty="0"/>
              <a:t>.”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DC48D7EB-D37D-4976-88C7-EDA6B84A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2D062-7536-45BB-BDBB-650AE00291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871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1408</Words>
  <Application>Microsoft Macintosh PowerPoint</Application>
  <PresentationFormat>Widescreen</PresentationFormat>
  <Paragraphs>249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等线</vt:lpstr>
      <vt:lpstr>等线</vt:lpstr>
      <vt:lpstr>等线 Light</vt:lpstr>
      <vt:lpstr>NimbusRomNo9L</vt:lpstr>
      <vt:lpstr>Arial</vt:lpstr>
      <vt:lpstr>Calibri</vt:lpstr>
      <vt:lpstr>Cambria Math</vt:lpstr>
      <vt:lpstr>Times</vt:lpstr>
      <vt:lpstr>Times New Roman</vt:lpstr>
      <vt:lpstr>Office 主题​​</vt:lpstr>
      <vt:lpstr>Machine Learning for High Energy Nuclear Physics</vt:lpstr>
      <vt:lpstr>What is machine learning</vt:lpstr>
      <vt:lpstr>Applications of machine learning</vt:lpstr>
      <vt:lpstr>ML for Higgs Boson</vt:lpstr>
      <vt:lpstr>A single decision tree</vt:lpstr>
      <vt:lpstr>Ensemble of trees: random forest (in parallel)</vt:lpstr>
      <vt:lpstr>Ensemble: boosted decision tree (in sequential)</vt:lpstr>
      <vt:lpstr>tt ̅H identification using boosted decision tree (BDT)</vt:lpstr>
      <vt:lpstr>Higgs identification using deep learning</vt:lpstr>
      <vt:lpstr>What is deep neural network</vt:lpstr>
      <vt:lpstr>How does deep neural network learn: back propagation</vt:lpstr>
      <vt:lpstr>Convolution Network</vt:lpstr>
      <vt:lpstr>CNN for jet tagging</vt:lpstr>
      <vt:lpstr>Point Cloud in momentum space</vt:lpstr>
      <vt:lpstr>Recurrent and Recursive network for q/g jet tagging</vt:lpstr>
      <vt:lpstr>Permutation symmetry: Particle/Energy flow network</vt:lpstr>
      <vt:lpstr>Dynamical Graph CNN – more local structure</vt:lpstr>
      <vt:lpstr>Jet tagging via ParticleNet</vt:lpstr>
      <vt:lpstr>ML for Heavy Ion Collisions</vt:lpstr>
      <vt:lpstr>Bayesian analysis</vt:lpstr>
      <vt:lpstr>Constrain QCD EoS</vt:lpstr>
      <vt:lpstr>Constrain shear and bulk viscosity</vt:lpstr>
      <vt:lpstr>Constrain heavy quark diffusion coefficient</vt:lpstr>
      <vt:lpstr>Constrain Jet energy loss distribution</vt:lpstr>
      <vt:lpstr>CNN for QCD Phase transition: E-By-E classification </vt:lpstr>
      <vt:lpstr>Point cloud network for QCD EoS</vt:lpstr>
      <vt:lpstr>Nuclear Liquid Gas phase transition</vt:lpstr>
      <vt:lpstr>Stacked U-net for relativistic hydrodynamics</vt:lpstr>
      <vt:lpstr>Point Cloud Net for impact parameter determination</vt:lpstr>
      <vt:lpstr>Uncertainty</vt:lpstr>
      <vt:lpstr>Bayesian Neural Network</vt:lpstr>
      <vt:lpstr>Monte Carlo dropout</vt:lpstr>
      <vt:lpstr>Interpretable ML: global explanation</vt:lpstr>
      <vt:lpstr>Interpretable ML: local explanation</vt:lpstr>
      <vt:lpstr>Summary</vt:lpstr>
      <vt:lpstr>PowerPoint Presentation</vt:lpstr>
      <vt:lpstr>DeepJet to identify jets originating from b quarks</vt:lpstr>
      <vt:lpstr>Graph CNN for boosted Higgs reconstruction</vt:lpstr>
      <vt:lpstr>Recurrent net for MRPC and RPC time resolution regression</vt:lpstr>
      <vt:lpstr>Quantum Machine Learning</vt:lpstr>
      <vt:lpstr>Quantum Machine Learning: QSVM</vt:lpstr>
      <vt:lpstr>Quantum GAN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longgang pang</dc:creator>
  <cp:lastModifiedBy>pang longgang</cp:lastModifiedBy>
  <cp:revision>61</cp:revision>
  <dcterms:created xsi:type="dcterms:W3CDTF">2020-11-06T08:37:41Z</dcterms:created>
  <dcterms:modified xsi:type="dcterms:W3CDTF">2020-11-24T15:19:00Z</dcterms:modified>
</cp:coreProperties>
</file>