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2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337" r:id="rId4"/>
    <p:sldId id="348" r:id="rId5"/>
    <p:sldId id="295" r:id="rId6"/>
    <p:sldId id="296" r:id="rId7"/>
    <p:sldId id="349" r:id="rId8"/>
    <p:sldId id="258" r:id="rId9"/>
    <p:sldId id="259" r:id="rId10"/>
    <p:sldId id="350" r:id="rId11"/>
    <p:sldId id="351" r:id="rId12"/>
    <p:sldId id="297" r:id="rId13"/>
    <p:sldId id="260" r:id="rId14"/>
    <p:sldId id="299" r:id="rId15"/>
    <p:sldId id="334" r:id="rId16"/>
    <p:sldId id="303" r:id="rId17"/>
    <p:sldId id="338" r:id="rId18"/>
    <p:sldId id="300" r:id="rId19"/>
    <p:sldId id="304" r:id="rId20"/>
    <p:sldId id="305" r:id="rId21"/>
    <p:sldId id="335" r:id="rId22"/>
    <p:sldId id="306" r:id="rId23"/>
    <p:sldId id="316" r:id="rId24"/>
    <p:sldId id="307" r:id="rId25"/>
    <p:sldId id="309" r:id="rId26"/>
    <p:sldId id="308" r:id="rId27"/>
    <p:sldId id="317" r:id="rId28"/>
    <p:sldId id="318" r:id="rId29"/>
    <p:sldId id="310" r:id="rId30"/>
    <p:sldId id="311" r:id="rId31"/>
    <p:sldId id="312" r:id="rId32"/>
    <p:sldId id="313" r:id="rId33"/>
    <p:sldId id="339" r:id="rId34"/>
    <p:sldId id="261" r:id="rId35"/>
    <p:sldId id="262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340" r:id="rId46"/>
    <p:sldId id="319" r:id="rId47"/>
    <p:sldId id="320" r:id="rId48"/>
    <p:sldId id="321" r:id="rId49"/>
    <p:sldId id="322" r:id="rId50"/>
    <p:sldId id="323" r:id="rId51"/>
    <p:sldId id="291" r:id="rId52"/>
    <p:sldId id="292" r:id="rId53"/>
    <p:sldId id="293" r:id="rId54"/>
    <p:sldId id="324" r:id="rId55"/>
    <p:sldId id="341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42" r:id="rId65"/>
    <p:sldId id="343" r:id="rId66"/>
    <p:sldId id="344" r:id="rId67"/>
    <p:sldId id="345" r:id="rId68"/>
    <p:sldId id="346" r:id="rId69"/>
    <p:sldId id="347" r:id="rId70"/>
    <p:sldId id="294" r:id="rId71"/>
    <p:sldId id="301" r:id="rId72"/>
    <p:sldId id="302" r:id="rId7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C4FE086-2835-4941-BEDF-B3876B39CA13}">
          <p14:sldIdLst>
            <p14:sldId id="256"/>
            <p14:sldId id="257"/>
            <p14:sldId id="337"/>
            <p14:sldId id="348"/>
            <p14:sldId id="295"/>
            <p14:sldId id="296"/>
            <p14:sldId id="349"/>
            <p14:sldId id="258"/>
            <p14:sldId id="259"/>
            <p14:sldId id="350"/>
            <p14:sldId id="351"/>
            <p14:sldId id="297"/>
            <p14:sldId id="260"/>
            <p14:sldId id="299"/>
            <p14:sldId id="334"/>
            <p14:sldId id="303"/>
            <p14:sldId id="338"/>
            <p14:sldId id="300"/>
            <p14:sldId id="304"/>
            <p14:sldId id="305"/>
            <p14:sldId id="335"/>
            <p14:sldId id="306"/>
            <p14:sldId id="316"/>
            <p14:sldId id="307"/>
            <p14:sldId id="309"/>
            <p14:sldId id="308"/>
            <p14:sldId id="317"/>
            <p14:sldId id="318"/>
            <p14:sldId id="310"/>
            <p14:sldId id="311"/>
            <p14:sldId id="312"/>
            <p14:sldId id="313"/>
            <p14:sldId id="339"/>
            <p14:sldId id="261"/>
            <p14:sldId id="262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340"/>
            <p14:sldId id="319"/>
            <p14:sldId id="320"/>
            <p14:sldId id="321"/>
            <p14:sldId id="322"/>
            <p14:sldId id="323"/>
            <p14:sldId id="291"/>
            <p14:sldId id="292"/>
            <p14:sldId id="293"/>
            <p14:sldId id="324"/>
            <p14:sldId id="341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42"/>
            <p14:sldId id="343"/>
            <p14:sldId id="344"/>
          </p14:sldIdLst>
        </p14:section>
        <p14:section name="summary" id="{45F096C0-595C-4F57-BB23-2058D57FAA04}">
          <p14:sldIdLst>
            <p14:sldId id="345"/>
            <p14:sldId id="346"/>
            <p14:sldId id="347"/>
            <p14:sldId id="294"/>
          </p14:sldIdLst>
        </p14:section>
        <p14:section name="appendix" id="{A8A86EC0-3472-449B-B5E6-B1792B4BD673}">
          <p14:sldIdLst>
            <p14:sldId id="301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5136" autoAdjust="0"/>
  </p:normalViewPr>
  <p:slideViewPr>
    <p:cSldViewPr snapToGrid="0">
      <p:cViewPr varScale="1">
        <p:scale>
          <a:sx n="94" d="100"/>
          <a:sy n="94" d="100"/>
        </p:scale>
        <p:origin x="57" y="96"/>
      </p:cViewPr>
      <p:guideLst/>
    </p:cSldViewPr>
  </p:slideViewPr>
  <p:outlineViewPr>
    <p:cViewPr>
      <p:scale>
        <a:sx n="33" d="100"/>
        <a:sy n="33" d="100"/>
      </p:scale>
      <p:origin x="0" y="-21043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image" Target="../media/image145.emf"/><Relationship Id="rId4" Type="http://schemas.openxmlformats.org/officeDocument/2006/relationships/image" Target="../media/image1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D474B-178E-400E-8841-CEF0486F6F0B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C0380-E5A7-4E66-92B5-99F82141F6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7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C0380-E5A7-4E66-92B5-99F82141F6F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54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C0380-E5A7-4E66-92B5-99F82141F6F9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257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F65CA478-388F-4B7B-BA1F-0BF031C396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64EEDBAB-F624-4363-9712-8CD2C9C0B9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/>
              <a:t>四刊主办单位是中科院物理所和中国物理学会，总发文量占国内物理学期刊的</a:t>
            </a:r>
            <a:r>
              <a:rPr lang="en-US" altLang="zh-CN" dirty="0"/>
              <a:t>70%</a:t>
            </a:r>
            <a:r>
              <a:rPr lang="zh-CN" altLang="en-US" dirty="0"/>
              <a:t>，组成了国内综合影响力最大的物理学期刊方阵。</a:t>
            </a:r>
            <a:r>
              <a:rPr lang="en-US" altLang="zh-CN" dirty="0"/>
              <a:t>CPL</a:t>
            </a:r>
            <a:r>
              <a:rPr lang="zh-CN" altLang="en-US" dirty="0"/>
              <a:t>，</a:t>
            </a:r>
            <a:r>
              <a:rPr lang="en-US" altLang="zh-CN" dirty="0"/>
              <a:t>CPB</a:t>
            </a:r>
            <a:r>
              <a:rPr lang="zh-CN" altLang="en-US" dirty="0"/>
              <a:t>分别对标</a:t>
            </a:r>
            <a:r>
              <a:rPr lang="en-US" altLang="zh-CN" dirty="0"/>
              <a:t>PRL</a:t>
            </a:r>
            <a:r>
              <a:rPr lang="zh-CN" altLang="en-US" dirty="0"/>
              <a:t>和</a:t>
            </a:r>
            <a:r>
              <a:rPr lang="en-US" altLang="zh-CN" dirty="0"/>
              <a:t>PRB</a:t>
            </a:r>
            <a:r>
              <a:rPr lang="zh-CN" altLang="en-US" dirty="0"/>
              <a:t>，物理学报是我国唯一被</a:t>
            </a:r>
            <a:r>
              <a:rPr lang="en-US" altLang="zh-CN" dirty="0"/>
              <a:t>SCI</a:t>
            </a:r>
            <a:r>
              <a:rPr lang="zh-CN" altLang="en-US" dirty="0"/>
              <a:t>收录的综合物理学中文学术期刊，物理是国内权威的物理类中文科普期刊。</a:t>
            </a:r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D9E79237-8BB2-4F17-BE49-455B3CF51B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7C32A005-8C0B-49A5-B8F4-9C3B3B2FF0F5}" type="slidenum">
              <a:rPr lang="zh-CN" altLang="en-US"/>
              <a:pPr/>
              <a:t>70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E102B9D-55D7-48FE-A20F-6653C3A869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3"/>
          <a:stretch/>
        </p:blipFill>
        <p:spPr>
          <a:xfrm>
            <a:off x="0" y="0"/>
            <a:ext cx="12191178" cy="3040743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E0D37C43-EA08-47FA-86B6-67DA8B796E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1479" y="1418122"/>
            <a:ext cx="3800475" cy="1143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4ADC5CE-21E8-4215-BD1A-5587B4CC9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1552" y="3347450"/>
            <a:ext cx="9948074" cy="939616"/>
          </a:xfrm>
        </p:spPr>
        <p:txBody>
          <a:bodyPr anchor="b">
            <a:spAutoFit/>
          </a:bodyPr>
          <a:lstStyle>
            <a:lvl1pPr algn="ctr">
              <a:defRPr sz="6000" baseline="0"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060FE3-71F9-4A8E-86F8-AA9E80334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4052" y="4687261"/>
            <a:ext cx="5403073" cy="480131"/>
          </a:xfrm>
        </p:spPr>
        <p:txBody>
          <a:bodyPr wrap="square">
            <a:spAutoFit/>
          </a:bodyPr>
          <a:lstStyle>
            <a:lvl1pPr marL="0" indent="0" algn="ctr">
              <a:buNone/>
              <a:defRPr sz="2800" baseline="0"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70113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提纲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C21DAC-E0ED-4D8B-A3AF-FFE4000BA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031" y="365126"/>
            <a:ext cx="8861129" cy="986378"/>
          </a:xfrm>
        </p:spPr>
        <p:txBody>
          <a:bodyPr/>
          <a:lstStyle>
            <a:lvl1pPr>
              <a:defRPr baseline="0"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90E050-40E2-4AF6-A693-FE0516A5B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032" y="1579440"/>
            <a:ext cx="8861128" cy="4351338"/>
          </a:xfrm>
        </p:spPr>
        <p:txBody>
          <a:bodyPr/>
          <a:lstStyle>
            <a:lvl1pPr marL="449263" indent="-449263">
              <a:lnSpc>
                <a:spcPct val="100000"/>
              </a:lnSpc>
              <a:buFont typeface="Wingdings" panose="05000000000000000000" pitchFamily="2" charset="2"/>
              <a:buChar char="p"/>
              <a:defRPr baseline="0"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>
              <a:lnSpc>
                <a:spcPct val="100000"/>
              </a:lnSpc>
              <a:buFont typeface="Wingdings" panose="05000000000000000000" pitchFamily="2" charset="2"/>
              <a:buChar char="ü"/>
              <a:defRPr baseline="0">
                <a:latin typeface="+mn-lt"/>
                <a:ea typeface="+mn-ea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CDA044-53BF-4C4B-92A7-63D14667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4A25-D1DA-415A-926E-647D3B163925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8A469-900F-45C6-9800-66224DA1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D92018-09DE-4AFC-A899-6EA6E3B96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图片包含 草, 天空, 户外, 树&#10;&#10;描述已自动生成">
            <a:extLst>
              <a:ext uri="{FF2B5EF4-FFF2-40B4-BE49-F238E27FC236}">
                <a16:creationId xmlns:a16="http://schemas.microsoft.com/office/drawing/2014/main" id="{6B12F05B-50C3-4D79-B079-D3F98EF0F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47" t="3494" r="25885" b="3494"/>
          <a:stretch/>
        </p:blipFill>
        <p:spPr>
          <a:xfrm>
            <a:off x="0" y="0"/>
            <a:ext cx="2519534" cy="685764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38748B7-DCE1-4D31-B8A5-E36FAB88044D}"/>
              </a:ext>
            </a:extLst>
          </p:cNvPr>
          <p:cNvSpPr/>
          <p:nvPr userDrawn="1"/>
        </p:nvSpPr>
        <p:spPr>
          <a:xfrm>
            <a:off x="0" y="-359"/>
            <a:ext cx="2519534" cy="6858000"/>
          </a:xfrm>
          <a:prstGeom prst="rect">
            <a:avLst/>
          </a:prstGeom>
          <a:solidFill>
            <a:srgbClr val="9A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476CE64-4BCF-42C4-8E62-EE08727A14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24" y="252154"/>
            <a:ext cx="2135885" cy="6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46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正文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1B40790-AD3B-4756-A372-91C24CCF960A}"/>
              </a:ext>
            </a:extLst>
          </p:cNvPr>
          <p:cNvSpPr/>
          <p:nvPr userDrawn="1"/>
        </p:nvSpPr>
        <p:spPr>
          <a:xfrm>
            <a:off x="0" y="285788"/>
            <a:ext cx="12192000" cy="790497"/>
          </a:xfrm>
          <a:prstGeom prst="rect">
            <a:avLst/>
          </a:prstGeom>
          <a:gradFill>
            <a:gsLst>
              <a:gs pos="50000">
                <a:schemeClr val="accent6">
                  <a:lumMod val="50000"/>
                </a:schemeClr>
              </a:gs>
              <a:gs pos="0">
                <a:schemeClr val="accent5">
                  <a:lumMod val="50000"/>
                </a:schemeClr>
              </a:gs>
              <a:gs pos="98000">
                <a:srgbClr val="9A0000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4C21DAC-E0ED-4D8B-A3AF-FFE4000BA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03" y="285788"/>
            <a:ext cx="11200057" cy="790497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90E050-40E2-4AF6-A693-FE0516A5B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4982072"/>
          </a:xfrm>
        </p:spPr>
        <p:txBody>
          <a:bodyPr/>
          <a:lstStyle>
            <a:lvl1pPr marL="449263" indent="-449263">
              <a:lnSpc>
                <a:spcPct val="100000"/>
              </a:lnSpc>
              <a:buFont typeface="Wingdings" panose="05000000000000000000" pitchFamily="2" charset="2"/>
              <a:buChar char="p"/>
              <a:defRPr baseline="0"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>
              <a:lnSpc>
                <a:spcPct val="100000"/>
              </a:lnSpc>
              <a:buFont typeface="Wingdings" panose="05000000000000000000" pitchFamily="2" charset="2"/>
              <a:buChar char="ü"/>
              <a:defRPr baseline="0">
                <a:latin typeface="+mn-lt"/>
                <a:ea typeface="+mn-ea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CDA044-53BF-4C4B-92A7-63D14667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4A25-D1DA-415A-926E-647D3B163925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8A469-900F-45C6-9800-66224DA1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D92018-09DE-4AFC-A899-6EA6E3B96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DFB93A-9571-46C2-AC26-497D50E50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897" y="321036"/>
            <a:ext cx="2394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2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正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C6BF70-91F1-478A-BBB3-014FC3399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0982" y="1335136"/>
            <a:ext cx="5458818" cy="4841827"/>
          </a:xfrm>
        </p:spPr>
        <p:txBody>
          <a:bodyPr/>
          <a:lstStyle>
            <a:lvl1pPr>
              <a:defRPr baseline="0">
                <a:latin typeface="+mn-lt"/>
                <a:ea typeface="+mn-ea"/>
                <a:cs typeface="Calibri" panose="020F0502020204030204" pitchFamily="34" charset="0"/>
              </a:defRPr>
            </a:lvl1pPr>
            <a:lvl2pPr>
              <a:defRPr baseline="0">
                <a:latin typeface="+mn-lt"/>
                <a:ea typeface="+mn-ea"/>
                <a:cs typeface="Calibri" panose="020F0502020204030204" pitchFamily="34" charset="0"/>
              </a:defRPr>
            </a:lvl2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66FBC-A8F8-4A37-91BC-0540EA79A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35136"/>
            <a:ext cx="5597194" cy="4841827"/>
          </a:xfrm>
        </p:spPr>
        <p:txBody>
          <a:bodyPr/>
          <a:lstStyle>
            <a:lvl1pPr>
              <a:defRPr baseline="0">
                <a:latin typeface="+mn-lt"/>
                <a:ea typeface="+mn-ea"/>
                <a:cs typeface="Calibri" panose="020F0502020204030204" pitchFamily="34" charset="0"/>
              </a:defRPr>
            </a:lvl1pPr>
            <a:lvl2pPr>
              <a:defRPr baseline="0">
                <a:latin typeface="+mn-lt"/>
                <a:ea typeface="+mn-ea"/>
                <a:cs typeface="Calibri" panose="020F0502020204030204" pitchFamily="34" charset="0"/>
              </a:defRPr>
            </a:lvl2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3D4145-9B3B-494B-BE0E-39A5BEF5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4A25-D1DA-415A-926E-647D3B163925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F8DF7E-A4E2-4293-B656-601A5C46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A27FCF-5BA9-42FC-B5ED-767F437B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0E7ACA4-2683-4783-883B-76AE11804C38}"/>
              </a:ext>
            </a:extLst>
          </p:cNvPr>
          <p:cNvSpPr/>
          <p:nvPr userDrawn="1"/>
        </p:nvSpPr>
        <p:spPr>
          <a:xfrm>
            <a:off x="0" y="285788"/>
            <a:ext cx="12192000" cy="790497"/>
          </a:xfrm>
          <a:prstGeom prst="rect">
            <a:avLst/>
          </a:prstGeom>
          <a:gradFill>
            <a:gsLst>
              <a:gs pos="50000">
                <a:schemeClr val="accent6">
                  <a:lumMod val="50000"/>
                </a:schemeClr>
              </a:gs>
              <a:gs pos="0">
                <a:schemeClr val="accent5">
                  <a:lumMod val="50000"/>
                </a:schemeClr>
              </a:gs>
              <a:gs pos="98000">
                <a:srgbClr val="9A0000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894C0E8-5870-4A9D-99F0-5CC34DA0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82" y="260543"/>
            <a:ext cx="11208412" cy="84098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360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CA08BF0-5012-4038-AF34-973322140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897" y="321036"/>
            <a:ext cx="2394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77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正文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6514765-3A80-4F2C-8CC4-FCC022C111CB}"/>
              </a:ext>
            </a:extLst>
          </p:cNvPr>
          <p:cNvSpPr/>
          <p:nvPr userDrawn="1"/>
        </p:nvSpPr>
        <p:spPr>
          <a:xfrm>
            <a:off x="0" y="285788"/>
            <a:ext cx="12192000" cy="790497"/>
          </a:xfrm>
          <a:prstGeom prst="rect">
            <a:avLst/>
          </a:prstGeom>
          <a:gradFill>
            <a:gsLst>
              <a:gs pos="50000">
                <a:schemeClr val="accent6">
                  <a:lumMod val="50000"/>
                </a:schemeClr>
              </a:gs>
              <a:gs pos="0">
                <a:schemeClr val="accent5">
                  <a:lumMod val="50000"/>
                </a:schemeClr>
              </a:gs>
              <a:gs pos="98000">
                <a:srgbClr val="9A0000"/>
              </a:gs>
            </a:gsLst>
            <a:lin ang="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096CE3C-4F74-4949-B42D-2EC6D837E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16" y="286189"/>
            <a:ext cx="11298169" cy="779277"/>
          </a:xfrm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ABEFB5-FA5C-4304-B4D7-6CCF87CC1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4A25-D1DA-415A-926E-647D3B163925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BD06CBD-5C30-48DF-946E-225D819BE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419AC8-1208-40B7-BE0C-CD5C932CC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A50D621-653B-4821-8DCD-EDEE284AE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897" y="321036"/>
            <a:ext cx="2394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95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正文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6E7FC17-3A9B-463C-8EFD-F04344CA8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F4A25-D1DA-415A-926E-647D3B163925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FF439A2-11CD-4443-96F3-CA805BFE1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4A4BD8-BCD6-4610-89E7-AC69B9D5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454CB-1693-46F7-B262-C651FB04EB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39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6A4B08A-B3C7-4CF6-90B5-553B15DB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768DC36-24DE-4603-ACF0-A53461938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CBDC77-89B3-47B0-B1FF-C64CC001D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F4A25-D1DA-415A-926E-647D3B163925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9F6E11-4436-4D2E-8773-839156438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7CEBD9-F021-4D07-A3D6-7E0D7EC72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454CB-1693-46F7-B262-C651FB04EB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34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tags" Target="../tags/tag29.xml"/><Relationship Id="rId21" Type="http://schemas.openxmlformats.org/officeDocument/2006/relationships/tags" Target="../tags/tag24.xml"/><Relationship Id="rId42" Type="http://schemas.openxmlformats.org/officeDocument/2006/relationships/tags" Target="../tags/tag45.xml"/><Relationship Id="rId47" Type="http://schemas.openxmlformats.org/officeDocument/2006/relationships/tags" Target="../tags/tag50.xml"/><Relationship Id="rId63" Type="http://schemas.openxmlformats.org/officeDocument/2006/relationships/tags" Target="../tags/tag66.xml"/><Relationship Id="rId68" Type="http://schemas.openxmlformats.org/officeDocument/2006/relationships/image" Target="../media/image23.gif"/><Relationship Id="rId84" Type="http://schemas.openxmlformats.org/officeDocument/2006/relationships/image" Target="../media/image39.png"/><Relationship Id="rId89" Type="http://schemas.openxmlformats.org/officeDocument/2006/relationships/image" Target="../media/image44.png"/><Relationship Id="rId112" Type="http://schemas.openxmlformats.org/officeDocument/2006/relationships/image" Target="../media/image67.png"/><Relationship Id="rId16" Type="http://schemas.openxmlformats.org/officeDocument/2006/relationships/tags" Target="../tags/tag19.xml"/><Relationship Id="rId107" Type="http://schemas.openxmlformats.org/officeDocument/2006/relationships/image" Target="../media/image62.png"/><Relationship Id="rId11" Type="http://schemas.openxmlformats.org/officeDocument/2006/relationships/tags" Target="../tags/tag14.xml"/><Relationship Id="rId32" Type="http://schemas.openxmlformats.org/officeDocument/2006/relationships/tags" Target="../tags/tag35.xml"/><Relationship Id="rId37" Type="http://schemas.openxmlformats.org/officeDocument/2006/relationships/tags" Target="../tags/tag40.xml"/><Relationship Id="rId53" Type="http://schemas.openxmlformats.org/officeDocument/2006/relationships/tags" Target="../tags/tag56.xml"/><Relationship Id="rId58" Type="http://schemas.openxmlformats.org/officeDocument/2006/relationships/tags" Target="../tags/tag61.xml"/><Relationship Id="rId74" Type="http://schemas.openxmlformats.org/officeDocument/2006/relationships/image" Target="../media/image29.png"/><Relationship Id="rId79" Type="http://schemas.openxmlformats.org/officeDocument/2006/relationships/image" Target="../media/image34.png"/><Relationship Id="rId102" Type="http://schemas.openxmlformats.org/officeDocument/2006/relationships/image" Target="../media/image57.png"/><Relationship Id="rId5" Type="http://schemas.openxmlformats.org/officeDocument/2006/relationships/tags" Target="../tags/tag8.xml"/><Relationship Id="rId90" Type="http://schemas.openxmlformats.org/officeDocument/2006/relationships/image" Target="../media/image45.png"/><Relationship Id="rId95" Type="http://schemas.openxmlformats.org/officeDocument/2006/relationships/image" Target="../media/image50.png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43" Type="http://schemas.openxmlformats.org/officeDocument/2006/relationships/tags" Target="../tags/tag46.xml"/><Relationship Id="rId48" Type="http://schemas.openxmlformats.org/officeDocument/2006/relationships/tags" Target="../tags/tag51.xml"/><Relationship Id="rId64" Type="http://schemas.openxmlformats.org/officeDocument/2006/relationships/tags" Target="../tags/tag67.xml"/><Relationship Id="rId69" Type="http://schemas.openxmlformats.org/officeDocument/2006/relationships/image" Target="../media/image24.gif"/><Relationship Id="rId80" Type="http://schemas.openxmlformats.org/officeDocument/2006/relationships/image" Target="../media/image35.png"/><Relationship Id="rId85" Type="http://schemas.openxmlformats.org/officeDocument/2006/relationships/image" Target="../media/image40.png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33" Type="http://schemas.openxmlformats.org/officeDocument/2006/relationships/tags" Target="../tags/tag36.xml"/><Relationship Id="rId38" Type="http://schemas.openxmlformats.org/officeDocument/2006/relationships/tags" Target="../tags/tag41.xml"/><Relationship Id="rId59" Type="http://schemas.openxmlformats.org/officeDocument/2006/relationships/tags" Target="../tags/tag62.xml"/><Relationship Id="rId103" Type="http://schemas.openxmlformats.org/officeDocument/2006/relationships/image" Target="../media/image58.png"/><Relationship Id="rId108" Type="http://schemas.openxmlformats.org/officeDocument/2006/relationships/image" Target="../media/image63.gif"/><Relationship Id="rId54" Type="http://schemas.openxmlformats.org/officeDocument/2006/relationships/tags" Target="../tags/tag57.xml"/><Relationship Id="rId70" Type="http://schemas.openxmlformats.org/officeDocument/2006/relationships/image" Target="../media/image25.png"/><Relationship Id="rId75" Type="http://schemas.openxmlformats.org/officeDocument/2006/relationships/image" Target="../media/image30.png"/><Relationship Id="rId91" Type="http://schemas.openxmlformats.org/officeDocument/2006/relationships/image" Target="../media/image46.png"/><Relationship Id="rId96" Type="http://schemas.openxmlformats.org/officeDocument/2006/relationships/image" Target="../media/image51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tags" Target="../tags/tag31.xml"/><Relationship Id="rId36" Type="http://schemas.openxmlformats.org/officeDocument/2006/relationships/tags" Target="../tags/tag39.xml"/><Relationship Id="rId49" Type="http://schemas.openxmlformats.org/officeDocument/2006/relationships/tags" Target="../tags/tag52.xml"/><Relationship Id="rId57" Type="http://schemas.openxmlformats.org/officeDocument/2006/relationships/tags" Target="../tags/tag60.xml"/><Relationship Id="rId106" Type="http://schemas.openxmlformats.org/officeDocument/2006/relationships/image" Target="../media/image61.png"/><Relationship Id="rId10" Type="http://schemas.openxmlformats.org/officeDocument/2006/relationships/tags" Target="../tags/tag13.xml"/><Relationship Id="rId31" Type="http://schemas.openxmlformats.org/officeDocument/2006/relationships/tags" Target="../tags/tag34.xml"/><Relationship Id="rId44" Type="http://schemas.openxmlformats.org/officeDocument/2006/relationships/tags" Target="../tags/tag47.xml"/><Relationship Id="rId52" Type="http://schemas.openxmlformats.org/officeDocument/2006/relationships/tags" Target="../tags/tag55.xml"/><Relationship Id="rId60" Type="http://schemas.openxmlformats.org/officeDocument/2006/relationships/tags" Target="../tags/tag63.xml"/><Relationship Id="rId65" Type="http://schemas.openxmlformats.org/officeDocument/2006/relationships/tags" Target="../tags/tag68.xml"/><Relationship Id="rId73" Type="http://schemas.openxmlformats.org/officeDocument/2006/relationships/image" Target="../media/image28.png"/><Relationship Id="rId78" Type="http://schemas.openxmlformats.org/officeDocument/2006/relationships/image" Target="../media/image33.png"/><Relationship Id="rId81" Type="http://schemas.openxmlformats.org/officeDocument/2006/relationships/image" Target="../media/image36.png"/><Relationship Id="rId86" Type="http://schemas.openxmlformats.org/officeDocument/2006/relationships/image" Target="../media/image41.png"/><Relationship Id="rId94" Type="http://schemas.openxmlformats.org/officeDocument/2006/relationships/image" Target="../media/image49.png"/><Relationship Id="rId99" Type="http://schemas.openxmlformats.org/officeDocument/2006/relationships/image" Target="../media/image54.png"/><Relationship Id="rId101" Type="http://schemas.openxmlformats.org/officeDocument/2006/relationships/image" Target="../media/image56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39" Type="http://schemas.openxmlformats.org/officeDocument/2006/relationships/tags" Target="../tags/tag42.xml"/><Relationship Id="rId109" Type="http://schemas.openxmlformats.org/officeDocument/2006/relationships/image" Target="../media/image64.png"/><Relationship Id="rId34" Type="http://schemas.openxmlformats.org/officeDocument/2006/relationships/tags" Target="../tags/tag37.xml"/><Relationship Id="rId50" Type="http://schemas.openxmlformats.org/officeDocument/2006/relationships/tags" Target="../tags/tag53.xml"/><Relationship Id="rId55" Type="http://schemas.openxmlformats.org/officeDocument/2006/relationships/tags" Target="../tags/tag58.xml"/><Relationship Id="rId76" Type="http://schemas.openxmlformats.org/officeDocument/2006/relationships/image" Target="../media/image31.png"/><Relationship Id="rId97" Type="http://schemas.openxmlformats.org/officeDocument/2006/relationships/image" Target="../media/image52.png"/><Relationship Id="rId104" Type="http://schemas.openxmlformats.org/officeDocument/2006/relationships/image" Target="../media/image59.png"/><Relationship Id="rId7" Type="http://schemas.openxmlformats.org/officeDocument/2006/relationships/tags" Target="../tags/tag10.xml"/><Relationship Id="rId71" Type="http://schemas.openxmlformats.org/officeDocument/2006/relationships/image" Target="../media/image26.png"/><Relationship Id="rId92" Type="http://schemas.openxmlformats.org/officeDocument/2006/relationships/image" Target="../media/image47.png"/><Relationship Id="rId2" Type="http://schemas.openxmlformats.org/officeDocument/2006/relationships/tags" Target="../tags/tag5.xml"/><Relationship Id="rId29" Type="http://schemas.openxmlformats.org/officeDocument/2006/relationships/tags" Target="../tags/tag32.xml"/><Relationship Id="rId24" Type="http://schemas.openxmlformats.org/officeDocument/2006/relationships/tags" Target="../tags/tag27.xml"/><Relationship Id="rId40" Type="http://schemas.openxmlformats.org/officeDocument/2006/relationships/tags" Target="../tags/tag43.xml"/><Relationship Id="rId45" Type="http://schemas.openxmlformats.org/officeDocument/2006/relationships/tags" Target="../tags/tag48.xml"/><Relationship Id="rId66" Type="http://schemas.openxmlformats.org/officeDocument/2006/relationships/tags" Target="../tags/tag69.xml"/><Relationship Id="rId87" Type="http://schemas.openxmlformats.org/officeDocument/2006/relationships/image" Target="../media/image42.png"/><Relationship Id="rId110" Type="http://schemas.openxmlformats.org/officeDocument/2006/relationships/image" Target="../media/image65.png"/><Relationship Id="rId61" Type="http://schemas.openxmlformats.org/officeDocument/2006/relationships/tags" Target="../tags/tag64.xml"/><Relationship Id="rId82" Type="http://schemas.openxmlformats.org/officeDocument/2006/relationships/image" Target="../media/image37.png"/><Relationship Id="rId19" Type="http://schemas.openxmlformats.org/officeDocument/2006/relationships/tags" Target="../tags/tag22.xml"/><Relationship Id="rId14" Type="http://schemas.openxmlformats.org/officeDocument/2006/relationships/tags" Target="../tags/tag17.xml"/><Relationship Id="rId30" Type="http://schemas.openxmlformats.org/officeDocument/2006/relationships/tags" Target="../tags/tag33.xml"/><Relationship Id="rId35" Type="http://schemas.openxmlformats.org/officeDocument/2006/relationships/tags" Target="../tags/tag38.xml"/><Relationship Id="rId56" Type="http://schemas.openxmlformats.org/officeDocument/2006/relationships/tags" Target="../tags/tag59.xml"/><Relationship Id="rId77" Type="http://schemas.openxmlformats.org/officeDocument/2006/relationships/image" Target="../media/image32.png"/><Relationship Id="rId100" Type="http://schemas.openxmlformats.org/officeDocument/2006/relationships/image" Target="../media/image55.png"/><Relationship Id="rId105" Type="http://schemas.openxmlformats.org/officeDocument/2006/relationships/image" Target="../media/image60.png"/><Relationship Id="rId8" Type="http://schemas.openxmlformats.org/officeDocument/2006/relationships/tags" Target="../tags/tag11.xml"/><Relationship Id="rId51" Type="http://schemas.openxmlformats.org/officeDocument/2006/relationships/tags" Target="../tags/tag54.xml"/><Relationship Id="rId72" Type="http://schemas.openxmlformats.org/officeDocument/2006/relationships/image" Target="../media/image27.png"/><Relationship Id="rId93" Type="http://schemas.openxmlformats.org/officeDocument/2006/relationships/image" Target="../media/image48.png"/><Relationship Id="rId98" Type="http://schemas.openxmlformats.org/officeDocument/2006/relationships/image" Target="../media/image53.png"/><Relationship Id="rId3" Type="http://schemas.openxmlformats.org/officeDocument/2006/relationships/tags" Target="../tags/tag6.xml"/><Relationship Id="rId25" Type="http://schemas.openxmlformats.org/officeDocument/2006/relationships/tags" Target="../tags/tag28.xml"/><Relationship Id="rId46" Type="http://schemas.openxmlformats.org/officeDocument/2006/relationships/tags" Target="../tags/tag49.xml"/><Relationship Id="rId67" Type="http://schemas.openxmlformats.org/officeDocument/2006/relationships/slideLayout" Target="../slideLayouts/slideLayout3.xml"/><Relationship Id="rId20" Type="http://schemas.openxmlformats.org/officeDocument/2006/relationships/tags" Target="../tags/tag23.xml"/><Relationship Id="rId41" Type="http://schemas.openxmlformats.org/officeDocument/2006/relationships/tags" Target="../tags/tag44.xml"/><Relationship Id="rId62" Type="http://schemas.openxmlformats.org/officeDocument/2006/relationships/tags" Target="../tags/tag65.xml"/><Relationship Id="rId83" Type="http://schemas.openxmlformats.org/officeDocument/2006/relationships/image" Target="../media/image38.png"/><Relationship Id="rId88" Type="http://schemas.openxmlformats.org/officeDocument/2006/relationships/image" Target="../media/image43.png"/><Relationship Id="rId111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0.png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0.xml"/><Relationship Id="rId6" Type="http://schemas.openxmlformats.org/officeDocument/2006/relationships/image" Target="../media/image73.jp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77.png"/><Relationship Id="rId4" Type="http://schemas.openxmlformats.org/officeDocument/2006/relationships/image" Target="../media/image3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78.xml"/><Relationship Id="rId7" Type="http://schemas.openxmlformats.org/officeDocument/2006/relationships/image" Target="../media/image78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35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81.png"/><Relationship Id="rId4" Type="http://schemas.openxmlformats.org/officeDocument/2006/relationships/tags" Target="../tags/tag79.xml"/><Relationship Id="rId9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tags" Target="../tags/tag82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86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85.png"/><Relationship Id="rId5" Type="http://schemas.openxmlformats.org/officeDocument/2006/relationships/tags" Target="../tags/tag84.xml"/><Relationship Id="rId10" Type="http://schemas.openxmlformats.org/officeDocument/2006/relationships/image" Target="../media/image84.png"/><Relationship Id="rId4" Type="http://schemas.openxmlformats.org/officeDocument/2006/relationships/tags" Target="../tags/tag83.xml"/><Relationship Id="rId9" Type="http://schemas.openxmlformats.org/officeDocument/2006/relationships/image" Target="../media/image83.png"/><Relationship Id="rId14" Type="http://schemas.openxmlformats.org/officeDocument/2006/relationships/image" Target="../media/image7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image" Target="../media/image89.png"/><Relationship Id="rId18" Type="http://schemas.openxmlformats.org/officeDocument/2006/relationships/image" Target="../media/image93.png"/><Relationship Id="rId3" Type="http://schemas.openxmlformats.org/officeDocument/2006/relationships/tags" Target="../tags/tag88.xml"/><Relationship Id="rId21" Type="http://schemas.openxmlformats.org/officeDocument/2006/relationships/image" Target="../media/image96.png"/><Relationship Id="rId7" Type="http://schemas.openxmlformats.org/officeDocument/2006/relationships/tags" Target="../tags/tag92.xml"/><Relationship Id="rId12" Type="http://schemas.openxmlformats.org/officeDocument/2006/relationships/image" Target="../media/image88.png"/><Relationship Id="rId17" Type="http://schemas.openxmlformats.org/officeDocument/2006/relationships/image" Target="../media/image500.png"/><Relationship Id="rId2" Type="http://schemas.openxmlformats.org/officeDocument/2006/relationships/tags" Target="../tags/tag87.xml"/><Relationship Id="rId16" Type="http://schemas.openxmlformats.org/officeDocument/2006/relationships/image" Target="../media/image92.png"/><Relationship Id="rId20" Type="http://schemas.openxmlformats.org/officeDocument/2006/relationships/image" Target="../media/image95.png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90.xml"/><Relationship Id="rId15" Type="http://schemas.openxmlformats.org/officeDocument/2006/relationships/image" Target="../media/image91.png"/><Relationship Id="rId10" Type="http://schemas.openxmlformats.org/officeDocument/2006/relationships/tags" Target="../tags/tag95.xml"/><Relationship Id="rId19" Type="http://schemas.openxmlformats.org/officeDocument/2006/relationships/image" Target="../media/image94.png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image" Target="../media/image90.png"/><Relationship Id="rId22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tags" Target="../tags/tag97.xml"/><Relationship Id="rId16" Type="http://schemas.openxmlformats.org/officeDocument/2006/relationships/image" Target="../media/image102.png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100.xml"/><Relationship Id="rId15" Type="http://schemas.openxmlformats.org/officeDocument/2006/relationships/image" Target="../media/image101.png"/><Relationship Id="rId10" Type="http://schemas.openxmlformats.org/officeDocument/2006/relationships/tags" Target="../tags/tag105.xml"/><Relationship Id="rId19" Type="http://schemas.openxmlformats.org/officeDocument/2006/relationships/image" Target="../media/image105.png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109.pn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590.png"/><Relationship Id="rId17" Type="http://schemas.openxmlformats.org/officeDocument/2006/relationships/image" Target="../media/image111.png"/><Relationship Id="rId2" Type="http://schemas.openxmlformats.org/officeDocument/2006/relationships/tags" Target="../tags/tag107.xml"/><Relationship Id="rId16" Type="http://schemas.openxmlformats.org/officeDocument/2006/relationships/image" Target="../media/image690.png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108.png"/><Relationship Id="rId5" Type="http://schemas.openxmlformats.org/officeDocument/2006/relationships/tags" Target="../tags/tag110.xml"/><Relationship Id="rId15" Type="http://schemas.openxmlformats.org/officeDocument/2006/relationships/image" Target="../media/image680.png"/><Relationship Id="rId10" Type="http://schemas.openxmlformats.org/officeDocument/2006/relationships/image" Target="../media/image107.png"/><Relationship Id="rId4" Type="http://schemas.openxmlformats.org/officeDocument/2006/relationships/tags" Target="../tags/tag109.xml"/><Relationship Id="rId9" Type="http://schemas.openxmlformats.org/officeDocument/2006/relationships/image" Target="../media/image106.png"/><Relationship Id="rId1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1.png"/><Relationship Id="rId3" Type="http://schemas.openxmlformats.org/officeDocument/2006/relationships/tags" Target="../tags/tag114.xml"/><Relationship Id="rId7" Type="http://schemas.openxmlformats.org/officeDocument/2006/relationships/image" Target="../media/image114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image" Target="../media/image117.png"/><Relationship Id="rId18" Type="http://schemas.openxmlformats.org/officeDocument/2006/relationships/image" Target="../media/image111.png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12" Type="http://schemas.openxmlformats.org/officeDocument/2006/relationships/image" Target="../media/image116.png"/><Relationship Id="rId17" Type="http://schemas.openxmlformats.org/officeDocument/2006/relationships/image" Target="../media/image120.png"/><Relationship Id="rId2" Type="http://schemas.openxmlformats.org/officeDocument/2006/relationships/tags" Target="../tags/tag116.xml"/><Relationship Id="rId16" Type="http://schemas.openxmlformats.org/officeDocument/2006/relationships/image" Target="../media/image710.png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115.png"/><Relationship Id="rId5" Type="http://schemas.openxmlformats.org/officeDocument/2006/relationships/tags" Target="../tags/tag119.xml"/><Relationship Id="rId15" Type="http://schemas.openxmlformats.org/officeDocument/2006/relationships/image" Target="../media/image119.png"/><Relationship Id="rId10" Type="http://schemas.openxmlformats.org/officeDocument/2006/relationships/image" Target="../media/image97.png"/><Relationship Id="rId4" Type="http://schemas.openxmlformats.org/officeDocument/2006/relationships/tags" Target="../tags/tag118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7" Type="http://schemas.openxmlformats.org/officeDocument/2006/relationships/image" Target="../media/image123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png"/><Relationship Id="rId3" Type="http://schemas.openxmlformats.org/officeDocument/2006/relationships/tags" Target="../tags/tag128.xml"/><Relationship Id="rId7" Type="http://schemas.openxmlformats.org/officeDocument/2006/relationships/image" Target="../media/image126.pn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tags" Target="../tags/tag131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31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image" Target="../media/image130.png"/><Relationship Id="rId5" Type="http://schemas.openxmlformats.org/officeDocument/2006/relationships/tags" Target="../tags/tag133.xml"/><Relationship Id="rId10" Type="http://schemas.openxmlformats.org/officeDocument/2006/relationships/image" Target="../media/image129.png"/><Relationship Id="rId4" Type="http://schemas.openxmlformats.org/officeDocument/2006/relationships/tags" Target="../tags/tag132.xml"/><Relationship Id="rId9" Type="http://schemas.openxmlformats.org/officeDocument/2006/relationships/image" Target="../media/image128.png"/><Relationship Id="rId14" Type="http://schemas.openxmlformats.org/officeDocument/2006/relationships/image" Target="../media/image9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tags" Target="../tags/tag137.xml"/><Relationship Id="rId7" Type="http://schemas.openxmlformats.org/officeDocument/2006/relationships/image" Target="../media/image134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1341.png"/><Relationship Id="rId5" Type="http://schemas.openxmlformats.org/officeDocument/2006/relationships/image" Target="../media/image133.png"/><Relationship Id="rId10" Type="http://schemas.openxmlformats.org/officeDocument/2006/relationships/image" Target="../media/image135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9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tags" Target="../tags/tag142.xml"/><Relationship Id="rId7" Type="http://schemas.openxmlformats.org/officeDocument/2006/relationships/image" Target="../media/image139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43.png"/><Relationship Id="rId5" Type="http://schemas.openxmlformats.org/officeDocument/2006/relationships/tags" Target="../tags/tag144.xml"/><Relationship Id="rId10" Type="http://schemas.openxmlformats.org/officeDocument/2006/relationships/image" Target="../media/image142.png"/><Relationship Id="rId4" Type="http://schemas.openxmlformats.org/officeDocument/2006/relationships/tags" Target="../tags/tag143.xml"/><Relationship Id="rId9" Type="http://schemas.openxmlformats.org/officeDocument/2006/relationships/image" Target="../media/image1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4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6.emf"/><Relationship Id="rId12" Type="http://schemas.openxmlformats.org/officeDocument/2006/relationships/image" Target="../media/image920.png"/><Relationship Id="rId2" Type="http://schemas.openxmlformats.org/officeDocument/2006/relationships/tags" Target="../tags/tag14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8.emf"/><Relationship Id="rId5" Type="http://schemas.openxmlformats.org/officeDocument/2006/relationships/image" Target="../media/image145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0.png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149.png"/><Relationship Id="rId5" Type="http://schemas.openxmlformats.org/officeDocument/2006/relationships/image" Target="../media/image1120.png"/><Relationship Id="rId4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1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0.png"/><Relationship Id="rId4" Type="http://schemas.openxmlformats.org/officeDocument/2006/relationships/image" Target="../media/image8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0.xml"/><Relationship Id="rId5" Type="http://schemas.openxmlformats.org/officeDocument/2006/relationships/image" Target="../media/image73.jpg"/><Relationship Id="rId4" Type="http://schemas.openxmlformats.org/officeDocument/2006/relationships/image" Target="../media/image1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rkcewiki.org/wiki/Rutherford_atom_modeli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hyperlink" Target="https://chem.libretexts.org/Bookshelves/General_Chemistry/Map%3A_Chemistry_and_Chemical_Reactivity_(Kotz_et_al.)/25%3A_Nuclear_Chemistry/25.3%3A__Stability_of_Atomic_Nuclei" TargetMode="Externa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50.png"/><Relationship Id="rId4" Type="http://schemas.openxmlformats.org/officeDocument/2006/relationships/image" Target="../media/image12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0.png"/><Relationship Id="rId5" Type="http://schemas.openxmlformats.org/officeDocument/2006/relationships/image" Target="../media/image1280.png"/><Relationship Id="rId4" Type="http://schemas.openxmlformats.org/officeDocument/2006/relationships/image" Target="../media/image16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370.png"/><Relationship Id="rId3" Type="http://schemas.openxmlformats.org/officeDocument/2006/relationships/tags" Target="../tags/tag153.xml"/><Relationship Id="rId7" Type="http://schemas.openxmlformats.org/officeDocument/2006/relationships/image" Target="../media/image161.png"/><Relationship Id="rId12" Type="http://schemas.openxmlformats.org/officeDocument/2006/relationships/image" Target="../media/image1360.pn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390.png"/><Relationship Id="rId10" Type="http://schemas.openxmlformats.org/officeDocument/2006/relationships/image" Target="../media/image163.png"/><Relationship Id="rId4" Type="http://schemas.openxmlformats.org/officeDocument/2006/relationships/tags" Target="../tags/tag154.xml"/><Relationship Id="rId9" Type="http://schemas.openxmlformats.org/officeDocument/2006/relationships/image" Target="../media/image1330.png"/><Relationship Id="rId14" Type="http://schemas.openxmlformats.org/officeDocument/2006/relationships/image" Target="../media/image13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5.xml"/><Relationship Id="rId6" Type="http://schemas.openxmlformats.org/officeDocument/2006/relationships/image" Target="../media/image1420.png"/><Relationship Id="rId5" Type="http://schemas.openxmlformats.org/officeDocument/2006/relationships/image" Target="../media/image1410.png"/><Relationship Id="rId4" Type="http://schemas.openxmlformats.org/officeDocument/2006/relationships/image" Target="../media/image1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0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1470.png"/><Relationship Id="rId5" Type="http://schemas.openxmlformats.org/officeDocument/2006/relationships/image" Target="../media/image169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1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5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image" Target="NUL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2.xml"/><Relationship Id="rId4" Type="http://schemas.openxmlformats.org/officeDocument/2006/relationships/image" Target="../media/image18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zh-cn/%E6%A0%B8%E5%8C%96%E5%AD%A6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gif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50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0.png"/><Relationship Id="rId3" Type="http://schemas.openxmlformats.org/officeDocument/2006/relationships/image" Target="../media/image162.png"/><Relationship Id="rId12" Type="http://schemas.openxmlformats.org/officeDocument/2006/relationships/image" Target="../media/image177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96.png"/><Relationship Id="rId1" Type="http://schemas.openxmlformats.org/officeDocument/2006/relationships/tags" Target="../tags/tag163.xml"/><Relationship Id="rId11" Type="http://schemas.openxmlformats.org/officeDocument/2006/relationships/image" Target="../media/image581.png"/><Relationship Id="rId5" Type="http://schemas.openxmlformats.org/officeDocument/2006/relationships/image" Target="../media/image1740.png"/><Relationship Id="rId15" Type="http://schemas.openxmlformats.org/officeDocument/2006/relationships/image" Target="../media/image195.png"/><Relationship Id="rId10" Type="http://schemas.openxmlformats.org/officeDocument/2006/relationships/image" Target="../media/image580.png"/><Relationship Id="rId4" Type="http://schemas.openxmlformats.org/officeDocument/2006/relationships/image" Target="../media/image1760.png"/><Relationship Id="rId14" Type="http://schemas.openxmlformats.org/officeDocument/2006/relationships/image" Target="../media/image6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0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20.png"/><Relationship Id="rId4" Type="http://schemas.openxmlformats.org/officeDocument/2006/relationships/image" Target="../media/image18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4.xml"/><Relationship Id="rId6" Type="http://schemas.openxmlformats.org/officeDocument/2006/relationships/image" Target="../media/image186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6.png"/><Relationship Id="rId4" Type="http://schemas.openxmlformats.org/officeDocument/2006/relationships/image" Target="../media/image20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pxhere.com/en/photo/1418318" TargetMode="Externa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jpeg"/><Relationship Id="rId5" Type="http://schemas.openxmlformats.org/officeDocument/2006/relationships/hyperlink" Target="https://chem.libretexts.org/Bookshelves/General_Chemistry/Map%3A_Chemistry_and_Chemical_Reactivity_(Kotz_et_al.)/25%3A_Nuclear_Chemistry/25.3%3A__Stability_of_Atomic_Nuclei" TargetMode="External"/><Relationship Id="rId4" Type="http://schemas.openxmlformats.org/officeDocument/2006/relationships/image" Target="../media/image8.jp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oer.physics.manchester.ac.uk/NP/Notes/Notes/Notesse23.xht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hyperlink" Target="https://chem.libretexts.org/Bookshelves/General_Chemistry/Map%3A_Chemistry_and_Chemical_Reactivity_(Kotz_et_al.)/25%3A_Nuclear_Chemistry/25.3%3A__Stability_of_Atomic_Nuclei" TargetMode="External"/><Relationship Id="rId5" Type="http://schemas.openxmlformats.org/officeDocument/2006/relationships/image" Target="../media/image8.jpg"/><Relationship Id="rId10" Type="http://schemas.openxmlformats.org/officeDocument/2006/relationships/image" Target="../media/image22.png"/><Relationship Id="rId4" Type="http://schemas.openxmlformats.org/officeDocument/2006/relationships/hyperlink" Target="http://www.turkcewiki.org/wiki/Rutherford_atom_modeli" TargetMode="Externa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9B90E5-F95B-4B42-B181-128E5D8ED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1552" y="3426061"/>
            <a:ext cx="9948074" cy="861005"/>
          </a:xfrm>
        </p:spPr>
        <p:txBody>
          <a:bodyPr/>
          <a:lstStyle/>
          <a:p>
            <a:r>
              <a:rPr lang="zh-CN" altLang="en-US" sz="5400" dirty="0"/>
              <a:t>核结构研究的</a:t>
            </a:r>
            <a:r>
              <a:rPr lang="en-US" altLang="zh-CN" sz="5400" dirty="0"/>
              <a:t>RHF/RHFB</a:t>
            </a:r>
            <a:r>
              <a:rPr lang="zh-CN" altLang="en-US" sz="5400" dirty="0"/>
              <a:t>理论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E84D2F6-40E3-4F2A-9184-06FD7F7F7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4052" y="4687261"/>
            <a:ext cx="5403073" cy="996170"/>
          </a:xfrm>
        </p:spPr>
        <p:txBody>
          <a:bodyPr/>
          <a:lstStyle/>
          <a:p>
            <a:r>
              <a:rPr lang="zh-CN" altLang="en-US" dirty="0"/>
              <a:t>龙文辉</a:t>
            </a:r>
            <a:endParaRPr lang="en-US" altLang="zh-CN" dirty="0"/>
          </a:p>
          <a:p>
            <a:r>
              <a:rPr lang="zh-CN" altLang="en-US" dirty="0"/>
              <a:t>兰州大学核科学与技术学院</a:t>
            </a:r>
          </a:p>
        </p:txBody>
      </p:sp>
    </p:spTree>
    <p:extLst>
      <p:ext uri="{BB962C8B-B14F-4D97-AF65-F5344CB8AC3E}">
        <p14:creationId xmlns:p14="http://schemas.microsoft.com/office/powerpoint/2010/main" val="3501642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59634A-9A18-498B-A52B-1870E770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04" y="285788"/>
            <a:ext cx="8605650" cy="790497"/>
          </a:xfrm>
        </p:spPr>
        <p:txBody>
          <a:bodyPr/>
          <a:lstStyle/>
          <a:p>
            <a:r>
              <a:rPr lang="en-US" altLang="zh-CN" dirty="0"/>
              <a:t>Collective model: rotation and vibration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A106D87-C4EA-4A94-B441-6E80E1E99A27}"/>
              </a:ext>
            </a:extLst>
          </p:cNvPr>
          <p:cNvSpPr txBox="1"/>
          <p:nvPr/>
        </p:nvSpPr>
        <p:spPr bwMode="auto">
          <a:xfrm>
            <a:off x="867110" y="5905568"/>
            <a:ext cx="2802848" cy="7319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 algn="ctr" defTabSz="410751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AutoNum type="alphaUcPeriod"/>
              <a:defRPr/>
            </a:pPr>
            <a:r>
              <a:rPr kumimoji="0" lang="en-US" altLang="zh-CN" kern="0" dirty="0">
                <a:solidFill>
                  <a:srgbClr val="000000"/>
                </a:solidFill>
                <a:cs typeface="Arial"/>
                <a:sym typeface="Arial"/>
              </a:rPr>
              <a:t>Bohr &amp;  B. Mottelson</a:t>
            </a:r>
          </a:p>
          <a:p>
            <a:pPr algn="ctr" defTabSz="410751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kern="0" dirty="0">
                <a:solidFill>
                  <a:srgbClr val="FF0000"/>
                </a:solidFill>
                <a:cs typeface="Arial"/>
                <a:sym typeface="Arial"/>
              </a:rPr>
              <a:t>Interpretation </a:t>
            </a:r>
            <a:endParaRPr kumimoji="0" lang="zh-CN" altLang="en-US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0CEA52F-DAD3-49E5-8860-C0D372B0FD2C}"/>
              </a:ext>
            </a:extLst>
          </p:cNvPr>
          <p:cNvSpPr txBox="1"/>
          <p:nvPr/>
        </p:nvSpPr>
        <p:spPr bwMode="auto">
          <a:xfrm>
            <a:off x="596228" y="5007038"/>
            <a:ext cx="1522412" cy="39953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10751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kern="0" dirty="0">
                <a:solidFill>
                  <a:srgbClr val="0000FF"/>
                </a:solidFill>
                <a:cs typeface="Arial"/>
                <a:sym typeface="Arial"/>
              </a:rPr>
              <a:t>vibration</a:t>
            </a:r>
            <a:endParaRPr kumimoji="0" lang="zh-CN" altLang="en-US" kern="0" dirty="0">
              <a:solidFill>
                <a:srgbClr val="0000FF"/>
              </a:solidFill>
              <a:cs typeface="Arial"/>
              <a:sym typeface="Arial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0B1256A-C6DB-41E2-9FA0-BB98E6057ADF}"/>
              </a:ext>
            </a:extLst>
          </p:cNvPr>
          <p:cNvSpPr txBox="1"/>
          <p:nvPr/>
        </p:nvSpPr>
        <p:spPr bwMode="auto">
          <a:xfrm>
            <a:off x="2906374" y="5007038"/>
            <a:ext cx="1104900" cy="39844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ctr" defTabSz="41075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kumimoji="0" kern="0">
                <a:solidFill>
                  <a:srgbClr val="0000FF"/>
                </a:solidFill>
                <a:cs typeface="Arial"/>
              </a:defRPr>
            </a:lvl1pPr>
          </a:lstStyle>
          <a:p>
            <a:r>
              <a:rPr lang="en-US" altLang="zh-CN" dirty="0">
                <a:sym typeface="Arial"/>
              </a:rPr>
              <a:t>Rotation</a:t>
            </a:r>
            <a:endParaRPr lang="zh-CN" altLang="en-US" dirty="0">
              <a:sym typeface="Arial"/>
            </a:endParaRPr>
          </a:p>
        </p:txBody>
      </p:sp>
      <p:pic>
        <p:nvPicPr>
          <p:cNvPr id="12" name="图片 88">
            <a:extLst>
              <a:ext uri="{FF2B5EF4-FFF2-40B4-BE49-F238E27FC236}">
                <a16:creationId xmlns:a16="http://schemas.microsoft.com/office/drawing/2014/main" id="{F680A254-8352-417A-98F7-1F0F88EE04CD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09" y="1132155"/>
            <a:ext cx="98065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94">
            <a:extLst>
              <a:ext uri="{FF2B5EF4-FFF2-40B4-BE49-F238E27FC236}">
                <a16:creationId xmlns:a16="http://schemas.microsoft.com/office/drawing/2014/main" id="{123131DC-1E4A-4408-86B7-4DD158E19D7F}"/>
              </a:ext>
            </a:extLst>
          </p:cNvPr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3075089" y="1019921"/>
            <a:ext cx="874804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4B1DC8C-5A9C-46FD-85E7-D56A0994FD6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1" y="5443660"/>
            <a:ext cx="2133346" cy="39600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F0851B05-C1D7-4E55-8698-EE0B3CA2F785}"/>
              </a:ext>
            </a:extLst>
          </p:cNvPr>
          <p:cNvGrpSpPr/>
          <p:nvPr/>
        </p:nvGrpSpPr>
        <p:grpSpPr>
          <a:xfrm>
            <a:off x="747881" y="2337810"/>
            <a:ext cx="1216256" cy="2592000"/>
            <a:chOff x="5267532" y="4042801"/>
            <a:chExt cx="1216256" cy="2657104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399550A-828F-419B-9694-F986A89CE316}"/>
                </a:ext>
              </a:extLst>
            </p:cNvPr>
            <p:cNvPicPr>
              <a:picLocks noChangeAspect="1"/>
            </p:cNvPicPr>
            <p:nvPr>
              <p:custDataLst>
                <p:tags r:id="rId62"/>
              </p:custDataLst>
            </p:nvPr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532" y="4278760"/>
              <a:ext cx="1197065" cy="2421145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F2D78C1-9652-4E42-B816-700A89433749}"/>
                </a:ext>
              </a:extLst>
            </p:cNvPr>
            <p:cNvPicPr>
              <a:picLocks noChangeAspect="1"/>
            </p:cNvPicPr>
            <p:nvPr>
              <p:custDataLst>
                <p:tags r:id="rId63"/>
              </p:custDataLst>
            </p:nvPr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532" y="6442818"/>
              <a:ext cx="215001" cy="1800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81084640-FB6E-4968-B8A6-B80069576785}"/>
                </a:ext>
              </a:extLst>
            </p:cNvPr>
            <p:cNvPicPr>
              <a:picLocks noChangeAspect="1"/>
            </p:cNvPicPr>
            <p:nvPr>
              <p:custDataLst>
                <p:tags r:id="rId64"/>
              </p:custDataLst>
            </p:nvPr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533" y="5648953"/>
              <a:ext cx="211251" cy="1750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91855A47-91EF-4A4C-9AB4-A0BAC06FE338}"/>
                </a:ext>
              </a:extLst>
            </p:cNvPr>
            <p:cNvPicPr>
              <a:picLocks noChangeAspect="1"/>
            </p:cNvPicPr>
            <p:nvPr>
              <p:custDataLst>
                <p:tags r:id="rId65"/>
              </p:custDataLst>
            </p:nvPr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532" y="4829238"/>
              <a:ext cx="882504" cy="21500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E7C69029-3C4A-4CEC-B024-F67017298476}"/>
                </a:ext>
              </a:extLst>
            </p:cNvPr>
            <p:cNvPicPr>
              <a:picLocks noChangeAspect="1"/>
            </p:cNvPicPr>
            <p:nvPr>
              <p:custDataLst>
                <p:tags r:id="rId66"/>
              </p:custDataLst>
            </p:nvPr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532" y="4042801"/>
              <a:ext cx="1216256" cy="215000"/>
            </a:xfrm>
            <a:prstGeom prst="rect">
              <a:avLst/>
            </a:prstGeom>
          </p:spPr>
        </p:pic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3B5F2A9F-B78B-44AB-B013-51EB5031F401}"/>
              </a:ext>
            </a:extLst>
          </p:cNvPr>
          <p:cNvGrpSpPr/>
          <p:nvPr/>
        </p:nvGrpSpPr>
        <p:grpSpPr>
          <a:xfrm>
            <a:off x="2906374" y="2047831"/>
            <a:ext cx="1342887" cy="2988000"/>
            <a:chOff x="4864191" y="2311831"/>
            <a:chExt cx="1342887" cy="3041899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E0572191-AB02-46A5-88F9-20748FE55119}"/>
                </a:ext>
              </a:extLst>
            </p:cNvPr>
            <p:cNvPicPr>
              <a:picLocks noChangeAspect="1"/>
            </p:cNvPicPr>
            <p:nvPr>
              <p:custDataLst>
                <p:tags r:id="rId53"/>
              </p:custDataLst>
            </p:nvPr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191" y="2419345"/>
              <a:ext cx="996992" cy="281960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F053B46D-969B-49AA-99B6-B9B73CFAF698}"/>
                </a:ext>
              </a:extLst>
            </p:cNvPr>
            <p:cNvPicPr>
              <a:picLocks noChangeAspect="1"/>
            </p:cNvPicPr>
            <p:nvPr>
              <p:custDataLst>
                <p:tags r:id="rId54"/>
              </p:custDataLst>
            </p:nvPr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827" y="5173730"/>
              <a:ext cx="215001" cy="180000"/>
            </a:xfrm>
            <a:prstGeom prst="rect">
              <a:avLst/>
            </a:prstGeom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5D3BA8AB-8C59-420F-9D52-2989402405B2}"/>
                </a:ext>
              </a:extLst>
            </p:cNvPr>
            <p:cNvPicPr>
              <a:picLocks noChangeAspect="1"/>
            </p:cNvPicPr>
            <p:nvPr>
              <p:custDataLst>
                <p:tags r:id="rId55"/>
              </p:custDataLst>
            </p:nvPr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828" y="4995083"/>
              <a:ext cx="211251" cy="175000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BCCE55B2-2081-43F2-95B2-4B319FD53239}"/>
                </a:ext>
              </a:extLst>
            </p:cNvPr>
            <p:cNvPicPr>
              <a:picLocks noChangeAspect="1"/>
            </p:cNvPicPr>
            <p:nvPr>
              <p:custDataLst>
                <p:tags r:id="rId56"/>
              </p:custDataLst>
            </p:nvPr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827" y="4834957"/>
              <a:ext cx="217501" cy="175000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075183E3-E3DD-48EA-83B3-A6251A37F036}"/>
                </a:ext>
              </a:extLst>
            </p:cNvPr>
            <p:cNvPicPr>
              <a:picLocks noChangeAspect="1"/>
            </p:cNvPicPr>
            <p:nvPr>
              <p:custDataLst>
                <p:tags r:id="rId57"/>
              </p:custDataLst>
            </p:nvPr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827" y="4534392"/>
              <a:ext cx="215001" cy="180000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2D36126D-79C4-4AF9-AC32-232F403D74FD}"/>
                </a:ext>
              </a:extLst>
            </p:cNvPr>
            <p:cNvPicPr>
              <a:picLocks noChangeAspect="1"/>
            </p:cNvPicPr>
            <p:nvPr>
              <p:custDataLst>
                <p:tags r:id="rId58"/>
              </p:custDataLst>
            </p:nvPr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827" y="4110194"/>
              <a:ext cx="215001" cy="180000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06BD9903-E6C3-411C-B0DB-C192374A9184}"/>
                </a:ext>
              </a:extLst>
            </p:cNvPr>
            <p:cNvPicPr>
              <a:picLocks noChangeAspect="1"/>
            </p:cNvPicPr>
            <p:nvPr>
              <p:custDataLst>
                <p:tags r:id="rId59"/>
              </p:custDataLst>
            </p:nvPr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827" y="3648027"/>
              <a:ext cx="306251" cy="180000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FE5D6DBD-4214-4FB8-BE6D-22D1FDBA4FD1}"/>
                </a:ext>
              </a:extLst>
            </p:cNvPr>
            <p:cNvPicPr>
              <a:picLocks noChangeAspect="1"/>
            </p:cNvPicPr>
            <p:nvPr>
              <p:custDataLst>
                <p:tags r:id="rId60"/>
              </p:custDataLst>
            </p:nvPr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827" y="3045812"/>
              <a:ext cx="306251" cy="175000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A18542E5-1CAB-4FE7-A91F-668F066A788A}"/>
                </a:ext>
              </a:extLst>
            </p:cNvPr>
            <p:cNvPicPr>
              <a:picLocks noChangeAspect="1"/>
            </p:cNvPicPr>
            <p:nvPr>
              <p:custDataLst>
                <p:tags r:id="rId61"/>
              </p:custDataLst>
            </p:nvPr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827" y="2311831"/>
              <a:ext cx="306251" cy="175000"/>
            </a:xfrm>
            <a:prstGeom prst="rect">
              <a:avLst/>
            </a:prstGeom>
          </p:spPr>
        </p:pic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A3B59E28-5678-4807-AA5D-6769AF65E78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331" y="5425660"/>
            <a:ext cx="794987" cy="432000"/>
          </a:xfrm>
          <a:prstGeom prst="rect">
            <a:avLst/>
          </a:prstGeom>
        </p:spPr>
      </p:pic>
      <p:grpSp>
        <p:nvGrpSpPr>
          <p:cNvPr id="90" name="组合 91">
            <a:extLst>
              <a:ext uri="{FF2B5EF4-FFF2-40B4-BE49-F238E27FC236}">
                <a16:creationId xmlns:a16="http://schemas.microsoft.com/office/drawing/2014/main" id="{29F51BC7-A5AF-4A13-BA05-7227C02C9F82}"/>
              </a:ext>
            </a:extLst>
          </p:cNvPr>
          <p:cNvGrpSpPr>
            <a:grpSpLocks/>
          </p:cNvGrpSpPr>
          <p:nvPr/>
        </p:nvGrpSpPr>
        <p:grpSpPr bwMode="auto">
          <a:xfrm>
            <a:off x="9085241" y="1158519"/>
            <a:ext cx="1554162" cy="1106487"/>
            <a:chOff x="8448537" y="1422784"/>
            <a:chExt cx="1981101" cy="1375862"/>
          </a:xfrm>
        </p:grpSpPr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32A6BAAA-3F54-4B20-9326-CFA6CFB7354D}"/>
                </a:ext>
              </a:extLst>
            </p:cNvPr>
            <p:cNvSpPr/>
            <p:nvPr/>
          </p:nvSpPr>
          <p:spPr>
            <a:xfrm>
              <a:off x="8495079" y="1543196"/>
              <a:ext cx="1798979" cy="985016"/>
            </a:xfrm>
            <a:prstGeom prst="rect">
              <a:avLst/>
            </a:prstGeom>
            <a:blipFill dpi="0" rotWithShape="1">
              <a:blip r:embed="rId85">
                <a:alphaModFix amt="5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0751" eaLnBrk="1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687" kern="0">
                <a:solidFill>
                  <a:srgbClr val="FFFFFF"/>
                </a:solidFill>
                <a:sym typeface="Arial"/>
              </a:endParaRPr>
            </a:p>
          </p:txBody>
        </p:sp>
        <p:pic>
          <p:nvPicPr>
            <p:cNvPr id="92" name="图片 93">
              <a:extLst>
                <a:ext uri="{FF2B5EF4-FFF2-40B4-BE49-F238E27FC236}">
                  <a16:creationId xmlns:a16="http://schemas.microsoft.com/office/drawing/2014/main" id="{9055C70E-0D71-4D52-A5D6-B1BB484B7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8537" y="1422784"/>
              <a:ext cx="1981101" cy="1375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BC9487AA-4EA1-4932-BA57-3D8F17252615}"/>
              </a:ext>
            </a:extLst>
          </p:cNvPr>
          <p:cNvGrpSpPr/>
          <p:nvPr/>
        </p:nvGrpSpPr>
        <p:grpSpPr>
          <a:xfrm>
            <a:off x="5279480" y="2311612"/>
            <a:ext cx="1112953" cy="2645778"/>
            <a:chOff x="5585935" y="2376180"/>
            <a:chExt cx="1112953" cy="2645778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D3EF9EF6-DC6C-447B-A17F-18A5E7A61DE5}"/>
                </a:ext>
              </a:extLst>
            </p:cNvPr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7469" y="2447441"/>
              <a:ext cx="771419" cy="2484000"/>
            </a:xfrm>
            <a:prstGeom prst="rect">
              <a:avLst/>
            </a:prstGeom>
          </p:spPr>
        </p:pic>
        <p:pic>
          <p:nvPicPr>
            <p:cNvPr id="107" name="图片 106">
              <a:extLst>
                <a:ext uri="{FF2B5EF4-FFF2-40B4-BE49-F238E27FC236}">
                  <a16:creationId xmlns:a16="http://schemas.microsoft.com/office/drawing/2014/main" id="{CED81FBA-4FAA-48A0-A69D-875CFC375A80}"/>
                </a:ext>
              </a:extLst>
            </p:cNvPr>
            <p:cNvPicPr>
              <a:picLocks noChangeAspect="1"/>
            </p:cNvPicPr>
            <p:nvPr>
              <p:custDataLst>
                <p:tags r:id="rId45"/>
              </p:custDataLst>
            </p:nvPr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185" y="4841958"/>
              <a:ext cx="215001" cy="180000"/>
            </a:xfrm>
            <a:prstGeom prst="rect">
              <a:avLst/>
            </a:prstGeom>
          </p:spPr>
        </p:pic>
        <p:pic>
          <p:nvPicPr>
            <p:cNvPr id="109" name="图片 108">
              <a:extLst>
                <a:ext uri="{FF2B5EF4-FFF2-40B4-BE49-F238E27FC236}">
                  <a16:creationId xmlns:a16="http://schemas.microsoft.com/office/drawing/2014/main" id="{7B2585CD-0397-48C8-8C7D-757D05DE678B}"/>
                </a:ext>
              </a:extLst>
            </p:cNvPr>
            <p:cNvPicPr>
              <a:picLocks noChangeAspect="1"/>
            </p:cNvPicPr>
            <p:nvPr>
              <p:custDataLst>
                <p:tags r:id="rId46"/>
              </p:custDataLst>
            </p:nvPr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935" y="4529241"/>
              <a:ext cx="306251" cy="180000"/>
            </a:xfrm>
            <a:prstGeom prst="rect">
              <a:avLst/>
            </a:prstGeom>
          </p:spPr>
        </p:pic>
        <p:pic>
          <p:nvPicPr>
            <p:cNvPr id="111" name="图片 110">
              <a:extLst>
                <a:ext uri="{FF2B5EF4-FFF2-40B4-BE49-F238E27FC236}">
                  <a16:creationId xmlns:a16="http://schemas.microsoft.com/office/drawing/2014/main" id="{960A4F3C-FC48-4742-9C6C-6C6A57816703}"/>
                </a:ext>
              </a:extLst>
            </p:cNvPr>
            <p:cNvPicPr>
              <a:picLocks noChangeAspect="1"/>
            </p:cNvPicPr>
            <p:nvPr>
              <p:custDataLst>
                <p:tags r:id="rId47"/>
              </p:custDataLst>
            </p:nvPr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935" y="4248550"/>
              <a:ext cx="306251" cy="175000"/>
            </a:xfrm>
            <a:prstGeom prst="rect">
              <a:avLst/>
            </a:prstGeom>
          </p:spPr>
        </p:pic>
        <p:pic>
          <p:nvPicPr>
            <p:cNvPr id="113" name="图片 112">
              <a:extLst>
                <a:ext uri="{FF2B5EF4-FFF2-40B4-BE49-F238E27FC236}">
                  <a16:creationId xmlns:a16="http://schemas.microsoft.com/office/drawing/2014/main" id="{156FBD3C-FA58-4314-89C7-0EDC8B6B4443}"/>
                </a:ext>
              </a:extLst>
            </p:cNvPr>
            <p:cNvPicPr>
              <a:picLocks noChangeAspect="1"/>
            </p:cNvPicPr>
            <p:nvPr>
              <p:custDataLst>
                <p:tags r:id="rId48"/>
              </p:custDataLst>
            </p:nvPr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935" y="3952738"/>
              <a:ext cx="306251" cy="175000"/>
            </a:xfrm>
            <a:prstGeom prst="rect">
              <a:avLst/>
            </a:prstGeom>
          </p:spPr>
        </p:pic>
        <p:pic>
          <p:nvPicPr>
            <p:cNvPr id="115" name="图片 114">
              <a:extLst>
                <a:ext uri="{FF2B5EF4-FFF2-40B4-BE49-F238E27FC236}">
                  <a16:creationId xmlns:a16="http://schemas.microsoft.com/office/drawing/2014/main" id="{71BB0E4C-FEAD-40FD-B6D4-7DFA54055FED}"/>
                </a:ext>
              </a:extLst>
            </p:cNvPr>
            <p:cNvPicPr>
              <a:picLocks noChangeAspect="1"/>
            </p:cNvPicPr>
            <p:nvPr>
              <p:custDataLst>
                <p:tags r:id="rId49"/>
              </p:custDataLst>
            </p:nvPr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935" y="3625356"/>
              <a:ext cx="306251" cy="180000"/>
            </a:xfrm>
            <a:prstGeom prst="rect">
              <a:avLst/>
            </a:prstGeom>
          </p:spPr>
        </p:pic>
        <p:pic>
          <p:nvPicPr>
            <p:cNvPr id="117" name="图片 116">
              <a:extLst>
                <a:ext uri="{FF2B5EF4-FFF2-40B4-BE49-F238E27FC236}">
                  <a16:creationId xmlns:a16="http://schemas.microsoft.com/office/drawing/2014/main" id="{B7301806-50F1-45E0-8000-F082E3A07469}"/>
                </a:ext>
              </a:extLst>
            </p:cNvPr>
            <p:cNvPicPr>
              <a:picLocks noChangeAspect="1"/>
            </p:cNvPicPr>
            <p:nvPr>
              <p:custDataLst>
                <p:tags r:id="rId50"/>
              </p:custDataLst>
            </p:nvPr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935" y="3219472"/>
              <a:ext cx="306251" cy="175000"/>
            </a:xfrm>
            <a:prstGeom prst="rect">
              <a:avLst/>
            </a:prstGeom>
          </p:spPr>
        </p:pic>
        <p:pic>
          <p:nvPicPr>
            <p:cNvPr id="119" name="图片 118">
              <a:extLst>
                <a:ext uri="{FF2B5EF4-FFF2-40B4-BE49-F238E27FC236}">
                  <a16:creationId xmlns:a16="http://schemas.microsoft.com/office/drawing/2014/main" id="{12B574EC-A479-4EB2-AD52-1197E508031D}"/>
                </a:ext>
              </a:extLst>
            </p:cNvPr>
            <p:cNvPicPr>
              <a:picLocks noChangeAspect="1"/>
            </p:cNvPicPr>
            <p:nvPr>
              <p:custDataLst>
                <p:tags r:id="rId51"/>
              </p:custDataLst>
            </p:nvPr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935" y="2797826"/>
              <a:ext cx="306251" cy="180000"/>
            </a:xfrm>
            <a:prstGeom prst="rect">
              <a:avLst/>
            </a:prstGeom>
          </p:spPr>
        </p:pic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id="{9E8BB0F0-0C60-4CD2-90B6-BBE785BEF5CC}"/>
                </a:ext>
              </a:extLst>
            </p:cNvPr>
            <p:cNvPicPr>
              <a:picLocks noChangeAspect="1"/>
            </p:cNvPicPr>
            <p:nvPr>
              <p:custDataLst>
                <p:tags r:id="rId52"/>
              </p:custDataLst>
            </p:nvPr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935" y="2376180"/>
              <a:ext cx="306251" cy="180000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31E26E8-57ED-4C34-BAA2-3DB6E81F9E31}"/>
              </a:ext>
            </a:extLst>
          </p:cNvPr>
          <p:cNvGrpSpPr/>
          <p:nvPr/>
        </p:nvGrpSpPr>
        <p:grpSpPr>
          <a:xfrm>
            <a:off x="6577263" y="2306864"/>
            <a:ext cx="1161987" cy="2217416"/>
            <a:chOff x="6986693" y="2342599"/>
            <a:chExt cx="1161987" cy="2217416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DD01304D-A244-483C-88F3-6A5F3529E248}"/>
                </a:ext>
              </a:extLst>
            </p:cNvPr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693" y="2419603"/>
              <a:ext cx="797762" cy="2010022"/>
            </a:xfrm>
            <a:prstGeom prst="rect">
              <a:avLst/>
            </a:prstGeom>
          </p:spPr>
        </p:pic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id="{6E56670F-265B-4482-8D47-3869FD7426A1}"/>
                </a:ext>
              </a:extLst>
            </p:cNvPr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3679" y="4380015"/>
              <a:ext cx="215001" cy="180000"/>
            </a:xfrm>
            <a:prstGeom prst="rect">
              <a:avLst/>
            </a:prstGeom>
          </p:spPr>
        </p:pic>
        <p:pic>
          <p:nvPicPr>
            <p:cNvPr id="124" name="图片 123">
              <a:extLst>
                <a:ext uri="{FF2B5EF4-FFF2-40B4-BE49-F238E27FC236}">
                  <a16:creationId xmlns:a16="http://schemas.microsoft.com/office/drawing/2014/main" id="{25C16F70-915E-4290-A5B4-576B967F1E18}"/>
                </a:ext>
              </a:extLst>
            </p:cNvPr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429" y="4162023"/>
              <a:ext cx="306251" cy="180000"/>
            </a:xfrm>
            <a:prstGeom prst="rect">
              <a:avLst/>
            </a:prstGeom>
          </p:spPr>
        </p:pic>
        <p:pic>
          <p:nvPicPr>
            <p:cNvPr id="125" name="图片 124">
              <a:extLst>
                <a:ext uri="{FF2B5EF4-FFF2-40B4-BE49-F238E27FC236}">
                  <a16:creationId xmlns:a16="http://schemas.microsoft.com/office/drawing/2014/main" id="{0416C2CB-42C2-491B-BDDE-0245767C621F}"/>
                </a:ext>
              </a:extLst>
            </p:cNvPr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429" y="4000781"/>
              <a:ext cx="306251" cy="175000"/>
            </a:xfrm>
            <a:prstGeom prst="rect">
              <a:avLst/>
            </a:prstGeom>
          </p:spPr>
        </p:pic>
        <p:pic>
          <p:nvPicPr>
            <p:cNvPr id="126" name="图片 125">
              <a:extLst>
                <a:ext uri="{FF2B5EF4-FFF2-40B4-BE49-F238E27FC236}">
                  <a16:creationId xmlns:a16="http://schemas.microsoft.com/office/drawing/2014/main" id="{D6AFF22A-A17A-4CA8-856B-FA6DC281382A}"/>
                </a:ext>
              </a:extLst>
            </p:cNvPr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429" y="3803825"/>
              <a:ext cx="306251" cy="175000"/>
            </a:xfrm>
            <a:prstGeom prst="rect">
              <a:avLst/>
            </a:prstGeom>
          </p:spPr>
        </p:pic>
        <p:pic>
          <p:nvPicPr>
            <p:cNvPr id="127" name="图片 126">
              <a:extLst>
                <a:ext uri="{FF2B5EF4-FFF2-40B4-BE49-F238E27FC236}">
                  <a16:creationId xmlns:a16="http://schemas.microsoft.com/office/drawing/2014/main" id="{ED07DD9A-FDDD-4AEF-B089-B17A375882C9}"/>
                </a:ext>
              </a:extLst>
            </p:cNvPr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429" y="3513514"/>
              <a:ext cx="306251" cy="180000"/>
            </a:xfrm>
            <a:prstGeom prst="rect">
              <a:avLst/>
            </a:prstGeom>
          </p:spPr>
        </p:pic>
        <p:pic>
          <p:nvPicPr>
            <p:cNvPr id="128" name="图片 127">
              <a:extLst>
                <a:ext uri="{FF2B5EF4-FFF2-40B4-BE49-F238E27FC236}">
                  <a16:creationId xmlns:a16="http://schemas.microsoft.com/office/drawing/2014/main" id="{7B8C207B-72C8-4DC6-91BD-05FAA52325CB}"/>
                </a:ext>
              </a:extLst>
            </p:cNvPr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429" y="3157058"/>
              <a:ext cx="306251" cy="175000"/>
            </a:xfrm>
            <a:prstGeom prst="rect">
              <a:avLst/>
            </a:prstGeom>
          </p:spPr>
        </p:pic>
        <p:pic>
          <p:nvPicPr>
            <p:cNvPr id="129" name="图片 128">
              <a:extLst>
                <a:ext uri="{FF2B5EF4-FFF2-40B4-BE49-F238E27FC236}">
                  <a16:creationId xmlns:a16="http://schemas.microsoft.com/office/drawing/2014/main" id="{DE9E3EA0-83D8-4FA0-B344-D16FBB633E5A}"/>
                </a:ext>
              </a:extLst>
            </p:cNvPr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429" y="2764245"/>
              <a:ext cx="306251" cy="180000"/>
            </a:xfrm>
            <a:prstGeom prst="rect">
              <a:avLst/>
            </a:prstGeom>
          </p:spPr>
        </p:pic>
        <p:pic>
          <p:nvPicPr>
            <p:cNvPr id="130" name="图片 129">
              <a:extLst>
                <a:ext uri="{FF2B5EF4-FFF2-40B4-BE49-F238E27FC236}">
                  <a16:creationId xmlns:a16="http://schemas.microsoft.com/office/drawing/2014/main" id="{FDE8E409-01FA-4AB3-A756-E47FB05AFD7A}"/>
                </a:ext>
              </a:extLst>
            </p:cNvPr>
            <p:cNvPicPr>
              <a:picLocks noChangeAspect="1"/>
            </p:cNvPicPr>
            <p:nvPr>
              <p:custDataLst>
                <p:tags r:id="rId43"/>
              </p:custDataLst>
            </p:nvPr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429" y="2342599"/>
              <a:ext cx="306251" cy="180000"/>
            </a:xfrm>
            <a:prstGeom prst="rect">
              <a:avLst/>
            </a:prstGeom>
          </p:spPr>
        </p:pic>
      </p:grpSp>
      <p:sp>
        <p:nvSpPr>
          <p:cNvPr id="93" name="文本框 92">
            <a:extLst>
              <a:ext uri="{FF2B5EF4-FFF2-40B4-BE49-F238E27FC236}">
                <a16:creationId xmlns:a16="http://schemas.microsoft.com/office/drawing/2014/main" id="{5EC0A0C9-1902-4840-A21D-55F60FD5FC37}"/>
              </a:ext>
            </a:extLst>
          </p:cNvPr>
          <p:cNvSpPr txBox="1"/>
          <p:nvPr/>
        </p:nvSpPr>
        <p:spPr bwMode="auto">
          <a:xfrm>
            <a:off x="5646880" y="5007038"/>
            <a:ext cx="2058303" cy="3995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 defTabSz="41075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kumimoji="0" kern="0">
                <a:solidFill>
                  <a:srgbClr val="0000FF"/>
                </a:solidFill>
                <a:cs typeface="Arial"/>
              </a:defRPr>
            </a:lvl1pPr>
          </a:lstStyle>
          <a:p>
            <a:r>
              <a:rPr lang="en-US" altLang="zh-CN" dirty="0">
                <a:sym typeface="Arial"/>
              </a:rPr>
              <a:t>Chiral Rotation</a:t>
            </a:r>
            <a:endParaRPr lang="zh-CN" altLang="en-US" dirty="0">
              <a:sym typeface="Arial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08A9F04-2962-4783-8A35-2442F89983E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779" y="5425660"/>
            <a:ext cx="1870505" cy="432000"/>
          </a:xfrm>
          <a:prstGeom prst="rect">
            <a:avLst/>
          </a:prstGeom>
        </p:spPr>
      </p:pic>
      <p:sp>
        <p:nvSpPr>
          <p:cNvPr id="95" name="文本框 94">
            <a:extLst>
              <a:ext uri="{FF2B5EF4-FFF2-40B4-BE49-F238E27FC236}">
                <a16:creationId xmlns:a16="http://schemas.microsoft.com/office/drawing/2014/main" id="{417B1891-0311-46DE-8A79-9004D63BDC42}"/>
              </a:ext>
            </a:extLst>
          </p:cNvPr>
          <p:cNvSpPr txBox="1"/>
          <p:nvPr/>
        </p:nvSpPr>
        <p:spPr bwMode="auto">
          <a:xfrm>
            <a:off x="5348039" y="5905568"/>
            <a:ext cx="2655985" cy="7319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kern="0" dirty="0" err="1">
                <a:cs typeface="Arial"/>
                <a:sym typeface="Arial"/>
              </a:rPr>
              <a:t>Frauendorf</a:t>
            </a:r>
            <a:r>
              <a:rPr kumimoji="0" lang="en-US" altLang="zh-CN" kern="0" dirty="0">
                <a:cs typeface="Arial"/>
                <a:sym typeface="Arial"/>
              </a:rPr>
              <a:t> &amp; Meng</a:t>
            </a:r>
          </a:p>
          <a:p>
            <a:pPr algn="ctr" defTabSz="410751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kern="0" dirty="0">
                <a:solidFill>
                  <a:srgbClr val="FF0000"/>
                </a:solidFill>
                <a:cs typeface="Arial"/>
                <a:sym typeface="Arial"/>
              </a:rPr>
              <a:t>NPA 617, 131 (1997)</a:t>
            </a:r>
            <a:endParaRPr kumimoji="0" lang="zh-CN" altLang="en-US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grpSp>
        <p:nvGrpSpPr>
          <p:cNvPr id="189" name="组合 188">
            <a:extLst>
              <a:ext uri="{FF2B5EF4-FFF2-40B4-BE49-F238E27FC236}">
                <a16:creationId xmlns:a16="http://schemas.microsoft.com/office/drawing/2014/main" id="{978DE003-5122-4131-841F-1CDB6A3CFDFF}"/>
              </a:ext>
            </a:extLst>
          </p:cNvPr>
          <p:cNvGrpSpPr/>
          <p:nvPr/>
        </p:nvGrpSpPr>
        <p:grpSpPr>
          <a:xfrm>
            <a:off x="8477416" y="2337810"/>
            <a:ext cx="738422" cy="2732277"/>
            <a:chOff x="8477416" y="2337810"/>
            <a:chExt cx="738422" cy="2732277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B7A07044-B224-4E6B-974F-3B0A1E706260}"/>
                </a:ext>
              </a:extLst>
            </p:cNvPr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949" y="2409071"/>
              <a:ext cx="396889" cy="2556000"/>
            </a:xfrm>
            <a:prstGeom prst="rect">
              <a:avLst/>
            </a:prstGeom>
          </p:spPr>
        </p:pic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A952C34B-5073-469E-AD39-5F89D6A76F70}"/>
                </a:ext>
              </a:extLst>
            </p:cNvPr>
            <p:cNvGrpSpPr/>
            <p:nvPr/>
          </p:nvGrpSpPr>
          <p:grpSpPr>
            <a:xfrm>
              <a:off x="8477416" y="2337810"/>
              <a:ext cx="306251" cy="2732277"/>
              <a:chOff x="5327870" y="2409761"/>
              <a:chExt cx="306251" cy="2732277"/>
            </a:xfrm>
          </p:grpSpPr>
          <p:pic>
            <p:nvPicPr>
              <p:cNvPr id="99" name="图片 98">
                <a:extLst>
                  <a:ext uri="{FF2B5EF4-FFF2-40B4-BE49-F238E27FC236}">
                    <a16:creationId xmlns:a16="http://schemas.microsoft.com/office/drawing/2014/main" id="{0935F234-B612-461F-B96C-C29DD376EE8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8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9120" y="4962038"/>
                <a:ext cx="215001" cy="180000"/>
              </a:xfrm>
              <a:prstGeom prst="rect">
                <a:avLst/>
              </a:prstGeom>
            </p:spPr>
          </p:pic>
          <p:pic>
            <p:nvPicPr>
              <p:cNvPr id="100" name="图片 99">
                <a:extLst>
                  <a:ext uri="{FF2B5EF4-FFF2-40B4-BE49-F238E27FC236}">
                    <a16:creationId xmlns:a16="http://schemas.microsoft.com/office/drawing/2014/main" id="{EFC45AF7-A187-49B0-94F1-2AE562571DA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8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7870" y="4641083"/>
                <a:ext cx="306251" cy="180000"/>
              </a:xfrm>
              <a:prstGeom prst="rect">
                <a:avLst/>
              </a:prstGeom>
            </p:spPr>
          </p:pic>
          <p:pic>
            <p:nvPicPr>
              <p:cNvPr id="101" name="图片 100">
                <a:extLst>
                  <a:ext uri="{FF2B5EF4-FFF2-40B4-BE49-F238E27FC236}">
                    <a16:creationId xmlns:a16="http://schemas.microsoft.com/office/drawing/2014/main" id="{A6A97261-4C67-4C55-A660-E15A84DB8CE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9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7870" y="4360392"/>
                <a:ext cx="306251" cy="175000"/>
              </a:xfrm>
              <a:prstGeom prst="rect">
                <a:avLst/>
              </a:prstGeom>
            </p:spPr>
          </p:pic>
          <p:pic>
            <p:nvPicPr>
              <p:cNvPr id="102" name="图片 101">
                <a:extLst>
                  <a:ext uri="{FF2B5EF4-FFF2-40B4-BE49-F238E27FC236}">
                    <a16:creationId xmlns:a16="http://schemas.microsoft.com/office/drawing/2014/main" id="{FC3FCA1B-A121-496C-8C2F-97CF35BD084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9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7870" y="3986319"/>
                <a:ext cx="306251" cy="175000"/>
              </a:xfrm>
              <a:prstGeom prst="rect">
                <a:avLst/>
              </a:prstGeom>
            </p:spPr>
          </p:pic>
          <p:pic>
            <p:nvPicPr>
              <p:cNvPr id="103" name="图片 102">
                <a:extLst>
                  <a:ext uri="{FF2B5EF4-FFF2-40B4-BE49-F238E27FC236}">
                    <a16:creationId xmlns:a16="http://schemas.microsoft.com/office/drawing/2014/main" id="{67D2D66A-23D2-4CCC-9028-00AA8A446F5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9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7870" y="3658937"/>
                <a:ext cx="306251" cy="180000"/>
              </a:xfrm>
              <a:prstGeom prst="rect">
                <a:avLst/>
              </a:prstGeom>
            </p:spPr>
          </p:pic>
          <p:pic>
            <p:nvPicPr>
              <p:cNvPr id="104" name="图片 103">
                <a:extLst>
                  <a:ext uri="{FF2B5EF4-FFF2-40B4-BE49-F238E27FC236}">
                    <a16:creationId xmlns:a16="http://schemas.microsoft.com/office/drawing/2014/main" id="{FF52E729-5315-4222-B6C0-B3EF4BE8242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2"/>
                </p:custDataLst>
              </p:nvPr>
            </p:nvPicPr>
            <p:blipFill>
              <a:blip r:embed="rId9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7870" y="3253053"/>
                <a:ext cx="306251" cy="175000"/>
              </a:xfrm>
              <a:prstGeom prst="rect">
                <a:avLst/>
              </a:prstGeom>
            </p:spPr>
          </p:pic>
          <p:pic>
            <p:nvPicPr>
              <p:cNvPr id="105" name="图片 104">
                <a:extLst>
                  <a:ext uri="{FF2B5EF4-FFF2-40B4-BE49-F238E27FC236}">
                    <a16:creationId xmlns:a16="http://schemas.microsoft.com/office/drawing/2014/main" id="{CF7986BB-5A45-489D-9176-6BBA7FAF65B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3"/>
                </p:custDataLst>
              </p:nvPr>
            </p:nvPicPr>
            <p:blipFill>
              <a:blip r:embed="rId9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7870" y="2831407"/>
                <a:ext cx="306251" cy="180000"/>
              </a:xfrm>
              <a:prstGeom prst="rect">
                <a:avLst/>
              </a:prstGeom>
            </p:spPr>
          </p:pic>
          <p:pic>
            <p:nvPicPr>
              <p:cNvPr id="106" name="图片 105">
                <a:extLst>
                  <a:ext uri="{FF2B5EF4-FFF2-40B4-BE49-F238E27FC236}">
                    <a16:creationId xmlns:a16="http://schemas.microsoft.com/office/drawing/2014/main" id="{1F4523F6-C743-4A75-A64D-27CE89854D4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4"/>
                </p:custDataLst>
              </p:nvPr>
            </p:nvPicPr>
            <p:blipFill>
              <a:blip r:embed="rId9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7870" y="2409761"/>
                <a:ext cx="306251" cy="180000"/>
              </a:xfrm>
              <a:prstGeom prst="rect">
                <a:avLst/>
              </a:prstGeom>
            </p:spPr>
          </p:pic>
        </p:grp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E873E1ED-960B-4541-874C-A575D2405F02}"/>
              </a:ext>
            </a:extLst>
          </p:cNvPr>
          <p:cNvGrpSpPr/>
          <p:nvPr/>
        </p:nvGrpSpPr>
        <p:grpSpPr>
          <a:xfrm>
            <a:off x="9357129" y="2315906"/>
            <a:ext cx="740836" cy="2217416"/>
            <a:chOff x="9357129" y="2315906"/>
            <a:chExt cx="740836" cy="2217416"/>
          </a:xfrm>
        </p:grpSpPr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D4F2B4F4-915C-4EB9-9467-EF0F4F982A26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7129" y="2404750"/>
              <a:ext cx="399303" cy="2010022"/>
            </a:xfrm>
            <a:prstGeom prst="rect">
              <a:avLst/>
            </a:prstGeom>
          </p:spPr>
        </p:pic>
        <p:pic>
          <p:nvPicPr>
            <p:cNvPr id="112" name="图片 111">
              <a:extLst>
                <a:ext uri="{FF2B5EF4-FFF2-40B4-BE49-F238E27FC236}">
                  <a16:creationId xmlns:a16="http://schemas.microsoft.com/office/drawing/2014/main" id="{818E0390-35CB-4749-99EC-FBC5421BE590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8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2964" y="4353322"/>
              <a:ext cx="215001" cy="180000"/>
            </a:xfrm>
            <a:prstGeom prst="rect">
              <a:avLst/>
            </a:prstGeom>
          </p:spPr>
        </p:pic>
        <p:pic>
          <p:nvPicPr>
            <p:cNvPr id="114" name="图片 113">
              <a:extLst>
                <a:ext uri="{FF2B5EF4-FFF2-40B4-BE49-F238E27FC236}">
                  <a16:creationId xmlns:a16="http://schemas.microsoft.com/office/drawing/2014/main" id="{150945D7-B66D-4E65-BAF6-AB75C1CC4E1D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1714" y="4135330"/>
              <a:ext cx="306251" cy="180000"/>
            </a:xfrm>
            <a:prstGeom prst="rect">
              <a:avLst/>
            </a:prstGeom>
          </p:spPr>
        </p:pic>
        <p:pic>
          <p:nvPicPr>
            <p:cNvPr id="116" name="图片 115">
              <a:extLst>
                <a:ext uri="{FF2B5EF4-FFF2-40B4-BE49-F238E27FC236}">
                  <a16:creationId xmlns:a16="http://schemas.microsoft.com/office/drawing/2014/main" id="{993D257B-3C90-4E01-A1E3-332A13F45B2C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1714" y="3974088"/>
              <a:ext cx="306251" cy="175000"/>
            </a:xfrm>
            <a:prstGeom prst="rect">
              <a:avLst/>
            </a:prstGeom>
          </p:spPr>
        </p:pic>
        <p:pic>
          <p:nvPicPr>
            <p:cNvPr id="118" name="图片 117">
              <a:extLst>
                <a:ext uri="{FF2B5EF4-FFF2-40B4-BE49-F238E27FC236}">
                  <a16:creationId xmlns:a16="http://schemas.microsoft.com/office/drawing/2014/main" id="{64197471-F50A-45DB-AA12-482110A998AF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1714" y="3777132"/>
              <a:ext cx="306251" cy="175000"/>
            </a:xfrm>
            <a:prstGeom prst="rect">
              <a:avLst/>
            </a:prstGeom>
          </p:spPr>
        </p:pic>
        <p:pic>
          <p:nvPicPr>
            <p:cNvPr id="120" name="图片 119">
              <a:extLst>
                <a:ext uri="{FF2B5EF4-FFF2-40B4-BE49-F238E27FC236}">
                  <a16:creationId xmlns:a16="http://schemas.microsoft.com/office/drawing/2014/main" id="{C93032F2-0177-4D7C-A6DF-AC44A7FE40C2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1714" y="3486821"/>
              <a:ext cx="306251" cy="180000"/>
            </a:xfrm>
            <a:prstGeom prst="rect">
              <a:avLst/>
            </a:prstGeom>
          </p:spPr>
        </p:pic>
        <p:pic>
          <p:nvPicPr>
            <p:cNvPr id="131" name="图片 130">
              <a:extLst>
                <a:ext uri="{FF2B5EF4-FFF2-40B4-BE49-F238E27FC236}">
                  <a16:creationId xmlns:a16="http://schemas.microsoft.com/office/drawing/2014/main" id="{817F90D9-83AF-4BE2-9A0E-54A19136181D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1714" y="3130365"/>
              <a:ext cx="306251" cy="175000"/>
            </a:xfrm>
            <a:prstGeom prst="rect">
              <a:avLst/>
            </a:prstGeom>
          </p:spPr>
        </p:pic>
        <p:pic>
          <p:nvPicPr>
            <p:cNvPr id="132" name="图片 131">
              <a:extLst>
                <a:ext uri="{FF2B5EF4-FFF2-40B4-BE49-F238E27FC236}">
                  <a16:creationId xmlns:a16="http://schemas.microsoft.com/office/drawing/2014/main" id="{773597F1-4546-4F78-9BE2-5A58DC46A3A6}"/>
                </a:ext>
              </a:extLst>
            </p:cNvPr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9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1714" y="2737552"/>
              <a:ext cx="306251" cy="180000"/>
            </a:xfrm>
            <a:prstGeom prst="rect">
              <a:avLst/>
            </a:prstGeom>
          </p:spPr>
        </p:pic>
        <p:pic>
          <p:nvPicPr>
            <p:cNvPr id="133" name="图片 132">
              <a:extLst>
                <a:ext uri="{FF2B5EF4-FFF2-40B4-BE49-F238E27FC236}">
                  <a16:creationId xmlns:a16="http://schemas.microsoft.com/office/drawing/2014/main" id="{E7265D7A-0603-4C0A-99C6-71AADC13DA27}"/>
                </a:ext>
              </a:extLst>
            </p:cNvPr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1714" y="2315906"/>
              <a:ext cx="306251" cy="180000"/>
            </a:xfrm>
            <a:prstGeom prst="rect">
              <a:avLst/>
            </a:prstGeom>
          </p:spPr>
        </p:pic>
      </p:grpSp>
      <p:grpSp>
        <p:nvGrpSpPr>
          <p:cNvPr id="191" name="组合 190">
            <a:extLst>
              <a:ext uri="{FF2B5EF4-FFF2-40B4-BE49-F238E27FC236}">
                <a16:creationId xmlns:a16="http://schemas.microsoft.com/office/drawing/2014/main" id="{CB2BA324-A3E1-4FAC-B5FC-7AA1421E0CAA}"/>
              </a:ext>
            </a:extLst>
          </p:cNvPr>
          <p:cNvGrpSpPr/>
          <p:nvPr/>
        </p:nvGrpSpPr>
        <p:grpSpPr>
          <a:xfrm>
            <a:off x="10265628" y="2329085"/>
            <a:ext cx="722622" cy="1732503"/>
            <a:chOff x="10265628" y="2329085"/>
            <a:chExt cx="722622" cy="1732503"/>
          </a:xfrm>
        </p:grpSpPr>
        <p:pic>
          <p:nvPicPr>
            <p:cNvPr id="151" name="图片 150">
              <a:extLst>
                <a:ext uri="{FF2B5EF4-FFF2-40B4-BE49-F238E27FC236}">
                  <a16:creationId xmlns:a16="http://schemas.microsoft.com/office/drawing/2014/main" id="{BC294CB2-8674-40F7-A697-4419C8066711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2250" y="2381913"/>
              <a:ext cx="396000" cy="1630039"/>
            </a:xfrm>
            <a:prstGeom prst="rect">
              <a:avLst/>
            </a:prstGeom>
          </p:spPr>
        </p:pic>
        <p:pic>
          <p:nvPicPr>
            <p:cNvPr id="141" name="图片 140">
              <a:extLst>
                <a:ext uri="{FF2B5EF4-FFF2-40B4-BE49-F238E27FC236}">
                  <a16:creationId xmlns:a16="http://schemas.microsoft.com/office/drawing/2014/main" id="{EEED0376-ED29-49C1-A6E6-F833C04E645C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628" y="2754393"/>
              <a:ext cx="306251" cy="175000"/>
            </a:xfrm>
            <a:prstGeom prst="rect">
              <a:avLst/>
            </a:prstGeom>
          </p:spPr>
        </p:pic>
        <p:pic>
          <p:nvPicPr>
            <p:cNvPr id="137" name="图片 136">
              <a:extLst>
                <a:ext uri="{FF2B5EF4-FFF2-40B4-BE49-F238E27FC236}">
                  <a16:creationId xmlns:a16="http://schemas.microsoft.com/office/drawing/2014/main" id="{F33A35DE-1CEE-4F89-BB56-B0518EA53E01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628" y="2329085"/>
              <a:ext cx="306251" cy="180000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E88DAB37-A284-43CD-875F-6533040244FD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628" y="3155611"/>
              <a:ext cx="306251" cy="180000"/>
            </a:xfrm>
            <a:prstGeom prst="rect">
              <a:avLst/>
            </a:prstGeom>
          </p:spPr>
        </p:pic>
        <p:pic>
          <p:nvPicPr>
            <p:cNvPr id="145" name="图片 144">
              <a:extLst>
                <a:ext uri="{FF2B5EF4-FFF2-40B4-BE49-F238E27FC236}">
                  <a16:creationId xmlns:a16="http://schemas.microsoft.com/office/drawing/2014/main" id="{9EDE2FE0-8782-44B8-A8CE-A8BE3EB35134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628" y="3529074"/>
              <a:ext cx="306251" cy="175000"/>
            </a:xfrm>
            <a:prstGeom prst="rect">
              <a:avLst/>
            </a:prstGeom>
          </p:spPr>
        </p:pic>
        <p:pic>
          <p:nvPicPr>
            <p:cNvPr id="147" name="图片 146">
              <a:extLst>
                <a:ext uri="{FF2B5EF4-FFF2-40B4-BE49-F238E27FC236}">
                  <a16:creationId xmlns:a16="http://schemas.microsoft.com/office/drawing/2014/main" id="{6D9AC9DA-BA15-404C-ACBE-CAAA53D24D36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5628" y="3886588"/>
              <a:ext cx="306251" cy="175000"/>
            </a:xfrm>
            <a:prstGeom prst="rect">
              <a:avLst/>
            </a:prstGeom>
          </p:spPr>
        </p:pic>
      </p:grpSp>
      <p:grpSp>
        <p:nvGrpSpPr>
          <p:cNvPr id="190" name="组合 189">
            <a:extLst>
              <a:ext uri="{FF2B5EF4-FFF2-40B4-BE49-F238E27FC236}">
                <a16:creationId xmlns:a16="http://schemas.microsoft.com/office/drawing/2014/main" id="{3EEB4F55-D59E-4CE1-85DF-0260DE62B93D}"/>
              </a:ext>
            </a:extLst>
          </p:cNvPr>
          <p:cNvGrpSpPr/>
          <p:nvPr/>
        </p:nvGrpSpPr>
        <p:grpSpPr>
          <a:xfrm>
            <a:off x="11106845" y="2311612"/>
            <a:ext cx="763594" cy="1617171"/>
            <a:chOff x="11106845" y="2311612"/>
            <a:chExt cx="763594" cy="1617171"/>
          </a:xfrm>
        </p:grpSpPr>
        <p:pic>
          <p:nvPicPr>
            <p:cNvPr id="159" name="图片 158">
              <a:extLst>
                <a:ext uri="{FF2B5EF4-FFF2-40B4-BE49-F238E27FC236}">
                  <a16:creationId xmlns:a16="http://schemas.microsoft.com/office/drawing/2014/main" id="{DE131182-0C41-4501-A351-AF9369A1C42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6845" y="2377619"/>
              <a:ext cx="396000" cy="1511156"/>
            </a:xfrm>
            <a:prstGeom prst="rect">
              <a:avLst/>
            </a:prstGeom>
          </p:spPr>
        </p:pic>
        <p:pic>
          <p:nvPicPr>
            <p:cNvPr id="153" name="图片 152">
              <a:extLst>
                <a:ext uri="{FF2B5EF4-FFF2-40B4-BE49-F238E27FC236}">
                  <a16:creationId xmlns:a16="http://schemas.microsoft.com/office/drawing/2014/main" id="{93C4EB7A-9A07-4E9E-A83E-4FEBEB12CC07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188" y="2736920"/>
              <a:ext cx="306251" cy="175000"/>
            </a:xfrm>
            <a:prstGeom prst="rect">
              <a:avLst/>
            </a:prstGeom>
          </p:spPr>
        </p:pic>
        <p:pic>
          <p:nvPicPr>
            <p:cNvPr id="154" name="图片 153">
              <a:extLst>
                <a:ext uri="{FF2B5EF4-FFF2-40B4-BE49-F238E27FC236}">
                  <a16:creationId xmlns:a16="http://schemas.microsoft.com/office/drawing/2014/main" id="{6793F41D-F0F7-42E4-BBD6-4C065CCB0C4F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188" y="2311612"/>
              <a:ext cx="306251" cy="180000"/>
            </a:xfrm>
            <a:prstGeom prst="rect">
              <a:avLst/>
            </a:prstGeom>
          </p:spPr>
        </p:pic>
        <p:pic>
          <p:nvPicPr>
            <p:cNvPr id="155" name="图片 154">
              <a:extLst>
                <a:ext uri="{FF2B5EF4-FFF2-40B4-BE49-F238E27FC236}">
                  <a16:creationId xmlns:a16="http://schemas.microsoft.com/office/drawing/2014/main" id="{ACA574E2-7E97-40AD-BADB-5DE1F83C65E4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188" y="3138138"/>
              <a:ext cx="306251" cy="180000"/>
            </a:xfrm>
            <a:prstGeom prst="rect">
              <a:avLst/>
            </a:prstGeom>
          </p:spPr>
        </p:pic>
        <p:pic>
          <p:nvPicPr>
            <p:cNvPr id="156" name="图片 155">
              <a:extLst>
                <a:ext uri="{FF2B5EF4-FFF2-40B4-BE49-F238E27FC236}">
                  <a16:creationId xmlns:a16="http://schemas.microsoft.com/office/drawing/2014/main" id="{350FB9A1-12E7-4F90-9DB3-35CAAD09032F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188" y="3458054"/>
              <a:ext cx="306251" cy="175000"/>
            </a:xfrm>
            <a:prstGeom prst="rect">
              <a:avLst/>
            </a:prstGeom>
          </p:spPr>
        </p:pic>
        <p:pic>
          <p:nvPicPr>
            <p:cNvPr id="157" name="图片 156">
              <a:extLst>
                <a:ext uri="{FF2B5EF4-FFF2-40B4-BE49-F238E27FC236}">
                  <a16:creationId xmlns:a16="http://schemas.microsoft.com/office/drawing/2014/main" id="{3B3C9960-DF62-4226-BFE0-BB1B8815710F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188" y="3753783"/>
              <a:ext cx="306251" cy="175000"/>
            </a:xfrm>
            <a:prstGeom prst="rect">
              <a:avLst/>
            </a:prstGeom>
          </p:spPr>
        </p:pic>
      </p:grpSp>
      <p:sp>
        <p:nvSpPr>
          <p:cNvPr id="160" name="文本框 159">
            <a:extLst>
              <a:ext uri="{FF2B5EF4-FFF2-40B4-BE49-F238E27FC236}">
                <a16:creationId xmlns:a16="http://schemas.microsoft.com/office/drawing/2014/main" id="{9339DFD8-FD07-4D51-B9A5-A1DEDCB444A7}"/>
              </a:ext>
            </a:extLst>
          </p:cNvPr>
          <p:cNvSpPr txBox="1"/>
          <p:nvPr/>
        </p:nvSpPr>
        <p:spPr bwMode="auto">
          <a:xfrm>
            <a:off x="9121753" y="5007038"/>
            <a:ext cx="2551395" cy="3995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 defTabSz="41075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kumimoji="0" kern="0">
                <a:solidFill>
                  <a:srgbClr val="0000FF"/>
                </a:solidFill>
                <a:cs typeface="Arial"/>
              </a:defRPr>
            </a:lvl1pPr>
          </a:lstStyle>
          <a:p>
            <a:r>
              <a:rPr lang="en-US" altLang="zh-CN" dirty="0">
                <a:sym typeface="Arial"/>
              </a:rPr>
              <a:t>Multi-Chiral Doublets</a:t>
            </a:r>
            <a:endParaRPr lang="zh-CN" altLang="en-US" dirty="0">
              <a:sym typeface="Arial"/>
            </a:endParaRPr>
          </a:p>
        </p:txBody>
      </p:sp>
      <p:pic>
        <p:nvPicPr>
          <p:cNvPr id="163" name="图片 162">
            <a:extLst>
              <a:ext uri="{FF2B5EF4-FFF2-40B4-BE49-F238E27FC236}">
                <a16:creationId xmlns:a16="http://schemas.microsoft.com/office/drawing/2014/main" id="{0BA582A9-EFDC-4E44-8541-106889F9A3B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74" y="5425660"/>
            <a:ext cx="3295565" cy="432000"/>
          </a:xfrm>
          <a:prstGeom prst="rect">
            <a:avLst/>
          </a:prstGeom>
        </p:spPr>
      </p:pic>
      <p:sp>
        <p:nvSpPr>
          <p:cNvPr id="164" name="文本框 163">
            <a:extLst>
              <a:ext uri="{FF2B5EF4-FFF2-40B4-BE49-F238E27FC236}">
                <a16:creationId xmlns:a16="http://schemas.microsoft.com/office/drawing/2014/main" id="{4C00E1A8-A1DB-4D08-B3E7-9D910A2D6005}"/>
              </a:ext>
            </a:extLst>
          </p:cNvPr>
          <p:cNvSpPr txBox="1"/>
          <p:nvPr/>
        </p:nvSpPr>
        <p:spPr bwMode="auto">
          <a:xfrm>
            <a:off x="8630541" y="5905568"/>
            <a:ext cx="3193945" cy="7319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410751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kern="0" dirty="0">
                <a:cs typeface="Arial"/>
                <a:sym typeface="Arial"/>
              </a:rPr>
              <a:t>Meng</a:t>
            </a:r>
            <a:r>
              <a:rPr lang="en-US" altLang="zh-CN" kern="0" dirty="0">
                <a:cs typeface="Arial"/>
                <a:sym typeface="Arial"/>
              </a:rPr>
              <a:t>,</a:t>
            </a:r>
            <a:r>
              <a:rPr lang="zh-CN" altLang="en-US" kern="0" dirty="0">
                <a:cs typeface="Arial"/>
                <a:sym typeface="Arial"/>
              </a:rPr>
              <a:t> </a:t>
            </a:r>
            <a:r>
              <a:rPr lang="en-US" altLang="zh-CN" kern="0" dirty="0">
                <a:cs typeface="Arial"/>
                <a:sym typeface="Arial"/>
              </a:rPr>
              <a:t>Peng,</a:t>
            </a:r>
            <a:r>
              <a:rPr lang="zh-CN" altLang="en-US" kern="0" dirty="0">
                <a:cs typeface="Arial"/>
                <a:sym typeface="Arial"/>
              </a:rPr>
              <a:t> </a:t>
            </a:r>
            <a:r>
              <a:rPr lang="en-US" altLang="zh-CN" kern="0" dirty="0">
                <a:cs typeface="Arial"/>
                <a:sym typeface="Arial"/>
              </a:rPr>
              <a:t>Zhang,</a:t>
            </a:r>
            <a:r>
              <a:rPr lang="zh-CN" altLang="en-US" kern="0" dirty="0">
                <a:cs typeface="Arial"/>
                <a:sym typeface="Arial"/>
              </a:rPr>
              <a:t> </a:t>
            </a:r>
            <a:r>
              <a:rPr lang="en-US" altLang="zh-CN" kern="0" dirty="0">
                <a:cs typeface="Arial"/>
                <a:sym typeface="Arial"/>
              </a:rPr>
              <a:t>Zhou</a:t>
            </a:r>
            <a:endParaRPr kumimoji="0" lang="en-US" altLang="zh-CN" kern="0" dirty="0">
              <a:cs typeface="Arial"/>
              <a:sym typeface="Arial"/>
            </a:endParaRPr>
          </a:p>
          <a:p>
            <a:pPr algn="ctr" defTabSz="410751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kern="0" dirty="0">
                <a:solidFill>
                  <a:srgbClr val="FF0000"/>
                </a:solidFill>
                <a:cs typeface="Arial"/>
                <a:sym typeface="Arial"/>
              </a:rPr>
              <a:t>PRC 73, 037303 (2006)</a:t>
            </a:r>
            <a:endParaRPr kumimoji="0" lang="zh-CN" altLang="en-US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grpSp>
        <p:nvGrpSpPr>
          <p:cNvPr id="165" name="组合 89">
            <a:extLst>
              <a:ext uri="{FF2B5EF4-FFF2-40B4-BE49-F238E27FC236}">
                <a16:creationId xmlns:a16="http://schemas.microsoft.com/office/drawing/2014/main" id="{46783BD8-1F70-4BE5-BDFE-355BF229AB6B}"/>
              </a:ext>
            </a:extLst>
          </p:cNvPr>
          <p:cNvGrpSpPr>
            <a:grpSpLocks/>
          </p:cNvGrpSpPr>
          <p:nvPr/>
        </p:nvGrpSpPr>
        <p:grpSpPr bwMode="auto">
          <a:xfrm>
            <a:off x="5611722" y="1118610"/>
            <a:ext cx="1598612" cy="1219200"/>
            <a:chOff x="6163876" y="505783"/>
            <a:chExt cx="3724814" cy="3494481"/>
          </a:xfrm>
        </p:grpSpPr>
        <p:pic>
          <p:nvPicPr>
            <p:cNvPr id="166" name="图片 97">
              <a:extLst>
                <a:ext uri="{FF2B5EF4-FFF2-40B4-BE49-F238E27FC236}">
                  <a16:creationId xmlns:a16="http://schemas.microsoft.com/office/drawing/2014/main" id="{7CF14527-5E91-4C6D-817C-24CC38DA0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518226" y="891068"/>
              <a:ext cx="2262601" cy="2478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7" name="组合 98">
              <a:extLst>
                <a:ext uri="{FF2B5EF4-FFF2-40B4-BE49-F238E27FC236}">
                  <a16:creationId xmlns:a16="http://schemas.microsoft.com/office/drawing/2014/main" id="{0B4F097C-0CFA-42A5-B9F2-F53C787AD2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70541" y="1006403"/>
              <a:ext cx="2211412" cy="2064817"/>
              <a:chOff x="1988713" y="3397565"/>
              <a:chExt cx="2211412" cy="2064817"/>
            </a:xfrm>
          </p:grpSpPr>
          <p:cxnSp>
            <p:nvCxnSpPr>
              <p:cNvPr id="172" name="直接连接符 171">
                <a:extLst>
                  <a:ext uri="{FF2B5EF4-FFF2-40B4-BE49-F238E27FC236}">
                    <a16:creationId xmlns:a16="http://schemas.microsoft.com/office/drawing/2014/main" id="{E2B2C185-C18B-42B1-846F-27CEBE146C84}"/>
                  </a:ext>
                </a:extLst>
              </p:cNvPr>
              <p:cNvCxnSpPr/>
              <p:nvPr/>
            </p:nvCxnSpPr>
            <p:spPr>
              <a:xfrm flipH="1">
                <a:off x="2762134" y="3397456"/>
                <a:ext cx="3698" cy="1346832"/>
              </a:xfrm>
              <a:prstGeom prst="line">
                <a:avLst/>
              </a:prstGeom>
              <a:ln w="28575">
                <a:solidFill>
                  <a:schemeClr val="tx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接连接符 172">
                <a:extLst>
                  <a:ext uri="{FF2B5EF4-FFF2-40B4-BE49-F238E27FC236}">
                    <a16:creationId xmlns:a16="http://schemas.microsoft.com/office/drawing/2014/main" id="{3C6173E0-7F6F-4BE6-AC4A-7EEF2E9997A7}"/>
                  </a:ext>
                </a:extLst>
              </p:cNvPr>
              <p:cNvCxnSpPr/>
              <p:nvPr/>
            </p:nvCxnSpPr>
            <p:spPr>
              <a:xfrm flipH="1">
                <a:off x="4186217" y="3447506"/>
                <a:ext cx="0" cy="134683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直接连接符 173">
                <a:extLst>
                  <a:ext uri="{FF2B5EF4-FFF2-40B4-BE49-F238E27FC236}">
                    <a16:creationId xmlns:a16="http://schemas.microsoft.com/office/drawing/2014/main" id="{E4D625B7-FD84-463D-9343-0FCB637AC1DE}"/>
                  </a:ext>
                </a:extLst>
              </p:cNvPr>
              <p:cNvCxnSpPr/>
              <p:nvPr/>
            </p:nvCxnSpPr>
            <p:spPr>
              <a:xfrm flipV="1">
                <a:off x="3413144" y="4767037"/>
                <a:ext cx="754580" cy="68251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直接连接符 174">
                <a:extLst>
                  <a:ext uri="{FF2B5EF4-FFF2-40B4-BE49-F238E27FC236}">
                    <a16:creationId xmlns:a16="http://schemas.microsoft.com/office/drawing/2014/main" id="{C93FC907-5399-4F99-B243-55DBBA45B294}"/>
                  </a:ext>
                </a:extLst>
              </p:cNvPr>
              <p:cNvCxnSpPr/>
              <p:nvPr/>
            </p:nvCxnSpPr>
            <p:spPr>
              <a:xfrm flipH="1">
                <a:off x="2762134" y="4748836"/>
                <a:ext cx="1427784" cy="91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组合 136">
                <a:extLst>
                  <a:ext uri="{FF2B5EF4-FFF2-40B4-BE49-F238E27FC236}">
                    <a16:creationId xmlns:a16="http://schemas.microsoft.com/office/drawing/2014/main" id="{D8A0275A-2EA3-41B1-A81F-5000FDFCC8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97406" y="3421962"/>
                <a:ext cx="2202719" cy="2037249"/>
                <a:chOff x="3361780" y="3592564"/>
                <a:chExt cx="2202719" cy="2037249"/>
              </a:xfrm>
            </p:grpSpPr>
            <p:cxnSp>
              <p:nvCxnSpPr>
                <p:cNvPr id="185" name="直接箭头连接符 184">
                  <a:extLst>
                    <a:ext uri="{FF2B5EF4-FFF2-40B4-BE49-F238E27FC236}">
                      <a16:creationId xmlns:a16="http://schemas.microsoft.com/office/drawing/2014/main" id="{CF49FB78-003D-466F-856F-F4AD47752102}"/>
                    </a:ext>
                  </a:extLst>
                </p:cNvPr>
                <p:cNvCxnSpPr/>
                <p:nvPr/>
              </p:nvCxnSpPr>
              <p:spPr>
                <a:xfrm flipH="1" flipV="1">
                  <a:off x="5550591" y="3590807"/>
                  <a:ext cx="3700" cy="1337731"/>
                </a:xfrm>
                <a:prstGeom prst="straightConnector1">
                  <a:avLst/>
                </a:prstGeom>
                <a:ln w="38100">
                  <a:solidFill>
                    <a:srgbClr val="0000A0"/>
                  </a:solidFill>
                  <a:tailEnd type="triangle"/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箭头连接符 185">
                  <a:extLst>
                    <a:ext uri="{FF2B5EF4-FFF2-40B4-BE49-F238E27FC236}">
                      <a16:creationId xmlns:a16="http://schemas.microsoft.com/office/drawing/2014/main" id="{0619A14E-ED92-4BF0-82A6-222A2A7EDD14}"/>
                    </a:ext>
                  </a:extLst>
                </p:cNvPr>
                <p:cNvCxnSpPr/>
                <p:nvPr/>
              </p:nvCxnSpPr>
              <p:spPr>
                <a:xfrm flipH="1">
                  <a:off x="4788613" y="4928538"/>
                  <a:ext cx="758280" cy="70071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箭头连接符 186">
                  <a:extLst>
                    <a:ext uri="{FF2B5EF4-FFF2-40B4-BE49-F238E27FC236}">
                      <a16:creationId xmlns:a16="http://schemas.microsoft.com/office/drawing/2014/main" id="{A6FCB6E5-CA4F-4E2C-A2B8-CF62B09E68A4}"/>
                    </a:ext>
                  </a:extLst>
                </p:cNvPr>
                <p:cNvCxnSpPr/>
                <p:nvPr/>
              </p:nvCxnSpPr>
              <p:spPr>
                <a:xfrm flipH="1" flipV="1">
                  <a:off x="4078420" y="4928538"/>
                  <a:ext cx="1486967" cy="4552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箭头连接符 187">
                  <a:extLst>
                    <a:ext uri="{FF2B5EF4-FFF2-40B4-BE49-F238E27FC236}">
                      <a16:creationId xmlns:a16="http://schemas.microsoft.com/office/drawing/2014/main" id="{700C24BB-E9F2-439D-B7F0-F3DEE6E62646}"/>
                    </a:ext>
                  </a:extLst>
                </p:cNvPr>
                <p:cNvCxnSpPr/>
                <p:nvPr/>
              </p:nvCxnSpPr>
              <p:spPr>
                <a:xfrm flipH="1" flipV="1">
                  <a:off x="3360829" y="4305175"/>
                  <a:ext cx="2189762" cy="623363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7" name="直接连接符 176">
                <a:extLst>
                  <a:ext uri="{FF2B5EF4-FFF2-40B4-BE49-F238E27FC236}">
                    <a16:creationId xmlns:a16="http://schemas.microsoft.com/office/drawing/2014/main" id="{3D92A302-6BAF-41A8-86C8-229477EAE983}"/>
                  </a:ext>
                </a:extLst>
              </p:cNvPr>
              <p:cNvCxnSpPr/>
              <p:nvPr/>
            </p:nvCxnSpPr>
            <p:spPr>
              <a:xfrm>
                <a:off x="3416841" y="4130022"/>
                <a:ext cx="11098" cy="1319531"/>
              </a:xfrm>
              <a:prstGeom prst="line">
                <a:avLst/>
              </a:prstGeom>
              <a:ln w="28575">
                <a:solidFill>
                  <a:schemeClr val="tx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接连接符 177">
                <a:extLst>
                  <a:ext uri="{FF2B5EF4-FFF2-40B4-BE49-F238E27FC236}">
                    <a16:creationId xmlns:a16="http://schemas.microsoft.com/office/drawing/2014/main" id="{4E4174C8-862C-4DEE-8455-45273683D6DF}"/>
                  </a:ext>
                </a:extLst>
              </p:cNvPr>
              <p:cNvCxnSpPr/>
              <p:nvPr/>
            </p:nvCxnSpPr>
            <p:spPr>
              <a:xfrm flipV="1">
                <a:off x="1996456" y="4726087"/>
                <a:ext cx="773076" cy="737117"/>
              </a:xfrm>
              <a:prstGeom prst="line">
                <a:avLst/>
              </a:prstGeom>
              <a:ln w="28575">
                <a:solidFill>
                  <a:schemeClr val="tx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接连接符 178">
                <a:extLst>
                  <a:ext uri="{FF2B5EF4-FFF2-40B4-BE49-F238E27FC236}">
                    <a16:creationId xmlns:a16="http://schemas.microsoft.com/office/drawing/2014/main" id="{81A4B454-2EC8-4F61-9DA3-A092022C80A1}"/>
                  </a:ext>
                </a:extLst>
              </p:cNvPr>
              <p:cNvCxnSpPr/>
              <p:nvPr/>
            </p:nvCxnSpPr>
            <p:spPr>
              <a:xfrm flipV="1">
                <a:off x="3416841" y="3406556"/>
                <a:ext cx="761978" cy="714365"/>
              </a:xfrm>
              <a:prstGeom prst="line">
                <a:avLst/>
              </a:prstGeom>
              <a:ln w="28575">
                <a:solidFill>
                  <a:schemeClr val="tx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接连接符 179">
                <a:extLst>
                  <a:ext uri="{FF2B5EF4-FFF2-40B4-BE49-F238E27FC236}">
                    <a16:creationId xmlns:a16="http://schemas.microsoft.com/office/drawing/2014/main" id="{F418C8C4-674B-4306-8F42-F1CDA98DC61C}"/>
                  </a:ext>
                </a:extLst>
              </p:cNvPr>
              <p:cNvCxnSpPr/>
              <p:nvPr/>
            </p:nvCxnSpPr>
            <p:spPr>
              <a:xfrm flipV="1">
                <a:off x="2000156" y="3402005"/>
                <a:ext cx="765676" cy="723468"/>
              </a:xfrm>
              <a:prstGeom prst="line">
                <a:avLst/>
              </a:prstGeom>
              <a:ln w="28575">
                <a:solidFill>
                  <a:schemeClr val="tx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接连接符 180">
                <a:extLst>
                  <a:ext uri="{FF2B5EF4-FFF2-40B4-BE49-F238E27FC236}">
                    <a16:creationId xmlns:a16="http://schemas.microsoft.com/office/drawing/2014/main" id="{372E92D0-281D-4B27-B6EC-00A032960ED0}"/>
                  </a:ext>
                </a:extLst>
              </p:cNvPr>
              <p:cNvCxnSpPr/>
              <p:nvPr/>
            </p:nvCxnSpPr>
            <p:spPr>
              <a:xfrm flipH="1" flipV="1">
                <a:off x="2769531" y="3406556"/>
                <a:ext cx="1405590" cy="9100"/>
              </a:xfrm>
              <a:prstGeom prst="line">
                <a:avLst/>
              </a:prstGeom>
              <a:ln w="28575">
                <a:solidFill>
                  <a:schemeClr val="tx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接连接符 181">
                <a:extLst>
                  <a:ext uri="{FF2B5EF4-FFF2-40B4-BE49-F238E27FC236}">
                    <a16:creationId xmlns:a16="http://schemas.microsoft.com/office/drawing/2014/main" id="{207BE068-B6D0-47DD-BAA1-CB910CD29D41}"/>
                  </a:ext>
                </a:extLst>
              </p:cNvPr>
              <p:cNvCxnSpPr/>
              <p:nvPr/>
            </p:nvCxnSpPr>
            <p:spPr>
              <a:xfrm flipH="1">
                <a:off x="2003854" y="4125473"/>
                <a:ext cx="1424086" cy="4549"/>
              </a:xfrm>
              <a:prstGeom prst="line">
                <a:avLst/>
              </a:prstGeom>
              <a:ln w="28575">
                <a:solidFill>
                  <a:schemeClr val="tx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连接符 182">
                <a:extLst>
                  <a:ext uri="{FF2B5EF4-FFF2-40B4-BE49-F238E27FC236}">
                    <a16:creationId xmlns:a16="http://schemas.microsoft.com/office/drawing/2014/main" id="{DF2B9CD9-DDD2-49E0-9FFF-9B8E1282A997}"/>
                  </a:ext>
                </a:extLst>
              </p:cNvPr>
              <p:cNvCxnSpPr/>
              <p:nvPr/>
            </p:nvCxnSpPr>
            <p:spPr>
              <a:xfrm flipH="1">
                <a:off x="1989058" y="5454104"/>
                <a:ext cx="1424086" cy="9100"/>
              </a:xfrm>
              <a:prstGeom prst="line">
                <a:avLst/>
              </a:prstGeom>
              <a:ln w="28575">
                <a:solidFill>
                  <a:schemeClr val="tx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接连接符 183">
                <a:extLst>
                  <a:ext uri="{FF2B5EF4-FFF2-40B4-BE49-F238E27FC236}">
                    <a16:creationId xmlns:a16="http://schemas.microsoft.com/office/drawing/2014/main" id="{3FF5F68D-A58E-4755-9A2E-8CF9DDC24026}"/>
                  </a:ext>
                </a:extLst>
              </p:cNvPr>
              <p:cNvCxnSpPr/>
              <p:nvPr/>
            </p:nvCxnSpPr>
            <p:spPr>
              <a:xfrm flipH="1">
                <a:off x="1996456" y="4116373"/>
                <a:ext cx="0" cy="1346832"/>
              </a:xfrm>
              <a:prstGeom prst="line">
                <a:avLst/>
              </a:prstGeom>
              <a:ln w="28575">
                <a:solidFill>
                  <a:schemeClr val="tx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8" name="文本框 167">
              <a:extLst>
                <a:ext uri="{FF2B5EF4-FFF2-40B4-BE49-F238E27FC236}">
                  <a16:creationId xmlns:a16="http://schemas.microsoft.com/office/drawing/2014/main" id="{2E927D83-A0D8-48FC-896F-85E023D2B2D1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8871409" y="505783"/>
              <a:ext cx="364882" cy="995440"/>
            </a:xfrm>
            <a:prstGeom prst="rect">
              <a:avLst/>
            </a:prstGeom>
            <a:blipFill rotWithShape="0">
              <a:blip r:embed="rId109"/>
              <a:stretch>
                <a:fillRect l="-64000" r="-80000" b="-12281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kumimoji="0" lang="zh-CN" altLang="en-US">
                  <a:noFill/>
                </a:rPr>
                <a:t> </a:t>
              </a:r>
            </a:p>
          </p:txBody>
        </p:sp>
        <p:sp>
          <p:nvSpPr>
            <p:cNvPr id="169" name="文本框 168">
              <a:extLst>
                <a:ext uri="{FF2B5EF4-FFF2-40B4-BE49-F238E27FC236}">
                  <a16:creationId xmlns:a16="http://schemas.microsoft.com/office/drawing/2014/main" id="{28E96BE6-C50D-48D1-9B2D-0523909B08C3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899882" y="3004824"/>
              <a:ext cx="364882" cy="995440"/>
            </a:xfrm>
            <a:prstGeom prst="rect">
              <a:avLst/>
            </a:prstGeom>
            <a:blipFill rotWithShape="0">
              <a:blip r:embed="rId110"/>
              <a:stretch>
                <a:fillRect l="-57692" r="-65385" b="-12281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kumimoji="0" lang="zh-CN" altLang="en-US">
                  <a:noFill/>
                </a:rPr>
                <a:t> </a:t>
              </a:r>
            </a:p>
          </p:txBody>
        </p:sp>
        <p:sp>
          <p:nvSpPr>
            <p:cNvPr id="170" name="文本框 169">
              <a:extLst>
                <a:ext uri="{FF2B5EF4-FFF2-40B4-BE49-F238E27FC236}">
                  <a16:creationId xmlns:a16="http://schemas.microsoft.com/office/drawing/2014/main" id="{A69FAF26-CE0A-48C2-8FC3-661D434FB3EC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912289" y="2128566"/>
              <a:ext cx="396792" cy="834465"/>
            </a:xfrm>
            <a:prstGeom prst="rect">
              <a:avLst/>
            </a:prstGeom>
            <a:blipFill rotWithShape="0">
              <a:blip r:embed="rId111"/>
              <a:stretch>
                <a:fillRect l="-21429" r="-14286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kumimoji="0" lang="zh-CN" altLang="en-US">
                  <a:noFill/>
                </a:rPr>
                <a:t> </a:t>
              </a:r>
            </a:p>
          </p:txBody>
        </p:sp>
        <p:sp>
          <p:nvSpPr>
            <p:cNvPr id="171" name="文本框 170">
              <a:extLst>
                <a:ext uri="{FF2B5EF4-FFF2-40B4-BE49-F238E27FC236}">
                  <a16:creationId xmlns:a16="http://schemas.microsoft.com/office/drawing/2014/main" id="{DA9AFA9C-A6B7-4498-BC32-568AA458E46A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163876" y="1350648"/>
              <a:ext cx="537615" cy="1168543"/>
            </a:xfrm>
            <a:prstGeom prst="rect">
              <a:avLst/>
            </a:prstGeom>
            <a:blipFill rotWithShape="0">
              <a:blip r:embed="rId112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kumimoji="0" lang="zh-CN" altLang="en-US">
                  <a:noFill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008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5" grpId="0"/>
      <p:bldP spid="160" grpId="0"/>
      <p:bldP spid="1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DFDA6A-E40C-4BF1-957B-07629B8F7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Resonances: beyond mean field effects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85084DA-FC9C-4783-9543-3B6973754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8" y="1236019"/>
            <a:ext cx="10573851" cy="4184477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7C99B0-AC49-4ADA-AEFE-9B6DC2791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656" y="5090279"/>
            <a:ext cx="1968601" cy="33021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E9B1DCE-9C42-49B4-ACA3-1DB436BC615C}"/>
              </a:ext>
            </a:extLst>
          </p:cNvPr>
          <p:cNvSpPr txBox="1"/>
          <p:nvPr/>
        </p:nvSpPr>
        <p:spPr>
          <a:xfrm>
            <a:off x="479622" y="5341106"/>
            <a:ext cx="112327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2400" dirty="0"/>
              <a:t>Beyond mean field effects are called: </a:t>
            </a:r>
          </a:p>
          <a:p>
            <a:r>
              <a:rPr lang="en-US" altLang="zh-CN" sz="2000" dirty="0"/>
              <a:t>time-dependent Hartree-Fock method, random phase approximation (RPA), particle vibration couplings (PVC), angular momentum projection, generate coordinate method (GCM), …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51434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0432F1-4271-4B3E-AC3A-91A2478A8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>
                <a:latin typeface="+mj-lt"/>
                <a:ea typeface="+mj-ea"/>
              </a:rPr>
              <a:t>Challenges from unstable nuclei</a:t>
            </a:r>
            <a:endParaRPr lang="zh-CN" altLang="en-US" dirty="0">
              <a:latin typeface="+mj-lt"/>
              <a:ea typeface="+mj-ea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7DD947-E485-451C-B9CD-7C40B8BEA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30" y="1258356"/>
            <a:ext cx="4360767" cy="507532"/>
          </a:xfrm>
        </p:spPr>
        <p:txBody>
          <a:bodyPr>
            <a:normAutofit lnSpcReduction="10000"/>
          </a:bodyPr>
          <a:lstStyle/>
          <a:p>
            <a:r>
              <a:rPr lang="en-US" altLang="zh-CN" dirty="0">
                <a:latin typeface="+mj-lt"/>
              </a:rPr>
              <a:t>Unstable nuclei</a:t>
            </a:r>
            <a:endParaRPr lang="zh-CN" altLang="en-US" dirty="0">
              <a:latin typeface="+mj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5BC433E-6727-4BD1-BAEF-A03ADD02AECF}"/>
              </a:ext>
            </a:extLst>
          </p:cNvPr>
          <p:cNvGrpSpPr/>
          <p:nvPr/>
        </p:nvGrpSpPr>
        <p:grpSpPr>
          <a:xfrm>
            <a:off x="7228805" y="3674157"/>
            <a:ext cx="4512580" cy="1828176"/>
            <a:chOff x="8701396" y="2705364"/>
            <a:chExt cx="4512580" cy="1828176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011EBE2-7497-4F7E-88C8-A1D65A2E081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3" t="7255" r="4999"/>
            <a:stretch/>
          </p:blipFill>
          <p:spPr>
            <a:xfrm>
              <a:off x="8701396" y="2705364"/>
              <a:ext cx="2717044" cy="1770926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33011062-E8ED-4254-85B3-130D62FA845C}"/>
                </a:ext>
              </a:extLst>
            </p:cNvPr>
            <p:cNvSpPr txBox="1"/>
            <p:nvPr/>
          </p:nvSpPr>
          <p:spPr>
            <a:xfrm>
              <a:off x="10732206" y="3825654"/>
              <a:ext cx="24817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0000"/>
                  </a:solidFill>
                  <a:ea typeface="微软雅黑" panose="020B0503020204020204" pitchFamily="34" charset="-122"/>
                </a:rPr>
                <a:t>Continuum</a:t>
              </a:r>
              <a:endParaRPr lang="zh-CN" altLang="en-US" sz="2000" dirty="0">
                <a:solidFill>
                  <a:srgbClr val="FF0000"/>
                </a:solidFill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2000" dirty="0">
                  <a:solidFill>
                    <a:srgbClr val="FF0000"/>
                  </a:solidFill>
                  <a:ea typeface="微软雅黑" panose="020B0503020204020204" pitchFamily="34" charset="-122"/>
                </a:rPr>
                <a:t>Pairing</a:t>
              </a:r>
              <a:r>
                <a:rPr lang="zh-CN" altLang="en-US" sz="2000" dirty="0">
                  <a:solidFill>
                    <a:srgbClr val="FF0000"/>
                  </a:solidFill>
                  <a:ea typeface="微软雅黑" panose="020B0503020204020204" pitchFamily="34" charset="-122"/>
                </a:rPr>
                <a:t> </a:t>
              </a:r>
              <a:r>
                <a:rPr lang="en-US" altLang="zh-CN" sz="2000" dirty="0">
                  <a:solidFill>
                    <a:srgbClr val="FF0000"/>
                  </a:solidFill>
                  <a:ea typeface="微软雅黑" panose="020B0503020204020204" pitchFamily="34" charset="-122"/>
                </a:rPr>
                <a:t>Correlation</a:t>
              </a:r>
              <a:r>
                <a:rPr lang="zh-CN" altLang="en-US" sz="2000" dirty="0">
                  <a:solidFill>
                    <a:srgbClr val="FF0000"/>
                  </a:solidFill>
                  <a:ea typeface="微软雅黑" panose="020B0503020204020204" pitchFamily="34" charset="-122"/>
                </a:rPr>
                <a:t> </a:t>
              </a:r>
              <a:endPara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A43A3130-DC37-4C08-ABAB-A706EC87CB53}"/>
              </a:ext>
            </a:extLst>
          </p:cNvPr>
          <p:cNvGrpSpPr/>
          <p:nvPr/>
        </p:nvGrpSpPr>
        <p:grpSpPr>
          <a:xfrm>
            <a:off x="7213986" y="1786944"/>
            <a:ext cx="2474023" cy="1776954"/>
            <a:chOff x="7523866" y="1987933"/>
            <a:chExt cx="2474023" cy="1776954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77DDCB7-D7B8-4447-A93F-EE7A8EE53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866" y="1987933"/>
              <a:ext cx="2474023" cy="1260000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5E3ECD8D-A1ED-40F1-BB0D-0C0A75749F4E}"/>
                </a:ext>
              </a:extLst>
            </p:cNvPr>
            <p:cNvSpPr txBox="1"/>
            <p:nvPr/>
          </p:nvSpPr>
          <p:spPr>
            <a:xfrm>
              <a:off x="7726780" y="3303222"/>
              <a:ext cx="20681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FF0000"/>
                  </a:solidFill>
                </a:rPr>
                <a:t>Tensor force</a:t>
              </a:r>
              <a:endParaRPr lang="zh-CN" alt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6A25033-A3D6-41E3-9D24-57424DFFBD92}"/>
              </a:ext>
            </a:extLst>
          </p:cNvPr>
          <p:cNvGrpSpPr/>
          <p:nvPr/>
        </p:nvGrpSpPr>
        <p:grpSpPr>
          <a:xfrm>
            <a:off x="9901431" y="1761651"/>
            <a:ext cx="1992853" cy="1802246"/>
            <a:chOff x="10201151" y="1905629"/>
            <a:chExt cx="1992853" cy="1802246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E2FF353-1801-4576-A0C5-02E648C5E1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86548" y="1905629"/>
              <a:ext cx="1355310" cy="1260000"/>
              <a:chOff x="3259837" y="2027008"/>
              <a:chExt cx="1548925" cy="13956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8E10A8E0-6C39-4674-98F8-D8B8F2824C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91" t="4117" r="78433" b="70584"/>
              <a:stretch/>
            </p:blipFill>
            <p:spPr>
              <a:xfrm>
                <a:off x="3259837" y="2027008"/>
                <a:ext cx="663004" cy="648000"/>
              </a:xfrm>
              <a:prstGeom prst="ellipse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C558F41D-73F9-4062-8A30-0D7E4981FF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84" t="3370" r="54243" b="68785"/>
              <a:stretch/>
            </p:blipFill>
            <p:spPr>
              <a:xfrm>
                <a:off x="4072442" y="2027008"/>
                <a:ext cx="673965" cy="648000"/>
              </a:xfrm>
              <a:prstGeom prst="ellipse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D3D178F3-6A1E-48CF-A01D-8DF051E778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092" t="3103" r="31753" b="68697"/>
              <a:stretch/>
            </p:blipFill>
            <p:spPr>
              <a:xfrm>
                <a:off x="3272004" y="2702669"/>
                <a:ext cx="638670" cy="720000"/>
              </a:xfrm>
              <a:prstGeom prst="ellipse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A706D50-7B0A-43D9-94B3-8A212F3A15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658" t="3655" r="6940" b="70738"/>
              <a:stretch/>
            </p:blipFill>
            <p:spPr>
              <a:xfrm>
                <a:off x="3975325" y="2702669"/>
                <a:ext cx="833437" cy="720000"/>
              </a:xfrm>
              <a:prstGeom prst="rect">
                <a:avLst/>
              </a:prstGeom>
            </p:spPr>
          </p:pic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98B347AA-516E-4802-962C-9E945172245D}"/>
                </a:ext>
              </a:extLst>
            </p:cNvPr>
            <p:cNvSpPr txBox="1"/>
            <p:nvPr/>
          </p:nvSpPr>
          <p:spPr>
            <a:xfrm>
              <a:off x="10201151" y="3246210"/>
              <a:ext cx="19928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FF0000"/>
                  </a:solidFill>
                </a:rPr>
                <a:t>Deformation</a:t>
              </a:r>
              <a:endParaRPr lang="zh-CN" altLang="en-US" sz="2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35BF966B-95E4-4FE5-B286-CC9FC80FED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r="17346" b="7999"/>
          <a:stretch/>
        </p:blipFill>
        <p:spPr>
          <a:xfrm>
            <a:off x="10326919" y="3577214"/>
            <a:ext cx="755498" cy="10440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09F24F23-CACF-4422-BEA5-AB7FF3BAE588}"/>
              </a:ext>
            </a:extLst>
          </p:cNvPr>
          <p:cNvSpPr txBox="1"/>
          <p:nvPr/>
        </p:nvSpPr>
        <p:spPr>
          <a:xfrm>
            <a:off x="1588997" y="5602863"/>
            <a:ext cx="9014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+mj-lt"/>
              </a:rPr>
              <a:t>Axially deformed RHF/RHFB</a:t>
            </a:r>
            <a:r>
              <a:rPr lang="zh-CN" altLang="en-US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+mj-lt"/>
              </a:rPr>
              <a:t>theories for unstable nuclei</a:t>
            </a:r>
            <a:endParaRPr lang="zh-CN" altLang="en-US" sz="2800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4F3624D-25CF-44E8-A277-02B2B2D9E5FD}"/>
              </a:ext>
            </a:extLst>
          </p:cNvPr>
          <p:cNvGrpSpPr/>
          <p:nvPr/>
        </p:nvGrpSpPr>
        <p:grpSpPr>
          <a:xfrm>
            <a:off x="516103" y="1277468"/>
            <a:ext cx="6414748" cy="4051508"/>
            <a:chOff x="627346" y="1518920"/>
            <a:chExt cx="6414748" cy="4051508"/>
          </a:xfrm>
        </p:grpSpPr>
        <p:pic>
          <p:nvPicPr>
            <p:cNvPr id="4" name="内容占位符 5">
              <a:extLst>
                <a:ext uri="{FF2B5EF4-FFF2-40B4-BE49-F238E27FC236}">
                  <a16:creationId xmlns:a16="http://schemas.microsoft.com/office/drawing/2014/main" id="{B456B18D-5340-4D42-B66E-F2AE8E0B0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198"/>
            <a:stretch/>
          </p:blipFill>
          <p:spPr>
            <a:xfrm>
              <a:off x="660094" y="1588997"/>
              <a:ext cx="3043404" cy="2541757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B9D8573-A1A8-47A0-A52B-5D5D574044E1}"/>
                </a:ext>
              </a:extLst>
            </p:cNvPr>
            <p:cNvSpPr/>
            <p:nvPr/>
          </p:nvSpPr>
          <p:spPr>
            <a:xfrm>
              <a:off x="1037092" y="4183367"/>
              <a:ext cx="22894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ea typeface="微软雅黑" panose="020B0503020204020204" pitchFamily="34" charset="-122"/>
                </a:rPr>
                <a:t>Nuclear Force</a:t>
              </a:r>
              <a:endParaRPr lang="zh-CN" altLang="en-US" sz="2400" b="1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2F1A4C0-CA11-4A86-823A-5F473FC38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6" t="1535" r="34376" b="27428"/>
            <a:stretch/>
          </p:blipFill>
          <p:spPr>
            <a:xfrm>
              <a:off x="4914629" y="1959875"/>
              <a:ext cx="1830367" cy="1800000"/>
            </a:xfrm>
            <a:prstGeom prst="ellipse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6B79723-716D-4DC7-8898-D51229A3C772}"/>
                </a:ext>
              </a:extLst>
            </p:cNvPr>
            <p:cNvSpPr/>
            <p:nvPr/>
          </p:nvSpPr>
          <p:spPr>
            <a:xfrm>
              <a:off x="4045023" y="3998700"/>
              <a:ext cx="294172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/>
                <a:t>Nuclear Many-body method</a:t>
              </a:r>
              <a:endParaRPr lang="zh-CN" altLang="en-US" sz="2400" b="1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F3B509C-AA8D-4174-AA5E-3D056F95F485}"/>
                </a:ext>
              </a:extLst>
            </p:cNvPr>
            <p:cNvSpPr/>
            <p:nvPr/>
          </p:nvSpPr>
          <p:spPr>
            <a:xfrm>
              <a:off x="627346" y="1518920"/>
              <a:ext cx="6414748" cy="4051508"/>
            </a:xfrm>
            <a:prstGeom prst="roundRect">
              <a:avLst>
                <a:gd name="adj" fmla="val 5319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4640039-2DF3-4B2D-8979-2F78F7B66C13}"/>
                </a:ext>
              </a:extLst>
            </p:cNvPr>
            <p:cNvSpPr txBox="1"/>
            <p:nvPr/>
          </p:nvSpPr>
          <p:spPr>
            <a:xfrm>
              <a:off x="1711436" y="5047208"/>
              <a:ext cx="42995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latin typeface="+mj-lt"/>
                </a:rPr>
                <a:t>Nuclear Theoretical model</a:t>
              </a:r>
              <a:endParaRPr lang="zh-CN" altLang="en-US" sz="2800" dirty="0">
                <a:latin typeface="+mj-lt"/>
              </a:endParaRPr>
            </a:p>
          </p:txBody>
        </p:sp>
        <p:sp>
          <p:nvSpPr>
            <p:cNvPr id="24" name="十字形 23">
              <a:extLst>
                <a:ext uri="{FF2B5EF4-FFF2-40B4-BE49-F238E27FC236}">
                  <a16:creationId xmlns:a16="http://schemas.microsoft.com/office/drawing/2014/main" id="{3906BA83-0248-4F9E-B3C4-DC9F2EF9C74B}"/>
                </a:ext>
              </a:extLst>
            </p:cNvPr>
            <p:cNvSpPr/>
            <p:nvPr/>
          </p:nvSpPr>
          <p:spPr>
            <a:xfrm>
              <a:off x="4046210" y="2484873"/>
              <a:ext cx="432000" cy="432000"/>
            </a:xfrm>
            <a:prstGeom prst="plus">
              <a:avLst>
                <a:gd name="adj" fmla="val 41971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8A978B65-1193-4F37-8639-20C3D6E0A292}"/>
              </a:ext>
            </a:extLst>
          </p:cNvPr>
          <p:cNvSpPr txBox="1"/>
          <p:nvPr/>
        </p:nvSpPr>
        <p:spPr>
          <a:xfrm>
            <a:off x="603952" y="6119816"/>
            <a:ext cx="10984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78"/>
                </a:solidFill>
              </a:rPr>
              <a:t>Relativity, Hartree-Fock approach, Bogoliubov transformation, deformation</a:t>
            </a:r>
            <a:endParaRPr lang="zh-CN" altLang="en-US" sz="2400" dirty="0">
              <a:solidFill>
                <a:srgbClr val="000078"/>
              </a:solidFill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345A3CFB-5188-4C84-B8E4-BA76A05D0FFE}"/>
              </a:ext>
            </a:extLst>
          </p:cNvPr>
          <p:cNvCxnSpPr/>
          <p:nvPr/>
        </p:nvCxnSpPr>
        <p:spPr>
          <a:xfrm>
            <a:off x="770965" y="6581481"/>
            <a:ext cx="1308847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AF8819B6-AF0D-4E37-B376-AD98F35E3B14}"/>
              </a:ext>
            </a:extLst>
          </p:cNvPr>
          <p:cNvCxnSpPr>
            <a:cxnSpLocks/>
          </p:cNvCxnSpPr>
          <p:nvPr/>
        </p:nvCxnSpPr>
        <p:spPr>
          <a:xfrm>
            <a:off x="2229224" y="6581481"/>
            <a:ext cx="3424517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72F458B9-E58F-4CE2-B950-F2052BCF23CD}"/>
              </a:ext>
            </a:extLst>
          </p:cNvPr>
          <p:cNvCxnSpPr>
            <a:cxnSpLocks/>
          </p:cNvCxnSpPr>
          <p:nvPr/>
        </p:nvCxnSpPr>
        <p:spPr>
          <a:xfrm>
            <a:off x="5797177" y="6581481"/>
            <a:ext cx="3711824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52ED7840-62F7-42B3-8C63-4B675C22CE57}"/>
              </a:ext>
            </a:extLst>
          </p:cNvPr>
          <p:cNvCxnSpPr>
            <a:cxnSpLocks/>
          </p:cNvCxnSpPr>
          <p:nvPr/>
        </p:nvCxnSpPr>
        <p:spPr>
          <a:xfrm>
            <a:off x="9688009" y="6581481"/>
            <a:ext cx="1799569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3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735A71-E09F-44AF-8293-C20DAC8D6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 utilizing relativistic scheme?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709B5C-B9ED-4165-A7EA-7276D5505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623151"/>
          </a:xfrm>
        </p:spPr>
        <p:txBody>
          <a:bodyPr/>
          <a:lstStyle/>
          <a:p>
            <a:r>
              <a:rPr lang="en-US" altLang="zh-CN" dirty="0"/>
              <a:t>Meson propagated nuclear force: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F5507C4-75E2-45AA-AB26-8D739B0EFB6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97" y="1787622"/>
            <a:ext cx="3949377" cy="234144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F26105D8-AA38-418B-9715-A3A65450114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34" y="1393068"/>
            <a:ext cx="2971694" cy="2736000"/>
          </a:xfrm>
          <a:prstGeom prst="rect">
            <a:avLst/>
          </a:prstGeom>
        </p:spPr>
      </p:pic>
      <p:sp>
        <p:nvSpPr>
          <p:cNvPr id="6" name="箭头: 右 5">
            <a:extLst>
              <a:ext uri="{FF2B5EF4-FFF2-40B4-BE49-F238E27FC236}">
                <a16:creationId xmlns:a16="http://schemas.microsoft.com/office/drawing/2014/main" id="{04E2F242-5E07-44CE-A8BD-90E409D9E6CD}"/>
              </a:ext>
            </a:extLst>
          </p:cNvPr>
          <p:cNvSpPr/>
          <p:nvPr/>
        </p:nvSpPr>
        <p:spPr>
          <a:xfrm>
            <a:off x="5275343" y="2238272"/>
            <a:ext cx="1343263" cy="85007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基态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EED815D-A473-42C1-8D02-E8D40EDA8E1B}"/>
              </a:ext>
            </a:extLst>
          </p:cNvPr>
          <p:cNvSpPr txBox="1"/>
          <p:nvPr/>
        </p:nvSpPr>
        <p:spPr>
          <a:xfrm>
            <a:off x="9898146" y="1838162"/>
            <a:ext cx="1947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Hartree terms</a:t>
            </a:r>
            <a:endParaRPr lang="zh-CN" altLang="en-US" sz="20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97A8954-CB91-40E2-9B09-EE91454B8086}"/>
              </a:ext>
            </a:extLst>
          </p:cNvPr>
          <p:cNvSpPr txBox="1"/>
          <p:nvPr/>
        </p:nvSpPr>
        <p:spPr>
          <a:xfrm>
            <a:off x="9898146" y="3302080"/>
            <a:ext cx="1529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Fock terms</a:t>
            </a:r>
            <a:endParaRPr lang="zh-CN" altLang="en-US" sz="20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B13C7AE-9352-4C06-8CB6-D2AB7A5B6274}"/>
              </a:ext>
            </a:extLst>
          </p:cNvPr>
          <p:cNvSpPr txBox="1"/>
          <p:nvPr/>
        </p:nvSpPr>
        <p:spPr>
          <a:xfrm>
            <a:off x="882127" y="4243892"/>
            <a:ext cx="1012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It is nature to express the meson-exchange picture of nuclear force 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55353468-41FB-4B54-8D44-C530AEB17316}"/>
              </a:ext>
            </a:extLst>
          </p:cNvPr>
          <p:cNvSpPr txBox="1">
            <a:spLocks/>
          </p:cNvSpPr>
          <p:nvPr/>
        </p:nvSpPr>
        <p:spPr>
          <a:xfrm>
            <a:off x="516103" y="4770338"/>
            <a:ext cx="11200057" cy="561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Degree of freedom associated with spin is naturally considered.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C7AD8844-EB64-4291-9D10-F966BD3FDB4F}"/>
              </a:ext>
            </a:extLst>
          </p:cNvPr>
          <p:cNvSpPr/>
          <p:nvPr/>
        </p:nvSpPr>
        <p:spPr>
          <a:xfrm>
            <a:off x="1055304" y="5408238"/>
            <a:ext cx="2629190" cy="936000"/>
          </a:xfrm>
          <a:prstGeom prst="roundRect">
            <a:avLst>
              <a:gd name="adj" fmla="val 7351"/>
            </a:avLst>
          </a:prstGeom>
          <a:ln w="28575">
            <a:solidFill>
              <a:schemeClr val="accent2"/>
            </a:solidFill>
          </a:ln>
          <a:effectLst>
            <a:glow rad="63500">
              <a:srgbClr val="C00000">
                <a:alpha val="40000"/>
              </a:srgbClr>
            </a:glow>
          </a:effectLst>
        </p:spPr>
        <p:txBody>
          <a:bodyPr wrap="square" lIns="36000" rIns="36000">
            <a:spAutoFit/>
          </a:bodyPr>
          <a:lstStyle/>
          <a:p>
            <a:pPr algn="ctr"/>
            <a:r>
              <a:rPr lang="en-US" altLang="zh-CN" sz="2400" dirty="0"/>
              <a:t>Nucleon is Dirac spinor</a:t>
            </a:r>
            <a:r>
              <a:rPr lang="zh-CN" altLang="en-US" sz="2400" dirty="0"/>
              <a:t> </a:t>
            </a:r>
            <a:r>
              <a:rPr lang="en-US" altLang="zh-CN" sz="2400" dirty="0"/>
              <a:t>field</a:t>
            </a:r>
            <a:endParaRPr lang="zh-CN" altLang="en-US" sz="2400" dirty="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6FFEF9C-7F89-4D2A-8C62-6DB3424C53AA}"/>
              </a:ext>
            </a:extLst>
          </p:cNvPr>
          <p:cNvSpPr/>
          <p:nvPr/>
        </p:nvSpPr>
        <p:spPr>
          <a:xfrm>
            <a:off x="4596207" y="5444666"/>
            <a:ext cx="2753957" cy="863144"/>
          </a:xfrm>
          <a:prstGeom prst="roundRect">
            <a:avLst>
              <a:gd name="adj" fmla="val 7351"/>
            </a:avLst>
          </a:prstGeom>
          <a:ln w="28575">
            <a:solidFill>
              <a:schemeClr val="accent1"/>
            </a:solidFill>
          </a:ln>
          <a:effectLst>
            <a:glow rad="63500">
              <a:srgbClr val="0000FF">
                <a:alpha val="40000"/>
              </a:srgbClr>
            </a:glow>
          </a:effectLst>
        </p:spPr>
        <p:txBody>
          <a:bodyPr wrap="square" lIns="36000" rIns="36000">
            <a:spAutoFit/>
          </a:bodyPr>
          <a:lstStyle/>
          <a:p>
            <a:pPr algn="ctr"/>
            <a:r>
              <a:rPr lang="en-US" altLang="zh-CN" sz="2400" dirty="0"/>
              <a:t>Natural spin-orbit</a:t>
            </a:r>
            <a:r>
              <a:rPr lang="zh-CN" altLang="en-US" sz="2400" dirty="0"/>
              <a:t> </a:t>
            </a:r>
            <a:r>
              <a:rPr lang="en-US" altLang="zh-CN" sz="2400" dirty="0"/>
              <a:t>couplings</a:t>
            </a:r>
            <a:endParaRPr lang="zh-CN" altLang="en-US" sz="2400" dirty="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C59981B5-1378-4AAF-BE0F-6D952DC1EEE1}"/>
              </a:ext>
            </a:extLst>
          </p:cNvPr>
          <p:cNvSpPr/>
          <p:nvPr/>
        </p:nvSpPr>
        <p:spPr>
          <a:xfrm>
            <a:off x="8261876" y="5444666"/>
            <a:ext cx="3303708" cy="863144"/>
          </a:xfrm>
          <a:prstGeom prst="roundRect">
            <a:avLst>
              <a:gd name="adj" fmla="val 7351"/>
            </a:avLst>
          </a:prstGeom>
          <a:ln w="28575">
            <a:solidFill>
              <a:schemeClr val="accent1"/>
            </a:solidFill>
          </a:ln>
          <a:effectLst>
            <a:glow rad="63500">
              <a:srgbClr val="0000FF">
                <a:alpha val="40000"/>
              </a:srgbClr>
            </a:glow>
          </a:effectLst>
        </p:spPr>
        <p:txBody>
          <a:bodyPr wrap="square" lIns="36000" rIns="36000">
            <a:spAutoFit/>
          </a:bodyPr>
          <a:lstStyle/>
          <a:p>
            <a:pPr algn="ctr"/>
            <a:r>
              <a:rPr lang="en-US" altLang="zh-CN" sz="2400" dirty="0"/>
              <a:t>Origin of spin &amp; pseudo-spin symmetry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3327177-E929-4301-85F8-0DF3A341C212}"/>
              </a:ext>
            </a:extLst>
          </p:cNvPr>
          <p:cNvSpPr txBox="1"/>
          <p:nvPr/>
        </p:nvSpPr>
        <p:spPr>
          <a:xfrm>
            <a:off x="4978400" y="3591560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rgbClr val="7030A0"/>
                </a:solidFill>
              </a:rPr>
              <a:t>Yukawa (1935)</a:t>
            </a:r>
            <a:endParaRPr lang="zh-CN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6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EE513B-11FB-4BAC-86D0-2718BB5E9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Relativistic Hartree-Fock approach</a:t>
            </a:r>
            <a:endParaRPr lang="zh-CN" altLang="en-US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D445DC54-2D55-44EF-9634-0D33ED259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195388"/>
            <a:ext cx="11199812" cy="1843647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Comic Sans MS" panose="030F0702030302020204" pitchFamily="66" charset="0"/>
              </a:rPr>
              <a:t>Relativistic mean field (RMF) model</a:t>
            </a:r>
            <a:r>
              <a:rPr lang="en-US" altLang="zh-CN" dirty="0"/>
              <a:t>: </a:t>
            </a:r>
            <a:r>
              <a:rPr lang="en-US" altLang="zh-CN" sz="2400" dirty="0">
                <a:solidFill>
                  <a:srgbClr val="C00000"/>
                </a:solidFill>
              </a:rPr>
              <a:t>Hartree terms only</a:t>
            </a:r>
            <a:endParaRPr lang="en-US" altLang="zh-CN" dirty="0">
              <a:solidFill>
                <a:srgbClr val="C00000"/>
              </a:solidFill>
            </a:endParaRPr>
          </a:p>
          <a:p>
            <a:pPr marL="446088" indent="0">
              <a:spcBef>
                <a:spcPts val="0"/>
              </a:spcBef>
              <a:buNone/>
            </a:pPr>
            <a:r>
              <a:rPr lang="en-US" altLang="zh-CN" sz="1800" dirty="0" err="1">
                <a:solidFill>
                  <a:srgbClr val="7030A0"/>
                </a:solidFill>
              </a:rPr>
              <a:t>Walecka</a:t>
            </a:r>
            <a:r>
              <a:rPr lang="en-US" altLang="zh-CN" sz="1800" dirty="0">
                <a:solidFill>
                  <a:srgbClr val="7030A0"/>
                </a:solidFill>
              </a:rPr>
              <a:t>(1974), </a:t>
            </a:r>
            <a:r>
              <a:rPr lang="en-US" altLang="zh-CN" sz="1800" dirty="0" err="1">
                <a:solidFill>
                  <a:srgbClr val="7030A0"/>
                </a:solidFill>
              </a:rPr>
              <a:t>Serot</a:t>
            </a:r>
            <a:r>
              <a:rPr lang="en-US" altLang="zh-CN" sz="1800" dirty="0">
                <a:solidFill>
                  <a:srgbClr val="7030A0"/>
                </a:solidFill>
              </a:rPr>
              <a:t>(1986), </a:t>
            </a:r>
            <a:r>
              <a:rPr lang="en-US" altLang="zh-CN" sz="1800" dirty="0" err="1">
                <a:solidFill>
                  <a:srgbClr val="7030A0"/>
                </a:solidFill>
              </a:rPr>
              <a:t>Reihard</a:t>
            </a:r>
            <a:r>
              <a:rPr lang="en-US" altLang="zh-CN" sz="1800" dirty="0">
                <a:solidFill>
                  <a:srgbClr val="7030A0"/>
                </a:solidFill>
              </a:rPr>
              <a:t>(1989), Ring(1996), Bender(2003), Meng(2006)……</a:t>
            </a:r>
            <a:endParaRPr lang="en-US" altLang="zh-CN" sz="3200" dirty="0">
              <a:solidFill>
                <a:srgbClr val="7030A0"/>
              </a:solidFill>
            </a:endParaRPr>
          </a:p>
          <a:p>
            <a:pPr marL="806450" lvl="1" indent="-360363">
              <a:spcBef>
                <a:spcPts val="600"/>
              </a:spcBef>
              <a:spcAft>
                <a:spcPts val="600"/>
              </a:spcAft>
              <a:buClr>
                <a:srgbClr val="2D2DFF"/>
              </a:buClr>
              <a:buFont typeface="MS Gothic" panose="020B0609070205080204" pitchFamily="49" charset="-128"/>
              <a:buChar char="✔"/>
            </a:pPr>
            <a:r>
              <a:rPr lang="en-US" altLang="zh-CN" dirty="0"/>
              <a:t>Natural </a:t>
            </a:r>
            <a:r>
              <a:rPr lang="en-US" altLang="zh-CN" dirty="0">
                <a:solidFill>
                  <a:srgbClr val="0000FF"/>
                </a:solidFill>
              </a:rPr>
              <a:t>spin-orbit couplings</a:t>
            </a:r>
            <a:r>
              <a:rPr lang="en-US" altLang="zh-CN" dirty="0"/>
              <a:t>, </a:t>
            </a:r>
            <a:r>
              <a:rPr lang="en-US" altLang="zh-CN" dirty="0">
                <a:solidFill>
                  <a:srgbClr val="0000FF"/>
                </a:solidFill>
              </a:rPr>
              <a:t>saturation mechanism</a:t>
            </a:r>
            <a:r>
              <a:rPr lang="en-US" altLang="zh-CN" dirty="0"/>
              <a:t>, </a:t>
            </a:r>
            <a:r>
              <a:rPr lang="en-US" altLang="zh-CN" dirty="0">
                <a:solidFill>
                  <a:srgbClr val="0000FF"/>
                </a:solidFill>
              </a:rPr>
              <a:t>simple</a:t>
            </a:r>
            <a:r>
              <a:rPr lang="en-US" altLang="zh-CN" dirty="0"/>
              <a:t>, …</a:t>
            </a:r>
            <a:endParaRPr lang="en-US" altLang="zh-CN" dirty="0">
              <a:solidFill>
                <a:srgbClr val="2D2DFF"/>
              </a:solidFill>
            </a:endParaRPr>
          </a:p>
          <a:p>
            <a:pPr marL="806450" lvl="1" indent="-360363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MS Gothic" panose="020B0609070205080204" pitchFamily="49" charset="-128"/>
              <a:buChar char="✘"/>
            </a:pPr>
            <a:r>
              <a:rPr lang="en-US" altLang="zh-CN" dirty="0"/>
              <a:t>Missing </a:t>
            </a:r>
            <a:r>
              <a:rPr lang="en-US" altLang="zh-CN" dirty="0" err="1">
                <a:solidFill>
                  <a:srgbClr val="FF0000"/>
                </a:solidFill>
              </a:rPr>
              <a:t>D.o.F</a:t>
            </a:r>
            <a:r>
              <a:rPr lang="en-US" altLang="zh-CN" dirty="0">
                <a:solidFill>
                  <a:srgbClr val="FF0000"/>
                </a:solidFill>
              </a:rPr>
              <a:t> related to tensor force</a:t>
            </a:r>
            <a:r>
              <a:rPr lang="en-US" altLang="zh-CN" dirty="0"/>
              <a:t>, e.g., </a:t>
            </a:r>
            <a:r>
              <a:rPr lang="en-US" altLang="zh-CN" dirty="0">
                <a:solidFill>
                  <a:srgbClr val="F00000"/>
                </a:solidFill>
              </a:rPr>
              <a:t> </a:t>
            </a:r>
            <a:r>
              <a:rPr lang="en-US" altLang="zh-CN" dirty="0">
                <a:latin typeface="Symbol" panose="05050102010706020507" pitchFamily="18" charset="2"/>
              </a:rPr>
              <a:t>p</a:t>
            </a:r>
            <a:r>
              <a:rPr lang="en-US" altLang="zh-CN" dirty="0"/>
              <a:t>-PV, </a:t>
            </a:r>
            <a:r>
              <a:rPr lang="en-US" altLang="zh-CN" dirty="0">
                <a:latin typeface="Symbol" panose="05050102010706020507" pitchFamily="18" charset="2"/>
              </a:rPr>
              <a:t>r</a:t>
            </a:r>
            <a:r>
              <a:rPr lang="en-US" altLang="zh-CN" dirty="0"/>
              <a:t>-T, …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8F52BD5-0D8A-4681-81A2-46D71632214A}"/>
              </a:ext>
            </a:extLst>
          </p:cNvPr>
          <p:cNvSpPr txBox="1">
            <a:spLocks/>
          </p:cNvSpPr>
          <p:nvPr/>
        </p:nvSpPr>
        <p:spPr>
          <a:xfrm>
            <a:off x="476249" y="3039035"/>
            <a:ext cx="11308753" cy="1791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zh-CN" dirty="0" err="1">
                <a:latin typeface="Comic Sans MS" panose="030F0702030302020204" pitchFamily="66" charset="0"/>
              </a:rPr>
              <a:t>Relativisitc</a:t>
            </a:r>
            <a:r>
              <a:rPr lang="zh-CN" altLang="en-US" dirty="0">
                <a:latin typeface="Comic Sans MS" panose="030F0702030302020204" pitchFamily="66" charset="0"/>
              </a:rPr>
              <a:t> </a:t>
            </a:r>
            <a:r>
              <a:rPr lang="en-US" altLang="zh-CN" dirty="0">
                <a:latin typeface="Comic Sans MS" panose="030F0702030302020204" pitchFamily="66" charset="0"/>
              </a:rPr>
              <a:t>Hartree-Fock (RHF) model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Fock terms are implemented</a:t>
            </a:r>
            <a:endParaRPr lang="en-US" altLang="zh-CN" dirty="0">
              <a:solidFill>
                <a:srgbClr val="C00000"/>
              </a:solidFill>
            </a:endParaRPr>
          </a:p>
          <a:p>
            <a:pPr marL="446088" lvl="1" inden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pt-BR" altLang="zh-CN" sz="1800" dirty="0">
                <a:solidFill>
                  <a:srgbClr val="7030A0"/>
                </a:solidFill>
              </a:rPr>
              <a:t>Bouyssy (1987), Bernardos (1993), Shi (1995), Marcos (2004), Long (2004-2021), </a:t>
            </a:r>
            <a:r>
              <a:rPr lang="en-US" altLang="zh-CN" sz="1800" dirty="0">
                <a:solidFill>
                  <a:srgbClr val="7030A0"/>
                </a:solidFill>
              </a:rPr>
              <a:t>……</a:t>
            </a:r>
            <a:endParaRPr lang="en-US" altLang="zh-CN" sz="2000" dirty="0">
              <a:solidFill>
                <a:srgbClr val="7030A0"/>
              </a:solidFill>
            </a:endParaRPr>
          </a:p>
          <a:p>
            <a:pPr marL="806450" lvl="1" indent="-360363">
              <a:spcBef>
                <a:spcPts val="0"/>
              </a:spcBef>
              <a:spcAft>
                <a:spcPts val="600"/>
              </a:spcAft>
              <a:buClr>
                <a:srgbClr val="2D2DFF"/>
              </a:buClr>
              <a:buFont typeface="MS Gothic" panose="020B0609070205080204" pitchFamily="49" charset="-128"/>
              <a:buChar char="✔"/>
            </a:pPr>
            <a:r>
              <a:rPr lang="en-US" altLang="zh-CN" dirty="0"/>
              <a:t>Maintain advantages of RMF model except simplicity, </a:t>
            </a:r>
            <a:r>
              <a:rPr lang="en-US" altLang="zh-CN" dirty="0">
                <a:solidFill>
                  <a:srgbClr val="0000FF"/>
                </a:solidFill>
              </a:rPr>
              <a:t>Tensor force</a:t>
            </a:r>
            <a:r>
              <a:rPr lang="en-US" altLang="zh-CN" dirty="0"/>
              <a:t>, …</a:t>
            </a:r>
            <a:endParaRPr lang="en-US" altLang="zh-CN" dirty="0">
              <a:solidFill>
                <a:srgbClr val="2D2DFF"/>
              </a:solidFill>
            </a:endParaRPr>
          </a:p>
          <a:p>
            <a:pPr marL="806450" lvl="1" indent="-360363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MS Gothic" panose="020B0609070205080204" pitchFamily="49" charset="-128"/>
              <a:buChar char="✘"/>
            </a:pPr>
            <a:r>
              <a:rPr lang="en-US" altLang="zh-CN" dirty="0">
                <a:solidFill>
                  <a:srgbClr val="FF0000"/>
                </a:solidFill>
              </a:rPr>
              <a:t>Complicated non-local MF</a:t>
            </a:r>
            <a:r>
              <a:rPr lang="en-US" altLang="zh-CN" dirty="0"/>
              <a:t>, not ab initial, …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76C65D0-1D5A-435F-AB70-83C5FFF0A3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26" y="4932195"/>
            <a:ext cx="8241991" cy="1512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6B83B2B-07AE-4C53-9F8F-4341534664E0}"/>
              </a:ext>
            </a:extLst>
          </p:cNvPr>
          <p:cNvSpPr/>
          <p:nvPr/>
        </p:nvSpPr>
        <p:spPr>
          <a:xfrm>
            <a:off x="3541982" y="4932196"/>
            <a:ext cx="1481328" cy="1552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BB66F7F-76C1-4153-8311-148B05F6D58A}"/>
              </a:ext>
            </a:extLst>
          </p:cNvPr>
          <p:cNvSpPr/>
          <p:nvPr/>
        </p:nvSpPr>
        <p:spPr>
          <a:xfrm>
            <a:off x="8456189" y="4906743"/>
            <a:ext cx="1481328" cy="1603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26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组合 77">
            <a:extLst>
              <a:ext uri="{FF2B5EF4-FFF2-40B4-BE49-F238E27FC236}">
                <a16:creationId xmlns:a16="http://schemas.microsoft.com/office/drawing/2014/main" id="{F6245DA5-779D-420D-83C0-1F3590359792}"/>
              </a:ext>
            </a:extLst>
          </p:cNvPr>
          <p:cNvGrpSpPr/>
          <p:nvPr/>
        </p:nvGrpSpPr>
        <p:grpSpPr>
          <a:xfrm>
            <a:off x="489559" y="1570339"/>
            <a:ext cx="5093310" cy="2194437"/>
            <a:chOff x="489559" y="1570339"/>
            <a:chExt cx="5093310" cy="21944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C16A28D5-A927-4C47-ADE7-95F1BB08EDAD}"/>
                    </a:ext>
                  </a:extLst>
                </p:cNvPr>
                <p:cNvSpPr txBox="1"/>
                <p:nvPr/>
              </p:nvSpPr>
              <p:spPr>
                <a:xfrm>
                  <a:off x="489559" y="1570339"/>
                  <a:ext cx="5093310" cy="711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000" dirty="0"/>
                    <a:t>Nonlinear self-coupling of </a:t>
                  </a:r>
                  <a14:m>
                    <m:oMath xmlns:m="http://schemas.openxmlformats.org/officeDocument/2006/math">
                      <m:r>
                        <a:rPr lang="en-US" altLang="zh-CN" sz="2000" i="1" dirty="0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altLang="zh-CN" sz="2000" dirty="0"/>
                    <a:t>-meson (1993) and scalar field 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acc>
                      <m:r>
                        <a:rPr lang="en-US" altLang="zh-CN" sz="2000" i="1" dirty="0">
                          <a:latin typeface="Cambria Math" panose="02040503050406030204" pitchFamily="18" charset="0"/>
                        </a:rPr>
                        <m:t>𝜓</m:t>
                      </m:r>
                    </m:oMath>
                  </a14:m>
                  <a:r>
                    <a:rPr lang="en-US" altLang="zh-CN" sz="2000" dirty="0"/>
                    <a:t>) (2004)</a:t>
                  </a:r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C16A28D5-A927-4C47-ADE7-95F1BB08ED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559" y="1570339"/>
                  <a:ext cx="5093310" cy="711220"/>
                </a:xfrm>
                <a:prstGeom prst="rect">
                  <a:avLst/>
                </a:prstGeom>
                <a:blipFill>
                  <a:blip r:embed="rId4"/>
                  <a:stretch>
                    <a:fillRect l="-2153" t="-5172" r="-3469" b="-1465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1B2AF73-C133-41B7-A55E-DCB625D3D8B8}"/>
                </a:ext>
              </a:extLst>
            </p:cNvPr>
            <p:cNvSpPr txBox="1"/>
            <p:nvPr/>
          </p:nvSpPr>
          <p:spPr>
            <a:xfrm>
              <a:off x="994951" y="2612770"/>
              <a:ext cx="4082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B050"/>
                  </a:solidFill>
                </a:rPr>
                <a:t>Model accuracy improved, while not comparable with RMF</a:t>
              </a:r>
              <a:endParaRPr lang="zh-CN" altLang="en-US" dirty="0">
                <a:solidFill>
                  <a:srgbClr val="00B050"/>
                </a:solidFill>
              </a:endParaRPr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0A5D6BAB-8BCB-4909-A9C1-56DCBE295129}"/>
                </a:ext>
              </a:extLst>
            </p:cNvPr>
            <p:cNvGrpSpPr/>
            <p:nvPr/>
          </p:nvGrpSpPr>
          <p:grpSpPr>
            <a:xfrm>
              <a:off x="2000990" y="3207287"/>
              <a:ext cx="2587722" cy="557489"/>
              <a:chOff x="2286067" y="3207287"/>
              <a:chExt cx="2587722" cy="557489"/>
            </a:xfrm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6238AFF1-0AC2-41BF-80A0-A960BFFC5061}"/>
                  </a:ext>
                </a:extLst>
              </p:cNvPr>
              <p:cNvCxnSpPr/>
              <p:nvPr/>
            </p:nvCxnSpPr>
            <p:spPr>
              <a:xfrm>
                <a:off x="2671749" y="3560381"/>
                <a:ext cx="0" cy="20439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810381D-CB86-4D42-ABA0-AF4D2F267FD7}"/>
                  </a:ext>
                </a:extLst>
              </p:cNvPr>
              <p:cNvSpPr txBox="1"/>
              <p:nvPr/>
            </p:nvSpPr>
            <p:spPr>
              <a:xfrm>
                <a:off x="2286067" y="3207287"/>
                <a:ext cx="77136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C00000"/>
                    </a:solidFill>
                  </a:rPr>
                  <a:t>1993</a:t>
                </a:r>
                <a:endParaRPr lang="zh-CN" altLang="en-US" sz="20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E2DE452D-E903-4B60-9621-E128E9B1AB64}"/>
                  </a:ext>
                </a:extLst>
              </p:cNvPr>
              <p:cNvCxnSpPr/>
              <p:nvPr/>
            </p:nvCxnSpPr>
            <p:spPr>
              <a:xfrm>
                <a:off x="4446429" y="3560381"/>
                <a:ext cx="0" cy="20439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B7955C4-9596-4F79-A191-8A4EA9F0D40D}"/>
                  </a:ext>
                </a:extLst>
              </p:cNvPr>
              <p:cNvSpPr txBox="1"/>
              <p:nvPr/>
            </p:nvSpPr>
            <p:spPr>
              <a:xfrm>
                <a:off x="4060746" y="3207287"/>
                <a:ext cx="8130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C00000"/>
                    </a:solidFill>
                  </a:rPr>
                  <a:t>2004</a:t>
                </a:r>
                <a:endParaRPr lang="zh-CN" altLang="en-US" sz="20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8CFF4ED6-F55B-4AFA-84BB-C5E851D04013}"/>
                </a:ext>
              </a:extLst>
            </p:cNvPr>
            <p:cNvSpPr/>
            <p:nvPr/>
          </p:nvSpPr>
          <p:spPr>
            <a:xfrm>
              <a:off x="858577" y="2299717"/>
              <a:ext cx="435527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7030A0"/>
                  </a:solidFill>
                </a:rPr>
                <a:t>PRC </a:t>
              </a:r>
              <a:r>
                <a:rPr lang="zh-CN" altLang="en-US" sz="1600" b="1" dirty="0">
                  <a:solidFill>
                    <a:srgbClr val="7030A0"/>
                  </a:solidFill>
                </a:rPr>
                <a:t>48</a:t>
              </a:r>
              <a:r>
                <a:rPr lang="zh-CN" altLang="en-US" sz="1600" dirty="0">
                  <a:solidFill>
                    <a:srgbClr val="7030A0"/>
                  </a:solidFill>
                </a:rPr>
                <a:t>, 2665 (1993); JPG </a:t>
              </a:r>
              <a:r>
                <a:rPr lang="zh-CN" altLang="en-US" sz="1600" b="1" dirty="0">
                  <a:solidFill>
                    <a:srgbClr val="7030A0"/>
                  </a:solidFill>
                </a:rPr>
                <a:t>30</a:t>
              </a:r>
              <a:r>
                <a:rPr lang="zh-CN" altLang="en-US" sz="1600" dirty="0">
                  <a:solidFill>
                    <a:srgbClr val="7030A0"/>
                  </a:solidFill>
                </a:rPr>
                <a:t>, 703 (2004)</a:t>
              </a:r>
              <a:endParaRPr lang="zh-CN" altLang="en-US" sz="1600" dirty="0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D5318A0F-B942-4A71-A116-70D3296EB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03" y="285788"/>
            <a:ext cx="11200057" cy="790497"/>
          </a:xfrm>
        </p:spPr>
        <p:txBody>
          <a:bodyPr/>
          <a:lstStyle/>
          <a:p>
            <a:r>
              <a:rPr lang="en-US" altLang="zh-CN" dirty="0"/>
              <a:t>Progress of RHF model</a:t>
            </a:r>
            <a:endParaRPr lang="zh-CN" altLang="en-US" dirty="0"/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3451330E-B38F-4F33-9FAB-492D9E65EAD1}"/>
              </a:ext>
            </a:extLst>
          </p:cNvPr>
          <p:cNvSpPr/>
          <p:nvPr/>
        </p:nvSpPr>
        <p:spPr>
          <a:xfrm>
            <a:off x="516103" y="3646842"/>
            <a:ext cx="11200057" cy="301214"/>
          </a:xfrm>
          <a:prstGeom prst="rightArrow">
            <a:avLst>
              <a:gd name="adj1" fmla="val 32143"/>
              <a:gd name="adj2" fmla="val 8035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490DFA9F-3D0A-4695-82F5-931059F4E180}"/>
              </a:ext>
            </a:extLst>
          </p:cNvPr>
          <p:cNvGrpSpPr/>
          <p:nvPr/>
        </p:nvGrpSpPr>
        <p:grpSpPr>
          <a:xfrm>
            <a:off x="516103" y="6149281"/>
            <a:ext cx="6981977" cy="369332"/>
            <a:chOff x="516103" y="6149281"/>
            <a:chExt cx="6981977" cy="369332"/>
          </a:xfrm>
        </p:grpSpPr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DA937E3D-C826-41F3-A2BE-2A29B3013D39}"/>
                </a:ext>
              </a:extLst>
            </p:cNvPr>
            <p:cNvCxnSpPr/>
            <p:nvPr/>
          </p:nvCxnSpPr>
          <p:spPr>
            <a:xfrm>
              <a:off x="516103" y="6160039"/>
              <a:ext cx="6981977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C503852A-9D09-4506-A2A0-DBA1626DAAB2}"/>
                </a:ext>
              </a:extLst>
            </p:cNvPr>
            <p:cNvSpPr txBox="1"/>
            <p:nvPr/>
          </p:nvSpPr>
          <p:spPr>
            <a:xfrm>
              <a:off x="804933" y="6149281"/>
              <a:ext cx="6404317" cy="369332"/>
            </a:xfrm>
            <a:prstGeom prst="rect">
              <a:avLst/>
            </a:prstGeom>
            <a:noFill/>
            <a:ln>
              <a:noFill/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</a:rPr>
                <a:t>Improving model accuracy: modeling of in-medium effects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F43A4CEA-228E-47D7-9077-F58B25302B82}"/>
              </a:ext>
            </a:extLst>
          </p:cNvPr>
          <p:cNvGrpSpPr/>
          <p:nvPr/>
        </p:nvGrpSpPr>
        <p:grpSpPr>
          <a:xfrm>
            <a:off x="1699713" y="1161804"/>
            <a:ext cx="8856000" cy="400110"/>
            <a:chOff x="4598899" y="1183201"/>
            <a:chExt cx="8856000" cy="400110"/>
          </a:xfrm>
        </p:grpSpPr>
        <p:cxnSp>
          <p:nvCxnSpPr>
            <p:cNvPr id="49" name="直接箭头连接符 48">
              <a:extLst>
                <a:ext uri="{FF2B5EF4-FFF2-40B4-BE49-F238E27FC236}">
                  <a16:creationId xmlns:a16="http://schemas.microsoft.com/office/drawing/2014/main" id="{3572436E-53F3-4DF9-AC4A-D1337FD1EC2D}"/>
                </a:ext>
              </a:extLst>
            </p:cNvPr>
            <p:cNvCxnSpPr/>
            <p:nvPr/>
          </p:nvCxnSpPr>
          <p:spPr>
            <a:xfrm>
              <a:off x="4598899" y="1543723"/>
              <a:ext cx="885600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4A03A15C-0E1D-4F39-B0F1-4D5BE15CB08F}"/>
                </a:ext>
              </a:extLst>
            </p:cNvPr>
            <p:cNvSpPr txBox="1"/>
            <p:nvPr/>
          </p:nvSpPr>
          <p:spPr>
            <a:xfrm>
              <a:off x="7131188" y="1183201"/>
              <a:ext cx="3791423" cy="400110"/>
            </a:xfrm>
            <a:prstGeom prst="rect">
              <a:avLst/>
            </a:prstGeom>
            <a:noFill/>
            <a:ln>
              <a:noFill/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0000FF"/>
                  </a:solidFill>
                </a:rPr>
                <a:t>From stable to unstable nuclei</a:t>
              </a:r>
              <a:endParaRPr lang="zh-CN" altLang="en-US" sz="2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389B62EC-9A86-4EA6-A4EC-C26D6AEEEAE6}"/>
              </a:ext>
            </a:extLst>
          </p:cNvPr>
          <p:cNvGrpSpPr/>
          <p:nvPr/>
        </p:nvGrpSpPr>
        <p:grpSpPr>
          <a:xfrm>
            <a:off x="7724969" y="6149281"/>
            <a:ext cx="4082530" cy="369332"/>
            <a:chOff x="7724969" y="6149281"/>
            <a:chExt cx="4082530" cy="369332"/>
          </a:xfrm>
        </p:grpSpPr>
        <p:cxnSp>
          <p:nvCxnSpPr>
            <p:cNvPr id="52" name="直接箭头连接符 51">
              <a:extLst>
                <a:ext uri="{FF2B5EF4-FFF2-40B4-BE49-F238E27FC236}">
                  <a16:creationId xmlns:a16="http://schemas.microsoft.com/office/drawing/2014/main" id="{01B1D4AE-BBFC-481D-977F-72D2E2B22715}"/>
                </a:ext>
              </a:extLst>
            </p:cNvPr>
            <p:cNvCxnSpPr>
              <a:cxnSpLocks/>
            </p:cNvCxnSpPr>
            <p:nvPr/>
          </p:nvCxnSpPr>
          <p:spPr>
            <a:xfrm>
              <a:off x="7724969" y="6154399"/>
              <a:ext cx="4082530" cy="11279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1466844E-DB1D-4683-9D7D-5A4C28723912}"/>
                </a:ext>
              </a:extLst>
            </p:cNvPr>
            <p:cNvSpPr txBox="1"/>
            <p:nvPr/>
          </p:nvSpPr>
          <p:spPr>
            <a:xfrm>
              <a:off x="7826440" y="6149281"/>
              <a:ext cx="3879588" cy="369332"/>
            </a:xfrm>
            <a:prstGeom prst="rect">
              <a:avLst/>
            </a:prstGeom>
            <a:noFill/>
            <a:ln>
              <a:noFill/>
              <a:headEnd type="none" w="med" len="med"/>
              <a:tailEnd type="arrow" w="med" len="med"/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</a:rPr>
                <a:t>From spherical to deformed nuclei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7B950921-98E2-49FB-AC8D-488CCF20389A}"/>
              </a:ext>
            </a:extLst>
          </p:cNvPr>
          <p:cNvGrpSpPr/>
          <p:nvPr/>
        </p:nvGrpSpPr>
        <p:grpSpPr>
          <a:xfrm>
            <a:off x="86061" y="3839979"/>
            <a:ext cx="2235305" cy="1911502"/>
            <a:chOff x="86061" y="3839979"/>
            <a:chExt cx="2235305" cy="1911502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A16AA8F2-1C75-40FD-868F-C7B9A4AFEE83}"/>
                </a:ext>
              </a:extLst>
            </p:cNvPr>
            <p:cNvCxnSpPr/>
            <p:nvPr/>
          </p:nvCxnSpPr>
          <p:spPr>
            <a:xfrm>
              <a:off x="1177958" y="3839979"/>
              <a:ext cx="0" cy="20439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4B458A0-D6EB-4B94-948A-E1739BC91DD9}"/>
                </a:ext>
              </a:extLst>
            </p:cNvPr>
            <p:cNvSpPr txBox="1"/>
            <p:nvPr/>
          </p:nvSpPr>
          <p:spPr>
            <a:xfrm>
              <a:off x="792276" y="3990010"/>
              <a:ext cx="771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C00000"/>
                  </a:solidFill>
                </a:rPr>
                <a:t>1987</a:t>
              </a:r>
              <a:endParaRPr lang="zh-CN" alt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4D19EC9E-59EA-42AF-8242-629FA23BA7E1}"/>
                </a:ext>
              </a:extLst>
            </p:cNvPr>
            <p:cNvSpPr txBox="1"/>
            <p:nvPr/>
          </p:nvSpPr>
          <p:spPr>
            <a:xfrm>
              <a:off x="86061" y="4368605"/>
              <a:ext cx="21837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/>
                <a:t>First application</a:t>
              </a:r>
              <a:endParaRPr lang="zh-CN" altLang="en-US" sz="2000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C5E9780-F101-4668-AAF3-6D3E1CF41614}"/>
                </a:ext>
              </a:extLst>
            </p:cNvPr>
            <p:cNvSpPr txBox="1"/>
            <p:nvPr/>
          </p:nvSpPr>
          <p:spPr>
            <a:xfrm>
              <a:off x="206409" y="5382149"/>
              <a:ext cx="1990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B050"/>
                  </a:solidFill>
                </a:rPr>
                <a:t>Poor accuracy</a:t>
              </a:r>
              <a:endParaRPr lang="zh-CN" altLang="en-US" dirty="0">
                <a:solidFill>
                  <a:srgbClr val="00B050"/>
                </a:solidFill>
              </a:endParaRP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DB131AFF-A00D-4C91-9C29-75BD25C3010A}"/>
                </a:ext>
              </a:extLst>
            </p:cNvPr>
            <p:cNvSpPr/>
            <p:nvPr/>
          </p:nvSpPr>
          <p:spPr>
            <a:xfrm>
              <a:off x="229840" y="5065694"/>
              <a:ext cx="209152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rgbClr val="7030A0"/>
                  </a:solidFill>
                </a:rPr>
                <a:t>PRC </a:t>
              </a:r>
              <a:r>
                <a:rPr lang="zh-CN" altLang="en-US" sz="1600" b="1" dirty="0">
                  <a:solidFill>
                    <a:srgbClr val="7030A0"/>
                  </a:solidFill>
                </a:rPr>
                <a:t>36</a:t>
              </a:r>
              <a:r>
                <a:rPr lang="zh-CN" altLang="en-US" sz="1600" dirty="0">
                  <a:solidFill>
                    <a:srgbClr val="7030A0"/>
                  </a:solidFill>
                </a:rPr>
                <a:t>, 380 (1987)</a:t>
              </a: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BCA5BFB2-1AE7-4088-9EF2-BA1C0753A3AC}"/>
              </a:ext>
            </a:extLst>
          </p:cNvPr>
          <p:cNvGrpSpPr/>
          <p:nvPr/>
        </p:nvGrpSpPr>
        <p:grpSpPr>
          <a:xfrm>
            <a:off x="2107822" y="3839979"/>
            <a:ext cx="2667898" cy="2188501"/>
            <a:chOff x="2107822" y="3839979"/>
            <a:chExt cx="2667898" cy="2188501"/>
          </a:xfrm>
        </p:grpSpPr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9ADD83ED-7A82-4A03-B723-6D3E7A19CC7D}"/>
                </a:ext>
              </a:extLst>
            </p:cNvPr>
            <p:cNvCxnSpPr/>
            <p:nvPr/>
          </p:nvCxnSpPr>
          <p:spPr>
            <a:xfrm>
              <a:off x="3441771" y="3839979"/>
              <a:ext cx="0" cy="20439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DCF64B7-8F7C-4615-8FDF-3CBC1DE65DC9}"/>
                </a:ext>
              </a:extLst>
            </p:cNvPr>
            <p:cNvSpPr txBox="1"/>
            <p:nvPr/>
          </p:nvSpPr>
          <p:spPr>
            <a:xfrm>
              <a:off x="2107822" y="4368605"/>
              <a:ext cx="26678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/>
                <a:t>Density dependence  considered </a:t>
              </a:r>
              <a:endParaRPr lang="zh-CN" altLang="en-US" sz="2000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CCAB9C17-5E97-4C70-ADC9-56DC42550FF5}"/>
                </a:ext>
              </a:extLst>
            </p:cNvPr>
            <p:cNvSpPr txBox="1"/>
            <p:nvPr/>
          </p:nvSpPr>
          <p:spPr>
            <a:xfrm>
              <a:off x="3056089" y="3990010"/>
              <a:ext cx="771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C00000"/>
                  </a:solidFill>
                </a:rPr>
                <a:t>1995</a:t>
              </a:r>
              <a:endParaRPr lang="zh-CN" alt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9F2DCF02-DDA2-486F-A897-37B6519A4147}"/>
                </a:ext>
              </a:extLst>
            </p:cNvPr>
            <p:cNvSpPr txBox="1"/>
            <p:nvPr/>
          </p:nvSpPr>
          <p:spPr>
            <a:xfrm>
              <a:off x="2196573" y="5382149"/>
              <a:ext cx="24903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B050"/>
                  </a:solidFill>
                </a:rPr>
                <a:t>Rearrangement term was missing</a:t>
              </a:r>
              <a:endParaRPr lang="zh-CN" altLang="en-US" dirty="0">
                <a:solidFill>
                  <a:srgbClr val="00B050"/>
                </a:solidFill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50455A76-4323-4C6C-A5D4-96022B4D73D0}"/>
                </a:ext>
              </a:extLst>
            </p:cNvPr>
            <p:cNvSpPr/>
            <p:nvPr/>
          </p:nvSpPr>
          <p:spPr>
            <a:xfrm>
              <a:off x="2475000" y="5065694"/>
              <a:ext cx="19335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rgbClr val="7030A0"/>
                  </a:solidFill>
                </a:rPr>
                <a:t>PRC </a:t>
              </a:r>
              <a:r>
                <a:rPr lang="zh-CN" altLang="en-US" sz="1600" b="1" dirty="0">
                  <a:solidFill>
                    <a:srgbClr val="7030A0"/>
                  </a:solidFill>
                </a:rPr>
                <a:t>52</a:t>
              </a:r>
              <a:r>
                <a:rPr lang="zh-CN" altLang="en-US" sz="1600" dirty="0">
                  <a:solidFill>
                    <a:srgbClr val="7030A0"/>
                  </a:solidFill>
                </a:rPr>
                <a:t>, 144(1995)</a:t>
              </a:r>
              <a:endParaRPr lang="zh-CN" altLang="en-US" sz="1600" dirty="0"/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96472921-EEA3-4A0F-AB3F-8E0030765555}"/>
              </a:ext>
            </a:extLst>
          </p:cNvPr>
          <p:cNvGrpSpPr/>
          <p:nvPr/>
        </p:nvGrpSpPr>
        <p:grpSpPr>
          <a:xfrm>
            <a:off x="4580351" y="3839979"/>
            <a:ext cx="3202804" cy="2188501"/>
            <a:chOff x="4580351" y="3839979"/>
            <a:chExt cx="3202804" cy="2188501"/>
          </a:xfrm>
        </p:grpSpPr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DEF3B91D-7B20-4FF0-9C65-616BFB04C78F}"/>
                </a:ext>
              </a:extLst>
            </p:cNvPr>
            <p:cNvCxnSpPr/>
            <p:nvPr/>
          </p:nvCxnSpPr>
          <p:spPr>
            <a:xfrm>
              <a:off x="6181753" y="3839979"/>
              <a:ext cx="0" cy="20439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BA961DF-3FCD-4E63-BCCD-3DF8E8D4C49B}"/>
                </a:ext>
              </a:extLst>
            </p:cNvPr>
            <p:cNvSpPr txBox="1"/>
            <p:nvPr/>
          </p:nvSpPr>
          <p:spPr>
            <a:xfrm>
              <a:off x="4580351" y="4368605"/>
              <a:ext cx="3202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0000"/>
                  </a:solidFill>
                </a:rPr>
                <a:t>DDRHF model with </a:t>
              </a:r>
              <a:r>
                <a:rPr lang="en-US" altLang="zh-CN" sz="2000" dirty="0" err="1">
                  <a:solidFill>
                    <a:srgbClr val="FF0000"/>
                  </a:solidFill>
                </a:rPr>
                <a:t>PKOi</a:t>
              </a:r>
              <a:r>
                <a:rPr lang="en-US" altLang="zh-CN" sz="2000" dirty="0">
                  <a:solidFill>
                    <a:srgbClr val="FF0000"/>
                  </a:solidFill>
                </a:rPr>
                <a:t> (</a:t>
              </a:r>
              <a:r>
                <a:rPr lang="en-US" altLang="zh-CN" sz="2000" dirty="0" err="1">
                  <a:solidFill>
                    <a:srgbClr val="FF0000"/>
                  </a:solidFill>
                </a:rPr>
                <a:t>i</a:t>
              </a:r>
              <a:r>
                <a:rPr lang="en-US" altLang="zh-CN" sz="2000" dirty="0">
                  <a:solidFill>
                    <a:srgbClr val="FF0000"/>
                  </a:solidFill>
                </a:rPr>
                <a:t>=1, 2, 3)</a:t>
              </a:r>
              <a:endParaRPr lang="zh-CN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0383ABE-2C33-40C2-BE5B-8F1803527EDD}"/>
                </a:ext>
              </a:extLst>
            </p:cNvPr>
            <p:cNvSpPr txBox="1"/>
            <p:nvPr/>
          </p:nvSpPr>
          <p:spPr>
            <a:xfrm>
              <a:off x="5407342" y="3990010"/>
              <a:ext cx="15488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C00000"/>
                  </a:solidFill>
                </a:rPr>
                <a:t>2006-2008</a:t>
              </a:r>
              <a:endParaRPr lang="zh-CN" alt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9096BF52-4FF7-404E-8F80-7832E38DFADB}"/>
                </a:ext>
              </a:extLst>
            </p:cNvPr>
            <p:cNvSpPr txBox="1"/>
            <p:nvPr/>
          </p:nvSpPr>
          <p:spPr>
            <a:xfrm>
              <a:off x="4936555" y="5382149"/>
              <a:ext cx="24903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</a:rPr>
                <a:t>Similar accuracy as RMF model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F44F0F17-747B-4EA3-B1FD-26496C605EA8}"/>
                </a:ext>
              </a:extLst>
            </p:cNvPr>
            <p:cNvSpPr/>
            <p:nvPr/>
          </p:nvSpPr>
          <p:spPr>
            <a:xfrm>
              <a:off x="5266384" y="5065694"/>
              <a:ext cx="18307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600" dirty="0">
                  <a:solidFill>
                    <a:srgbClr val="7030A0"/>
                  </a:solidFill>
                </a:rPr>
                <a:t>Long (2006-2008)</a:t>
              </a:r>
              <a:endParaRPr lang="zh-CN" altLang="en-US" sz="16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5A745C0F-F05C-4BD3-ACE8-DDA74C742BB6}"/>
              </a:ext>
            </a:extLst>
          </p:cNvPr>
          <p:cNvGrpSpPr/>
          <p:nvPr/>
        </p:nvGrpSpPr>
        <p:grpSpPr>
          <a:xfrm>
            <a:off x="5793115" y="1570339"/>
            <a:ext cx="3267671" cy="2194437"/>
            <a:chOff x="5793115" y="1570339"/>
            <a:chExt cx="3267671" cy="2194437"/>
          </a:xfrm>
        </p:grpSpPr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F5F17282-43C8-433B-9F02-8425CD40F9AC}"/>
                </a:ext>
              </a:extLst>
            </p:cNvPr>
            <p:cNvCxnSpPr/>
            <p:nvPr/>
          </p:nvCxnSpPr>
          <p:spPr>
            <a:xfrm>
              <a:off x="7426950" y="3560381"/>
              <a:ext cx="0" cy="20439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3C91A5EC-1B1B-492A-A809-801A35F33A03}"/>
                </a:ext>
              </a:extLst>
            </p:cNvPr>
            <p:cNvSpPr txBox="1"/>
            <p:nvPr/>
          </p:nvSpPr>
          <p:spPr>
            <a:xfrm>
              <a:off x="7041268" y="3207287"/>
              <a:ext cx="771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C00000"/>
                  </a:solidFill>
                </a:rPr>
                <a:t>2010</a:t>
              </a:r>
              <a:endParaRPr lang="zh-CN" alt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2AFA320-88D4-437A-BA53-C9CA37227F08}"/>
                </a:ext>
              </a:extLst>
            </p:cNvPr>
            <p:cNvSpPr txBox="1"/>
            <p:nvPr/>
          </p:nvSpPr>
          <p:spPr>
            <a:xfrm>
              <a:off x="5793115" y="1570339"/>
              <a:ext cx="32676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0000"/>
                  </a:solidFill>
                </a:rPr>
                <a:t>RHFB theory for unstable nuclei is implemented</a:t>
              </a:r>
              <a:endParaRPr lang="zh-CN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EA1F8633-CF43-4BBA-A055-B878A1CC685E}"/>
                </a:ext>
              </a:extLst>
            </p:cNvPr>
            <p:cNvSpPr txBox="1"/>
            <p:nvPr/>
          </p:nvSpPr>
          <p:spPr>
            <a:xfrm>
              <a:off x="5859447" y="2612770"/>
              <a:ext cx="31350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</a:rPr>
                <a:t>Systematic applications were performed since then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D9E45C2E-302A-474A-A99E-3E6BE80EA266}"/>
                </a:ext>
              </a:extLst>
            </p:cNvPr>
            <p:cNvSpPr/>
            <p:nvPr/>
          </p:nvSpPr>
          <p:spPr>
            <a:xfrm>
              <a:off x="6242171" y="2299717"/>
              <a:ext cx="240161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rgbClr val="7030A0"/>
                  </a:solidFill>
                </a:rPr>
                <a:t>PRC </a:t>
              </a:r>
              <a:r>
                <a:rPr lang="zh-CN" altLang="en-US" sz="1600" b="1" dirty="0">
                  <a:solidFill>
                    <a:srgbClr val="7030A0"/>
                  </a:solidFill>
                </a:rPr>
                <a:t>81</a:t>
              </a:r>
              <a:r>
                <a:rPr lang="zh-CN" altLang="en-US" sz="1600" dirty="0">
                  <a:solidFill>
                    <a:srgbClr val="7030A0"/>
                  </a:solidFill>
                </a:rPr>
                <a:t>, 024308 (2010)</a:t>
              </a:r>
              <a:endParaRPr lang="zh-CN" altLang="en-US" sz="1600" dirty="0"/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43A58048-196C-4909-A488-560BC7A7B1DB}"/>
              </a:ext>
            </a:extLst>
          </p:cNvPr>
          <p:cNvGrpSpPr/>
          <p:nvPr/>
        </p:nvGrpSpPr>
        <p:grpSpPr>
          <a:xfrm>
            <a:off x="7724969" y="3839979"/>
            <a:ext cx="3021987" cy="2188501"/>
            <a:chOff x="7724969" y="3839979"/>
            <a:chExt cx="3021987" cy="2188501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6E10DFE6-E38D-445C-9E07-530EFF312D12}"/>
                </a:ext>
              </a:extLst>
            </p:cNvPr>
            <p:cNvSpPr txBox="1"/>
            <p:nvPr/>
          </p:nvSpPr>
          <p:spPr>
            <a:xfrm>
              <a:off x="8871119" y="3990010"/>
              <a:ext cx="7296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C00000"/>
                  </a:solidFill>
                </a:rPr>
                <a:t>2011</a:t>
              </a:r>
              <a:endParaRPr lang="zh-CN" altLang="en-US" sz="2000" dirty="0">
                <a:solidFill>
                  <a:srgbClr val="C00000"/>
                </a:solidFill>
              </a:endParaRPr>
            </a:p>
          </p:txBody>
        </p: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AC677FC4-7E08-408E-BEC5-BC3E6A71C540}"/>
                </a:ext>
              </a:extLst>
            </p:cNvPr>
            <p:cNvCxnSpPr/>
            <p:nvPr/>
          </p:nvCxnSpPr>
          <p:spPr>
            <a:xfrm>
              <a:off x="9235962" y="3839979"/>
              <a:ext cx="0" cy="20439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E0F2D4C4-F167-4C11-86CC-A9FAAB059129}"/>
                </a:ext>
              </a:extLst>
            </p:cNvPr>
            <p:cNvSpPr txBox="1"/>
            <p:nvPr/>
          </p:nvSpPr>
          <p:spPr>
            <a:xfrm>
              <a:off x="7724969" y="4368605"/>
              <a:ext cx="30219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/>
                <a:t>Axially deformed RHFB with oscillator base</a:t>
              </a:r>
              <a:endParaRPr lang="zh-CN" altLang="en-US" sz="2000" dirty="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687D9D15-003B-4800-B845-4BE703BF054D}"/>
                </a:ext>
              </a:extLst>
            </p:cNvPr>
            <p:cNvSpPr txBox="1"/>
            <p:nvPr/>
          </p:nvSpPr>
          <p:spPr>
            <a:xfrm>
              <a:off x="8133301" y="5382149"/>
              <a:ext cx="2205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B050"/>
                  </a:solidFill>
                </a:rPr>
                <a:t>Not suitable for unstable nuclei</a:t>
              </a:r>
              <a:endParaRPr lang="zh-CN" altLang="en-US" dirty="0">
                <a:solidFill>
                  <a:srgbClr val="00B050"/>
                </a:solidFill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DB396FCF-071E-429D-B307-6EE1193C1422}"/>
                </a:ext>
              </a:extLst>
            </p:cNvPr>
            <p:cNvSpPr/>
            <p:nvPr/>
          </p:nvSpPr>
          <p:spPr>
            <a:xfrm>
              <a:off x="8025534" y="5065694"/>
              <a:ext cx="24208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solidFill>
                    <a:srgbClr val="7030A0"/>
                  </a:solidFill>
                </a:rPr>
                <a:t>PRC </a:t>
              </a:r>
              <a:r>
                <a:rPr lang="en-US" altLang="zh-CN" sz="1600" b="1" dirty="0">
                  <a:solidFill>
                    <a:srgbClr val="7030A0"/>
                  </a:solidFill>
                </a:rPr>
                <a:t>83</a:t>
              </a:r>
              <a:r>
                <a:rPr lang="en-US" altLang="zh-CN" sz="1600" dirty="0">
                  <a:solidFill>
                    <a:srgbClr val="7030A0"/>
                  </a:solidFill>
                </a:rPr>
                <a:t>, 064323 (2011).</a:t>
              </a:r>
              <a:endParaRPr lang="zh-CN" altLang="en-US" sz="16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617E6F86-BE7A-49D6-B6F2-A9E78CBCA574}"/>
              </a:ext>
            </a:extLst>
          </p:cNvPr>
          <p:cNvGrpSpPr/>
          <p:nvPr/>
        </p:nvGrpSpPr>
        <p:grpSpPr>
          <a:xfrm>
            <a:off x="9062029" y="1570339"/>
            <a:ext cx="2618744" cy="2194437"/>
            <a:chOff x="9062029" y="1570339"/>
            <a:chExt cx="2618744" cy="2194437"/>
          </a:xfrm>
        </p:grpSpPr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678AA7C2-78CA-4D00-84DC-AAAC53CB22EC}"/>
                </a:ext>
              </a:extLst>
            </p:cNvPr>
            <p:cNvCxnSpPr/>
            <p:nvPr/>
          </p:nvCxnSpPr>
          <p:spPr>
            <a:xfrm>
              <a:off x="10369356" y="3560381"/>
              <a:ext cx="0" cy="20439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3254E59F-C2B0-4C85-A884-47F9954E0D7F}"/>
                </a:ext>
              </a:extLst>
            </p:cNvPr>
            <p:cNvSpPr txBox="1"/>
            <p:nvPr/>
          </p:nvSpPr>
          <p:spPr>
            <a:xfrm>
              <a:off x="9062029" y="1570339"/>
              <a:ext cx="2614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0000"/>
                  </a:solidFill>
                </a:rPr>
                <a:t>Axially deformed RHF/RHFB theory</a:t>
              </a:r>
              <a:endParaRPr lang="zh-CN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0576AD5D-A426-4EC8-B02C-D977F9DFAA6D}"/>
                </a:ext>
              </a:extLst>
            </p:cNvPr>
            <p:cNvSpPr txBox="1"/>
            <p:nvPr/>
          </p:nvSpPr>
          <p:spPr>
            <a:xfrm>
              <a:off x="9687118" y="3207287"/>
              <a:ext cx="13644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C00000"/>
                  </a:solidFill>
                </a:rPr>
                <a:t>2020-now</a:t>
              </a:r>
              <a:endParaRPr lang="zh-CN" alt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EEA76513-7F35-4DC0-A9E7-5D4FC7692C0E}"/>
                </a:ext>
              </a:extLst>
            </p:cNvPr>
            <p:cNvSpPr txBox="1"/>
            <p:nvPr/>
          </p:nvSpPr>
          <p:spPr>
            <a:xfrm>
              <a:off x="9124158" y="2612770"/>
              <a:ext cx="24903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</a:rPr>
                <a:t>Spherical DWS base is utilized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1C197364-A5F1-4FFD-AE4B-48B2D609698F}"/>
                </a:ext>
              </a:extLst>
            </p:cNvPr>
            <p:cNvSpPr/>
            <p:nvPr/>
          </p:nvSpPr>
          <p:spPr>
            <a:xfrm>
              <a:off x="9122059" y="2299717"/>
              <a:ext cx="25587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rgbClr val="7030A0"/>
                  </a:solidFill>
                </a:rPr>
                <a:t>PRC </a:t>
              </a:r>
              <a:r>
                <a:rPr lang="en-US" altLang="zh-CN" sz="1600" b="1" dirty="0">
                  <a:solidFill>
                    <a:srgbClr val="7030A0"/>
                  </a:solidFill>
                </a:rPr>
                <a:t>10</a:t>
              </a:r>
              <a:r>
                <a:rPr lang="zh-CN" altLang="en-US" sz="1600" b="1" dirty="0">
                  <a:solidFill>
                    <a:srgbClr val="7030A0"/>
                  </a:solidFill>
                </a:rPr>
                <a:t>1</a:t>
              </a:r>
              <a:r>
                <a:rPr lang="zh-CN" altLang="en-US" sz="1600" dirty="0">
                  <a:solidFill>
                    <a:srgbClr val="7030A0"/>
                  </a:solidFill>
                </a:rPr>
                <a:t>, 0</a:t>
              </a:r>
              <a:r>
                <a:rPr lang="en-US" altLang="zh-CN" sz="1600" dirty="0">
                  <a:solidFill>
                    <a:srgbClr val="7030A0"/>
                  </a:solidFill>
                </a:rPr>
                <a:t>64302</a:t>
              </a:r>
              <a:r>
                <a:rPr lang="zh-CN" altLang="en-US" sz="1600" dirty="0">
                  <a:solidFill>
                    <a:srgbClr val="7030A0"/>
                  </a:solidFill>
                </a:rPr>
                <a:t> (20</a:t>
              </a:r>
              <a:r>
                <a:rPr lang="en-US" altLang="zh-CN" sz="1600" dirty="0">
                  <a:solidFill>
                    <a:srgbClr val="7030A0"/>
                  </a:solidFill>
                </a:rPr>
                <a:t>2</a:t>
              </a:r>
              <a:r>
                <a:rPr lang="zh-CN" altLang="en-US" sz="1600" dirty="0">
                  <a:solidFill>
                    <a:srgbClr val="7030A0"/>
                  </a:solidFill>
                </a:rPr>
                <a:t>0)</a:t>
              </a:r>
              <a:endParaRPr lang="zh-CN" altLang="en-US" sz="1600" dirty="0"/>
            </a:p>
          </p:txBody>
        </p:sp>
      </p:grpSp>
      <p:pic>
        <p:nvPicPr>
          <p:cNvPr id="86" name="图片 85">
            <a:extLst>
              <a:ext uri="{FF2B5EF4-FFF2-40B4-BE49-F238E27FC236}">
                <a16:creationId xmlns:a16="http://schemas.microsoft.com/office/drawing/2014/main" id="{2F9E9B89-B840-4009-8CF1-0DC5016240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0" y="3502808"/>
            <a:ext cx="364896" cy="68285"/>
          </a:xfrm>
          <a:prstGeom prst="rect">
            <a:avLst/>
          </a:prstGeom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E3015D06-79FD-4C5C-A308-CEFDFF346C7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146" y="3969411"/>
            <a:ext cx="364896" cy="6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2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0FBDB-4C64-45B7-8264-659AF5509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Heart issues in RHF models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80653B-CAB5-4DCB-B49A-C24F858DF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569363"/>
          </a:xfrm>
        </p:spPr>
        <p:txBody>
          <a:bodyPr/>
          <a:lstStyle/>
          <a:p>
            <a:r>
              <a:rPr lang="en-US" altLang="zh-CN" dirty="0"/>
              <a:t>Nuclear in-medium interactions: </a:t>
            </a:r>
            <a:r>
              <a:rPr lang="en-US" altLang="zh-CN" sz="2400" dirty="0">
                <a:solidFill>
                  <a:srgbClr val="C00000"/>
                </a:solidFill>
              </a:rPr>
              <a:t>non-perturbative nature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15298ED-B1B7-4A39-A008-CBD0E9709DCD}"/>
              </a:ext>
            </a:extLst>
          </p:cNvPr>
          <p:cNvSpPr txBox="1"/>
          <p:nvPr/>
        </p:nvSpPr>
        <p:spPr>
          <a:xfrm>
            <a:off x="797923" y="1624402"/>
            <a:ext cx="10596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00FF"/>
                </a:solidFill>
              </a:rPr>
              <a:t>Density-dependent meson-nucleon couplings are more consistent with the model itself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7A3D04D-13F1-4B97-ACB9-3EBD66FEAF26}"/>
                  </a:ext>
                </a:extLst>
              </p:cNvPr>
              <p:cNvSpPr/>
              <p:nvPr/>
            </p:nvSpPr>
            <p:spPr>
              <a:xfrm>
                <a:off x="860440" y="2042070"/>
                <a:ext cx="10471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altLang="zh-CN" sz="2000" dirty="0">
                    <a:solidFill>
                      <a:srgbClr val="C00000"/>
                    </a:solidFill>
                  </a:rPr>
                  <a:t>RHF Lagrangians: PKO2 w/o pion, PKO1 and</a:t>
                </a:r>
                <a:r>
                  <a:rPr lang="zh-CN" alt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C00000"/>
                    </a:solidFill>
                  </a:rPr>
                  <a:t>PKO3 with pion, PKA1 with pion and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</a:rPr>
                  <a:t>-T</a:t>
                </a:r>
                <a:endParaRPr lang="zh-CN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7A3D04D-13F1-4B97-ACB9-3EBD66FEAF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40" y="2042070"/>
                <a:ext cx="10471136" cy="400110"/>
              </a:xfrm>
              <a:prstGeom prst="rect">
                <a:avLst/>
              </a:prstGeom>
              <a:blipFill>
                <a:blip r:embed="rId2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内容占位符 2">
            <a:extLst>
              <a:ext uri="{FF2B5EF4-FFF2-40B4-BE49-F238E27FC236}">
                <a16:creationId xmlns:a16="http://schemas.microsoft.com/office/drawing/2014/main" id="{F84CAC1F-EE62-47BA-ACF3-D1AF8C069D26}"/>
              </a:ext>
            </a:extLst>
          </p:cNvPr>
          <p:cNvSpPr txBox="1">
            <a:spLocks/>
          </p:cNvSpPr>
          <p:nvPr/>
        </p:nvSpPr>
        <p:spPr>
          <a:xfrm>
            <a:off x="516103" y="2951729"/>
            <a:ext cx="11200057" cy="56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Unstable nuclei with </a:t>
            </a:r>
            <a:r>
              <a:rPr lang="en-US" altLang="zh-CN" dirty="0">
                <a:solidFill>
                  <a:srgbClr val="C00000"/>
                </a:solidFill>
              </a:rPr>
              <a:t>spherical</a:t>
            </a:r>
            <a:r>
              <a:rPr lang="en-US" altLang="zh-CN" dirty="0"/>
              <a:t> and </a:t>
            </a:r>
            <a:r>
              <a:rPr lang="en-US" altLang="zh-CN" dirty="0">
                <a:solidFill>
                  <a:srgbClr val="C00000"/>
                </a:solidFill>
              </a:rPr>
              <a:t>ellipsoidal</a:t>
            </a:r>
            <a:r>
              <a:rPr lang="en-US" altLang="zh-CN" dirty="0"/>
              <a:t> shapes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66E462D-CE46-4CF8-BFF0-B92789C784DD}"/>
              </a:ext>
            </a:extLst>
          </p:cNvPr>
          <p:cNvSpPr txBox="1"/>
          <p:nvPr/>
        </p:nvSpPr>
        <p:spPr>
          <a:xfrm>
            <a:off x="1721552" y="3396259"/>
            <a:ext cx="9866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rgbClr val="C00000"/>
                </a:solidFill>
              </a:rPr>
              <a:t>Axially deformed RHF/RHFB models are available recently</a:t>
            </a: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0C512746-C20E-42D1-BFE4-06A905629295}"/>
              </a:ext>
            </a:extLst>
          </p:cNvPr>
          <p:cNvSpPr txBox="1">
            <a:spLocks/>
          </p:cNvSpPr>
          <p:nvPr/>
        </p:nvSpPr>
        <p:spPr>
          <a:xfrm>
            <a:off x="516103" y="4360981"/>
            <a:ext cx="11200057" cy="56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Necessity of Fock terms in describing nuclear structure 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54B86A7-FE6F-4B40-9285-B322C547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90" y="4876556"/>
            <a:ext cx="2474023" cy="1260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B014430-7E4F-48E0-9309-FFAE275D1EBE}"/>
              </a:ext>
            </a:extLst>
          </p:cNvPr>
          <p:cNvSpPr txBox="1"/>
          <p:nvPr/>
        </p:nvSpPr>
        <p:spPr>
          <a:xfrm>
            <a:off x="1218403" y="6110547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Tensor force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4619E26-6567-483E-A3A7-053FA145C27B}"/>
              </a:ext>
            </a:extLst>
          </p:cNvPr>
          <p:cNvSpPr txBox="1"/>
          <p:nvPr/>
        </p:nvSpPr>
        <p:spPr>
          <a:xfrm>
            <a:off x="3710673" y="4852115"/>
            <a:ext cx="7931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Delicate equilibrium of nuclear in-medium interactions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79863C7-D878-4710-98AA-5E9711B1DA94}"/>
              </a:ext>
            </a:extLst>
          </p:cNvPr>
          <p:cNvSpPr txBox="1"/>
          <p:nvPr/>
        </p:nvSpPr>
        <p:spPr>
          <a:xfrm>
            <a:off x="4765449" y="5705111"/>
            <a:ext cx="5822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Self-consistent description of magicity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E9D651E-D190-4CB6-A60A-A820B8DEA46F}"/>
              </a:ext>
            </a:extLst>
          </p:cNvPr>
          <p:cNvSpPr/>
          <p:nvPr/>
        </p:nvSpPr>
        <p:spPr>
          <a:xfrm>
            <a:off x="3357994" y="2487857"/>
            <a:ext cx="8230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rgbClr val="7030A0"/>
                </a:solidFill>
              </a:rPr>
              <a:t>PLB </a:t>
            </a:r>
            <a:r>
              <a:rPr lang="zh-CN" altLang="en-US" b="1" dirty="0">
                <a:solidFill>
                  <a:srgbClr val="7030A0"/>
                </a:solidFill>
              </a:rPr>
              <a:t>640</a:t>
            </a:r>
            <a:r>
              <a:rPr lang="zh-CN" altLang="en-US" dirty="0">
                <a:solidFill>
                  <a:srgbClr val="7030A0"/>
                </a:solidFill>
              </a:rPr>
              <a:t>, 150 (2006); EPL </a:t>
            </a:r>
            <a:r>
              <a:rPr lang="zh-CN" altLang="en-US" b="1" dirty="0">
                <a:solidFill>
                  <a:srgbClr val="7030A0"/>
                </a:solidFill>
              </a:rPr>
              <a:t>82</a:t>
            </a:r>
            <a:r>
              <a:rPr lang="zh-CN" altLang="en-US" dirty="0">
                <a:solidFill>
                  <a:srgbClr val="7030A0"/>
                </a:solidFill>
              </a:rPr>
              <a:t> (2008) 12001; PRC </a:t>
            </a:r>
            <a:r>
              <a:rPr lang="zh-CN" altLang="en-US" b="1" dirty="0">
                <a:solidFill>
                  <a:srgbClr val="7030A0"/>
                </a:solidFill>
              </a:rPr>
              <a:t>76</a:t>
            </a:r>
            <a:r>
              <a:rPr lang="zh-CN" altLang="en-US" dirty="0">
                <a:solidFill>
                  <a:srgbClr val="7030A0"/>
                </a:solidFill>
              </a:rPr>
              <a:t>, 034314 (2007).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6902177-18E5-44A1-B709-1ED339924F1D}"/>
              </a:ext>
            </a:extLst>
          </p:cNvPr>
          <p:cNvSpPr/>
          <p:nvPr/>
        </p:nvSpPr>
        <p:spPr>
          <a:xfrm>
            <a:off x="6040419" y="3936360"/>
            <a:ext cx="5547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>
                <a:solidFill>
                  <a:srgbClr val="7030A0"/>
                </a:solidFill>
              </a:rPr>
              <a:t>Geng, Xiang, Sun, Long, </a:t>
            </a:r>
            <a:r>
              <a:rPr lang="zh-CN" altLang="en-US" dirty="0">
                <a:solidFill>
                  <a:srgbClr val="7030A0"/>
                </a:solidFill>
              </a:rPr>
              <a:t>PRC </a:t>
            </a:r>
            <a:r>
              <a:rPr lang="en-US" altLang="zh-CN" b="1" dirty="0">
                <a:solidFill>
                  <a:srgbClr val="7030A0"/>
                </a:solidFill>
              </a:rPr>
              <a:t>101</a:t>
            </a:r>
            <a:r>
              <a:rPr lang="zh-CN" altLang="en-US" dirty="0">
                <a:solidFill>
                  <a:srgbClr val="7030A0"/>
                </a:solidFill>
              </a:rPr>
              <a:t>, </a:t>
            </a:r>
            <a:r>
              <a:rPr lang="en-US" altLang="zh-CN" dirty="0">
                <a:solidFill>
                  <a:srgbClr val="7030A0"/>
                </a:solidFill>
              </a:rPr>
              <a:t>064302</a:t>
            </a:r>
            <a:r>
              <a:rPr lang="zh-CN" altLang="en-US" dirty="0">
                <a:solidFill>
                  <a:srgbClr val="7030A0"/>
                </a:solidFill>
              </a:rPr>
              <a:t> (20</a:t>
            </a:r>
            <a:r>
              <a:rPr lang="en-US" altLang="zh-CN" dirty="0">
                <a:solidFill>
                  <a:srgbClr val="7030A0"/>
                </a:solidFill>
              </a:rPr>
              <a:t>20</a:t>
            </a:r>
            <a:r>
              <a:rPr lang="zh-CN" altLang="en-US" dirty="0">
                <a:solidFill>
                  <a:srgbClr val="7030A0"/>
                </a:solidFill>
              </a:rPr>
              <a:t>).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7B27044-4B69-4B0C-B415-FFBFE3CB0FF7}"/>
              </a:ext>
            </a:extLst>
          </p:cNvPr>
          <p:cNvSpPr/>
          <p:nvPr/>
        </p:nvSpPr>
        <p:spPr>
          <a:xfrm>
            <a:off x="634701" y="3936360"/>
            <a:ext cx="5217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rgbClr val="7030A0"/>
                </a:solidFill>
              </a:rPr>
              <a:t>Long, Ring, Giai, Meng, PRC </a:t>
            </a:r>
            <a:r>
              <a:rPr lang="zh-CN" altLang="en-US" b="1" dirty="0">
                <a:solidFill>
                  <a:srgbClr val="7030A0"/>
                </a:solidFill>
              </a:rPr>
              <a:t>81</a:t>
            </a:r>
            <a:r>
              <a:rPr lang="zh-CN" altLang="en-US" dirty="0">
                <a:solidFill>
                  <a:srgbClr val="7030A0"/>
                </a:solidFill>
              </a:rPr>
              <a:t>, 024308 (2010)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96B132F-6023-4AE8-9C2D-E3BB086ADCE4}"/>
              </a:ext>
            </a:extLst>
          </p:cNvPr>
          <p:cNvSpPr txBox="1"/>
          <p:nvPr/>
        </p:nvSpPr>
        <p:spPr>
          <a:xfrm>
            <a:off x="4082527" y="6202880"/>
            <a:ext cx="7505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PLB </a:t>
            </a:r>
            <a:r>
              <a:rPr lang="en-US" altLang="zh-CN" b="1" dirty="0">
                <a:solidFill>
                  <a:srgbClr val="7030A0"/>
                </a:solidFill>
              </a:rPr>
              <a:t>680</a:t>
            </a:r>
            <a:r>
              <a:rPr lang="en-US" altLang="zh-CN" dirty="0">
                <a:solidFill>
                  <a:srgbClr val="7030A0"/>
                </a:solidFill>
              </a:rPr>
              <a:t>, 428 (2009); PLB </a:t>
            </a:r>
            <a:r>
              <a:rPr lang="en-US" altLang="zh-CN" b="1" dirty="0">
                <a:solidFill>
                  <a:srgbClr val="7030A0"/>
                </a:solidFill>
              </a:rPr>
              <a:t>788</a:t>
            </a:r>
            <a:r>
              <a:rPr lang="en-US" altLang="zh-CN" dirty="0">
                <a:solidFill>
                  <a:srgbClr val="7030A0"/>
                </a:solidFill>
              </a:rPr>
              <a:t>,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192 (2019); PLB </a:t>
            </a:r>
            <a:r>
              <a:rPr lang="en-US" altLang="zh-CN" b="1" dirty="0">
                <a:solidFill>
                  <a:srgbClr val="7030A0"/>
                </a:solidFill>
              </a:rPr>
              <a:t>806</a:t>
            </a:r>
            <a:r>
              <a:rPr lang="en-US" altLang="zh-CN" dirty="0">
                <a:solidFill>
                  <a:srgbClr val="7030A0"/>
                </a:solidFill>
              </a:rPr>
              <a:t>, 135524 (2020)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0ABB2BC-8C05-466A-A701-EEC3B62A92E0}"/>
              </a:ext>
            </a:extLst>
          </p:cNvPr>
          <p:cNvSpPr txBox="1"/>
          <p:nvPr/>
        </p:nvSpPr>
        <p:spPr>
          <a:xfrm>
            <a:off x="5038588" y="5257343"/>
            <a:ext cx="5593457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PRC </a:t>
            </a:r>
            <a:r>
              <a:rPr lang="en-US" altLang="zh-CN" b="1" dirty="0">
                <a:solidFill>
                  <a:srgbClr val="7030A0"/>
                </a:solidFill>
              </a:rPr>
              <a:t>100</a:t>
            </a:r>
            <a:r>
              <a:rPr lang="en-US" altLang="zh-CN" dirty="0">
                <a:solidFill>
                  <a:srgbClr val="7030A0"/>
                </a:solidFill>
              </a:rPr>
              <a:t>, 051301 (2019); CPC </a:t>
            </a:r>
            <a:r>
              <a:rPr lang="en-US" altLang="zh-CN" b="1" dirty="0">
                <a:solidFill>
                  <a:srgbClr val="7030A0"/>
                </a:solidFill>
              </a:rPr>
              <a:t>44</a:t>
            </a:r>
            <a:r>
              <a:rPr lang="en-US" altLang="zh-CN" dirty="0">
                <a:solidFill>
                  <a:srgbClr val="7030A0"/>
                </a:solidFill>
              </a:rPr>
              <a:t>, 074107 (2020).</a:t>
            </a:r>
            <a:endParaRPr lang="zh-CN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14" grpId="0"/>
      <p:bldP spid="16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C0FA314-1F77-46C4-B5A8-836EB9347C2B}"/>
              </a:ext>
            </a:extLst>
          </p:cNvPr>
          <p:cNvSpPr txBox="1"/>
          <p:nvPr/>
        </p:nvSpPr>
        <p:spPr>
          <a:xfrm>
            <a:off x="2778425" y="1441524"/>
            <a:ext cx="6635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小标宋简体"/>
                <a:ea typeface="黑体"/>
                <a:cs typeface="+mn-cs"/>
              </a:rPr>
              <a:t>RHF/RHFB theoretical platform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小标宋简体"/>
              <a:ea typeface="黑体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DFDC127-CD61-4610-850C-029586A89D13}"/>
              </a:ext>
            </a:extLst>
          </p:cNvPr>
          <p:cNvSpPr txBox="1"/>
          <p:nvPr/>
        </p:nvSpPr>
        <p:spPr>
          <a:xfrm>
            <a:off x="4479214" y="2571077"/>
            <a:ext cx="3233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黑体"/>
                <a:cs typeface="+mn-cs"/>
              </a:rPr>
              <a:t>General formalism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/>
              <a:ea typeface="黑体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5562656-3DA9-4FD2-9A7A-9A10C8AFF4C0}"/>
              </a:ext>
            </a:extLst>
          </p:cNvPr>
          <p:cNvSpPr txBox="1"/>
          <p:nvPr/>
        </p:nvSpPr>
        <p:spPr>
          <a:xfrm>
            <a:off x="1908004" y="3577519"/>
            <a:ext cx="837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黑体"/>
                <a:cs typeface="+mn-cs"/>
              </a:rPr>
              <a:t>RHF/RHFB models for spherical/ellipsoidal nuclei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/>
              <a:ea typeface="黑体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4B129B1-4EAD-4BD2-9CBD-CCA18DCDDBDF}"/>
              </a:ext>
            </a:extLst>
          </p:cNvPr>
          <p:cNvSpPr txBox="1"/>
          <p:nvPr/>
        </p:nvSpPr>
        <p:spPr>
          <a:xfrm>
            <a:off x="4429518" y="4174872"/>
            <a:ext cx="333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/>
                <a:ea typeface="黑体"/>
                <a:cs typeface="+mn-cs"/>
              </a:rPr>
              <a:t>Numerical Technology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/>
              <a:ea typeface="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32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9D7A85-19E8-4716-B058-35B2CE59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Lagrangian</a:t>
            </a:r>
            <a:r>
              <a:rPr lang="zh-CN" altLang="en-US" dirty="0"/>
              <a:t>：</a:t>
            </a:r>
            <a:r>
              <a:rPr lang="en-US" altLang="zh-CN" dirty="0"/>
              <a:t>degrees of freedom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CC53689-021A-4AC1-8BEE-E76988103F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103" y="1194891"/>
                <a:ext cx="11200057" cy="590878"/>
              </a:xfrm>
            </p:spPr>
            <p:txBody>
              <a:bodyPr/>
              <a:lstStyle/>
              <a:p>
                <a:r>
                  <a:rPr lang="en-US" altLang="zh-CN" dirty="0"/>
                  <a:t>Lagrangian density: </a:t>
                </a:r>
                <a:r>
                  <a:rPr lang="en-US" altLang="zh-CN" sz="2400" dirty="0"/>
                  <a:t>nucleon (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altLang="zh-CN" sz="2400" dirty="0"/>
                  <a:t>), Mesons (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zh-CN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CN" sz="24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acc>
                      </m:e>
                      <m:sub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zh-CN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</m:oMath>
                </a14:m>
                <a:r>
                  <a:rPr lang="en-US" altLang="zh-CN" sz="2400" dirty="0"/>
                  <a:t>), Photon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zh-CN" sz="2400" dirty="0"/>
                  <a:t>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FCC53689-021A-4AC1-8BEE-E76988103F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103" y="1194891"/>
                <a:ext cx="11200057" cy="590878"/>
              </a:xfrm>
              <a:blipFill>
                <a:blip r:embed="rId6"/>
                <a:stretch>
                  <a:fillRect l="-980" t="-12371" b="-14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16C8DB6A-916E-43DC-A06F-3D535BF5911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46" y="1793134"/>
            <a:ext cx="8317909" cy="432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B037A6-E487-4B79-BCA6-94C9E4D79E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66" y="5190091"/>
            <a:ext cx="8728250" cy="1410202"/>
          </a:xfrm>
          <a:prstGeom prst="rect">
            <a:avLst/>
          </a:prstGeom>
          <a:effectLst/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EB3D8F4-3265-4875-BC44-1C5EE4BAE420}"/>
              </a:ext>
            </a:extLst>
          </p:cNvPr>
          <p:cNvGrpSpPr/>
          <p:nvPr/>
        </p:nvGrpSpPr>
        <p:grpSpPr>
          <a:xfrm>
            <a:off x="1268506" y="2289332"/>
            <a:ext cx="9654988" cy="2719190"/>
            <a:chOff x="1268506" y="2289332"/>
            <a:chExt cx="9654988" cy="271919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E51D66F-0891-4FD8-ACFA-929CED574343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268" y="2340839"/>
              <a:ext cx="9421464" cy="2229618"/>
            </a:xfrm>
            <a:prstGeom prst="rect">
              <a:avLst/>
            </a:prstGeom>
          </p:spPr>
        </p:pic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6054C8C6-860C-4E18-AB68-CFEC5F77B349}"/>
                </a:ext>
              </a:extLst>
            </p:cNvPr>
            <p:cNvSpPr/>
            <p:nvPr/>
          </p:nvSpPr>
          <p:spPr>
            <a:xfrm>
              <a:off x="1268506" y="2289332"/>
              <a:ext cx="9654988" cy="2719190"/>
            </a:xfrm>
            <a:prstGeom prst="roundRect">
              <a:avLst>
                <a:gd name="adj" fmla="val 5050"/>
              </a:avLst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511646E1-62D0-4948-8E0B-6FC16CAF9A18}"/>
              </a:ext>
            </a:extLst>
          </p:cNvPr>
          <p:cNvGrpSpPr/>
          <p:nvPr/>
        </p:nvGrpSpPr>
        <p:grpSpPr>
          <a:xfrm>
            <a:off x="2368129" y="5832969"/>
            <a:ext cx="1103187" cy="461665"/>
            <a:chOff x="2629119" y="5754549"/>
            <a:chExt cx="1103187" cy="461665"/>
          </a:xfrm>
        </p:grpSpPr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06B454BB-5EAE-426C-A252-C711114B8B04}"/>
                </a:ext>
              </a:extLst>
            </p:cNvPr>
            <p:cNvCxnSpPr/>
            <p:nvPr/>
          </p:nvCxnSpPr>
          <p:spPr>
            <a:xfrm>
              <a:off x="2976360" y="5771478"/>
              <a:ext cx="516835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AA20CCF8-958D-4B3A-A218-4DE4C2EE00C5}"/>
                </a:ext>
              </a:extLst>
            </p:cNvPr>
            <p:cNvSpPr txBox="1"/>
            <p:nvPr/>
          </p:nvSpPr>
          <p:spPr>
            <a:xfrm>
              <a:off x="2629119" y="5754549"/>
              <a:ext cx="11031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0000FF"/>
                  </a:solidFill>
                </a:rPr>
                <a:t>Scalar</a:t>
              </a:r>
              <a:endParaRPr lang="zh-CN" altLang="en-US" sz="2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B27A2B89-EF52-4A2B-A529-114E759949D4}"/>
              </a:ext>
            </a:extLst>
          </p:cNvPr>
          <p:cNvGrpSpPr/>
          <p:nvPr/>
        </p:nvGrpSpPr>
        <p:grpSpPr>
          <a:xfrm>
            <a:off x="2216027" y="6317521"/>
            <a:ext cx="4795152" cy="461665"/>
            <a:chOff x="2477017" y="6190691"/>
            <a:chExt cx="4795152" cy="461665"/>
          </a:xfrm>
        </p:grpSpPr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1A46F1CE-4C4D-4E58-AAE3-73D4E5E7C50D}"/>
                </a:ext>
              </a:extLst>
            </p:cNvPr>
            <p:cNvSpPr txBox="1"/>
            <p:nvPr/>
          </p:nvSpPr>
          <p:spPr>
            <a:xfrm>
              <a:off x="2477017" y="6190691"/>
              <a:ext cx="22236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Pseudo-vector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80946598-089D-4368-9F99-A696803A7CE7}"/>
                </a:ext>
              </a:extLst>
            </p:cNvPr>
            <p:cNvCxnSpPr/>
            <p:nvPr/>
          </p:nvCxnSpPr>
          <p:spPr>
            <a:xfrm flipH="1">
              <a:off x="4647304" y="6529890"/>
              <a:ext cx="2624865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5A7D90E4-EFB8-41D8-A61B-6378278E1474}"/>
              </a:ext>
            </a:extLst>
          </p:cNvPr>
          <p:cNvGrpSpPr/>
          <p:nvPr/>
        </p:nvGrpSpPr>
        <p:grpSpPr>
          <a:xfrm>
            <a:off x="7299699" y="6092452"/>
            <a:ext cx="3960593" cy="564270"/>
            <a:chOff x="7560689" y="6014032"/>
            <a:chExt cx="3960593" cy="564270"/>
          </a:xfrm>
        </p:grpSpPr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D7713A09-B281-4DCC-8322-5581942FCB08}"/>
                </a:ext>
              </a:extLst>
            </p:cNvPr>
            <p:cNvCxnSpPr>
              <a:cxnSpLocks/>
            </p:cNvCxnSpPr>
            <p:nvPr/>
          </p:nvCxnSpPr>
          <p:spPr>
            <a:xfrm>
              <a:off x="7560689" y="6578301"/>
              <a:ext cx="2232000" cy="0"/>
            </a:xfrm>
            <a:prstGeom prst="line">
              <a:avLst/>
            </a:prstGeom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>
              <a:extLst>
                <a:ext uri="{FF2B5EF4-FFF2-40B4-BE49-F238E27FC236}">
                  <a16:creationId xmlns:a16="http://schemas.microsoft.com/office/drawing/2014/main" id="{F3CC60B4-92DD-4C5B-A573-2B70ECBE0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92689" y="6244865"/>
              <a:ext cx="564738" cy="333437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1B1C1CFB-8E01-4E60-94E0-AED076A01A9D}"/>
                </a:ext>
              </a:extLst>
            </p:cNvPr>
            <p:cNvSpPr txBox="1"/>
            <p:nvPr/>
          </p:nvSpPr>
          <p:spPr>
            <a:xfrm>
              <a:off x="10337945" y="6014032"/>
              <a:ext cx="118333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Tensor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591A0FB1-3635-426C-91D9-4D880CCB529F}"/>
              </a:ext>
            </a:extLst>
          </p:cNvPr>
          <p:cNvGrpSpPr/>
          <p:nvPr/>
        </p:nvGrpSpPr>
        <p:grpSpPr>
          <a:xfrm>
            <a:off x="3586739" y="5222424"/>
            <a:ext cx="6509698" cy="627475"/>
            <a:chOff x="3847729" y="5144004"/>
            <a:chExt cx="6509698" cy="627475"/>
          </a:xfrm>
        </p:grpSpPr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47921ABC-D9AE-4548-B9FA-2A6E21159A10}"/>
                </a:ext>
              </a:extLst>
            </p:cNvPr>
            <p:cNvCxnSpPr>
              <a:cxnSpLocks/>
            </p:cNvCxnSpPr>
            <p:nvPr/>
          </p:nvCxnSpPr>
          <p:spPr>
            <a:xfrm>
              <a:off x="3847729" y="5771478"/>
              <a:ext cx="4896000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723E1865-C63E-4AE0-8399-034CC22E8F22}"/>
                </a:ext>
              </a:extLst>
            </p:cNvPr>
            <p:cNvSpPr txBox="1"/>
            <p:nvPr/>
          </p:nvSpPr>
          <p:spPr>
            <a:xfrm>
              <a:off x="9191723" y="5144004"/>
              <a:ext cx="11657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0000FF"/>
                  </a:solidFill>
                </a:rPr>
                <a:t>Vector</a:t>
              </a:r>
              <a:endParaRPr lang="zh-CN" altLang="en-US" sz="2400" dirty="0">
                <a:solidFill>
                  <a:srgbClr val="0000FF"/>
                </a:solidFill>
              </a:endParaRPr>
            </a:p>
          </p:txBody>
        </p: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581A1575-7404-434C-8946-92BD3EC00A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27293" y="5374837"/>
              <a:ext cx="447994" cy="396642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29C9B32-DB4C-476E-9C87-283F0CB15D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514" y="4657085"/>
            <a:ext cx="7646972" cy="2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4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9AAFE2-1F14-4485-B7FA-F7ACEA98D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Hamiltonian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F0406A-F125-474B-AE9A-5AA9124B1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623151"/>
          </a:xfrm>
        </p:spPr>
        <p:txBody>
          <a:bodyPr/>
          <a:lstStyle/>
          <a:p>
            <a:r>
              <a:rPr lang="en-US" altLang="zh-CN" dirty="0"/>
              <a:t>Hamiltonian: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B25A788-25E6-47AF-8047-A0AB5D55C1C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18" y="1317696"/>
            <a:ext cx="6209642" cy="32862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837B3DB5-AE91-4785-B0DF-36579392F07D}"/>
              </a:ext>
            </a:extLst>
          </p:cNvPr>
          <p:cNvGrpSpPr/>
          <p:nvPr/>
        </p:nvGrpSpPr>
        <p:grpSpPr>
          <a:xfrm>
            <a:off x="1326000" y="2581838"/>
            <a:ext cx="9540000" cy="3060000"/>
            <a:chOff x="1264025" y="2581838"/>
            <a:chExt cx="9540000" cy="3060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27012AC-07D9-4733-8830-588BC4B15CBD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36" y="2630335"/>
              <a:ext cx="9312902" cy="2952000"/>
            </a:xfrm>
            <a:prstGeom prst="rect">
              <a:avLst/>
            </a:prstGeom>
            <a:ln>
              <a:noFill/>
              <a:prstDash val="sysDash"/>
            </a:ln>
          </p:spPr>
        </p:pic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C215350E-36ED-4AB6-843D-D80AB7AA190B}"/>
                </a:ext>
              </a:extLst>
            </p:cNvPr>
            <p:cNvSpPr/>
            <p:nvPr/>
          </p:nvSpPr>
          <p:spPr>
            <a:xfrm>
              <a:off x="1264025" y="2581838"/>
              <a:ext cx="9540000" cy="3060000"/>
            </a:xfrm>
            <a:prstGeom prst="roundRect">
              <a:avLst>
                <a:gd name="adj" fmla="val 5226"/>
              </a:avLst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D62F88A-9E1B-44EF-8F66-6F89743E86DB}"/>
              </a:ext>
            </a:extLst>
          </p:cNvPr>
          <p:cNvGrpSpPr/>
          <p:nvPr/>
        </p:nvGrpSpPr>
        <p:grpSpPr>
          <a:xfrm>
            <a:off x="1725939" y="5754219"/>
            <a:ext cx="8740123" cy="958541"/>
            <a:chOff x="1279338" y="5754219"/>
            <a:chExt cx="8740123" cy="958541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7ADB6352-9E3D-4C83-B06C-A1A1F688E7FA}"/>
                </a:ext>
              </a:extLst>
            </p:cNvPr>
            <p:cNvGrpSpPr/>
            <p:nvPr/>
          </p:nvGrpSpPr>
          <p:grpSpPr>
            <a:xfrm>
              <a:off x="1613052" y="5837489"/>
              <a:ext cx="8072695" cy="792000"/>
              <a:chOff x="1724283" y="5837489"/>
              <a:chExt cx="8072695" cy="792000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4AEDAF73-F37F-421E-A82B-241C90B572F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4283" y="5837489"/>
                <a:ext cx="2369399" cy="792000"/>
              </a:xfrm>
              <a:prstGeom prst="rect">
                <a:avLst/>
              </a:prstGeom>
              <a:ln>
                <a:noFill/>
                <a:prstDash val="sysDot"/>
              </a:ln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74DEEB99-505E-4F2D-820C-8077DD5F1C9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8672" y="5873489"/>
                <a:ext cx="2188306" cy="720000"/>
              </a:xfrm>
              <a:prstGeom prst="rect">
                <a:avLst/>
              </a:prstGeom>
              <a:ln>
                <a:noFill/>
                <a:prstDash val="sysDot"/>
              </a:ln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7EB7AE8F-1828-4712-9F32-362236C8586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2477" y="6107489"/>
                <a:ext cx="1451923" cy="252000"/>
              </a:xfrm>
              <a:prstGeom prst="rect">
                <a:avLst/>
              </a:prstGeom>
              <a:ln>
                <a:noFill/>
                <a:prstDash val="sysDot"/>
              </a:ln>
            </p:spPr>
          </p:pic>
        </p:grpSp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979FC472-5999-4765-80A5-5BA6B5F04560}"/>
                </a:ext>
              </a:extLst>
            </p:cNvPr>
            <p:cNvSpPr/>
            <p:nvPr/>
          </p:nvSpPr>
          <p:spPr>
            <a:xfrm>
              <a:off x="1279338" y="5754219"/>
              <a:ext cx="8740123" cy="958541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6B7F6696-F8F7-43DB-B215-54222CEA5AF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3" y="1705107"/>
            <a:ext cx="11129954" cy="72918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DADB0FE-F2A0-4837-B021-58473181DC2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r="17346" b="7999"/>
          <a:stretch/>
        </p:blipFill>
        <p:spPr>
          <a:xfrm>
            <a:off x="10905449" y="5641838"/>
            <a:ext cx="755498" cy="104400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CE53125-8D91-4CBA-88EF-5B329FFD574E}"/>
              </a:ext>
            </a:extLst>
          </p:cNvPr>
          <p:cNvCxnSpPr/>
          <p:nvPr/>
        </p:nvCxnSpPr>
        <p:spPr>
          <a:xfrm>
            <a:off x="8163560" y="2301240"/>
            <a:ext cx="411480" cy="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47488C36-2630-4EAD-BC06-ECD85001DBDA}"/>
              </a:ext>
            </a:extLst>
          </p:cNvPr>
          <p:cNvCxnSpPr/>
          <p:nvPr/>
        </p:nvCxnSpPr>
        <p:spPr>
          <a:xfrm>
            <a:off x="8641080" y="2301240"/>
            <a:ext cx="1584000" cy="0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23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85DE7C-B003-42EF-943D-FBBFB13BD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BEB40A-270C-4A42-8B08-280AE3CA3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031" y="1291213"/>
            <a:ext cx="9012071" cy="52016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tabLst>
                <a:tab pos="8791575" algn="r"/>
              </a:tabLst>
            </a:pPr>
            <a:r>
              <a:rPr lang="en-US" altLang="zh-CN" dirty="0"/>
              <a:t>Introduction:	</a:t>
            </a:r>
            <a:r>
              <a:rPr lang="en-US" altLang="zh-CN" sz="2400" dirty="0">
                <a:solidFill>
                  <a:srgbClr val="0000FF"/>
                </a:solidFill>
              </a:rPr>
              <a:t>basic concept, frontiers, challenges</a:t>
            </a:r>
            <a:endParaRPr lang="en-US" altLang="zh-CN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RHF/RHFB theories:</a:t>
            </a:r>
          </a:p>
          <a:p>
            <a:pPr marL="0" indent="0" algn="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zh-CN" sz="2400" dirty="0">
                <a:solidFill>
                  <a:srgbClr val="0000FF"/>
                </a:solidFill>
              </a:rPr>
              <a:t>General formalism, with spherical and axial symmetries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8791575" algn="r"/>
              </a:tabLst>
            </a:pPr>
            <a:r>
              <a:rPr lang="en-US" altLang="zh-CN" dirty="0"/>
              <a:t>Pseudo-spin symmetry: 	</a:t>
            </a:r>
            <a:r>
              <a:rPr lang="en-US" altLang="zh-CN" sz="2400" dirty="0">
                <a:solidFill>
                  <a:srgbClr val="0000FF"/>
                </a:solidFill>
              </a:rPr>
              <a:t>In-medium effects</a:t>
            </a:r>
            <a:endParaRPr lang="en-US" altLang="zh-CN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8791575" algn="r"/>
              </a:tabLst>
            </a:pPr>
            <a:r>
              <a:rPr lang="en-US" altLang="zh-CN" dirty="0"/>
              <a:t>Tensor force:	</a:t>
            </a:r>
            <a:r>
              <a:rPr lang="en-US" altLang="zh-CN" sz="2400" dirty="0">
                <a:solidFill>
                  <a:srgbClr val="0000FF"/>
                </a:solidFill>
              </a:rPr>
              <a:t>Relativistic form, tenor effects</a:t>
            </a:r>
            <a:endParaRPr lang="en-US" altLang="zh-CN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8791575" algn="r"/>
              </a:tabLst>
            </a:pPr>
            <a:r>
              <a:rPr lang="en-US" altLang="zh-CN" dirty="0" err="1"/>
              <a:t>Magicities</a:t>
            </a:r>
            <a:r>
              <a:rPr lang="en-US" altLang="zh-CN" dirty="0"/>
              <a:t>: 	</a:t>
            </a:r>
            <a:r>
              <a:rPr lang="en-US" altLang="zh-CN" sz="2400" dirty="0">
                <a:solidFill>
                  <a:srgbClr val="0000FF"/>
                </a:solidFill>
              </a:rPr>
              <a:t>New magicity in Calcium isotopes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dirty="0"/>
              <a:t>Conclusions and perspectives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4872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D6F67-01E2-46CC-B3B3-3F91C17D4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Variational principle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4F5752-5761-4E0D-B249-A7D23496D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585500"/>
          </a:xfrm>
        </p:spPr>
        <p:txBody>
          <a:bodyPr>
            <a:normAutofit/>
          </a:bodyPr>
          <a:lstStyle/>
          <a:p>
            <a:pPr>
              <a:tabLst>
                <a:tab pos="10941050" algn="r"/>
              </a:tabLst>
            </a:pPr>
            <a:r>
              <a:rPr lang="en-US" altLang="zh-CN" dirty="0"/>
              <a:t>Quantizing nucleon field: 	</a:t>
            </a:r>
            <a:r>
              <a:rPr lang="en-US" altLang="zh-CN" sz="2400" dirty="0">
                <a:solidFill>
                  <a:srgbClr val="C00000"/>
                </a:solidFill>
              </a:rPr>
              <a:t>Dirac sea is neglected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4F71DD1-D42C-4828-9616-4A4A41A742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62" y="1764252"/>
            <a:ext cx="3672438" cy="7575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B1A0B9C-FC2E-4A12-8304-23665DAA9E3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56" y="2922873"/>
            <a:ext cx="1630299" cy="4246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9DF8BC-871B-40D9-8CD2-291944C1EA6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586" y="2901534"/>
            <a:ext cx="1062681" cy="46732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82D5C2B-48D1-4F39-827E-A9699C97B42E}"/>
              </a:ext>
            </a:extLst>
          </p:cNvPr>
          <p:cNvSpPr txBox="1"/>
          <p:nvPr/>
        </p:nvSpPr>
        <p:spPr>
          <a:xfrm>
            <a:off x="5972287" y="2904364"/>
            <a:ext cx="5192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Hartree-Fock single-particle space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4" name="加号 13">
            <a:extLst>
              <a:ext uri="{FF2B5EF4-FFF2-40B4-BE49-F238E27FC236}">
                <a16:creationId xmlns:a16="http://schemas.microsoft.com/office/drawing/2014/main" id="{3B2B8E8F-1459-4960-9981-4560F0A71096}"/>
              </a:ext>
            </a:extLst>
          </p:cNvPr>
          <p:cNvSpPr/>
          <p:nvPr/>
        </p:nvSpPr>
        <p:spPr>
          <a:xfrm>
            <a:off x="3187270" y="2937196"/>
            <a:ext cx="396000" cy="396000"/>
          </a:xfrm>
          <a:prstGeom prst="mathPlus">
            <a:avLst>
              <a:gd name="adj1" fmla="val 1201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1A35B0BC-18AA-400B-944E-7C6E2DB44501}"/>
              </a:ext>
            </a:extLst>
          </p:cNvPr>
          <p:cNvSpPr/>
          <p:nvPr/>
        </p:nvSpPr>
        <p:spPr>
          <a:xfrm>
            <a:off x="5276626" y="3002070"/>
            <a:ext cx="467957" cy="26625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A03F968-1F33-404B-A9CB-4ED609497752}"/>
              </a:ext>
            </a:extLst>
          </p:cNvPr>
          <p:cNvCxnSpPr/>
          <p:nvPr/>
        </p:nvCxnSpPr>
        <p:spPr>
          <a:xfrm>
            <a:off x="1543721" y="2874116"/>
            <a:ext cx="32760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FB01B930-ACC4-4F7B-A882-85A1DE621BD0}"/>
              </a:ext>
            </a:extLst>
          </p:cNvPr>
          <p:cNvSpPr txBox="1"/>
          <p:nvPr/>
        </p:nvSpPr>
        <p:spPr>
          <a:xfrm>
            <a:off x="2469026" y="2562855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Shell model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85DF21E-E77E-4371-810E-9104668C68F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71" y="1482578"/>
            <a:ext cx="2296074" cy="103920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11264C7-E95D-44A4-9F8E-E7C7408B02E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084" y="1825069"/>
            <a:ext cx="2404903" cy="354227"/>
          </a:xfrm>
          <a:prstGeom prst="rect">
            <a:avLst/>
          </a:prstGeom>
        </p:spPr>
      </p:pic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E27A771C-0F19-4D5F-94EB-7299CCDF641F}"/>
              </a:ext>
            </a:extLst>
          </p:cNvPr>
          <p:cNvCxnSpPr>
            <a:cxnSpLocks/>
          </p:cNvCxnSpPr>
          <p:nvPr/>
        </p:nvCxnSpPr>
        <p:spPr>
          <a:xfrm>
            <a:off x="5827055" y="2562855"/>
            <a:ext cx="2296074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211C7BEE-50E3-4349-AF46-88E36A38E394}"/>
              </a:ext>
            </a:extLst>
          </p:cNvPr>
          <p:cNvSpPr txBox="1"/>
          <p:nvPr/>
        </p:nvSpPr>
        <p:spPr>
          <a:xfrm>
            <a:off x="5420019" y="2556594"/>
            <a:ext cx="311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Hartree-Fock ground state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BDF17A97-8926-4BFE-9DFD-FBB3D6EC67BF}"/>
              </a:ext>
            </a:extLst>
          </p:cNvPr>
          <p:cNvCxnSpPr>
            <a:cxnSpLocks/>
          </p:cNvCxnSpPr>
          <p:nvPr/>
        </p:nvCxnSpPr>
        <p:spPr>
          <a:xfrm>
            <a:off x="8881600" y="2246330"/>
            <a:ext cx="24120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664D4612-04F0-4102-A600-318654863564}"/>
              </a:ext>
            </a:extLst>
          </p:cNvPr>
          <p:cNvSpPr txBox="1"/>
          <p:nvPr/>
        </p:nvSpPr>
        <p:spPr>
          <a:xfrm>
            <a:off x="9052702" y="224006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Energy functional</a:t>
            </a:r>
            <a:endParaRPr lang="zh-CN" alt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内容占位符 2">
                <a:extLst>
                  <a:ext uri="{FF2B5EF4-FFF2-40B4-BE49-F238E27FC236}">
                    <a16:creationId xmlns:a16="http://schemas.microsoft.com/office/drawing/2014/main" id="{8BD20CC5-3519-4A67-8003-4224F13A81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103" y="3538330"/>
                <a:ext cx="11200057" cy="5855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449263" indent="-449263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p"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1pPr>
                <a:lvl2pPr marL="808038" indent="-3508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ü"/>
                  <a:defRPr sz="2400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tabLst>
                    <a:tab pos="10941050" algn="r"/>
                  </a:tabLst>
                </a:pPr>
                <a:r>
                  <a:rPr lang="en-US" altLang="zh-CN" dirty="0"/>
                  <a:t>Integral-differential Dirac equations </a:t>
                </a:r>
                <a:r>
                  <a:rPr lang="en-US" altLang="zh-CN" dirty="0">
                    <a:sym typeface="Wingdings" panose="05000000000000000000" pitchFamily="2" charset="2"/>
                  </a:rPr>
                  <a:t> Variation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𝐸</m:t>
                    </m:r>
                  </m:oMath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内容占位符 2">
                <a:extLst>
                  <a:ext uri="{FF2B5EF4-FFF2-40B4-BE49-F238E27FC236}">
                    <a16:creationId xmlns:a16="http://schemas.microsoft.com/office/drawing/2014/main" id="{8BD20CC5-3519-4A67-8003-4224F13A8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03" y="3538330"/>
                <a:ext cx="11200057" cy="585500"/>
              </a:xfrm>
              <a:prstGeom prst="rect">
                <a:avLst/>
              </a:prstGeom>
              <a:blipFill>
                <a:blip r:embed="rId17"/>
                <a:stretch>
                  <a:fillRect l="-980" t="-11458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图片 34">
            <a:extLst>
              <a:ext uri="{FF2B5EF4-FFF2-40B4-BE49-F238E27FC236}">
                <a16:creationId xmlns:a16="http://schemas.microsoft.com/office/drawing/2014/main" id="{E1B62719-F23E-4E0F-9CBD-0F924C1B9CF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49" y="4166116"/>
            <a:ext cx="5245121" cy="9026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15725E16-0A3E-4177-9CE2-FD30D54630B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74" y="4224798"/>
            <a:ext cx="4551604" cy="785274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B891A484-C8BE-4785-9B8B-DD3F2D275E88}"/>
              </a:ext>
            </a:extLst>
          </p:cNvPr>
          <p:cNvSpPr txBox="1"/>
          <p:nvPr/>
        </p:nvSpPr>
        <p:spPr>
          <a:xfrm>
            <a:off x="6181513" y="4355825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ym typeface="Wingdings" panose="05000000000000000000" pitchFamily="2" charset="2"/>
              </a:rPr>
              <a:t></a:t>
            </a:r>
            <a:endParaRPr lang="zh-CN" altLang="en-US" sz="2800" dirty="0"/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5A23CE61-20D9-48CE-BE74-40D708E6AC9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49" y="5169723"/>
            <a:ext cx="6196839" cy="1183399"/>
          </a:xfrm>
          <a:prstGeom prst="rect">
            <a:avLst/>
          </a:prstGeom>
        </p:spPr>
      </p:pic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A9F1893C-8863-4F68-9653-7807C1CF82AA}"/>
              </a:ext>
            </a:extLst>
          </p:cNvPr>
          <p:cNvCxnSpPr/>
          <p:nvPr/>
        </p:nvCxnSpPr>
        <p:spPr>
          <a:xfrm>
            <a:off x="1634436" y="5577840"/>
            <a:ext cx="30240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431FF862-4ECC-4E99-BAB9-B9CF56886542}"/>
              </a:ext>
            </a:extLst>
          </p:cNvPr>
          <p:cNvSpPr txBox="1"/>
          <p:nvPr/>
        </p:nvSpPr>
        <p:spPr>
          <a:xfrm>
            <a:off x="1987305" y="5550948"/>
            <a:ext cx="23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Kinetic energy term</a:t>
            </a:r>
            <a:endParaRPr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337D59D0-7C0D-4BBA-BFE2-7729502B5F47}"/>
              </a:ext>
            </a:extLst>
          </p:cNvPr>
          <p:cNvCxnSpPr/>
          <p:nvPr/>
        </p:nvCxnSpPr>
        <p:spPr>
          <a:xfrm>
            <a:off x="1616376" y="6380014"/>
            <a:ext cx="52920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B071BE34-F526-4A2F-89D3-38C99623A77F}"/>
              </a:ext>
            </a:extLst>
          </p:cNvPr>
          <p:cNvSpPr txBox="1"/>
          <p:nvPr/>
        </p:nvSpPr>
        <p:spPr>
          <a:xfrm>
            <a:off x="2042628" y="6353122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Local potential energy term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697EC6B1-B26C-462A-8836-9532951601C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175" y="5167720"/>
            <a:ext cx="4250725" cy="907211"/>
          </a:xfrm>
          <a:prstGeom prst="rect">
            <a:avLst/>
          </a:prstGeom>
        </p:spPr>
      </p:pic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B180A168-2AB4-40D6-844A-23F3F07AE52D}"/>
              </a:ext>
            </a:extLst>
          </p:cNvPr>
          <p:cNvCxnSpPr>
            <a:cxnSpLocks/>
          </p:cNvCxnSpPr>
          <p:nvPr/>
        </p:nvCxnSpPr>
        <p:spPr>
          <a:xfrm>
            <a:off x="8211194" y="6168456"/>
            <a:ext cx="3157771" cy="2689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2D3E34D6-B042-4CCE-AA05-D1315CE8295E}"/>
              </a:ext>
            </a:extLst>
          </p:cNvPr>
          <p:cNvSpPr txBox="1"/>
          <p:nvPr/>
        </p:nvSpPr>
        <p:spPr>
          <a:xfrm>
            <a:off x="7955282" y="6168456"/>
            <a:ext cx="3669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Non-Local potential energy term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116966F1-390A-4DEE-A0B6-355AE09C5FD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848" y="1664116"/>
            <a:ext cx="3020311" cy="5004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ECA2029-0896-4A83-85D1-D28889432CD6}"/>
              </a:ext>
            </a:extLst>
          </p:cNvPr>
          <p:cNvSpPr/>
          <p:nvPr/>
        </p:nvSpPr>
        <p:spPr>
          <a:xfrm>
            <a:off x="8352981" y="4075843"/>
            <a:ext cx="3242044" cy="2636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27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8" grpId="0"/>
      <p:bldP spid="30" grpId="0"/>
      <p:bldP spid="32" grpId="0"/>
      <p:bldP spid="38" grpId="0"/>
      <p:bldP spid="47" grpId="0"/>
      <p:bldP spid="49" grpId="0"/>
      <p:bldP spid="55" grpId="0"/>
      <p:bldP spid="4" grpId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605DB5-7D19-4D86-AE3B-1780430B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Effective Lagrangians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213EC0-4DFD-4874-83CC-0F11270C1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547848"/>
          </a:xfrm>
        </p:spPr>
        <p:txBody>
          <a:bodyPr>
            <a:normAutofit/>
          </a:bodyPr>
          <a:lstStyle/>
          <a:p>
            <a:r>
              <a:rPr lang="en-US" altLang="zh-CN" dirty="0"/>
              <a:t>Modeling of nuclear in-medium effects</a:t>
            </a:r>
            <a:endParaRPr lang="zh-CN" altLang="en-US" dirty="0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65A1873C-4479-47FC-BFF6-6B2F7BC34A09}"/>
              </a:ext>
            </a:extLst>
          </p:cNvPr>
          <p:cNvSpPr/>
          <p:nvPr/>
        </p:nvSpPr>
        <p:spPr>
          <a:xfrm>
            <a:off x="6000622" y="1812935"/>
            <a:ext cx="5447325" cy="510778"/>
          </a:xfrm>
          <a:prstGeom prst="roundRect">
            <a:avLst/>
          </a:prstGeom>
          <a:ln w="28575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400" dirty="0"/>
              <a:t>density-dependent coupling strength</a:t>
            </a:r>
            <a:endParaRPr lang="zh-CN" altLang="en-US" sz="2400" dirty="0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774C10C-98DB-43A4-99B5-B6048F4AC01F}"/>
              </a:ext>
            </a:extLst>
          </p:cNvPr>
          <p:cNvSpPr/>
          <p:nvPr/>
        </p:nvSpPr>
        <p:spPr>
          <a:xfrm>
            <a:off x="648675" y="1812935"/>
            <a:ext cx="5141151" cy="510778"/>
          </a:xfrm>
          <a:prstGeom prst="roundRect">
            <a:avLst/>
          </a:prstGeom>
          <a:ln w="28575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400" dirty="0"/>
              <a:t>Non-linear self-coupling of mesons</a:t>
            </a:r>
            <a:endParaRPr lang="zh-CN" altLang="en-US" sz="24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9BC212F-06FF-4D51-AAAC-5641A9B71E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15" y="2502027"/>
            <a:ext cx="6935167" cy="36916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18F4B89-425B-4950-8418-1CDDFE36832A}"/>
              </a:ext>
            </a:extLst>
          </p:cNvPr>
          <p:cNvSpPr txBox="1"/>
          <p:nvPr/>
        </p:nvSpPr>
        <p:spPr>
          <a:xfrm>
            <a:off x="9999234" y="2455777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Isoscalar</a:t>
            </a:r>
            <a:endParaRPr lang="zh-CN" altLang="en-US" sz="24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1AB18D0D-1875-45E0-8CAE-DC2D5349EB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15" y="3930657"/>
            <a:ext cx="8642286" cy="42464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06F543D-A221-44F8-A6A9-662E38103E1E}"/>
              </a:ext>
            </a:extLst>
          </p:cNvPr>
          <p:cNvSpPr txBox="1"/>
          <p:nvPr/>
        </p:nvSpPr>
        <p:spPr>
          <a:xfrm>
            <a:off x="9999234" y="3912147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Isoscalar</a:t>
            </a:r>
            <a:endParaRPr lang="zh-CN" altLang="en-US" sz="24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0B5B702-8AD1-4C06-8ABC-99C6E028FF4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76" y="2976624"/>
            <a:ext cx="3381923" cy="753571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10A9FC3B-0599-4DAF-83ED-69D3104C28FA}"/>
              </a:ext>
            </a:extLst>
          </p:cNvPr>
          <p:cNvGrpSpPr/>
          <p:nvPr/>
        </p:nvGrpSpPr>
        <p:grpSpPr>
          <a:xfrm>
            <a:off x="5513665" y="2976624"/>
            <a:ext cx="4900108" cy="734543"/>
            <a:chOff x="5308899" y="3247923"/>
            <a:chExt cx="4900108" cy="734543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B1585CDE-2D14-4779-ADAE-686ED9F682FA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5395" y="3247923"/>
              <a:ext cx="4867116" cy="362153"/>
            </a:xfrm>
            <a:prstGeom prst="rect">
              <a:avLst/>
            </a:prstGeom>
          </p:spPr>
        </p:pic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45676633-0C56-404F-B553-55AEB1A58FB9}"/>
                </a:ext>
              </a:extLst>
            </p:cNvPr>
            <p:cNvCxnSpPr/>
            <p:nvPr/>
          </p:nvCxnSpPr>
          <p:spPr>
            <a:xfrm>
              <a:off x="5308899" y="3616972"/>
              <a:ext cx="4900108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D11FA27-4F35-4BF7-BCB0-C2DA1B6DF6BA}"/>
                </a:ext>
              </a:extLst>
            </p:cNvPr>
            <p:cNvSpPr txBox="1"/>
            <p:nvPr/>
          </p:nvSpPr>
          <p:spPr>
            <a:xfrm>
              <a:off x="6397843" y="3582356"/>
              <a:ext cx="27222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0000FF"/>
                  </a:solidFill>
                </a:rPr>
                <a:t>Constraint conditions</a:t>
              </a:r>
              <a:endParaRPr lang="zh-CN" altLang="en-US" sz="2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64E4214-3A05-4725-8DF0-44B44A77B4D4}"/>
              </a:ext>
            </a:extLst>
          </p:cNvPr>
          <p:cNvGrpSpPr/>
          <p:nvPr/>
        </p:nvGrpSpPr>
        <p:grpSpPr>
          <a:xfrm>
            <a:off x="648675" y="1835573"/>
            <a:ext cx="5141151" cy="465992"/>
            <a:chOff x="648675" y="1835573"/>
            <a:chExt cx="5141151" cy="465992"/>
          </a:xfrm>
        </p:grpSpPr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0992409C-3A8B-4719-9B71-43935DE69BED}"/>
                </a:ext>
              </a:extLst>
            </p:cNvPr>
            <p:cNvCxnSpPr>
              <a:cxnSpLocks/>
            </p:cNvCxnSpPr>
            <p:nvPr/>
          </p:nvCxnSpPr>
          <p:spPr>
            <a:xfrm>
              <a:off x="648675" y="1835573"/>
              <a:ext cx="5141151" cy="465992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462DC25F-01C4-47A4-98CE-D8E297469B20}"/>
                </a:ext>
              </a:extLst>
            </p:cNvPr>
            <p:cNvCxnSpPr/>
            <p:nvPr/>
          </p:nvCxnSpPr>
          <p:spPr>
            <a:xfrm flipV="1">
              <a:off x="648675" y="1848172"/>
              <a:ext cx="5141151" cy="45339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7A09E3E9-CDC4-4686-857F-8126358690AA}"/>
              </a:ext>
            </a:extLst>
          </p:cNvPr>
          <p:cNvSpPr txBox="1"/>
          <p:nvPr/>
        </p:nvSpPr>
        <p:spPr>
          <a:xfrm>
            <a:off x="8215091" y="1246462"/>
            <a:ext cx="3302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400" dirty="0">
                <a:solidFill>
                  <a:srgbClr val="0000FF"/>
                </a:solidFill>
              </a:rPr>
              <a:t>Rearrangement terms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39" name="箭头: 右弧形 38">
            <a:extLst>
              <a:ext uri="{FF2B5EF4-FFF2-40B4-BE49-F238E27FC236}">
                <a16:creationId xmlns:a16="http://schemas.microsoft.com/office/drawing/2014/main" id="{256DB4FF-C5DC-4B2F-A35B-57AEEDE26DAD}"/>
              </a:ext>
            </a:extLst>
          </p:cNvPr>
          <p:cNvSpPr/>
          <p:nvPr/>
        </p:nvSpPr>
        <p:spPr>
          <a:xfrm flipV="1">
            <a:off x="11511481" y="1418719"/>
            <a:ext cx="409358" cy="658184"/>
          </a:xfrm>
          <a:prstGeom prst="curvedLef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内容占位符 2">
            <a:extLst>
              <a:ext uri="{FF2B5EF4-FFF2-40B4-BE49-F238E27FC236}">
                <a16:creationId xmlns:a16="http://schemas.microsoft.com/office/drawing/2014/main" id="{4526644A-90B1-4632-80DA-42E915E89256}"/>
              </a:ext>
            </a:extLst>
          </p:cNvPr>
          <p:cNvSpPr txBox="1">
            <a:spLocks/>
          </p:cNvSpPr>
          <p:nvPr/>
        </p:nvSpPr>
        <p:spPr>
          <a:xfrm>
            <a:off x="516103" y="4567414"/>
            <a:ext cx="11200057" cy="547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RHF effective Lagrangians: </a:t>
            </a:r>
            <a:r>
              <a:rPr lang="en-US" altLang="zh-CN" dirty="0">
                <a:solidFill>
                  <a:srgbClr val="C00000"/>
                </a:solidFill>
              </a:rPr>
              <a:t>nuclear in-medium interactions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113764DB-867E-4197-9F0A-004332451875}"/>
              </a:ext>
            </a:extLst>
          </p:cNvPr>
          <p:cNvGrpSpPr/>
          <p:nvPr/>
        </p:nvGrpSpPr>
        <p:grpSpPr>
          <a:xfrm>
            <a:off x="1054249" y="5234201"/>
            <a:ext cx="1619027" cy="1370285"/>
            <a:chOff x="1220992" y="5234201"/>
            <a:chExt cx="1619027" cy="1370285"/>
          </a:xfrm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07EB745A-4B3A-421D-9E0E-694FFAF84389}"/>
                </a:ext>
              </a:extLst>
            </p:cNvPr>
            <p:cNvSpPr txBox="1"/>
            <p:nvPr/>
          </p:nvSpPr>
          <p:spPr>
            <a:xfrm>
              <a:off x="1556696" y="5234201"/>
              <a:ext cx="9653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PKO2</a:t>
              </a:r>
              <a:endParaRPr lang="zh-CN" altLang="en-US" sz="2400" dirty="0"/>
            </a:p>
          </p:txBody>
        </p: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11C76BDB-3272-4397-A4A3-1B318FB0B7B1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304" y="5764392"/>
              <a:ext cx="1436113" cy="768203"/>
            </a:xfrm>
            <a:prstGeom prst="rect">
              <a:avLst/>
            </a:prstGeom>
          </p:spPr>
        </p:pic>
        <p:sp>
          <p:nvSpPr>
            <p:cNvPr id="71" name="矩形: 圆角 70">
              <a:extLst>
                <a:ext uri="{FF2B5EF4-FFF2-40B4-BE49-F238E27FC236}">
                  <a16:creationId xmlns:a16="http://schemas.microsoft.com/office/drawing/2014/main" id="{7AB822FA-509C-48AC-B5E2-D6A5CD90AC9F}"/>
                </a:ext>
              </a:extLst>
            </p:cNvPr>
            <p:cNvSpPr/>
            <p:nvPr/>
          </p:nvSpPr>
          <p:spPr>
            <a:xfrm>
              <a:off x="1220992" y="5266475"/>
              <a:ext cx="1619027" cy="1338011"/>
            </a:xfrm>
            <a:prstGeom prst="roundRect">
              <a:avLst>
                <a:gd name="adj" fmla="val 8523"/>
              </a:avLst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AE56DEDB-6DE7-4C6B-A18B-5C1196468C52}"/>
              </a:ext>
            </a:extLst>
          </p:cNvPr>
          <p:cNvGrpSpPr/>
          <p:nvPr/>
        </p:nvGrpSpPr>
        <p:grpSpPr>
          <a:xfrm>
            <a:off x="3540591" y="5247547"/>
            <a:ext cx="2794370" cy="1343593"/>
            <a:chOff x="3808239" y="5255410"/>
            <a:chExt cx="2794370" cy="1343593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6D13A215-CFE4-4BA6-B0EF-A7BD5DEDCDA4}"/>
                </a:ext>
              </a:extLst>
            </p:cNvPr>
            <p:cNvSpPr txBox="1"/>
            <p:nvPr/>
          </p:nvSpPr>
          <p:spPr>
            <a:xfrm>
              <a:off x="4180426" y="5255410"/>
              <a:ext cx="20810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PKO1 &amp; PKO3</a:t>
              </a:r>
              <a:endParaRPr lang="zh-CN" altLang="en-US" sz="2400" dirty="0"/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95FB633D-D447-474F-89A3-1A64368AB69E}"/>
                </a:ext>
              </a:extLst>
            </p:cNvPr>
            <p:cNvGrpSpPr/>
            <p:nvPr/>
          </p:nvGrpSpPr>
          <p:grpSpPr>
            <a:xfrm>
              <a:off x="3913897" y="5764392"/>
              <a:ext cx="2614076" cy="768203"/>
              <a:chOff x="3913897" y="5764392"/>
              <a:chExt cx="2614076" cy="768203"/>
            </a:xfrm>
          </p:grpSpPr>
          <p:pic>
            <p:nvPicPr>
              <p:cNvPr id="53" name="图片 52">
                <a:extLst>
                  <a:ext uri="{FF2B5EF4-FFF2-40B4-BE49-F238E27FC236}">
                    <a16:creationId xmlns:a16="http://schemas.microsoft.com/office/drawing/2014/main" id="{57B227D5-1142-4955-8AB5-8EBB3E49FE8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3897" y="5764392"/>
                <a:ext cx="1436113" cy="768203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571BFAD6-D713-4308-8666-5AFEE97C794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4288" y="6023660"/>
                <a:ext cx="823685" cy="249666"/>
              </a:xfrm>
              <a:prstGeom prst="rect">
                <a:avLst/>
              </a:prstGeom>
            </p:spPr>
          </p:pic>
        </p:grpSp>
        <p:sp>
          <p:nvSpPr>
            <p:cNvPr id="72" name="矩形: 圆角 71">
              <a:extLst>
                <a:ext uri="{FF2B5EF4-FFF2-40B4-BE49-F238E27FC236}">
                  <a16:creationId xmlns:a16="http://schemas.microsoft.com/office/drawing/2014/main" id="{FC2FF99B-6EFD-4A7F-ADC4-03638BB0BA21}"/>
                </a:ext>
              </a:extLst>
            </p:cNvPr>
            <p:cNvSpPr/>
            <p:nvPr/>
          </p:nvSpPr>
          <p:spPr>
            <a:xfrm>
              <a:off x="3808239" y="5260992"/>
              <a:ext cx="2794370" cy="1338011"/>
            </a:xfrm>
            <a:prstGeom prst="roundRect">
              <a:avLst>
                <a:gd name="adj" fmla="val 8523"/>
              </a:avLst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59A43145-6999-4C51-BD5F-B449DACD0745}"/>
              </a:ext>
            </a:extLst>
          </p:cNvPr>
          <p:cNvGrpSpPr/>
          <p:nvPr/>
        </p:nvGrpSpPr>
        <p:grpSpPr>
          <a:xfrm>
            <a:off x="7202277" y="5244805"/>
            <a:ext cx="2794370" cy="1349076"/>
            <a:chOff x="7369020" y="5255410"/>
            <a:chExt cx="2794370" cy="1349076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8F1AAE44-2425-4F8A-B347-661E6C02BB14}"/>
                </a:ext>
              </a:extLst>
            </p:cNvPr>
            <p:cNvSpPr txBox="1"/>
            <p:nvPr/>
          </p:nvSpPr>
          <p:spPr>
            <a:xfrm>
              <a:off x="8280752" y="5255410"/>
              <a:ext cx="894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PKA1</a:t>
              </a:r>
              <a:endParaRPr lang="zh-CN" altLang="en-US" sz="2400" dirty="0"/>
            </a:p>
          </p:txBody>
        </p: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8BC8590E-98BB-4AD9-8197-66F324ABCA13}"/>
                </a:ext>
              </a:extLst>
            </p:cNvPr>
            <p:cNvGrpSpPr/>
            <p:nvPr/>
          </p:nvGrpSpPr>
          <p:grpSpPr>
            <a:xfrm>
              <a:off x="7496193" y="5764392"/>
              <a:ext cx="2503041" cy="768203"/>
              <a:chOff x="7496193" y="5764392"/>
              <a:chExt cx="2503041" cy="768203"/>
            </a:xfrm>
          </p:grpSpPr>
          <p:pic>
            <p:nvPicPr>
              <p:cNvPr id="57" name="图片 56">
                <a:extLst>
                  <a:ext uri="{FF2B5EF4-FFF2-40B4-BE49-F238E27FC236}">
                    <a16:creationId xmlns:a16="http://schemas.microsoft.com/office/drawing/2014/main" id="{D0BD8AE5-9E69-4348-AA85-F1032C66DEB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6193" y="5764392"/>
                <a:ext cx="1436113" cy="768203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A5273A4E-CD9D-4909-B1B1-BD91E5A7384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549" y="5768660"/>
                <a:ext cx="823685" cy="759667"/>
              </a:xfrm>
              <a:prstGeom prst="rect">
                <a:avLst/>
              </a:prstGeom>
            </p:spPr>
          </p:pic>
        </p:grpSp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DE74FEC9-5E92-4F25-AA7E-7A983832E76F}"/>
                </a:ext>
              </a:extLst>
            </p:cNvPr>
            <p:cNvSpPr/>
            <p:nvPr/>
          </p:nvSpPr>
          <p:spPr>
            <a:xfrm>
              <a:off x="7369020" y="5266475"/>
              <a:ext cx="2794370" cy="1338011"/>
            </a:xfrm>
            <a:prstGeom prst="roundRect">
              <a:avLst>
                <a:gd name="adj" fmla="val 8523"/>
              </a:avLst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8" name="箭头: 右 77">
            <a:extLst>
              <a:ext uri="{FF2B5EF4-FFF2-40B4-BE49-F238E27FC236}">
                <a16:creationId xmlns:a16="http://schemas.microsoft.com/office/drawing/2014/main" id="{6A1E3C28-D2D1-4D6F-B5D5-11BEF725EF38}"/>
              </a:ext>
            </a:extLst>
          </p:cNvPr>
          <p:cNvSpPr/>
          <p:nvPr/>
        </p:nvSpPr>
        <p:spPr>
          <a:xfrm>
            <a:off x="2902538" y="5754436"/>
            <a:ext cx="408791" cy="329815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箭头: 右 78">
            <a:extLst>
              <a:ext uri="{FF2B5EF4-FFF2-40B4-BE49-F238E27FC236}">
                <a16:creationId xmlns:a16="http://schemas.microsoft.com/office/drawing/2014/main" id="{B8F983D2-037B-4ECD-8F6E-EC3DC435A780}"/>
              </a:ext>
            </a:extLst>
          </p:cNvPr>
          <p:cNvSpPr/>
          <p:nvPr/>
        </p:nvSpPr>
        <p:spPr>
          <a:xfrm>
            <a:off x="6564223" y="5754436"/>
            <a:ext cx="408791" cy="329815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5AF4B5FE-18DB-4347-B62F-3C7BAEE440D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052" y="5885200"/>
            <a:ext cx="364896" cy="6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6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38" grpId="0"/>
      <p:bldP spid="39" grpId="0" animBg="1"/>
      <p:bldP spid="40" grpId="0"/>
      <p:bldP spid="78" grpId="0" animBg="1"/>
      <p:bldP spid="7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54537E-B9A2-422A-AAAB-AA01BABD3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Geometric symmetry: Spherical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DEA054C-7524-4224-BE1B-53B7AB4091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103" y="1194891"/>
                <a:ext cx="11200057" cy="633909"/>
              </a:xfrm>
            </p:spPr>
            <p:txBody>
              <a:bodyPr/>
              <a:lstStyle/>
              <a:p>
                <a:r>
                  <a:rPr lang="en-US" altLang="zh-CN" dirty="0"/>
                  <a:t>Spherical symmetry: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good quantum numbers (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CN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)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DEA054C-7524-4224-BE1B-53B7AB4091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103" y="1194891"/>
                <a:ext cx="11200057" cy="633909"/>
              </a:xfrm>
              <a:blipFill>
                <a:blip r:embed="rId8"/>
                <a:stretch>
                  <a:fillRect l="-980" t="-9615" b="-86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图片 61">
            <a:extLst>
              <a:ext uri="{FF2B5EF4-FFF2-40B4-BE49-F238E27FC236}">
                <a16:creationId xmlns:a16="http://schemas.microsoft.com/office/drawing/2014/main" id="{E5F7FE00-1C20-4A6B-A7E3-55952CE38FA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57" y="1906091"/>
            <a:ext cx="4782063" cy="105841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0D9261-C184-4BD9-86A4-1D5407C3DE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744" y="1953557"/>
            <a:ext cx="4351017" cy="885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7713266-753D-42B4-8EB8-51CDD9042D6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943" y="1292113"/>
            <a:ext cx="1337954" cy="354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76DEFDD-83FD-439F-AC46-5634774E441E}"/>
                  </a:ext>
                </a:extLst>
              </p:cNvPr>
              <p:cNvSpPr txBox="1"/>
              <p:nvPr/>
            </p:nvSpPr>
            <p:spPr>
              <a:xfrm>
                <a:off x="1038113" y="3041795"/>
                <a:ext cx="67891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C00000"/>
                    </a:solidFill>
                  </a:rPr>
                  <a:t>Orbital angular momentum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</a:rPr>
                  <a:t> is not a conserved quantity</a:t>
                </a:r>
                <a:endParaRPr lang="zh-CN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76DEFDD-83FD-439F-AC46-5634774E4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13" y="3041795"/>
                <a:ext cx="6789166" cy="400110"/>
              </a:xfrm>
              <a:prstGeom prst="rect">
                <a:avLst/>
              </a:prstGeom>
              <a:blipFill>
                <a:blip r:embed="rId12"/>
                <a:stretch>
                  <a:fillRect l="-898" t="-9091" r="-269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3C0307C4-8252-4C63-910E-025EF9E0BE89}"/>
              </a:ext>
            </a:extLst>
          </p:cNvPr>
          <p:cNvSpPr txBox="1">
            <a:spLocks/>
          </p:cNvSpPr>
          <p:nvPr/>
        </p:nvSpPr>
        <p:spPr>
          <a:xfrm>
            <a:off x="516103" y="3583089"/>
            <a:ext cx="11200057" cy="633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Expansion of the propagators: </a:t>
            </a:r>
            <a:r>
              <a:rPr lang="en-US" altLang="zh-CN" sz="2400" dirty="0">
                <a:solidFill>
                  <a:srgbClr val="0000FF"/>
                </a:solidFill>
              </a:rPr>
              <a:t>to avoid the singularity in propagators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A5C6CE3E-B222-40DC-901B-CDDAC889AC9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63" y="4084483"/>
            <a:ext cx="8759652" cy="10946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FC8A3C-11F0-457F-86CB-D47473CC6A8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5" y="5353447"/>
            <a:ext cx="10445431" cy="955986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1F65D3FC-4EAF-44E9-84A4-762A311FAD49}"/>
              </a:ext>
            </a:extLst>
          </p:cNvPr>
          <p:cNvGrpSpPr/>
          <p:nvPr/>
        </p:nvGrpSpPr>
        <p:grpSpPr>
          <a:xfrm>
            <a:off x="9989484" y="4906357"/>
            <a:ext cx="1162498" cy="553997"/>
            <a:chOff x="9989484" y="4906357"/>
            <a:chExt cx="1162498" cy="553997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19AB89B2-D6F9-4858-AB87-765288BB029C}"/>
                </a:ext>
              </a:extLst>
            </p:cNvPr>
            <p:cNvGrpSpPr/>
            <p:nvPr/>
          </p:nvGrpSpPr>
          <p:grpSpPr>
            <a:xfrm>
              <a:off x="9991343" y="5244354"/>
              <a:ext cx="1158781" cy="216000"/>
              <a:chOff x="9986141" y="5384201"/>
              <a:chExt cx="1158781" cy="216000"/>
            </a:xfrm>
          </p:grpSpPr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9AA0180D-663C-42CE-BD8C-C7356965638E}"/>
                  </a:ext>
                </a:extLst>
              </p:cNvPr>
              <p:cNvCxnSpPr/>
              <p:nvPr/>
            </p:nvCxnSpPr>
            <p:spPr>
              <a:xfrm>
                <a:off x="9986141" y="5384201"/>
                <a:ext cx="0" cy="21600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9D8EFD52-DB56-4B2C-8D8E-2A3B9988813F}"/>
                  </a:ext>
                </a:extLst>
              </p:cNvPr>
              <p:cNvCxnSpPr/>
              <p:nvPr/>
            </p:nvCxnSpPr>
            <p:spPr>
              <a:xfrm>
                <a:off x="9986141" y="5384201"/>
                <a:ext cx="1158781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846BB300-C3C2-40ED-BB11-B98539916A5B}"/>
                  </a:ext>
                </a:extLst>
              </p:cNvPr>
              <p:cNvCxnSpPr/>
              <p:nvPr/>
            </p:nvCxnSpPr>
            <p:spPr>
              <a:xfrm>
                <a:off x="11144922" y="5384201"/>
                <a:ext cx="0" cy="21600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26ADC7E1-39A9-4B6F-BFED-370B075B261C}"/>
                  </a:ext>
                </a:extLst>
              </p:cNvPr>
              <p:cNvCxnSpPr/>
              <p:nvPr/>
            </p:nvCxnSpPr>
            <p:spPr>
              <a:xfrm flipV="1">
                <a:off x="10337943" y="5492201"/>
                <a:ext cx="0" cy="1080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B89984FE-A980-4260-A544-2E46E42A6474}"/>
                  </a:ext>
                </a:extLst>
              </p:cNvPr>
              <p:cNvCxnSpPr/>
              <p:nvPr/>
            </p:nvCxnSpPr>
            <p:spPr>
              <a:xfrm>
                <a:off x="10327185" y="5492201"/>
                <a:ext cx="39600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908EAEEA-4742-42DB-9688-4F16C2FE878A}"/>
                  </a:ext>
                </a:extLst>
              </p:cNvPr>
              <p:cNvCxnSpPr/>
              <p:nvPr/>
            </p:nvCxnSpPr>
            <p:spPr>
              <a:xfrm>
                <a:off x="10709238" y="5492201"/>
                <a:ext cx="0" cy="10800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6846D31-DD26-4BA3-AC47-3011A6667EB6}"/>
                </a:ext>
              </a:extLst>
            </p:cNvPr>
            <p:cNvSpPr txBox="1"/>
            <p:nvPr/>
          </p:nvSpPr>
          <p:spPr>
            <a:xfrm>
              <a:off x="9989484" y="4906357"/>
              <a:ext cx="1162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0000FF"/>
                  </a:solidFill>
                </a:rPr>
                <a:t>Hartree</a:t>
              </a:r>
              <a:endParaRPr lang="zh-CN" altLang="en-US" sz="2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AC7B76E-15B9-41DB-99BC-070054F4331A}"/>
              </a:ext>
            </a:extLst>
          </p:cNvPr>
          <p:cNvGrpSpPr/>
          <p:nvPr/>
        </p:nvGrpSpPr>
        <p:grpSpPr>
          <a:xfrm>
            <a:off x="9980762" y="6002772"/>
            <a:ext cx="1198223" cy="675696"/>
            <a:chOff x="9980762" y="5938224"/>
            <a:chExt cx="1198223" cy="675696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FC87C8B9-7D33-4F78-9427-56E84C0B6A87}"/>
                </a:ext>
              </a:extLst>
            </p:cNvPr>
            <p:cNvGrpSpPr/>
            <p:nvPr/>
          </p:nvGrpSpPr>
          <p:grpSpPr>
            <a:xfrm>
              <a:off x="9980762" y="5938224"/>
              <a:ext cx="1198223" cy="268941"/>
              <a:chOff x="9980762" y="6078071"/>
              <a:chExt cx="1198223" cy="268941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A349149C-2E5F-4550-8894-EF9DB377B86B}"/>
                  </a:ext>
                </a:extLst>
              </p:cNvPr>
              <p:cNvCxnSpPr/>
              <p:nvPr/>
            </p:nvCxnSpPr>
            <p:spPr>
              <a:xfrm>
                <a:off x="9986141" y="6078071"/>
                <a:ext cx="0" cy="16136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B55A8409-0965-4E4E-B0F2-D0903796A18A}"/>
                  </a:ext>
                </a:extLst>
              </p:cNvPr>
              <p:cNvCxnSpPr/>
              <p:nvPr/>
            </p:nvCxnSpPr>
            <p:spPr>
              <a:xfrm>
                <a:off x="10669251" y="6083450"/>
                <a:ext cx="0" cy="16136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96E0E978-9719-4084-AAC1-D9024D680F10}"/>
                  </a:ext>
                </a:extLst>
              </p:cNvPr>
              <p:cNvCxnSpPr/>
              <p:nvPr/>
            </p:nvCxnSpPr>
            <p:spPr>
              <a:xfrm>
                <a:off x="9980762" y="6239435"/>
                <a:ext cx="6840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F0AB6974-9527-42E0-A969-D11F13814827}"/>
                  </a:ext>
                </a:extLst>
              </p:cNvPr>
              <p:cNvCxnSpPr/>
              <p:nvPr/>
            </p:nvCxnSpPr>
            <p:spPr>
              <a:xfrm>
                <a:off x="10332387" y="6078071"/>
                <a:ext cx="10758" cy="26894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ACA7199A-A30B-4970-AE64-9D8D2F3AFEC6}"/>
                  </a:ext>
                </a:extLst>
              </p:cNvPr>
              <p:cNvCxnSpPr/>
              <p:nvPr/>
            </p:nvCxnSpPr>
            <p:spPr>
              <a:xfrm>
                <a:off x="11151555" y="6078071"/>
                <a:ext cx="10758" cy="268941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DA626F03-5780-4FA0-B006-DF6AF3E839E3}"/>
                  </a:ext>
                </a:extLst>
              </p:cNvPr>
              <p:cNvCxnSpPr/>
              <p:nvPr/>
            </p:nvCxnSpPr>
            <p:spPr>
              <a:xfrm flipH="1">
                <a:off x="10332985" y="6347012"/>
                <a:ext cx="846000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12D19C4F-EBC3-4540-96AD-80F9EC95B29D}"/>
                </a:ext>
              </a:extLst>
            </p:cNvPr>
            <p:cNvSpPr txBox="1"/>
            <p:nvPr/>
          </p:nvSpPr>
          <p:spPr>
            <a:xfrm>
              <a:off x="10196940" y="6213810"/>
              <a:ext cx="7441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0000FF"/>
                  </a:solidFill>
                </a:rPr>
                <a:t>Fock</a:t>
              </a:r>
              <a:endParaRPr lang="zh-CN" altLang="en-US" sz="2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8B1A23BE-4F60-4CE3-922F-A7F43C41F4F5}"/>
              </a:ext>
            </a:extLst>
          </p:cNvPr>
          <p:cNvGrpSpPr/>
          <p:nvPr/>
        </p:nvGrpSpPr>
        <p:grpSpPr>
          <a:xfrm>
            <a:off x="4421393" y="6013525"/>
            <a:ext cx="5027480" cy="679560"/>
            <a:chOff x="4421393" y="6013525"/>
            <a:chExt cx="5027480" cy="679560"/>
          </a:xfrm>
        </p:grpSpPr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0A9D889B-06F1-4F7B-9C18-9D6174545060}"/>
                </a:ext>
              </a:extLst>
            </p:cNvPr>
            <p:cNvCxnSpPr/>
            <p:nvPr/>
          </p:nvCxnSpPr>
          <p:spPr>
            <a:xfrm>
              <a:off x="4421393" y="6024282"/>
              <a:ext cx="149531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50CD6CE3-E0E5-49DA-91E4-45EE6515A2D4}"/>
                </a:ext>
              </a:extLst>
            </p:cNvPr>
            <p:cNvCxnSpPr/>
            <p:nvPr/>
          </p:nvCxnSpPr>
          <p:spPr>
            <a:xfrm>
              <a:off x="7953560" y="6013525"/>
              <a:ext cx="149531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E550B42F-4630-49F2-8FB8-042795A2EF69}"/>
                </a:ext>
              </a:extLst>
            </p:cNvPr>
            <p:cNvCxnSpPr/>
            <p:nvPr/>
          </p:nvCxnSpPr>
          <p:spPr>
            <a:xfrm>
              <a:off x="5126019" y="6018906"/>
              <a:ext cx="0" cy="18825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36B49882-FADC-4876-88AB-841C9ADA91C6}"/>
                </a:ext>
              </a:extLst>
            </p:cNvPr>
            <p:cNvCxnSpPr/>
            <p:nvPr/>
          </p:nvCxnSpPr>
          <p:spPr>
            <a:xfrm>
              <a:off x="8832029" y="6013525"/>
              <a:ext cx="0" cy="18825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6D4EBCCE-5374-4273-8F4B-457E7E1CD829}"/>
                </a:ext>
              </a:extLst>
            </p:cNvPr>
            <p:cNvCxnSpPr/>
            <p:nvPr/>
          </p:nvCxnSpPr>
          <p:spPr>
            <a:xfrm>
              <a:off x="5126019" y="6207165"/>
              <a:ext cx="371138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6DD10615-5D47-40FE-B684-FDCF6B01FFA7}"/>
                    </a:ext>
                  </a:extLst>
                </p:cNvPr>
                <p:cNvSpPr txBox="1"/>
                <p:nvPr/>
              </p:nvSpPr>
              <p:spPr>
                <a:xfrm>
                  <a:off x="5465481" y="6198526"/>
                  <a:ext cx="3031984" cy="4945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400" dirty="0">
                      <a:solidFill>
                        <a:srgbClr val="FF0000"/>
                      </a:solidFill>
                    </a:rPr>
                    <a:t>Selecting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zh-CN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𝜆𝜇</m:t>
                          </m:r>
                        </m:e>
                      </m:d>
                    </m:oMath>
                  </a14:m>
                  <a:r>
                    <a:rPr lang="en-US" altLang="zh-CN" sz="2400" dirty="0">
                      <a:solidFill>
                        <a:srgbClr val="FF0000"/>
                      </a:solidFill>
                    </a:rPr>
                    <a:t> 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a14:m>
                  <a:endParaRPr lang="zh-CN" alt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6DD10615-5D47-40FE-B684-FDCF6B01FF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5481" y="6198526"/>
                  <a:ext cx="3031984" cy="494559"/>
                </a:xfrm>
                <a:prstGeom prst="rect">
                  <a:avLst/>
                </a:prstGeom>
                <a:blipFill>
                  <a:blip r:embed="rId15"/>
                  <a:stretch>
                    <a:fillRect l="-3219" t="-8642" b="-2222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1F9F7430-8181-4EA3-8E01-7E58E17E8B78}"/>
                  </a:ext>
                </a:extLst>
              </p:cNvPr>
              <p:cNvSpPr txBox="1"/>
              <p:nvPr/>
            </p:nvSpPr>
            <p:spPr>
              <a:xfrm>
                <a:off x="8605487" y="3008029"/>
                <a:ext cx="29869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</a:rPr>
                  <a:t> represents parity</a:t>
                </a:r>
                <a:endParaRPr lang="zh-CN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1F9F7430-8181-4EA3-8E01-7E58E17E8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5487" y="3008029"/>
                <a:ext cx="2986908" cy="461665"/>
              </a:xfrm>
              <a:prstGeom prst="rect">
                <a:avLst/>
              </a:prstGeom>
              <a:blipFill>
                <a:blip r:embed="rId16"/>
                <a:stretch>
                  <a:fillRect t="-10526" r="-2449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图片 63">
            <a:extLst>
              <a:ext uri="{FF2B5EF4-FFF2-40B4-BE49-F238E27FC236}">
                <a16:creationId xmlns:a16="http://schemas.microsoft.com/office/drawing/2014/main" id="{E3AB5F29-B234-4891-91B4-086AEABB591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57" y="1752507"/>
            <a:ext cx="1166937" cy="303623"/>
          </a:xfrm>
          <a:prstGeom prst="rect">
            <a:avLst/>
          </a:prstGeom>
        </p:spPr>
      </p:pic>
      <p:cxnSp>
        <p:nvCxnSpPr>
          <p:cNvPr id="66" name="直接箭头连接符 65">
            <a:extLst>
              <a:ext uri="{FF2B5EF4-FFF2-40B4-BE49-F238E27FC236}">
                <a16:creationId xmlns:a16="http://schemas.microsoft.com/office/drawing/2014/main" id="{6EE7816D-30B6-40C3-AA08-497FADB73B5F}"/>
              </a:ext>
            </a:extLst>
          </p:cNvPr>
          <p:cNvCxnSpPr/>
          <p:nvPr/>
        </p:nvCxnSpPr>
        <p:spPr>
          <a:xfrm flipV="1">
            <a:off x="1570616" y="2079620"/>
            <a:ext cx="0" cy="355677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FB306CB3-6B07-471E-ACC7-71BC07037A1A}"/>
              </a:ext>
            </a:extLst>
          </p:cNvPr>
          <p:cNvSpPr/>
          <p:nvPr/>
        </p:nvSpPr>
        <p:spPr>
          <a:xfrm>
            <a:off x="1204857" y="1709579"/>
            <a:ext cx="1312428" cy="370041"/>
          </a:xfrm>
          <a:prstGeom prst="round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432326-DBCB-4359-A897-D7ED7F410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Localization of the integral terms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BFBD9C-18A0-46D4-84E1-1BE708C05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569363"/>
          </a:xfrm>
        </p:spPr>
        <p:txBody>
          <a:bodyPr/>
          <a:lstStyle/>
          <a:p>
            <a:r>
              <a:rPr lang="en-US" altLang="zh-CN" dirty="0"/>
              <a:t>Integral-differential radial Dirac equation: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F7383AA-2AA8-4515-A196-DD88647813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950" y="3184127"/>
            <a:ext cx="6549850" cy="9072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444C76-3F4F-43E7-B2ED-4CD4E554AED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53" y="1764254"/>
            <a:ext cx="10654247" cy="130411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718F84F-E849-4575-88A7-118BED32579B}"/>
              </a:ext>
            </a:extLst>
          </p:cNvPr>
          <p:cNvSpPr txBox="1"/>
          <p:nvPr/>
        </p:nvSpPr>
        <p:spPr>
          <a:xfrm>
            <a:off x="958519" y="3222233"/>
            <a:ext cx="3710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</a:rPr>
              <a:t>Equivalently, localize the integral terms 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C27E727-8D7B-4E30-A7D8-C420865A9F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19" y="4269828"/>
            <a:ext cx="7502785" cy="8364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F1DFB33-871A-4413-A326-8847ED3C95EF}"/>
                  </a:ext>
                </a:extLst>
              </p:cNvPr>
              <p:cNvSpPr txBox="1"/>
              <p:nvPr/>
            </p:nvSpPr>
            <p:spPr>
              <a:xfrm>
                <a:off x="8662662" y="4457240"/>
                <a:ext cx="28451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/>
                  <a:t>Similar for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zh-CN" sz="2400" dirty="0"/>
                  <a:t> term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F1DFB33-871A-4413-A326-8847ED3C9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662" y="4457240"/>
                <a:ext cx="2845138" cy="461665"/>
              </a:xfrm>
              <a:prstGeom prst="rect">
                <a:avLst/>
              </a:prstGeom>
              <a:blipFill>
                <a:blip r:embed="rId8"/>
                <a:stretch>
                  <a:fillRect l="-3212" t="-10526" r="-2570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箭头: 右 20">
            <a:extLst>
              <a:ext uri="{FF2B5EF4-FFF2-40B4-BE49-F238E27FC236}">
                <a16:creationId xmlns:a16="http://schemas.microsoft.com/office/drawing/2014/main" id="{5EE75CCD-A211-4BCF-A494-49AF17D22823}"/>
              </a:ext>
            </a:extLst>
          </p:cNvPr>
          <p:cNvSpPr/>
          <p:nvPr/>
        </p:nvSpPr>
        <p:spPr>
          <a:xfrm>
            <a:off x="1167205" y="5653144"/>
            <a:ext cx="554019" cy="38189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6A47288-80F3-4E15-B454-49C44393EE4A}"/>
              </a:ext>
            </a:extLst>
          </p:cNvPr>
          <p:cNvSpPr txBox="1"/>
          <p:nvPr/>
        </p:nvSpPr>
        <p:spPr>
          <a:xfrm>
            <a:off x="1855694" y="5289996"/>
            <a:ext cx="9412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An equivalent differential Dirac equation is obtained, and such technical </a:t>
            </a:r>
            <a:r>
              <a:rPr lang="en-US" altLang="zh-CN" sz="2400" dirty="0">
                <a:solidFill>
                  <a:srgbClr val="C00000"/>
                </a:solidFill>
              </a:rPr>
              <a:t>does not work in solving either the RHFB equation or partial differential one </a:t>
            </a:r>
            <a:r>
              <a:rPr lang="en-US" altLang="zh-CN" sz="2400" dirty="0"/>
              <a:t>(considering deformation effects)</a:t>
            </a:r>
            <a:endParaRPr lang="zh-CN" altLang="en-US" sz="2400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D3A49A9-2DA6-4C63-A121-7AEB6FA09D62}"/>
              </a:ext>
            </a:extLst>
          </p:cNvPr>
          <p:cNvSpPr/>
          <p:nvPr/>
        </p:nvSpPr>
        <p:spPr>
          <a:xfrm>
            <a:off x="2173046" y="4212047"/>
            <a:ext cx="2268000" cy="95205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2B42E40-D93D-4CCE-84AE-15D01BF335D8}"/>
              </a:ext>
            </a:extLst>
          </p:cNvPr>
          <p:cNvSpPr/>
          <p:nvPr/>
        </p:nvSpPr>
        <p:spPr>
          <a:xfrm>
            <a:off x="5593976" y="4212047"/>
            <a:ext cx="2279425" cy="95205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68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 animBg="1"/>
      <p:bldP spid="22" grpId="0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F5D895-E635-451C-8353-D9198788A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Geometric symmetry: Axial symmetry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4EC879-A6F1-4F83-80E6-85574CE90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4" y="1194891"/>
            <a:ext cx="7864104" cy="730728"/>
          </a:xfrm>
        </p:spPr>
        <p:txBody>
          <a:bodyPr/>
          <a:lstStyle/>
          <a:p>
            <a:r>
              <a:rPr lang="en-US" altLang="zh-CN" dirty="0"/>
              <a:t>Spinor in cylinder coordinate 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6CFDB55-5A5B-42AF-BCA6-84983D5EF7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26" y="1194891"/>
            <a:ext cx="3259329" cy="53999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3CCC08C-FE06-4FB4-A599-7F4976CA012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2141967"/>
            <a:ext cx="791981" cy="23777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948E025-69DA-416D-B028-B5F4C60ED5D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599" y="4895926"/>
            <a:ext cx="791981" cy="2194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B82A4AD-B185-4343-8E05-C16E9359E87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26" y="1259840"/>
            <a:ext cx="1118163" cy="35422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AE56EAF-C8AE-428A-8FE9-536DAA5DB55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97" y="1716669"/>
            <a:ext cx="6508389" cy="226193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A8E65BB-0ED2-470E-B32C-F4D043AFF2A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65" y="2087153"/>
            <a:ext cx="1496167" cy="303623"/>
          </a:xfrm>
          <a:prstGeom prst="rect">
            <a:avLst/>
          </a:prstGeom>
        </p:spPr>
      </p:pic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16048D84-88C6-4436-8DC3-9E5E8F9264AF}"/>
              </a:ext>
            </a:extLst>
          </p:cNvPr>
          <p:cNvCxnSpPr/>
          <p:nvPr/>
        </p:nvCxnSpPr>
        <p:spPr>
          <a:xfrm flipV="1">
            <a:off x="1441524" y="2414266"/>
            <a:ext cx="0" cy="355677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F9B87D5C-0D0E-48F0-9001-8AAD582C5C5E}"/>
              </a:ext>
            </a:extLst>
          </p:cNvPr>
          <p:cNvSpPr/>
          <p:nvPr/>
        </p:nvSpPr>
        <p:spPr>
          <a:xfrm>
            <a:off x="1075764" y="2044225"/>
            <a:ext cx="1649287" cy="370041"/>
          </a:xfrm>
          <a:prstGeom prst="round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BF8F806-54B0-42AE-B9CB-0DDEB3C14462}"/>
                  </a:ext>
                </a:extLst>
              </p:cNvPr>
              <p:cNvSpPr txBox="1"/>
              <p:nvPr/>
            </p:nvSpPr>
            <p:spPr>
              <a:xfrm>
                <a:off x="1034783" y="3319527"/>
                <a:ext cx="256902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8288" indent="-268288"/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zh-CN" sz="2000" dirty="0"/>
                  <a:t>: index of orbits in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/>
                  <a:t>block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6BF8F806-54B0-42AE-B9CB-0DDEB3C14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783" y="3319527"/>
                <a:ext cx="2569023" cy="707886"/>
              </a:xfrm>
              <a:prstGeom prst="rect">
                <a:avLst/>
              </a:prstGeom>
              <a:blipFill>
                <a:blip r:embed="rId16"/>
                <a:stretch>
                  <a:fillRect t="-5172" r="-380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内容占位符 2">
            <a:extLst>
              <a:ext uri="{FF2B5EF4-FFF2-40B4-BE49-F238E27FC236}">
                <a16:creationId xmlns:a16="http://schemas.microsoft.com/office/drawing/2014/main" id="{D999DB20-1E0F-45AA-8F74-C393DEB7C892}"/>
              </a:ext>
            </a:extLst>
          </p:cNvPr>
          <p:cNvSpPr txBox="1">
            <a:spLocks/>
          </p:cNvSpPr>
          <p:nvPr/>
        </p:nvSpPr>
        <p:spPr>
          <a:xfrm>
            <a:off x="516104" y="4163851"/>
            <a:ext cx="8498804" cy="730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Using spherical</a:t>
            </a:r>
            <a:r>
              <a:rPr lang="zh-CN" altLang="en-US" dirty="0"/>
              <a:t> </a:t>
            </a:r>
            <a:r>
              <a:rPr lang="en-US" altLang="zh-CN" dirty="0"/>
              <a:t>Dirac</a:t>
            </a:r>
            <a:r>
              <a:rPr lang="zh-CN" altLang="en-US" dirty="0"/>
              <a:t> </a:t>
            </a:r>
            <a:r>
              <a:rPr lang="en-US" altLang="zh-CN" dirty="0"/>
              <a:t>Woods-Saxon (DWS)</a:t>
            </a:r>
            <a:r>
              <a:rPr lang="zh-CN" altLang="en-US" dirty="0"/>
              <a:t> </a:t>
            </a:r>
            <a:r>
              <a:rPr lang="en-US" altLang="zh-CN" dirty="0"/>
              <a:t>basis</a:t>
            </a:r>
            <a:endParaRPr lang="zh-CN" altLang="en-US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40AEF172-C929-4589-9AC3-BB5EFBEBC57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935" y="5141515"/>
            <a:ext cx="4937840" cy="746864"/>
          </a:xfrm>
          <a:prstGeom prst="rect">
            <a:avLst/>
          </a:prstGeom>
        </p:spPr>
      </p:pic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E4A544CD-0F67-4901-A61A-60D6683ED17A}"/>
              </a:ext>
            </a:extLst>
          </p:cNvPr>
          <p:cNvCxnSpPr/>
          <p:nvPr/>
        </p:nvCxnSpPr>
        <p:spPr>
          <a:xfrm>
            <a:off x="2029013" y="4695713"/>
            <a:ext cx="65160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>
            <a:extLst>
              <a:ext uri="{FF2B5EF4-FFF2-40B4-BE49-F238E27FC236}">
                <a16:creationId xmlns:a16="http://schemas.microsoft.com/office/drawing/2014/main" id="{9B7D15F6-BAD7-46B0-954C-BA775320343D}"/>
              </a:ext>
            </a:extLst>
          </p:cNvPr>
          <p:cNvSpPr/>
          <p:nvPr/>
        </p:nvSpPr>
        <p:spPr>
          <a:xfrm>
            <a:off x="2912805" y="4675169"/>
            <a:ext cx="4748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Zhou, Meng, Ring, PRC </a:t>
            </a:r>
            <a:r>
              <a:rPr lang="en-US" altLang="zh-CN" b="1" dirty="0">
                <a:solidFill>
                  <a:srgbClr val="0000FF"/>
                </a:solidFill>
              </a:rPr>
              <a:t>68</a:t>
            </a:r>
            <a:r>
              <a:rPr lang="en-US" altLang="zh-CN" dirty="0">
                <a:solidFill>
                  <a:srgbClr val="0000FF"/>
                </a:solidFill>
              </a:rPr>
              <a:t>, 034323 (2003)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644B5F40-A084-4719-AA3B-3A9AE603B6F1}"/>
              </a:ext>
            </a:extLst>
          </p:cNvPr>
          <p:cNvSpPr txBox="1"/>
          <p:nvPr/>
        </p:nvSpPr>
        <p:spPr>
          <a:xfrm>
            <a:off x="1034783" y="5888379"/>
            <a:ext cx="7387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Summation runs over both positive and negative states of the DWS basis.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ED633BF6-6B41-42CE-9015-F1D00E8844B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30" y="5272740"/>
            <a:ext cx="1166937" cy="30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3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/>
      <p:bldP spid="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B6CEF44-4A70-4E36-8FAD-F502D0CC8FC7}"/>
              </a:ext>
            </a:extLst>
          </p:cNvPr>
          <p:cNvGrpSpPr/>
          <p:nvPr/>
        </p:nvGrpSpPr>
        <p:grpSpPr>
          <a:xfrm>
            <a:off x="1270109" y="1818042"/>
            <a:ext cx="2660894" cy="2632697"/>
            <a:chOff x="1360498" y="4041373"/>
            <a:chExt cx="2660894" cy="263269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821FF25-0C5F-4E7A-9F73-E5971865184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498" y="4041373"/>
              <a:ext cx="2660894" cy="2591568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C94BFCD-C80E-45FB-AFA0-86E4F912194F}"/>
                </a:ext>
              </a:extLst>
            </p:cNvPr>
            <p:cNvSpPr txBox="1"/>
            <p:nvPr/>
          </p:nvSpPr>
          <p:spPr>
            <a:xfrm>
              <a:off x="2136947" y="6212405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/>
                <a:t>方势阱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49F5AE8-D2E9-4D8E-AA00-B3C0BA68E191}"/>
              </a:ext>
            </a:extLst>
          </p:cNvPr>
          <p:cNvGrpSpPr/>
          <p:nvPr/>
        </p:nvGrpSpPr>
        <p:grpSpPr>
          <a:xfrm>
            <a:off x="4622552" y="1818042"/>
            <a:ext cx="2660894" cy="2591567"/>
            <a:chOff x="4677706" y="4041373"/>
            <a:chExt cx="2660894" cy="259156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9C9A161-8D7C-49DA-813B-B5A295364A5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706" y="4041373"/>
              <a:ext cx="2660894" cy="2591567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D451A9B-9DB5-462C-8630-DF6A67C4BDF1}"/>
                </a:ext>
              </a:extLst>
            </p:cNvPr>
            <p:cNvSpPr txBox="1"/>
            <p:nvPr/>
          </p:nvSpPr>
          <p:spPr>
            <a:xfrm>
              <a:off x="5300267" y="6152041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/>
                <a:t>谐振子势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9644B21-C492-4794-A7B8-AB9D2B935733}"/>
              </a:ext>
            </a:extLst>
          </p:cNvPr>
          <p:cNvGrpSpPr/>
          <p:nvPr/>
        </p:nvGrpSpPr>
        <p:grpSpPr>
          <a:xfrm>
            <a:off x="7974995" y="1818043"/>
            <a:ext cx="2729882" cy="2632696"/>
            <a:chOff x="8065384" y="4041374"/>
            <a:chExt cx="2729882" cy="26326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64CD286-E156-4CB2-9670-7877E101F0F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384" y="4041374"/>
              <a:ext cx="2660894" cy="2591567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4B894B2-1ADA-420F-A08D-9225817A808A}"/>
                </a:ext>
              </a:extLst>
            </p:cNvPr>
            <p:cNvSpPr txBox="1"/>
            <p:nvPr/>
          </p:nvSpPr>
          <p:spPr>
            <a:xfrm>
              <a:off x="8233076" y="6212405"/>
              <a:ext cx="256219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Woods-Saxon</a:t>
              </a:r>
              <a:r>
                <a:rPr lang="zh-CN" altLang="en-US" sz="2400" dirty="0"/>
                <a:t>势</a:t>
              </a: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79BF3039-0B9F-4EEC-8CC3-4D3B7787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 choosing spherical DWS basis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B6C0A5-0B64-4313-8AE8-99C7107A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623151"/>
          </a:xfrm>
        </p:spPr>
        <p:txBody>
          <a:bodyPr/>
          <a:lstStyle/>
          <a:p>
            <a:r>
              <a:rPr lang="en-US" altLang="zh-CN" dirty="0"/>
              <a:t>DWS basis can provide appropriate </a:t>
            </a:r>
            <a:r>
              <a:rPr lang="en-US" altLang="zh-CN" dirty="0">
                <a:solidFill>
                  <a:srgbClr val="FF0000"/>
                </a:solidFill>
              </a:rPr>
              <a:t>asymptotic behavior </a:t>
            </a:r>
            <a:r>
              <a:rPr lang="en-US" altLang="zh-CN" dirty="0"/>
              <a:t>of WF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C1747F2-07B5-4E29-830B-6FAA94D2C039}"/>
              </a:ext>
            </a:extLst>
          </p:cNvPr>
          <p:cNvSpPr txBox="1"/>
          <p:nvPr/>
        </p:nvSpPr>
        <p:spPr>
          <a:xfrm>
            <a:off x="752139" y="4867835"/>
            <a:ext cx="10687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Appropriate asymptotic behaviors of wave functions are essential for the reliable description of weakly bound systems, such as unstable nuclei 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0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3039-0B9F-4EEC-8CC3-4D3B7787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 choosing spherical DWS basis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B6C0A5-0B64-4313-8AE8-99C7107AE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623151"/>
          </a:xfrm>
        </p:spPr>
        <p:txBody>
          <a:bodyPr/>
          <a:lstStyle/>
          <a:p>
            <a:r>
              <a:rPr lang="en-US" altLang="zh-CN" dirty="0"/>
              <a:t>DWS basis can provide appropriate </a:t>
            </a:r>
            <a:r>
              <a:rPr lang="en-US" altLang="zh-CN" dirty="0">
                <a:solidFill>
                  <a:srgbClr val="FF0000"/>
                </a:solidFill>
              </a:rPr>
              <a:t>asymptotic behavior </a:t>
            </a:r>
            <a:r>
              <a:rPr lang="en-US" altLang="zh-CN" dirty="0"/>
              <a:t>of WF</a:t>
            </a:r>
            <a:endParaRPr lang="zh-CN" altLang="en-US" dirty="0"/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1F206251-A60A-455F-9AD5-1289416FCB3D}"/>
              </a:ext>
            </a:extLst>
          </p:cNvPr>
          <p:cNvSpPr txBox="1">
            <a:spLocks/>
          </p:cNvSpPr>
          <p:nvPr/>
        </p:nvSpPr>
        <p:spPr>
          <a:xfrm>
            <a:off x="516103" y="1818042"/>
            <a:ext cx="11200057" cy="623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Expansion of </a:t>
            </a:r>
            <a:r>
              <a:rPr lang="en-US" altLang="zh-CN" dirty="0">
                <a:solidFill>
                  <a:srgbClr val="FF0000"/>
                </a:solidFill>
              </a:rPr>
              <a:t>propagators</a:t>
            </a:r>
            <a:r>
              <a:rPr lang="en-US" altLang="zh-CN" dirty="0"/>
              <a:t>: cylinder and spherical coordinates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3624685-3175-4558-A5C9-88FD9F1714D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02" y="2441191"/>
            <a:ext cx="9408353" cy="20357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51E3ED-30A7-4D0B-A18E-9822CEDCBF3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236" y="3689880"/>
            <a:ext cx="2037568" cy="54505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CE8F66E-1E09-44F7-9AAC-F241C3582BE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78" y="4512839"/>
            <a:ext cx="9421921" cy="978849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28277887-7C12-4396-8FA3-AAB86A4A6B6E}"/>
              </a:ext>
            </a:extLst>
          </p:cNvPr>
          <p:cNvSpPr/>
          <p:nvPr/>
        </p:nvSpPr>
        <p:spPr>
          <a:xfrm>
            <a:off x="4900109" y="2415094"/>
            <a:ext cx="5783696" cy="978849"/>
          </a:xfrm>
          <a:prstGeom prst="roundRect">
            <a:avLst>
              <a:gd name="adj" fmla="val 6226"/>
            </a:avLst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5613DE1B-E92A-46B4-82A7-609531335FD6}"/>
              </a:ext>
            </a:extLst>
          </p:cNvPr>
          <p:cNvSpPr/>
          <p:nvPr/>
        </p:nvSpPr>
        <p:spPr>
          <a:xfrm>
            <a:off x="4620409" y="4450095"/>
            <a:ext cx="6609045" cy="1063204"/>
          </a:xfrm>
          <a:prstGeom prst="roundRect">
            <a:avLst>
              <a:gd name="adj" fmla="val 6226"/>
            </a:avLst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F3EA532-3A7B-4AA3-8339-3B7117875826}"/>
              </a:ext>
            </a:extLst>
          </p:cNvPr>
          <p:cNvGrpSpPr/>
          <p:nvPr/>
        </p:nvGrpSpPr>
        <p:grpSpPr>
          <a:xfrm>
            <a:off x="10683805" y="2893760"/>
            <a:ext cx="941649" cy="2052000"/>
            <a:chOff x="10683805" y="2893760"/>
            <a:chExt cx="941649" cy="2052000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9BCD1EB8-BEA8-4A97-8350-FCF0C7F0F73D}"/>
                </a:ext>
              </a:extLst>
            </p:cNvPr>
            <p:cNvCxnSpPr>
              <a:stCxn id="38" idx="3"/>
            </p:cNvCxnSpPr>
            <p:nvPr/>
          </p:nvCxnSpPr>
          <p:spPr>
            <a:xfrm>
              <a:off x="10683805" y="2904519"/>
              <a:ext cx="936000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237478E0-A365-4B2D-97FE-EE6A9BBD264A}"/>
                </a:ext>
              </a:extLst>
            </p:cNvPr>
            <p:cNvCxnSpPr/>
            <p:nvPr/>
          </p:nvCxnSpPr>
          <p:spPr>
            <a:xfrm>
              <a:off x="11229454" y="4943091"/>
              <a:ext cx="396000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E89BF207-4E49-4B4C-9726-54555C1924A0}"/>
                </a:ext>
              </a:extLst>
            </p:cNvPr>
            <p:cNvCxnSpPr/>
            <p:nvPr/>
          </p:nvCxnSpPr>
          <p:spPr>
            <a:xfrm>
              <a:off x="11619805" y="2893760"/>
              <a:ext cx="0" cy="205200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C55A7A64-B69A-4792-913F-0C8DDBC82DB7}"/>
                  </a:ext>
                </a:extLst>
              </p:cNvPr>
              <p:cNvSpPr txBox="1"/>
              <p:nvPr/>
            </p:nvSpPr>
            <p:spPr>
              <a:xfrm>
                <a:off x="6116131" y="5527595"/>
                <a:ext cx="38832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000FF"/>
                    </a:solidFill>
                  </a:rPr>
                  <a:t>Infinite summation over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zh-CN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C55A7A64-B69A-4792-913F-0C8DDBC82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131" y="5527595"/>
                <a:ext cx="3883243" cy="461665"/>
              </a:xfrm>
              <a:prstGeom prst="rect">
                <a:avLst/>
              </a:prstGeom>
              <a:blipFill>
                <a:blip r:embed="rId8"/>
                <a:stretch>
                  <a:fillRect l="-2355" t="-10667" b="-30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箭头: 右 48">
            <a:extLst>
              <a:ext uri="{FF2B5EF4-FFF2-40B4-BE49-F238E27FC236}">
                <a16:creationId xmlns:a16="http://schemas.microsoft.com/office/drawing/2014/main" id="{B6CAF809-F907-4822-AF6C-84CE00C0D59A}"/>
              </a:ext>
            </a:extLst>
          </p:cNvPr>
          <p:cNvSpPr/>
          <p:nvPr/>
        </p:nvSpPr>
        <p:spPr>
          <a:xfrm>
            <a:off x="683111" y="6034488"/>
            <a:ext cx="500230" cy="32328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B74FEAA-565E-4869-8D57-5C86D0895152}"/>
              </a:ext>
            </a:extLst>
          </p:cNvPr>
          <p:cNvSpPr txBox="1"/>
          <p:nvPr/>
        </p:nvSpPr>
        <p:spPr>
          <a:xfrm>
            <a:off x="1431964" y="5997293"/>
            <a:ext cx="10096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In cylinder space, the decompositions of propagators lack operability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4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8" grpId="0"/>
      <p:bldP spid="49" grpId="0" animBg="1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FD7284-A13B-4575-A763-0566D957B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Eigenvalue equations with DWS base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396793-098B-4922-93AD-8B50613B0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563984"/>
          </a:xfrm>
        </p:spPr>
        <p:txBody>
          <a:bodyPr/>
          <a:lstStyle/>
          <a:p>
            <a:r>
              <a:rPr lang="en-US" altLang="zh-CN" dirty="0"/>
              <a:t>Partial differential-integral Dirac equations </a:t>
            </a:r>
            <a:r>
              <a:rPr lang="en-US" altLang="zh-CN" dirty="0">
                <a:sym typeface="Wingdings" panose="05000000000000000000" pitchFamily="2" charset="2"/>
              </a:rPr>
              <a:t> Eigenvalue ones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8C560DD-864B-475C-93E4-310CE46949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30" y="1846582"/>
            <a:ext cx="2121094" cy="40757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4635C3B-155E-4184-9B1C-73F14EC59F36}"/>
              </a:ext>
            </a:extLst>
          </p:cNvPr>
          <p:cNvGrpSpPr/>
          <p:nvPr/>
        </p:nvGrpSpPr>
        <p:grpSpPr>
          <a:xfrm>
            <a:off x="4132132" y="1819537"/>
            <a:ext cx="7322131" cy="461665"/>
            <a:chOff x="4164405" y="2090761"/>
            <a:chExt cx="7322131" cy="46166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42EBF65-F8D9-4A6C-BD11-DD41EC7F37BF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4405" y="2117806"/>
              <a:ext cx="326486" cy="40757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6EF9A00-5849-476B-83F5-E99039282712}"/>
                </a:ext>
              </a:extLst>
            </p:cNvPr>
            <p:cNvSpPr txBox="1"/>
            <p:nvPr/>
          </p:nvSpPr>
          <p:spPr>
            <a:xfrm>
              <a:off x="4561242" y="2090761"/>
              <a:ext cx="69252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Column matrix representation of the expansion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B86AEE26-79B6-4EB6-96A8-FB71466CD6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30" y="2577652"/>
            <a:ext cx="3388630" cy="3478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34A5CC1-73A0-4C20-A158-41C7C2D15C1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30" y="3221928"/>
            <a:ext cx="9924454" cy="67857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538DDF-CCD3-4553-A30C-E71C0478D11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30" y="4106731"/>
            <a:ext cx="10778621" cy="94013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F2748AE-F8AE-43DA-9A2F-D569F1169CD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5" y="5086913"/>
            <a:ext cx="8417312" cy="1161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7B9A602-F5EC-4CE8-93F6-3CD7C121CBF8}"/>
                  </a:ext>
                </a:extLst>
              </p:cNvPr>
              <p:cNvSpPr txBox="1"/>
              <p:nvPr/>
            </p:nvSpPr>
            <p:spPr>
              <a:xfrm>
                <a:off x="4754880" y="2495813"/>
                <a:ext cx="6756465" cy="510778"/>
              </a:xfrm>
              <a:prstGeom prst="roundRect">
                <a:avLst/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sz="2400" dirty="0"/>
                  <a:t> and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400" b="0" i="0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CN" sz="2400" dirty="0"/>
                  <a:t> are the index of states in DWS base 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7B9A602-F5EC-4CE8-93F6-3CD7C121C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880" y="2495813"/>
                <a:ext cx="6756465" cy="510778"/>
              </a:xfrm>
              <a:prstGeom prst="roundRect">
                <a:avLst/>
              </a:prstGeom>
              <a:blipFill>
                <a:blip r:embed="rId14"/>
                <a:stretch>
                  <a:fillRect t="-1124" r="-629" b="-17978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3F0974FC-223A-4C25-8C76-9CB76701E0B1}"/>
              </a:ext>
            </a:extLst>
          </p:cNvPr>
          <p:cNvSpPr txBox="1"/>
          <p:nvPr/>
        </p:nvSpPr>
        <p:spPr>
          <a:xfrm>
            <a:off x="8563836" y="6233272"/>
            <a:ext cx="3198107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</a:rPr>
              <a:t>PRC </a:t>
            </a:r>
            <a:r>
              <a:rPr lang="en-US" altLang="zh-CN" sz="2000" b="1" dirty="0">
                <a:solidFill>
                  <a:srgbClr val="0000FF"/>
                </a:solidFill>
              </a:rPr>
              <a:t>101</a:t>
            </a:r>
            <a:r>
              <a:rPr lang="en-US" altLang="zh-CN" sz="2000" dirty="0">
                <a:solidFill>
                  <a:srgbClr val="0000FF"/>
                </a:solidFill>
              </a:rPr>
              <a:t>, 064302 (2020).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68A1AA59-DC70-4E4F-8871-7418EACB04D3}"/>
              </a:ext>
            </a:extLst>
          </p:cNvPr>
          <p:cNvSpPr/>
          <p:nvPr/>
        </p:nvSpPr>
        <p:spPr>
          <a:xfrm>
            <a:off x="858520" y="3159760"/>
            <a:ext cx="11043920" cy="3520440"/>
          </a:xfrm>
          <a:prstGeom prst="roundRect">
            <a:avLst>
              <a:gd name="adj" fmla="val 6091"/>
            </a:avLst>
          </a:prstGeom>
          <a:noFill/>
          <a:ln w="28575">
            <a:solidFill>
              <a:srgbClr val="00007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666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FC91D2-46B4-479D-9DCA-B11FEA7C0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Configuration space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E050E8-1F22-45AD-8D01-C54D339A3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590878"/>
          </a:xfrm>
        </p:spPr>
        <p:txBody>
          <a:bodyPr/>
          <a:lstStyle/>
          <a:p>
            <a:r>
              <a:rPr lang="en-US" altLang="zh-CN" dirty="0"/>
              <a:t>Expansion of density-dependent coupling strength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150CFEB-E199-48E4-B71E-EED1B833D33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0" y="1827892"/>
            <a:ext cx="10440000" cy="977707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FF4E4271-512A-4705-8E44-9E81653622F4}"/>
              </a:ext>
            </a:extLst>
          </p:cNvPr>
          <p:cNvSpPr txBox="1">
            <a:spLocks/>
          </p:cNvSpPr>
          <p:nvPr/>
        </p:nvSpPr>
        <p:spPr>
          <a:xfrm>
            <a:off x="516103" y="2838122"/>
            <a:ext cx="11200057" cy="590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Truncations of spaces:</a:t>
            </a:r>
            <a:r>
              <a:rPr lang="zh-CN" altLang="en-US" dirty="0"/>
              <a:t> </a:t>
            </a:r>
            <a:r>
              <a:rPr lang="en-US" altLang="zh-CN" sz="2200" dirty="0">
                <a:solidFill>
                  <a:srgbClr val="C00000"/>
                </a:solidFill>
              </a:rPr>
              <a:t>DWS base, coupling strength, propagators</a:t>
            </a:r>
            <a:endParaRPr lang="zh-CN" alt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8B45247-BCD2-4D04-92EA-F60AE620D61F}"/>
                  </a:ext>
                </a:extLst>
              </p:cNvPr>
              <p:cNvSpPr txBox="1"/>
              <p:nvPr/>
            </p:nvSpPr>
            <p:spPr>
              <a:xfrm>
                <a:off x="1016597" y="3429000"/>
                <a:ext cx="8321381" cy="977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lnSpc>
                    <a:spcPct val="125000"/>
                  </a:lnSpc>
                  <a:buAutoNum type="arabicPeriod"/>
                </a:pPr>
                <a:r>
                  <a:rPr lang="en-US" altLang="zh-CN" sz="2400" dirty="0"/>
                  <a:t>Specific nuclei: determine the </a:t>
                </a:r>
                <a:r>
                  <a:rPr lang="en-US" altLang="zh-CN" sz="2400" dirty="0">
                    <a:solidFill>
                      <a:srgbClr val="00B050"/>
                    </a:solidFill>
                  </a:rPr>
                  <a:t>truncations of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zh-CN" sz="2400" dirty="0">
                    <a:solidFill>
                      <a:srgbClr val="00B050"/>
                    </a:solidFill>
                  </a:rPr>
                  <a:t> and</a:t>
                </a:r>
                <a:r>
                  <a:rPr lang="zh-CN" altLang="en-US" sz="24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sz="2400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lnSpc>
                    <a:spcPct val="125000"/>
                  </a:lnSpc>
                  <a:buAutoNum type="arabicPeriod"/>
                </a:pPr>
                <a:r>
                  <a:rPr lang="en-US" altLang="zh-CN" sz="2400" dirty="0"/>
                  <a:t>DWS base: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zh-CN" sz="2400" dirty="0"/>
                  <a:t> is truncated by a given </a:t>
                </a:r>
                <a:r>
                  <a:rPr lang="en-US" altLang="zh-CN" sz="2400" dirty="0">
                    <a:solidFill>
                      <a:srgbClr val="00B050"/>
                    </a:solidFill>
                  </a:rPr>
                  <a:t>energy cutoff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8B45247-BCD2-4D04-92EA-F60AE620D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597" y="3429000"/>
                <a:ext cx="8321381" cy="977447"/>
              </a:xfrm>
              <a:prstGeom prst="rect">
                <a:avLst/>
              </a:prstGeom>
              <a:blipFill>
                <a:blip r:embed="rId6"/>
                <a:stretch>
                  <a:fillRect l="-1538" t="-6250" b="-1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22B91B2E-66DA-4D27-A9F4-2936C6D21AA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4519407"/>
            <a:ext cx="4409852" cy="616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4EE710-7164-404A-AA7F-048D92CD49D2}"/>
                  </a:ext>
                </a:extLst>
              </p:cNvPr>
              <p:cNvSpPr txBox="1"/>
              <p:nvPr/>
            </p:nvSpPr>
            <p:spPr>
              <a:xfrm>
                <a:off x="6418895" y="4596771"/>
                <a:ext cx="33184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00B050"/>
                    </a:solidFill>
                  </a:rPr>
                  <a:t>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endParaRPr lang="zh-CN" alt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294EE710-7164-404A-AA7F-048D92CD4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895" y="4596771"/>
                <a:ext cx="3318409" cy="461665"/>
              </a:xfrm>
              <a:prstGeom prst="rect">
                <a:avLst/>
              </a:prstGeom>
              <a:blipFill>
                <a:blip r:embed="rId8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F270042-5D3D-4906-9534-E07FCFC319D1}"/>
                  </a:ext>
                </a:extLst>
              </p:cNvPr>
              <p:cNvSpPr txBox="1"/>
              <p:nvPr/>
            </p:nvSpPr>
            <p:spPr>
              <a:xfrm>
                <a:off x="1016597" y="5226266"/>
                <a:ext cx="8272008" cy="1026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lnSpc>
                    <a:spcPct val="125000"/>
                  </a:lnSpc>
                  <a:buFont typeface="+mj-lt"/>
                  <a:buAutoNum type="arabicPeriod" startAt="3"/>
                </a:pPr>
                <a:r>
                  <a:rPr lang="en-US" altLang="zh-CN" sz="2400" dirty="0"/>
                  <a:t>Coupling strength:</a:t>
                </a:r>
                <a:endParaRPr lang="en-US" altLang="zh-CN" sz="24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lnSpc>
                    <a:spcPct val="125000"/>
                  </a:lnSpc>
                  <a:buAutoNum type="arabicPeriod" startAt="3"/>
                </a:pPr>
                <a:r>
                  <a:rPr lang="en-US" altLang="zh-CN" sz="2400" dirty="0">
                    <a:solidFill>
                      <a:srgbClr val="C00000"/>
                    </a:solidFill>
                  </a:rPr>
                  <a:t>Propagator: automatically truncated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sz="24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400" b="0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p>
                    </m:sSubSup>
                  </m:oMath>
                </a14:m>
                <a:endParaRPr lang="en-US" altLang="zh-CN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F270042-5D3D-4906-9534-E07FCFC31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597" y="5226266"/>
                <a:ext cx="8272008" cy="1026499"/>
              </a:xfrm>
              <a:prstGeom prst="rect">
                <a:avLst/>
              </a:prstGeom>
              <a:blipFill>
                <a:blip r:embed="rId9"/>
                <a:stretch>
                  <a:fillRect l="-1548" t="-5325" b="-142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5EEA9E1B-CDF8-4B20-9189-B489327344F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19" y="5353332"/>
            <a:ext cx="2831682" cy="34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4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532AB9-B7AD-4CA4-AF10-82C7C78E2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Unstable nuclei: weakly bound </a:t>
            </a:r>
            <a:r>
              <a:rPr lang="en-US" altLang="zh-CN" dirty="0" err="1"/>
              <a:t>mechnism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4D8A46-AE04-44CC-AD71-43AB76591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547848"/>
          </a:xfrm>
        </p:spPr>
        <p:txBody>
          <a:bodyPr/>
          <a:lstStyle/>
          <a:p>
            <a:r>
              <a:rPr lang="en-US" altLang="zh-CN" dirty="0"/>
              <a:t>Continuum effects become essential for unstable nuclei</a:t>
            </a:r>
            <a:endParaRPr lang="zh-CN" altLang="en-US" dirty="0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429B3666-93A7-4065-B12C-1E947F891859}"/>
              </a:ext>
            </a:extLst>
          </p:cNvPr>
          <p:cNvGrpSpPr/>
          <p:nvPr/>
        </p:nvGrpSpPr>
        <p:grpSpPr>
          <a:xfrm>
            <a:off x="820578" y="1802753"/>
            <a:ext cx="5092542" cy="3252494"/>
            <a:chOff x="476220" y="1806500"/>
            <a:chExt cx="5092542" cy="325249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73C7743-F8E6-4945-AF21-FCE2D3109B86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18" y="1806500"/>
              <a:ext cx="5004244" cy="3252494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1C4F892-81E3-4C74-AC22-B5C9F50C9EFF}"/>
                </a:ext>
              </a:extLst>
            </p:cNvPr>
            <p:cNvSpPr txBox="1"/>
            <p:nvPr/>
          </p:nvSpPr>
          <p:spPr>
            <a:xfrm>
              <a:off x="1850314" y="4597329"/>
              <a:ext cx="11224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FF0000"/>
                  </a:solidFill>
                </a:rPr>
                <a:t>Proton</a:t>
              </a:r>
              <a:endParaRPr lang="zh-CN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9BC0EC29-FE7D-4BA6-908D-2A5F5728DFF3}"/>
                </a:ext>
              </a:extLst>
            </p:cNvPr>
            <p:cNvSpPr txBox="1"/>
            <p:nvPr/>
          </p:nvSpPr>
          <p:spPr>
            <a:xfrm>
              <a:off x="3232672" y="4597329"/>
              <a:ext cx="13740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0000FF"/>
                  </a:solidFill>
                </a:rPr>
                <a:t>Neutron</a:t>
              </a:r>
              <a:endParaRPr lang="zh-CN" alt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0AFB3709-C8A7-44E7-9691-936EADF5CDB3}"/>
                </a:ext>
              </a:extLst>
            </p:cNvPr>
            <p:cNvSpPr txBox="1"/>
            <p:nvPr/>
          </p:nvSpPr>
          <p:spPr>
            <a:xfrm>
              <a:off x="2295599" y="2085838"/>
              <a:ext cx="1737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Continuum 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44BB1590-FC76-4090-A5EA-5D83FA5A0B80}"/>
                </a:ext>
              </a:extLst>
            </p:cNvPr>
            <p:cNvSpPr txBox="1"/>
            <p:nvPr/>
          </p:nvSpPr>
          <p:spPr>
            <a:xfrm>
              <a:off x="476220" y="3426663"/>
              <a:ext cx="13740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/>
                <a:t>Stable nuclei</a:t>
              </a:r>
              <a:endParaRPr lang="zh-CN" altLang="en-US" sz="2400" dirty="0"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25A16767-38EA-4E24-897E-39AD82AC0439}"/>
              </a:ext>
            </a:extLst>
          </p:cNvPr>
          <p:cNvGrpSpPr/>
          <p:nvPr/>
        </p:nvGrpSpPr>
        <p:grpSpPr>
          <a:xfrm>
            <a:off x="6088570" y="1798160"/>
            <a:ext cx="5356032" cy="3257087"/>
            <a:chOff x="6271450" y="1801907"/>
            <a:chExt cx="5356032" cy="3257087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B7DB0A90-5B84-4A79-BBD9-BEC51CF5D680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450" y="1801907"/>
              <a:ext cx="5004244" cy="3252493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C05AC4FE-BEF3-40B6-B68F-642D3B28A5B7}"/>
                </a:ext>
              </a:extLst>
            </p:cNvPr>
            <p:cNvSpPr txBox="1"/>
            <p:nvPr/>
          </p:nvSpPr>
          <p:spPr>
            <a:xfrm>
              <a:off x="7605661" y="4597329"/>
              <a:ext cx="11224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FF0000"/>
                  </a:solidFill>
                </a:rPr>
                <a:t>Proton</a:t>
              </a:r>
              <a:endParaRPr lang="zh-CN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38D22AF3-D49A-412B-A2D1-DA130AC7C617}"/>
                </a:ext>
              </a:extLst>
            </p:cNvPr>
            <p:cNvSpPr txBox="1"/>
            <p:nvPr/>
          </p:nvSpPr>
          <p:spPr>
            <a:xfrm>
              <a:off x="8869677" y="4597329"/>
              <a:ext cx="13740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0000FF"/>
                  </a:solidFill>
                </a:rPr>
                <a:t>Neutron</a:t>
              </a:r>
              <a:endParaRPr lang="zh-CN" alt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505A5007-0106-489E-BDF5-D682A8199B50}"/>
                </a:ext>
              </a:extLst>
            </p:cNvPr>
            <p:cNvSpPr txBox="1"/>
            <p:nvPr/>
          </p:nvSpPr>
          <p:spPr>
            <a:xfrm>
              <a:off x="7336051" y="2090715"/>
              <a:ext cx="1737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Continuum 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FE5DFC5E-6B0D-464D-890B-FAE9369813EA}"/>
                </a:ext>
              </a:extLst>
            </p:cNvPr>
            <p:cNvSpPr txBox="1"/>
            <p:nvPr/>
          </p:nvSpPr>
          <p:spPr>
            <a:xfrm>
              <a:off x="10077420" y="3426663"/>
              <a:ext cx="15500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/>
                <a:t>Unstable nuclei</a:t>
              </a:r>
              <a:endParaRPr lang="zh-CN" altLang="en-US" sz="2400" dirty="0"/>
            </a:p>
          </p:txBody>
        </p:sp>
      </p:grpSp>
      <p:sp>
        <p:nvSpPr>
          <p:cNvPr id="36" name="内容占位符 2">
            <a:extLst>
              <a:ext uri="{FF2B5EF4-FFF2-40B4-BE49-F238E27FC236}">
                <a16:creationId xmlns:a16="http://schemas.microsoft.com/office/drawing/2014/main" id="{D8DF6044-C0F9-4799-835D-5CA3A803908A}"/>
              </a:ext>
            </a:extLst>
          </p:cNvPr>
          <p:cNvSpPr txBox="1">
            <a:spLocks/>
          </p:cNvSpPr>
          <p:nvPr/>
        </p:nvSpPr>
        <p:spPr>
          <a:xfrm>
            <a:off x="516103" y="5303707"/>
            <a:ext cx="11200057" cy="547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Bogoliubov Scheme:</a:t>
            </a:r>
            <a:r>
              <a:rPr lang="zh-CN" altLang="en-US" dirty="0"/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Unified treatment of MF and pairing effects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1DD1302-D565-449D-A944-FE38C7664C66}"/>
              </a:ext>
            </a:extLst>
          </p:cNvPr>
          <p:cNvSpPr txBox="1"/>
          <p:nvPr/>
        </p:nvSpPr>
        <p:spPr>
          <a:xfrm>
            <a:off x="1819830" y="5922007"/>
            <a:ext cx="855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00FF"/>
                </a:solidFill>
              </a:rPr>
              <a:t>Showing advantages in describing both unstable and superheavy nuclei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C0FA314-1F77-46C4-B5A8-836EB9347C2B}"/>
              </a:ext>
            </a:extLst>
          </p:cNvPr>
          <p:cNvSpPr txBox="1"/>
          <p:nvPr/>
        </p:nvSpPr>
        <p:spPr>
          <a:xfrm>
            <a:off x="4749317" y="1441524"/>
            <a:ext cx="2693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+mj-lt"/>
              </a:rPr>
              <a:t>Introduction</a:t>
            </a:r>
            <a:endParaRPr lang="zh-CN" altLang="en-US" sz="3600" dirty="0">
              <a:latin typeface="+mj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2B1A204-04D7-4FA6-83F9-6EDE36E19A5B}"/>
              </a:ext>
            </a:extLst>
          </p:cNvPr>
          <p:cNvGrpSpPr/>
          <p:nvPr/>
        </p:nvGrpSpPr>
        <p:grpSpPr>
          <a:xfrm>
            <a:off x="3203220" y="2560917"/>
            <a:ext cx="5785559" cy="2536104"/>
            <a:chOff x="3160193" y="2571077"/>
            <a:chExt cx="5785559" cy="2536104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DFDC127-CD61-4610-850C-029586A89D13}"/>
                </a:ext>
              </a:extLst>
            </p:cNvPr>
            <p:cNvSpPr txBox="1"/>
            <p:nvPr/>
          </p:nvSpPr>
          <p:spPr>
            <a:xfrm>
              <a:off x="3382209" y="3577519"/>
              <a:ext cx="53415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C00000"/>
                  </a:solidFill>
                </a:rPr>
                <a:t>Ingredients of a nuclear model</a:t>
              </a:r>
              <a:endParaRPr lang="zh-CN" alt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15562656-3DA9-4FD2-9A7A-9A10C8AFF4C0}"/>
                </a:ext>
              </a:extLst>
            </p:cNvPr>
            <p:cNvSpPr txBox="1"/>
            <p:nvPr/>
          </p:nvSpPr>
          <p:spPr>
            <a:xfrm>
              <a:off x="3910399" y="2571077"/>
              <a:ext cx="42851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C00000"/>
                  </a:solidFill>
                </a:rPr>
                <a:t>Frontiers and</a:t>
              </a:r>
              <a:r>
                <a:rPr lang="zh-CN" altLang="en-US" sz="2800" dirty="0">
                  <a:solidFill>
                    <a:srgbClr val="C00000"/>
                  </a:solidFill>
                </a:rPr>
                <a:t> </a:t>
              </a:r>
              <a:r>
                <a:rPr lang="en-US" altLang="zh-CN" sz="2800" dirty="0">
                  <a:solidFill>
                    <a:srgbClr val="C00000"/>
                  </a:solidFill>
                </a:rPr>
                <a:t>challenges</a:t>
              </a:r>
              <a:endParaRPr lang="zh-CN" alt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4B129B1-4EAD-4BD2-9CBD-CCA18DCDDBDF}"/>
                </a:ext>
              </a:extLst>
            </p:cNvPr>
            <p:cNvSpPr txBox="1"/>
            <p:nvPr/>
          </p:nvSpPr>
          <p:spPr>
            <a:xfrm>
              <a:off x="3160193" y="4583961"/>
              <a:ext cx="57855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C00000"/>
                  </a:solidFill>
                </a:rPr>
                <a:t>Brief introduction of RHF models</a:t>
              </a:r>
              <a:endParaRPr lang="zh-CN" altLang="en-US" sz="28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929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D44A05-2F4C-4466-89F1-F35C6741B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Bogoliubov Transformation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049963-15F9-4200-839B-E147C908D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590878"/>
          </a:xfrm>
        </p:spPr>
        <p:txBody>
          <a:bodyPr/>
          <a:lstStyle/>
          <a:p>
            <a:r>
              <a:rPr lang="en-US" altLang="zh-CN" dirty="0"/>
              <a:t>Bogoliubov transformation: from particle to quasi-particle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D1DBBB1-9D3D-4C63-BA09-FC765388F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62" y="1789784"/>
            <a:ext cx="4624158" cy="1058413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8F3C232-218E-40EF-A69A-82782BC55D02}"/>
              </a:ext>
            </a:extLst>
          </p:cNvPr>
          <p:cNvGrpSpPr/>
          <p:nvPr/>
        </p:nvGrpSpPr>
        <p:grpSpPr>
          <a:xfrm>
            <a:off x="7169972" y="1864507"/>
            <a:ext cx="3613490" cy="908966"/>
            <a:chOff x="7169972" y="1857326"/>
            <a:chExt cx="3613490" cy="90896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DDB811D-25F9-4664-A28D-845A3A22615E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309" y="2412065"/>
              <a:ext cx="1946115" cy="354227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98F6573-E615-471E-8ABE-8FB92A4ABF04}"/>
                </a:ext>
              </a:extLst>
            </p:cNvPr>
            <p:cNvSpPr txBox="1"/>
            <p:nvPr/>
          </p:nvSpPr>
          <p:spPr>
            <a:xfrm>
              <a:off x="7169972" y="1857326"/>
              <a:ext cx="36134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0000FF"/>
                  </a:solidFill>
                </a:rPr>
                <a:t>Bogoliubov ground state</a:t>
              </a:r>
              <a:endParaRPr lang="zh-CN" altLang="en-US" sz="2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BD392293-8D17-4789-BF74-E7F00408E6D3}"/>
              </a:ext>
            </a:extLst>
          </p:cNvPr>
          <p:cNvSpPr txBox="1">
            <a:spLocks/>
          </p:cNvSpPr>
          <p:nvPr/>
        </p:nvSpPr>
        <p:spPr>
          <a:xfrm>
            <a:off x="516103" y="2980661"/>
            <a:ext cx="11200057" cy="590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Bogoliubov transformation: from particle to quasi-particle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FC06668-DC6C-4375-B16C-0614D30EF07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9" y="3628473"/>
            <a:ext cx="10923423" cy="10584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AE13413-B240-400C-A3E4-27ACCA7A5CD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73" y="4771506"/>
            <a:ext cx="9057482" cy="813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034820-3332-48AD-ADE2-52B567BF75E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73" y="5714601"/>
            <a:ext cx="8024066" cy="82124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5AEF1C5-7184-4624-9F73-A509256775BF}"/>
              </a:ext>
            </a:extLst>
          </p:cNvPr>
          <p:cNvSpPr txBox="1"/>
          <p:nvPr/>
        </p:nvSpPr>
        <p:spPr>
          <a:xfrm>
            <a:off x="9384438" y="5709726"/>
            <a:ext cx="2124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FF"/>
                </a:solidFill>
              </a:rPr>
              <a:t>Pairing force </a:t>
            </a:r>
          </a:p>
          <a:p>
            <a:pPr algn="ctr"/>
            <a:r>
              <a:rPr lang="en-US" altLang="zh-CN" sz="2400" dirty="0">
                <a:solidFill>
                  <a:srgbClr val="0000FF"/>
                </a:solidFill>
              </a:rPr>
              <a:t>Gogny D1S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92134C46-2AAA-4F06-8BD6-C59D86EA69D7}"/>
              </a:ext>
            </a:extLst>
          </p:cNvPr>
          <p:cNvSpPr/>
          <p:nvPr/>
        </p:nvSpPr>
        <p:spPr>
          <a:xfrm>
            <a:off x="1076960" y="5661636"/>
            <a:ext cx="10342880" cy="947444"/>
          </a:xfrm>
          <a:prstGeom prst="roundRect">
            <a:avLst/>
          </a:prstGeom>
          <a:noFill/>
          <a:ln w="28575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50913E8-E33D-4C63-A36E-32BD834B745E}"/>
              </a:ext>
            </a:extLst>
          </p:cNvPr>
          <p:cNvCxnSpPr/>
          <p:nvPr/>
        </p:nvCxnSpPr>
        <p:spPr>
          <a:xfrm>
            <a:off x="3911600" y="5349240"/>
            <a:ext cx="1300480" cy="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4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A8496A-8669-41A6-908B-61F520854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Single-particle (</a:t>
            </a:r>
            <a:r>
              <a:rPr lang="en-US" altLang="zh-CN" dirty="0" err="1"/>
              <a:t>s.p.</a:t>
            </a:r>
            <a:r>
              <a:rPr lang="en-US" altLang="zh-CN" dirty="0"/>
              <a:t>) space</a:t>
            </a:r>
            <a:endParaRPr lang="zh-CN" altLang="en-US" dirty="0"/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F48C666-AF42-406A-8B63-A95E328B4E8D}"/>
              </a:ext>
            </a:extLst>
          </p:cNvPr>
          <p:cNvGrpSpPr/>
          <p:nvPr/>
        </p:nvGrpSpPr>
        <p:grpSpPr>
          <a:xfrm>
            <a:off x="1274213" y="1184630"/>
            <a:ext cx="9643574" cy="5442654"/>
            <a:chOff x="1274213" y="1184630"/>
            <a:chExt cx="9643574" cy="544265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0034D6A-33D2-4772-B254-A31A9134B9B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213" y="1184630"/>
              <a:ext cx="9643574" cy="5027156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FF77620-6767-411E-970B-F31CF2FD1431}"/>
                </a:ext>
              </a:extLst>
            </p:cNvPr>
            <p:cNvSpPr txBox="1"/>
            <p:nvPr/>
          </p:nvSpPr>
          <p:spPr>
            <a:xfrm>
              <a:off x="1387736" y="5796287"/>
              <a:ext cx="167385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/>
                <a:t>Arbitrary </a:t>
              </a:r>
            </a:p>
            <a:p>
              <a:pPr algn="ctr"/>
              <a:r>
                <a:rPr lang="en-US" altLang="zh-CN" sz="2400" dirty="0" err="1"/>
                <a:t>s.p.</a:t>
              </a:r>
              <a:r>
                <a:rPr lang="en-US" altLang="zh-CN" sz="2400" dirty="0"/>
                <a:t> Space</a:t>
              </a:r>
              <a:endParaRPr lang="zh-CN" altLang="en-US" sz="2400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36CB7A7-CD39-4026-A9A1-587B42D24D3F}"/>
                </a:ext>
              </a:extLst>
            </p:cNvPr>
            <p:cNvSpPr txBox="1"/>
            <p:nvPr/>
          </p:nvSpPr>
          <p:spPr>
            <a:xfrm>
              <a:off x="4018322" y="5796287"/>
              <a:ext cx="16065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/>
                <a:t>HF </a:t>
              </a:r>
            </a:p>
            <a:p>
              <a:pPr algn="ctr"/>
              <a:r>
                <a:rPr lang="en-US" altLang="zh-CN" sz="2400" dirty="0" err="1"/>
                <a:t>s.p.</a:t>
              </a:r>
              <a:r>
                <a:rPr lang="en-US" altLang="zh-CN" sz="2400" dirty="0"/>
                <a:t> Space</a:t>
              </a:r>
              <a:endParaRPr lang="zh-CN" altLang="en-US" sz="2400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4D65394-CE41-409C-8D31-138415F5B46C}"/>
                </a:ext>
              </a:extLst>
            </p:cNvPr>
            <p:cNvSpPr txBox="1"/>
            <p:nvPr/>
          </p:nvSpPr>
          <p:spPr>
            <a:xfrm>
              <a:off x="6581582" y="5796287"/>
              <a:ext cx="16065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/>
                <a:t>HFB </a:t>
              </a:r>
            </a:p>
            <a:p>
              <a:pPr algn="ctr"/>
              <a:r>
                <a:rPr lang="en-US" altLang="zh-CN" sz="2400" dirty="0" err="1"/>
                <a:t>s.p.</a:t>
              </a:r>
              <a:r>
                <a:rPr lang="en-US" altLang="zh-CN" sz="2400" dirty="0"/>
                <a:t> Space</a:t>
              </a:r>
              <a:endParaRPr lang="zh-CN" altLang="en-US" sz="2400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A75C4BC-8A64-4E81-BA1C-758E28A9F44A}"/>
                </a:ext>
              </a:extLst>
            </p:cNvPr>
            <p:cNvSpPr txBox="1"/>
            <p:nvPr/>
          </p:nvSpPr>
          <p:spPr>
            <a:xfrm>
              <a:off x="9144843" y="5796287"/>
              <a:ext cx="16065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/>
                <a:t>Canonical </a:t>
              </a:r>
            </a:p>
            <a:p>
              <a:pPr algn="ctr"/>
              <a:r>
                <a:rPr lang="en-US" altLang="zh-CN" sz="2400" dirty="0" err="1"/>
                <a:t>s.p.</a:t>
              </a:r>
              <a:r>
                <a:rPr lang="en-US" altLang="zh-CN" sz="2400" dirty="0"/>
                <a:t> Space</a:t>
              </a:r>
              <a:endParaRPr lang="zh-CN" altLang="en-US" sz="2400" dirty="0"/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23EF18E3-CB7A-49C2-BD3E-F388FCE23C64}"/>
              </a:ext>
            </a:extLst>
          </p:cNvPr>
          <p:cNvSpPr/>
          <p:nvPr/>
        </p:nvSpPr>
        <p:spPr>
          <a:xfrm>
            <a:off x="3313355" y="1145689"/>
            <a:ext cx="2511911" cy="5615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5058A53-6536-4F0D-8C46-9E64597CBBB9}"/>
              </a:ext>
            </a:extLst>
          </p:cNvPr>
          <p:cNvSpPr/>
          <p:nvPr/>
        </p:nvSpPr>
        <p:spPr>
          <a:xfrm>
            <a:off x="5825266" y="1184630"/>
            <a:ext cx="2974489" cy="5615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87110B7-E0D6-458A-AD63-A10CD4613860}"/>
              </a:ext>
            </a:extLst>
          </p:cNvPr>
          <p:cNvSpPr/>
          <p:nvPr/>
        </p:nvSpPr>
        <p:spPr>
          <a:xfrm>
            <a:off x="8799755" y="1184630"/>
            <a:ext cx="2974489" cy="5615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7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DA89D7-7CD8-4A45-8CAC-CE66C2C9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Advantages of Bogoliubov Scheme</a:t>
            </a:r>
            <a:endParaRPr lang="zh-CN" altLang="en-US" dirty="0"/>
          </a:p>
        </p:txBody>
      </p:sp>
      <p:graphicFrame>
        <p:nvGraphicFramePr>
          <p:cNvPr id="9" name="内容占位符 8">
            <a:extLst>
              <a:ext uri="{FF2B5EF4-FFF2-40B4-BE49-F238E27FC236}">
                <a16:creationId xmlns:a16="http://schemas.microsoft.com/office/drawing/2014/main" id="{EE6D03AD-BDC0-4ED9-A9E0-3AD98174516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423387"/>
              </p:ext>
            </p:extLst>
          </p:nvPr>
        </p:nvGraphicFramePr>
        <p:xfrm>
          <a:off x="287848" y="1270111"/>
          <a:ext cx="2537332" cy="496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" name="Acrobat Document" r:id="rId4" imgW="3738156" imgH="7319671" progId="Acrobat.Document.DC">
                  <p:embed/>
                </p:oleObj>
              </mc:Choice>
              <mc:Fallback>
                <p:oleObj name="Acrobat Document" r:id="rId4" imgW="3738156" imgH="7319671" progId="Acrobat.Document.DC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94702545-FE6A-4A38-B17C-EFF367EB8D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7848" y="1270111"/>
                        <a:ext cx="2537332" cy="496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DE916B96-B74E-4213-94C4-74D25AA31B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440341"/>
              </p:ext>
            </p:extLst>
          </p:nvPr>
        </p:nvGraphicFramePr>
        <p:xfrm>
          <a:off x="9365166" y="1270111"/>
          <a:ext cx="2537130" cy="496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" name="Acrobat Document" r:id="rId6" imgW="3738156" imgH="7319671" progId="Acrobat.Document.DC">
                  <p:embed/>
                </p:oleObj>
              </mc:Choice>
              <mc:Fallback>
                <p:oleObj name="Acrobat Document" r:id="rId6" imgW="3738156" imgH="731967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65166" y="1270111"/>
                        <a:ext cx="2537130" cy="496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2308CB6C-491F-445F-BCAD-305F9F9040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200277"/>
              </p:ext>
            </p:extLst>
          </p:nvPr>
        </p:nvGraphicFramePr>
        <p:xfrm>
          <a:off x="6199611" y="1270111"/>
          <a:ext cx="2537129" cy="496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" name="Acrobat Document" r:id="rId8" imgW="3738156" imgH="7319671" progId="Acrobat.Document.DC">
                  <p:embed/>
                </p:oleObj>
              </mc:Choice>
              <mc:Fallback>
                <p:oleObj name="Acrobat Document" r:id="rId8" imgW="3738156" imgH="731967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99611" y="1270111"/>
                        <a:ext cx="2537129" cy="496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>
            <a:extLst>
              <a:ext uri="{FF2B5EF4-FFF2-40B4-BE49-F238E27FC236}">
                <a16:creationId xmlns:a16="http://schemas.microsoft.com/office/drawing/2014/main" id="{695FDB23-DAE8-42C3-8F6E-6462909B18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722918"/>
              </p:ext>
            </p:extLst>
          </p:nvPr>
        </p:nvGraphicFramePr>
        <p:xfrm>
          <a:off x="3453609" y="1270111"/>
          <a:ext cx="2537129" cy="496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" name="Acrobat Document" r:id="rId10" imgW="3738156" imgH="7319671" progId="Acrobat.Document.DC">
                  <p:embed/>
                </p:oleObj>
              </mc:Choice>
              <mc:Fallback>
                <p:oleObj name="Acrobat Document" r:id="rId10" imgW="3738156" imgH="731967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53609" y="1270111"/>
                        <a:ext cx="2537129" cy="496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F3D78F49-ECBD-457B-BD38-135CAD06493B}"/>
              </a:ext>
            </a:extLst>
          </p:cNvPr>
          <p:cNvSpPr txBox="1"/>
          <p:nvPr/>
        </p:nvSpPr>
        <p:spPr>
          <a:xfrm>
            <a:off x="609780" y="6293224"/>
            <a:ext cx="1893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HF S.P. states</a:t>
            </a:r>
            <a:endParaRPr lang="zh-CN" altLang="en-US" sz="20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49B421C-38B2-4C7C-B22D-3FB9F31B0858}"/>
              </a:ext>
            </a:extLst>
          </p:cNvPr>
          <p:cNvSpPr txBox="1"/>
          <p:nvPr/>
        </p:nvSpPr>
        <p:spPr>
          <a:xfrm>
            <a:off x="3665904" y="6293224"/>
            <a:ext cx="5067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Bogoliubov quasi-particle states: V and U</a:t>
            </a:r>
            <a:endParaRPr lang="zh-CN" altLang="en-US" sz="20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4F108E5-EC6F-4005-8D6E-28F205BC3007}"/>
              </a:ext>
            </a:extLst>
          </p:cNvPr>
          <p:cNvSpPr txBox="1"/>
          <p:nvPr/>
        </p:nvSpPr>
        <p:spPr>
          <a:xfrm>
            <a:off x="9315902" y="6282466"/>
            <a:ext cx="2635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Canonical S.P. states</a:t>
            </a:r>
            <a:endParaRPr lang="zh-CN" altLang="en-US" sz="2000" dirty="0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D0E3F643-B395-4A0F-BD85-628466FF6279}"/>
              </a:ext>
            </a:extLst>
          </p:cNvPr>
          <p:cNvGrpSpPr/>
          <p:nvPr/>
        </p:nvGrpSpPr>
        <p:grpSpPr>
          <a:xfrm>
            <a:off x="435684" y="1683573"/>
            <a:ext cx="11273236" cy="2151527"/>
            <a:chOff x="435684" y="1683573"/>
            <a:chExt cx="11273236" cy="2151527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2D889BE7-E6A1-4104-B8CE-3ABE54C02128}"/>
                </a:ext>
              </a:extLst>
            </p:cNvPr>
            <p:cNvGrpSpPr/>
            <p:nvPr/>
          </p:nvGrpSpPr>
          <p:grpSpPr>
            <a:xfrm>
              <a:off x="435684" y="1683573"/>
              <a:ext cx="11273236" cy="2151527"/>
              <a:chOff x="435684" y="1683573"/>
              <a:chExt cx="11273236" cy="2151527"/>
            </a:xfrm>
          </p:grpSpPr>
          <p:sp>
            <p:nvSpPr>
              <p:cNvPr id="23" name="矩形: 圆顶角 22">
                <a:extLst>
                  <a:ext uri="{FF2B5EF4-FFF2-40B4-BE49-F238E27FC236}">
                    <a16:creationId xmlns:a16="http://schemas.microsoft.com/office/drawing/2014/main" id="{54E86173-A04C-4438-AEE9-F8C5D2F7C370}"/>
                  </a:ext>
                </a:extLst>
              </p:cNvPr>
              <p:cNvSpPr/>
              <p:nvPr/>
            </p:nvSpPr>
            <p:spPr>
              <a:xfrm flipV="1">
                <a:off x="439203" y="2377439"/>
                <a:ext cx="11269717" cy="1457661"/>
              </a:xfrm>
              <a:prstGeom prst="round2SameRect">
                <a:avLst>
                  <a:gd name="adj1" fmla="val 6967"/>
                  <a:gd name="adj2" fmla="val 0"/>
                </a:avLst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矩形: 圆顶角 21">
                    <a:extLst>
                      <a:ext uri="{FF2B5EF4-FFF2-40B4-BE49-F238E27FC236}">
                        <a16:creationId xmlns:a16="http://schemas.microsoft.com/office/drawing/2014/main" id="{0A5A8026-0386-46E0-A5FB-9DFB0D1C210E}"/>
                      </a:ext>
                    </a:extLst>
                  </p:cNvPr>
                  <p:cNvSpPr/>
                  <p:nvPr/>
                </p:nvSpPr>
                <p:spPr>
                  <a:xfrm>
                    <a:off x="435684" y="1683573"/>
                    <a:ext cx="11269717" cy="693868"/>
                  </a:xfrm>
                  <a:prstGeom prst="round2SameRect">
                    <a:avLst/>
                  </a:prstGeom>
                  <a:solidFill>
                    <a:srgbClr val="C00000"/>
                  </a:solidFill>
                  <a:ln w="2857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CN" sz="2800" dirty="0"/>
                      <a:t>RHFB equation: </a:t>
                    </a:r>
                    <a14:m>
                      <m:oMath xmlns:m="http://schemas.openxmlformats.org/officeDocument/2006/math"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a14:m>
                    <a:r>
                      <a:rPr lang="en-US" altLang="zh-CN" sz="2800" dirty="0"/>
                      <a:t> is quasi-particle energy</a:t>
                    </a:r>
                    <a:endParaRPr lang="zh-CN" altLang="en-US" sz="2800" dirty="0"/>
                  </a:p>
                </p:txBody>
              </p:sp>
            </mc:Choice>
            <mc:Fallback xmlns="">
              <p:sp>
                <p:nvSpPr>
                  <p:cNvPr id="22" name="矩形: 圆顶角 21">
                    <a:extLst>
                      <a:ext uri="{FF2B5EF4-FFF2-40B4-BE49-F238E27FC236}">
                        <a16:creationId xmlns:a16="http://schemas.microsoft.com/office/drawing/2014/main" id="{0A5A8026-0386-46E0-A5FB-9DFB0D1C210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5684" y="1683573"/>
                    <a:ext cx="11269717" cy="693868"/>
                  </a:xfrm>
                  <a:prstGeom prst="round2SameRect">
                    <a:avLst/>
                  </a:prstGeom>
                  <a:blipFill>
                    <a:blip r:embed="rId12"/>
                    <a:stretch>
                      <a:fillRect b="-10924"/>
                    </a:stretch>
                  </a:blipFill>
                  <a:ln w="28575">
                    <a:solidFill>
                      <a:srgbClr val="C00000"/>
                    </a:solidFill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3A5D6B8E-860D-425E-AE50-F957A3CE6A06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19" y="2571266"/>
              <a:ext cx="10923423" cy="1058413"/>
            </a:xfrm>
            <a:prstGeom prst="rect">
              <a:avLst/>
            </a:prstGeom>
          </p:spPr>
        </p:pic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BB00EDF9-48F8-4A0D-8935-4DB5919B53AC}"/>
              </a:ext>
            </a:extLst>
          </p:cNvPr>
          <p:cNvSpPr txBox="1"/>
          <p:nvPr/>
        </p:nvSpPr>
        <p:spPr>
          <a:xfrm>
            <a:off x="517768" y="3961537"/>
            <a:ext cx="11109068" cy="919401"/>
          </a:xfrm>
          <a:prstGeom prst="roundRect">
            <a:avLst>
              <a:gd name="adj" fmla="val 1081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If omitting the pairing potential, </a:t>
            </a:r>
            <a:r>
              <a:rPr lang="en-US" altLang="zh-CN" sz="2400" dirty="0">
                <a:solidFill>
                  <a:srgbClr val="C00000"/>
                </a:solidFill>
              </a:rPr>
              <a:t>U and V components have opposite single-particle energies</a:t>
            </a:r>
            <a:r>
              <a:rPr lang="en-US" altLang="zh-CN" sz="2400" dirty="0"/>
              <a:t>, which means one is bound and the other is unbound.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2558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5" grpId="0"/>
      <p:bldP spid="15" grpId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C0FA314-1F77-46C4-B5A8-836EB9347C2B}"/>
              </a:ext>
            </a:extLst>
          </p:cNvPr>
          <p:cNvSpPr txBox="1"/>
          <p:nvPr/>
        </p:nvSpPr>
        <p:spPr>
          <a:xfrm>
            <a:off x="3107842" y="1441524"/>
            <a:ext cx="5976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小标宋简体"/>
                <a:ea typeface="黑体"/>
                <a:cs typeface="+mn-cs"/>
              </a:rPr>
              <a:t>Pseudo-spin symmetry (PSS)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小标宋简体"/>
              <a:ea typeface="黑体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DFDC127-CD61-4610-850C-029586A89D13}"/>
              </a:ext>
            </a:extLst>
          </p:cNvPr>
          <p:cNvSpPr txBox="1"/>
          <p:nvPr/>
        </p:nvSpPr>
        <p:spPr>
          <a:xfrm>
            <a:off x="3716192" y="2571077"/>
            <a:ext cx="4759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黑体"/>
                <a:cs typeface="+mn-cs"/>
              </a:rPr>
              <a:t>Concept and open question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/>
              <a:ea typeface="黑体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5562656-3DA9-4FD2-9A7A-9A10C8AFF4C0}"/>
              </a:ext>
            </a:extLst>
          </p:cNvPr>
          <p:cNvSpPr txBox="1"/>
          <p:nvPr/>
        </p:nvSpPr>
        <p:spPr>
          <a:xfrm>
            <a:off x="1948891" y="3577519"/>
            <a:ext cx="8294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黑体"/>
                <a:cs typeface="+mn-cs"/>
              </a:rPr>
              <a:t>PSS restoration and the nature of nuclear force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/>
              <a:ea typeface="黑体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4B129B1-4EAD-4BD2-9CBD-CCA18DCDDBDF}"/>
              </a:ext>
            </a:extLst>
          </p:cNvPr>
          <p:cNvSpPr txBox="1"/>
          <p:nvPr/>
        </p:nvSpPr>
        <p:spPr>
          <a:xfrm>
            <a:off x="5571916" y="4261232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/>
                <a:ea typeface="黑体"/>
                <a:cs typeface="+mn-cs"/>
              </a:rPr>
              <a:t>Hints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/>
              <a:ea typeface="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62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0A38113-08AB-43ED-B451-D2DAF9B7AD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103" y="1194890"/>
                <a:ext cx="7730325" cy="5286592"/>
              </a:xfrm>
            </p:spPr>
            <p:txBody>
              <a:bodyPr>
                <a:normAutofit fontScale="92500" lnSpcReduction="20000"/>
              </a:bodyPr>
              <a:lstStyle/>
              <a:p>
                <a:pPr algn="just">
                  <a:lnSpc>
                    <a:spcPct val="12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altLang="zh-CN" dirty="0"/>
                  <a:t>PSS: </a:t>
                </a:r>
                <a:r>
                  <a:rPr lang="en-US" altLang="zh-CN" dirty="0">
                    <a:solidFill>
                      <a:srgbClr val="0000FF"/>
                    </a:solidFill>
                  </a:rPr>
                  <a:t>near degeneracy </a:t>
                </a:r>
                <a:r>
                  <a:rPr lang="en-US" altLang="zh-CN" dirty="0"/>
                  <a:t>of the orbits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+1/2</m:t>
                        </m:r>
                      </m:e>
                    </m:d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−1,  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+2, 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+3/2</m:t>
                        </m:r>
                      </m:e>
                    </m:d>
                  </m:oMath>
                </a14:m>
                <a:r>
                  <a:rPr lang="en-US" altLang="zh-CN" dirty="0"/>
                  <a:t>, which forms the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PS  doublet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′±1/2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.</a:t>
                </a:r>
                <a:endParaRPr lang="en-US" altLang="zh-CN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en-US" altLang="zh-CN" dirty="0"/>
                  <a:t>PSS is </a:t>
                </a:r>
                <a:r>
                  <a:rPr lang="en-US" altLang="zh-CN" dirty="0">
                    <a:solidFill>
                      <a:srgbClr val="0000FF"/>
                    </a:solidFill>
                  </a:rPr>
                  <a:t>a relativistic symmetry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: 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:endParaRPr lang="en-US" altLang="zh-CN" dirty="0">
                  <a:solidFill>
                    <a:srgbClr val="0070C0"/>
                  </a:solidFill>
                </a:endParaRP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endParaRPr lang="en-US" altLang="zh-CN" dirty="0"/>
              </a:p>
              <a:p>
                <a:pPr marL="357188" indent="0">
                  <a:lnSpc>
                    <a:spcPct val="120000"/>
                  </a:lnSpc>
                  <a:spcBef>
                    <a:spcPts val="1200"/>
                  </a:spcBef>
                  <a:buNone/>
                </a:pPr>
                <a14:m>
                  <m:oMath xmlns:m="http://schemas.openxmlformats.org/officeDocument/2006/math">
                    <m:r>
                      <a:rPr lang="en-US" altLang="zh-CN" sz="2600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sz="26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CN" sz="2600" dirty="0"/>
                  <a:t> is nothing but the orbital angular momentum of </a:t>
                </a:r>
                <a:r>
                  <a:rPr lang="en-US" altLang="zh-CN" sz="2600" dirty="0">
                    <a:solidFill>
                      <a:srgbClr val="C00000"/>
                    </a:solidFill>
                  </a:rPr>
                  <a:t>the lower component of Dirac spinor</a:t>
                </a:r>
                <a:r>
                  <a:rPr lang="en-US" altLang="zh-CN" sz="2600" dirty="0"/>
                  <a:t>.</a:t>
                </a:r>
              </a:p>
              <a:p>
                <a:pPr marL="358775" indent="0">
                  <a:lnSpc>
                    <a:spcPct val="120000"/>
                  </a:lnSpc>
                  <a:spcBef>
                    <a:spcPts val="600"/>
                  </a:spcBef>
                  <a:buNone/>
                </a:pPr>
                <a:r>
                  <a:rPr lang="en-US" altLang="zh-CN" sz="2100" dirty="0" err="1">
                    <a:solidFill>
                      <a:srgbClr val="7030A0"/>
                    </a:solidFill>
                  </a:rPr>
                  <a:t>Ginocchio</a:t>
                </a:r>
                <a:r>
                  <a:rPr lang="en-US" altLang="zh-CN" sz="2100" dirty="0">
                    <a:solidFill>
                      <a:srgbClr val="7030A0"/>
                    </a:solidFill>
                  </a:rPr>
                  <a:t> (1997, 2005); Meng (1998); Liang, Meng, Zhou (2015).</a:t>
                </a:r>
              </a:p>
              <a:p>
                <a:pPr>
                  <a:lnSpc>
                    <a:spcPct val="120000"/>
                  </a:lnSpc>
                  <a:spcBef>
                    <a:spcPts val="1200"/>
                  </a:spcBef>
                </a:pPr>
                <a:r>
                  <a:rPr lang="en-US" altLang="zh-CN" dirty="0">
                    <a:solidFill>
                      <a:srgbClr val="C00000"/>
                    </a:solidFill>
                  </a:rPr>
                  <a:t>PSS restoration reveals nuclear in-medium balance of attraction and repulsion, namely by 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 in RMF.</a:t>
                </a:r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0A38113-08AB-43ED-B451-D2DAF9B7AD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103" y="1194890"/>
                <a:ext cx="7730325" cy="5286592"/>
              </a:xfrm>
              <a:blipFill>
                <a:blip r:embed="rId5"/>
                <a:stretch>
                  <a:fillRect l="-1262" t="-1038" r="-3470" b="-1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94039358-C0BC-49BE-86E6-16CB553F6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71" y="285789"/>
            <a:ext cx="11200057" cy="790497"/>
          </a:xfrm>
        </p:spPr>
        <p:txBody>
          <a:bodyPr/>
          <a:lstStyle/>
          <a:p>
            <a:r>
              <a:rPr lang="en-US" altLang="zh-CN" dirty="0"/>
              <a:t>Pseudo-spin symmetry (PSS)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308B2F-0F6F-479C-9DB9-8A4557D20CD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/>
        </p:blipFill>
        <p:spPr>
          <a:xfrm>
            <a:off x="8523954" y="1194890"/>
            <a:ext cx="3151943" cy="548632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95B170-3EA0-47E6-B4CF-FDB09AC0C15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54" y="3086788"/>
            <a:ext cx="5873316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A4F03B-D301-4B4B-9E2D-80F12AB0E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Spurious shell closures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AB8CCFC-24DB-42D5-8791-F5AC893C0F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103" y="1194891"/>
                <a:ext cx="11365718" cy="1994751"/>
              </a:xfrm>
            </p:spPr>
            <p:txBody>
              <a:bodyPr/>
              <a:lstStyle/>
              <a:p>
                <a:r>
                  <a:rPr lang="en-US" altLang="zh-CN" dirty="0">
                    <a:solidFill>
                      <a:schemeClr val="tx1"/>
                    </a:solidFill>
                  </a:rPr>
                  <a:t>Conventional CDF suffered a lot from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spurious shell closures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altLang="zh-CN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= 58 &amp; 92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, due to the PSS violation. </a:t>
                </a:r>
              </a:p>
              <a:p>
                <a:pPr>
                  <a:tabLst>
                    <a:tab pos="10944225" algn="r"/>
                  </a:tabLst>
                </a:pPr>
                <a:r>
                  <a:rPr lang="en-US" altLang="zh-CN" dirty="0"/>
                  <a:t>PKA1 that contains the </a:t>
                </a:r>
                <a:r>
                  <a:rPr lang="en-US" altLang="zh-CN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r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-tensor coupling </a:t>
                </a:r>
                <a:r>
                  <a:rPr lang="en-US" altLang="zh-CN" dirty="0"/>
                  <a:t>cures the disease with enhanced spin-orbit couplings.	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PRC </a:t>
                </a:r>
                <a:r>
                  <a:rPr lang="en-US" altLang="zh-CN" sz="2000" b="1" dirty="0">
                    <a:solidFill>
                      <a:srgbClr val="0000FF"/>
                    </a:solidFill>
                  </a:rPr>
                  <a:t>76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, 034314 (2007)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AB8CCFC-24DB-42D5-8791-F5AC893C0F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103" y="1194891"/>
                <a:ext cx="11365718" cy="1994751"/>
              </a:xfrm>
              <a:blipFill>
                <a:blip r:embed="rId2"/>
                <a:stretch>
                  <a:fillRect l="-966" t="-3058" r="-858" b="-51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065A511-CAF8-49DA-B546-887907328E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66" r="4653" b="3042"/>
          <a:stretch/>
        </p:blipFill>
        <p:spPr>
          <a:xfrm>
            <a:off x="6792938" y="3237207"/>
            <a:ext cx="4726421" cy="324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E557D5-4BE5-4A40-8DFD-E88844D460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0" t="4925" r="1336" b="5103"/>
          <a:stretch/>
        </p:blipFill>
        <p:spPr>
          <a:xfrm>
            <a:off x="972769" y="3237207"/>
            <a:ext cx="4942207" cy="3240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915C301-C84D-4B2D-ACF4-559474691A72}"/>
              </a:ext>
            </a:extLst>
          </p:cNvPr>
          <p:cNvSpPr/>
          <p:nvPr/>
        </p:nvSpPr>
        <p:spPr>
          <a:xfrm>
            <a:off x="2173042" y="3297219"/>
            <a:ext cx="793677" cy="324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54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4E04A-7E12-4C87-BC60-64718BF35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Remarks on degrees of freedom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161AE35-9DCA-457C-B9F7-E12A5427D639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03" y="1156119"/>
            <a:ext cx="5469261" cy="4981575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44E8A7E3-0004-4AC6-872A-83F188BA227D}"/>
              </a:ext>
            </a:extLst>
          </p:cNvPr>
          <p:cNvSpPr/>
          <p:nvPr/>
        </p:nvSpPr>
        <p:spPr>
          <a:xfrm>
            <a:off x="6229418" y="1233360"/>
            <a:ext cx="3064146" cy="1116032"/>
          </a:xfrm>
          <a:prstGeom prst="roundRect">
            <a:avLst>
              <a:gd name="adj" fmla="val 12286"/>
            </a:avLst>
          </a:prstGeom>
          <a:noFill/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9A0000"/>
                </a:solidFill>
              </a:rPr>
              <a:t>dominant</a:t>
            </a:r>
            <a:r>
              <a:rPr lang="en-US" altLang="zh-CN" sz="2000" dirty="0">
                <a:solidFill>
                  <a:srgbClr val="9A0000"/>
                </a:solidFill>
                <a:latin typeface="Symbol" panose="05050102010706020507" pitchFamily="18" charset="2"/>
              </a:rPr>
              <a:t> s</a:t>
            </a:r>
            <a:r>
              <a:rPr lang="en-US" altLang="zh-CN" sz="2000" dirty="0">
                <a:solidFill>
                  <a:srgbClr val="9A0000"/>
                </a:solidFill>
              </a:rPr>
              <a:t>-S &amp; </a:t>
            </a:r>
            <a:r>
              <a:rPr lang="en-US" altLang="zh-CN" sz="2000" dirty="0">
                <a:solidFill>
                  <a:srgbClr val="9A0000"/>
                </a:solidFill>
                <a:latin typeface="Symbol" panose="05050102010706020507" pitchFamily="18" charset="2"/>
              </a:rPr>
              <a:t>w</a:t>
            </a:r>
            <a:r>
              <a:rPr lang="en-US" altLang="zh-CN" sz="2000" dirty="0">
                <a:solidFill>
                  <a:srgbClr val="9A0000"/>
                </a:solidFill>
              </a:rPr>
              <a:t>-V</a:t>
            </a:r>
          </a:p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strong attraction &amp; repulsion, respectively.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16BC91C5-B115-4615-89AB-BA39BFF10672}"/>
              </a:ext>
            </a:extLst>
          </p:cNvPr>
          <p:cNvSpPr/>
          <p:nvPr/>
        </p:nvSpPr>
        <p:spPr>
          <a:xfrm>
            <a:off x="6229417" y="2573949"/>
            <a:ext cx="3064147" cy="1116032"/>
          </a:xfrm>
          <a:prstGeom prst="roundRect">
            <a:avLst>
              <a:gd name="adj" fmla="val 12286"/>
            </a:avLst>
          </a:prstGeom>
          <a:noFill/>
          <a:ln w="28575">
            <a:solidFill>
              <a:srgbClr val="2D2DFF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9A0000"/>
                </a:solidFill>
              </a:rPr>
              <a:t>Isovector</a:t>
            </a:r>
            <a:r>
              <a:rPr lang="en-US" altLang="zh-CN" sz="2000" dirty="0">
                <a:solidFill>
                  <a:srgbClr val="9A0000"/>
                </a:solidFill>
                <a:latin typeface="Symbol" panose="05050102010706020507" pitchFamily="18" charset="2"/>
              </a:rPr>
              <a:t> r</a:t>
            </a:r>
            <a:r>
              <a:rPr lang="en-US" altLang="zh-CN" sz="2000" dirty="0">
                <a:solidFill>
                  <a:srgbClr val="9A0000"/>
                </a:solidFill>
              </a:rPr>
              <a:t>-V</a:t>
            </a:r>
          </a:p>
          <a:p>
            <a:pPr algn="ctr"/>
            <a:r>
              <a:rPr lang="en-US" altLang="zh-CN" sz="2000" dirty="0">
                <a:solidFill>
                  <a:srgbClr val="2D2DFF"/>
                </a:solidFill>
              </a:rPr>
              <a:t> weak Hartree terms</a:t>
            </a:r>
          </a:p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Isovector nature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3052C94-B8E0-4663-8F93-12295115158C}"/>
              </a:ext>
            </a:extLst>
          </p:cNvPr>
          <p:cNvSpPr/>
          <p:nvPr/>
        </p:nvSpPr>
        <p:spPr>
          <a:xfrm>
            <a:off x="6229417" y="3914538"/>
            <a:ext cx="3064147" cy="1116032"/>
          </a:xfrm>
          <a:prstGeom prst="roundRect">
            <a:avLst>
              <a:gd name="adj" fmla="val 12286"/>
            </a:avLst>
          </a:prstGeom>
          <a:noFill/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9A0000"/>
                </a:solidFill>
              </a:rPr>
              <a:t>Isovector channels</a:t>
            </a:r>
          </a:p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Largely enhanced by Fock terms.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B3637F24-6312-48F7-AF63-22E01BC81FF7}"/>
              </a:ext>
            </a:extLst>
          </p:cNvPr>
          <p:cNvSpPr/>
          <p:nvPr/>
        </p:nvSpPr>
        <p:spPr>
          <a:xfrm>
            <a:off x="6229417" y="5255127"/>
            <a:ext cx="3064147" cy="806823"/>
          </a:xfrm>
          <a:prstGeom prst="roundRect">
            <a:avLst>
              <a:gd name="adj" fmla="val 12286"/>
            </a:avLst>
          </a:prstGeom>
          <a:noFill/>
          <a:ln w="28575">
            <a:solidFill>
              <a:srgbClr val="2D2DFF"/>
            </a:solidFill>
            <a:prstDash val="sysDot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9A0000"/>
                </a:solidFill>
                <a:latin typeface="Symbol" panose="05050102010706020507" pitchFamily="18" charset="2"/>
              </a:rPr>
              <a:t>r</a:t>
            </a:r>
            <a:r>
              <a:rPr lang="en-US" altLang="zh-CN" sz="2000" dirty="0">
                <a:solidFill>
                  <a:srgbClr val="9A0000"/>
                </a:solidFill>
              </a:rPr>
              <a:t>-T</a:t>
            </a:r>
            <a:r>
              <a:rPr lang="en-US" altLang="zh-CN" sz="2000" dirty="0">
                <a:solidFill>
                  <a:srgbClr val="FF0000"/>
                </a:solidFill>
              </a:rPr>
              <a:t> presents rather strong attraction.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EA0150B-2BD3-4D76-A0CA-1141B1195F1B}"/>
              </a:ext>
            </a:extLst>
          </p:cNvPr>
          <p:cNvSpPr txBox="1"/>
          <p:nvPr/>
        </p:nvSpPr>
        <p:spPr>
          <a:xfrm>
            <a:off x="516103" y="6233657"/>
            <a:ext cx="8572597" cy="307777"/>
          </a:xfrm>
          <a:prstGeom prst="rect">
            <a:avLst/>
          </a:prstGeom>
          <a:noFill/>
        </p:spPr>
        <p:txBody>
          <a:bodyPr wrap="square" tIns="0" bIns="0" rtlCol="0" anchor="ctr" anchorCtr="0">
            <a:spAutoFit/>
          </a:bodyPr>
          <a:lstStyle/>
          <a:p>
            <a:r>
              <a:rPr lang="en-US" altLang="zh-CN" sz="2000" dirty="0">
                <a:solidFill>
                  <a:srgbClr val="2D2DFF"/>
                </a:solidFill>
              </a:rPr>
              <a:t>Binding energy of </a:t>
            </a:r>
            <a:r>
              <a:rPr lang="en-US" altLang="zh-CN" sz="2000" baseline="30000" dirty="0">
                <a:solidFill>
                  <a:srgbClr val="2D2DFF"/>
                </a:solidFill>
              </a:rPr>
              <a:t>208</a:t>
            </a:r>
            <a:r>
              <a:rPr lang="en-US" altLang="zh-CN" sz="2000" dirty="0">
                <a:solidFill>
                  <a:srgbClr val="2D2DFF"/>
                </a:solidFill>
              </a:rPr>
              <a:t>Pb given by PKA1: PRC 76, 034314 (2007).</a:t>
            </a:r>
            <a:endParaRPr lang="zh-CN" altLang="en-US" sz="2000" dirty="0">
              <a:solidFill>
                <a:srgbClr val="2D2DFF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41ED20D-A128-40EA-8E4C-CF82AF2A38D1}"/>
              </a:ext>
            </a:extLst>
          </p:cNvPr>
          <p:cNvSpPr txBox="1"/>
          <p:nvPr/>
        </p:nvSpPr>
        <p:spPr>
          <a:xfrm>
            <a:off x="9362424" y="1525870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ym typeface="Wingdings" panose="05000000000000000000" pitchFamily="2" charset="2"/>
              </a:rPr>
              <a:t></a:t>
            </a:r>
            <a:endParaRPr lang="zh-CN" altLang="en-US" sz="24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5CCA121-B599-45A0-B37F-A69F538288F7}"/>
              </a:ext>
            </a:extLst>
          </p:cNvPr>
          <p:cNvSpPr txBox="1"/>
          <p:nvPr/>
        </p:nvSpPr>
        <p:spPr>
          <a:xfrm>
            <a:off x="9944567" y="1476757"/>
            <a:ext cx="1657212" cy="442674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RMF models</a:t>
            </a:r>
            <a:endParaRPr lang="zh-CN" altLang="en-US" sz="2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A37563A-4320-4F60-A971-81A0E94E22FF}"/>
              </a:ext>
            </a:extLst>
          </p:cNvPr>
          <p:cNvSpPr txBox="1"/>
          <p:nvPr/>
        </p:nvSpPr>
        <p:spPr>
          <a:xfrm rot="5400000">
            <a:off x="10573720" y="2181249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ym typeface="Wingdings" panose="05000000000000000000" pitchFamily="2" charset="2"/>
              </a:rPr>
              <a:t></a:t>
            </a:r>
            <a:endParaRPr lang="zh-CN" altLang="en-US" sz="2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8BB28BE-ACE3-4FB7-84B2-69E1C11BA6CD}"/>
              </a:ext>
            </a:extLst>
          </p:cNvPr>
          <p:cNvSpPr txBox="1"/>
          <p:nvPr/>
        </p:nvSpPr>
        <p:spPr>
          <a:xfrm>
            <a:off x="9944567" y="2842236"/>
            <a:ext cx="1725192" cy="1123712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RHF models</a:t>
            </a:r>
          </a:p>
          <a:p>
            <a:pPr algn="ctr"/>
            <a:r>
              <a:rPr lang="en-US" altLang="zh-CN" sz="2000" dirty="0"/>
              <a:t>PKO2</a:t>
            </a:r>
          </a:p>
          <a:p>
            <a:pPr algn="ctr"/>
            <a:r>
              <a:rPr lang="en-US" altLang="zh-CN" sz="2000" dirty="0"/>
              <a:t>PKO1, PKO3</a:t>
            </a:r>
            <a:endParaRPr lang="zh-CN" altLang="en-US" sz="20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4B9B031-932C-4305-97C3-FD543C04CE11}"/>
              </a:ext>
            </a:extLst>
          </p:cNvPr>
          <p:cNvSpPr txBox="1"/>
          <p:nvPr/>
        </p:nvSpPr>
        <p:spPr>
          <a:xfrm rot="5400000">
            <a:off x="10573720" y="4369582"/>
            <a:ext cx="51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ym typeface="Wingdings" panose="05000000000000000000" pitchFamily="2" charset="2"/>
              </a:rPr>
              <a:t></a:t>
            </a:r>
            <a:endParaRPr lang="zh-CN" altLang="en-US" sz="2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847D2C-3CFF-4BBC-9A90-F4ABBADC05EA}"/>
              </a:ext>
            </a:extLst>
          </p:cNvPr>
          <p:cNvSpPr txBox="1"/>
          <p:nvPr/>
        </p:nvSpPr>
        <p:spPr>
          <a:xfrm>
            <a:off x="9944567" y="5030570"/>
            <a:ext cx="1658688" cy="783193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RHF models</a:t>
            </a:r>
          </a:p>
          <a:p>
            <a:pPr algn="ctr"/>
            <a:r>
              <a:rPr lang="en-US" altLang="zh-CN" sz="2000" dirty="0"/>
              <a:t>PKA1</a:t>
            </a:r>
            <a:endParaRPr lang="zh-CN" altLang="en-US" sz="20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7805294-B2D3-4649-B932-224AEAC33846}"/>
              </a:ext>
            </a:extLst>
          </p:cNvPr>
          <p:cNvSpPr txBox="1"/>
          <p:nvPr/>
        </p:nvSpPr>
        <p:spPr>
          <a:xfrm>
            <a:off x="8839745" y="6156713"/>
            <a:ext cx="3041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0000FF"/>
                </a:solidFill>
              </a:rPr>
              <a:t>PRC </a:t>
            </a:r>
            <a:r>
              <a:rPr lang="en-US" altLang="zh-CN" sz="2000" b="1" dirty="0">
                <a:solidFill>
                  <a:srgbClr val="0000FF"/>
                </a:solidFill>
              </a:rPr>
              <a:t>100</a:t>
            </a:r>
            <a:r>
              <a:rPr lang="en-US" altLang="zh-CN" sz="2000" dirty="0">
                <a:solidFill>
                  <a:srgbClr val="0000FF"/>
                </a:solidFill>
              </a:rPr>
              <a:t>, 051301 (2019)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F5E78D7-129A-439B-BA0B-A74A0773C2DF}"/>
              </a:ext>
            </a:extLst>
          </p:cNvPr>
          <p:cNvSpPr/>
          <p:nvPr/>
        </p:nvSpPr>
        <p:spPr>
          <a:xfrm>
            <a:off x="1550079" y="1569639"/>
            <a:ext cx="4435285" cy="20195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289912B-EC0A-4654-985F-87FDE7C5FA54}"/>
              </a:ext>
            </a:extLst>
          </p:cNvPr>
          <p:cNvSpPr/>
          <p:nvPr/>
        </p:nvSpPr>
        <p:spPr>
          <a:xfrm>
            <a:off x="1550079" y="4708916"/>
            <a:ext cx="4435285" cy="13530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AE4916D-FE41-4CCC-AFD1-BEB832F4BD1A}"/>
              </a:ext>
            </a:extLst>
          </p:cNvPr>
          <p:cNvSpPr/>
          <p:nvPr/>
        </p:nvSpPr>
        <p:spPr>
          <a:xfrm>
            <a:off x="1550079" y="5417942"/>
            <a:ext cx="4412505" cy="35206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86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3" grpId="0" animBg="1"/>
      <p:bldP spid="3" grpId="1" animBg="1"/>
      <p:bldP spid="18" grpId="0" animBg="1"/>
      <p:bldP spid="18" grpId="1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1395B0-8E2B-4F72-88B3-FABCC0D3F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Pseudo-Spin Orbital splittings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9D879CE-200F-4EE9-A7B3-E086383768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982" y="1206110"/>
            <a:ext cx="4817578" cy="54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1">
                <a:extLst>
                  <a:ext uri="{FF2B5EF4-FFF2-40B4-BE49-F238E27FC236}">
                    <a16:creationId xmlns:a16="http://schemas.microsoft.com/office/drawing/2014/main" id="{C810A950-DDC7-40A1-8515-D61A2400963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609816" y="1189929"/>
                <a:ext cx="6266164" cy="2838879"/>
              </a:xfrm>
            </p:spPr>
            <p:txBody>
              <a:bodyPr>
                <a:normAutofit/>
              </a:bodyPr>
              <a:lstStyle/>
              <a:p>
                <a:pPr marL="449263" indent="-449263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sz="2400" dirty="0"/>
                  <a:t>RHF models: Fock terms</a:t>
                </a:r>
              </a:p>
              <a:p>
                <a:pPr marL="630238" lvl="1" indent="-363538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2D2DFF"/>
                  </a:buClr>
                  <a:buFont typeface="MS Gothic" panose="020B0609070205080204" pitchFamily="49" charset="-128"/>
                  <a:buChar char="✔"/>
                </a:pPr>
                <a:r>
                  <a:rPr lang="en-US" altLang="zh-CN" sz="2000" dirty="0"/>
                  <a:t>PKO3: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sz="2000" dirty="0"/>
                  <a:t>-S,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altLang="zh-CN" sz="2000" dirty="0"/>
                  <a:t>-V,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2000" dirty="0"/>
                  <a:t>-V,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2000" dirty="0"/>
                  <a:t>-PV and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zh-CN" sz="2000" dirty="0"/>
                  <a:t>-V</a:t>
                </a:r>
              </a:p>
              <a:p>
                <a:pPr marL="630238" lvl="1" indent="-363538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2D2DFF"/>
                  </a:buClr>
                  <a:buFont typeface="MS Gothic" panose="020B0609070205080204" pitchFamily="49" charset="-128"/>
                  <a:buChar char="✔"/>
                </a:pPr>
                <a:r>
                  <a:rPr lang="en-US" altLang="zh-CN" sz="2000" dirty="0"/>
                  <a:t>PKA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sz="2000" dirty="0"/>
                  <a:t>-S,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altLang="zh-CN" sz="2000" dirty="0"/>
                  <a:t>-V,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2000" dirty="0"/>
                  <a:t>-V, 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-VT,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-T</a:t>
                </a:r>
                <a:r>
                  <a:rPr lang="en-US" altLang="zh-CN" sz="2000" dirty="0"/>
                  <a:t>,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2000" dirty="0"/>
                  <a:t>-PV and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zh-CN" sz="2000" dirty="0"/>
                  <a:t>-V</a:t>
                </a:r>
              </a:p>
              <a:p>
                <a:pPr marL="449263" lvl="0" indent="-449263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sz="2400" dirty="0"/>
                  <a:t>RMF models: w/o Fock terms</a:t>
                </a:r>
              </a:p>
              <a:p>
                <a:pPr marL="630238" lvl="1" indent="-363538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2D2DFF"/>
                  </a:buClr>
                  <a:buFont typeface="MS Gothic" panose="020B0609070205080204" pitchFamily="49" charset="-128"/>
                  <a:buChar char="✔"/>
                </a:pPr>
                <a:r>
                  <a:rPr lang="en-US" altLang="zh-CN" sz="2000" dirty="0"/>
                  <a:t>DD-ME2: density dependent RMF</a:t>
                </a:r>
              </a:p>
              <a:p>
                <a:pPr marL="630238" lvl="1" indent="-363538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2D2DFF"/>
                  </a:buClr>
                  <a:buFont typeface="MS Gothic" panose="020B0609070205080204" pitchFamily="49" charset="-128"/>
                  <a:buChar char="✔"/>
                </a:pPr>
                <a:r>
                  <a:rPr lang="en-US" altLang="zh-CN" sz="2000" dirty="0"/>
                  <a:t>PK1 &amp; NL3*: nonlinear self-couplings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6" name="内容占位符 1">
                <a:extLst>
                  <a:ext uri="{FF2B5EF4-FFF2-40B4-BE49-F238E27FC236}">
                    <a16:creationId xmlns:a16="http://schemas.microsoft.com/office/drawing/2014/main" id="{C810A950-DDC7-40A1-8515-D61A240096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609816" y="1189929"/>
                <a:ext cx="6266164" cy="2838879"/>
              </a:xfrm>
              <a:blipFill>
                <a:blip r:embed="rId3"/>
                <a:stretch>
                  <a:fillRect l="-1265" t="-1717" b="-25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9E17BC5-82E9-42DF-AA2D-0BFB179F9AD8}"/>
                  </a:ext>
                </a:extLst>
              </p:cNvPr>
              <p:cNvSpPr txBox="1"/>
              <p:nvPr/>
            </p:nvSpPr>
            <p:spPr>
              <a:xfrm>
                <a:off x="5795038" y="4028808"/>
                <a:ext cx="5895719" cy="2153603"/>
              </a:xfrm>
              <a:prstGeom prst="roundRect">
                <a:avLst>
                  <a:gd name="adj" fmla="val 6034"/>
                </a:avLst>
              </a:prstGeom>
              <a:noFill/>
              <a:ln w="28575">
                <a:solidFill>
                  <a:srgbClr val="C00000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449263" indent="-449263" algn="just">
                  <a:spcBef>
                    <a:spcPts val="600"/>
                  </a:spcBef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2400" i="1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dirty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PSO</m:t>
                        </m:r>
                      </m:sub>
                    </m:sSub>
                  </m:oMath>
                </a14:m>
                <a:r>
                  <a:rPr lang="en-US" altLang="zh-CN" sz="2400" dirty="0">
                    <a:ln>
                      <a:noFill/>
                    </a:ln>
                    <a:solidFill>
                      <a:srgbClr val="FF0000"/>
                    </a:solidFill>
                    <a:effectLst/>
                  </a:rPr>
                  <a:t> are overestimated notably,  </a:t>
                </a:r>
                <a:r>
                  <a:rPr lang="en-US" altLang="zh-CN" sz="2400" dirty="0">
                    <a:ln>
                      <a:noFill/>
                    </a:ln>
                    <a:effectLst/>
                  </a:rPr>
                  <a:t>except PKA1  that well reproduces the data.</a:t>
                </a:r>
              </a:p>
              <a:p>
                <a:pPr marL="449263" indent="-449263" algn="just">
                  <a:spcBef>
                    <a:spcPts val="600"/>
                  </a:spcBef>
                  <a:buFont typeface="Wingdings" panose="05000000000000000000" pitchFamily="2" charset="2"/>
                  <a:buChar char="p"/>
                </a:pPr>
                <a:r>
                  <a:rPr lang="en-US" altLang="zh-CN" sz="2400" dirty="0">
                    <a:ln>
                      <a:noFill/>
                    </a:ln>
                    <a:solidFill>
                      <a:srgbClr val="0000FF"/>
                    </a:solidFill>
                    <a:effectLst/>
                  </a:rPr>
                  <a:t>Systematical deviations </a:t>
                </a:r>
                <a:r>
                  <a:rPr lang="en-US" altLang="zh-CN" sz="2400" dirty="0">
                    <a:ln>
                      <a:noFill/>
                    </a:ln>
                    <a:effectLst/>
                  </a:rPr>
                  <a:t>are found between PKA1 and other models</a:t>
                </a:r>
                <a:endParaRPr lang="zh-CN" altLang="en-US" sz="2400" dirty="0">
                  <a:ln>
                    <a:noFill/>
                  </a:ln>
                  <a:effectLst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9E17BC5-82E9-42DF-AA2D-0BFB179F9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038" y="4028808"/>
                <a:ext cx="5895719" cy="2153603"/>
              </a:xfrm>
              <a:prstGeom prst="roundRect">
                <a:avLst>
                  <a:gd name="adj" fmla="val 6034"/>
                </a:avLst>
              </a:prstGeom>
              <a:blipFill>
                <a:blip r:embed="rId4"/>
                <a:stretch>
                  <a:fillRect l="-617" r="-514" b="-279"/>
                </a:stretch>
              </a:blipFill>
              <a:ln w="28575">
                <a:solidFill>
                  <a:srgbClr val="C00000"/>
                </a:solidFill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D2B5AD5C-CFBF-4906-AC17-423896142478}"/>
              </a:ext>
            </a:extLst>
          </p:cNvPr>
          <p:cNvSpPr txBox="1"/>
          <p:nvPr/>
        </p:nvSpPr>
        <p:spPr>
          <a:xfrm>
            <a:off x="8839745" y="6156713"/>
            <a:ext cx="3041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0000FF"/>
                </a:solidFill>
              </a:rPr>
              <a:t>PRC </a:t>
            </a:r>
            <a:r>
              <a:rPr lang="en-US" altLang="zh-CN" sz="2000" b="1" dirty="0">
                <a:solidFill>
                  <a:srgbClr val="0000FF"/>
                </a:solidFill>
              </a:rPr>
              <a:t>100</a:t>
            </a:r>
            <a:r>
              <a:rPr lang="en-US" altLang="zh-CN" sz="2000" dirty="0">
                <a:solidFill>
                  <a:srgbClr val="0000FF"/>
                </a:solidFill>
              </a:rPr>
              <a:t>, 051301 (2019)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32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5EC257E-149F-4583-A5AB-2795E2B068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Systematics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𝑃𝑆𝑂</m:t>
                        </m:r>
                      </m:sub>
                    </m:sSub>
                    <m:r>
                      <a:rPr lang="en-US" altLang="zh-CN" i="1">
                        <a:solidFill>
                          <a:srgbClr val="2D2D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in </a:t>
                </a:r>
                <a:r>
                  <a:rPr lang="en-US" altLang="zh-CN" baseline="30000" dirty="0"/>
                  <a:t>208</a:t>
                </a:r>
                <a:r>
                  <a:rPr lang="en-US" altLang="zh-CN" dirty="0"/>
                  <a:t>Pb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75EC257E-149F-4583-A5AB-2795E2B068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32" t="-18462" b="-307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内容占位符 6">
            <a:extLst>
              <a:ext uri="{FF2B5EF4-FFF2-40B4-BE49-F238E27FC236}">
                <a16:creationId xmlns:a16="http://schemas.microsoft.com/office/drawing/2014/main" id="{B668D8AA-4993-48E1-BEC9-64C9C953B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98752" y="1210756"/>
            <a:ext cx="7503614" cy="5436000"/>
          </a:xfr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D3C11097-7DF8-4280-A771-8DFAACF2C0ED}"/>
              </a:ext>
            </a:extLst>
          </p:cNvPr>
          <p:cNvSpPr/>
          <p:nvPr/>
        </p:nvSpPr>
        <p:spPr>
          <a:xfrm>
            <a:off x="3712885" y="4451189"/>
            <a:ext cx="490506" cy="828107"/>
          </a:xfrm>
          <a:prstGeom prst="ellipse">
            <a:avLst/>
          </a:prstGeom>
          <a:noFill/>
          <a:ln w="28575">
            <a:solidFill>
              <a:srgbClr val="2D2D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93B6D4D-1882-4A9A-B1CC-F50BD4C242B6}"/>
              </a:ext>
            </a:extLst>
          </p:cNvPr>
          <p:cNvSpPr txBox="1"/>
          <p:nvPr/>
        </p:nvSpPr>
        <p:spPr>
          <a:xfrm>
            <a:off x="8570635" y="1242731"/>
            <a:ext cx="2764724" cy="790497"/>
          </a:xfrm>
          <a:prstGeom prst="cloudCallout">
            <a:avLst>
              <a:gd name="adj1" fmla="val -69280"/>
              <a:gd name="adj2" fmla="val 15022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zh-CN" alt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A25B2A4-7E65-48B0-9DBF-ADAF27017CB9}"/>
              </a:ext>
            </a:extLst>
          </p:cNvPr>
          <p:cNvSpPr/>
          <p:nvPr/>
        </p:nvSpPr>
        <p:spPr>
          <a:xfrm>
            <a:off x="4377954" y="1385460"/>
            <a:ext cx="3301324" cy="44205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1355D89-FEB7-42F4-A76F-CF7C8EB72174}"/>
              </a:ext>
            </a:extLst>
          </p:cNvPr>
          <p:cNvGrpSpPr/>
          <p:nvPr/>
        </p:nvGrpSpPr>
        <p:grpSpPr>
          <a:xfrm>
            <a:off x="7853841" y="2133887"/>
            <a:ext cx="3988024" cy="2263849"/>
            <a:chOff x="8271667" y="3988578"/>
            <a:chExt cx="3362658" cy="22638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CE514B08-1C7C-4FBB-B892-7465D821F3D8}"/>
                    </a:ext>
                  </a:extLst>
                </p:cNvPr>
                <p:cNvSpPr txBox="1"/>
                <p:nvPr/>
              </p:nvSpPr>
              <p:spPr>
                <a:xfrm>
                  <a:off x="8271667" y="4499071"/>
                  <a:ext cx="3362657" cy="1753356"/>
                </a:xfrm>
                <a:prstGeom prst="round2SameRect">
                  <a:avLst>
                    <a:gd name="adj1" fmla="val 0"/>
                    <a:gd name="adj2" fmla="val 11591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marL="449263" indent="-449263">
                    <a:buFont typeface="Wingdings" panose="05000000000000000000" pitchFamily="2" charset="2"/>
                    <a:buChar char="p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sz="2400" b="0" i="1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𝑃𝑆𝑂</m:t>
                          </m:r>
                        </m:sub>
                      </m:sSub>
                    </m:oMath>
                  </a14:m>
                  <a:r>
                    <a:rPr lang="en-US" altLang="zh-CN" sz="2400" dirty="0">
                      <a:ln>
                        <a:noFill/>
                      </a:ln>
                      <a:solidFill>
                        <a:schemeClr val="tx1"/>
                      </a:solidFill>
                    </a:rPr>
                    <a:t> show distinct </a:t>
                  </a:r>
                  <a14:m>
                    <m:oMath xmlns:m="http://schemas.openxmlformats.org/officeDocument/2006/math">
                      <m:r>
                        <a:rPr lang="en-US" altLang="zh-CN" sz="2400" b="0" i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CN" sz="2400" b="0" i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a14:m>
                  <a:r>
                    <a:rPr lang="en-US" altLang="zh-CN" sz="2400" dirty="0">
                      <a:ln>
                        <a:noFill/>
                      </a:ln>
                      <a:solidFill>
                        <a:schemeClr val="tx1"/>
                      </a:solidFill>
                    </a:rPr>
                    <a:t>-dependence.</a:t>
                  </a:r>
                </a:p>
                <a:p>
                  <a:pPr marL="449263" indent="-449263">
                    <a:spcBef>
                      <a:spcPts val="1200"/>
                    </a:spcBef>
                    <a:buFont typeface="Wingdings" panose="05000000000000000000" pitchFamily="2" charset="2"/>
                    <a:buChar char="p"/>
                  </a:pPr>
                  <a:r>
                    <a:rPr lang="en-US" altLang="zh-CN" sz="2400" dirty="0">
                      <a:ln>
                        <a:noFill/>
                      </a:ln>
                      <a:solidFill>
                        <a:schemeClr val="tx1"/>
                      </a:solidFill>
                    </a:rPr>
                    <a:t>PSS is well restored at Fermi surface.</a:t>
                  </a:r>
                  <a:endParaRPr lang="zh-CN" altLang="en-US" sz="2400" dirty="0">
                    <a:ln>
                      <a:noFill/>
                    </a:ln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CE514B08-1C7C-4FBB-B892-7465D821F3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1667" y="4499071"/>
                  <a:ext cx="3362657" cy="1753356"/>
                </a:xfrm>
                <a:prstGeom prst="round2SameRect">
                  <a:avLst>
                    <a:gd name="adj1" fmla="val 0"/>
                    <a:gd name="adj2" fmla="val 11591"/>
                  </a:avLst>
                </a:prstGeom>
                <a:blipFill>
                  <a:blip r:embed="rId4"/>
                  <a:stretch>
                    <a:fillRect l="-2355" t="-3484" r="-3804" b="-4878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矩形: 圆顶角 10">
              <a:extLst>
                <a:ext uri="{FF2B5EF4-FFF2-40B4-BE49-F238E27FC236}">
                  <a16:creationId xmlns:a16="http://schemas.microsoft.com/office/drawing/2014/main" id="{CA27B161-DC06-4575-8E98-5FF28F027B46}"/>
                </a:ext>
              </a:extLst>
            </p:cNvPr>
            <p:cNvSpPr/>
            <p:nvPr/>
          </p:nvSpPr>
          <p:spPr>
            <a:xfrm>
              <a:off x="8271668" y="3988578"/>
              <a:ext cx="3362657" cy="510493"/>
            </a:xfrm>
            <a:prstGeom prst="round2Same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PKA1</a:t>
              </a:r>
              <a:endParaRPr lang="zh-CN" altLang="en-US" sz="2400" dirty="0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22C8FF8-35D6-4009-AE1B-EC73A6E4CD55}"/>
              </a:ext>
            </a:extLst>
          </p:cNvPr>
          <p:cNvGrpSpPr/>
          <p:nvPr/>
        </p:nvGrpSpPr>
        <p:grpSpPr>
          <a:xfrm>
            <a:off x="7892727" y="4594151"/>
            <a:ext cx="3949139" cy="1725448"/>
            <a:chOff x="8271667" y="3988578"/>
            <a:chExt cx="3362658" cy="17254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9EA8A627-B66D-4BCE-A7A3-1BB7EECE0734}"/>
                    </a:ext>
                  </a:extLst>
                </p:cNvPr>
                <p:cNvSpPr txBox="1"/>
                <p:nvPr/>
              </p:nvSpPr>
              <p:spPr>
                <a:xfrm>
                  <a:off x="8271667" y="4499071"/>
                  <a:ext cx="3362657" cy="1214955"/>
                </a:xfrm>
                <a:prstGeom prst="round2SameRect">
                  <a:avLst>
                    <a:gd name="adj1" fmla="val 0"/>
                    <a:gd name="adj2" fmla="val 11591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marL="449263" indent="-449263">
                    <a:spcBef>
                      <a:spcPts val="1200"/>
                    </a:spcBef>
                    <a:buFont typeface="Wingdings" panose="05000000000000000000" pitchFamily="2" charset="2"/>
                    <a:buChar char="p"/>
                  </a:pPr>
                  <a:r>
                    <a:rPr lang="en-US" altLang="zh-CN" sz="2400" dirty="0">
                      <a:solidFill>
                        <a:srgbClr val="9A0000"/>
                      </a:solidFill>
                    </a:rPr>
                    <a:t>Similar trends are obtained, while with </a:t>
                  </a:r>
                  <a:r>
                    <a:rPr lang="en-US" altLang="zh-CN" sz="2400" dirty="0">
                      <a:solidFill>
                        <a:srgbClr val="2D2DFF"/>
                      </a:solidFill>
                    </a:rPr>
                    <a:t>paralleled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solidFill>
                                <a:srgbClr val="2D2D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2D2DFF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>
                              <a:solidFill>
                                <a:srgbClr val="2D2DFF"/>
                              </a:solidFill>
                              <a:latin typeface="Cambria Math" panose="02040503050406030204" pitchFamily="18" charset="0"/>
                            </a:rPr>
                            <m:t>kin</m:t>
                          </m:r>
                          <m:r>
                            <a:rPr lang="en-US" altLang="zh-CN" sz="2400" i="1">
                              <a:solidFill>
                                <a:srgbClr val="2D2DFF"/>
                              </a:solidFill>
                              <a:latin typeface="Cambria Math" panose="02040503050406030204" pitchFamily="18" charset="0"/>
                            </a:rPr>
                            <m:t>.+ </m:t>
                          </m:r>
                          <m:r>
                            <a:rPr lang="zh-CN" altLang="en-US" sz="2400" i="1">
                              <a:solidFill>
                                <a:srgbClr val="2D2DFF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altLang="zh-CN" sz="2400" i="1">
                              <a:solidFill>
                                <a:srgbClr val="2D2D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sz="2400" i="1">
                              <a:solidFill>
                                <a:srgbClr val="2D2DFF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</m:oMath>
                  </a14:m>
                  <a:r>
                    <a:rPr lang="en-US" altLang="zh-CN" sz="2400" dirty="0">
                      <a:solidFill>
                        <a:srgbClr val="9A0000"/>
                      </a:solidFill>
                    </a:rPr>
                    <a:t>.</a:t>
                  </a:r>
                  <a:endParaRPr lang="zh-CN" altLang="en-US" sz="2400" b="1" dirty="0">
                    <a:ln>
                      <a:noFill/>
                    </a:ln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9EA8A627-B66D-4BCE-A7A3-1BB7EECE07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1667" y="4499071"/>
                  <a:ext cx="3362657" cy="1214955"/>
                </a:xfrm>
                <a:prstGeom prst="round2SameRect">
                  <a:avLst>
                    <a:gd name="adj1" fmla="val 0"/>
                    <a:gd name="adj2" fmla="val 11591"/>
                  </a:avLst>
                </a:prstGeom>
                <a:blipFill>
                  <a:blip r:embed="rId5"/>
                  <a:stretch>
                    <a:fillRect l="-2899" t="-4500" r="-362" b="-8500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矩形: 圆顶角 14">
              <a:extLst>
                <a:ext uri="{FF2B5EF4-FFF2-40B4-BE49-F238E27FC236}">
                  <a16:creationId xmlns:a16="http://schemas.microsoft.com/office/drawing/2014/main" id="{17E9E7BC-B5EA-4F78-AC22-E171752FB70F}"/>
                </a:ext>
              </a:extLst>
            </p:cNvPr>
            <p:cNvSpPr/>
            <p:nvPr/>
          </p:nvSpPr>
          <p:spPr>
            <a:xfrm>
              <a:off x="8271668" y="3988578"/>
              <a:ext cx="3362657" cy="510493"/>
            </a:xfrm>
            <a:prstGeom prst="round2Same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Other RHF/RMF models</a:t>
              </a:r>
              <a:endParaRPr lang="zh-CN" altLang="en-US" sz="2400" dirty="0"/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B275B62B-E343-4FFC-96FE-6B0A28AE090B}"/>
              </a:ext>
            </a:extLst>
          </p:cNvPr>
          <p:cNvSpPr/>
          <p:nvPr/>
        </p:nvSpPr>
        <p:spPr>
          <a:xfrm rot="21151958">
            <a:off x="8904377" y="1357392"/>
            <a:ext cx="2097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Dominant term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042A7B5-7DF8-4EA9-87CF-BC01C59783C6}"/>
              </a:ext>
            </a:extLst>
          </p:cNvPr>
          <p:cNvSpPr txBox="1"/>
          <p:nvPr/>
        </p:nvSpPr>
        <p:spPr>
          <a:xfrm>
            <a:off x="8839745" y="6336039"/>
            <a:ext cx="3041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0000FF"/>
                </a:solidFill>
              </a:rPr>
              <a:t>PRC </a:t>
            </a:r>
            <a:r>
              <a:rPr lang="en-US" altLang="zh-CN" sz="2000" b="1" dirty="0">
                <a:solidFill>
                  <a:srgbClr val="0000FF"/>
                </a:solidFill>
              </a:rPr>
              <a:t>100</a:t>
            </a:r>
            <a:r>
              <a:rPr lang="en-US" altLang="zh-CN" sz="2000" dirty="0">
                <a:solidFill>
                  <a:srgbClr val="0000FF"/>
                </a:solidFill>
              </a:rPr>
              <a:t>, 051301 (2019)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6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97B559-F059-45D1-82BB-FB4DA09CB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Modeling of in-medium balance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8200111-7B68-4EDD-8714-81BA08CB68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103" y="1135685"/>
                <a:ext cx="11200057" cy="3261755"/>
              </a:xfrm>
            </p:spPr>
            <p:txBody>
              <a:bodyPr>
                <a:normAutofit/>
              </a:bodyPr>
              <a:lstStyle/>
              <a:p>
                <a:pPr marL="447675" indent="-447675">
                  <a:spcBef>
                    <a:spcPts val="0"/>
                  </a:spcBef>
                </a:pPr>
                <a:r>
                  <a:rPr lang="en-US" altLang="zh-CN" dirty="0"/>
                  <a:t>In general, the models provide similar binding energy for </a:t>
                </a:r>
                <a:r>
                  <a:rPr lang="en-US" altLang="zh-CN" baseline="30000" dirty="0"/>
                  <a:t>208</a:t>
                </a:r>
                <a:r>
                  <a:rPr lang="en-US" altLang="zh-CN" dirty="0"/>
                  <a:t>Pb</a:t>
                </a:r>
              </a:p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US" altLang="zh-CN" dirty="0"/>
                  <a:t>—</a:t>
                </a:r>
                <a:r>
                  <a:rPr lang="en-US" altLang="zh-CN" dirty="0">
                    <a:solidFill>
                      <a:srgbClr val="9A0000"/>
                    </a:solidFill>
                  </a:rPr>
                  <a:t>similar equilibrium of nuclear dynamics</a:t>
                </a:r>
                <a:r>
                  <a:rPr lang="en-US" altLang="zh-CN" dirty="0"/>
                  <a:t>— </a:t>
                </a:r>
                <a:endParaRPr lang="en-US" altLang="zh-CN" dirty="0">
                  <a:solidFill>
                    <a:srgbClr val="2D2DFF"/>
                  </a:solidFill>
                </a:endParaRPr>
              </a:p>
              <a:p>
                <a:pPr marL="447675" indent="-447675">
                  <a:spcBef>
                    <a:spcPts val="1200"/>
                  </a:spcBef>
                </a:pPr>
                <a:r>
                  <a:rPr lang="en-US" altLang="zh-CN" dirty="0"/>
                  <a:t>RMF (DD-ME2) </a:t>
                </a:r>
                <a:r>
                  <a:rPr lang="en-US" altLang="zh-CN" dirty="0">
                    <a:sym typeface="Wingdings" panose="05000000000000000000" pitchFamily="2" charset="2"/>
                  </a:rPr>
                  <a:t> RHF (PKO3)  RHF (PKA1)</a:t>
                </a:r>
                <a:endParaRPr lang="en-US" altLang="zh-CN" dirty="0">
                  <a:solidFill>
                    <a:srgbClr val="9A0000"/>
                  </a:solidFill>
                </a:endParaRPr>
              </a:p>
              <a:p>
                <a:pPr marL="895350" indent="-447675">
                  <a:lnSpc>
                    <a:spcPct val="110000"/>
                  </a:lnSpc>
                  <a:spcBef>
                    <a:spcPts val="600"/>
                  </a:spcBef>
                  <a:buClr>
                    <a:srgbClr val="2D2DFF"/>
                  </a:buClr>
                  <a:buFont typeface="MS Gothic" panose="020B0609070205080204" pitchFamily="49" charset="-128"/>
                  <a:buChar char="✔"/>
                </a:pPr>
                <a:r>
                  <a:rPr lang="en-US" altLang="zh-CN" sz="2200" dirty="0"/>
                  <a:t>In RMF, such equilibrium is </a:t>
                </a:r>
                <a:r>
                  <a:rPr lang="en-US" altLang="zh-CN" sz="2200" dirty="0">
                    <a:solidFill>
                      <a:srgbClr val="2D2DFF"/>
                    </a:solidFill>
                  </a:rPr>
                  <a:t>maintained largely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20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kin</m:t>
                        </m:r>
                        <m:r>
                          <a:rPr lang="en-US" altLang="zh-CN" sz="220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zh-CN" altLang="en-US" sz="220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altLang="zh-CN" sz="220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zh-CN" altLang="en-US" sz="220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sub>
                    </m:sSub>
                  </m:oMath>
                </a14:m>
                <a:r>
                  <a:rPr lang="en-US" altLang="zh-CN" sz="2200" dirty="0">
                    <a:solidFill>
                      <a:srgbClr val="2D2DFF"/>
                    </a:solidFill>
                  </a:rPr>
                  <a:t>, which dominates the PSS restoration in all selected models.</a:t>
                </a:r>
                <a:endParaRPr lang="en-US" altLang="zh-CN" sz="2200" dirty="0">
                  <a:sym typeface="Wingdings" panose="05000000000000000000" pitchFamily="2" charset="2"/>
                </a:endParaRPr>
              </a:p>
              <a:p>
                <a:pPr marL="895350" indent="-447675">
                  <a:lnSpc>
                    <a:spcPct val="110000"/>
                  </a:lnSpc>
                  <a:spcBef>
                    <a:spcPts val="600"/>
                  </a:spcBef>
                  <a:buClr>
                    <a:srgbClr val="2D2DFF"/>
                  </a:buClr>
                  <a:buFont typeface="MS Gothic" panose="020B0609070205080204" pitchFamily="49" charset="-128"/>
                  <a:buChar char="✔"/>
                </a:pPr>
                <a:r>
                  <a:rPr lang="en-US" altLang="zh-CN" sz="2200" dirty="0">
                    <a:solidFill>
                      <a:srgbClr val="2D2DFF"/>
                    </a:solidFill>
                    <a:sym typeface="Wingdings" panose="05000000000000000000" pitchFamily="2" charset="2"/>
                  </a:rPr>
                  <a:t>Isovector channels are enhanced by Fock terms</a:t>
                </a:r>
                <a:r>
                  <a:rPr lang="en-US" altLang="zh-CN" sz="2200" dirty="0">
                    <a:sym typeface="Wingdings" panose="05000000000000000000" pitchFamily="2" charset="2"/>
                  </a:rPr>
                  <a:t>, particularly by </a:t>
                </a:r>
                <a:r>
                  <a:rPr lang="en-US" altLang="zh-CN" sz="2200" b="1" dirty="0">
                    <a:solidFill>
                      <a:srgbClr val="FF0000"/>
                    </a:solidFill>
                    <a:latin typeface="Symbol" panose="05050102010706020507" pitchFamily="18" charset="2"/>
                    <a:sym typeface="Wingdings" panose="05000000000000000000" pitchFamily="2" charset="2"/>
                  </a:rPr>
                  <a:t>r</a:t>
                </a:r>
                <a:r>
                  <a:rPr lang="en-US" altLang="zh-CN" sz="22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-T coupling</a:t>
                </a:r>
                <a:r>
                  <a:rPr lang="en-US" altLang="zh-CN" sz="2200" dirty="0">
                    <a:solidFill>
                      <a:srgbClr val="2D2DFF"/>
                    </a:solidFill>
                    <a:sym typeface="Wingdings" panose="05000000000000000000" pitchFamily="2" charset="2"/>
                  </a:rPr>
                  <a:t>, which notably reduce the</a:t>
                </a:r>
                <a:r>
                  <a:rPr lang="en-US" altLang="zh-CN" sz="2200" dirty="0">
                    <a:sym typeface="Wingdings" panose="05000000000000000000" pitchFamily="2" charset="2"/>
                  </a:rPr>
                  <a:t> dominant isoscalar channels (</a:t>
                </a:r>
                <a:r>
                  <a:rPr lang="en-US" altLang="zh-CN" sz="2200" dirty="0">
                    <a:latin typeface="Symbol" panose="05050102010706020507" pitchFamily="18" charset="2"/>
                    <a:sym typeface="Wingdings" panose="05000000000000000000" pitchFamily="2" charset="2"/>
                  </a:rPr>
                  <a:t>s</a:t>
                </a:r>
                <a:r>
                  <a:rPr lang="en-US" altLang="zh-CN" sz="2200" dirty="0">
                    <a:sym typeface="Wingdings" panose="05000000000000000000" pitchFamily="2" charset="2"/>
                  </a:rPr>
                  <a:t>-S &amp; </a:t>
                </a:r>
                <a:r>
                  <a:rPr lang="en-US" altLang="zh-CN" sz="2200" dirty="0">
                    <a:latin typeface="Symbol" panose="05050102010706020507" pitchFamily="18" charset="2"/>
                    <a:sym typeface="Wingdings" panose="05000000000000000000" pitchFamily="2" charset="2"/>
                  </a:rPr>
                  <a:t>w</a:t>
                </a:r>
                <a:r>
                  <a:rPr lang="en-US" altLang="zh-CN" sz="2200" dirty="0">
                    <a:sym typeface="Wingdings" panose="05000000000000000000" pitchFamily="2" charset="2"/>
                  </a:rPr>
                  <a:t>-V)</a:t>
                </a:r>
                <a:r>
                  <a:rPr lang="en-US" altLang="zh-CN" sz="2200" b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.</a:t>
                </a:r>
                <a:endParaRPr lang="zh-CN" altLang="en-US" sz="2200" dirty="0">
                  <a:solidFill>
                    <a:srgbClr val="9A0000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38200111-7B68-4EDD-8714-81BA08CB68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103" y="1135685"/>
                <a:ext cx="11200057" cy="3261755"/>
              </a:xfrm>
              <a:blipFill>
                <a:blip r:embed="rId3"/>
                <a:stretch>
                  <a:fillRect l="-980" t="-1869" r="-13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CAC75A17-AD1E-45D0-8FB6-78E0445AEA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73" y="4397440"/>
            <a:ext cx="7959281" cy="208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6CE7F8F-EB04-454F-965F-3FEAC15BA533}"/>
              </a:ext>
            </a:extLst>
          </p:cNvPr>
          <p:cNvSpPr txBox="1"/>
          <p:nvPr/>
        </p:nvSpPr>
        <p:spPr>
          <a:xfrm>
            <a:off x="8928847" y="5156030"/>
            <a:ext cx="2909943" cy="1237793"/>
          </a:xfrm>
          <a:prstGeom prst="roundRect">
            <a:avLst>
              <a:gd name="adj" fmla="val 8995"/>
            </a:avLst>
          </a:prstGeom>
          <a:noFill/>
          <a:ln w="28575">
            <a:solidFill>
              <a:srgbClr val="0000FF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altLang="zh-CN" sz="2400" dirty="0"/>
              <a:t>How does it change  PSS restoration systematically?</a:t>
            </a:r>
            <a:endParaRPr lang="zh-CN" altLang="en-US" sz="2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94DD8EA-AA47-428F-BB85-0F9FE0B79E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r="17346" b="7999"/>
          <a:stretch/>
        </p:blipFill>
        <p:spPr>
          <a:xfrm>
            <a:off x="10335231" y="4051927"/>
            <a:ext cx="755498" cy="1044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9F21014-F4DF-4BFF-BC18-9EA8AFAE7BC8}"/>
              </a:ext>
            </a:extLst>
          </p:cNvPr>
          <p:cNvSpPr/>
          <p:nvPr/>
        </p:nvSpPr>
        <p:spPr>
          <a:xfrm>
            <a:off x="876563" y="4975597"/>
            <a:ext cx="7894391" cy="4729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A9CCCF2-57AE-4AC4-A518-769219284C95}"/>
              </a:ext>
            </a:extLst>
          </p:cNvPr>
          <p:cNvSpPr/>
          <p:nvPr/>
        </p:nvSpPr>
        <p:spPr>
          <a:xfrm>
            <a:off x="876562" y="5441440"/>
            <a:ext cx="7894391" cy="4729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1E0D678-D53D-4E8A-AD23-3A101AAFFE48}"/>
              </a:ext>
            </a:extLst>
          </p:cNvPr>
          <p:cNvSpPr/>
          <p:nvPr/>
        </p:nvSpPr>
        <p:spPr>
          <a:xfrm>
            <a:off x="876561" y="5907283"/>
            <a:ext cx="7894391" cy="4729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18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4" grpId="1" animBg="1"/>
      <p:bldP spid="10" grpId="0" animBg="1"/>
      <p:bldP spid="10" grpId="1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C06FB-DB24-4A2C-BCDD-2C2A2255E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Knowledge about the nucleus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C1C690-7429-44DD-B64B-FA537F068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8010" y="1637636"/>
            <a:ext cx="5671172" cy="994590"/>
          </a:xfrm>
        </p:spPr>
        <p:txBody>
          <a:bodyPr>
            <a:normAutofit/>
          </a:bodyPr>
          <a:lstStyle/>
          <a:p>
            <a:r>
              <a:rPr lang="en-US" altLang="zh-CN" dirty="0"/>
              <a:t>Microscopic quantum many-body self-bound system</a:t>
            </a:r>
            <a:endParaRPr lang="zh-CN" altLang="en-US" dirty="0"/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B24798B7-3E03-4EAB-82E2-0FB7DD8B7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6155" y="1671485"/>
            <a:ext cx="1921486" cy="19214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093372-4E9E-42C8-967B-616168FDA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78620" y="1171742"/>
            <a:ext cx="1959696" cy="2920969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7D459F4-2617-4EF4-9293-0E8167CED845}"/>
              </a:ext>
            </a:extLst>
          </p:cNvPr>
          <p:cNvCxnSpPr>
            <a:cxnSpLocks/>
          </p:cNvCxnSpPr>
          <p:nvPr/>
        </p:nvCxnSpPr>
        <p:spPr>
          <a:xfrm>
            <a:off x="766300" y="2632227"/>
            <a:ext cx="0" cy="1260000"/>
          </a:xfrm>
          <a:prstGeom prst="line">
            <a:avLst/>
          </a:prstGeom>
          <a:ln w="190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A92F8D9-B29D-4171-BDBD-1506CB712290}"/>
              </a:ext>
            </a:extLst>
          </p:cNvPr>
          <p:cNvCxnSpPr>
            <a:cxnSpLocks/>
          </p:cNvCxnSpPr>
          <p:nvPr/>
        </p:nvCxnSpPr>
        <p:spPr>
          <a:xfrm>
            <a:off x="2640170" y="2632227"/>
            <a:ext cx="0" cy="1260000"/>
          </a:xfrm>
          <a:prstGeom prst="line">
            <a:avLst/>
          </a:prstGeom>
          <a:ln w="190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DEC5F2C8-1C6A-4FEA-98CA-660DD90BAD8E}"/>
              </a:ext>
            </a:extLst>
          </p:cNvPr>
          <p:cNvCxnSpPr/>
          <p:nvPr/>
        </p:nvCxnSpPr>
        <p:spPr>
          <a:xfrm>
            <a:off x="766300" y="3682721"/>
            <a:ext cx="1873870" cy="0"/>
          </a:xfrm>
          <a:prstGeom prst="straightConnector1">
            <a:avLst/>
          </a:prstGeom>
          <a:ln w="19050"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ECB6E26-4D59-4EA6-8AEB-3D5114C64E77}"/>
                  </a:ext>
                </a:extLst>
              </p:cNvPr>
              <p:cNvSpPr txBox="1"/>
              <p:nvPr/>
            </p:nvSpPr>
            <p:spPr>
              <a:xfrm>
                <a:off x="1266092" y="3682721"/>
                <a:ext cx="10165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altLang="zh-CN" dirty="0"/>
                  <a:t> m</a:t>
                </a:r>
                <a:endParaRPr lang="zh-CN" altLang="en-US" baseline="300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ECB6E26-4D59-4EA6-8AEB-3D5114C64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092" y="3682721"/>
                <a:ext cx="1016560" cy="369332"/>
              </a:xfrm>
              <a:prstGeom prst="rect">
                <a:avLst/>
              </a:prstGeom>
              <a:blipFill>
                <a:blip r:embed="rId6"/>
                <a:stretch>
                  <a:fillRect t="-6557" r="-4819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E5C7EA0-794C-47F6-B377-DA9093033A27}"/>
              </a:ext>
            </a:extLst>
          </p:cNvPr>
          <p:cNvCxnSpPr/>
          <p:nvPr/>
        </p:nvCxnSpPr>
        <p:spPr>
          <a:xfrm flipV="1">
            <a:off x="1657977" y="1748413"/>
            <a:ext cx="2713055" cy="793820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94DE315-0A5F-4537-B6DD-B51ED25B4BF4}"/>
              </a:ext>
            </a:extLst>
          </p:cNvPr>
          <p:cNvCxnSpPr>
            <a:cxnSpLocks/>
          </p:cNvCxnSpPr>
          <p:nvPr/>
        </p:nvCxnSpPr>
        <p:spPr>
          <a:xfrm>
            <a:off x="1657977" y="2718080"/>
            <a:ext cx="2709304" cy="703244"/>
          </a:xfrm>
          <a:prstGeom prst="line">
            <a:avLst/>
          </a:prstGeom>
          <a:ln w="1905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FD76D295-9DA8-4163-A72E-E2E813AF5369}"/>
              </a:ext>
            </a:extLst>
          </p:cNvPr>
          <p:cNvCxnSpPr/>
          <p:nvPr/>
        </p:nvCxnSpPr>
        <p:spPr>
          <a:xfrm>
            <a:off x="4558467" y="1726751"/>
            <a:ext cx="1440000" cy="0"/>
          </a:xfrm>
          <a:prstGeom prst="line">
            <a:avLst/>
          </a:prstGeom>
          <a:ln w="190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799C233-89DB-47F0-AE46-00019FFE0B2B}"/>
              </a:ext>
            </a:extLst>
          </p:cNvPr>
          <p:cNvCxnSpPr/>
          <p:nvPr/>
        </p:nvCxnSpPr>
        <p:spPr>
          <a:xfrm>
            <a:off x="4558467" y="3419759"/>
            <a:ext cx="1440000" cy="0"/>
          </a:xfrm>
          <a:prstGeom prst="line">
            <a:avLst/>
          </a:prstGeom>
          <a:ln w="190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063424E1-17E3-4A95-8BFF-E5E2865A1220}"/>
              </a:ext>
            </a:extLst>
          </p:cNvPr>
          <p:cNvCxnSpPr>
            <a:cxnSpLocks/>
          </p:cNvCxnSpPr>
          <p:nvPr/>
        </p:nvCxnSpPr>
        <p:spPr>
          <a:xfrm>
            <a:off x="5652197" y="1748413"/>
            <a:ext cx="0" cy="1672911"/>
          </a:xfrm>
          <a:prstGeom prst="straightConnector1">
            <a:avLst/>
          </a:prstGeom>
          <a:ln w="19050"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D3AE25F6-0CA2-4C6E-952C-25587CFD03C5}"/>
              </a:ext>
            </a:extLst>
          </p:cNvPr>
          <p:cNvSpPr txBox="1"/>
          <p:nvPr/>
        </p:nvSpPr>
        <p:spPr>
          <a:xfrm>
            <a:off x="6476765" y="2810846"/>
            <a:ext cx="5050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FF"/>
                </a:solidFill>
              </a:rPr>
              <a:t>Strong, weak, electro-magnetic interactions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BB46BEA-8101-47C5-A5EB-5E39B1650B03}"/>
              </a:ext>
            </a:extLst>
          </p:cNvPr>
          <p:cNvSpPr txBox="1"/>
          <p:nvPr/>
        </p:nvSpPr>
        <p:spPr>
          <a:xfrm>
            <a:off x="348675" y="4146974"/>
            <a:ext cx="11200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Font typeface="MS Gothic" panose="020B0609070205080204" pitchFamily="49" charset="-128"/>
              <a:buChar char="✔"/>
            </a:pPr>
            <a:r>
              <a:rPr lang="en-US" altLang="zh-CN" sz="2400" dirty="0"/>
              <a:t>More than 2000 nuclides have been discovered with precise mass data,  less than 300 naturally exist on the earth. </a:t>
            </a:r>
            <a:endParaRPr lang="zh-CN" altLang="en-US" sz="2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3BBB492-C2C7-453C-B0B6-CEEFF07B6F88}"/>
              </a:ext>
            </a:extLst>
          </p:cNvPr>
          <p:cNvSpPr txBox="1"/>
          <p:nvPr/>
        </p:nvSpPr>
        <p:spPr>
          <a:xfrm>
            <a:off x="348675" y="5072892"/>
            <a:ext cx="11200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Font typeface="MS Gothic" panose="020B0609070205080204" pitchFamily="49" charset="-128"/>
              <a:buChar char="✔"/>
            </a:pPr>
            <a:r>
              <a:rPr lang="en-US" altLang="zh-CN" sz="2400" dirty="0"/>
              <a:t>Nuclides may </a:t>
            </a:r>
            <a:r>
              <a:rPr lang="en-US" altLang="zh-CN" sz="2400" dirty="0">
                <a:solidFill>
                  <a:srgbClr val="0000FF"/>
                </a:solidFill>
              </a:rPr>
              <a:t>decay</a:t>
            </a:r>
            <a:r>
              <a:rPr lang="en-US" altLang="zh-CN" sz="2400" dirty="0"/>
              <a:t>, can be </a:t>
            </a:r>
            <a:r>
              <a:rPr lang="en-US" altLang="zh-CN" sz="2400" dirty="0">
                <a:solidFill>
                  <a:srgbClr val="FF0000"/>
                </a:solidFill>
              </a:rPr>
              <a:t>excited</a:t>
            </a:r>
            <a:r>
              <a:rPr lang="en-US" altLang="zh-CN" sz="2400" dirty="0"/>
              <a:t>, have similar </a:t>
            </a:r>
            <a:r>
              <a:rPr lang="en-US" altLang="zh-CN" sz="2400" dirty="0">
                <a:solidFill>
                  <a:srgbClr val="00B050"/>
                </a:solidFill>
              </a:rPr>
              <a:t>shell structure </a:t>
            </a:r>
            <a:r>
              <a:rPr lang="en-US" altLang="zh-CN" sz="2400" dirty="0"/>
              <a:t>as atom</a:t>
            </a:r>
            <a:endParaRPr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5D0FBD7-EBDD-46CF-93F8-B2F80B6131A3}"/>
                  </a:ext>
                </a:extLst>
              </p:cNvPr>
              <p:cNvSpPr txBox="1"/>
              <p:nvPr/>
            </p:nvSpPr>
            <p:spPr>
              <a:xfrm>
                <a:off x="1351711" y="5620831"/>
                <a:ext cx="2058921" cy="783193"/>
              </a:xfrm>
              <a:prstGeom prst="roundRect">
                <a:avLst/>
              </a:prstGeom>
              <a:noFill/>
              <a:ln w="28575"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CN" sz="20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0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zh-CN" sz="20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0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</a:rPr>
                  <a:t>-decays, </a:t>
                </a:r>
              </a:p>
              <a:p>
                <a:pPr algn="ctr"/>
                <a:r>
                  <a:rPr lang="en-US" altLang="zh-CN" sz="2000" dirty="0">
                    <a:solidFill>
                      <a:srgbClr val="0000FF"/>
                    </a:solidFill>
                  </a:rPr>
                  <a:t>n/p emitting, …</a:t>
                </a:r>
                <a:endParaRPr lang="zh-CN" alt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5D0FBD7-EBDD-46CF-93F8-B2F80B613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711" y="5620831"/>
                <a:ext cx="2058921" cy="783193"/>
              </a:xfrm>
              <a:prstGeom prst="roundRect">
                <a:avLst/>
              </a:prstGeom>
              <a:blipFill>
                <a:blip r:embed="rId7"/>
                <a:stretch>
                  <a:fillRect l="-292" r="-292" b="-522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3067A2D4-EABF-4727-B8B7-E08A51670CCE}"/>
              </a:ext>
            </a:extLst>
          </p:cNvPr>
          <p:cNvSpPr txBox="1"/>
          <p:nvPr/>
        </p:nvSpPr>
        <p:spPr>
          <a:xfrm>
            <a:off x="4054401" y="5620831"/>
            <a:ext cx="3425210" cy="78319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Rotation, vibration, </a:t>
            </a:r>
          </a:p>
          <a:p>
            <a:pPr algn="ctr"/>
            <a:r>
              <a:rPr lang="en-US" altLang="zh-CN" sz="2000" dirty="0">
                <a:solidFill>
                  <a:srgbClr val="FF0000"/>
                </a:solidFill>
              </a:rPr>
              <a:t>Spin-isospin ex., </a:t>
            </a:r>
            <a:r>
              <a:rPr lang="en-US" altLang="zh-CN" sz="2000" dirty="0" err="1">
                <a:solidFill>
                  <a:srgbClr val="FF0000"/>
                </a:solidFill>
              </a:rPr>
              <a:t>s.p.</a:t>
            </a:r>
            <a:r>
              <a:rPr lang="en-US" altLang="zh-CN" sz="2000" dirty="0">
                <a:solidFill>
                  <a:srgbClr val="FF0000"/>
                </a:solidFill>
              </a:rPr>
              <a:t> ex., …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3AA2250-BC96-4861-8CBC-88F501140562}"/>
              </a:ext>
            </a:extLst>
          </p:cNvPr>
          <p:cNvSpPr txBox="1"/>
          <p:nvPr/>
        </p:nvSpPr>
        <p:spPr>
          <a:xfrm>
            <a:off x="8123380" y="5791090"/>
            <a:ext cx="2920109" cy="44267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B050"/>
                </a:solidFill>
              </a:rPr>
              <a:t>Magicity, superfluid, …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ABF6527-0DEF-4A1D-9CA1-6B4BEC69B334}"/>
              </a:ext>
            </a:extLst>
          </p:cNvPr>
          <p:cNvSpPr txBox="1"/>
          <p:nvPr/>
        </p:nvSpPr>
        <p:spPr>
          <a:xfrm>
            <a:off x="5634335" y="2163142"/>
            <a:ext cx="461665" cy="7912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/>
              <a:t>10</a:t>
            </a:r>
            <a:r>
              <a:rPr lang="en-US" altLang="zh-CN" baseline="30000" dirty="0"/>
              <a:t>-15 </a:t>
            </a:r>
            <a:r>
              <a:rPr lang="en-US" altLang="zh-CN" dirty="0"/>
              <a:t>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376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9D92188-9F1D-4D5F-8CD5-4132FA92F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ea"/>
              </a:rPr>
              <a:t>Modeling of in-medium effects</a:t>
            </a:r>
            <a:endParaRPr lang="zh-CN" altLang="en-US" dirty="0">
              <a:latin typeface="+mj-ea"/>
            </a:endParaRPr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E4899F24-EF0E-4E76-8308-2A9CD0FB4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6" y="2611811"/>
            <a:ext cx="6167988" cy="39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D70C39E-A219-4C35-8109-5B564BA1801C}"/>
                  </a:ext>
                </a:extLst>
              </p:cNvPr>
              <p:cNvSpPr txBox="1"/>
              <p:nvPr/>
            </p:nvSpPr>
            <p:spPr>
              <a:xfrm>
                <a:off x="543261" y="1325710"/>
                <a:ext cx="11099929" cy="1118831"/>
              </a:xfrm>
              <a:prstGeom prst="roundRect">
                <a:avLst>
                  <a:gd name="adj" fmla="val 5989"/>
                </a:avLst>
              </a:prstGeom>
              <a:noFill/>
              <a:ln w="28575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800" dirty="0"/>
                  <a:t>Values &amp; density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CN" altLang="en-US" sz="2800" i="1" smtClean="0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altLang="zh-CN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CN" altLang="en-US" sz="2800" i="1" smtClean="0">
                            <a:latin typeface="Cambria Math" panose="02040503050406030204" pitchFamily="18" charset="0"/>
                          </a:rPr>
                          <m:t>𝜔</m:t>
                        </m:r>
                      </m:sub>
                    </m:sSub>
                  </m:oMath>
                </a14:m>
                <a:r>
                  <a:rPr lang="en-US" altLang="zh-CN" sz="2800" dirty="0"/>
                  <a:t> </a:t>
                </a:r>
                <a:r>
                  <a:rPr lang="en-US" altLang="zh-CN" sz="2800" dirty="0">
                    <a:solidFill>
                      <a:srgbClr val="2D2DFF"/>
                    </a:solidFill>
                  </a:rPr>
                  <a:t>are reduced from DD-ME2 to PKO3</a:t>
                </a:r>
                <a:r>
                  <a:rPr lang="en-US" altLang="zh-CN" sz="2800" dirty="0"/>
                  <a:t>, which are further reduced in PKA1.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D70C39E-A219-4C35-8109-5B564BA18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61" y="1325710"/>
                <a:ext cx="11099929" cy="1118831"/>
              </a:xfrm>
              <a:prstGeom prst="roundRect">
                <a:avLst>
                  <a:gd name="adj" fmla="val 5989"/>
                </a:avLst>
              </a:prstGeom>
              <a:blipFill>
                <a:blip r:embed="rId3"/>
                <a:stretch>
                  <a:fillRect l="-657" b="-116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3FFB52D-3E85-4BFF-BD6D-85E7CB83D32F}"/>
                  </a:ext>
                </a:extLst>
              </p:cNvPr>
              <p:cNvSpPr txBox="1"/>
              <p:nvPr/>
            </p:nvSpPr>
            <p:spPr>
              <a:xfrm>
                <a:off x="7381179" y="2656374"/>
                <a:ext cx="4320000" cy="1773555"/>
              </a:xfrm>
              <a:prstGeom prst="roundRect">
                <a:avLst>
                  <a:gd name="adj" fmla="val 5989"/>
                </a:avLst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0000"/>
                    </a:solidFill>
                  </a:rPr>
                  <a:t>DD-ME2 &amp; PKO3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CN" altLang="en-US" sz="2400" i="1" dirty="0" smtClean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d>
                      <m:dPr>
                        <m:ctrlPr>
                          <a:rPr lang="en-US" altLang="zh-CN" sz="2400" i="1" dirty="0" smtClean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i="1" dirty="0" smtClean="0">
                                <a:solidFill>
                                  <a:srgbClr val="2D2D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 dirty="0" smtClean="0">
                                <a:solidFill>
                                  <a:srgbClr val="2D2DFF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2400" b="0" i="1" dirty="0" smtClean="0">
                                <a:solidFill>
                                  <a:srgbClr val="2D2D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>
                    <a:solidFill>
                      <a:srgbClr val="2D2DFF"/>
                    </a:solidFill>
                  </a:rPr>
                  <a:t> //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CN" altLang="en-US" sz="2400" i="1" dirty="0" smtClean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sub>
                    </m:sSub>
                    <m:d>
                      <m:dPr>
                        <m:ctrlPr>
                          <a:rPr lang="en-US" altLang="zh-CN" sz="2400" i="1" dirty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2D2D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 dirty="0">
                                <a:solidFill>
                                  <a:srgbClr val="2D2DFF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2400" i="1" dirty="0">
                                <a:solidFill>
                                  <a:srgbClr val="2D2D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sz="2400" dirty="0"/>
              </a:p>
              <a:p>
                <a:pPr algn="ctr">
                  <a:spcBef>
                    <a:spcPts val="1200"/>
                  </a:spcBef>
                </a:pPr>
                <a:r>
                  <a:rPr lang="en-US" altLang="zh-CN" sz="2400" dirty="0"/>
                  <a:t>Such situation is common for DDRMF and PKO series 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3FFB52D-3E85-4BFF-BD6D-85E7CB83D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179" y="2656374"/>
                <a:ext cx="4320000" cy="1773555"/>
              </a:xfrm>
              <a:prstGeom prst="roundRect">
                <a:avLst>
                  <a:gd name="adj" fmla="val 5989"/>
                </a:avLst>
              </a:prstGeom>
              <a:blipFill>
                <a:blip r:embed="rId4"/>
                <a:stretch>
                  <a:fillRect t="-338" r="-701" b="-4730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8701BD2-6CB7-4A14-9BA5-C41AD1AF8775}"/>
                  </a:ext>
                </a:extLst>
              </p:cNvPr>
              <p:cNvSpPr txBox="1"/>
              <p:nvPr/>
            </p:nvSpPr>
            <p:spPr>
              <a:xfrm>
                <a:off x="7385811" y="4566132"/>
                <a:ext cx="4320000" cy="1773555"/>
              </a:xfrm>
              <a:prstGeom prst="roundRect">
                <a:avLst>
                  <a:gd name="adj" fmla="val 5989"/>
                </a:avLst>
              </a:prstGeom>
              <a:noFill/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0000"/>
                    </a:solidFill>
                  </a:rPr>
                  <a:t>PKA1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CN" altLang="en-US" sz="2400" i="1" dirty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d>
                      <m:dPr>
                        <m:ctrlPr>
                          <a:rPr lang="en-US" altLang="zh-CN" sz="2400" i="1" dirty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2D2D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 dirty="0">
                                <a:solidFill>
                                  <a:srgbClr val="2D2DFF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2400" i="1" dirty="0">
                                <a:solidFill>
                                  <a:srgbClr val="2D2D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400" dirty="0">
                    <a:solidFill>
                      <a:srgbClr val="2D2DFF"/>
                    </a:solidFill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 smtClean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CN" altLang="en-US" sz="2400" i="1" dirty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sub>
                    </m:sSub>
                    <m:d>
                      <m:dPr>
                        <m:ctrlPr>
                          <a:rPr lang="en-US" altLang="zh-CN" sz="2400" i="1" dirty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2D2D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i="1" dirty="0">
                                <a:solidFill>
                                  <a:srgbClr val="2D2DFF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2400" i="1" dirty="0">
                                <a:solidFill>
                                  <a:srgbClr val="2D2D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spcBef>
                    <a:spcPts val="1200"/>
                  </a:spcBef>
                </a:pPr>
                <a:r>
                  <a:rPr lang="en-US" altLang="zh-CN" sz="2400" dirty="0">
                    <a:cs typeface="Calibri" panose="020F0502020204030204" pitchFamily="34" charset="0"/>
                  </a:rPr>
                  <a:t>strong attractive potential from  </a:t>
                </a:r>
                <a14:m>
                  <m:oMath xmlns:m="http://schemas.openxmlformats.org/officeDocument/2006/math">
                    <m:r>
                      <a:rPr lang="zh-CN" altLang="en-US" sz="2400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2400" dirty="0"/>
                  <a:t>-T coupling 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8701BD2-6CB7-4A14-9BA5-C41AD1AF8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811" y="4566132"/>
                <a:ext cx="4320000" cy="1773555"/>
              </a:xfrm>
              <a:prstGeom prst="roundRect">
                <a:avLst>
                  <a:gd name="adj" fmla="val 5989"/>
                </a:avLst>
              </a:prstGeom>
              <a:blipFill>
                <a:blip r:embed="rId5"/>
                <a:stretch>
                  <a:fillRect t="-338" b="-4730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箭头: 下 9">
            <a:extLst>
              <a:ext uri="{FF2B5EF4-FFF2-40B4-BE49-F238E27FC236}">
                <a16:creationId xmlns:a16="http://schemas.microsoft.com/office/drawing/2014/main" id="{D2F0918F-A20E-4C53-A9AE-B4FCFB5E747B}"/>
              </a:ext>
            </a:extLst>
          </p:cNvPr>
          <p:cNvSpPr/>
          <p:nvPr/>
        </p:nvSpPr>
        <p:spPr>
          <a:xfrm rot="16200000">
            <a:off x="6757927" y="3235724"/>
            <a:ext cx="432000" cy="54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4279AECA-1A0C-4C97-9399-BB017A41C1D1}"/>
              </a:ext>
            </a:extLst>
          </p:cNvPr>
          <p:cNvSpPr/>
          <p:nvPr/>
        </p:nvSpPr>
        <p:spPr>
          <a:xfrm rot="16200000">
            <a:off x="6757927" y="5145482"/>
            <a:ext cx="432000" cy="54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58B9748-7431-4DFE-ACC1-2D17C0C41FFB}"/>
              </a:ext>
            </a:extLst>
          </p:cNvPr>
          <p:cNvGrpSpPr/>
          <p:nvPr/>
        </p:nvGrpSpPr>
        <p:grpSpPr>
          <a:xfrm>
            <a:off x="9197240" y="5008589"/>
            <a:ext cx="601816" cy="461665"/>
            <a:chOff x="6896264" y="6256476"/>
            <a:chExt cx="601816" cy="46166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4394AA9-91D7-46D0-8CD6-3811D6089C02}"/>
                </a:ext>
              </a:extLst>
            </p:cNvPr>
            <p:cNvSpPr/>
            <p:nvPr/>
          </p:nvSpPr>
          <p:spPr>
            <a:xfrm>
              <a:off x="6896264" y="6256476"/>
              <a:ext cx="6018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2D2DFF"/>
                  </a:solidFill>
                </a:rPr>
                <a:t>//</a:t>
              </a:r>
              <a:endParaRPr lang="zh-CN" altLang="en-US" sz="2400" dirty="0"/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603AC8C6-A4C6-46D0-A9A7-0FCE953CE306}"/>
                </a:ext>
              </a:extLst>
            </p:cNvPr>
            <p:cNvCxnSpPr/>
            <p:nvPr/>
          </p:nvCxnSpPr>
          <p:spPr>
            <a:xfrm>
              <a:off x="7040880" y="6371558"/>
              <a:ext cx="340299" cy="20866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4522A1BC-859B-49D8-9CA7-D8B6D3A7429F}"/>
              </a:ext>
            </a:extLst>
          </p:cNvPr>
          <p:cNvSpPr txBox="1"/>
          <p:nvPr/>
        </p:nvSpPr>
        <p:spPr>
          <a:xfrm>
            <a:off x="8703867" y="6339687"/>
            <a:ext cx="3041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0000FF"/>
                </a:solidFill>
              </a:rPr>
              <a:t>PRC </a:t>
            </a:r>
            <a:r>
              <a:rPr lang="en-US" altLang="zh-CN" sz="2000" b="1" dirty="0">
                <a:solidFill>
                  <a:srgbClr val="0000FF"/>
                </a:solidFill>
              </a:rPr>
              <a:t>100</a:t>
            </a:r>
            <a:r>
              <a:rPr lang="en-US" altLang="zh-CN" sz="2000" dirty="0">
                <a:solidFill>
                  <a:srgbClr val="0000FF"/>
                </a:solidFill>
              </a:rPr>
              <a:t>, 051301 (2019)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A52AE45-4C9F-445D-9607-47C0434A861D}"/>
              </a:ext>
            </a:extLst>
          </p:cNvPr>
          <p:cNvSpPr/>
          <p:nvPr/>
        </p:nvSpPr>
        <p:spPr>
          <a:xfrm>
            <a:off x="774552" y="2511911"/>
            <a:ext cx="2952974" cy="41416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4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标题 3">
                <a:extLst>
                  <a:ext uri="{FF2B5EF4-FFF2-40B4-BE49-F238E27FC236}">
                    <a16:creationId xmlns:a16="http://schemas.microsoft.com/office/drawing/2014/main" id="{1F3B1EB4-247C-442F-BCB9-4F52AE1E9C5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46916" y="280511"/>
                <a:ext cx="11298169" cy="779277"/>
              </a:xfrm>
            </p:spPr>
            <p:txBody>
              <a:bodyPr/>
              <a:lstStyle/>
              <a:p>
                <a:r>
                  <a:rPr lang="en-US" altLang="zh-CN" dirty="0">
                    <a:latin typeface="+mj-ea"/>
                  </a:rPr>
                  <a:t>In-medium effects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𝑃𝑆𝑂</m:t>
                        </m:r>
                      </m:sub>
                    </m:sSub>
                  </m:oMath>
                </a14:m>
                <a:endParaRPr lang="zh-CN" altLang="en-US" dirty="0">
                  <a:latin typeface="+mj-ea"/>
                </a:endParaRPr>
              </a:p>
            </p:txBody>
          </p:sp>
        </mc:Choice>
        <mc:Fallback xmlns="">
          <p:sp>
            <p:nvSpPr>
              <p:cNvPr id="4" name="标题 3">
                <a:extLst>
                  <a:ext uri="{FF2B5EF4-FFF2-40B4-BE49-F238E27FC236}">
                    <a16:creationId xmlns:a16="http://schemas.microsoft.com/office/drawing/2014/main" id="{1F3B1EB4-247C-442F-BCB9-4F52AE1E9C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6916" y="280511"/>
                <a:ext cx="11298169" cy="779277"/>
              </a:xfrm>
              <a:blipFill>
                <a:blip r:embed="rId2"/>
                <a:stretch>
                  <a:fillRect l="-2157" t="-18750" b="-32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88AAE539-BC74-4067-94FD-B8869EFC8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6" y="1133136"/>
            <a:ext cx="7367107" cy="53371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52E02C8-B4CC-4544-99B9-CE8AED8E80A1}"/>
                  </a:ext>
                </a:extLst>
              </p:cNvPr>
              <p:cNvSpPr txBox="1"/>
              <p:nvPr/>
            </p:nvSpPr>
            <p:spPr>
              <a:xfrm>
                <a:off x="7793572" y="1187957"/>
                <a:ext cx="3991432" cy="18397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1.0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zh-CN" alt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en-US" altLang="zh-CN" sz="2000" dirty="0"/>
                  <a:t>: staring from PKA1,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set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zh-CN" altLang="en-US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00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zh-CN" altLang="en-US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to share same density dependence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000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zh-CN" alt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0000FF"/>
                    </a:solidFill>
                  </a:rPr>
                  <a:t>.</a:t>
                </a:r>
                <a:r>
                  <a:rPr lang="en-US" altLang="zh-CN" sz="2000" dirty="0"/>
                  <a:t> </a:t>
                </a:r>
              </a:p>
              <a:p>
                <a:pPr marL="342900" indent="-342900">
                  <a:spcAft>
                    <a:spcPts val="12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sz="2000" dirty="0">
                    <a:solidFill>
                      <a:srgbClr val="FF0000"/>
                    </a:solidFill>
                  </a:rPr>
                  <a:t>0.0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zh-CN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en-US" altLang="zh-CN" sz="2000" dirty="0"/>
                  <a:t>: based on 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1.0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zh-CN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en-US" altLang="zh-CN" sz="2000" dirty="0"/>
                  <a:t>, </a:t>
                </a:r>
                <a:r>
                  <a:rPr lang="en-US" altLang="zh-CN" sz="2000" dirty="0">
                    <a:latin typeface="Symbol" panose="05050102010706020507" pitchFamily="18" charset="2"/>
                  </a:rPr>
                  <a:t>r</a:t>
                </a:r>
                <a:r>
                  <a:rPr lang="en-US" altLang="zh-CN" sz="2000" dirty="0"/>
                  <a:t>-T is switched off. 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52E02C8-B4CC-4544-99B9-CE8AED8E8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572" y="1187957"/>
                <a:ext cx="3991432" cy="1839734"/>
              </a:xfrm>
              <a:prstGeom prst="rect">
                <a:avLst/>
              </a:prstGeom>
              <a:blipFill>
                <a:blip r:embed="rId4"/>
                <a:stretch>
                  <a:fillRect l="-1374" t="-1987" r="-4580" b="-4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5291D75-0301-4141-B321-8064475EC232}"/>
                  </a:ext>
                </a:extLst>
              </p:cNvPr>
              <p:cNvSpPr txBox="1"/>
              <p:nvPr/>
            </p:nvSpPr>
            <p:spPr>
              <a:xfrm>
                <a:off x="7793572" y="3569391"/>
                <a:ext cx="4042952" cy="1173991"/>
              </a:xfrm>
              <a:prstGeom prst="roundRect">
                <a:avLst>
                  <a:gd name="adj" fmla="val 5162"/>
                </a:avLst>
              </a:prstGeom>
              <a:noFill/>
              <a:ln w="28575">
                <a:solidFill>
                  <a:schemeClr val="tx1"/>
                </a:solidFill>
              </a:ln>
              <a:effectLst/>
            </p:spPr>
            <p:txBody>
              <a:bodyPr wrap="square" tIns="0" bIns="0" rtlCol="0" anchor="ctr" anchorCtr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Font typeface="MS Gothic" panose="020B0609070205080204" pitchFamily="49" charset="-128"/>
                  <a:buChar char="✔"/>
                </a:pPr>
                <a:r>
                  <a:rPr lang="en-US" altLang="zh-CN" sz="2400" dirty="0">
                    <a:solidFill>
                      <a:schemeClr val="tx1"/>
                    </a:solidFill>
                    <a:effectLst/>
                  </a:rPr>
                  <a:t>PKA1 </a:t>
                </a:r>
                <a:r>
                  <a:rPr lang="en-US" altLang="zh-CN" sz="2400" dirty="0">
                    <a:solidFill>
                      <a:schemeClr val="tx1"/>
                    </a:solidFill>
                    <a:effectLst/>
                    <a:sym typeface="Wingdings" panose="05000000000000000000" pitchFamily="2" charset="2"/>
                  </a:rPr>
                  <a:t> 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1.0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zh-CN" alt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effectLst/>
                  </a:rPr>
                  <a:t>: washing out the 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effectLst/>
                  </a:rPr>
                  <a:t>-dependence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𝑃𝑆𝑂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effectLst/>
                  </a:rPr>
                  <a:t>.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5291D75-0301-4141-B321-8064475EC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572" y="3569391"/>
                <a:ext cx="4042952" cy="1173991"/>
              </a:xfrm>
              <a:prstGeom prst="roundRect">
                <a:avLst>
                  <a:gd name="adj" fmla="val 5162"/>
                </a:avLst>
              </a:prstGeom>
              <a:blipFill>
                <a:blip r:embed="rId5"/>
                <a:stretch>
                  <a:fillRect l="-747" t="-5076" b="-12690"/>
                </a:stretch>
              </a:blipFill>
              <a:ln w="28575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9B3E6C9-0673-483C-9401-E4B7E7D318EA}"/>
                  </a:ext>
                </a:extLst>
              </p:cNvPr>
              <p:cNvSpPr/>
              <p:nvPr/>
            </p:nvSpPr>
            <p:spPr>
              <a:xfrm>
                <a:off x="7793572" y="4910155"/>
                <a:ext cx="4042952" cy="1618053"/>
              </a:xfrm>
              <a:prstGeom prst="roundRect">
                <a:avLst>
                  <a:gd name="adj" fmla="val 3015"/>
                </a:avLst>
              </a:prstGeom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Font typeface="MS Gothic" panose="020B0609070205080204" pitchFamily="49" charset="-128"/>
                  <a:buChar char="✔"/>
                </a:pPr>
                <a:r>
                  <a:rPr lang="en-US" altLang="zh-CN" sz="2400" dirty="0">
                    <a:solidFill>
                      <a:srgbClr val="0000FF"/>
                    </a:solidFill>
                  </a:rPr>
                  <a:t>1.0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  <m:r>
                      <a:rPr lang="zh-CN" alt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</a:t>
                </a:r>
                <a:r>
                  <a:rPr lang="en-US" altLang="zh-CN" sz="2400" dirty="0">
                    <a:solidFill>
                      <a:srgbClr val="0000FF"/>
                    </a:solidFill>
                  </a:rPr>
                  <a:t> 0.0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zh-CN" alt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</a:rPr>
                  <a:t>: Enhanced residual attraction from 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Symbol" panose="05050102010706020507" pitchFamily="18" charset="2"/>
                    <a:sym typeface="Wingdings" panose="05000000000000000000" pitchFamily="2" charset="2"/>
                  </a:rPr>
                  <a:t>s</a:t>
                </a:r>
                <a:r>
                  <a:rPr lang="en-US" altLang="zh-CN" sz="2400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-S &amp; 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Symbol" panose="05050102010706020507" pitchFamily="18" charset="2"/>
                    <a:sym typeface="Wingdings" panose="05000000000000000000" pitchFamily="2" charset="2"/>
                  </a:rPr>
                  <a:t>w</a:t>
                </a:r>
                <a:r>
                  <a:rPr lang="en-US" altLang="zh-CN" sz="2400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-V </a:t>
                </a:r>
                <a:r>
                  <a:rPr lang="en-US" altLang="zh-CN" sz="2400" dirty="0">
                    <a:solidFill>
                      <a:srgbClr val="0000FF"/>
                    </a:solidFill>
                  </a:rPr>
                  <a:t>enlarges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𝑃𝑆𝑂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0000FF"/>
                    </a:solidFill>
                  </a:rPr>
                  <a:t>.</a:t>
                </a:r>
                <a:endParaRPr lang="zh-CN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9B3E6C9-0673-483C-9401-E4B7E7D318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572" y="4910155"/>
                <a:ext cx="4042952" cy="1618053"/>
              </a:xfrm>
              <a:prstGeom prst="roundRect">
                <a:avLst>
                  <a:gd name="adj" fmla="val 3015"/>
                </a:avLst>
              </a:prstGeom>
              <a:blipFill>
                <a:blip r:embed="rId6"/>
                <a:stretch>
                  <a:fillRect l="-897" t="-1107" r="-3288" b="-6642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箭头: 上 1">
            <a:extLst>
              <a:ext uri="{FF2B5EF4-FFF2-40B4-BE49-F238E27FC236}">
                <a16:creationId xmlns:a16="http://schemas.microsoft.com/office/drawing/2014/main" id="{FC58777A-595E-455B-BA03-1C5E5D878294}"/>
              </a:ext>
            </a:extLst>
          </p:cNvPr>
          <p:cNvSpPr/>
          <p:nvPr/>
        </p:nvSpPr>
        <p:spPr>
          <a:xfrm>
            <a:off x="3480182" y="3108960"/>
            <a:ext cx="290457" cy="64008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BC051931-E29C-4121-A0E4-CEB4A0FB7038}"/>
              </a:ext>
            </a:extLst>
          </p:cNvPr>
          <p:cNvSpPr/>
          <p:nvPr/>
        </p:nvSpPr>
        <p:spPr>
          <a:xfrm>
            <a:off x="1810506" y="2334408"/>
            <a:ext cx="306593" cy="60780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箭头: 上 8">
            <a:extLst>
              <a:ext uri="{FF2B5EF4-FFF2-40B4-BE49-F238E27FC236}">
                <a16:creationId xmlns:a16="http://schemas.microsoft.com/office/drawing/2014/main" id="{9EFB72DF-1E87-485D-9AB7-37C279ECB22D}"/>
              </a:ext>
            </a:extLst>
          </p:cNvPr>
          <p:cNvSpPr/>
          <p:nvPr/>
        </p:nvSpPr>
        <p:spPr>
          <a:xfrm>
            <a:off x="5714636" y="2866914"/>
            <a:ext cx="381364" cy="946949"/>
          </a:xfrm>
          <a:prstGeom prst="up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箭头: 上 9">
            <a:extLst>
              <a:ext uri="{FF2B5EF4-FFF2-40B4-BE49-F238E27FC236}">
                <a16:creationId xmlns:a16="http://schemas.microsoft.com/office/drawing/2014/main" id="{21C8FD49-035C-4685-A872-3A32611A0AF6}"/>
              </a:ext>
            </a:extLst>
          </p:cNvPr>
          <p:cNvSpPr/>
          <p:nvPr/>
        </p:nvSpPr>
        <p:spPr>
          <a:xfrm>
            <a:off x="2390059" y="2089397"/>
            <a:ext cx="381364" cy="693868"/>
          </a:xfrm>
          <a:prstGeom prst="up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A8B72A4-3064-49F9-9CBC-FF41DDC952C2}"/>
              </a:ext>
            </a:extLst>
          </p:cNvPr>
          <p:cNvSpPr txBox="1"/>
          <p:nvPr/>
        </p:nvSpPr>
        <p:spPr>
          <a:xfrm>
            <a:off x="8881367" y="3085895"/>
            <a:ext cx="3041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0000FF"/>
                </a:solidFill>
              </a:rPr>
              <a:t>PRC </a:t>
            </a:r>
            <a:r>
              <a:rPr lang="en-US" altLang="zh-CN" sz="2000" b="1" dirty="0">
                <a:solidFill>
                  <a:srgbClr val="0000FF"/>
                </a:solidFill>
              </a:rPr>
              <a:t>100</a:t>
            </a:r>
            <a:r>
              <a:rPr lang="en-US" altLang="zh-CN" sz="2000" dirty="0">
                <a:solidFill>
                  <a:srgbClr val="0000FF"/>
                </a:solidFill>
              </a:rPr>
              <a:t>, 051301 (2019)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9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  <p:bldP spid="2" grpId="1" animBg="1"/>
      <p:bldP spid="3" grpId="0" animBg="1"/>
      <p:bldP spid="3" grpId="1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084D07F-CA0F-4010-A88B-FEE6DCE6C9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37" y="2951941"/>
            <a:ext cx="5089393" cy="342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14ADD07-48C8-4588-B371-4296724C08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37" y="2951941"/>
            <a:ext cx="5089401" cy="342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D0F9FEB-3181-48D1-8718-C48A11C49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Residual in-medium effects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1">
                <a:extLst>
                  <a:ext uri="{FF2B5EF4-FFF2-40B4-BE49-F238E27FC236}">
                    <a16:creationId xmlns:a16="http://schemas.microsoft.com/office/drawing/2014/main" id="{B8DE0614-7266-47F5-BEF4-6455D868DA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6915" y="1296214"/>
                <a:ext cx="11339307" cy="1592842"/>
              </a:xfrm>
              <a:prstGeom prst="rect">
                <a:avLst/>
              </a:prstGeom>
            </p:spPr>
            <p:txBody>
              <a:bodyPr lIns="36000" tIns="36000" rIns="36000" bIns="36000" anchor="t" anchorCtr="0"/>
              <a:lstStyle>
                <a:lvl1pPr marL="271463" indent="-271463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Blip>
                    <a:blip r:embed="rId8"/>
                  </a:buBlip>
                  <a:defRPr sz="2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4988" indent="-2635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2D2DFF"/>
                  </a:buClr>
                  <a:buFont typeface="MS Gothic" panose="020B0609070205080204" pitchFamily="49" charset="-128"/>
                  <a:buChar char="✔"/>
                  <a:defRPr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71463" marR="0" lvl="0" indent="-271463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8"/>
                  </a:buBlip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黑体"/>
                    <a:cs typeface="+mn-cs"/>
                  </a:rPr>
                  <a:t>Similar density dependent</a:t>
                </a:r>
              </a:p>
              <a:p>
                <a:pPr marL="271463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2DFF"/>
                    </a:solidFill>
                    <a:effectLst/>
                    <a:uLnTx/>
                    <a:uFillTx/>
                    <a:ea typeface="黑体"/>
                    <a:cs typeface="+mn-cs"/>
                  </a:rPr>
                  <a:t>Little</a:t>
                </a: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2DFF"/>
                    </a:solidFill>
                    <a:effectLst/>
                    <a:uLnTx/>
                    <a:uFillTx/>
                    <a:ea typeface="黑体"/>
                    <a:cs typeface="+mn-cs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2DFF"/>
                    </a:solidFill>
                    <a:effectLst/>
                    <a:uLnTx/>
                    <a:uFillTx/>
                    <a:ea typeface="黑体"/>
                    <a:cs typeface="+mn-cs"/>
                  </a:rPr>
                  <a:t>in-medium</a:t>
                </a: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2DFF"/>
                    </a:solidFill>
                    <a:effectLst/>
                    <a:uLnTx/>
                    <a:uFillTx/>
                    <a:ea typeface="黑体"/>
                    <a:cs typeface="+mn-cs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2DFF"/>
                    </a:solidFill>
                    <a:effectLst/>
                    <a:uLnTx/>
                    <a:uFillTx/>
                    <a:ea typeface="黑体"/>
                    <a:cs typeface="+mn-cs"/>
                  </a:rPr>
                  <a:t>effects</a:t>
                </a:r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2DFF"/>
                    </a:solidFill>
                    <a:effectLst/>
                    <a:uLnTx/>
                    <a:uFillTx/>
                    <a:ea typeface="黑体"/>
                    <a:cs typeface="+mn-cs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2DFF"/>
                    </a:solidFill>
                    <a:effectLst/>
                    <a:uLnTx/>
                    <a:uFillTx/>
                    <a:ea typeface="黑体"/>
                    <a:cs typeface="+mn-cs"/>
                  </a:rPr>
                  <a:t>carried by the balance of </a:t>
                </a:r>
                <a14:m>
                  <m:oMath xmlns:m="http://schemas.openxmlformats.org/officeDocument/2006/math">
                    <m:r>
                      <a:rPr kumimoji="0" lang="en-US" altLang="zh-CN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D2D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+mn-cs"/>
                        <a:sym typeface="Wingdings" panose="05000000000000000000" pitchFamily="2" charset="2"/>
                      </a:rPr>
                      <m:t>𝜎</m:t>
                    </m:r>
                  </m:oMath>
                </a14:m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2DFF"/>
                    </a:solidFill>
                    <a:effectLst/>
                    <a:uLnTx/>
                    <a:uFillTx/>
                    <a:ea typeface="黑体"/>
                    <a:cs typeface="+mn-cs"/>
                    <a:sym typeface="Wingdings" panose="05000000000000000000" pitchFamily="2" charset="2"/>
                  </a:rPr>
                  <a:t>-S &amp; </a:t>
                </a:r>
                <a14:m>
                  <m:oMath xmlns:m="http://schemas.openxmlformats.org/officeDocument/2006/math">
                    <m:r>
                      <a:rPr kumimoji="0" lang="en-US" altLang="zh-CN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2D2D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黑体"/>
                        <a:cs typeface="+mn-cs"/>
                        <a:sym typeface="Wingdings" panose="05000000000000000000" pitchFamily="2" charset="2"/>
                      </a:rPr>
                      <m:t>𝜔</m:t>
                    </m:r>
                  </m:oMath>
                </a14:m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2DFF"/>
                    </a:solidFill>
                    <a:effectLst/>
                    <a:uLnTx/>
                    <a:uFillTx/>
                    <a:ea typeface="黑体"/>
                    <a:cs typeface="+mn-cs"/>
                    <a:sym typeface="Wingdings" panose="05000000000000000000" pitchFamily="2" charset="2"/>
                  </a:rPr>
                  <a:t>-V couplings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D2DFF"/>
                  </a:solidFill>
                  <a:effectLst/>
                  <a:uLnTx/>
                  <a:uFillTx/>
                  <a:ea typeface="黑体"/>
                  <a:cs typeface="+mn-cs"/>
                </a:endParaRPr>
              </a:p>
              <a:p>
                <a:pPr marL="271463" marR="0" lvl="0" indent="-271463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Blip>
                    <a:blip r:embed="rId8"/>
                  </a:buBlip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黑体"/>
                    <a:cs typeface="+mn-cs"/>
                  </a:rPr>
                  <a:t>PKA1:                              </a:t>
                </a:r>
                <a:r>
                  <a:rPr kumimoji="0" lang="en-US" altLang="zh-CN" sz="2400" b="0" i="0" u="none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黑体"/>
                    <a:cs typeface="+mn-cs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黑体"/>
                    <a:cs typeface="+mn-cs"/>
                    <a:sym typeface="Wingdings" panose="05000000000000000000" pitchFamily="2" charset="2"/>
                  </a:rPr>
                  <a:t> 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ea typeface="黑体"/>
                    <a:cs typeface="+mn-cs"/>
                  </a:rPr>
                  <a:t>Residual in-medium effects.</a:t>
                </a:r>
              </a:p>
            </p:txBody>
          </p:sp>
        </mc:Choice>
        <mc:Fallback xmlns="">
          <p:sp>
            <p:nvSpPr>
              <p:cNvPr id="4" name="内容占位符 1">
                <a:extLst>
                  <a:ext uri="{FF2B5EF4-FFF2-40B4-BE49-F238E27FC236}">
                    <a16:creationId xmlns:a16="http://schemas.microsoft.com/office/drawing/2014/main" id="{B8DE0614-7266-47F5-BEF4-6455D868D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15" y="1296214"/>
                <a:ext cx="11339307" cy="1592842"/>
              </a:xfrm>
              <a:prstGeom prst="rect">
                <a:avLst/>
              </a:prstGeom>
              <a:blipFill>
                <a:blip r:embed="rId9"/>
                <a:stretch>
                  <a:fillRect t="-3831" b="-7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1A5F602-A955-4873-BD55-0C8509339BA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76" y="1343858"/>
            <a:ext cx="3773341" cy="30362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B62BEC-3758-4985-B61D-D1A2A147B09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98" y="2393003"/>
            <a:ext cx="2538729" cy="3091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1E2D3A0-491C-4D36-A265-138A75699942}"/>
                  </a:ext>
                </a:extLst>
              </p:cNvPr>
              <p:cNvSpPr txBox="1"/>
              <p:nvPr/>
            </p:nvSpPr>
            <p:spPr>
              <a:xfrm>
                <a:off x="383307" y="2787676"/>
                <a:ext cx="5990511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58775" indent="-358775">
                  <a:buClr>
                    <a:srgbClr val="FF0000"/>
                  </a:buClr>
                  <a:buFont typeface="MS Gothic" panose="020B0609070205080204" pitchFamily="49" charset="-128"/>
                  <a:buChar char="✔"/>
                </a:pPr>
                <a:r>
                  <a:rPr lang="en-US" altLang="zh-CN" sz="2400" dirty="0"/>
                  <a:t>With pseudo-orbit 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CN" sz="2400" dirty="0"/>
                  <a:t> increasing, nucleons are driven away from the center </a:t>
                </a:r>
                <a:r>
                  <a:rPr lang="en-US" altLang="zh-CN" sz="2400" dirty="0">
                    <a:solidFill>
                      <a:srgbClr val="2D2DFF"/>
                    </a:solidFill>
                  </a:rPr>
                  <a:t>by centrifugal repulsion</a:t>
                </a:r>
                <a:r>
                  <a:rPr lang="en-US" altLang="zh-CN" sz="2400" dirty="0"/>
                  <a:t>.</a:t>
                </a:r>
              </a:p>
              <a:p>
                <a:pPr marL="358775" indent="-358775">
                  <a:spcBef>
                    <a:spcPts val="1200"/>
                  </a:spcBef>
                  <a:buClr>
                    <a:srgbClr val="FF0000"/>
                  </a:buClr>
                  <a:buFont typeface="MS Gothic" panose="020B0609070205080204" pitchFamily="49" charset="-128"/>
                  <a:buChar char="✔"/>
                </a:pPr>
                <a:r>
                  <a:rPr lang="en-US" altLang="zh-CN" sz="2400" dirty="0"/>
                  <a:t>From the center to the edge, nucleon density varies from near saturated to zero values.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1E2D3A0-491C-4D36-A265-138A75699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07" y="2787676"/>
                <a:ext cx="5990511" cy="2462213"/>
              </a:xfrm>
              <a:prstGeom prst="rect">
                <a:avLst/>
              </a:prstGeom>
              <a:blipFill>
                <a:blip r:embed="rId12"/>
                <a:stretch>
                  <a:fillRect l="-1119" t="-1980" r="-1729" b="-47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248EDA9D-FC1C-4596-B505-FD851845B8B4}"/>
              </a:ext>
            </a:extLst>
          </p:cNvPr>
          <p:cNvSpPr txBox="1"/>
          <p:nvPr/>
        </p:nvSpPr>
        <p:spPr>
          <a:xfrm>
            <a:off x="6686808" y="3757087"/>
            <a:ext cx="1057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s-orbit</a:t>
            </a:r>
            <a:endParaRPr lang="zh-CN" altLang="en-US" sz="2000" dirty="0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3349AFCE-EF9A-4A00-8006-BE78DA2F12A5}"/>
              </a:ext>
            </a:extLst>
          </p:cNvPr>
          <p:cNvCxnSpPr>
            <a:cxnSpLocks/>
          </p:cNvCxnSpPr>
          <p:nvPr/>
        </p:nvCxnSpPr>
        <p:spPr>
          <a:xfrm flipV="1">
            <a:off x="8412060" y="3842676"/>
            <a:ext cx="325120" cy="17610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022796D-704E-47F4-8706-0F446AFF6632}"/>
                  </a:ext>
                </a:extLst>
              </p:cNvPr>
              <p:cNvSpPr txBox="1"/>
              <p:nvPr/>
            </p:nvSpPr>
            <p:spPr>
              <a:xfrm>
                <a:off x="8689766" y="3641184"/>
                <a:ext cx="17075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00B050"/>
                    </a:solidFill>
                  </a:rPr>
                  <a:t>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zh-CN" altLang="en-US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022796D-704E-47F4-8706-0F446AFF6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9766" y="3641184"/>
                <a:ext cx="1707500" cy="400110"/>
              </a:xfrm>
              <a:prstGeom prst="rect">
                <a:avLst/>
              </a:prstGeom>
              <a:blipFill>
                <a:blip r:embed="rId13"/>
                <a:stretch>
                  <a:fillRect l="-3559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0E8B5DBF-69D0-4F77-958F-35DDD7BBDBE6}"/>
              </a:ext>
            </a:extLst>
          </p:cNvPr>
          <p:cNvCxnSpPr>
            <a:cxnSpLocks/>
          </p:cNvCxnSpPr>
          <p:nvPr/>
        </p:nvCxnSpPr>
        <p:spPr>
          <a:xfrm>
            <a:off x="7059382" y="5285126"/>
            <a:ext cx="2323079" cy="0"/>
          </a:xfrm>
          <a:prstGeom prst="straightConnector1">
            <a:avLst/>
          </a:prstGeom>
          <a:ln w="28575">
            <a:solidFill>
              <a:srgbClr val="F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88E3B64-7949-414F-8A21-FE683DBE5D15}"/>
                  </a:ext>
                </a:extLst>
              </p:cNvPr>
              <p:cNvSpPr txBox="1"/>
              <p:nvPr/>
            </p:nvSpPr>
            <p:spPr>
              <a:xfrm>
                <a:off x="9439633" y="4774348"/>
                <a:ext cx="2087185" cy="102155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2D2DFF"/>
                    </a:solidFill>
                  </a:rPr>
                  <a:t>Orbital angular momentum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altLang="zh-CN" sz="2000" dirty="0">
                    <a:solidFill>
                      <a:srgbClr val="2D2DFF"/>
                    </a:solidFill>
                  </a:rPr>
                  <a:t> increasing</a:t>
                </a:r>
                <a:endParaRPr lang="zh-CN" altLang="en-US" sz="2000" dirty="0">
                  <a:solidFill>
                    <a:srgbClr val="2D2DFF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988E3B64-7949-414F-8A21-FE683DBE5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9633" y="4774348"/>
                <a:ext cx="2087185" cy="1021556"/>
              </a:xfrm>
              <a:prstGeom prst="roundRect">
                <a:avLst/>
              </a:prstGeom>
              <a:blipFill>
                <a:blip r:embed="rId14"/>
                <a:stretch>
                  <a:fillRect l="-578" t="-1754" r="-2890" b="-8187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: 圆角 18">
                <a:extLst>
                  <a:ext uri="{FF2B5EF4-FFF2-40B4-BE49-F238E27FC236}">
                    <a16:creationId xmlns:a16="http://schemas.microsoft.com/office/drawing/2014/main" id="{9FD6288E-307B-4A13-88F1-E660F313D212}"/>
                  </a:ext>
                </a:extLst>
              </p:cNvPr>
              <p:cNvSpPr/>
              <p:nvPr/>
            </p:nvSpPr>
            <p:spPr>
              <a:xfrm>
                <a:off x="790775" y="5311915"/>
                <a:ext cx="5389493" cy="1172289"/>
              </a:xfrm>
              <a:prstGeom prst="roundRect">
                <a:avLst>
                  <a:gd name="adj" fmla="val 9647"/>
                </a:avLst>
              </a:prstGeom>
              <a:solidFill>
                <a:schemeClr val="bg1"/>
              </a:solidFill>
              <a:ln w="28575">
                <a:solidFill>
                  <a:srgbClr val="7030A0"/>
                </a:solidFill>
              </a:ln>
              <a:effectLst/>
            </p:spPr>
            <p:txBody>
              <a:bodyPr wrap="square" lIns="0" tIns="0" rIns="0" bIns="0" anchor="ctr" anchorCtr="0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FF0000"/>
                    </a:solidFill>
                  </a:rPr>
                  <a:t>Residual in-medium effects are manifested as notable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𝑙</m:t>
                    </m:r>
                    <m:r>
                      <a:rPr lang="en-US" altLang="zh-CN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’</m:t>
                    </m:r>
                  </m:oMath>
                </a14:m>
                <a:r>
                  <a:rPr lang="en-US" altLang="zh-CN" sz="2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-dependence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zh-CN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∆</m:t>
                        </m:r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𝐸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𝑃𝑆𝑂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2D2DFF"/>
                    </a:solidFill>
                    <a:sym typeface="Wingdings" panose="05000000000000000000" pitchFamily="2" charset="2"/>
                  </a:rPr>
                  <a:t>.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 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19" name="矩形: 圆角 18">
                <a:extLst>
                  <a:ext uri="{FF2B5EF4-FFF2-40B4-BE49-F238E27FC236}">
                    <a16:creationId xmlns:a16="http://schemas.microsoft.com/office/drawing/2014/main" id="{9FD6288E-307B-4A13-88F1-E660F313D2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75" y="5311915"/>
                <a:ext cx="5389493" cy="1172289"/>
              </a:xfrm>
              <a:prstGeom prst="roundRect">
                <a:avLst>
                  <a:gd name="adj" fmla="val 9647"/>
                </a:avLst>
              </a:prstGeom>
              <a:blipFill>
                <a:blip r:embed="rId15"/>
                <a:stretch>
                  <a:fillRect l="-1237" t="-3535" r="-2925" b="-10606"/>
                </a:stretch>
              </a:blipFill>
              <a:ln w="28575">
                <a:solidFill>
                  <a:srgbClr val="7030A0"/>
                </a:solidFill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63BF5442-8CB6-4DD3-AB93-73E1680C1CDD}"/>
              </a:ext>
            </a:extLst>
          </p:cNvPr>
          <p:cNvSpPr txBox="1"/>
          <p:nvPr/>
        </p:nvSpPr>
        <p:spPr>
          <a:xfrm>
            <a:off x="8689766" y="2887873"/>
            <a:ext cx="3023624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</a:rPr>
              <a:t>PRC </a:t>
            </a:r>
            <a:r>
              <a:rPr lang="en-US" altLang="zh-CN" sz="2000" b="1" dirty="0">
                <a:solidFill>
                  <a:srgbClr val="0000FF"/>
                </a:solidFill>
              </a:rPr>
              <a:t>100</a:t>
            </a:r>
            <a:r>
              <a:rPr lang="en-US" altLang="zh-CN" sz="2000" dirty="0">
                <a:solidFill>
                  <a:srgbClr val="0000FF"/>
                </a:solidFill>
              </a:rPr>
              <a:t>, 051301 (2019).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21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2CE1E3-0FD1-496E-952C-72E7317F7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Remarks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B345F9D-1FDB-43A9-82AC-79115C1BF4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104" y="1194891"/>
                <a:ext cx="11435642" cy="251649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CN" dirty="0"/>
                  <a:t>The parametrizations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1.0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&amp;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.0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en-US" altLang="zh-CN" dirty="0"/>
                  <a:t> are not fully performed.</a:t>
                </a:r>
              </a:p>
              <a:p>
                <a:r>
                  <a:rPr lang="en-US" altLang="zh-CN" dirty="0"/>
                  <a:t>Parametrization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2D2DFF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i="1">
                        <a:solidFill>
                          <a:srgbClr val="2D2DFF"/>
                        </a:solidFill>
                        <a:latin typeface="Cambria Math" panose="02040503050406030204" pitchFamily="18" charset="0"/>
                      </a:rPr>
                      <m:t>.0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zh-CN" altLang="en-US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shares the </a:t>
                </a:r>
                <a:r>
                  <a:rPr lang="en-US" altLang="zh-CN" dirty="0">
                    <a:solidFill>
                      <a:srgbClr val="2D2DFF"/>
                    </a:solidFill>
                  </a:rPr>
                  <a:t>degrees of freedom </a:t>
                </a:r>
                <a:r>
                  <a:rPr lang="en-US" altLang="zh-CN" dirty="0"/>
                  <a:t>as PKO3, also with </a:t>
                </a:r>
                <a:r>
                  <a:rPr lang="en-US" altLang="zh-CN" dirty="0">
                    <a:solidFill>
                      <a:srgbClr val="2D2DFF"/>
                    </a:solidFill>
                  </a:rPr>
                  <a:t>roughly similar contributions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𝑘𝑖𝑛</m:t>
                        </m:r>
                        <m:r>
                          <a:rPr lang="en-US" altLang="zh-CN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zh-CN" altLang="en-US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altLang="zh-CN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zh-CN" altLang="en-US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2D2DFF"/>
                    </a:solidFill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zh-CN" altLang="en-US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CN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zh-CN" altLang="en-US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altLang="zh-CN" dirty="0"/>
                  <a:t>.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altLang="zh-CN" dirty="0"/>
                  <a:t>Full parametrization of the set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2D2DFF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i="1">
                        <a:solidFill>
                          <a:srgbClr val="2D2DFF"/>
                        </a:solidFill>
                        <a:latin typeface="Cambria Math" panose="02040503050406030204" pitchFamily="18" charset="0"/>
                      </a:rPr>
                      <m:t>.0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zh-CN" altLang="en-US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>
                    <a:sym typeface="Wingdings" panose="05000000000000000000" pitchFamily="2" charset="2"/>
                  </a:rPr>
                  <a:t> PKO3, with similar conditions. 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B345F9D-1FDB-43A9-82AC-79115C1BF4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104" y="1194891"/>
                <a:ext cx="11435642" cy="2516497"/>
              </a:xfrm>
              <a:blipFill>
                <a:blip r:embed="rId3"/>
                <a:stretch>
                  <a:fillRect l="-959" t="-3632" b="-33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C79C0C57-3672-45F9-823E-1F45956D57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49" y="3844366"/>
            <a:ext cx="6601705" cy="2592000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D1BFB72-6A40-41B4-B529-A78D2711CBD6}"/>
                  </a:ext>
                </a:extLst>
              </p:cNvPr>
              <p:cNvSpPr txBox="1"/>
              <p:nvPr/>
            </p:nvSpPr>
            <p:spPr>
              <a:xfrm>
                <a:off x="597646" y="5167182"/>
                <a:ext cx="4104000" cy="1224000"/>
              </a:xfrm>
              <a:prstGeom prst="roundRect">
                <a:avLst>
                  <a:gd name="adj" fmla="val 6136"/>
                </a:avLst>
              </a:prstGeom>
              <a:noFill/>
              <a:ln w="28575">
                <a:solidFill>
                  <a:srgbClr val="C00000"/>
                </a:solidFill>
              </a:ln>
              <a:effectLst/>
            </p:spPr>
            <p:txBody>
              <a:bodyPr wrap="square" lIns="36000" tIns="36000" rIns="36000" bIns="36000" rtlCol="0" anchor="ctr" anchorCtr="0">
                <a:spAutoFit/>
              </a:bodyPr>
              <a:lstStyle/>
              <a:p>
                <a:pPr algn="ctr">
                  <a:spcBef>
                    <a:spcPts val="1200"/>
                  </a:spcBef>
                  <a:buClr>
                    <a:srgbClr val="FF0000"/>
                  </a:buClr>
                </a:pPr>
                <a:r>
                  <a:rPr lang="en-US" altLang="zh-CN" sz="2400" dirty="0"/>
                  <a:t>Residual in-medium effects for the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2D2DFF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sz="2400" i="1" dirty="0" smtClean="0">
                        <a:solidFill>
                          <a:srgbClr val="2D2DFF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altLang="zh-CN" sz="2400" dirty="0"/>
                  <a:t>-dependences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2400" i="1" smtClean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sz="2400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PSO</m:t>
                        </m:r>
                      </m:sub>
                    </m:sSub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D1BFB72-6A40-41B4-B529-A78D2711C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46" y="5167182"/>
                <a:ext cx="4104000" cy="1224000"/>
              </a:xfrm>
              <a:prstGeom prst="roundRect">
                <a:avLst>
                  <a:gd name="adj" fmla="val 6136"/>
                </a:avLst>
              </a:prstGeom>
              <a:blipFill>
                <a:blip r:embed="rId5"/>
                <a:stretch>
                  <a:fillRect l="-1475" t="-1463" r="-3540"/>
                </a:stretch>
              </a:blipFill>
              <a:ln w="28575">
                <a:solidFill>
                  <a:srgbClr val="C00000"/>
                </a:solidFill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7CA89BCC-034C-4D17-9587-E2776D8D28D6}"/>
              </a:ext>
            </a:extLst>
          </p:cNvPr>
          <p:cNvSpPr/>
          <p:nvPr/>
        </p:nvSpPr>
        <p:spPr>
          <a:xfrm>
            <a:off x="4992649" y="4726955"/>
            <a:ext cx="6601705" cy="3862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305F2F8-F6C6-431A-B2F4-D071985290AB}"/>
              </a:ext>
            </a:extLst>
          </p:cNvPr>
          <p:cNvSpPr/>
          <p:nvPr/>
        </p:nvSpPr>
        <p:spPr>
          <a:xfrm>
            <a:off x="4992649" y="5995841"/>
            <a:ext cx="6601705" cy="3862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CC1FA6-22C6-4540-AE86-8A902AE37000}"/>
              </a:ext>
            </a:extLst>
          </p:cNvPr>
          <p:cNvSpPr txBox="1"/>
          <p:nvPr/>
        </p:nvSpPr>
        <p:spPr>
          <a:xfrm>
            <a:off x="8499353" y="3311278"/>
            <a:ext cx="3095001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</a:rPr>
              <a:t>PRC </a:t>
            </a:r>
            <a:r>
              <a:rPr lang="en-US" altLang="zh-CN" sz="2000" b="1" dirty="0">
                <a:solidFill>
                  <a:srgbClr val="0000FF"/>
                </a:solidFill>
              </a:rPr>
              <a:t>100</a:t>
            </a:r>
            <a:r>
              <a:rPr lang="en-US" altLang="zh-CN" sz="2000" dirty="0">
                <a:solidFill>
                  <a:srgbClr val="0000FF"/>
                </a:solidFill>
              </a:rPr>
              <a:t>, 051301 (2019).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87E9457-5060-45F1-A0C3-E152DA46F377}"/>
                  </a:ext>
                </a:extLst>
              </p:cNvPr>
              <p:cNvSpPr txBox="1"/>
              <p:nvPr/>
            </p:nvSpPr>
            <p:spPr>
              <a:xfrm>
                <a:off x="597646" y="3943552"/>
                <a:ext cx="4104000" cy="864000"/>
              </a:xfrm>
              <a:prstGeom prst="roundRect">
                <a:avLst>
                  <a:gd name="adj" fmla="val 6136"/>
                </a:avLst>
              </a:prstGeom>
              <a:noFill/>
              <a:ln w="28575">
                <a:solidFill>
                  <a:srgbClr val="C00000"/>
                </a:solidFill>
              </a:ln>
              <a:effectLst/>
            </p:spPr>
            <p:txBody>
              <a:bodyPr wrap="square" lIns="36000" tIns="36000" rIns="36000" bIns="36000" rtlCol="0" anchor="ctr" anchorCtr="0">
                <a:spAutoFit/>
              </a:bodyPr>
              <a:lstStyle/>
              <a:p>
                <a:pPr algn="ctr">
                  <a:spcBef>
                    <a:spcPts val="1200"/>
                  </a:spcBef>
                  <a:buClr>
                    <a:srgbClr val="FF0000"/>
                  </a:buClr>
                </a:pPr>
                <a:r>
                  <a:rPr lang="en-US" altLang="zh-CN" sz="2400" dirty="0"/>
                  <a:t>Residual attraction for the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2400" i="1" smtClean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sz="2400" b="0" i="1" smtClean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rgbClr val="2D2D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PSO</m:t>
                        </m:r>
                      </m:sub>
                    </m:sSub>
                  </m:oMath>
                </a14:m>
                <a:endParaRPr lang="en-US" altLang="zh-CN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87E9457-5060-45F1-A0C3-E152DA46F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46" y="3943552"/>
                <a:ext cx="4104000" cy="864000"/>
              </a:xfrm>
              <a:prstGeom prst="roundRect">
                <a:avLst>
                  <a:gd name="adj" fmla="val 6136"/>
                </a:avLst>
              </a:prstGeom>
              <a:blipFill>
                <a:blip r:embed="rId6"/>
                <a:stretch>
                  <a:fillRect l="-1032" t="-2041" r="-3097" b="-10884"/>
                </a:stretch>
              </a:blipFill>
              <a:ln w="28575">
                <a:solidFill>
                  <a:srgbClr val="C00000"/>
                </a:solidFill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27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5" grpId="1" animBg="1"/>
      <p:bldP spid="7" grpId="0" animBg="1"/>
      <p:bldP spid="7" grpId="1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09B628-BFCD-4BF5-87F0-C563ACFF5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Hints from PSS restorations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EC0FEC0-3C57-40CE-A54B-45CDD5162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" b="65593"/>
          <a:stretch/>
        </p:blipFill>
        <p:spPr>
          <a:xfrm>
            <a:off x="1095820" y="4446585"/>
            <a:ext cx="9837861" cy="2230474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41AC9014-E71A-40E8-9DAF-C78909C05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03" y="1231435"/>
            <a:ext cx="4710233" cy="3060000"/>
          </a:xfr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B734B77-C6B7-4E84-B6E1-2A8518066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865" y="1231435"/>
            <a:ext cx="452791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85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C0FA314-1F77-46C4-B5A8-836EB9347C2B}"/>
              </a:ext>
            </a:extLst>
          </p:cNvPr>
          <p:cNvSpPr txBox="1"/>
          <p:nvPr/>
        </p:nvSpPr>
        <p:spPr>
          <a:xfrm>
            <a:off x="3922168" y="1441524"/>
            <a:ext cx="4347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小标宋简体"/>
                <a:ea typeface="黑体"/>
                <a:cs typeface="+mn-cs"/>
              </a:rPr>
              <a:t>Nuclear Tensor force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小标宋简体"/>
              <a:ea typeface="黑体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DFDC127-CD61-4610-850C-029586A89D13}"/>
              </a:ext>
            </a:extLst>
          </p:cNvPr>
          <p:cNvSpPr txBox="1"/>
          <p:nvPr/>
        </p:nvSpPr>
        <p:spPr>
          <a:xfrm>
            <a:off x="4334143" y="2571077"/>
            <a:ext cx="3523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srgbClr val="C00000"/>
                </a:solidFill>
                <a:latin typeface="Comic Sans MS"/>
                <a:ea typeface="黑体"/>
              </a:rPr>
              <a:t>Concept and picture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/>
              <a:ea typeface="黑体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5562656-3DA9-4FD2-9A7A-9A10C8AFF4C0}"/>
              </a:ext>
            </a:extLst>
          </p:cNvPr>
          <p:cNvSpPr txBox="1"/>
          <p:nvPr/>
        </p:nvSpPr>
        <p:spPr>
          <a:xfrm>
            <a:off x="2405744" y="3577519"/>
            <a:ext cx="7380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黑体"/>
                <a:cs typeface="+mn-cs"/>
              </a:rPr>
              <a:t>Relativistic representation of tensor force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/>
              <a:ea typeface="黑体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29209F-94E8-458F-9EDD-A5E9E43690E0}"/>
              </a:ext>
            </a:extLst>
          </p:cNvPr>
          <p:cNvSpPr txBox="1"/>
          <p:nvPr/>
        </p:nvSpPr>
        <p:spPr>
          <a:xfrm>
            <a:off x="2384895" y="4583961"/>
            <a:ext cx="7422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黑体"/>
                <a:cs typeface="+mn-cs"/>
              </a:rPr>
              <a:t>Effects of tensor force in ellipsoidal nuclei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/>
              <a:ea typeface="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0991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D9B9A-D4EE-4438-BDD9-A27879F42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Tensor force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5CB961-2373-435F-8E8F-81F88A2E0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585500"/>
          </a:xfrm>
        </p:spPr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Tensor force is essential in giving ground state of Deuteron.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6396026-CF67-479B-9135-073F27728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549" y="1842704"/>
            <a:ext cx="3764232" cy="1917093"/>
          </a:xfrm>
          <a:prstGeom prst="rect">
            <a:avLst/>
          </a:prstGeom>
        </p:spPr>
      </p:pic>
      <p:sp>
        <p:nvSpPr>
          <p:cNvPr id="5" name="内容占位符 2 1">
            <a:extLst>
              <a:ext uri="{FF2B5EF4-FFF2-40B4-BE49-F238E27FC236}">
                <a16:creationId xmlns:a16="http://schemas.microsoft.com/office/drawing/2014/main" id="{AED78A38-04FF-4871-81BC-53CBA6151A19}"/>
              </a:ext>
            </a:extLst>
          </p:cNvPr>
          <p:cNvSpPr txBox="1">
            <a:spLocks/>
          </p:cNvSpPr>
          <p:nvPr/>
        </p:nvSpPr>
        <p:spPr>
          <a:xfrm>
            <a:off x="516104" y="1781893"/>
            <a:ext cx="6965840" cy="102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Tensor force plays an essential role in determining nuclear shell evolution. 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1F9D6AA-B581-442F-AEAC-59616A57B342}"/>
              </a:ext>
            </a:extLst>
          </p:cNvPr>
          <p:cNvSpPr/>
          <p:nvPr/>
        </p:nvSpPr>
        <p:spPr>
          <a:xfrm>
            <a:off x="1681311" y="2673628"/>
            <a:ext cx="584140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fi-FI" altLang="zh-CN" dirty="0">
                <a:solidFill>
                  <a:srgbClr val="7030A0"/>
                </a:solidFill>
              </a:rPr>
              <a:t>T. Otsuka, T. Suzuki et al., PRL </a:t>
            </a:r>
            <a:r>
              <a:rPr lang="fi-FI" altLang="zh-CN" b="1" dirty="0">
                <a:solidFill>
                  <a:srgbClr val="7030A0"/>
                </a:solidFill>
              </a:rPr>
              <a:t>95</a:t>
            </a:r>
            <a:r>
              <a:rPr lang="fi-FI" altLang="zh-CN" dirty="0">
                <a:solidFill>
                  <a:srgbClr val="7030A0"/>
                </a:solidFill>
              </a:rPr>
              <a:t>, 232502 (2005)</a:t>
            </a:r>
          </a:p>
          <a:p>
            <a:pPr algn="r">
              <a:spcAft>
                <a:spcPts val="600"/>
              </a:spcAft>
            </a:pPr>
            <a:r>
              <a:rPr lang="it-IT" altLang="zh-CN" dirty="0">
                <a:solidFill>
                  <a:srgbClr val="7030A0"/>
                </a:solidFill>
              </a:rPr>
              <a:t>G. Colo, H. Sagawa, et al., PLB </a:t>
            </a:r>
            <a:r>
              <a:rPr lang="it-IT" altLang="zh-CN" b="1" dirty="0">
                <a:solidFill>
                  <a:srgbClr val="7030A0"/>
                </a:solidFill>
              </a:rPr>
              <a:t>646</a:t>
            </a:r>
            <a:r>
              <a:rPr lang="en-US" altLang="zh-CN" b="1" dirty="0">
                <a:solidFill>
                  <a:srgbClr val="7030A0"/>
                </a:solidFill>
              </a:rPr>
              <a:t>,</a:t>
            </a:r>
            <a:r>
              <a:rPr lang="it-IT" altLang="zh-CN" dirty="0">
                <a:solidFill>
                  <a:srgbClr val="7030A0"/>
                </a:solidFill>
              </a:rPr>
              <a:t> 227</a:t>
            </a:r>
            <a:r>
              <a:rPr lang="en-US" altLang="zh-CN" dirty="0">
                <a:solidFill>
                  <a:srgbClr val="7030A0"/>
                </a:solidFill>
              </a:rPr>
              <a:t>-</a:t>
            </a:r>
            <a:r>
              <a:rPr lang="it-IT" altLang="zh-CN" dirty="0">
                <a:solidFill>
                  <a:srgbClr val="7030A0"/>
                </a:solidFill>
              </a:rPr>
              <a:t>231 (2007)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34AD492-4DB0-42FF-893E-64C87E105F99}"/>
              </a:ext>
            </a:extLst>
          </p:cNvPr>
          <p:cNvSpPr/>
          <p:nvPr/>
        </p:nvSpPr>
        <p:spPr>
          <a:xfrm>
            <a:off x="603832" y="3390465"/>
            <a:ext cx="6918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</a:rPr>
              <a:t>C.L. Bai, H. Q. Zhang, H. Sagawa, et al., PRL </a:t>
            </a:r>
            <a:r>
              <a:rPr lang="en-US" altLang="zh-CN" b="1" dirty="0">
                <a:solidFill>
                  <a:srgbClr val="0000FF"/>
                </a:solidFill>
              </a:rPr>
              <a:t>105</a:t>
            </a:r>
            <a:r>
              <a:rPr lang="en-US" altLang="zh-CN" dirty="0">
                <a:solidFill>
                  <a:srgbClr val="0000FF"/>
                </a:solidFill>
              </a:rPr>
              <a:t> 072501 (2010)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03FE363-3CE5-43C1-AB2B-38F854CCB81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05" y="4487307"/>
            <a:ext cx="10366476" cy="885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内容占位符 2 2">
                <a:extLst>
                  <a:ext uri="{FF2B5EF4-FFF2-40B4-BE49-F238E27FC236}">
                    <a16:creationId xmlns:a16="http://schemas.microsoft.com/office/drawing/2014/main" id="{5E734706-EA90-435F-809B-61C07ACE92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3906" y="3916179"/>
                <a:ext cx="10954875" cy="5855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449263" indent="-449263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p"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1pPr>
                <a:lvl2pPr marL="808038" indent="-3508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ü"/>
                  <a:defRPr sz="2400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Tensor force was recognized to be carried by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/>
                  <a:t>-meson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2" name="内容占位符 2 2">
                <a:extLst>
                  <a:ext uri="{FF2B5EF4-FFF2-40B4-BE49-F238E27FC236}">
                    <a16:creationId xmlns:a16="http://schemas.microsoft.com/office/drawing/2014/main" id="{5E734706-EA90-435F-809B-61C07ACE9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06" y="3916179"/>
                <a:ext cx="10954875" cy="585500"/>
              </a:xfrm>
              <a:prstGeom prst="rect">
                <a:avLst/>
              </a:prstGeom>
              <a:blipFill>
                <a:blip r:embed="rId6"/>
                <a:stretch>
                  <a:fillRect l="-1002" t="-10417" b="-177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359841FC-D326-4B7B-9B44-866FCD0ABF1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22" y="5780231"/>
            <a:ext cx="8067964" cy="79198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463EBC5-3D9E-4122-B08F-B2F0328DAE7B}"/>
              </a:ext>
            </a:extLst>
          </p:cNvPr>
          <p:cNvSpPr txBox="1"/>
          <p:nvPr/>
        </p:nvSpPr>
        <p:spPr>
          <a:xfrm>
            <a:off x="1379588" y="5349517"/>
            <a:ext cx="328968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B050"/>
                </a:solidFill>
              </a:rPr>
              <a:t>Non-relativistic reduction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7572E9DC-4EC8-4A6F-AC04-00526FBCE012}"/>
              </a:ext>
            </a:extLst>
          </p:cNvPr>
          <p:cNvCxnSpPr/>
          <p:nvPr/>
        </p:nvCxnSpPr>
        <p:spPr>
          <a:xfrm>
            <a:off x="1330101" y="5297572"/>
            <a:ext cx="0" cy="504000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73C5FAF2-2E4F-44AF-A0E5-BFAF00AFCF54}"/>
              </a:ext>
            </a:extLst>
          </p:cNvPr>
          <p:cNvCxnSpPr/>
          <p:nvPr/>
        </p:nvCxnSpPr>
        <p:spPr>
          <a:xfrm>
            <a:off x="4489330" y="6614532"/>
            <a:ext cx="3713376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AC44B90-F143-4749-BD65-79B0F2991A72}"/>
              </a:ext>
            </a:extLst>
          </p:cNvPr>
          <p:cNvCxnSpPr/>
          <p:nvPr/>
        </p:nvCxnSpPr>
        <p:spPr>
          <a:xfrm flipV="1">
            <a:off x="8202706" y="6308649"/>
            <a:ext cx="1371600" cy="305883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A9678F41-B524-42C3-832C-68C6B0D2D156}"/>
              </a:ext>
            </a:extLst>
          </p:cNvPr>
          <p:cNvSpPr txBox="1"/>
          <p:nvPr/>
        </p:nvSpPr>
        <p:spPr>
          <a:xfrm>
            <a:off x="9398065" y="5806470"/>
            <a:ext cx="2038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FF"/>
                </a:solidFill>
              </a:rPr>
              <a:t>Tensor interaction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8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  <p:bldP spid="17" grpId="0" animBg="1"/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3F8E2B-60EA-45CD-B9CE-873F2657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Tensor effects in nuclear shell evolution</a:t>
            </a:r>
            <a:endParaRPr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6BCD5A6D-6012-498E-8685-DE9FA1A24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95" y="1285085"/>
            <a:ext cx="5527712" cy="39179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5C7F-22A2-4F17-BC27-060C87691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295" y="1285085"/>
            <a:ext cx="5402313" cy="3851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100FD17-9B74-4959-9842-CBA1C50B6D8D}"/>
                  </a:ext>
                </a:extLst>
              </p:cNvPr>
              <p:cNvSpPr txBox="1"/>
              <p:nvPr/>
            </p:nvSpPr>
            <p:spPr>
              <a:xfrm>
                <a:off x="969085" y="5299828"/>
                <a:ext cx="106124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/>
                  <a:t>Tensor force components carried by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2400" dirty="0"/>
                  <a:t>-exchange potential play an essential role in the self-consistent description of nuclear shell evolution.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100FD17-9B74-4959-9842-CBA1C50B6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085" y="5299828"/>
                <a:ext cx="10612419" cy="830997"/>
              </a:xfrm>
              <a:prstGeom prst="rect">
                <a:avLst/>
              </a:prstGeom>
              <a:blipFill>
                <a:blip r:embed="rId4"/>
                <a:stretch>
                  <a:fillRect l="-1034" t="-5839" r="-976" b="-153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915E5773-784A-4C9A-A918-BD5348FF51A9}"/>
              </a:ext>
            </a:extLst>
          </p:cNvPr>
          <p:cNvSpPr txBox="1"/>
          <p:nvPr/>
        </p:nvSpPr>
        <p:spPr>
          <a:xfrm>
            <a:off x="2081920" y="6072692"/>
            <a:ext cx="8028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</a:rPr>
              <a:t>How about the other meson-nucleon coupling channels?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9F017C6-CE87-4EA9-A605-54D1F4D0F3F1}"/>
              </a:ext>
            </a:extLst>
          </p:cNvPr>
          <p:cNvSpPr txBox="1"/>
          <p:nvPr/>
        </p:nvSpPr>
        <p:spPr>
          <a:xfrm>
            <a:off x="4631168" y="4850777"/>
            <a:ext cx="386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Euro. Phys. Lett. </a:t>
            </a:r>
            <a:r>
              <a:rPr lang="en-US" altLang="zh-CN" b="1" dirty="0">
                <a:solidFill>
                  <a:srgbClr val="7030A0"/>
                </a:solidFill>
              </a:rPr>
              <a:t>82</a:t>
            </a:r>
            <a:r>
              <a:rPr lang="en-US" altLang="zh-CN" dirty="0">
                <a:solidFill>
                  <a:srgbClr val="7030A0"/>
                </a:solidFill>
              </a:rPr>
              <a:t>, 12001 (2008)</a:t>
            </a:r>
            <a:endParaRPr lang="zh-CN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1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19E7FF-8CC9-4D12-83A3-E58BF48A1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Spin dependence of Fock terms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38E474CB-58AF-4A1F-990B-15D7B173F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693" y="1417814"/>
            <a:ext cx="11199812" cy="45265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E65526-D367-418C-8CD0-DD83678E6408}"/>
              </a:ext>
            </a:extLst>
          </p:cNvPr>
          <p:cNvSpPr/>
          <p:nvPr/>
        </p:nvSpPr>
        <p:spPr>
          <a:xfrm>
            <a:off x="2969111" y="6130003"/>
            <a:ext cx="8864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rgbClr val="C00000"/>
                </a:solidFill>
              </a:rPr>
              <a:t>L.J. Jiang, S. Yang, B.Y. Sun, W.H. Long, and H.Q. Gu, PRC </a:t>
            </a:r>
            <a:r>
              <a:rPr lang="zh-CN" altLang="en-US" b="1" dirty="0">
                <a:solidFill>
                  <a:srgbClr val="C00000"/>
                </a:solidFill>
              </a:rPr>
              <a:t>91</a:t>
            </a:r>
            <a:r>
              <a:rPr lang="zh-CN" altLang="en-US" dirty="0">
                <a:solidFill>
                  <a:srgbClr val="C00000"/>
                </a:solidFill>
              </a:rPr>
              <a:t>, 034326 (2015).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EDAEE73-6F13-4908-9539-A0CD65F4F537}"/>
              </a:ext>
            </a:extLst>
          </p:cNvPr>
          <p:cNvSpPr txBox="1"/>
          <p:nvPr/>
        </p:nvSpPr>
        <p:spPr>
          <a:xfrm>
            <a:off x="358589" y="5270242"/>
            <a:ext cx="2608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Lower components of Dirac spinors are omitted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05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A42E65-8861-4433-BF37-AE45F0D1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Relativistic representation of tensor force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F3457E5-7EA4-4948-9E8F-7ECF90B286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103" y="1194891"/>
                <a:ext cx="11200057" cy="612394"/>
              </a:xfrm>
            </p:spPr>
            <p:txBody>
              <a:bodyPr/>
              <a:lstStyle/>
              <a:p>
                <a:r>
                  <a:rPr lang="en-US" altLang="zh-CN" dirty="0"/>
                  <a:t>Tensor force component in Fock diagram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dirty="0"/>
                  <a:t>-S coupling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8F3457E5-7EA4-4948-9E8F-7ECF90B286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103" y="1194891"/>
                <a:ext cx="11200057" cy="612394"/>
              </a:xfrm>
              <a:blipFill>
                <a:blip r:embed="rId4"/>
                <a:stretch>
                  <a:fillRect l="-980" t="-10000" b="-13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9B2EBC3F-648B-479E-9E77-31E8B6B015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" y="1925891"/>
            <a:ext cx="10242710" cy="163243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586C896-A7D7-4868-A452-DD4B2AB9AF8C}"/>
              </a:ext>
            </a:extLst>
          </p:cNvPr>
          <p:cNvSpPr/>
          <p:nvPr/>
        </p:nvSpPr>
        <p:spPr>
          <a:xfrm>
            <a:off x="2969111" y="5861062"/>
            <a:ext cx="8864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rgbClr val="C00000"/>
                </a:solidFill>
              </a:rPr>
              <a:t>L.J. Jiang, S. Yang, B.Y. Sun, W.H. Long, and H.Q. Gu, PRC </a:t>
            </a:r>
            <a:r>
              <a:rPr lang="zh-CN" altLang="en-US" b="1" dirty="0">
                <a:solidFill>
                  <a:srgbClr val="C00000"/>
                </a:solidFill>
              </a:rPr>
              <a:t>91</a:t>
            </a:r>
            <a:r>
              <a:rPr lang="zh-CN" altLang="en-US" dirty="0">
                <a:solidFill>
                  <a:srgbClr val="C00000"/>
                </a:solidFill>
              </a:rPr>
              <a:t>, 034326 (2015).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E9665D5-BE59-4A54-A488-309954E3CC5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782" y="4162295"/>
            <a:ext cx="7656426" cy="962388"/>
          </a:xfrm>
          <a:prstGeom prst="rect">
            <a:avLst/>
          </a:prstGeom>
        </p:spPr>
      </p:pic>
      <p:sp>
        <p:nvSpPr>
          <p:cNvPr id="9" name="箭头: 下 8">
            <a:extLst>
              <a:ext uri="{FF2B5EF4-FFF2-40B4-BE49-F238E27FC236}">
                <a16:creationId xmlns:a16="http://schemas.microsoft.com/office/drawing/2014/main" id="{35964A3E-C262-4D6D-A89A-14447755833E}"/>
              </a:ext>
            </a:extLst>
          </p:cNvPr>
          <p:cNvSpPr/>
          <p:nvPr/>
        </p:nvSpPr>
        <p:spPr>
          <a:xfrm>
            <a:off x="2420471" y="3609191"/>
            <a:ext cx="376517" cy="44644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A31A6F8-0768-4B2A-8D49-CB67D3664C85}"/>
              </a:ext>
            </a:extLst>
          </p:cNvPr>
          <p:cNvSpPr txBox="1"/>
          <p:nvPr/>
        </p:nvSpPr>
        <p:spPr>
          <a:xfrm>
            <a:off x="2845399" y="3625152"/>
            <a:ext cx="3906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Non-relativistic reduction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9C82E326-1044-4587-8946-33B6C836AAA8}"/>
              </a:ext>
            </a:extLst>
          </p:cNvPr>
          <p:cNvSpPr txBox="1">
            <a:spLocks/>
          </p:cNvSpPr>
          <p:nvPr/>
        </p:nvSpPr>
        <p:spPr>
          <a:xfrm>
            <a:off x="516103" y="5248668"/>
            <a:ext cx="11200057" cy="612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Relativistic formalism are proposed for other channels as well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072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9C7EE095-434D-4BED-A823-5110B4E939E3}"/>
              </a:ext>
            </a:extLst>
          </p:cNvPr>
          <p:cNvGrpSpPr/>
          <p:nvPr/>
        </p:nvGrpSpPr>
        <p:grpSpPr>
          <a:xfrm>
            <a:off x="3591560" y="4723652"/>
            <a:ext cx="4328558" cy="1908653"/>
            <a:chOff x="3591560" y="4723652"/>
            <a:chExt cx="4328558" cy="1908653"/>
          </a:xfrm>
        </p:grpSpPr>
        <p:pic>
          <p:nvPicPr>
            <p:cNvPr id="14" name="图片 26">
              <a:extLst>
                <a:ext uri="{FF2B5EF4-FFF2-40B4-BE49-F238E27FC236}">
                  <a16:creationId xmlns:a16="http://schemas.microsoft.com/office/drawing/2014/main" id="{7299148E-CEE9-40E6-8A84-AE965EA58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118" y="4723652"/>
              <a:ext cx="4320000" cy="1892462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916865C-78CD-4323-BAFE-35F8DC3EC001}"/>
                </a:ext>
              </a:extLst>
            </p:cNvPr>
            <p:cNvSpPr/>
            <p:nvPr/>
          </p:nvSpPr>
          <p:spPr>
            <a:xfrm>
              <a:off x="3591560" y="4836160"/>
              <a:ext cx="167640" cy="7794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5F237BEC-0856-48EF-BFAC-09FF2189E4C3}"/>
                </a:ext>
              </a:extLst>
            </p:cNvPr>
            <p:cNvSpPr/>
            <p:nvPr/>
          </p:nvSpPr>
          <p:spPr>
            <a:xfrm>
              <a:off x="5863502" y="6397251"/>
              <a:ext cx="758363" cy="235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C31B64EA-3391-4DF2-AD3E-EB6955A6D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4" r="5154" b="10536"/>
          <a:stretch/>
        </p:blipFill>
        <p:spPr>
          <a:xfrm>
            <a:off x="543737" y="1722599"/>
            <a:ext cx="8443595" cy="4981575"/>
          </a:xfrm>
          <a:prstGeom prst="rect">
            <a:avLst/>
          </a:prstGeom>
        </p:spPr>
      </p:pic>
      <p:pic>
        <p:nvPicPr>
          <p:cNvPr id="12" name="内容占位符 24">
            <a:extLst>
              <a:ext uri="{FF2B5EF4-FFF2-40B4-BE49-F238E27FC236}">
                <a16:creationId xmlns:a16="http://schemas.microsoft.com/office/drawing/2014/main" id="{0FF982BF-110A-42AC-90E7-16492D539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678" y="1859060"/>
            <a:ext cx="2653324" cy="3411714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6C17C1F-B155-498C-AC3C-C2EBA8A4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j-lt"/>
                <a:ea typeface="+mj-ea"/>
              </a:rPr>
              <a:t>Unstable Nuclei: the Frontier</a:t>
            </a:r>
            <a:endParaRPr lang="zh-CN" altLang="en-US" dirty="0">
              <a:latin typeface="+mj-lt"/>
              <a:ea typeface="+mj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EE3002D-8996-4609-B9BA-7138E55FCA55}"/>
              </a:ext>
            </a:extLst>
          </p:cNvPr>
          <p:cNvSpPr txBox="1"/>
          <p:nvPr/>
        </p:nvSpPr>
        <p:spPr>
          <a:xfrm>
            <a:off x="516103" y="1287443"/>
            <a:ext cx="827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+mj-lt"/>
              </a:rPr>
              <a:t>~270 stable nuclei </a:t>
            </a:r>
            <a:r>
              <a:rPr lang="en-US" altLang="zh-CN" sz="2800" dirty="0">
                <a:latin typeface="+mj-lt"/>
                <a:sym typeface="Wingdings" panose="05000000000000000000" pitchFamily="2" charset="2"/>
              </a:rPr>
              <a:t> several thousand unstable ones</a:t>
            </a:r>
            <a:r>
              <a:rPr lang="en-US" altLang="zh-CN" sz="2800" dirty="0">
                <a:latin typeface="+mj-lt"/>
              </a:rPr>
              <a:t> </a:t>
            </a:r>
            <a:endParaRPr lang="zh-CN" altLang="en-US" sz="2800" dirty="0">
              <a:latin typeface="+mj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BEE49DB-959E-4240-994D-CB6C89CE7C4A}"/>
              </a:ext>
            </a:extLst>
          </p:cNvPr>
          <p:cNvGrpSpPr/>
          <p:nvPr/>
        </p:nvGrpSpPr>
        <p:grpSpPr>
          <a:xfrm>
            <a:off x="655083" y="2413095"/>
            <a:ext cx="2726524" cy="1241772"/>
            <a:chOff x="95363" y="2152944"/>
            <a:chExt cx="2726524" cy="1241772"/>
          </a:xfrm>
          <a:solidFill>
            <a:schemeClr val="tx1"/>
          </a:solidFill>
        </p:grpSpPr>
        <p:sp>
          <p:nvSpPr>
            <p:cNvPr id="7" name="思想气泡: 云 6">
              <a:extLst>
                <a:ext uri="{FF2B5EF4-FFF2-40B4-BE49-F238E27FC236}">
                  <a16:creationId xmlns:a16="http://schemas.microsoft.com/office/drawing/2014/main" id="{C7634EC3-CBBD-4901-B243-72C28672C2CE}"/>
                </a:ext>
              </a:extLst>
            </p:cNvPr>
            <p:cNvSpPr/>
            <p:nvPr/>
          </p:nvSpPr>
          <p:spPr>
            <a:xfrm>
              <a:off x="95363" y="2152944"/>
              <a:ext cx="2726524" cy="1241772"/>
            </a:xfrm>
            <a:prstGeom prst="cloudCallout">
              <a:avLst>
                <a:gd name="adj1" fmla="val 55179"/>
                <a:gd name="adj2" fmla="val 111100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3C35969-B98A-4DFF-920E-A260B710503C}"/>
                </a:ext>
              </a:extLst>
            </p:cNvPr>
            <p:cNvSpPr/>
            <p:nvPr/>
          </p:nvSpPr>
          <p:spPr>
            <a:xfrm>
              <a:off x="491854" y="2527230"/>
              <a:ext cx="193354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Stable Nuclei</a:t>
              </a:r>
              <a:endParaRPr lang="zh-CN" altLang="en-US" sz="24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7505C466-C2F8-4ED7-BC5E-3389C66ED9F0}"/>
              </a:ext>
            </a:extLst>
          </p:cNvPr>
          <p:cNvGrpSpPr/>
          <p:nvPr/>
        </p:nvGrpSpPr>
        <p:grpSpPr>
          <a:xfrm>
            <a:off x="6428509" y="3748095"/>
            <a:ext cx="2829560" cy="930581"/>
            <a:chOff x="5570505" y="3241831"/>
            <a:chExt cx="2829560" cy="930581"/>
          </a:xfrm>
        </p:grpSpPr>
        <p:sp>
          <p:nvSpPr>
            <p:cNvPr id="10" name="思想气泡: 云 9">
              <a:extLst>
                <a:ext uri="{FF2B5EF4-FFF2-40B4-BE49-F238E27FC236}">
                  <a16:creationId xmlns:a16="http://schemas.microsoft.com/office/drawing/2014/main" id="{64768418-20A9-4FAC-8A24-F0A7A31441C9}"/>
                </a:ext>
              </a:extLst>
            </p:cNvPr>
            <p:cNvSpPr/>
            <p:nvPr/>
          </p:nvSpPr>
          <p:spPr>
            <a:xfrm>
              <a:off x="5570505" y="3241831"/>
              <a:ext cx="2829560" cy="930581"/>
            </a:xfrm>
            <a:prstGeom prst="cloudCallout">
              <a:avLst>
                <a:gd name="adj1" fmla="val -84092"/>
                <a:gd name="adj2" fmla="val 23494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263E83C-05B6-4296-B64F-FA6688B5C89C}"/>
                </a:ext>
              </a:extLst>
            </p:cNvPr>
            <p:cNvSpPr/>
            <p:nvPr/>
          </p:nvSpPr>
          <p:spPr>
            <a:xfrm>
              <a:off x="5846992" y="3476288"/>
              <a:ext cx="22765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</a:rPr>
                <a:t>Unstable Nuclei</a:t>
              </a:r>
              <a:endParaRPr lang="zh-CN" altLang="en-US" sz="24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6B71E9C-1406-4694-8D71-47F2F6DBC175}"/>
              </a:ext>
            </a:extLst>
          </p:cNvPr>
          <p:cNvSpPr txBox="1"/>
          <p:nvPr/>
        </p:nvSpPr>
        <p:spPr>
          <a:xfrm>
            <a:off x="9657341" y="1356393"/>
            <a:ext cx="15359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ea typeface="微软雅黑" panose="020B0503020204020204" pitchFamily="34" charset="-122"/>
              </a:rPr>
              <a:t>Halo in </a:t>
            </a:r>
            <a:r>
              <a:rPr lang="en-US" altLang="zh-CN" sz="2400" baseline="30000" dirty="0">
                <a:ea typeface="微软雅黑" panose="020B0503020204020204" pitchFamily="34" charset="-122"/>
              </a:rPr>
              <a:t>11</a:t>
            </a:r>
            <a:r>
              <a:rPr lang="en-US" altLang="zh-CN" sz="2400" dirty="0">
                <a:ea typeface="微软雅黑" panose="020B0503020204020204" pitchFamily="34" charset="-122"/>
              </a:rPr>
              <a:t>Li</a:t>
            </a:r>
            <a:endParaRPr lang="zh-CN" altLang="en-US" sz="2400" dirty="0">
              <a:ea typeface="微软雅黑" panose="020B0503020204020204" pitchFamily="34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6407BD6-F702-429F-8A4E-12FE22A002E1}"/>
              </a:ext>
            </a:extLst>
          </p:cNvPr>
          <p:cNvGrpSpPr/>
          <p:nvPr/>
        </p:nvGrpSpPr>
        <p:grpSpPr>
          <a:xfrm>
            <a:off x="4649329" y="5993373"/>
            <a:ext cx="1107996" cy="408504"/>
            <a:chOff x="4960799" y="4662872"/>
            <a:chExt cx="1107996" cy="408504"/>
          </a:xfrm>
        </p:grpSpPr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6CF8D187-0C34-4ED2-A9F0-3328DE0A58C8}"/>
                </a:ext>
              </a:extLst>
            </p:cNvPr>
            <p:cNvCxnSpPr>
              <a:cxnSpLocks/>
            </p:cNvCxnSpPr>
            <p:nvPr/>
          </p:nvCxnSpPr>
          <p:spPr>
            <a:xfrm>
              <a:off x="5145630" y="4662872"/>
              <a:ext cx="823528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259FB7C-CC70-4062-9359-488114E97B15}"/>
                </a:ext>
              </a:extLst>
            </p:cNvPr>
            <p:cNvSpPr txBox="1"/>
            <p:nvPr/>
          </p:nvSpPr>
          <p:spPr>
            <a:xfrm>
              <a:off x="4960799" y="470204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rgbClr val="0000FF"/>
                  </a:solidFill>
                </a:rPr>
                <a:t>中子俘获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A2D0DD2-FE3B-4145-B354-1AC6B85FEAA6}"/>
              </a:ext>
            </a:extLst>
          </p:cNvPr>
          <p:cNvGrpSpPr/>
          <p:nvPr/>
        </p:nvGrpSpPr>
        <p:grpSpPr>
          <a:xfrm>
            <a:off x="5868736" y="5090090"/>
            <a:ext cx="632517" cy="838691"/>
            <a:chOff x="6031296" y="3816402"/>
            <a:chExt cx="632517" cy="838691"/>
          </a:xfrm>
        </p:grpSpPr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AA94FA90-B351-46D1-8741-23BC791F25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31296" y="4140360"/>
              <a:ext cx="447850" cy="403042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111C7A76-9806-45FA-B0E5-908D79ED3563}"/>
                </a:ext>
              </a:extLst>
            </p:cNvPr>
            <p:cNvSpPr txBox="1"/>
            <p:nvPr/>
          </p:nvSpPr>
          <p:spPr>
            <a:xfrm rot="2816380">
              <a:off x="6059801" y="4051082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r>
                <a:rPr lang="en-US" altLang="zh-CN" b="1" dirty="0">
                  <a:solidFill>
                    <a:srgbClr val="0000FF"/>
                  </a:solidFill>
                </a:rPr>
                <a:t>-</a:t>
              </a:r>
              <a:r>
                <a:rPr lang="zh-CN" altLang="en-US" b="1" dirty="0">
                  <a:solidFill>
                    <a:srgbClr val="0000FF"/>
                  </a:solidFill>
                </a:rPr>
                <a:t>衰变</a:t>
              </a:r>
            </a:p>
          </p:txBody>
        </p:sp>
      </p:grpSp>
      <p:sp>
        <p:nvSpPr>
          <p:cNvPr id="22" name="箭头: 右 21">
            <a:extLst>
              <a:ext uri="{FF2B5EF4-FFF2-40B4-BE49-F238E27FC236}">
                <a16:creationId xmlns:a16="http://schemas.microsoft.com/office/drawing/2014/main" id="{FD38EB51-6590-46E4-A80D-A3CE2A9E7497}"/>
              </a:ext>
            </a:extLst>
          </p:cNvPr>
          <p:cNvSpPr/>
          <p:nvPr/>
        </p:nvSpPr>
        <p:spPr>
          <a:xfrm>
            <a:off x="6949790" y="5828518"/>
            <a:ext cx="758363" cy="329709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BF41DBB-99DA-4401-BBD1-84BB354BE2BF}"/>
              </a:ext>
            </a:extLst>
          </p:cNvPr>
          <p:cNvSpPr txBox="1"/>
          <p:nvPr/>
        </p:nvSpPr>
        <p:spPr>
          <a:xfrm>
            <a:off x="7985700" y="5465568"/>
            <a:ext cx="3766302" cy="1055608"/>
          </a:xfrm>
          <a:prstGeom prst="roundRect">
            <a:avLst>
              <a:gd name="adj" fmla="val 13298"/>
            </a:avLst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+mj-lt"/>
              </a:rPr>
              <a:t>Many Unstable nuclei are involved!</a:t>
            </a:r>
            <a:endParaRPr lang="zh-CN" altLang="en-US" sz="2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DCA85B03-DE5E-4B1E-B5FD-1637B0EFC322}"/>
              </a:ext>
            </a:extLst>
          </p:cNvPr>
          <p:cNvSpPr/>
          <p:nvPr/>
        </p:nvSpPr>
        <p:spPr>
          <a:xfrm>
            <a:off x="717520" y="1820869"/>
            <a:ext cx="8063345" cy="4628055"/>
          </a:xfrm>
          <a:custGeom>
            <a:avLst/>
            <a:gdLst>
              <a:gd name="connsiteX0" fmla="*/ 78752 w 8063345"/>
              <a:gd name="connsiteY0" fmla="*/ 4427621 h 4436371"/>
              <a:gd name="connsiteX1" fmla="*/ 1662545 w 8063345"/>
              <a:gd name="connsiteY1" fmla="*/ 3832605 h 4436371"/>
              <a:gd name="connsiteX2" fmla="*/ 3801979 w 8063345"/>
              <a:gd name="connsiteY2" fmla="*/ 2835078 h 4436371"/>
              <a:gd name="connsiteX3" fmla="*/ 5433898 w 8063345"/>
              <a:gd name="connsiteY3" fmla="*/ 2108808 h 4436371"/>
              <a:gd name="connsiteX4" fmla="*/ 6392049 w 8063345"/>
              <a:gd name="connsiteY4" fmla="*/ 1675671 h 4436371"/>
              <a:gd name="connsiteX5" fmla="*/ 7223322 w 8063345"/>
              <a:gd name="connsiteY5" fmla="*/ 1277535 h 4436371"/>
              <a:gd name="connsiteX6" fmla="*/ 8063345 w 8063345"/>
              <a:gd name="connsiteY6" fmla="*/ 923150 h 4436371"/>
              <a:gd name="connsiteX7" fmla="*/ 7118319 w 8063345"/>
              <a:gd name="connsiteY7" fmla="*/ 0 h 4436371"/>
              <a:gd name="connsiteX8" fmla="*/ 4856382 w 8063345"/>
              <a:gd name="connsiteY8" fmla="*/ 1456915 h 4436371"/>
              <a:gd name="connsiteX9" fmla="*/ 3635724 w 8063345"/>
              <a:gd name="connsiteY9" fmla="*/ 2170059 h 4436371"/>
              <a:gd name="connsiteX10" fmla="*/ 2856953 w 8063345"/>
              <a:gd name="connsiteY10" fmla="*/ 2559445 h 4436371"/>
              <a:gd name="connsiteX11" fmla="*/ 1811299 w 8063345"/>
              <a:gd name="connsiteY11" fmla="*/ 3211338 h 4436371"/>
              <a:gd name="connsiteX12" fmla="*/ 971276 w 8063345"/>
              <a:gd name="connsiteY12" fmla="*/ 3753853 h 4436371"/>
              <a:gd name="connsiteX13" fmla="*/ 599391 w 8063345"/>
              <a:gd name="connsiteY13" fmla="*/ 3976984 h 4436371"/>
              <a:gd name="connsiteX14" fmla="*/ 196880 w 8063345"/>
              <a:gd name="connsiteY14" fmla="*/ 4300743 h 4436371"/>
              <a:gd name="connsiteX15" fmla="*/ 0 w 8063345"/>
              <a:gd name="connsiteY15" fmla="*/ 4436371 h 4436371"/>
              <a:gd name="connsiteX16" fmla="*/ 78752 w 8063345"/>
              <a:gd name="connsiteY16" fmla="*/ 4427621 h 4436371"/>
              <a:gd name="connsiteX0" fmla="*/ 78752 w 8063345"/>
              <a:gd name="connsiteY0" fmla="*/ 4427621 h 4436371"/>
              <a:gd name="connsiteX1" fmla="*/ 1662545 w 8063345"/>
              <a:gd name="connsiteY1" fmla="*/ 3832605 h 4436371"/>
              <a:gd name="connsiteX2" fmla="*/ 3801979 w 8063345"/>
              <a:gd name="connsiteY2" fmla="*/ 2835078 h 4436371"/>
              <a:gd name="connsiteX3" fmla="*/ 5433898 w 8063345"/>
              <a:gd name="connsiteY3" fmla="*/ 2108808 h 4436371"/>
              <a:gd name="connsiteX4" fmla="*/ 6392049 w 8063345"/>
              <a:gd name="connsiteY4" fmla="*/ 1675671 h 4436371"/>
              <a:gd name="connsiteX5" fmla="*/ 7223322 w 8063345"/>
              <a:gd name="connsiteY5" fmla="*/ 1277535 h 4436371"/>
              <a:gd name="connsiteX6" fmla="*/ 8063345 w 8063345"/>
              <a:gd name="connsiteY6" fmla="*/ 923150 h 4436371"/>
              <a:gd name="connsiteX7" fmla="*/ 7118319 w 8063345"/>
              <a:gd name="connsiteY7" fmla="*/ 0 h 4436371"/>
              <a:gd name="connsiteX8" fmla="*/ 5989538 w 8063345"/>
              <a:gd name="connsiteY8" fmla="*/ 630017 h 4436371"/>
              <a:gd name="connsiteX9" fmla="*/ 4856382 w 8063345"/>
              <a:gd name="connsiteY9" fmla="*/ 1456915 h 4436371"/>
              <a:gd name="connsiteX10" fmla="*/ 3635724 w 8063345"/>
              <a:gd name="connsiteY10" fmla="*/ 2170059 h 4436371"/>
              <a:gd name="connsiteX11" fmla="*/ 2856953 w 8063345"/>
              <a:gd name="connsiteY11" fmla="*/ 2559445 h 4436371"/>
              <a:gd name="connsiteX12" fmla="*/ 1811299 w 8063345"/>
              <a:gd name="connsiteY12" fmla="*/ 3211338 h 4436371"/>
              <a:gd name="connsiteX13" fmla="*/ 971276 w 8063345"/>
              <a:gd name="connsiteY13" fmla="*/ 3753853 h 4436371"/>
              <a:gd name="connsiteX14" fmla="*/ 599391 w 8063345"/>
              <a:gd name="connsiteY14" fmla="*/ 3976984 h 4436371"/>
              <a:gd name="connsiteX15" fmla="*/ 196880 w 8063345"/>
              <a:gd name="connsiteY15" fmla="*/ 4300743 h 4436371"/>
              <a:gd name="connsiteX16" fmla="*/ 0 w 8063345"/>
              <a:gd name="connsiteY16" fmla="*/ 4436371 h 4436371"/>
              <a:gd name="connsiteX17" fmla="*/ 78752 w 8063345"/>
              <a:gd name="connsiteY17" fmla="*/ 4427621 h 4436371"/>
              <a:gd name="connsiteX0" fmla="*/ 78752 w 8063345"/>
              <a:gd name="connsiteY0" fmla="*/ 4427621 h 4436371"/>
              <a:gd name="connsiteX1" fmla="*/ 1662545 w 8063345"/>
              <a:gd name="connsiteY1" fmla="*/ 3832605 h 4436371"/>
              <a:gd name="connsiteX2" fmla="*/ 3801979 w 8063345"/>
              <a:gd name="connsiteY2" fmla="*/ 2835078 h 4436371"/>
              <a:gd name="connsiteX3" fmla="*/ 5433898 w 8063345"/>
              <a:gd name="connsiteY3" fmla="*/ 2108808 h 4436371"/>
              <a:gd name="connsiteX4" fmla="*/ 6392049 w 8063345"/>
              <a:gd name="connsiteY4" fmla="*/ 1675671 h 4436371"/>
              <a:gd name="connsiteX5" fmla="*/ 7223322 w 8063345"/>
              <a:gd name="connsiteY5" fmla="*/ 1277535 h 4436371"/>
              <a:gd name="connsiteX6" fmla="*/ 8063345 w 8063345"/>
              <a:gd name="connsiteY6" fmla="*/ 923150 h 4436371"/>
              <a:gd name="connsiteX7" fmla="*/ 7118319 w 8063345"/>
              <a:gd name="connsiteY7" fmla="*/ 0 h 4436371"/>
              <a:gd name="connsiteX8" fmla="*/ 5989538 w 8063345"/>
              <a:gd name="connsiteY8" fmla="*/ 630017 h 4436371"/>
              <a:gd name="connsiteX9" fmla="*/ 4856382 w 8063345"/>
              <a:gd name="connsiteY9" fmla="*/ 1456915 h 4436371"/>
              <a:gd name="connsiteX10" fmla="*/ 3613849 w 8063345"/>
              <a:gd name="connsiteY10" fmla="*/ 2082557 h 4436371"/>
              <a:gd name="connsiteX11" fmla="*/ 2856953 w 8063345"/>
              <a:gd name="connsiteY11" fmla="*/ 2559445 h 4436371"/>
              <a:gd name="connsiteX12" fmla="*/ 1811299 w 8063345"/>
              <a:gd name="connsiteY12" fmla="*/ 3211338 h 4436371"/>
              <a:gd name="connsiteX13" fmla="*/ 971276 w 8063345"/>
              <a:gd name="connsiteY13" fmla="*/ 3753853 h 4436371"/>
              <a:gd name="connsiteX14" fmla="*/ 599391 w 8063345"/>
              <a:gd name="connsiteY14" fmla="*/ 3976984 h 4436371"/>
              <a:gd name="connsiteX15" fmla="*/ 196880 w 8063345"/>
              <a:gd name="connsiteY15" fmla="*/ 4300743 h 4436371"/>
              <a:gd name="connsiteX16" fmla="*/ 0 w 8063345"/>
              <a:gd name="connsiteY16" fmla="*/ 4436371 h 4436371"/>
              <a:gd name="connsiteX17" fmla="*/ 78752 w 8063345"/>
              <a:gd name="connsiteY17" fmla="*/ 4427621 h 4436371"/>
              <a:gd name="connsiteX0" fmla="*/ 78752 w 8063345"/>
              <a:gd name="connsiteY0" fmla="*/ 4427621 h 4436371"/>
              <a:gd name="connsiteX1" fmla="*/ 1662545 w 8063345"/>
              <a:gd name="connsiteY1" fmla="*/ 3832605 h 4436371"/>
              <a:gd name="connsiteX2" fmla="*/ 3801979 w 8063345"/>
              <a:gd name="connsiteY2" fmla="*/ 2835078 h 4436371"/>
              <a:gd name="connsiteX3" fmla="*/ 5433898 w 8063345"/>
              <a:gd name="connsiteY3" fmla="*/ 2108808 h 4436371"/>
              <a:gd name="connsiteX4" fmla="*/ 6392049 w 8063345"/>
              <a:gd name="connsiteY4" fmla="*/ 1675671 h 4436371"/>
              <a:gd name="connsiteX5" fmla="*/ 7223322 w 8063345"/>
              <a:gd name="connsiteY5" fmla="*/ 1277535 h 4436371"/>
              <a:gd name="connsiteX6" fmla="*/ 8063345 w 8063345"/>
              <a:gd name="connsiteY6" fmla="*/ 923150 h 4436371"/>
              <a:gd name="connsiteX7" fmla="*/ 7118319 w 8063345"/>
              <a:gd name="connsiteY7" fmla="*/ 0 h 4436371"/>
              <a:gd name="connsiteX8" fmla="*/ 5989538 w 8063345"/>
              <a:gd name="connsiteY8" fmla="*/ 630017 h 4436371"/>
              <a:gd name="connsiteX9" fmla="*/ 4856382 w 8063345"/>
              <a:gd name="connsiteY9" fmla="*/ 1456915 h 4436371"/>
              <a:gd name="connsiteX10" fmla="*/ 3613849 w 8063345"/>
              <a:gd name="connsiteY10" fmla="*/ 2082557 h 4436371"/>
              <a:gd name="connsiteX11" fmla="*/ 2856953 w 8063345"/>
              <a:gd name="connsiteY11" fmla="*/ 2559445 h 4436371"/>
              <a:gd name="connsiteX12" fmla="*/ 2248811 w 8063345"/>
              <a:gd name="connsiteY12" fmla="*/ 2905079 h 4436371"/>
              <a:gd name="connsiteX13" fmla="*/ 1811299 w 8063345"/>
              <a:gd name="connsiteY13" fmla="*/ 3211338 h 4436371"/>
              <a:gd name="connsiteX14" fmla="*/ 971276 w 8063345"/>
              <a:gd name="connsiteY14" fmla="*/ 3753853 h 4436371"/>
              <a:gd name="connsiteX15" fmla="*/ 599391 w 8063345"/>
              <a:gd name="connsiteY15" fmla="*/ 3976984 h 4436371"/>
              <a:gd name="connsiteX16" fmla="*/ 196880 w 8063345"/>
              <a:gd name="connsiteY16" fmla="*/ 4300743 h 4436371"/>
              <a:gd name="connsiteX17" fmla="*/ 0 w 8063345"/>
              <a:gd name="connsiteY17" fmla="*/ 4436371 h 4436371"/>
              <a:gd name="connsiteX18" fmla="*/ 78752 w 8063345"/>
              <a:gd name="connsiteY18" fmla="*/ 4427621 h 4436371"/>
              <a:gd name="connsiteX0" fmla="*/ 78752 w 8063345"/>
              <a:gd name="connsiteY0" fmla="*/ 4461798 h 4470548"/>
              <a:gd name="connsiteX1" fmla="*/ 1662545 w 8063345"/>
              <a:gd name="connsiteY1" fmla="*/ 3866782 h 4470548"/>
              <a:gd name="connsiteX2" fmla="*/ 3801979 w 8063345"/>
              <a:gd name="connsiteY2" fmla="*/ 2869255 h 4470548"/>
              <a:gd name="connsiteX3" fmla="*/ 5433898 w 8063345"/>
              <a:gd name="connsiteY3" fmla="*/ 2142985 h 4470548"/>
              <a:gd name="connsiteX4" fmla="*/ 6392049 w 8063345"/>
              <a:gd name="connsiteY4" fmla="*/ 1709848 h 4470548"/>
              <a:gd name="connsiteX5" fmla="*/ 7223322 w 8063345"/>
              <a:gd name="connsiteY5" fmla="*/ 1311712 h 4470548"/>
              <a:gd name="connsiteX6" fmla="*/ 8063345 w 8063345"/>
              <a:gd name="connsiteY6" fmla="*/ 957327 h 4470548"/>
              <a:gd name="connsiteX7" fmla="*/ 7118319 w 8063345"/>
              <a:gd name="connsiteY7" fmla="*/ 34177 h 4470548"/>
              <a:gd name="connsiteX8" fmla="*/ 6623931 w 8063345"/>
              <a:gd name="connsiteY8" fmla="*/ 213557 h 4470548"/>
              <a:gd name="connsiteX9" fmla="*/ 5989538 w 8063345"/>
              <a:gd name="connsiteY9" fmla="*/ 664194 h 4470548"/>
              <a:gd name="connsiteX10" fmla="*/ 4856382 w 8063345"/>
              <a:gd name="connsiteY10" fmla="*/ 1491092 h 4470548"/>
              <a:gd name="connsiteX11" fmla="*/ 3613849 w 8063345"/>
              <a:gd name="connsiteY11" fmla="*/ 2116734 h 4470548"/>
              <a:gd name="connsiteX12" fmla="*/ 2856953 w 8063345"/>
              <a:gd name="connsiteY12" fmla="*/ 2593622 h 4470548"/>
              <a:gd name="connsiteX13" fmla="*/ 2248811 w 8063345"/>
              <a:gd name="connsiteY13" fmla="*/ 2939256 h 4470548"/>
              <a:gd name="connsiteX14" fmla="*/ 1811299 w 8063345"/>
              <a:gd name="connsiteY14" fmla="*/ 3245515 h 4470548"/>
              <a:gd name="connsiteX15" fmla="*/ 971276 w 8063345"/>
              <a:gd name="connsiteY15" fmla="*/ 3788030 h 4470548"/>
              <a:gd name="connsiteX16" fmla="*/ 599391 w 8063345"/>
              <a:gd name="connsiteY16" fmla="*/ 4011161 h 4470548"/>
              <a:gd name="connsiteX17" fmla="*/ 196880 w 8063345"/>
              <a:gd name="connsiteY17" fmla="*/ 4334920 h 4470548"/>
              <a:gd name="connsiteX18" fmla="*/ 0 w 8063345"/>
              <a:gd name="connsiteY18" fmla="*/ 4470548 h 4470548"/>
              <a:gd name="connsiteX19" fmla="*/ 78752 w 8063345"/>
              <a:gd name="connsiteY19" fmla="*/ 4461798 h 4470548"/>
              <a:gd name="connsiteX0" fmla="*/ 78752 w 8063345"/>
              <a:gd name="connsiteY0" fmla="*/ 4484837 h 4493587"/>
              <a:gd name="connsiteX1" fmla="*/ 1662545 w 8063345"/>
              <a:gd name="connsiteY1" fmla="*/ 3889821 h 4493587"/>
              <a:gd name="connsiteX2" fmla="*/ 3801979 w 8063345"/>
              <a:gd name="connsiteY2" fmla="*/ 2892294 h 4493587"/>
              <a:gd name="connsiteX3" fmla="*/ 5433898 w 8063345"/>
              <a:gd name="connsiteY3" fmla="*/ 2166024 h 4493587"/>
              <a:gd name="connsiteX4" fmla="*/ 6392049 w 8063345"/>
              <a:gd name="connsiteY4" fmla="*/ 1732887 h 4493587"/>
              <a:gd name="connsiteX5" fmla="*/ 7223322 w 8063345"/>
              <a:gd name="connsiteY5" fmla="*/ 1334751 h 4493587"/>
              <a:gd name="connsiteX6" fmla="*/ 8063345 w 8063345"/>
              <a:gd name="connsiteY6" fmla="*/ 980366 h 4493587"/>
              <a:gd name="connsiteX7" fmla="*/ 7118319 w 8063345"/>
              <a:gd name="connsiteY7" fmla="*/ 57216 h 4493587"/>
              <a:gd name="connsiteX8" fmla="*/ 6623931 w 8063345"/>
              <a:gd name="connsiteY8" fmla="*/ 236596 h 4493587"/>
              <a:gd name="connsiteX9" fmla="*/ 5989538 w 8063345"/>
              <a:gd name="connsiteY9" fmla="*/ 687233 h 4493587"/>
              <a:gd name="connsiteX10" fmla="*/ 4856382 w 8063345"/>
              <a:gd name="connsiteY10" fmla="*/ 1514131 h 4493587"/>
              <a:gd name="connsiteX11" fmla="*/ 3613849 w 8063345"/>
              <a:gd name="connsiteY11" fmla="*/ 2139773 h 4493587"/>
              <a:gd name="connsiteX12" fmla="*/ 2856953 w 8063345"/>
              <a:gd name="connsiteY12" fmla="*/ 2616661 h 4493587"/>
              <a:gd name="connsiteX13" fmla="*/ 2248811 w 8063345"/>
              <a:gd name="connsiteY13" fmla="*/ 2962295 h 4493587"/>
              <a:gd name="connsiteX14" fmla="*/ 1811299 w 8063345"/>
              <a:gd name="connsiteY14" fmla="*/ 3268554 h 4493587"/>
              <a:gd name="connsiteX15" fmla="*/ 971276 w 8063345"/>
              <a:gd name="connsiteY15" fmla="*/ 3811069 h 4493587"/>
              <a:gd name="connsiteX16" fmla="*/ 599391 w 8063345"/>
              <a:gd name="connsiteY16" fmla="*/ 4034200 h 4493587"/>
              <a:gd name="connsiteX17" fmla="*/ 196880 w 8063345"/>
              <a:gd name="connsiteY17" fmla="*/ 4357959 h 4493587"/>
              <a:gd name="connsiteX18" fmla="*/ 0 w 8063345"/>
              <a:gd name="connsiteY18" fmla="*/ 4493587 h 4493587"/>
              <a:gd name="connsiteX19" fmla="*/ 78752 w 8063345"/>
              <a:gd name="connsiteY19" fmla="*/ 4484837 h 4493587"/>
              <a:gd name="connsiteX0" fmla="*/ 78752 w 8063345"/>
              <a:gd name="connsiteY0" fmla="*/ 4484837 h 4493587"/>
              <a:gd name="connsiteX1" fmla="*/ 1662545 w 8063345"/>
              <a:gd name="connsiteY1" fmla="*/ 3889821 h 4493587"/>
              <a:gd name="connsiteX2" fmla="*/ 3801979 w 8063345"/>
              <a:gd name="connsiteY2" fmla="*/ 2892294 h 4493587"/>
              <a:gd name="connsiteX3" fmla="*/ 5433898 w 8063345"/>
              <a:gd name="connsiteY3" fmla="*/ 2166024 h 4493587"/>
              <a:gd name="connsiteX4" fmla="*/ 6392049 w 8063345"/>
              <a:gd name="connsiteY4" fmla="*/ 1732887 h 4493587"/>
              <a:gd name="connsiteX5" fmla="*/ 7223322 w 8063345"/>
              <a:gd name="connsiteY5" fmla="*/ 1334751 h 4493587"/>
              <a:gd name="connsiteX6" fmla="*/ 8063345 w 8063345"/>
              <a:gd name="connsiteY6" fmla="*/ 980366 h 4493587"/>
              <a:gd name="connsiteX7" fmla="*/ 7516455 w 8063345"/>
              <a:gd name="connsiteY7" fmla="*/ 289098 h 4493587"/>
              <a:gd name="connsiteX8" fmla="*/ 7118319 w 8063345"/>
              <a:gd name="connsiteY8" fmla="*/ 57216 h 4493587"/>
              <a:gd name="connsiteX9" fmla="*/ 6623931 w 8063345"/>
              <a:gd name="connsiteY9" fmla="*/ 236596 h 4493587"/>
              <a:gd name="connsiteX10" fmla="*/ 5989538 w 8063345"/>
              <a:gd name="connsiteY10" fmla="*/ 687233 h 4493587"/>
              <a:gd name="connsiteX11" fmla="*/ 4856382 w 8063345"/>
              <a:gd name="connsiteY11" fmla="*/ 1514131 h 4493587"/>
              <a:gd name="connsiteX12" fmla="*/ 3613849 w 8063345"/>
              <a:gd name="connsiteY12" fmla="*/ 2139773 h 4493587"/>
              <a:gd name="connsiteX13" fmla="*/ 2856953 w 8063345"/>
              <a:gd name="connsiteY13" fmla="*/ 2616661 h 4493587"/>
              <a:gd name="connsiteX14" fmla="*/ 2248811 w 8063345"/>
              <a:gd name="connsiteY14" fmla="*/ 2962295 h 4493587"/>
              <a:gd name="connsiteX15" fmla="*/ 1811299 w 8063345"/>
              <a:gd name="connsiteY15" fmla="*/ 3268554 h 4493587"/>
              <a:gd name="connsiteX16" fmla="*/ 971276 w 8063345"/>
              <a:gd name="connsiteY16" fmla="*/ 3811069 h 4493587"/>
              <a:gd name="connsiteX17" fmla="*/ 599391 w 8063345"/>
              <a:gd name="connsiteY17" fmla="*/ 4034200 h 4493587"/>
              <a:gd name="connsiteX18" fmla="*/ 196880 w 8063345"/>
              <a:gd name="connsiteY18" fmla="*/ 4357959 h 4493587"/>
              <a:gd name="connsiteX19" fmla="*/ 0 w 8063345"/>
              <a:gd name="connsiteY19" fmla="*/ 4493587 h 4493587"/>
              <a:gd name="connsiteX20" fmla="*/ 78752 w 8063345"/>
              <a:gd name="connsiteY20" fmla="*/ 4484837 h 4493587"/>
              <a:gd name="connsiteX0" fmla="*/ 78752 w 8063345"/>
              <a:gd name="connsiteY0" fmla="*/ 4584986 h 4593736"/>
              <a:gd name="connsiteX1" fmla="*/ 1662545 w 8063345"/>
              <a:gd name="connsiteY1" fmla="*/ 3989970 h 4593736"/>
              <a:gd name="connsiteX2" fmla="*/ 3801979 w 8063345"/>
              <a:gd name="connsiteY2" fmla="*/ 2992443 h 4593736"/>
              <a:gd name="connsiteX3" fmla="*/ 5433898 w 8063345"/>
              <a:gd name="connsiteY3" fmla="*/ 2266173 h 4593736"/>
              <a:gd name="connsiteX4" fmla="*/ 6392049 w 8063345"/>
              <a:gd name="connsiteY4" fmla="*/ 1833036 h 4593736"/>
              <a:gd name="connsiteX5" fmla="*/ 7223322 w 8063345"/>
              <a:gd name="connsiteY5" fmla="*/ 1434900 h 4593736"/>
              <a:gd name="connsiteX6" fmla="*/ 8063345 w 8063345"/>
              <a:gd name="connsiteY6" fmla="*/ 1080515 h 4593736"/>
              <a:gd name="connsiteX7" fmla="*/ 7516455 w 8063345"/>
              <a:gd name="connsiteY7" fmla="*/ 389247 h 4593736"/>
              <a:gd name="connsiteX8" fmla="*/ 7118319 w 8063345"/>
              <a:gd name="connsiteY8" fmla="*/ 34862 h 4593736"/>
              <a:gd name="connsiteX9" fmla="*/ 6623931 w 8063345"/>
              <a:gd name="connsiteY9" fmla="*/ 336745 h 4593736"/>
              <a:gd name="connsiteX10" fmla="*/ 5989538 w 8063345"/>
              <a:gd name="connsiteY10" fmla="*/ 787382 h 4593736"/>
              <a:gd name="connsiteX11" fmla="*/ 4856382 w 8063345"/>
              <a:gd name="connsiteY11" fmla="*/ 1614280 h 4593736"/>
              <a:gd name="connsiteX12" fmla="*/ 3613849 w 8063345"/>
              <a:gd name="connsiteY12" fmla="*/ 2239922 h 4593736"/>
              <a:gd name="connsiteX13" fmla="*/ 2856953 w 8063345"/>
              <a:gd name="connsiteY13" fmla="*/ 2716810 h 4593736"/>
              <a:gd name="connsiteX14" fmla="*/ 2248811 w 8063345"/>
              <a:gd name="connsiteY14" fmla="*/ 3062444 h 4593736"/>
              <a:gd name="connsiteX15" fmla="*/ 1811299 w 8063345"/>
              <a:gd name="connsiteY15" fmla="*/ 3368703 h 4593736"/>
              <a:gd name="connsiteX16" fmla="*/ 971276 w 8063345"/>
              <a:gd name="connsiteY16" fmla="*/ 3911218 h 4593736"/>
              <a:gd name="connsiteX17" fmla="*/ 599391 w 8063345"/>
              <a:gd name="connsiteY17" fmla="*/ 4134349 h 4593736"/>
              <a:gd name="connsiteX18" fmla="*/ 196880 w 8063345"/>
              <a:gd name="connsiteY18" fmla="*/ 4458108 h 4593736"/>
              <a:gd name="connsiteX19" fmla="*/ 0 w 8063345"/>
              <a:gd name="connsiteY19" fmla="*/ 4593736 h 4593736"/>
              <a:gd name="connsiteX20" fmla="*/ 78752 w 8063345"/>
              <a:gd name="connsiteY20" fmla="*/ 4584986 h 4593736"/>
              <a:gd name="connsiteX0" fmla="*/ 78752 w 8063345"/>
              <a:gd name="connsiteY0" fmla="*/ 4619305 h 4628055"/>
              <a:gd name="connsiteX1" fmla="*/ 1662545 w 8063345"/>
              <a:gd name="connsiteY1" fmla="*/ 4024289 h 4628055"/>
              <a:gd name="connsiteX2" fmla="*/ 3801979 w 8063345"/>
              <a:gd name="connsiteY2" fmla="*/ 3026762 h 4628055"/>
              <a:gd name="connsiteX3" fmla="*/ 5433898 w 8063345"/>
              <a:gd name="connsiteY3" fmla="*/ 2300492 h 4628055"/>
              <a:gd name="connsiteX4" fmla="*/ 6392049 w 8063345"/>
              <a:gd name="connsiteY4" fmla="*/ 1867355 h 4628055"/>
              <a:gd name="connsiteX5" fmla="*/ 7223322 w 8063345"/>
              <a:gd name="connsiteY5" fmla="*/ 1469219 h 4628055"/>
              <a:gd name="connsiteX6" fmla="*/ 8063345 w 8063345"/>
              <a:gd name="connsiteY6" fmla="*/ 1114834 h 4628055"/>
              <a:gd name="connsiteX7" fmla="*/ 7516455 w 8063345"/>
              <a:gd name="connsiteY7" fmla="*/ 423566 h 4628055"/>
              <a:gd name="connsiteX8" fmla="*/ 7118319 w 8063345"/>
              <a:gd name="connsiteY8" fmla="*/ 69181 h 4628055"/>
              <a:gd name="connsiteX9" fmla="*/ 6505802 w 8063345"/>
              <a:gd name="connsiteY9" fmla="*/ 209184 h 4628055"/>
              <a:gd name="connsiteX10" fmla="*/ 5989538 w 8063345"/>
              <a:gd name="connsiteY10" fmla="*/ 821701 h 4628055"/>
              <a:gd name="connsiteX11" fmla="*/ 4856382 w 8063345"/>
              <a:gd name="connsiteY11" fmla="*/ 1648599 h 4628055"/>
              <a:gd name="connsiteX12" fmla="*/ 3613849 w 8063345"/>
              <a:gd name="connsiteY12" fmla="*/ 2274241 h 4628055"/>
              <a:gd name="connsiteX13" fmla="*/ 2856953 w 8063345"/>
              <a:gd name="connsiteY13" fmla="*/ 2751129 h 4628055"/>
              <a:gd name="connsiteX14" fmla="*/ 2248811 w 8063345"/>
              <a:gd name="connsiteY14" fmla="*/ 3096763 h 4628055"/>
              <a:gd name="connsiteX15" fmla="*/ 1811299 w 8063345"/>
              <a:gd name="connsiteY15" fmla="*/ 3403022 h 4628055"/>
              <a:gd name="connsiteX16" fmla="*/ 971276 w 8063345"/>
              <a:gd name="connsiteY16" fmla="*/ 3945537 h 4628055"/>
              <a:gd name="connsiteX17" fmla="*/ 599391 w 8063345"/>
              <a:gd name="connsiteY17" fmla="*/ 4168668 h 4628055"/>
              <a:gd name="connsiteX18" fmla="*/ 196880 w 8063345"/>
              <a:gd name="connsiteY18" fmla="*/ 4492427 h 4628055"/>
              <a:gd name="connsiteX19" fmla="*/ 0 w 8063345"/>
              <a:gd name="connsiteY19" fmla="*/ 4628055 h 4628055"/>
              <a:gd name="connsiteX20" fmla="*/ 78752 w 8063345"/>
              <a:gd name="connsiteY20" fmla="*/ 4619305 h 4628055"/>
              <a:gd name="connsiteX0" fmla="*/ 78752 w 8063345"/>
              <a:gd name="connsiteY0" fmla="*/ 4619305 h 4628055"/>
              <a:gd name="connsiteX1" fmla="*/ 1662545 w 8063345"/>
              <a:gd name="connsiteY1" fmla="*/ 4024289 h 4628055"/>
              <a:gd name="connsiteX2" fmla="*/ 3801979 w 8063345"/>
              <a:gd name="connsiteY2" fmla="*/ 3026762 h 4628055"/>
              <a:gd name="connsiteX3" fmla="*/ 5433898 w 8063345"/>
              <a:gd name="connsiteY3" fmla="*/ 2300492 h 4628055"/>
              <a:gd name="connsiteX4" fmla="*/ 6392049 w 8063345"/>
              <a:gd name="connsiteY4" fmla="*/ 1867355 h 4628055"/>
              <a:gd name="connsiteX5" fmla="*/ 7223322 w 8063345"/>
              <a:gd name="connsiteY5" fmla="*/ 1469219 h 4628055"/>
              <a:gd name="connsiteX6" fmla="*/ 8063345 w 8063345"/>
              <a:gd name="connsiteY6" fmla="*/ 1114834 h 4628055"/>
              <a:gd name="connsiteX7" fmla="*/ 7516455 w 8063345"/>
              <a:gd name="connsiteY7" fmla="*/ 423566 h 4628055"/>
              <a:gd name="connsiteX8" fmla="*/ 7118319 w 8063345"/>
              <a:gd name="connsiteY8" fmla="*/ 69181 h 4628055"/>
              <a:gd name="connsiteX9" fmla="*/ 6505802 w 8063345"/>
              <a:gd name="connsiteY9" fmla="*/ 209184 h 4628055"/>
              <a:gd name="connsiteX10" fmla="*/ 6190794 w 8063345"/>
              <a:gd name="connsiteY10" fmla="*/ 458568 h 4628055"/>
              <a:gd name="connsiteX11" fmla="*/ 5989538 w 8063345"/>
              <a:gd name="connsiteY11" fmla="*/ 821701 h 4628055"/>
              <a:gd name="connsiteX12" fmla="*/ 4856382 w 8063345"/>
              <a:gd name="connsiteY12" fmla="*/ 1648599 h 4628055"/>
              <a:gd name="connsiteX13" fmla="*/ 3613849 w 8063345"/>
              <a:gd name="connsiteY13" fmla="*/ 2274241 h 4628055"/>
              <a:gd name="connsiteX14" fmla="*/ 2856953 w 8063345"/>
              <a:gd name="connsiteY14" fmla="*/ 2751129 h 4628055"/>
              <a:gd name="connsiteX15" fmla="*/ 2248811 w 8063345"/>
              <a:gd name="connsiteY15" fmla="*/ 3096763 h 4628055"/>
              <a:gd name="connsiteX16" fmla="*/ 1811299 w 8063345"/>
              <a:gd name="connsiteY16" fmla="*/ 3403022 h 4628055"/>
              <a:gd name="connsiteX17" fmla="*/ 971276 w 8063345"/>
              <a:gd name="connsiteY17" fmla="*/ 3945537 h 4628055"/>
              <a:gd name="connsiteX18" fmla="*/ 599391 w 8063345"/>
              <a:gd name="connsiteY18" fmla="*/ 4168668 h 4628055"/>
              <a:gd name="connsiteX19" fmla="*/ 196880 w 8063345"/>
              <a:gd name="connsiteY19" fmla="*/ 4492427 h 4628055"/>
              <a:gd name="connsiteX20" fmla="*/ 0 w 8063345"/>
              <a:gd name="connsiteY20" fmla="*/ 4628055 h 4628055"/>
              <a:gd name="connsiteX21" fmla="*/ 78752 w 8063345"/>
              <a:gd name="connsiteY21" fmla="*/ 4619305 h 4628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063345" h="4628055">
                <a:moveTo>
                  <a:pt x="78752" y="4619305"/>
                </a:moveTo>
                <a:lnTo>
                  <a:pt x="1662545" y="4024289"/>
                </a:lnTo>
                <a:lnTo>
                  <a:pt x="3801979" y="3026762"/>
                </a:lnTo>
                <a:lnTo>
                  <a:pt x="5433898" y="2300492"/>
                </a:lnTo>
                <a:lnTo>
                  <a:pt x="6392049" y="1867355"/>
                </a:lnTo>
                <a:lnTo>
                  <a:pt x="7223322" y="1469219"/>
                </a:lnTo>
                <a:lnTo>
                  <a:pt x="8063345" y="1114834"/>
                </a:lnTo>
                <a:cubicBezTo>
                  <a:pt x="7850423" y="906287"/>
                  <a:pt x="7729377" y="632113"/>
                  <a:pt x="7516455" y="423566"/>
                </a:cubicBezTo>
                <a:lnTo>
                  <a:pt x="7118319" y="69181"/>
                </a:lnTo>
                <a:cubicBezTo>
                  <a:pt x="6882792" y="-41655"/>
                  <a:pt x="6768309" y="-35822"/>
                  <a:pt x="6505802" y="209184"/>
                </a:cubicBezTo>
                <a:cubicBezTo>
                  <a:pt x="6367257" y="276999"/>
                  <a:pt x="6276838" y="356482"/>
                  <a:pt x="6190794" y="458568"/>
                </a:cubicBezTo>
                <a:cubicBezTo>
                  <a:pt x="6104750" y="560654"/>
                  <a:pt x="6227982" y="626279"/>
                  <a:pt x="5989538" y="821701"/>
                </a:cubicBezTo>
                <a:lnTo>
                  <a:pt x="4856382" y="1648599"/>
                </a:lnTo>
                <a:lnTo>
                  <a:pt x="3613849" y="2274241"/>
                </a:lnTo>
                <a:lnTo>
                  <a:pt x="2856953" y="2751129"/>
                </a:lnTo>
                <a:cubicBezTo>
                  <a:pt x="2667364" y="2869257"/>
                  <a:pt x="2438400" y="2978635"/>
                  <a:pt x="2248811" y="3096763"/>
                </a:cubicBezTo>
                <a:lnTo>
                  <a:pt x="1811299" y="3403022"/>
                </a:lnTo>
                <a:lnTo>
                  <a:pt x="971276" y="3945537"/>
                </a:lnTo>
                <a:lnTo>
                  <a:pt x="599391" y="4168668"/>
                </a:lnTo>
                <a:lnTo>
                  <a:pt x="196880" y="4492427"/>
                </a:lnTo>
                <a:lnTo>
                  <a:pt x="0" y="4628055"/>
                </a:lnTo>
                <a:lnTo>
                  <a:pt x="78752" y="4619305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8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22" grpId="0" animBg="1"/>
      <p:bldP spid="23" grpId="0" animBg="1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70351C-E259-43C4-839C-3A3DE737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Test of relativistic </a:t>
            </a:r>
            <a:r>
              <a:rPr lang="en-US" altLang="zh-CN" dirty="0" err="1"/>
              <a:t>formalsim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1320F940-0E51-4BE0-9431-9AA4CB115C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6103" y="1292207"/>
            <a:ext cx="6127736" cy="5256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D1E1AC0-57D0-4230-B927-F22B6EB93689}"/>
              </a:ext>
            </a:extLst>
          </p:cNvPr>
          <p:cNvSpPr txBox="1"/>
          <p:nvPr/>
        </p:nvSpPr>
        <p:spPr>
          <a:xfrm>
            <a:off x="6987092" y="1292207"/>
            <a:ext cx="50829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Wingdings" panose="05000000000000000000" pitchFamily="2" charset="2"/>
              <a:buChar char="p"/>
              <a:tabLst>
                <a:tab pos="360363" algn="l"/>
              </a:tabLst>
            </a:pPr>
            <a:r>
              <a:rPr lang="en-US" altLang="zh-CN" sz="2800" dirty="0"/>
              <a:t>Tensor force components are naturally introduced with Fock terms.</a:t>
            </a:r>
            <a:endParaRPr lang="zh-CN" altLang="en-US" sz="2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068BF7-E6D2-43D3-A443-F5EF3584C57F}"/>
              </a:ext>
            </a:extLst>
          </p:cNvPr>
          <p:cNvSpPr txBox="1"/>
          <p:nvPr/>
        </p:nvSpPr>
        <p:spPr>
          <a:xfrm>
            <a:off x="6982122" y="2677202"/>
            <a:ext cx="50829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Font typeface="Wingdings" panose="05000000000000000000" pitchFamily="2" charset="2"/>
              <a:buChar char="p"/>
              <a:tabLst>
                <a:tab pos="360363" algn="l"/>
              </a:tabLst>
            </a:pPr>
            <a:r>
              <a:rPr lang="en-US" altLang="zh-CN" sz="2800" dirty="0"/>
              <a:t>It is striking to see that Fock diagrams of isoscalar couplings show remarkable tensor effects </a:t>
            </a:r>
            <a:endParaRPr lang="zh-CN" altLang="en-US" sz="2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5DC3764-8F68-469E-890A-9E2AB83B09B7}"/>
              </a:ext>
            </a:extLst>
          </p:cNvPr>
          <p:cNvSpPr txBox="1"/>
          <p:nvPr/>
        </p:nvSpPr>
        <p:spPr>
          <a:xfrm>
            <a:off x="7344312" y="4493084"/>
            <a:ext cx="4243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</a:rPr>
              <a:t>Unified treatments of central force, tensor force and spin-orbit coupling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10330B4-FAC1-4660-9CF8-BC61F6E560B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44" y="1256207"/>
            <a:ext cx="6292172" cy="5292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F3A49E8-4605-4DAD-B765-5397C509C24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452" y="5976894"/>
            <a:ext cx="4797612" cy="38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9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0F4DA4D-D628-49AB-BB3F-E3762175C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>
                <a:latin typeface="+mj-lt"/>
                <a:ea typeface="+mj-ea"/>
              </a:rPr>
              <a:t>Axially Deformed RHF Model</a:t>
            </a:r>
            <a:endParaRPr lang="zh-CN" altLang="en-US" dirty="0">
              <a:latin typeface="+mj-lt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4">
                <a:extLst>
                  <a:ext uri="{FF2B5EF4-FFF2-40B4-BE49-F238E27FC236}">
                    <a16:creationId xmlns:a16="http://schemas.microsoft.com/office/drawing/2014/main" id="{E9FFF507-228A-4E81-97A6-4F0A2F6796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103" y="1194891"/>
                <a:ext cx="6995977" cy="4992089"/>
              </a:xfrm>
            </p:spPr>
            <p:txBody>
              <a:bodyPr>
                <a:normAutofit fontScale="92500"/>
              </a:bodyPr>
              <a:lstStyle/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altLang="zh-CN" dirty="0"/>
                  <a:t>Unified treatment of the tensor force and deformation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altLang="zh-CN" dirty="0"/>
                  <a:t>Different systematics of shape evolution of S.P. orbits can be predicted by RHF models </a:t>
                </a:r>
                <a:r>
                  <a:rPr lang="en-US" altLang="zh-CN">
                    <a:solidFill>
                      <a:srgbClr val="FF0000"/>
                    </a:solidFill>
                  </a:rPr>
                  <a:t>with the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-PV coupling</a:t>
                </a:r>
                <a:endParaRPr lang="en-US" altLang="zh-CN" dirty="0"/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altLang="zh-CN" dirty="0">
                    <a:solidFill>
                      <a:srgbClr val="FF0000"/>
                    </a:solidFill>
                  </a:rPr>
                  <a:t>Spherical d</a:t>
                </a:r>
                <a:r>
                  <a:rPr lang="en-US" altLang="zh-CN" baseline="-25000" dirty="0">
                    <a:solidFill>
                      <a:srgbClr val="FF0000"/>
                    </a:solidFill>
                  </a:rPr>
                  <a:t>5/2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 orbit</a:t>
                </a:r>
                <a:r>
                  <a:rPr lang="en-US" altLang="zh-CN" dirty="0"/>
                  <a:t>: following the nature of tensor force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orbit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altLang="zh-CN" b="0" dirty="0">
                    <a:solidFill>
                      <a:srgbClr val="FF0000"/>
                    </a:solidFill>
                  </a:rPr>
                  <a:t>Deformed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type m:val="lin"/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type m:val="lin"/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orbits</a:t>
                </a:r>
                <a:r>
                  <a:rPr lang="en-US" altLang="zh-CN" dirty="0"/>
                  <a:t>: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3/2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and/or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components may contribute with the development of deformation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内容占位符 4">
                <a:extLst>
                  <a:ext uri="{FF2B5EF4-FFF2-40B4-BE49-F238E27FC236}">
                    <a16:creationId xmlns:a16="http://schemas.microsoft.com/office/drawing/2014/main" id="{E9FFF507-228A-4E81-97A6-4F0A2F6796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103" y="1194891"/>
                <a:ext cx="6995977" cy="4992089"/>
              </a:xfrm>
              <a:blipFill>
                <a:blip r:embed="rId2"/>
                <a:stretch>
                  <a:fillRect l="-1395" t="-1099" r="-25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E6A246F2-CEE7-452A-9371-ECCBC9344E7B}"/>
              </a:ext>
            </a:extLst>
          </p:cNvPr>
          <p:cNvSpPr txBox="1"/>
          <p:nvPr/>
        </p:nvSpPr>
        <p:spPr>
          <a:xfrm>
            <a:off x="7948373" y="6240854"/>
            <a:ext cx="326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From 《</a:t>
            </a:r>
            <a:r>
              <a:rPr lang="zh-CN" altLang="en-US" dirty="0"/>
              <a:t>原子核物理</a:t>
            </a:r>
            <a:r>
              <a:rPr lang="en-US" altLang="zh-CN" dirty="0"/>
              <a:t>》</a:t>
            </a:r>
            <a:r>
              <a:rPr lang="zh-CN" altLang="en-US" dirty="0"/>
              <a:t>卢希庭等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250D8D3-E79C-425F-8A09-BF1228D89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787" y="1248765"/>
            <a:ext cx="4387803" cy="499208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E55BE15-8B96-467D-8407-5D97A5AA64FA}"/>
              </a:ext>
            </a:extLst>
          </p:cNvPr>
          <p:cNvSpPr/>
          <p:nvPr/>
        </p:nvSpPr>
        <p:spPr>
          <a:xfrm rot="18383334">
            <a:off x="10711572" y="3022597"/>
            <a:ext cx="154910" cy="12297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3EB8314-F72F-432C-9009-EDEC14D61C83}"/>
              </a:ext>
            </a:extLst>
          </p:cNvPr>
          <p:cNvSpPr/>
          <p:nvPr/>
        </p:nvSpPr>
        <p:spPr>
          <a:xfrm rot="16851316">
            <a:off x="10676189" y="2661632"/>
            <a:ext cx="165022" cy="8945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6285D4B-E07B-4389-AED2-885CEA01F853}"/>
              </a:ext>
            </a:extLst>
          </p:cNvPr>
          <p:cNvSpPr txBox="1"/>
          <p:nvPr/>
        </p:nvSpPr>
        <p:spPr>
          <a:xfrm>
            <a:off x="2644574" y="5986925"/>
            <a:ext cx="3198107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</a:rPr>
              <a:t>PRC </a:t>
            </a:r>
            <a:r>
              <a:rPr lang="en-US" altLang="zh-CN" sz="2000" b="1" dirty="0">
                <a:solidFill>
                  <a:srgbClr val="0000FF"/>
                </a:solidFill>
              </a:rPr>
              <a:t>101</a:t>
            </a:r>
            <a:r>
              <a:rPr lang="en-US" altLang="zh-CN" sz="2000" dirty="0">
                <a:solidFill>
                  <a:srgbClr val="0000FF"/>
                </a:solidFill>
              </a:rPr>
              <a:t>, 064302 (2020).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7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32DE3D0-416B-4E49-8B88-1B04A3760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50" y="1234376"/>
            <a:ext cx="9362453" cy="53028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BFD54B6-DB9F-4AD1-8278-339A13A64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Shape Evolution of </a:t>
            </a:r>
            <a:r>
              <a:rPr lang="en-US" altLang="zh-CN" dirty="0" err="1"/>
              <a:t>s.p.</a:t>
            </a:r>
            <a:r>
              <a:rPr lang="en-US" altLang="zh-CN" dirty="0"/>
              <a:t> Orbits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03387BC-9B44-405B-91A8-716B64CB4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50" y="1234376"/>
            <a:ext cx="9360000" cy="5301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F873D3B-B273-41BF-9DD6-1057872F10DE}"/>
                  </a:ext>
                </a:extLst>
              </p:cNvPr>
              <p:cNvSpPr txBox="1"/>
              <p:nvPr/>
            </p:nvSpPr>
            <p:spPr>
              <a:xfrm>
                <a:off x="10042356" y="1853249"/>
                <a:ext cx="2050475" cy="1634490"/>
              </a:xfrm>
              <a:prstGeom prst="roundRect">
                <a:avLst>
                  <a:gd name="adj" fmla="val 10385"/>
                </a:avLst>
              </a:prstGeom>
              <a:solidFill>
                <a:srgbClr val="0000FF"/>
              </a:solidFill>
              <a:ln w="28575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zh-CN" alt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altLang="zh-CN" sz="2400" dirty="0">
                  <a:solidFill>
                    <a:schemeClr val="bg1"/>
                  </a:solidFill>
                </a:endParaRPr>
              </a:p>
              <a:p>
                <a:r>
                  <a:rPr lang="en-US" altLang="zh-CN" sz="24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: ordering</a:t>
                </a:r>
              </a:p>
              <a:p>
                <a:r>
                  <a:rPr lang="en-US" altLang="zh-CN" sz="2400" dirty="0">
                    <a:solidFill>
                      <a:schemeClr val="bg1"/>
                    </a:solidFill>
                  </a:rPr>
                  <a:t>m: projection</a:t>
                </a:r>
              </a:p>
              <a:p>
                <a:r>
                  <a:rPr lang="en-US" altLang="zh-CN" sz="24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p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: parity</a:t>
                </a:r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F873D3B-B273-41BF-9DD6-1057872F1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2356" y="1853249"/>
                <a:ext cx="2050475" cy="1634490"/>
              </a:xfrm>
              <a:prstGeom prst="roundRect">
                <a:avLst>
                  <a:gd name="adj" fmla="val 10385"/>
                </a:avLst>
              </a:prstGeom>
              <a:blipFill>
                <a:blip r:embed="rId4"/>
                <a:stretch>
                  <a:fillRect l="-5848" r="-2047" b="-3297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B66013F6-2415-4033-865B-684E719BA3D0}"/>
              </a:ext>
            </a:extLst>
          </p:cNvPr>
          <p:cNvSpPr/>
          <p:nvPr/>
        </p:nvSpPr>
        <p:spPr>
          <a:xfrm>
            <a:off x="2978319" y="4259050"/>
            <a:ext cx="1070875" cy="317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80AA2E1-6A6E-461A-A246-74D4DB60ECC2}"/>
              </a:ext>
            </a:extLst>
          </p:cNvPr>
          <p:cNvSpPr/>
          <p:nvPr/>
        </p:nvSpPr>
        <p:spPr>
          <a:xfrm>
            <a:off x="7462710" y="4328322"/>
            <a:ext cx="1070875" cy="317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698274A-8FDE-47BC-9276-31C226389A07}"/>
              </a:ext>
            </a:extLst>
          </p:cNvPr>
          <p:cNvSpPr/>
          <p:nvPr/>
        </p:nvSpPr>
        <p:spPr>
          <a:xfrm>
            <a:off x="2978319" y="1922530"/>
            <a:ext cx="1070875" cy="317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19E109A-10C5-400D-A9EF-AEE97FAD0BF9}"/>
              </a:ext>
            </a:extLst>
          </p:cNvPr>
          <p:cNvSpPr/>
          <p:nvPr/>
        </p:nvSpPr>
        <p:spPr>
          <a:xfrm>
            <a:off x="7476543" y="1804358"/>
            <a:ext cx="1070875" cy="317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2C10556-7760-4D30-92EF-AF0224019E15}"/>
              </a:ext>
            </a:extLst>
          </p:cNvPr>
          <p:cNvGrpSpPr/>
          <p:nvPr/>
        </p:nvGrpSpPr>
        <p:grpSpPr>
          <a:xfrm>
            <a:off x="4534987" y="2576251"/>
            <a:ext cx="3853888" cy="3683147"/>
            <a:chOff x="4534987" y="2576251"/>
            <a:chExt cx="3853888" cy="3683147"/>
          </a:xfrm>
        </p:grpSpPr>
        <p:sp>
          <p:nvSpPr>
            <p:cNvPr id="15" name="思想气泡: 云 14">
              <a:extLst>
                <a:ext uri="{FF2B5EF4-FFF2-40B4-BE49-F238E27FC236}">
                  <a16:creationId xmlns:a16="http://schemas.microsoft.com/office/drawing/2014/main" id="{7333E285-0636-4E47-A7CA-ADBBE4D7CD74}"/>
                </a:ext>
              </a:extLst>
            </p:cNvPr>
            <p:cNvSpPr/>
            <p:nvPr/>
          </p:nvSpPr>
          <p:spPr>
            <a:xfrm>
              <a:off x="4534987" y="2576251"/>
              <a:ext cx="3789769" cy="3683147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19343 w 3784863"/>
                <a:gd name="connsiteY0" fmla="*/ -2827365 h 1137013"/>
                <a:gd name="connsiteX1" fmla="*/ 387759 w 3784863"/>
                <a:gd name="connsiteY1" fmla="*/ -2795781 h 1137013"/>
                <a:gd name="connsiteX2" fmla="*/ 356175 w 3784863"/>
                <a:gd name="connsiteY2" fmla="*/ -2827365 h 1137013"/>
                <a:gd name="connsiteX3" fmla="*/ 387759 w 3784863"/>
                <a:gd name="connsiteY3" fmla="*/ -2858949 h 1137013"/>
                <a:gd name="connsiteX4" fmla="*/ 419343 w 3784863"/>
                <a:gd name="connsiteY4" fmla="*/ -2827365 h 1137013"/>
                <a:gd name="connsiteX0" fmla="*/ 860722 w 3784863"/>
                <a:gd name="connsiteY0" fmla="*/ -1902504 h 1137013"/>
                <a:gd name="connsiteX1" fmla="*/ 797555 w 3784863"/>
                <a:gd name="connsiteY1" fmla="*/ -1839337 h 1137013"/>
                <a:gd name="connsiteX2" fmla="*/ 734388 w 3784863"/>
                <a:gd name="connsiteY2" fmla="*/ -1902504 h 1137013"/>
                <a:gd name="connsiteX3" fmla="*/ 797555 w 3784863"/>
                <a:gd name="connsiteY3" fmla="*/ -1965671 h 1137013"/>
                <a:gd name="connsiteX4" fmla="*/ 860722 w 3784863"/>
                <a:gd name="connsiteY4" fmla="*/ -1902504 h 1137013"/>
                <a:gd name="connsiteX0" fmla="*/ 1327691 w 3784863"/>
                <a:gd name="connsiteY0" fmla="*/ -919891 h 1137013"/>
                <a:gd name="connsiteX1" fmla="*/ 1232940 w 3784863"/>
                <a:gd name="connsiteY1" fmla="*/ -825140 h 1137013"/>
                <a:gd name="connsiteX2" fmla="*/ 1138189 w 3784863"/>
                <a:gd name="connsiteY2" fmla="*/ -919891 h 1137013"/>
                <a:gd name="connsiteX3" fmla="*/ 1232940 w 3784863"/>
                <a:gd name="connsiteY3" fmla="*/ -1014642 h 1137013"/>
                <a:gd name="connsiteX4" fmla="*/ 1327691 w 3784863"/>
                <a:gd name="connsiteY4" fmla="*/ -919891 h 1137013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22994 h 151984"/>
                <a:gd name="connsiteX1" fmla="*/ 5659 w 43256"/>
                <a:gd name="connsiteY1" fmla="*/ 113024 h 151984"/>
                <a:gd name="connsiteX2" fmla="*/ 14041 w 43256"/>
                <a:gd name="connsiteY2" fmla="*/ 113826 h 151984"/>
                <a:gd name="connsiteX3" fmla="*/ 22492 w 43256"/>
                <a:gd name="connsiteY3" fmla="*/ 112056 h 151984"/>
                <a:gd name="connsiteX4" fmla="*/ 25785 w 43256"/>
                <a:gd name="connsiteY4" fmla="*/ 108824 h 151984"/>
                <a:gd name="connsiteX5" fmla="*/ 29869 w 43256"/>
                <a:gd name="connsiteY5" fmla="*/ 111105 h 151984"/>
                <a:gd name="connsiteX6" fmla="*/ 35499 w 43256"/>
                <a:gd name="connsiteY6" fmla="*/ 109314 h 151984"/>
                <a:gd name="connsiteX7" fmla="*/ 38354 w 43256"/>
                <a:gd name="connsiteY7" fmla="*/ 114200 h 151984"/>
                <a:gd name="connsiteX8" fmla="*/ 42018 w 43256"/>
                <a:gd name="connsiteY8" fmla="*/ 118942 h 151984"/>
                <a:gd name="connsiteX9" fmla="*/ 41854 w 43256"/>
                <a:gd name="connsiteY9" fmla="*/ 124084 h 151984"/>
                <a:gd name="connsiteX10" fmla="*/ 43052 w 43256"/>
                <a:gd name="connsiteY10" fmla="*/ 131946 h 151984"/>
                <a:gd name="connsiteX11" fmla="*/ 37440 w 43256"/>
                <a:gd name="connsiteY11" fmla="*/ 138828 h 151984"/>
                <a:gd name="connsiteX12" fmla="*/ 35431 w 43256"/>
                <a:gd name="connsiteY12" fmla="*/ 144725 h 151984"/>
                <a:gd name="connsiteX13" fmla="*/ 28591 w 43256"/>
                <a:gd name="connsiteY13" fmla="*/ 145439 h 151984"/>
                <a:gd name="connsiteX14" fmla="*/ 23703 w 43256"/>
                <a:gd name="connsiteY14" fmla="*/ 151730 h 151984"/>
                <a:gd name="connsiteX15" fmla="*/ 16516 w 43256"/>
                <a:gd name="connsiteY15" fmla="*/ 147890 h 151984"/>
                <a:gd name="connsiteX16" fmla="*/ 5840 w 43256"/>
                <a:gd name="connsiteY16" fmla="*/ 144096 h 151984"/>
                <a:gd name="connsiteX17" fmla="*/ 1146 w 43256"/>
                <a:gd name="connsiteY17" fmla="*/ 139874 h 151984"/>
                <a:gd name="connsiteX18" fmla="*/ 2149 w 43256"/>
                <a:gd name="connsiteY18" fmla="*/ 134175 h 151984"/>
                <a:gd name="connsiteX19" fmla="*/ 31 w 43256"/>
                <a:gd name="connsiteY19" fmla="*/ 128328 h 151984"/>
                <a:gd name="connsiteX20" fmla="*/ 3899 w 43256"/>
                <a:gd name="connsiteY20" fmla="*/ 123131 h 151984"/>
                <a:gd name="connsiteX21" fmla="*/ 3936 w 43256"/>
                <a:gd name="connsiteY21" fmla="*/ 122994 h 151984"/>
                <a:gd name="connsiteX0" fmla="*/ 422497 w 3789769"/>
                <a:gd name="connsiteY0" fmla="*/ 31584 h 4000173"/>
                <a:gd name="connsiteX1" fmla="*/ 390913 w 3789769"/>
                <a:gd name="connsiteY1" fmla="*/ 63168 h 4000173"/>
                <a:gd name="connsiteX2" fmla="*/ 359329 w 3789769"/>
                <a:gd name="connsiteY2" fmla="*/ 31584 h 4000173"/>
                <a:gd name="connsiteX3" fmla="*/ 390913 w 3789769"/>
                <a:gd name="connsiteY3" fmla="*/ 0 h 4000173"/>
                <a:gd name="connsiteX4" fmla="*/ 422497 w 3789769"/>
                <a:gd name="connsiteY4" fmla="*/ 31584 h 4000173"/>
                <a:gd name="connsiteX0" fmla="*/ 863876 w 3789769"/>
                <a:gd name="connsiteY0" fmla="*/ 956445 h 4000173"/>
                <a:gd name="connsiteX1" fmla="*/ 800709 w 3789769"/>
                <a:gd name="connsiteY1" fmla="*/ 1019612 h 4000173"/>
                <a:gd name="connsiteX2" fmla="*/ 737542 w 3789769"/>
                <a:gd name="connsiteY2" fmla="*/ 956445 h 4000173"/>
                <a:gd name="connsiteX3" fmla="*/ 800709 w 3789769"/>
                <a:gd name="connsiteY3" fmla="*/ 893278 h 4000173"/>
                <a:gd name="connsiteX4" fmla="*/ 863876 w 3789769"/>
                <a:gd name="connsiteY4" fmla="*/ 956445 h 4000173"/>
                <a:gd name="connsiteX0" fmla="*/ 1330845 w 3789769"/>
                <a:gd name="connsiteY0" fmla="*/ 1939058 h 4000173"/>
                <a:gd name="connsiteX1" fmla="*/ 1236094 w 3789769"/>
                <a:gd name="connsiteY1" fmla="*/ 2033809 h 4000173"/>
                <a:gd name="connsiteX2" fmla="*/ 1141343 w 3789769"/>
                <a:gd name="connsiteY2" fmla="*/ 1939058 h 4000173"/>
                <a:gd name="connsiteX3" fmla="*/ 1236094 w 3789769"/>
                <a:gd name="connsiteY3" fmla="*/ 1844307 h 4000173"/>
                <a:gd name="connsiteX4" fmla="*/ 1330845 w 3789769"/>
                <a:gd name="connsiteY4" fmla="*/ 1939058 h 4000173"/>
                <a:gd name="connsiteX0" fmla="*/ 4729 w 43256"/>
                <a:gd name="connsiteY0" fmla="*/ 134801 h 151984"/>
                <a:gd name="connsiteX1" fmla="*/ 2196 w 43256"/>
                <a:gd name="connsiteY1" fmla="*/ 134004 h 151984"/>
                <a:gd name="connsiteX2" fmla="*/ 6964 w 43256"/>
                <a:gd name="connsiteY2" fmla="*/ 143523 h 151984"/>
                <a:gd name="connsiteX3" fmla="*/ 5856 w 43256"/>
                <a:gd name="connsiteY3" fmla="*/ 143904 h 151984"/>
                <a:gd name="connsiteX4" fmla="*/ 16514 w 43256"/>
                <a:gd name="connsiteY4" fmla="*/ 147714 h 151984"/>
                <a:gd name="connsiteX5" fmla="*/ 15846 w 43256"/>
                <a:gd name="connsiteY5" fmla="*/ 145974 h 151984"/>
                <a:gd name="connsiteX6" fmla="*/ 28863 w 43256"/>
                <a:gd name="connsiteY6" fmla="*/ 143375 h 151984"/>
                <a:gd name="connsiteX7" fmla="*/ 28596 w 43256"/>
                <a:gd name="connsiteY7" fmla="*/ 145284 h 151984"/>
                <a:gd name="connsiteX8" fmla="*/ 34165 w 43256"/>
                <a:gd name="connsiteY8" fmla="*/ 131578 h 151984"/>
                <a:gd name="connsiteX9" fmla="*/ 37416 w 43256"/>
                <a:gd name="connsiteY9" fmla="*/ 138714 h 151984"/>
                <a:gd name="connsiteX10" fmla="*/ 41834 w 43256"/>
                <a:gd name="connsiteY10" fmla="*/ 123978 h 151984"/>
                <a:gd name="connsiteX11" fmla="*/ 40386 w 43256"/>
                <a:gd name="connsiteY11" fmla="*/ 126654 h 151984"/>
                <a:gd name="connsiteX12" fmla="*/ 38360 w 43256"/>
                <a:gd name="connsiteY12" fmla="*/ 114050 h 151984"/>
                <a:gd name="connsiteX13" fmla="*/ 38436 w 43256"/>
                <a:gd name="connsiteY13" fmla="*/ 115314 h 151984"/>
                <a:gd name="connsiteX14" fmla="*/ 29114 w 43256"/>
                <a:gd name="connsiteY14" fmla="*/ 112576 h 151984"/>
                <a:gd name="connsiteX15" fmla="*/ 29856 w 43256"/>
                <a:gd name="connsiteY15" fmla="*/ 110964 h 151984"/>
                <a:gd name="connsiteX16" fmla="*/ 22177 w 43256"/>
                <a:gd name="connsiteY16" fmla="*/ 113344 h 151984"/>
                <a:gd name="connsiteX17" fmla="*/ 22536 w 43256"/>
                <a:gd name="connsiteY17" fmla="*/ 111954 h 151984"/>
                <a:gd name="connsiteX18" fmla="*/ 14036 w 43256"/>
                <a:gd name="connsiteY18" fmla="*/ 113816 h 151984"/>
                <a:gd name="connsiteX19" fmla="*/ 15336 w 43256"/>
                <a:gd name="connsiteY19" fmla="*/ 115164 h 151984"/>
                <a:gd name="connsiteX20" fmla="*/ 4163 w 43256"/>
                <a:gd name="connsiteY20" fmla="*/ 124413 h 151984"/>
                <a:gd name="connsiteX21" fmla="*/ 3936 w 43256"/>
                <a:gd name="connsiteY21" fmla="*/ 122994 h 151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151984">
                  <a:moveTo>
                    <a:pt x="3936" y="122994"/>
                  </a:moveTo>
                  <a:cubicBezTo>
                    <a:pt x="3665" y="120281"/>
                    <a:pt x="4297" y="115038"/>
                    <a:pt x="5659" y="113024"/>
                  </a:cubicBezTo>
                  <a:cubicBezTo>
                    <a:pt x="7811" y="109843"/>
                    <a:pt x="11300" y="111641"/>
                    <a:pt x="14041" y="113826"/>
                  </a:cubicBezTo>
                  <a:cubicBezTo>
                    <a:pt x="15714" y="109533"/>
                    <a:pt x="19950" y="108646"/>
                    <a:pt x="22492" y="112056"/>
                  </a:cubicBezTo>
                  <a:cubicBezTo>
                    <a:pt x="23133" y="110307"/>
                    <a:pt x="24364" y="109098"/>
                    <a:pt x="25785" y="108824"/>
                  </a:cubicBezTo>
                  <a:cubicBezTo>
                    <a:pt x="27349" y="108522"/>
                    <a:pt x="28911" y="109394"/>
                    <a:pt x="29869" y="111105"/>
                  </a:cubicBezTo>
                  <a:cubicBezTo>
                    <a:pt x="31251" y="108891"/>
                    <a:pt x="33537" y="108164"/>
                    <a:pt x="35499" y="109314"/>
                  </a:cubicBezTo>
                  <a:cubicBezTo>
                    <a:pt x="36994" y="110190"/>
                    <a:pt x="38066" y="112024"/>
                    <a:pt x="38354" y="114200"/>
                  </a:cubicBezTo>
                  <a:cubicBezTo>
                    <a:pt x="40082" y="114842"/>
                    <a:pt x="41458" y="116622"/>
                    <a:pt x="42018" y="118942"/>
                  </a:cubicBezTo>
                  <a:cubicBezTo>
                    <a:pt x="42425" y="120626"/>
                    <a:pt x="42367" y="122455"/>
                    <a:pt x="41854" y="124084"/>
                  </a:cubicBezTo>
                  <a:cubicBezTo>
                    <a:pt x="43115" y="126318"/>
                    <a:pt x="43556" y="129214"/>
                    <a:pt x="43052" y="131946"/>
                  </a:cubicBezTo>
                  <a:cubicBezTo>
                    <a:pt x="42382" y="135578"/>
                    <a:pt x="40164" y="138298"/>
                    <a:pt x="37440" y="138828"/>
                  </a:cubicBezTo>
                  <a:cubicBezTo>
                    <a:pt x="37427" y="141095"/>
                    <a:pt x="36694" y="143245"/>
                    <a:pt x="35431" y="144725"/>
                  </a:cubicBezTo>
                  <a:cubicBezTo>
                    <a:pt x="33512" y="146974"/>
                    <a:pt x="30740" y="147263"/>
                    <a:pt x="28591" y="145439"/>
                  </a:cubicBezTo>
                  <a:cubicBezTo>
                    <a:pt x="27896" y="148572"/>
                    <a:pt x="26035" y="150967"/>
                    <a:pt x="23703" y="151730"/>
                  </a:cubicBezTo>
                  <a:cubicBezTo>
                    <a:pt x="20955" y="152629"/>
                    <a:pt x="18087" y="151097"/>
                    <a:pt x="16516" y="147890"/>
                  </a:cubicBezTo>
                  <a:cubicBezTo>
                    <a:pt x="12808" y="150934"/>
                    <a:pt x="7992" y="149223"/>
                    <a:pt x="5840" y="144096"/>
                  </a:cubicBezTo>
                  <a:cubicBezTo>
                    <a:pt x="3726" y="144433"/>
                    <a:pt x="1741" y="142648"/>
                    <a:pt x="1146" y="139874"/>
                  </a:cubicBezTo>
                  <a:cubicBezTo>
                    <a:pt x="715" y="137867"/>
                    <a:pt x="1096" y="135701"/>
                    <a:pt x="2149" y="134175"/>
                  </a:cubicBezTo>
                  <a:cubicBezTo>
                    <a:pt x="655" y="132978"/>
                    <a:pt x="-177" y="130681"/>
                    <a:pt x="31" y="128328"/>
                  </a:cubicBezTo>
                  <a:cubicBezTo>
                    <a:pt x="275" y="125573"/>
                    <a:pt x="1881" y="123415"/>
                    <a:pt x="3899" y="123131"/>
                  </a:cubicBezTo>
                  <a:cubicBezTo>
                    <a:pt x="3911" y="123085"/>
                    <a:pt x="3924" y="123040"/>
                    <a:pt x="3936" y="122994"/>
                  </a:cubicBezTo>
                  <a:close/>
                </a:path>
                <a:path w="3789769" h="4000173">
                  <a:moveTo>
                    <a:pt x="422497" y="31584"/>
                  </a:moveTo>
                  <a:cubicBezTo>
                    <a:pt x="422497" y="49027"/>
                    <a:pt x="408356" y="63168"/>
                    <a:pt x="390913" y="63168"/>
                  </a:cubicBezTo>
                  <a:cubicBezTo>
                    <a:pt x="373470" y="63168"/>
                    <a:pt x="359329" y="49027"/>
                    <a:pt x="359329" y="31584"/>
                  </a:cubicBezTo>
                  <a:cubicBezTo>
                    <a:pt x="359329" y="14141"/>
                    <a:pt x="373470" y="0"/>
                    <a:pt x="390913" y="0"/>
                  </a:cubicBezTo>
                  <a:cubicBezTo>
                    <a:pt x="408356" y="0"/>
                    <a:pt x="422497" y="14141"/>
                    <a:pt x="422497" y="31584"/>
                  </a:cubicBezTo>
                  <a:close/>
                </a:path>
                <a:path w="3789769" h="4000173">
                  <a:moveTo>
                    <a:pt x="863876" y="956445"/>
                  </a:moveTo>
                  <a:cubicBezTo>
                    <a:pt x="863876" y="991331"/>
                    <a:pt x="835595" y="1019612"/>
                    <a:pt x="800709" y="1019612"/>
                  </a:cubicBezTo>
                  <a:cubicBezTo>
                    <a:pt x="765823" y="1019612"/>
                    <a:pt x="737542" y="991331"/>
                    <a:pt x="737542" y="956445"/>
                  </a:cubicBezTo>
                  <a:cubicBezTo>
                    <a:pt x="737542" y="921559"/>
                    <a:pt x="765823" y="893278"/>
                    <a:pt x="800709" y="893278"/>
                  </a:cubicBezTo>
                  <a:cubicBezTo>
                    <a:pt x="835595" y="893278"/>
                    <a:pt x="863876" y="921559"/>
                    <a:pt x="863876" y="956445"/>
                  </a:cubicBezTo>
                  <a:close/>
                </a:path>
                <a:path w="3789769" h="4000173">
                  <a:moveTo>
                    <a:pt x="1330845" y="1939058"/>
                  </a:moveTo>
                  <a:cubicBezTo>
                    <a:pt x="1330845" y="1991388"/>
                    <a:pt x="1288424" y="2033809"/>
                    <a:pt x="1236094" y="2033809"/>
                  </a:cubicBezTo>
                  <a:cubicBezTo>
                    <a:pt x="1183764" y="2033809"/>
                    <a:pt x="1141343" y="1991388"/>
                    <a:pt x="1141343" y="1939058"/>
                  </a:cubicBezTo>
                  <a:cubicBezTo>
                    <a:pt x="1141343" y="1886728"/>
                    <a:pt x="1183764" y="1844307"/>
                    <a:pt x="1236094" y="1844307"/>
                  </a:cubicBezTo>
                  <a:cubicBezTo>
                    <a:pt x="1288424" y="1844307"/>
                    <a:pt x="1330845" y="1886728"/>
                    <a:pt x="1330845" y="1939058"/>
                  </a:cubicBezTo>
                  <a:close/>
                </a:path>
                <a:path w="43256" h="151984" fill="none" extrusionOk="0">
                  <a:moveTo>
                    <a:pt x="4729" y="134801"/>
                  </a:moveTo>
                  <a:cubicBezTo>
                    <a:pt x="3845" y="134895"/>
                    <a:pt x="2961" y="134617"/>
                    <a:pt x="2196" y="134004"/>
                  </a:cubicBezTo>
                  <a:moveTo>
                    <a:pt x="6964" y="143523"/>
                  </a:moveTo>
                  <a:cubicBezTo>
                    <a:pt x="6609" y="143716"/>
                    <a:pt x="6236" y="143844"/>
                    <a:pt x="5856" y="143904"/>
                  </a:cubicBezTo>
                  <a:moveTo>
                    <a:pt x="16514" y="147714"/>
                  </a:moveTo>
                  <a:cubicBezTo>
                    <a:pt x="16247" y="147168"/>
                    <a:pt x="16023" y="146585"/>
                    <a:pt x="15846" y="145974"/>
                  </a:cubicBezTo>
                  <a:moveTo>
                    <a:pt x="28863" y="143375"/>
                  </a:moveTo>
                  <a:cubicBezTo>
                    <a:pt x="28824" y="144022"/>
                    <a:pt x="28734" y="144662"/>
                    <a:pt x="28596" y="145284"/>
                  </a:cubicBezTo>
                  <a:moveTo>
                    <a:pt x="34165" y="131578"/>
                  </a:moveTo>
                  <a:cubicBezTo>
                    <a:pt x="36169" y="132906"/>
                    <a:pt x="37434" y="135682"/>
                    <a:pt x="37416" y="138714"/>
                  </a:cubicBezTo>
                  <a:moveTo>
                    <a:pt x="41834" y="123978"/>
                  </a:moveTo>
                  <a:cubicBezTo>
                    <a:pt x="41509" y="125010"/>
                    <a:pt x="41014" y="125926"/>
                    <a:pt x="40386" y="126654"/>
                  </a:cubicBezTo>
                  <a:moveTo>
                    <a:pt x="38360" y="114050"/>
                  </a:moveTo>
                  <a:cubicBezTo>
                    <a:pt x="38415" y="114467"/>
                    <a:pt x="38441" y="114890"/>
                    <a:pt x="38436" y="115314"/>
                  </a:cubicBezTo>
                  <a:moveTo>
                    <a:pt x="29114" y="112576"/>
                  </a:moveTo>
                  <a:cubicBezTo>
                    <a:pt x="29303" y="111993"/>
                    <a:pt x="29552" y="111450"/>
                    <a:pt x="29856" y="110964"/>
                  </a:cubicBezTo>
                  <a:moveTo>
                    <a:pt x="22177" y="113344"/>
                  </a:moveTo>
                  <a:cubicBezTo>
                    <a:pt x="22254" y="112862"/>
                    <a:pt x="22375" y="112395"/>
                    <a:pt x="22536" y="111954"/>
                  </a:cubicBezTo>
                  <a:moveTo>
                    <a:pt x="14036" y="113816"/>
                  </a:moveTo>
                  <a:cubicBezTo>
                    <a:pt x="14508" y="114192"/>
                    <a:pt x="14944" y="114645"/>
                    <a:pt x="15336" y="115164"/>
                  </a:cubicBezTo>
                  <a:moveTo>
                    <a:pt x="4163" y="124413"/>
                  </a:moveTo>
                  <a:cubicBezTo>
                    <a:pt x="4060" y="123949"/>
                    <a:pt x="3984" y="123475"/>
                    <a:pt x="3936" y="122994"/>
                  </a:cubicBezTo>
                </a:path>
              </a:pathLst>
            </a:custGeom>
            <a:solidFill>
              <a:srgbClr val="0000FF"/>
            </a:solidFill>
            <a:ln w="28575">
              <a:solidFill>
                <a:srgbClr val="0000FF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DCCA3463-D887-4261-AB31-FDD992A34009}"/>
                    </a:ext>
                  </a:extLst>
                </p:cNvPr>
                <p:cNvSpPr/>
                <p:nvPr/>
              </p:nvSpPr>
              <p:spPr>
                <a:xfrm>
                  <a:off x="4795007" y="5422803"/>
                  <a:ext cx="3593868" cy="497893"/>
                </a:xfrm>
                <a:prstGeom prst="rect">
                  <a:avLst/>
                </a:prstGeom>
                <a:ln w="28575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en-US" altLang="zh-CN" sz="2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altLang="zh-CN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f>
                              <m:fPr>
                                <m:type m:val="lin"/>
                                <m:ctrlPr>
                                  <a:rPr lang="en-US" altLang="zh-CN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  <m:r>
                              <a:rPr lang="en-US" altLang="zh-CN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]</m:t>
                            </m:r>
                            <m:r>
                              <a:rPr lang="en-US" altLang="zh-CN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r>
                              <a:rPr lang="en-US" altLang="zh-CN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altLang="zh-CN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[</m:t>
                            </m:r>
                            <m:f>
                              <m:fPr>
                                <m:type m:val="lin"/>
                                <m:ctrlPr>
                                  <a:rPr lang="en-US" altLang="zh-CN" sz="2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num>
                              <m:den>
                                <m:r>
                                  <a:rPr lang="en-US" altLang="zh-CN" sz="2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  <m:r>
                              <a:rPr lang="en-US" altLang="zh-CN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]+</m:t>
                            </m:r>
                          </m:sub>
                        </m:sSub>
                      </m:oMath>
                    </m:oMathPara>
                  </a14:m>
                  <a:endParaRPr lang="zh-CN" altLang="en-US" sz="2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DCCA3463-D887-4261-AB31-FDD992A340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5007" y="5422803"/>
                  <a:ext cx="3593868" cy="497893"/>
                </a:xfrm>
                <a:prstGeom prst="rect">
                  <a:avLst/>
                </a:prstGeom>
                <a:blipFill>
                  <a:blip r:embed="rId5"/>
                  <a:stretch>
                    <a:fillRect t="-53086" r="-4584" b="-133333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31E8E29-B40B-4C98-BA15-207B9C4C84BD}"/>
              </a:ext>
            </a:extLst>
          </p:cNvPr>
          <p:cNvSpPr txBox="1"/>
          <p:nvPr/>
        </p:nvSpPr>
        <p:spPr>
          <a:xfrm>
            <a:off x="8547418" y="6259398"/>
            <a:ext cx="331748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rgbClr val="0000FF"/>
                </a:solidFill>
              </a:rPr>
              <a:t>PRC </a:t>
            </a:r>
            <a:r>
              <a:rPr lang="en-US" altLang="zh-CN" sz="2000" b="1" dirty="0">
                <a:solidFill>
                  <a:srgbClr val="0000FF"/>
                </a:solidFill>
              </a:rPr>
              <a:t>101</a:t>
            </a:r>
            <a:r>
              <a:rPr lang="en-US" altLang="zh-CN" sz="2000" dirty="0">
                <a:solidFill>
                  <a:srgbClr val="0000FF"/>
                </a:solidFill>
              </a:rPr>
              <a:t>, 064302 (2020).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2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EBEEC7-766F-4E86-B9F6-197BFDD51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>
                <a:latin typeface="+mj-lt"/>
                <a:ea typeface="+mj-ea"/>
              </a:rPr>
              <a:t>Effects of Pion Coupling</a:t>
            </a:r>
            <a:endParaRPr lang="zh-CN" altLang="en-US" dirty="0">
              <a:latin typeface="+mj-lt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18086B8-4472-4C4A-B880-34405E2F3174}"/>
                  </a:ext>
                </a:extLst>
              </p:cNvPr>
              <p:cNvSpPr txBox="1"/>
              <p:nvPr/>
            </p:nvSpPr>
            <p:spPr>
              <a:xfrm>
                <a:off x="640212" y="5911667"/>
                <a:ext cx="109115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zh-CN" altLang="en-US" sz="280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2800" dirty="0"/>
                  <a:t>-PV </a:t>
                </a:r>
                <a:r>
                  <a:rPr lang="en-US" altLang="zh-CN" sz="2800" dirty="0">
                    <a:sym typeface="Wingdings" panose="05000000000000000000" pitchFamily="2" charset="2"/>
                  </a:rPr>
                  <a:t> More mixture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&gt;</m:t>
                        </m:r>
                      </m:sub>
                    </m:sSub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&lt;</m:t>
                        </m:r>
                      </m:sub>
                    </m:sSub>
                  </m:oMath>
                </a14:m>
                <a:r>
                  <a:rPr lang="zh-CN" altLang="en-US" sz="2800" dirty="0"/>
                  <a:t> </a:t>
                </a:r>
                <a:r>
                  <a:rPr lang="en-US" altLang="zh-CN" sz="2800" dirty="0"/>
                  <a:t>components </a:t>
                </a:r>
                <a:r>
                  <a:rPr lang="en-US" altLang="zh-CN" sz="2800" dirty="0">
                    <a:sym typeface="Wingdings" panose="05000000000000000000" pitchFamily="2" charset="2"/>
                  </a:rPr>
                  <a:t> tensor effects emerge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18086B8-4472-4C4A-B880-34405E2F3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212" y="5911667"/>
                <a:ext cx="10911577" cy="523220"/>
              </a:xfrm>
              <a:prstGeom prst="rect">
                <a:avLst/>
              </a:prstGeom>
              <a:blipFill>
                <a:blip r:embed="rId2"/>
                <a:stretch>
                  <a:fillRect t="-15116" b="-325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5994031A-0342-4E31-BB31-7E8F0285AA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0" y="1302257"/>
            <a:ext cx="5459412" cy="4492814"/>
          </a:xfrm>
          <a:prstGeom prst="rect">
            <a:avLst/>
          </a:prstGeom>
        </p:spPr>
      </p:pic>
      <p:pic>
        <p:nvPicPr>
          <p:cNvPr id="14" name="内容占位符 13">
            <a:extLst>
              <a:ext uri="{FF2B5EF4-FFF2-40B4-BE49-F238E27FC236}">
                <a16:creationId xmlns:a16="http://schemas.microsoft.com/office/drawing/2014/main" id="{CD1F23DE-4898-4331-B9D3-7D41DC0214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870" y="1302257"/>
            <a:ext cx="5597525" cy="4518225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1BEC0E7-DD5E-4D03-961D-A4AFA09C78DD}"/>
              </a:ext>
            </a:extLst>
          </p:cNvPr>
          <p:cNvSpPr txBox="1"/>
          <p:nvPr/>
        </p:nvSpPr>
        <p:spPr>
          <a:xfrm>
            <a:off x="5862767" y="5555743"/>
            <a:ext cx="3272342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</a:rPr>
              <a:t>PRC </a:t>
            </a:r>
            <a:r>
              <a:rPr lang="en-US" altLang="zh-CN" sz="2000" b="1" dirty="0">
                <a:solidFill>
                  <a:srgbClr val="0000FF"/>
                </a:solidFill>
              </a:rPr>
              <a:t>101</a:t>
            </a:r>
            <a:r>
              <a:rPr lang="en-US" altLang="zh-CN" sz="2000" dirty="0">
                <a:solidFill>
                  <a:srgbClr val="0000FF"/>
                </a:solidFill>
              </a:rPr>
              <a:t>, 064302 (2020).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36D5633-8564-41FB-927A-598A07B9B0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3"/>
          <a:stretch/>
        </p:blipFill>
        <p:spPr>
          <a:xfrm>
            <a:off x="1493894" y="1302257"/>
            <a:ext cx="4217135" cy="4680000"/>
          </a:xfrm>
          <a:prstGeom prst="rect">
            <a:avLst/>
          </a:prstGeom>
        </p:spPr>
      </p:pic>
      <p:sp>
        <p:nvSpPr>
          <p:cNvPr id="3" name="箭头: 上 2">
            <a:extLst>
              <a:ext uri="{FF2B5EF4-FFF2-40B4-BE49-F238E27FC236}">
                <a16:creationId xmlns:a16="http://schemas.microsoft.com/office/drawing/2014/main" id="{6C962C66-8F26-49A7-8D0A-3FBFF5FA944E}"/>
              </a:ext>
            </a:extLst>
          </p:cNvPr>
          <p:cNvSpPr/>
          <p:nvPr/>
        </p:nvSpPr>
        <p:spPr>
          <a:xfrm>
            <a:off x="10995776" y="3781664"/>
            <a:ext cx="289484" cy="344623"/>
          </a:xfrm>
          <a:prstGeom prst="up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7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1A8E0E-6D3C-4FD2-8695-CE9D6EBF9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Constraint calculations for</a:t>
            </a:r>
            <a:r>
              <a:rPr lang="zh-CN" altLang="en-US" dirty="0"/>
              <a:t> </a:t>
            </a:r>
            <a:r>
              <a:rPr lang="en-US" altLang="zh-CN" baseline="30000" dirty="0"/>
              <a:t>20</a:t>
            </a:r>
            <a:r>
              <a:rPr lang="en-US" altLang="zh-CN" dirty="0"/>
              <a:t>Ne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3AB552D-9E10-4224-8720-F1EE8BB66F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84" y="1236823"/>
            <a:ext cx="4631169" cy="5006123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A64AC79-1CFD-4C31-9216-C53F625DDEA0}"/>
              </a:ext>
            </a:extLst>
          </p:cNvPr>
          <p:cNvSpPr/>
          <p:nvPr/>
        </p:nvSpPr>
        <p:spPr>
          <a:xfrm>
            <a:off x="8274628" y="1742793"/>
            <a:ext cx="3234325" cy="398297"/>
          </a:xfrm>
          <a:prstGeom prst="round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564FA13-67B9-4170-B87D-7C0CE2DDCF3E}"/>
              </a:ext>
            </a:extLst>
          </p:cNvPr>
          <p:cNvSpPr/>
          <p:nvPr/>
        </p:nvSpPr>
        <p:spPr>
          <a:xfrm>
            <a:off x="8299841" y="3090084"/>
            <a:ext cx="3234325" cy="398297"/>
          </a:xfrm>
          <a:prstGeom prst="round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9E4943E-0DF4-47EE-BB7F-D5BE433EDCC4}"/>
              </a:ext>
            </a:extLst>
          </p:cNvPr>
          <p:cNvSpPr/>
          <p:nvPr/>
        </p:nvSpPr>
        <p:spPr>
          <a:xfrm>
            <a:off x="8274628" y="2618861"/>
            <a:ext cx="1267819" cy="39829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2B0BD9A5-FC6F-4910-A693-933392464742}"/>
              </a:ext>
            </a:extLst>
          </p:cNvPr>
          <p:cNvSpPr/>
          <p:nvPr/>
        </p:nvSpPr>
        <p:spPr>
          <a:xfrm>
            <a:off x="8257799" y="3954933"/>
            <a:ext cx="1267819" cy="39829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内容占位符 6">
            <a:extLst>
              <a:ext uri="{FF2B5EF4-FFF2-40B4-BE49-F238E27FC236}">
                <a16:creationId xmlns:a16="http://schemas.microsoft.com/office/drawing/2014/main" id="{2B771A99-499D-413C-A90C-5E18B6289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8" y="1236823"/>
            <a:ext cx="6118225" cy="465933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EF24CF5-FCF1-4FC5-B0EC-A26C30B04107}"/>
              </a:ext>
            </a:extLst>
          </p:cNvPr>
          <p:cNvSpPr txBox="1"/>
          <p:nvPr/>
        </p:nvSpPr>
        <p:spPr>
          <a:xfrm>
            <a:off x="683046" y="5962940"/>
            <a:ext cx="5916769" cy="578882"/>
          </a:xfrm>
          <a:prstGeom prst="roundRect">
            <a:avLst/>
          </a:prstGeom>
          <a:solidFill>
            <a:srgbClr val="0000FF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Role of pion meson</a:t>
            </a:r>
            <a:r>
              <a:rPr lang="zh-CN" altLang="en-US" sz="2800" dirty="0">
                <a:solidFill>
                  <a:schemeClr val="bg1"/>
                </a:solidFill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</a:rPr>
              <a:t>Tensor force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C0FA314-1F77-46C4-B5A8-836EB9347C2B}"/>
              </a:ext>
            </a:extLst>
          </p:cNvPr>
          <p:cNvSpPr txBox="1"/>
          <p:nvPr/>
        </p:nvSpPr>
        <p:spPr>
          <a:xfrm>
            <a:off x="3155938" y="1441524"/>
            <a:ext cx="5880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小标宋简体"/>
                <a:ea typeface="黑体"/>
                <a:cs typeface="+mn-cs"/>
              </a:rPr>
              <a:t>Magicity in Calcium isotopes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小标宋简体"/>
              <a:ea typeface="黑体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DFDC127-CD61-4610-850C-029586A89D13}"/>
              </a:ext>
            </a:extLst>
          </p:cNvPr>
          <p:cNvSpPr txBox="1"/>
          <p:nvPr/>
        </p:nvSpPr>
        <p:spPr>
          <a:xfrm>
            <a:off x="5111601" y="2571077"/>
            <a:ext cx="1968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黑体"/>
                <a:cs typeface="+mn-cs"/>
              </a:rPr>
              <a:t>Motivation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/>
              <a:ea typeface="黑体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5562656-3DA9-4FD2-9A7A-9A10C8AFF4C0}"/>
              </a:ext>
            </a:extLst>
          </p:cNvPr>
          <p:cNvSpPr txBox="1"/>
          <p:nvPr/>
        </p:nvSpPr>
        <p:spPr>
          <a:xfrm>
            <a:off x="4205924" y="3577519"/>
            <a:ext cx="3780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黑体"/>
                <a:cs typeface="+mn-cs"/>
              </a:rPr>
              <a:t>Tensor force effects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/>
              <a:ea typeface="黑体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29209F-94E8-458F-9EDD-A5E9E43690E0}"/>
              </a:ext>
            </a:extLst>
          </p:cNvPr>
          <p:cNvSpPr txBox="1"/>
          <p:nvPr/>
        </p:nvSpPr>
        <p:spPr>
          <a:xfrm>
            <a:off x="834003" y="4583961"/>
            <a:ext cx="10524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黑体"/>
                <a:cs typeface="+mn-cs"/>
              </a:rPr>
              <a:t>Unified mechanism accounting for the occurrence of Magicity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/>
              <a:ea typeface="黑体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8E2755-76B8-4F37-A1BB-863ED62F6CB5}"/>
              </a:ext>
            </a:extLst>
          </p:cNvPr>
          <p:cNvSpPr txBox="1"/>
          <p:nvPr/>
        </p:nvSpPr>
        <p:spPr>
          <a:xfrm>
            <a:off x="3768930" y="5590403"/>
            <a:ext cx="4439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黑体"/>
                <a:cs typeface="+mn-cs"/>
              </a:rPr>
              <a:t>Si-48: an atypical nucleus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/>
              <a:ea typeface="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241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646075-EB06-4033-82ED-219F2EFC5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magicity N=32 &amp; 34 in Calcium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E1F18FB-2D71-4CDB-90B8-C36FAD1CF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138"/>
          <a:stretch/>
        </p:blipFill>
        <p:spPr>
          <a:xfrm>
            <a:off x="379209" y="1248755"/>
            <a:ext cx="3028650" cy="5400000"/>
          </a:xfrm>
          <a:prstGeom prst="rect">
            <a:avLst/>
          </a:prstGeom>
        </p:spPr>
      </p:pic>
      <p:pic>
        <p:nvPicPr>
          <p:cNvPr id="5" name="内容占位符 18">
            <a:extLst>
              <a:ext uri="{FF2B5EF4-FFF2-40B4-BE49-F238E27FC236}">
                <a16:creationId xmlns:a16="http://schemas.microsoft.com/office/drawing/2014/main" id="{BF615AE3-C33E-4C1A-8C6B-C649F76F36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20"/>
          <a:stretch/>
        </p:blipFill>
        <p:spPr>
          <a:xfrm>
            <a:off x="7449670" y="1277013"/>
            <a:ext cx="4547250" cy="540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050C54D-81BA-4986-B8DE-87AB571C2DF4}"/>
              </a:ext>
            </a:extLst>
          </p:cNvPr>
          <p:cNvSpPr txBox="1"/>
          <p:nvPr/>
        </p:nvSpPr>
        <p:spPr>
          <a:xfrm>
            <a:off x="4327637" y="1691914"/>
            <a:ext cx="2276549" cy="9194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Experimental evidence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8DB6AF4-2AA9-4DC7-B010-C67396F504A8}"/>
              </a:ext>
            </a:extLst>
          </p:cNvPr>
          <p:cNvSpPr txBox="1"/>
          <p:nvPr/>
        </p:nvSpPr>
        <p:spPr>
          <a:xfrm>
            <a:off x="4498427" y="4252925"/>
            <a:ext cx="1934967" cy="879217"/>
          </a:xfrm>
          <a:prstGeom prst="roundRect">
            <a:avLst>
              <a:gd name="adj" fmla="val 9853"/>
            </a:avLst>
          </a:prstGeom>
          <a:ln w="28575"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FF"/>
                </a:solidFill>
              </a:rPr>
              <a:t>Theoretical </a:t>
            </a:r>
          </a:p>
          <a:p>
            <a:pPr algn="ctr"/>
            <a:r>
              <a:rPr lang="en-US" altLang="zh-CN" sz="2400" dirty="0">
                <a:solidFill>
                  <a:srgbClr val="0000FF"/>
                </a:solidFill>
              </a:rPr>
              <a:t>Uncertainty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C7656D1-0EEA-422B-BA83-1B418510692F}"/>
              </a:ext>
            </a:extLst>
          </p:cNvPr>
          <p:cNvSpPr/>
          <p:nvPr/>
        </p:nvSpPr>
        <p:spPr>
          <a:xfrm>
            <a:off x="3859082" y="2699740"/>
            <a:ext cx="341398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dirty="0">
                <a:solidFill>
                  <a:srgbClr val="7030A0"/>
                </a:solidFill>
              </a:rPr>
              <a:t>D. Steppenbeck et al., Nature </a:t>
            </a:r>
            <a:r>
              <a:rPr lang="zh-CN" altLang="en-US" b="1" dirty="0">
                <a:solidFill>
                  <a:srgbClr val="7030A0"/>
                </a:solidFill>
              </a:rPr>
              <a:t>502</a:t>
            </a:r>
            <a:r>
              <a:rPr lang="zh-CN" altLang="en-US" dirty="0">
                <a:solidFill>
                  <a:srgbClr val="7030A0"/>
                </a:solidFill>
              </a:rPr>
              <a:t>, 207(2013)</a:t>
            </a:r>
            <a:r>
              <a:rPr lang="en-US" altLang="zh-CN" dirty="0">
                <a:solidFill>
                  <a:srgbClr val="7030A0"/>
                </a:solidFill>
              </a:rPr>
              <a:t>.</a:t>
            </a:r>
          </a:p>
          <a:p>
            <a:pPr algn="ctr">
              <a:spcAft>
                <a:spcPts val="600"/>
              </a:spcAft>
            </a:pPr>
            <a:r>
              <a:rPr lang="en-US" altLang="zh-CN" dirty="0">
                <a:solidFill>
                  <a:srgbClr val="7030A0"/>
                </a:solidFill>
              </a:rPr>
              <a:t>S. </a:t>
            </a:r>
            <a:r>
              <a:rPr lang="en-US" altLang="zh-CN" dirty="0" err="1">
                <a:solidFill>
                  <a:srgbClr val="7030A0"/>
                </a:solidFill>
              </a:rPr>
              <a:t>Michimasa</a:t>
            </a:r>
            <a:r>
              <a:rPr lang="en-US" altLang="zh-CN" dirty="0">
                <a:solidFill>
                  <a:srgbClr val="7030A0"/>
                </a:solidFill>
              </a:rPr>
              <a:t> et al., PRL </a:t>
            </a:r>
            <a:r>
              <a:rPr lang="en-US" altLang="zh-CN" b="1" dirty="0">
                <a:solidFill>
                  <a:srgbClr val="7030A0"/>
                </a:solidFill>
              </a:rPr>
              <a:t>121</a:t>
            </a:r>
            <a:r>
              <a:rPr lang="en-US" altLang="zh-CN" dirty="0">
                <a:solidFill>
                  <a:srgbClr val="7030A0"/>
                </a:solidFill>
              </a:rPr>
              <a:t>, 022506 (2018).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8955A93-B2C4-4C74-A2AB-6D282E1C5531}"/>
              </a:ext>
            </a:extLst>
          </p:cNvPr>
          <p:cNvSpPr/>
          <p:nvPr/>
        </p:nvSpPr>
        <p:spPr>
          <a:xfrm>
            <a:off x="2468152" y="4017981"/>
            <a:ext cx="451821" cy="2022437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3D5946CE-20E6-45E2-B774-ADEE71DD213E}"/>
              </a:ext>
            </a:extLst>
          </p:cNvPr>
          <p:cNvCxnSpPr>
            <a:cxnSpLocks/>
            <a:stCxn id="11" idx="3"/>
            <a:endCxn id="7" idx="1"/>
          </p:cNvCxnSpPr>
          <p:nvPr/>
        </p:nvCxnSpPr>
        <p:spPr>
          <a:xfrm flipV="1">
            <a:off x="2919973" y="4692534"/>
            <a:ext cx="1578454" cy="336666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4237CA43-3C13-4282-9FE5-641EFF3C1D09}"/>
              </a:ext>
            </a:extLst>
          </p:cNvPr>
          <p:cNvSpPr/>
          <p:nvPr/>
        </p:nvSpPr>
        <p:spPr>
          <a:xfrm>
            <a:off x="10321234" y="4260028"/>
            <a:ext cx="451821" cy="1640542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672D4B6-EC8E-4D1E-AE10-66EDA67F70D4}"/>
              </a:ext>
            </a:extLst>
          </p:cNvPr>
          <p:cNvCxnSpPr>
            <a:cxnSpLocks/>
            <a:stCxn id="15" idx="1"/>
            <a:endCxn id="7" idx="3"/>
          </p:cNvCxnSpPr>
          <p:nvPr/>
        </p:nvCxnSpPr>
        <p:spPr>
          <a:xfrm flipH="1" flipV="1">
            <a:off x="6433394" y="4692534"/>
            <a:ext cx="3887840" cy="387765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>
            <a:extLst>
              <a:ext uri="{FF2B5EF4-FFF2-40B4-BE49-F238E27FC236}">
                <a16:creationId xmlns:a16="http://schemas.microsoft.com/office/drawing/2014/main" id="{CF40128A-0280-49E7-B45D-41F53757754C}"/>
              </a:ext>
            </a:extLst>
          </p:cNvPr>
          <p:cNvSpPr/>
          <p:nvPr/>
        </p:nvSpPr>
        <p:spPr>
          <a:xfrm>
            <a:off x="8224221" y="1393115"/>
            <a:ext cx="1000461" cy="6266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EB77B3ED-3BFA-4D11-A120-5DF9E0D641B7}"/>
              </a:ext>
            </a:extLst>
          </p:cNvPr>
          <p:cNvCxnSpPr/>
          <p:nvPr/>
        </p:nvCxnSpPr>
        <p:spPr>
          <a:xfrm flipH="1">
            <a:off x="6604186" y="1691914"/>
            <a:ext cx="1620036" cy="45970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>
            <a:extLst>
              <a:ext uri="{FF2B5EF4-FFF2-40B4-BE49-F238E27FC236}">
                <a16:creationId xmlns:a16="http://schemas.microsoft.com/office/drawing/2014/main" id="{BE9AF053-7904-4FD1-B14C-E9B47550A1BB}"/>
              </a:ext>
            </a:extLst>
          </p:cNvPr>
          <p:cNvSpPr/>
          <p:nvPr/>
        </p:nvSpPr>
        <p:spPr>
          <a:xfrm>
            <a:off x="1023659" y="1522207"/>
            <a:ext cx="1240826" cy="7750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DB9C2924-996E-4D30-959D-9C3B5F1D2C4C}"/>
              </a:ext>
            </a:extLst>
          </p:cNvPr>
          <p:cNvCxnSpPr>
            <a:cxnSpLocks/>
            <a:stCxn id="21" idx="6"/>
            <a:endCxn id="6" idx="1"/>
          </p:cNvCxnSpPr>
          <p:nvPr/>
        </p:nvCxnSpPr>
        <p:spPr>
          <a:xfrm>
            <a:off x="2264485" y="1909744"/>
            <a:ext cx="2063152" cy="24187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>
            <a:extLst>
              <a:ext uri="{FF2B5EF4-FFF2-40B4-BE49-F238E27FC236}">
                <a16:creationId xmlns:a16="http://schemas.microsoft.com/office/drawing/2014/main" id="{EB48CDE9-40EA-4905-BCEA-06DAD389D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814" y="5215116"/>
            <a:ext cx="947901" cy="12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1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5" grpId="0" animBg="1"/>
      <p:bldP spid="18" grpId="0" animBg="1"/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597FE2-3267-48E3-AB33-D59A5045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RHF-PKA1 reproduces magicity </a:t>
            </a:r>
            <a:endParaRPr lang="zh-CN" altLang="en-US" dirty="0"/>
          </a:p>
        </p:txBody>
      </p:sp>
      <p:pic>
        <p:nvPicPr>
          <p:cNvPr id="4" name="内容占位符 14">
            <a:extLst>
              <a:ext uri="{FF2B5EF4-FFF2-40B4-BE49-F238E27FC236}">
                <a16:creationId xmlns:a16="http://schemas.microsoft.com/office/drawing/2014/main" id="{37B43829-A6B9-4371-B95B-304BC6E1E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8"/>
          <a:stretch/>
        </p:blipFill>
        <p:spPr>
          <a:xfrm>
            <a:off x="757286" y="1195388"/>
            <a:ext cx="10717115" cy="498157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B5608D4-F45C-4663-9732-F897029BD303}"/>
              </a:ext>
            </a:extLst>
          </p:cNvPr>
          <p:cNvSpPr/>
          <p:nvPr/>
        </p:nvSpPr>
        <p:spPr>
          <a:xfrm>
            <a:off x="3780976" y="6233658"/>
            <a:ext cx="7935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>
                <a:solidFill>
                  <a:srgbClr val="7030A0"/>
                </a:solidFill>
              </a:rPr>
              <a:t>J.J. Li, J. Margueron, LONG, N. Van Giai, PLB </a:t>
            </a:r>
            <a:r>
              <a:rPr lang="en-US" altLang="zh-CN" b="1" dirty="0">
                <a:solidFill>
                  <a:srgbClr val="7030A0"/>
                </a:solidFill>
              </a:rPr>
              <a:t>753</a:t>
            </a:r>
            <a:r>
              <a:rPr lang="en-US" altLang="zh-CN" dirty="0">
                <a:solidFill>
                  <a:srgbClr val="7030A0"/>
                </a:solidFill>
              </a:rPr>
              <a:t> (2016) 97–102. </a:t>
            </a:r>
            <a:endParaRPr lang="zh-CN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726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B8ACEC-7DD7-455A-AF98-8C3AA23E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Effects of tensor force components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7AF442-8F05-4BB9-ADB9-1D58DED11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34" y="5669280"/>
            <a:ext cx="10763290" cy="1021975"/>
          </a:xfrm>
        </p:spPr>
        <p:txBody>
          <a:bodyPr>
            <a:normAutofit/>
          </a:bodyPr>
          <a:lstStyle/>
          <a:p>
            <a:r>
              <a:rPr lang="en-US" altLang="zh-CN" dirty="0"/>
              <a:t>Tensor force shows some effects in the occurrence of N=32 sub-shell, </a:t>
            </a:r>
            <a:r>
              <a:rPr lang="en-US" altLang="zh-CN" dirty="0">
                <a:solidFill>
                  <a:srgbClr val="FF0000"/>
                </a:solidFill>
              </a:rPr>
              <a:t>but not for the N=34 one</a:t>
            </a:r>
            <a:r>
              <a:rPr lang="en-US" altLang="zh-CN" dirty="0"/>
              <a:t>.</a:t>
            </a:r>
            <a:endParaRPr lang="zh-CN" altLang="en-US" dirty="0"/>
          </a:p>
        </p:txBody>
      </p:sp>
      <p:pic>
        <p:nvPicPr>
          <p:cNvPr id="4" name="内容占位符 14">
            <a:extLst>
              <a:ext uri="{FF2B5EF4-FFF2-40B4-BE49-F238E27FC236}">
                <a16:creationId xmlns:a16="http://schemas.microsoft.com/office/drawing/2014/main" id="{DF9115E3-78D2-45AB-9FB3-C2D7ABD580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54" b="2962"/>
          <a:stretch/>
        </p:blipFill>
        <p:spPr>
          <a:xfrm>
            <a:off x="516103" y="1299143"/>
            <a:ext cx="7156825" cy="4320000"/>
          </a:xfrm>
          <a:prstGeom prst="rect">
            <a:avLst/>
          </a:prstGeom>
        </p:spPr>
      </p:pic>
      <p:pic>
        <p:nvPicPr>
          <p:cNvPr id="5" name="内容占位符 14">
            <a:extLst>
              <a:ext uri="{FF2B5EF4-FFF2-40B4-BE49-F238E27FC236}">
                <a16:creationId xmlns:a16="http://schemas.microsoft.com/office/drawing/2014/main" id="{2F89CFD4-555A-469C-B658-C12AB5D33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-395" r="59843" b="4282"/>
          <a:stretch/>
        </p:blipFill>
        <p:spPr>
          <a:xfrm>
            <a:off x="8037398" y="1299143"/>
            <a:ext cx="3400426" cy="4320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751FAB5-CE24-44A4-9148-57A30F251E60}"/>
              </a:ext>
            </a:extLst>
          </p:cNvPr>
          <p:cNvSpPr/>
          <p:nvPr/>
        </p:nvSpPr>
        <p:spPr>
          <a:xfrm>
            <a:off x="8315732" y="6233658"/>
            <a:ext cx="3400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>
                <a:solidFill>
                  <a:srgbClr val="7030A0"/>
                </a:solidFill>
              </a:rPr>
              <a:t>PLB </a:t>
            </a:r>
            <a:r>
              <a:rPr lang="en-US" altLang="zh-CN" b="1" dirty="0">
                <a:solidFill>
                  <a:srgbClr val="7030A0"/>
                </a:solidFill>
              </a:rPr>
              <a:t>753</a:t>
            </a:r>
            <a:r>
              <a:rPr lang="en-US" altLang="zh-CN" dirty="0">
                <a:solidFill>
                  <a:srgbClr val="7030A0"/>
                </a:solidFill>
              </a:rPr>
              <a:t> (2016) 97–102. </a:t>
            </a:r>
            <a:endParaRPr lang="zh-CN" altLang="en-US" dirty="0">
              <a:solidFill>
                <a:srgbClr val="7030A0"/>
              </a:solidFill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54DAFF09-4B01-4C96-A1E9-A574C9CE6C66}"/>
              </a:ext>
            </a:extLst>
          </p:cNvPr>
          <p:cNvCxnSpPr/>
          <p:nvPr/>
        </p:nvCxnSpPr>
        <p:spPr>
          <a:xfrm flipV="1">
            <a:off x="1893346" y="2883049"/>
            <a:ext cx="683110" cy="1108038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41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6A6558-600A-4E29-9013-0071A9473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Magic nature at N=32 and 34</a:t>
            </a:r>
            <a:endParaRPr lang="zh-CN" altLang="en-US" dirty="0"/>
          </a:p>
        </p:txBody>
      </p:sp>
      <p:pic>
        <p:nvPicPr>
          <p:cNvPr id="4" name="内容占位符 6">
            <a:extLst>
              <a:ext uri="{FF2B5EF4-FFF2-40B4-BE49-F238E27FC236}">
                <a16:creationId xmlns:a16="http://schemas.microsoft.com/office/drawing/2014/main" id="{40643145-51ED-48CC-9F08-ECEEF9904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2439" r="4598" b="6040"/>
          <a:stretch/>
        </p:blipFill>
        <p:spPr>
          <a:xfrm>
            <a:off x="288898" y="1324480"/>
            <a:ext cx="8136142" cy="4981575"/>
          </a:xfr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E01B651-97B9-41EC-9F01-C03B892DDA75}"/>
              </a:ext>
            </a:extLst>
          </p:cNvPr>
          <p:cNvSpPr txBox="1"/>
          <p:nvPr/>
        </p:nvSpPr>
        <p:spPr>
          <a:xfrm>
            <a:off x="8545922" y="1395614"/>
            <a:ext cx="3173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400" dirty="0"/>
              <a:t>Discrepancy is notable for PKO3 and DD-ME2</a:t>
            </a:r>
            <a:endParaRPr lang="zh-CN" altLang="en-US" sz="2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F6969ED-34B7-4D00-A0DC-9B479BCED695}"/>
              </a:ext>
            </a:extLst>
          </p:cNvPr>
          <p:cNvSpPr/>
          <p:nvPr/>
        </p:nvSpPr>
        <p:spPr>
          <a:xfrm>
            <a:off x="102561" y="6336653"/>
            <a:ext cx="8314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7030A0"/>
                </a:solidFill>
              </a:rPr>
              <a:t>Exp.:</a:t>
            </a:r>
            <a:r>
              <a:rPr lang="zh-CN" altLang="en-US" dirty="0">
                <a:solidFill>
                  <a:srgbClr val="7030A0"/>
                </a:solidFill>
              </a:rPr>
              <a:t> Chinese Physics C </a:t>
            </a:r>
            <a:r>
              <a:rPr lang="zh-CN" altLang="en-US" b="1" dirty="0">
                <a:solidFill>
                  <a:srgbClr val="7030A0"/>
                </a:solidFill>
              </a:rPr>
              <a:t>41</a:t>
            </a:r>
            <a:r>
              <a:rPr lang="zh-CN" altLang="en-US" dirty="0">
                <a:solidFill>
                  <a:srgbClr val="7030A0"/>
                </a:solidFill>
              </a:rPr>
              <a:t> (2017)</a:t>
            </a:r>
            <a:r>
              <a:rPr lang="en-US" altLang="zh-CN" dirty="0">
                <a:solidFill>
                  <a:srgbClr val="7030A0"/>
                </a:solidFill>
              </a:rPr>
              <a:t>; Phys. Rev. Lett. </a:t>
            </a:r>
            <a:r>
              <a:rPr lang="en-US" altLang="zh-CN" b="1" dirty="0">
                <a:solidFill>
                  <a:srgbClr val="7030A0"/>
                </a:solidFill>
              </a:rPr>
              <a:t>121</a:t>
            </a:r>
            <a:r>
              <a:rPr lang="en-US" altLang="zh-CN" dirty="0">
                <a:solidFill>
                  <a:srgbClr val="7030A0"/>
                </a:solidFill>
              </a:rPr>
              <a:t>, 022506 (2018).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0948FEC-FD1F-4C41-8ABB-84B98D0AAD01}"/>
              </a:ext>
            </a:extLst>
          </p:cNvPr>
          <p:cNvSpPr/>
          <p:nvPr/>
        </p:nvSpPr>
        <p:spPr>
          <a:xfrm>
            <a:off x="8545922" y="2720866"/>
            <a:ext cx="32911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446088"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000FF"/>
                </a:solidFill>
              </a:rPr>
              <a:t>PKA1 reproduces the data, as well as systematics.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F0A2824-4852-4E0C-A237-F4F192B81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532" y="4198518"/>
            <a:ext cx="947901" cy="126386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E11476C-B174-4924-8D11-AD110945A366}"/>
              </a:ext>
            </a:extLst>
          </p:cNvPr>
          <p:cNvSpPr txBox="1"/>
          <p:nvPr/>
        </p:nvSpPr>
        <p:spPr>
          <a:xfrm>
            <a:off x="8670072" y="5498257"/>
            <a:ext cx="3042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Unified mechanism?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77B7220-ACCD-49AC-979E-DCBEA93CA3DB}"/>
              </a:ext>
            </a:extLst>
          </p:cNvPr>
          <p:cNvSpPr/>
          <p:nvPr/>
        </p:nvSpPr>
        <p:spPr>
          <a:xfrm>
            <a:off x="8783885" y="5995793"/>
            <a:ext cx="2815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PLB </a:t>
            </a:r>
            <a:r>
              <a:rPr lang="en-US" altLang="zh-CN" b="1" dirty="0">
                <a:solidFill>
                  <a:srgbClr val="7030A0"/>
                </a:solidFill>
              </a:rPr>
              <a:t>806</a:t>
            </a:r>
            <a:r>
              <a:rPr lang="en-US" altLang="zh-CN" dirty="0">
                <a:solidFill>
                  <a:srgbClr val="7030A0"/>
                </a:solidFill>
              </a:rPr>
              <a:t>, 135524 (2020)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692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613F7D-DB3C-463C-AEFA-E02E0144A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>
                <a:latin typeface="+mj-lt"/>
                <a:ea typeface="+mj-ea"/>
              </a:rPr>
              <a:t>Unstable Nuclei:</a:t>
            </a:r>
            <a:r>
              <a:rPr lang="zh-CN" altLang="en-US" dirty="0">
                <a:latin typeface="+mj-lt"/>
                <a:ea typeface="+mj-ea"/>
              </a:rPr>
              <a:t> </a:t>
            </a:r>
            <a:r>
              <a:rPr lang="en-US" altLang="zh-CN" dirty="0">
                <a:latin typeface="+mj-lt"/>
                <a:ea typeface="+mj-ea"/>
              </a:rPr>
              <a:t>Applications</a:t>
            </a:r>
            <a:endParaRPr lang="zh-CN" altLang="en-US" dirty="0">
              <a:latin typeface="+mj-lt"/>
              <a:ea typeface="+mj-ea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61B6B1-07DE-476D-937E-0A365E95F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456233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Nuclear energy from </a:t>
            </a:r>
            <a:r>
              <a:rPr lang="en-US" altLang="zh-CN" baseline="30000" dirty="0"/>
              <a:t>235</a:t>
            </a:r>
            <a:r>
              <a:rPr lang="en-US" altLang="zh-CN" dirty="0"/>
              <a:t>U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D889B2B-D3E3-4452-B511-E0590C88E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8649" y="1695319"/>
            <a:ext cx="2627018" cy="1620000"/>
          </a:xfrm>
          <a:prstGeom prst="rect">
            <a:avLst/>
          </a:prstGeom>
        </p:spPr>
      </p:pic>
      <p:sp>
        <p:nvSpPr>
          <p:cNvPr id="5" name="箭头: 右 4">
            <a:extLst>
              <a:ext uri="{FF2B5EF4-FFF2-40B4-BE49-F238E27FC236}">
                <a16:creationId xmlns:a16="http://schemas.microsoft.com/office/drawing/2014/main" id="{8CAD6DED-4289-4A38-BA0D-765B6670E0C1}"/>
              </a:ext>
            </a:extLst>
          </p:cNvPr>
          <p:cNvSpPr/>
          <p:nvPr/>
        </p:nvSpPr>
        <p:spPr>
          <a:xfrm>
            <a:off x="4014464" y="2160933"/>
            <a:ext cx="736600" cy="47752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EA5D8BA-4498-49D8-A232-B42D3288D39C}"/>
              </a:ext>
            </a:extLst>
          </p:cNvPr>
          <p:cNvSpPr txBox="1"/>
          <p:nvPr/>
        </p:nvSpPr>
        <p:spPr>
          <a:xfrm>
            <a:off x="5046465" y="1712391"/>
            <a:ext cx="646447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C00000"/>
                </a:solidFill>
              </a:rPr>
              <a:t>Long life-time radioactive nuclides remain</a:t>
            </a:r>
          </a:p>
          <a:p>
            <a:pPr algn="ctr">
              <a:spcBef>
                <a:spcPts val="1200"/>
              </a:spcBef>
            </a:pPr>
            <a:r>
              <a:rPr lang="en-US" altLang="zh-CN" sz="2400" dirty="0"/>
              <a:t>complicated </a:t>
            </a:r>
            <a:r>
              <a:rPr lang="en-US" altLang="zh-CN" sz="2400" dirty="0">
                <a:solidFill>
                  <a:srgbClr val="0000FF"/>
                </a:solidFill>
              </a:rPr>
              <a:t>Spent Fuel Reprocessing </a:t>
            </a:r>
            <a:r>
              <a:rPr lang="en-US" altLang="zh-CN" sz="2400" dirty="0"/>
              <a:t>and </a:t>
            </a:r>
            <a:r>
              <a:rPr lang="en-US" altLang="zh-CN" sz="2400" dirty="0">
                <a:solidFill>
                  <a:srgbClr val="0000FF"/>
                </a:solidFill>
              </a:rPr>
              <a:t>Nuclear Waste Disposal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E7F2AFE7-5213-4631-936C-7AE1D40AA49F}"/>
              </a:ext>
            </a:extLst>
          </p:cNvPr>
          <p:cNvSpPr txBox="1">
            <a:spLocks/>
          </p:cNvSpPr>
          <p:nvPr/>
        </p:nvSpPr>
        <p:spPr>
          <a:xfrm>
            <a:off x="516102" y="3380728"/>
            <a:ext cx="11200057" cy="477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49263" indent="-449263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baseline="0">
                <a:cs typeface="Calibri" panose="020F0502020204030204" pitchFamily="34" charset="0"/>
              </a:defRPr>
            </a:lvl1pPr>
            <a:lvl2pPr marL="808038" indent="-350838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baseline="0"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/>
              <a:t>Closed</a:t>
            </a:r>
            <a:r>
              <a:rPr lang="zh-CN" altLang="en-US" dirty="0"/>
              <a:t> </a:t>
            </a:r>
            <a:r>
              <a:rPr lang="en-US" altLang="zh-CN" dirty="0"/>
              <a:t>Nuclear</a:t>
            </a:r>
            <a:r>
              <a:rPr lang="zh-CN" altLang="en-US" dirty="0"/>
              <a:t> </a:t>
            </a:r>
            <a:r>
              <a:rPr lang="en-US" altLang="zh-CN" dirty="0"/>
              <a:t>Fuel</a:t>
            </a:r>
            <a:r>
              <a:rPr lang="zh-CN" altLang="en-US" dirty="0"/>
              <a:t> </a:t>
            </a:r>
            <a:r>
              <a:rPr lang="en-US" altLang="zh-CN" dirty="0"/>
              <a:t>Cycle: Isotope transmutation </a:t>
            </a:r>
            <a:r>
              <a:rPr lang="en-US" altLang="zh-CN" dirty="0">
                <a:sym typeface="Wingdings" panose="05000000000000000000" pitchFamily="2" charset="2"/>
              </a:rPr>
              <a:t> Unstable nuclei</a:t>
            </a:r>
            <a:r>
              <a:rPr lang="zh-CN" altLang="en-US" dirty="0"/>
              <a:t> </a:t>
            </a:r>
          </a:p>
        </p:txBody>
      </p:sp>
      <p:pic>
        <p:nvPicPr>
          <p:cNvPr id="8" name="内容占位符 15">
            <a:extLst>
              <a:ext uri="{FF2B5EF4-FFF2-40B4-BE49-F238E27FC236}">
                <a16:creationId xmlns:a16="http://schemas.microsoft.com/office/drawing/2014/main" id="{3B335095-3028-4D7C-88DF-2E65A6399AB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0893" y="3711931"/>
            <a:ext cx="3319015" cy="2232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96AD99B8-705A-4CF3-A32C-0CC732EFB655}"/>
              </a:ext>
            </a:extLst>
          </p:cNvPr>
          <p:cNvGrpSpPr/>
          <p:nvPr/>
        </p:nvGrpSpPr>
        <p:grpSpPr>
          <a:xfrm>
            <a:off x="6538637" y="3803283"/>
            <a:ext cx="5189972" cy="2268000"/>
            <a:chOff x="3591560" y="4723652"/>
            <a:chExt cx="4328558" cy="1908653"/>
          </a:xfrm>
        </p:grpSpPr>
        <p:pic>
          <p:nvPicPr>
            <p:cNvPr id="10" name="图片 26">
              <a:extLst>
                <a:ext uri="{FF2B5EF4-FFF2-40B4-BE49-F238E27FC236}">
                  <a16:creationId xmlns:a16="http://schemas.microsoft.com/office/drawing/2014/main" id="{6979E6EB-7EB6-4D38-979C-DAD6C5299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118" y="4723652"/>
              <a:ext cx="4320000" cy="1892462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6ADCA5C-F66B-4864-B362-E0BE83C3F562}"/>
                </a:ext>
              </a:extLst>
            </p:cNvPr>
            <p:cNvSpPr/>
            <p:nvPr/>
          </p:nvSpPr>
          <p:spPr>
            <a:xfrm>
              <a:off x="3591560" y="4836160"/>
              <a:ext cx="167640" cy="7794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96A2736-B4AB-4DA1-B418-99210AA550FD}"/>
                </a:ext>
              </a:extLst>
            </p:cNvPr>
            <p:cNvSpPr/>
            <p:nvPr/>
          </p:nvSpPr>
          <p:spPr>
            <a:xfrm>
              <a:off x="5863502" y="6397251"/>
              <a:ext cx="758363" cy="2350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7BD0FE8-A015-4173-9E3F-23C673136BA2}"/>
              </a:ext>
            </a:extLst>
          </p:cNvPr>
          <p:cNvGrpSpPr/>
          <p:nvPr/>
        </p:nvGrpSpPr>
        <p:grpSpPr>
          <a:xfrm>
            <a:off x="7816942" y="5323350"/>
            <a:ext cx="1107996" cy="413528"/>
            <a:chOff x="4960799" y="4657848"/>
            <a:chExt cx="1107996" cy="413528"/>
          </a:xfrm>
        </p:grpSpPr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0DA6FE1E-395A-48B4-8F98-49816DEA032C}"/>
                </a:ext>
              </a:extLst>
            </p:cNvPr>
            <p:cNvCxnSpPr>
              <a:cxnSpLocks/>
            </p:cNvCxnSpPr>
            <p:nvPr/>
          </p:nvCxnSpPr>
          <p:spPr>
            <a:xfrm>
              <a:off x="5103033" y="4657848"/>
              <a:ext cx="823528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26C400A-0DA6-480F-A4E5-5C1A14C8E4E3}"/>
                </a:ext>
              </a:extLst>
            </p:cNvPr>
            <p:cNvSpPr txBox="1"/>
            <p:nvPr/>
          </p:nvSpPr>
          <p:spPr>
            <a:xfrm>
              <a:off x="4960799" y="470204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rgbClr val="0000FF"/>
                  </a:solidFill>
                </a:rPr>
                <a:t>中子俘获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D86E009-D5D0-417B-8AD0-0AA363FCA628}"/>
              </a:ext>
            </a:extLst>
          </p:cNvPr>
          <p:cNvGrpSpPr/>
          <p:nvPr/>
        </p:nvGrpSpPr>
        <p:grpSpPr>
          <a:xfrm>
            <a:off x="8827974" y="4521412"/>
            <a:ext cx="632517" cy="838691"/>
            <a:chOff x="6031296" y="3816402"/>
            <a:chExt cx="632517" cy="838691"/>
          </a:xfrm>
        </p:grpSpPr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23D9FF5B-6ED4-4096-BAE5-1ACD6E10AE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31296" y="4140360"/>
              <a:ext cx="447850" cy="403042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52D90977-A78E-4785-92DF-057A4C010C84}"/>
                </a:ext>
              </a:extLst>
            </p:cNvPr>
            <p:cNvSpPr txBox="1"/>
            <p:nvPr/>
          </p:nvSpPr>
          <p:spPr>
            <a:xfrm rot="2816380">
              <a:off x="6059801" y="4051082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0000FF"/>
                  </a:solidFill>
                  <a:latin typeface="Symbol" panose="05050102010706020507" pitchFamily="18" charset="2"/>
                </a:rPr>
                <a:t>b</a:t>
              </a:r>
              <a:r>
                <a:rPr lang="en-US" altLang="zh-CN" b="1" dirty="0">
                  <a:solidFill>
                    <a:srgbClr val="0000FF"/>
                  </a:solidFill>
                </a:rPr>
                <a:t>-</a:t>
              </a:r>
              <a:r>
                <a:rPr lang="zh-CN" altLang="en-US" b="1" dirty="0">
                  <a:solidFill>
                    <a:srgbClr val="0000FF"/>
                  </a:solidFill>
                </a:rPr>
                <a:t>衰变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2B858629-5019-4357-9D24-B4366B616F04}"/>
              </a:ext>
            </a:extLst>
          </p:cNvPr>
          <p:cNvSpPr txBox="1"/>
          <p:nvPr/>
        </p:nvSpPr>
        <p:spPr>
          <a:xfrm>
            <a:off x="4337095" y="4167217"/>
            <a:ext cx="3411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+mj-lt"/>
              </a:rPr>
              <a:t>Reaction cross section</a:t>
            </a:r>
          </a:p>
          <a:p>
            <a:r>
              <a:rPr lang="en-US" altLang="zh-CN" sz="2400" dirty="0">
                <a:solidFill>
                  <a:srgbClr val="FF0000"/>
                </a:solidFill>
                <a:latin typeface="+mj-lt"/>
              </a:rPr>
              <a:t>Decay properties</a:t>
            </a:r>
          </a:p>
          <a:p>
            <a:r>
              <a:rPr lang="en-US" altLang="zh-CN" sz="2400" dirty="0">
                <a:solidFill>
                  <a:srgbClr val="FF0000"/>
                </a:solidFill>
                <a:latin typeface="+mj-lt"/>
              </a:rPr>
              <a:t>Structure, etc.</a:t>
            </a:r>
            <a:endParaRPr lang="zh-CN" alt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90A8F9D9-FCC0-4267-80E9-118B69EC208F}"/>
              </a:ext>
            </a:extLst>
          </p:cNvPr>
          <p:cNvSpPr txBox="1">
            <a:spLocks/>
          </p:cNvSpPr>
          <p:nvPr/>
        </p:nvSpPr>
        <p:spPr>
          <a:xfrm>
            <a:off x="516102" y="6022656"/>
            <a:ext cx="11200057" cy="477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00" dirty="0">
                <a:solidFill>
                  <a:srgbClr val="C00000"/>
                </a:solidFill>
                <a:latin typeface="+mn-lt"/>
                <a:ea typeface="+mn-ea"/>
              </a:rPr>
              <a:t>Most</a:t>
            </a:r>
            <a:r>
              <a:rPr lang="en-US" altLang="zh-CN" dirty="0">
                <a:solidFill>
                  <a:srgbClr val="C00000"/>
                </a:solidFill>
              </a:rPr>
              <a:t> </a:t>
            </a:r>
            <a:r>
              <a:rPr lang="en-US" altLang="zh-CN" sz="2600" dirty="0">
                <a:solidFill>
                  <a:srgbClr val="C00000"/>
                </a:solidFill>
                <a:latin typeface="+mn-lt"/>
                <a:ea typeface="+mn-ea"/>
              </a:rPr>
              <a:t>of the </a:t>
            </a:r>
            <a:r>
              <a:rPr lang="en-US" altLang="zh-CN" sz="2600" dirty="0">
                <a:solidFill>
                  <a:srgbClr val="C00000"/>
                </a:solidFill>
                <a:latin typeface="+mn-lt"/>
                <a:ea typeface="+mn-ea"/>
                <a:sym typeface="Wingdings" panose="05000000000000000000" pitchFamily="2" charset="2"/>
              </a:rPr>
              <a:t>Unstable nuclei</a:t>
            </a:r>
            <a:r>
              <a:rPr lang="zh-CN" altLang="en-US" sz="2600" dirty="0">
                <a:solidFill>
                  <a:srgbClr val="C00000"/>
                </a:solidFill>
                <a:latin typeface="+mn-lt"/>
                <a:ea typeface="+mn-ea"/>
              </a:rPr>
              <a:t> </a:t>
            </a:r>
            <a:r>
              <a:rPr lang="en-US" altLang="zh-CN" sz="2600" dirty="0">
                <a:solidFill>
                  <a:srgbClr val="C00000"/>
                </a:solidFill>
                <a:latin typeface="+mn-lt"/>
                <a:ea typeface="+mn-ea"/>
              </a:rPr>
              <a:t>have not been synthesized yet</a:t>
            </a:r>
            <a:endParaRPr lang="zh-CN" altLang="en-US" sz="2600" dirty="0">
              <a:solidFill>
                <a:srgbClr val="C0000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4307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  <p:bldP spid="7" grpId="0"/>
      <p:bldP spid="19" grpId="0"/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04A373-0CA8-4626-99C0-5C21D6EC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Mechanism of the magicity</a:t>
            </a:r>
            <a:endParaRPr lang="zh-CN" altLang="en-US" dirty="0"/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18484DCA-FB33-41EC-80C8-AC1219ED5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60" y="1154901"/>
            <a:ext cx="7891290" cy="396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F34EAB3-A07D-4904-A139-09B93D60BA11}"/>
              </a:ext>
            </a:extLst>
          </p:cNvPr>
          <p:cNvSpPr txBox="1"/>
          <p:nvPr/>
        </p:nvSpPr>
        <p:spPr>
          <a:xfrm>
            <a:off x="8598047" y="1730576"/>
            <a:ext cx="3076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Mean field potential </a:t>
            </a:r>
            <a:endParaRPr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1">
                <a:extLst>
                  <a:ext uri="{FF2B5EF4-FFF2-40B4-BE49-F238E27FC236}">
                    <a16:creationId xmlns:a16="http://schemas.microsoft.com/office/drawing/2014/main" id="{C1030AD2-C48A-427C-955C-22FDB341C7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8696" y="5264827"/>
                <a:ext cx="11584131" cy="1386183"/>
              </a:xfrm>
              <a:prstGeom prst="rect">
                <a:avLst/>
              </a:prstGeom>
            </p:spPr>
            <p:txBody>
              <a:bodyPr lIns="36000" tIns="36000" rIns="36000" bIns="36000" anchor="t" anchorCtr="0"/>
              <a:lstStyle>
                <a:lvl1pPr marL="271463" indent="-271463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Blip>
                    <a:blip r:embed="rId3"/>
                  </a:buBlip>
                  <a:defRPr sz="2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4988" indent="-2635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2D2DFF"/>
                  </a:buClr>
                  <a:buFont typeface="MS Gothic" panose="020B0609070205080204" pitchFamily="49" charset="-128"/>
                  <a:buChar char="✔"/>
                  <a:defRPr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0363" lvl="0" indent="-360363">
                  <a:lnSpc>
                    <a:spcPct val="100000"/>
                  </a:lnSpc>
                  <a:spcBef>
                    <a:spcPts val="1200"/>
                  </a:spcBef>
                  <a:buFont typeface="MS Gothic" panose="020B0609070205080204" pitchFamily="49" charset="-128"/>
                  <a:buChar char="✔"/>
                </a:pP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黑体"/>
                  </a:rPr>
                  <a:t>N = 32 in </a:t>
                </a:r>
                <a:r>
                  <a:rPr kumimoji="0" lang="en-US" altLang="zh-CN" sz="240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黑体"/>
                  </a:rPr>
                  <a:t>52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黑体"/>
                  </a:rPr>
                  <a:t>Ca 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黑体"/>
                    <a:sym typeface="Wingdings" panose="05000000000000000000" pitchFamily="2" charset="2"/>
                  </a:rPr>
                  <a:t> 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黑体"/>
                  </a:rPr>
                  <a:t>notable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40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</a:rPr>
                        </m:ctrlPr>
                      </m:sSubPr>
                      <m:e>
                        <m:r>
                          <a:rPr kumimoji="0" lang="en-US" altLang="zh-CN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kumimoji="0" lang="en-US" altLang="zh-CN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kumimoji="0" lang="zh-CN" altLang="en-US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</a:rPr>
                          <m:t>𝜈</m:t>
                        </m:r>
                        <m:r>
                          <a:rPr kumimoji="0" lang="en-US" altLang="zh-CN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</a:rPr>
                          <m:t>2</m:t>
                        </m:r>
                        <m:r>
                          <a:rPr kumimoji="0" lang="en-US" altLang="zh-CN" sz="2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黑体"/>
                          </a:rPr>
                          <m:t>𝑝</m:t>
                        </m:r>
                      </m:sub>
                    </m:sSub>
                  </m:oMath>
                </a14:m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黑体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ea typeface="黑体"/>
                    <a:sym typeface="Wingdings" panose="05000000000000000000" pitchFamily="2" charset="2"/>
                  </a:rPr>
                  <a:t> </a:t>
                </a:r>
                <a:r>
                  <a:rPr lang="en-US" altLang="zh-CN" dirty="0">
                    <a:ln>
                      <a:noFill/>
                    </a:ln>
                    <a:solidFill>
                      <a:srgbClr val="C00000"/>
                    </a:solidFill>
                    <a:effectLst/>
                  </a:rPr>
                  <a:t>central-bumped</a:t>
                </a:r>
                <a:r>
                  <a:rPr lang="en-US" altLang="zh-CN" dirty="0">
                    <a:ln>
                      <a:noFill/>
                    </a:ln>
                    <a:solidFill>
                      <a:srgbClr val="C00000"/>
                    </a:solidFill>
                    <a:effectLst/>
                    <a:ea typeface="黑体"/>
                  </a:rPr>
                  <a:t> density profiles</a:t>
                </a:r>
              </a:p>
              <a:p>
                <a:pPr marL="360363" lvl="0" indent="-360363">
                  <a:lnSpc>
                    <a:spcPct val="100000"/>
                  </a:lnSpc>
                  <a:spcBef>
                    <a:spcPts val="1200"/>
                  </a:spcBef>
                  <a:buFont typeface="MS Gothic" panose="020B0609070205080204" pitchFamily="49" charset="-128"/>
                  <a:buChar char="✔"/>
                </a:pPr>
                <a:r>
                  <a:rPr kumimoji="0" lang="en-US" altLang="zh-CN" sz="2400" i="0" u="none" strike="noStrike" kern="1200" cap="none" spc="0" normalizeH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黑体"/>
                  </a:rPr>
                  <a:t>N = 34 in </a:t>
                </a:r>
                <a:r>
                  <a:rPr kumimoji="0" lang="en-US" altLang="zh-CN" sz="240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黑体"/>
                  </a:rPr>
                  <a:t>54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黑体"/>
                  </a:rPr>
                  <a:t>Ca 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黑体"/>
                    <a:sym typeface="Wingdings" panose="05000000000000000000" pitchFamily="2" charset="2"/>
                  </a:rPr>
                  <a:t> reduced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b="0" i="1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zh-CN" altLang="en-US" b="0" i="1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altLang="zh-CN" b="0" i="1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kumimoji="0" lang="zh-CN" altLang="en-US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黑体"/>
                  </a:rPr>
                  <a:t> </a:t>
                </a:r>
                <a:r>
                  <a:rPr lang="en-US" altLang="zh-CN" dirty="0">
                    <a:ln>
                      <a:noFill/>
                    </a:ln>
                    <a:solidFill>
                      <a:srgbClr val="0000FF"/>
                    </a:solidFill>
                    <a:ea typeface="黑体"/>
                  </a:rPr>
                  <a:t>&amp; 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黑体"/>
                  </a:rPr>
                  <a:t> unchanged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b="0" i="1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zh-CN" altLang="en-US" b="0" i="1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altLang="zh-CN" b="0" i="1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b="0" i="1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黑体"/>
                  </a:rPr>
                  <a:t> 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黑体"/>
                    <a:sym typeface="Wingdings" panose="05000000000000000000" pitchFamily="2" charset="2"/>
                  </a:rPr>
                  <a:t> </a:t>
                </a:r>
                <a:r>
                  <a:rPr lang="en-US" altLang="zh-CN" dirty="0">
                    <a:ln>
                      <a:noFill/>
                    </a:ln>
                    <a:solidFill>
                      <a:srgbClr val="0000FF"/>
                    </a:solidFill>
                    <a:effectLst/>
                  </a:rPr>
                  <a:t>flat or even depressed </a:t>
                </a:r>
                <a:r>
                  <a:rPr kumimoji="0" lang="en-US" altLang="zh-CN" sz="2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ea typeface="黑体"/>
                  </a:rPr>
                  <a:t>central densities</a:t>
                </a:r>
                <a:endParaRPr kumimoji="0" lang="zh-CN" alt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ea typeface="黑体"/>
                </a:endParaRPr>
              </a:p>
            </p:txBody>
          </p:sp>
        </mc:Choice>
        <mc:Fallback xmlns="">
          <p:sp>
            <p:nvSpPr>
              <p:cNvPr id="7" name="内容占位符 1">
                <a:extLst>
                  <a:ext uri="{FF2B5EF4-FFF2-40B4-BE49-F238E27FC236}">
                    <a16:creationId xmlns:a16="http://schemas.microsoft.com/office/drawing/2014/main" id="{C1030AD2-C48A-427C-955C-22FDB341C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96" y="5264827"/>
                <a:ext cx="11584131" cy="1386183"/>
              </a:xfrm>
              <a:prstGeom prst="rect">
                <a:avLst/>
              </a:prstGeom>
              <a:blipFill>
                <a:blip r:embed="rId4"/>
                <a:stretch>
                  <a:fillRect l="-999" t="-4405" r="-263" b="-114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4504CD2B-4EF0-480A-ABE9-0174132A6BCA}"/>
              </a:ext>
            </a:extLst>
          </p:cNvPr>
          <p:cNvSpPr txBox="1"/>
          <p:nvPr/>
        </p:nvSpPr>
        <p:spPr>
          <a:xfrm>
            <a:off x="8689488" y="3559464"/>
            <a:ext cx="289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Density profiles</a:t>
            </a:r>
            <a:endParaRPr lang="zh-CN" altLang="en-US" sz="2400" dirty="0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3ABB41E-EEB3-4581-B7EB-24312E0E9E27}"/>
              </a:ext>
            </a:extLst>
          </p:cNvPr>
          <p:cNvCxnSpPr>
            <a:stCxn id="6" idx="2"/>
            <a:endCxn id="8" idx="0"/>
          </p:cNvCxnSpPr>
          <p:nvPr/>
        </p:nvCxnSpPr>
        <p:spPr>
          <a:xfrm>
            <a:off x="10136391" y="2192241"/>
            <a:ext cx="0" cy="1367223"/>
          </a:xfrm>
          <a:prstGeom prst="straightConnector1">
            <a:avLst/>
          </a:prstGeom>
          <a:ln w="28575">
            <a:solidFill>
              <a:srgbClr val="0000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B5F7DB13-2899-4888-90B6-277497F6B6CD}"/>
              </a:ext>
            </a:extLst>
          </p:cNvPr>
          <p:cNvSpPr txBox="1"/>
          <p:nvPr/>
        </p:nvSpPr>
        <p:spPr>
          <a:xfrm>
            <a:off x="9204084" y="2632984"/>
            <a:ext cx="1864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/>
              <a:t>Coincidence</a:t>
            </a:r>
            <a:endParaRPr lang="zh-CN" altLang="en-US" sz="2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80DB579-B1A1-4700-A8BF-BEC0DE7A698D}"/>
              </a:ext>
            </a:extLst>
          </p:cNvPr>
          <p:cNvSpPr/>
          <p:nvPr/>
        </p:nvSpPr>
        <p:spPr>
          <a:xfrm>
            <a:off x="8721146" y="4618496"/>
            <a:ext cx="2815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PLB </a:t>
            </a:r>
            <a:r>
              <a:rPr lang="en-US" altLang="zh-CN" b="1" dirty="0">
                <a:solidFill>
                  <a:srgbClr val="7030A0"/>
                </a:solidFill>
              </a:rPr>
              <a:t>806</a:t>
            </a:r>
            <a:r>
              <a:rPr lang="en-US" altLang="zh-CN" dirty="0">
                <a:solidFill>
                  <a:srgbClr val="7030A0"/>
                </a:solidFill>
              </a:rPr>
              <a:t>, 135524 (2020)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715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AC54C4-D8FC-45EF-AD02-3A502904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Strong coupling of Dirac inversion partners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1">
                <a:extLst>
                  <a:ext uri="{FF2B5EF4-FFF2-40B4-BE49-F238E27FC236}">
                    <a16:creationId xmlns:a16="http://schemas.microsoft.com/office/drawing/2014/main" id="{5A259253-2D81-4E4C-B201-3C74F46271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4115" y="1254888"/>
                <a:ext cx="6427824" cy="525074"/>
              </a:xfrm>
              <a:prstGeom prst="rect">
                <a:avLst/>
              </a:prstGeom>
            </p:spPr>
            <p:txBody>
              <a:bodyPr vert="horz" lIns="36000" tIns="36000" rIns="36000" bIns="36000" rtlCol="0" anchor="t" anchorCtr="0"/>
              <a:lstStyle>
                <a:defPPr>
                  <a:defRPr lang="en-US"/>
                </a:defPPr>
                <a:lvl1pPr marL="271463" indent="-271463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Blip>
                    <a:blip r:embed="rId3"/>
                  </a:buBlip>
                  <a:defRPr sz="2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4988" indent="-263525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2D2DFF"/>
                  </a:buClr>
                  <a:buFont typeface="MS Gothic" panose="020B0609070205080204" pitchFamily="49" charset="-128"/>
                  <a:buChar char="✔"/>
                  <a:defRPr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46088" indent="-446088" latinLnBrk="1">
                  <a:lnSpc>
                    <a:spcPct val="100000"/>
                  </a:lnSpc>
                  <a:spcBef>
                    <a:spcPts val="0"/>
                  </a:spcBef>
                  <a:buFont typeface="Wingdings" panose="05000000000000000000" pitchFamily="2" charset="2"/>
                  <a:buChar char="p"/>
                </a:pPr>
                <a:r>
                  <a:rPr lang="en-US" altLang="zh-CN" sz="2800" dirty="0"/>
                  <a:t>Spherical Dirac spinor: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2800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4" name="内容占位符 1">
                <a:extLst>
                  <a:ext uri="{FF2B5EF4-FFF2-40B4-BE49-F238E27FC236}">
                    <a16:creationId xmlns:a16="http://schemas.microsoft.com/office/drawing/2014/main" id="{5A259253-2D81-4E4C-B201-3C74F4627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115" y="1254888"/>
                <a:ext cx="6427824" cy="525074"/>
              </a:xfrm>
              <a:prstGeom prst="rect">
                <a:avLst/>
              </a:prstGeom>
              <a:blipFill>
                <a:blip r:embed="rId4"/>
                <a:stretch>
                  <a:fillRect l="-2464" t="-13953" b="-290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>
            <a:extLst>
              <a:ext uri="{FF2B5EF4-FFF2-40B4-BE49-F238E27FC236}">
                <a16:creationId xmlns:a16="http://schemas.microsoft.com/office/drawing/2014/main" id="{8D356C7F-4B40-4545-98E2-C32C7D37F40D}"/>
              </a:ext>
            </a:extLst>
          </p:cNvPr>
          <p:cNvGrpSpPr/>
          <p:nvPr/>
        </p:nvGrpSpPr>
        <p:grpSpPr>
          <a:xfrm>
            <a:off x="665998" y="3551486"/>
            <a:ext cx="3411948" cy="1395282"/>
            <a:chOff x="5145001" y="3123775"/>
            <a:chExt cx="3411948" cy="1334617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09E436DA-4C6A-4B98-B865-6BE1FA4ED09A}"/>
                </a:ext>
              </a:extLst>
            </p:cNvPr>
            <p:cNvGrpSpPr/>
            <p:nvPr/>
          </p:nvGrpSpPr>
          <p:grpSpPr>
            <a:xfrm>
              <a:off x="6511078" y="3123775"/>
              <a:ext cx="2045871" cy="1311088"/>
              <a:chOff x="6655067" y="3241340"/>
              <a:chExt cx="2045871" cy="1311088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263E7391-C90E-4BF8-9C09-BDDB9B4E19EB}"/>
                  </a:ext>
                </a:extLst>
              </p:cNvPr>
              <p:cNvGrpSpPr/>
              <p:nvPr/>
            </p:nvGrpSpPr>
            <p:grpSpPr>
              <a:xfrm>
                <a:off x="7301347" y="3623372"/>
                <a:ext cx="1074950" cy="553367"/>
                <a:chOff x="7188879" y="3672270"/>
                <a:chExt cx="1074950" cy="553367"/>
              </a:xfrm>
            </p:grpSpPr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7992B1A9-2EA2-4F62-AA96-78C6252D8E10}"/>
                    </a:ext>
                  </a:extLst>
                </p:cNvPr>
                <p:cNvCxnSpPr/>
                <p:nvPr/>
              </p:nvCxnSpPr>
              <p:spPr>
                <a:xfrm>
                  <a:off x="7197844" y="3672270"/>
                  <a:ext cx="1065985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B206A7CD-6199-4BE0-B350-75537E7ECDE6}"/>
                    </a:ext>
                  </a:extLst>
                </p:cNvPr>
                <p:cNvCxnSpPr/>
                <p:nvPr/>
              </p:nvCxnSpPr>
              <p:spPr>
                <a:xfrm>
                  <a:off x="7188879" y="4225637"/>
                  <a:ext cx="1065985" cy="0"/>
                </a:xfrm>
                <a:prstGeom prst="line">
                  <a:avLst/>
                </a:prstGeom>
                <a:ln w="28575">
                  <a:solidFill>
                    <a:srgbClr val="00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371AE3A7-9E1C-4875-B7DC-77CD799C11BB}"/>
                      </a:ext>
                    </a:extLst>
                  </p:cNvPr>
                  <p:cNvSpPr txBox="1"/>
                  <p:nvPr/>
                </p:nvSpPr>
                <p:spPr>
                  <a:xfrm>
                    <a:off x="7542025" y="4167446"/>
                    <a:ext cx="629083" cy="38498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371AE3A7-9E1C-4875-B7DC-77CD799C11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42025" y="4167446"/>
                    <a:ext cx="629083" cy="38498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9709" r="-1942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B8CB8F1B-6FE7-41F3-BBE5-65E580CE4708}"/>
                  </a:ext>
                </a:extLst>
              </p:cNvPr>
              <p:cNvSpPr txBox="1"/>
              <p:nvPr/>
            </p:nvSpPr>
            <p:spPr>
              <a:xfrm>
                <a:off x="8322308" y="3377318"/>
                <a:ext cx="378630" cy="984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400" dirty="0"/>
                  <a:t>G</a:t>
                </a:r>
              </a:p>
              <a:p>
                <a:pPr algn="ctr">
                  <a:spcBef>
                    <a:spcPts val="1200"/>
                  </a:spcBef>
                </a:pPr>
                <a:r>
                  <a:rPr lang="en-US" altLang="zh-CN" sz="2400" dirty="0"/>
                  <a:t>F</a:t>
                </a:r>
                <a:endParaRPr lang="zh-CN" altLang="en-US" sz="2400" dirty="0"/>
              </a:p>
            </p:txBody>
          </p: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555BCA9A-6C83-4D40-ADAE-83E1C2DD69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76494" y="3623372"/>
                <a:ext cx="624853" cy="586895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C942C44B-1628-4809-90E1-77C38BC9B9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55067" y="3648169"/>
                <a:ext cx="655245" cy="522143"/>
              </a:xfrm>
              <a:prstGeom prst="line">
                <a:avLst/>
              </a:prstGeom>
              <a:ln w="1905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E77CC2BC-17B7-48BA-B78F-4841F8670552}"/>
                      </a:ext>
                    </a:extLst>
                  </p:cNvPr>
                  <p:cNvSpPr txBox="1"/>
                  <p:nvPr/>
                </p:nvSpPr>
                <p:spPr>
                  <a:xfrm>
                    <a:off x="7505736" y="3241340"/>
                    <a:ext cx="746551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CN" sz="2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oMath>
                      </m:oMathPara>
                    </a14:m>
                    <a:endParaRPr lang="zh-CN" altLang="en-US" sz="24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文本框 38">
                    <a:extLst>
                      <a:ext uri="{FF2B5EF4-FFF2-40B4-BE49-F238E27FC236}">
                        <a16:creationId xmlns:a16="http://schemas.microsoft.com/office/drawing/2014/main" id="{67373A85-108A-4EA8-9776-2689EBC4DA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05736" y="3241340"/>
                    <a:ext cx="746551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9836" r="-9836" b="-833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CFE215A7-7B2E-42AF-AEF5-64B7CC2D1827}"/>
                      </a:ext>
                    </a:extLst>
                  </p:cNvPr>
                  <p:cNvSpPr txBox="1"/>
                  <p:nvPr/>
                </p:nvSpPr>
                <p:spPr>
                  <a:xfrm>
                    <a:off x="7479621" y="3821642"/>
                    <a:ext cx="816955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b="0" i="1" dirty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CN" sz="2400" b="0" i="1" dirty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′=0</m:t>
                          </m:r>
                        </m:oMath>
                      </m:oMathPara>
                    </a14:m>
                    <a:endParaRPr lang="zh-CN" altLang="en-US" sz="2400" dirty="0">
                      <a:solidFill>
                        <a:srgbClr val="0033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文本框 28">
                    <a:extLst>
                      <a:ext uri="{FF2B5EF4-FFF2-40B4-BE49-F238E27FC236}">
                        <a16:creationId xmlns:a16="http://schemas.microsoft.com/office/drawing/2014/main" id="{9A161ED8-0D98-45A3-B797-6EDF1E2309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9621" y="3821642"/>
                    <a:ext cx="816955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9701" t="-1639" r="-8209" b="-983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31A2E79-526E-43D6-97A1-FD35800F8812}"/>
                </a:ext>
              </a:extLst>
            </p:cNvPr>
            <p:cNvGrpSpPr/>
            <p:nvPr/>
          </p:nvGrpSpPr>
          <p:grpSpPr>
            <a:xfrm>
              <a:off x="5145001" y="3174201"/>
              <a:ext cx="1366077" cy="1284191"/>
              <a:chOff x="5279215" y="3620086"/>
              <a:chExt cx="1366077" cy="1284191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3240856D-D80B-43FB-BF2A-164B3C95A456}"/>
                  </a:ext>
                </a:extLst>
              </p:cNvPr>
              <p:cNvGrpSpPr/>
              <p:nvPr/>
            </p:nvGrpSpPr>
            <p:grpSpPr>
              <a:xfrm>
                <a:off x="5570342" y="3985220"/>
                <a:ext cx="1074950" cy="553367"/>
                <a:chOff x="5570342" y="4234602"/>
                <a:chExt cx="1074950" cy="553367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D5389D57-614A-495E-A2E1-303AA524B1C6}"/>
                    </a:ext>
                  </a:extLst>
                </p:cNvPr>
                <p:cNvCxnSpPr/>
                <p:nvPr/>
              </p:nvCxnSpPr>
              <p:spPr>
                <a:xfrm>
                  <a:off x="5579307" y="4234602"/>
                  <a:ext cx="1065985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2FFE185B-7FF4-4B49-8A52-25422261F130}"/>
                    </a:ext>
                  </a:extLst>
                </p:cNvPr>
                <p:cNvCxnSpPr/>
                <p:nvPr/>
              </p:nvCxnSpPr>
              <p:spPr>
                <a:xfrm>
                  <a:off x="5570342" y="4787969"/>
                  <a:ext cx="1065985" cy="0"/>
                </a:xfrm>
                <a:prstGeom prst="line">
                  <a:avLst/>
                </a:prstGeom>
                <a:ln w="28575">
                  <a:solidFill>
                    <a:srgbClr val="003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8955339F-2118-4DFC-B3AF-43B58C822DED}"/>
                      </a:ext>
                    </a:extLst>
                  </p:cNvPr>
                  <p:cNvSpPr txBox="1"/>
                  <p:nvPr/>
                </p:nvSpPr>
                <p:spPr>
                  <a:xfrm>
                    <a:off x="5845487" y="4519294"/>
                    <a:ext cx="602473" cy="38498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8955339F-2118-4DFC-B3AF-43B58C822D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5487" y="4519294"/>
                    <a:ext cx="602473" cy="38498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4040" r="-2020" b="-2727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7D34C14-77B6-4DAA-844F-01367A206A77}"/>
                  </a:ext>
                </a:extLst>
              </p:cNvPr>
              <p:cNvSpPr txBox="1"/>
              <p:nvPr/>
            </p:nvSpPr>
            <p:spPr>
              <a:xfrm>
                <a:off x="5279215" y="3774470"/>
                <a:ext cx="378630" cy="984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400" dirty="0"/>
                  <a:t>G</a:t>
                </a:r>
              </a:p>
              <a:p>
                <a:pPr algn="ctr">
                  <a:spcBef>
                    <a:spcPts val="1200"/>
                  </a:spcBef>
                </a:pPr>
                <a:r>
                  <a:rPr lang="en-US" altLang="zh-CN" sz="2400" dirty="0"/>
                  <a:t>F</a:t>
                </a:r>
                <a:endParaRPr lang="zh-CN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629A7940-23DC-4FD5-91E8-35B9B6675C35}"/>
                      </a:ext>
                    </a:extLst>
                  </p:cNvPr>
                  <p:cNvSpPr txBox="1"/>
                  <p:nvPr/>
                </p:nvSpPr>
                <p:spPr>
                  <a:xfrm>
                    <a:off x="5725558" y="3620086"/>
                    <a:ext cx="746551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CN" sz="2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zh-CN" altLang="en-US" sz="24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文本框 40">
                    <a:extLst>
                      <a:ext uri="{FF2B5EF4-FFF2-40B4-BE49-F238E27FC236}">
                        <a16:creationId xmlns:a16="http://schemas.microsoft.com/office/drawing/2014/main" id="{AA51A77D-C8AF-4D5F-9316-FF7387C978C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25558" y="3620086"/>
                    <a:ext cx="746551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9756" r="-9756" b="-833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16F3C763-714B-4325-8146-C2BC729CAFBA}"/>
                      </a:ext>
                    </a:extLst>
                  </p:cNvPr>
                  <p:cNvSpPr txBox="1"/>
                  <p:nvPr/>
                </p:nvSpPr>
                <p:spPr>
                  <a:xfrm>
                    <a:off x="5747665" y="4156058"/>
                    <a:ext cx="816955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400" b="0" i="1" dirty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altLang="zh-CN" sz="2400" b="0" i="1" dirty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′=1</m:t>
                          </m:r>
                        </m:oMath>
                      </m:oMathPara>
                    </a14:m>
                    <a:endParaRPr lang="zh-CN" altLang="en-US" sz="2400" dirty="0">
                      <a:solidFill>
                        <a:srgbClr val="0033C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970857DF-609F-433E-A1CB-439B4E185C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7665" y="4156058"/>
                    <a:ext cx="816955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9630" t="-1639" r="-8148" b="-983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0AF7FBD0-21AD-4B3C-A0D5-51D19D130C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55" y="1789023"/>
            <a:ext cx="4831145" cy="1081886"/>
          </a:xfrm>
          <a:prstGeom prst="rect">
            <a:avLst/>
          </a:prstGeom>
        </p:spPr>
      </p:pic>
      <p:pic>
        <p:nvPicPr>
          <p:cNvPr id="25" name="内容占位符 24">
            <a:extLst>
              <a:ext uri="{FF2B5EF4-FFF2-40B4-BE49-F238E27FC236}">
                <a16:creationId xmlns:a16="http://schemas.microsoft.com/office/drawing/2014/main" id="{AA747EDD-D839-4CD5-BDEC-89C12737D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9064" y="1219986"/>
            <a:ext cx="4638307" cy="5352226"/>
          </a:xfrm>
          <a:prstGeom prst="rect">
            <a:avLst/>
          </a:prstGeom>
          <a:ln>
            <a:noFill/>
          </a:ln>
        </p:spPr>
      </p:pic>
      <p:sp>
        <p:nvSpPr>
          <p:cNvPr id="28" name="内容占位符 1">
            <a:extLst>
              <a:ext uri="{FF2B5EF4-FFF2-40B4-BE49-F238E27FC236}">
                <a16:creationId xmlns:a16="http://schemas.microsoft.com/office/drawing/2014/main" id="{95C32159-1B61-4B93-AFE7-A5DB299F3A27}"/>
              </a:ext>
            </a:extLst>
          </p:cNvPr>
          <p:cNvSpPr txBox="1">
            <a:spLocks/>
          </p:cNvSpPr>
          <p:nvPr/>
        </p:nvSpPr>
        <p:spPr>
          <a:xfrm>
            <a:off x="344115" y="3035637"/>
            <a:ext cx="6427824" cy="571220"/>
          </a:xfrm>
          <a:prstGeom prst="rect">
            <a:avLst/>
          </a:prstGeom>
        </p:spPr>
        <p:txBody>
          <a:bodyPr vert="horz" lIns="36000" tIns="36000" rIns="36000" bIns="36000" rtlCol="0" anchor="t" anchorCtr="0"/>
          <a:lstStyle>
            <a:defPPr>
              <a:defRPr lang="en-US"/>
            </a:defPPr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35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D2DFF"/>
              </a:buClr>
              <a:buFont typeface="MS Gothic" panose="020B0609070205080204" pitchFamily="49" charset="-128"/>
              <a:buChar char="✔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indent="-446088" latinLnBrk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en-US" altLang="zh-CN" sz="2800" dirty="0"/>
              <a:t>Dirac inversion partners (DIPs): 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EFE21A7-D9F6-4FFB-978E-C90DA9E93949}"/>
              </a:ext>
            </a:extLst>
          </p:cNvPr>
          <p:cNvSpPr/>
          <p:nvPr/>
        </p:nvSpPr>
        <p:spPr>
          <a:xfrm>
            <a:off x="344115" y="5031612"/>
            <a:ext cx="70894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p"/>
            </a:pPr>
            <a:r>
              <a:rPr lang="en-US" altLang="zh-CN" sz="2800" dirty="0"/>
              <a:t>Strongly repulsive </a:t>
            </a:r>
            <a:r>
              <a:rPr lang="en-US" altLang="zh-CN" sz="2800" i="1" dirty="0"/>
              <a:t>UL</a:t>
            </a:r>
            <a:r>
              <a:rPr lang="en-US" altLang="zh-CN" sz="2800" dirty="0"/>
              <a:t>-terms: repulsive DIPs’ couplings</a:t>
            </a:r>
            <a:r>
              <a:rPr lang="en-US" altLang="zh-CN" sz="2800" dirty="0">
                <a:solidFill>
                  <a:srgbClr val="C00000"/>
                </a:solidFill>
              </a:rPr>
              <a:t>, which reflect detailed information of nuclear force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F9CD6B8-706F-4F6B-894C-7D86EDE20D8D}"/>
              </a:ext>
            </a:extLst>
          </p:cNvPr>
          <p:cNvSpPr/>
          <p:nvPr/>
        </p:nvSpPr>
        <p:spPr>
          <a:xfrm>
            <a:off x="4103678" y="3797664"/>
            <a:ext cx="2618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</a:rPr>
              <a:t>Same </a:t>
            </a:r>
            <a:r>
              <a:rPr lang="zh-CN" altLang="en-US" sz="2400" dirty="0">
                <a:solidFill>
                  <a:srgbClr val="C00000"/>
                </a:solidFill>
              </a:rPr>
              <a:t>𝑗 </a:t>
            </a:r>
            <a:r>
              <a:rPr lang="en-US" altLang="zh-CN" sz="2400" dirty="0">
                <a:solidFill>
                  <a:srgbClr val="C00000"/>
                </a:solidFill>
              </a:rPr>
              <a:t>but opposite parity</a:t>
            </a:r>
            <a:endParaRPr lang="en-US" altLang="zh-CN" sz="3600" dirty="0">
              <a:solidFill>
                <a:srgbClr val="C00000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8E0DD7BC-E8CF-4DFF-A014-FA4E0782DF84}"/>
              </a:ext>
            </a:extLst>
          </p:cNvPr>
          <p:cNvSpPr/>
          <p:nvPr/>
        </p:nvSpPr>
        <p:spPr>
          <a:xfrm>
            <a:off x="5575909" y="6309744"/>
            <a:ext cx="2815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PLB </a:t>
            </a:r>
            <a:r>
              <a:rPr lang="en-US" altLang="zh-CN" b="1" dirty="0">
                <a:solidFill>
                  <a:srgbClr val="7030A0"/>
                </a:solidFill>
              </a:rPr>
              <a:t>806</a:t>
            </a:r>
            <a:r>
              <a:rPr lang="en-US" altLang="zh-CN" dirty="0">
                <a:solidFill>
                  <a:srgbClr val="7030A0"/>
                </a:solidFill>
              </a:rPr>
              <a:t>, 135524 (2020)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448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6E1382-C99C-47C9-8B01-122B7F4CB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Sub-shell N=32 and semi-bubble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E5A7B4D-869E-4E40-842A-542CE965B1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" t="2233" r="2869"/>
          <a:stretch/>
        </p:blipFill>
        <p:spPr>
          <a:xfrm>
            <a:off x="640082" y="1291518"/>
            <a:ext cx="6137645" cy="514693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20D39B6-1E00-4963-86A5-A06BE14FEFC2}"/>
              </a:ext>
            </a:extLst>
          </p:cNvPr>
          <p:cNvSpPr/>
          <p:nvPr/>
        </p:nvSpPr>
        <p:spPr>
          <a:xfrm>
            <a:off x="640081" y="4609544"/>
            <a:ext cx="6137646" cy="1828907"/>
          </a:xfrm>
          <a:prstGeom prst="rect">
            <a:avLst/>
          </a:prstGeom>
          <a:noFill/>
          <a:ln w="19050">
            <a:solidFill>
              <a:srgbClr val="2D2D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65ED643-1A43-47C0-9964-20D8C51906E6}"/>
              </a:ext>
            </a:extLst>
          </p:cNvPr>
          <p:cNvSpPr txBox="1"/>
          <p:nvPr/>
        </p:nvSpPr>
        <p:spPr>
          <a:xfrm>
            <a:off x="7121991" y="1333107"/>
            <a:ext cx="3317809" cy="2130152"/>
          </a:xfrm>
          <a:prstGeom prst="cloudCallout">
            <a:avLst>
              <a:gd name="adj1" fmla="val -60347"/>
              <a:gd name="adj2" fmla="val 102880"/>
            </a:avLst>
          </a:prstGeom>
          <a:solidFill>
            <a:srgbClr val="0000FF"/>
          </a:solidFill>
          <a:ln w="28575">
            <a:solidFill>
              <a:srgbClr val="0000FF"/>
            </a:solidFill>
          </a:ln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zh-CN" alt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73AA77B-D2D8-4478-BAEC-23B778896431}"/>
                  </a:ext>
                </a:extLst>
              </p:cNvPr>
              <p:cNvSpPr/>
              <p:nvPr/>
            </p:nvSpPr>
            <p:spPr>
              <a:xfrm>
                <a:off x="7460361" y="1695312"/>
                <a:ext cx="2759403" cy="1602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chemeClr val="bg1"/>
                    </a:solidFill>
                  </a:rPr>
                  <a:t>Exclude UL-terms felt by</a:t>
                </a:r>
                <a:r>
                  <a:rPr lang="zh-CN" alt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400" i="1" dirty="0">
                    <a:solidFill>
                      <a:schemeClr val="bg1"/>
                    </a:solidFill>
                  </a:rPr>
                  <a:t>s</a:t>
                </a:r>
                <a:r>
                  <a:rPr lang="en-US" altLang="zh-CN" sz="2400" dirty="0">
                    <a:solidFill>
                      <a:schemeClr val="bg1"/>
                    </a:solidFill>
                  </a:rPr>
                  <a:t>-orbit from its DIP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zh-CN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altLang="zh-CN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</m:sSub>
                  </m:oMath>
                </a14:m>
                <a:endParaRPr lang="zh-CN" alt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773AA77B-D2D8-4478-BAEC-23B778896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0361" y="1695312"/>
                <a:ext cx="2759403" cy="1602811"/>
              </a:xfrm>
              <a:prstGeom prst="rect">
                <a:avLst/>
              </a:prstGeom>
              <a:blipFill>
                <a:blip r:embed="rId3"/>
                <a:stretch>
                  <a:fillRect l="-3540" t="-3042" r="-6416" b="-30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3526A4CE-A1A9-4912-A4A5-D725E1EDFBF3}"/>
                  </a:ext>
                </a:extLst>
              </p:cNvPr>
              <p:cNvSpPr/>
              <p:nvPr/>
            </p:nvSpPr>
            <p:spPr>
              <a:xfrm>
                <a:off x="9469959" y="3284150"/>
                <a:ext cx="2056009" cy="51440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000" dirty="0">
                    <a:solidFill>
                      <a:srgbClr val="FF0000"/>
                    </a:solidFill>
                  </a:rPr>
                  <a:t>DIPs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</m:sSub>
                        <m:r>
                          <a:rPr lang="en-US" altLang="zh-CN" sz="2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1/2</m:t>
                            </m:r>
                          </m:sub>
                        </m:sSub>
                      </m:e>
                    </m:d>
                  </m:oMath>
                </a14:m>
                <a:endParaRPr lang="zh-CN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3526A4CE-A1A9-4912-A4A5-D725E1EDFB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9959" y="3284150"/>
                <a:ext cx="2056009" cy="514404"/>
              </a:xfrm>
              <a:prstGeom prst="roundRect">
                <a:avLst/>
              </a:prstGeom>
              <a:blipFill>
                <a:blip r:embed="rId4"/>
                <a:stretch>
                  <a:fillRect l="-1749" b="-4494"/>
                </a:stretch>
              </a:blipFill>
              <a:ln w="28575">
                <a:solidFill>
                  <a:srgbClr val="F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307AEAAB-11C7-4147-877A-78FDB14DDDFB}"/>
              </a:ext>
            </a:extLst>
          </p:cNvPr>
          <p:cNvSpPr txBox="1"/>
          <p:nvPr/>
        </p:nvSpPr>
        <p:spPr>
          <a:xfrm>
            <a:off x="7571980" y="3864454"/>
            <a:ext cx="3874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Repulsive UL-terms </a:t>
            </a:r>
            <a:r>
              <a:rPr lang="en-US" altLang="zh-CN" sz="2400" dirty="0">
                <a:sym typeface="Wingdings" panose="05000000000000000000" pitchFamily="2" charset="2"/>
              </a:rPr>
              <a:t>Repulsive DIPs couplings</a:t>
            </a:r>
            <a:endParaRPr lang="zh-CN" altLang="en-US" sz="2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4B4C2C1-EA7D-48C5-8586-6089E766A4C8}"/>
              </a:ext>
            </a:extLst>
          </p:cNvPr>
          <p:cNvSpPr txBox="1"/>
          <p:nvPr/>
        </p:nvSpPr>
        <p:spPr>
          <a:xfrm>
            <a:off x="7571980" y="4970528"/>
            <a:ext cx="387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</a:rPr>
              <a:t>Neutron semi-bubble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345B33D-E55C-4D0D-B94A-9271073D8DB8}"/>
                  </a:ext>
                </a:extLst>
              </p:cNvPr>
              <p:cNvSpPr txBox="1"/>
              <p:nvPr/>
            </p:nvSpPr>
            <p:spPr>
              <a:xfrm>
                <a:off x="7571980" y="5670084"/>
                <a:ext cx="3874156" cy="888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/>
                  <a:t>Reduce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0" dirty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/>
                  <a:t>while unchanged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dirty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zh-CN" altLang="en-US" sz="2400" i="1" dirty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345B33D-E55C-4D0D-B94A-9271073D8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1980" y="5670084"/>
                <a:ext cx="3874156" cy="888064"/>
              </a:xfrm>
              <a:prstGeom prst="rect">
                <a:avLst/>
              </a:prstGeom>
              <a:blipFill>
                <a:blip r:embed="rId5"/>
                <a:stretch>
                  <a:fillRect t="-4795" b="-116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组合 19">
            <a:extLst>
              <a:ext uri="{FF2B5EF4-FFF2-40B4-BE49-F238E27FC236}">
                <a16:creationId xmlns:a16="http://schemas.microsoft.com/office/drawing/2014/main" id="{ABB6DA0A-5504-4871-A10A-9969925617A3}"/>
              </a:ext>
            </a:extLst>
          </p:cNvPr>
          <p:cNvGrpSpPr/>
          <p:nvPr/>
        </p:nvGrpSpPr>
        <p:grpSpPr>
          <a:xfrm>
            <a:off x="8622254" y="4647303"/>
            <a:ext cx="1715844" cy="338866"/>
            <a:chOff x="8622254" y="4647303"/>
            <a:chExt cx="1715844" cy="338866"/>
          </a:xfrm>
        </p:grpSpPr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7B8516E4-A385-498E-9D4A-340C60FE18EA}"/>
                </a:ext>
              </a:extLst>
            </p:cNvPr>
            <p:cNvCxnSpPr>
              <a:cxnSpLocks/>
            </p:cNvCxnSpPr>
            <p:nvPr/>
          </p:nvCxnSpPr>
          <p:spPr>
            <a:xfrm>
              <a:off x="8622254" y="4647303"/>
              <a:ext cx="0" cy="338866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4ED0F294-76AA-48F0-BFDD-A0E3A561525B}"/>
                </a:ext>
              </a:extLst>
            </p:cNvPr>
            <p:cNvCxnSpPr>
              <a:cxnSpLocks/>
            </p:cNvCxnSpPr>
            <p:nvPr/>
          </p:nvCxnSpPr>
          <p:spPr>
            <a:xfrm>
              <a:off x="10338098" y="4647303"/>
              <a:ext cx="0" cy="338866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6709B6F-7FAB-40AE-A702-23083B3E8E84}"/>
              </a:ext>
            </a:extLst>
          </p:cNvPr>
          <p:cNvGrpSpPr/>
          <p:nvPr/>
        </p:nvGrpSpPr>
        <p:grpSpPr>
          <a:xfrm>
            <a:off x="8633012" y="5331218"/>
            <a:ext cx="1715844" cy="338866"/>
            <a:chOff x="8633012" y="5331218"/>
            <a:chExt cx="1715844" cy="338866"/>
          </a:xfrm>
        </p:grpSpPr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7E9FF3A2-61F1-49C7-8DF2-503AF09F6E3D}"/>
                </a:ext>
              </a:extLst>
            </p:cNvPr>
            <p:cNvCxnSpPr>
              <a:cxnSpLocks/>
            </p:cNvCxnSpPr>
            <p:nvPr/>
          </p:nvCxnSpPr>
          <p:spPr>
            <a:xfrm>
              <a:off x="8633012" y="5331218"/>
              <a:ext cx="0" cy="338866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4FA269DA-68C3-45A3-B4A4-C15B76AEF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856" y="5331218"/>
              <a:ext cx="0" cy="338866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98751C40-19B6-41A3-89E9-32D597E8D3CD}"/>
              </a:ext>
            </a:extLst>
          </p:cNvPr>
          <p:cNvSpPr/>
          <p:nvPr/>
        </p:nvSpPr>
        <p:spPr>
          <a:xfrm>
            <a:off x="3069377" y="6253784"/>
            <a:ext cx="281519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PLB </a:t>
            </a:r>
            <a:r>
              <a:rPr lang="en-US" altLang="zh-CN" b="1" dirty="0">
                <a:solidFill>
                  <a:srgbClr val="7030A0"/>
                </a:solidFill>
              </a:rPr>
              <a:t>806</a:t>
            </a:r>
            <a:r>
              <a:rPr lang="en-US" altLang="zh-CN" dirty="0">
                <a:solidFill>
                  <a:srgbClr val="7030A0"/>
                </a:solidFill>
              </a:rPr>
              <a:t>, 135524 (2020)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712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1" grpId="0"/>
      <p:bldP spid="12" grpId="0"/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E539BE7E-0CDA-48B2-A502-E19723981477}"/>
              </a:ext>
            </a:extLst>
          </p:cNvPr>
          <p:cNvSpPr txBox="1"/>
          <p:nvPr/>
        </p:nvSpPr>
        <p:spPr>
          <a:xfrm>
            <a:off x="5069541" y="1266988"/>
            <a:ext cx="605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>
              <a:buFont typeface="Wingdings" panose="05000000000000000000" pitchFamily="2" charset="2"/>
              <a:buChar char="p"/>
            </a:pPr>
            <a:r>
              <a:rPr lang="en-US" altLang="zh-CN" sz="2800" dirty="0"/>
              <a:t>DIPs</a:t>
            </a:r>
            <a:r>
              <a:rPr lang="zh-CN" altLang="en-US" sz="2800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509AB79-5CAB-4BE8-B568-355FD14FD01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Evolution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dirty="0"/>
                  <a:t>: magicity N = 32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509AB79-5CAB-4BE8-B568-355FD14FD0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688" t="-3846" b="-1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33A290D-0C0F-4789-96AB-837C3240C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" t="990" r="2051" b="1338"/>
          <a:stretch/>
        </p:blipFill>
        <p:spPr>
          <a:xfrm>
            <a:off x="516103" y="1227662"/>
            <a:ext cx="4370344" cy="52699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D4D7429-C1D3-444E-8E50-5E92F47F54C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72" y="1235727"/>
            <a:ext cx="2229923" cy="507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C32DFA1-E0CD-428F-B390-C36B66B37AD9}"/>
                  </a:ext>
                </a:extLst>
              </p:cNvPr>
              <p:cNvSpPr txBox="1"/>
              <p:nvPr/>
            </p:nvSpPr>
            <p:spPr>
              <a:xfrm>
                <a:off x="5069541" y="1832774"/>
                <a:ext cx="6476103" cy="1418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46088" indent="-446088">
                  <a:buFont typeface="Wingdings" panose="05000000000000000000" pitchFamily="2" charset="2"/>
                  <a:buChar char="p"/>
                </a:pPr>
                <a:r>
                  <a:rPr lang="en-US" altLang="zh-CN" sz="2800" dirty="0"/>
                  <a:t>UL-terms of the </a:t>
                </a:r>
                <a:r>
                  <a:rPr lang="en-US" altLang="zh-CN" sz="2800" dirty="0">
                    <a:solidFill>
                      <a:srgbClr val="C00000"/>
                    </a:solidFill>
                  </a:rPr>
                  <a:t>couplings between s- and 2p-orbits</a:t>
                </a:r>
                <a:r>
                  <a:rPr lang="en-US" altLang="zh-CN" sz="2800" dirty="0"/>
                  <a:t> dominant the evolution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zh-CN" altLang="en-US" sz="2800" i="1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C32DFA1-E0CD-428F-B390-C36B66B37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541" y="1832774"/>
                <a:ext cx="6476103" cy="1418209"/>
              </a:xfrm>
              <a:prstGeom prst="rect">
                <a:avLst/>
              </a:prstGeom>
              <a:blipFill>
                <a:blip r:embed="rId6"/>
                <a:stretch>
                  <a:fillRect l="-1695" t="-4741" r="-3296" b="-90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D081A7B8-F725-49DB-A3D4-F0D651B073FA}"/>
              </a:ext>
            </a:extLst>
          </p:cNvPr>
          <p:cNvSpPr txBox="1"/>
          <p:nvPr/>
        </p:nvSpPr>
        <p:spPr>
          <a:xfrm>
            <a:off x="5069540" y="3293549"/>
            <a:ext cx="64761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>
              <a:buFont typeface="Wingdings" panose="05000000000000000000" pitchFamily="2" charset="2"/>
              <a:buChar char="p"/>
            </a:pPr>
            <a:r>
              <a:rPr lang="en-US" altLang="zh-CN" sz="2800" baseline="30000" dirty="0"/>
              <a:t>48</a:t>
            </a:r>
            <a:r>
              <a:rPr lang="en-US" altLang="zh-CN" sz="2800" dirty="0"/>
              <a:t>S: last even isotone preserving the magicity N=32</a:t>
            </a:r>
            <a:endParaRPr lang="zh-CN" altLang="en-US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4FE84C1-CDB0-4B04-BF1C-A780AD70A0BD}"/>
              </a:ext>
            </a:extLst>
          </p:cNvPr>
          <p:cNvSpPr txBox="1"/>
          <p:nvPr/>
        </p:nvSpPr>
        <p:spPr>
          <a:xfrm>
            <a:off x="5069539" y="4290222"/>
            <a:ext cx="64761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>
              <a:buFont typeface="Wingdings" panose="05000000000000000000" pitchFamily="2" charset="2"/>
              <a:buChar char="p"/>
            </a:pPr>
            <a:r>
              <a:rPr lang="en-US" altLang="zh-CN" sz="2800" baseline="30000" dirty="0"/>
              <a:t>50</a:t>
            </a:r>
            <a:r>
              <a:rPr lang="en-US" altLang="zh-CN" sz="2800" dirty="0"/>
              <a:t>Ar: the magicity N=32 have been confirmed experimentally</a:t>
            </a:r>
            <a:endParaRPr lang="zh-CN" altLang="en-US" sz="2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9E7BAFC-4F95-4AE7-A4B5-CC1EDA53F874}"/>
              </a:ext>
            </a:extLst>
          </p:cNvPr>
          <p:cNvSpPr/>
          <p:nvPr/>
        </p:nvSpPr>
        <p:spPr>
          <a:xfrm>
            <a:off x="6840472" y="5158356"/>
            <a:ext cx="2776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PRL </a:t>
            </a:r>
            <a:r>
              <a:rPr lang="en-US" altLang="zh-CN" b="1" dirty="0">
                <a:solidFill>
                  <a:srgbClr val="7030A0"/>
                </a:solidFill>
              </a:rPr>
              <a:t>114</a:t>
            </a:r>
            <a:r>
              <a:rPr lang="en-US" altLang="zh-CN" dirty="0">
                <a:solidFill>
                  <a:srgbClr val="7030A0"/>
                </a:solidFill>
              </a:rPr>
              <a:t>, 252501 (2015)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A00FEB67-4CF2-4A00-9689-57974CF063B4}"/>
              </a:ext>
            </a:extLst>
          </p:cNvPr>
          <p:cNvSpPr/>
          <p:nvPr/>
        </p:nvSpPr>
        <p:spPr>
          <a:xfrm>
            <a:off x="5018443" y="5598860"/>
            <a:ext cx="6745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</a:rPr>
              <a:t>PKA1 provides unified interpretation on both magicity N = 32 &amp; 34.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C00085F-2253-47C2-A901-C8FE1F241E9F}"/>
              </a:ext>
            </a:extLst>
          </p:cNvPr>
          <p:cNvSpPr/>
          <p:nvPr/>
        </p:nvSpPr>
        <p:spPr>
          <a:xfrm>
            <a:off x="9255025" y="1330312"/>
            <a:ext cx="2815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PLB </a:t>
            </a:r>
            <a:r>
              <a:rPr lang="en-US" altLang="zh-CN" b="1" dirty="0">
                <a:solidFill>
                  <a:srgbClr val="7030A0"/>
                </a:solidFill>
              </a:rPr>
              <a:t>806</a:t>
            </a:r>
            <a:r>
              <a:rPr lang="en-US" altLang="zh-CN" dirty="0">
                <a:solidFill>
                  <a:srgbClr val="7030A0"/>
                </a:solidFill>
              </a:rPr>
              <a:t>, 135524 (2020)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719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39AB0-8E6F-4041-92CD-F6C7348F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Si-48: an atypical nucleus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E4E8AE8-10E5-40BB-A37C-ABC4F22B9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6329" y="1181416"/>
            <a:ext cx="9099341" cy="4824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D1B2BC2-9B08-48E5-AC59-DF55C32C1FA9}"/>
              </a:ext>
            </a:extLst>
          </p:cNvPr>
          <p:cNvSpPr txBox="1"/>
          <p:nvPr/>
        </p:nvSpPr>
        <p:spPr>
          <a:xfrm>
            <a:off x="900507" y="6110547"/>
            <a:ext cx="10390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Dual bubble-like structure, Double magicity, Drip line nucleus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1CD1E0-0A6C-4973-8DC0-B41FF65046FF}"/>
              </a:ext>
            </a:extLst>
          </p:cNvPr>
          <p:cNvSpPr txBox="1"/>
          <p:nvPr/>
        </p:nvSpPr>
        <p:spPr>
          <a:xfrm rot="16200000">
            <a:off x="-258182" y="3082066"/>
            <a:ext cx="248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Density profiles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5E609A5-CEF5-4746-82B0-0CBEE8E0B5A1}"/>
              </a:ext>
            </a:extLst>
          </p:cNvPr>
          <p:cNvSpPr txBox="1"/>
          <p:nvPr/>
        </p:nvSpPr>
        <p:spPr>
          <a:xfrm rot="5400000">
            <a:off x="10143582" y="3082066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rgbClr val="C00000"/>
                </a:solidFill>
              </a:rPr>
              <a:t>s.p.</a:t>
            </a:r>
            <a:r>
              <a:rPr lang="en-US" altLang="zh-CN" sz="2400" dirty="0">
                <a:solidFill>
                  <a:srgbClr val="C00000"/>
                </a:solidFill>
              </a:rPr>
              <a:t> spectra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0E615AB-811D-40C3-BC4D-80BAC69D997D}"/>
              </a:ext>
            </a:extLst>
          </p:cNvPr>
          <p:cNvSpPr txBox="1"/>
          <p:nvPr/>
        </p:nvSpPr>
        <p:spPr>
          <a:xfrm>
            <a:off x="9468104" y="4964837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PLB </a:t>
            </a:r>
            <a:r>
              <a:rPr lang="en-US" altLang="zh-CN" b="1" dirty="0">
                <a:solidFill>
                  <a:srgbClr val="7030A0"/>
                </a:solidFill>
              </a:rPr>
              <a:t>788</a:t>
            </a:r>
            <a:r>
              <a:rPr lang="en-US" altLang="zh-CN" dirty="0">
                <a:solidFill>
                  <a:srgbClr val="7030A0"/>
                </a:solidFill>
              </a:rPr>
              <a:t>, 192 (2019)</a:t>
            </a:r>
            <a:endParaRPr lang="zh-CN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5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39AB0-8E6F-4041-92CD-F6C7348F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Si-48: an atypical nucleus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E4E8AE8-10E5-40BB-A37C-ABC4F22B9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30" y="1347861"/>
            <a:ext cx="9099341" cy="454057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D1B2BC2-9B08-48E5-AC59-DF55C32C1FA9}"/>
              </a:ext>
            </a:extLst>
          </p:cNvPr>
          <p:cNvSpPr txBox="1"/>
          <p:nvPr/>
        </p:nvSpPr>
        <p:spPr>
          <a:xfrm>
            <a:off x="3148719" y="5970697"/>
            <a:ext cx="5894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</a:rPr>
              <a:t>Reentrance of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Pairing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Correlation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95A29A-2B10-4844-877F-FFB6A34C24F2}"/>
              </a:ext>
            </a:extLst>
          </p:cNvPr>
          <p:cNvSpPr txBox="1"/>
          <p:nvPr/>
        </p:nvSpPr>
        <p:spPr>
          <a:xfrm rot="16200000">
            <a:off x="64282" y="2855688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Pairing gap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E12A1DC-11A8-43EA-AF69-7CED80ADF461}"/>
              </a:ext>
            </a:extLst>
          </p:cNvPr>
          <p:cNvSpPr txBox="1"/>
          <p:nvPr/>
        </p:nvSpPr>
        <p:spPr>
          <a:xfrm rot="5400000">
            <a:off x="9975366" y="2855687"/>
            <a:ext cx="211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Specific heat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160F01F-B331-47D4-A6D8-39F0E775311B}"/>
              </a:ext>
            </a:extLst>
          </p:cNvPr>
          <p:cNvSpPr txBox="1"/>
          <p:nvPr/>
        </p:nvSpPr>
        <p:spPr>
          <a:xfrm>
            <a:off x="9520517" y="6047641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PLB </a:t>
            </a:r>
            <a:r>
              <a:rPr lang="en-US" altLang="zh-CN" b="1" dirty="0">
                <a:solidFill>
                  <a:srgbClr val="7030A0"/>
                </a:solidFill>
              </a:rPr>
              <a:t>788</a:t>
            </a:r>
            <a:r>
              <a:rPr lang="en-US" altLang="zh-CN" dirty="0">
                <a:solidFill>
                  <a:srgbClr val="7030A0"/>
                </a:solidFill>
              </a:rPr>
              <a:t>, 192 (2019)</a:t>
            </a:r>
            <a:endParaRPr lang="zh-CN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6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539AB0-8E6F-4041-92CD-F6C7348F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Si-48: an atypical nucleus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E4E8AE8-10E5-40BB-A37C-ABC4F22B9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/>
          <a:stretch/>
        </p:blipFill>
        <p:spPr>
          <a:xfrm>
            <a:off x="1143169" y="1076285"/>
            <a:ext cx="9945924" cy="5040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D1B2BC2-9B08-48E5-AC59-DF55C32C1FA9}"/>
              </a:ext>
            </a:extLst>
          </p:cNvPr>
          <p:cNvSpPr txBox="1"/>
          <p:nvPr/>
        </p:nvSpPr>
        <p:spPr>
          <a:xfrm>
            <a:off x="85395" y="6067516"/>
            <a:ext cx="12021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</a:rPr>
              <a:t>Si-48: candidate with several novel structures which is quite rare in nuclear chart 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84FBC06-E590-49FF-A76D-8D279A4B65CA}"/>
              </a:ext>
            </a:extLst>
          </p:cNvPr>
          <p:cNvSpPr txBox="1"/>
          <p:nvPr/>
        </p:nvSpPr>
        <p:spPr>
          <a:xfrm>
            <a:off x="9504380" y="5194361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PLB </a:t>
            </a:r>
            <a:r>
              <a:rPr lang="en-US" altLang="zh-CN" b="1" dirty="0">
                <a:solidFill>
                  <a:srgbClr val="7030A0"/>
                </a:solidFill>
              </a:rPr>
              <a:t>788</a:t>
            </a:r>
            <a:r>
              <a:rPr lang="en-US" altLang="zh-CN" dirty="0">
                <a:solidFill>
                  <a:srgbClr val="7030A0"/>
                </a:solidFill>
              </a:rPr>
              <a:t>, 192 (2019)</a:t>
            </a:r>
            <a:endParaRPr lang="zh-CN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406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6B7968-D59D-4212-B06F-00E94E7A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 and Perspectives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C994FB-34AC-455C-8BBD-13EE527A3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660803"/>
          </a:xfrm>
        </p:spPr>
        <p:txBody>
          <a:bodyPr/>
          <a:lstStyle/>
          <a:p>
            <a:r>
              <a:rPr lang="en-US" altLang="zh-CN" dirty="0"/>
              <a:t>RHF models for nuclear structures: current situation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34188D0-BE83-4618-8A67-F656D444CC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09386"/>
              </p:ext>
            </p:extLst>
          </p:nvPr>
        </p:nvGraphicFramePr>
        <p:xfrm>
          <a:off x="1026159" y="2049331"/>
          <a:ext cx="10500659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6394">
                  <a:extLst>
                    <a:ext uri="{9D8B030D-6E8A-4147-A177-3AD203B41FA5}">
                      <a16:colId xmlns:a16="http://schemas.microsoft.com/office/drawing/2014/main" val="2400691729"/>
                    </a:ext>
                  </a:extLst>
                </a:gridCol>
                <a:gridCol w="1474075">
                  <a:extLst>
                    <a:ext uri="{9D8B030D-6E8A-4147-A177-3AD203B41FA5}">
                      <a16:colId xmlns:a16="http://schemas.microsoft.com/office/drawing/2014/main" val="3839552323"/>
                    </a:ext>
                  </a:extLst>
                </a:gridCol>
                <a:gridCol w="2078712">
                  <a:extLst>
                    <a:ext uri="{9D8B030D-6E8A-4147-A177-3AD203B41FA5}">
                      <a16:colId xmlns:a16="http://schemas.microsoft.com/office/drawing/2014/main" val="520561666"/>
                    </a:ext>
                  </a:extLst>
                </a:gridCol>
                <a:gridCol w="2078712">
                  <a:extLst>
                    <a:ext uri="{9D8B030D-6E8A-4147-A177-3AD203B41FA5}">
                      <a16:colId xmlns:a16="http://schemas.microsoft.com/office/drawing/2014/main" val="4256137856"/>
                    </a:ext>
                  </a:extLst>
                </a:gridCol>
                <a:gridCol w="1574996">
                  <a:extLst>
                    <a:ext uri="{9D8B030D-6E8A-4147-A177-3AD203B41FA5}">
                      <a16:colId xmlns:a16="http://schemas.microsoft.com/office/drawing/2014/main" val="1249079825"/>
                    </a:ext>
                  </a:extLst>
                </a:gridCol>
                <a:gridCol w="1517770">
                  <a:extLst>
                    <a:ext uri="{9D8B030D-6E8A-4147-A177-3AD203B41FA5}">
                      <a16:colId xmlns:a16="http://schemas.microsoft.com/office/drawing/2014/main" val="1808627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Spherical nuclei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Spherical</a:t>
                      </a:r>
                    </a:p>
                    <a:p>
                      <a:pPr algn="ctr"/>
                      <a:r>
                        <a:rPr lang="en-US" altLang="zh-CN" dirty="0"/>
                        <a:t>RHFB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Quadruple deformation 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Axially deformed RHFB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Octuple deformation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Triaxiality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8351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✔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✔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✔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✔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planning</a:t>
                      </a:r>
                      <a:endParaRPr lang="zh-CN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✘</a:t>
                      </a:r>
                      <a:endParaRPr lang="zh-CN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5293994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99ED9EFB-FCC2-4629-85CA-3133257DA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319027"/>
              </p:ext>
            </p:extLst>
          </p:nvPr>
        </p:nvGraphicFramePr>
        <p:xfrm>
          <a:off x="1026159" y="3767865"/>
          <a:ext cx="1050066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057">
                  <a:extLst>
                    <a:ext uri="{9D8B030D-6E8A-4147-A177-3AD203B41FA5}">
                      <a16:colId xmlns:a16="http://schemas.microsoft.com/office/drawing/2014/main" val="2400691729"/>
                    </a:ext>
                  </a:extLst>
                </a:gridCol>
                <a:gridCol w="1584163">
                  <a:extLst>
                    <a:ext uri="{9D8B030D-6E8A-4147-A177-3AD203B41FA5}">
                      <a16:colId xmlns:a16="http://schemas.microsoft.com/office/drawing/2014/main" val="1953636246"/>
                    </a:ext>
                  </a:extLst>
                </a:gridCol>
                <a:gridCol w="1551692">
                  <a:extLst>
                    <a:ext uri="{9D8B030D-6E8A-4147-A177-3AD203B41FA5}">
                      <a16:colId xmlns:a16="http://schemas.microsoft.com/office/drawing/2014/main" val="1249079825"/>
                    </a:ext>
                  </a:extLst>
                </a:gridCol>
                <a:gridCol w="1414630">
                  <a:extLst>
                    <a:ext uri="{9D8B030D-6E8A-4147-A177-3AD203B41FA5}">
                      <a16:colId xmlns:a16="http://schemas.microsoft.com/office/drawing/2014/main" val="3630784321"/>
                    </a:ext>
                  </a:extLst>
                </a:gridCol>
                <a:gridCol w="2284008">
                  <a:extLst>
                    <a:ext uri="{9D8B030D-6E8A-4147-A177-3AD203B41FA5}">
                      <a16:colId xmlns:a16="http://schemas.microsoft.com/office/drawing/2014/main" val="142124062"/>
                    </a:ext>
                  </a:extLst>
                </a:gridCol>
                <a:gridCol w="1750110">
                  <a:extLst>
                    <a:ext uri="{9D8B030D-6E8A-4147-A177-3AD203B41FA5}">
                      <a16:colId xmlns:a16="http://schemas.microsoft.com/office/drawing/2014/main" val="1808627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Spherical</a:t>
                      </a:r>
                    </a:p>
                    <a:p>
                      <a:pPr algn="ctr"/>
                      <a:r>
                        <a:rPr lang="en-US" altLang="zh-CN" dirty="0"/>
                        <a:t>RHF(B)+(Q)RPA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Rotation and vibration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Deformed</a:t>
                      </a:r>
                    </a:p>
                    <a:p>
                      <a:pPr algn="ctr"/>
                      <a:r>
                        <a:rPr lang="en-US" altLang="zh-CN" dirty="0"/>
                        <a:t>RPA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Spherical </a:t>
                      </a:r>
                    </a:p>
                    <a:p>
                      <a:pPr algn="ctr"/>
                      <a:r>
                        <a:rPr lang="en-US" altLang="zh-CN" dirty="0"/>
                        <a:t>RPA+PVC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Angular Momentum projection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Deformed </a:t>
                      </a:r>
                    </a:p>
                    <a:p>
                      <a:pPr algn="ctr"/>
                      <a:r>
                        <a:rPr lang="en-US" altLang="zh-CN" dirty="0"/>
                        <a:t>RPA+PVC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351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✔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Planning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✘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Planning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/>
                        <a:t>Planning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✘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293994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CB300F5A-8A43-4301-9940-1F35B67F25E4}"/>
              </a:ext>
            </a:extLst>
          </p:cNvPr>
          <p:cNvSpPr txBox="1"/>
          <p:nvPr/>
        </p:nvSpPr>
        <p:spPr>
          <a:xfrm>
            <a:off x="4444096" y="3367755"/>
            <a:ext cx="3664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Nuclear excitation and decay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FD75EE6-F705-4A25-84C2-8805A57BF254}"/>
              </a:ext>
            </a:extLst>
          </p:cNvPr>
          <p:cNvSpPr txBox="1"/>
          <p:nvPr/>
        </p:nvSpPr>
        <p:spPr>
          <a:xfrm>
            <a:off x="3711523" y="1691121"/>
            <a:ext cx="5129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Nuclear ground state and novel structure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B32413DD-E6AA-4CBB-92B4-025E8779135A}"/>
              </a:ext>
            </a:extLst>
          </p:cNvPr>
          <p:cNvSpPr txBox="1">
            <a:spLocks/>
          </p:cNvSpPr>
          <p:nvPr/>
        </p:nvSpPr>
        <p:spPr>
          <a:xfrm>
            <a:off x="516103" y="5183808"/>
            <a:ext cx="11200057" cy="66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Why we need Fock diagram: theoretical consistency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7E04078-2F47-4A45-87A5-AFB7FCD068FE}"/>
              </a:ext>
            </a:extLst>
          </p:cNvPr>
          <p:cNvSpPr txBox="1"/>
          <p:nvPr/>
        </p:nvSpPr>
        <p:spPr>
          <a:xfrm>
            <a:off x="1063811" y="5932440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Tensor force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0CBA669-6E37-4748-BDEB-E1609981E2AE}"/>
              </a:ext>
            </a:extLst>
          </p:cNvPr>
          <p:cNvSpPr txBox="1"/>
          <p:nvPr/>
        </p:nvSpPr>
        <p:spPr>
          <a:xfrm>
            <a:off x="3188941" y="5747774"/>
            <a:ext cx="4733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FF"/>
                </a:solidFill>
              </a:rPr>
              <a:t>Optimal nuclear in-medium interactions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EE8C223-231F-4B9E-9ECD-661925CEBE24}"/>
              </a:ext>
            </a:extLst>
          </p:cNvPr>
          <p:cNvSpPr txBox="1"/>
          <p:nvPr/>
        </p:nvSpPr>
        <p:spPr>
          <a:xfrm>
            <a:off x="7979240" y="5932440"/>
            <a:ext cx="3736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Connecting with ab-initio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0213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40CF74-3A04-44F4-A475-356197F25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Acknowledgements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276FAC-2708-4FDB-A654-48D9E2000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787" y="1834972"/>
            <a:ext cx="10553517" cy="558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/>
              <a:t>J. Meng (PKU), N. Van Giai (Paris-sud U), H. Sagawa (Aizu), P. Ring (TUM)</a:t>
            </a:r>
            <a:endParaRPr lang="zh-CN" altLang="en-US" sz="2400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46E8C2F2-B821-47D2-B140-A8A9DE6AA340}"/>
              </a:ext>
            </a:extLst>
          </p:cNvPr>
          <p:cNvSpPr txBox="1">
            <a:spLocks/>
          </p:cNvSpPr>
          <p:nvPr/>
        </p:nvSpPr>
        <p:spPr>
          <a:xfrm>
            <a:off x="951788" y="3012254"/>
            <a:ext cx="10483592" cy="558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400" dirty="0"/>
              <a:t>H.Z. Liang (Tokyo U), Z.M. </a:t>
            </a:r>
            <a:r>
              <a:rPr lang="en-US" altLang="zh-CN" sz="2400" dirty="0" err="1"/>
              <a:t>Niu</a:t>
            </a:r>
            <a:r>
              <a:rPr lang="en-US" altLang="zh-CN" sz="2400" dirty="0"/>
              <a:t> (Anhui U); B.Y. Sun (LZU),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J.J.</a:t>
            </a:r>
            <a:r>
              <a:rPr lang="zh-CN" altLang="en-US" sz="2400" dirty="0">
                <a:solidFill>
                  <a:srgbClr val="0000FF"/>
                </a:solidFill>
              </a:rPr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Li</a:t>
            </a:r>
            <a:r>
              <a:rPr lang="zh-CN" altLang="en-US" sz="2400" dirty="0">
                <a:solidFill>
                  <a:srgbClr val="0000FF"/>
                </a:solidFill>
              </a:rPr>
              <a:t> </a:t>
            </a:r>
            <a:r>
              <a:rPr lang="en-US" altLang="zh-CN" sz="2400" dirty="0">
                <a:solidFill>
                  <a:srgbClr val="0000FF"/>
                </a:solidFill>
              </a:rPr>
              <a:t>(SWU)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5BE4E9C-35D3-42C8-BF77-78929CECA85E}"/>
              </a:ext>
            </a:extLst>
          </p:cNvPr>
          <p:cNvSpPr txBox="1"/>
          <p:nvPr/>
        </p:nvSpPr>
        <p:spPr>
          <a:xfrm>
            <a:off x="475840" y="1311752"/>
            <a:ext cx="781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800" b="1" dirty="0"/>
              <a:t>Early</a:t>
            </a:r>
            <a:r>
              <a:rPr lang="en-US" altLang="zh-CN" sz="2800" dirty="0"/>
              <a:t> </a:t>
            </a:r>
            <a:r>
              <a:rPr lang="en-US" altLang="zh-CN" sz="2800" b="1" dirty="0"/>
              <a:t>stage</a:t>
            </a:r>
            <a:r>
              <a:rPr lang="en-US" altLang="zh-CN" sz="2800" dirty="0"/>
              <a:t> </a:t>
            </a:r>
            <a:r>
              <a:rPr lang="en-US" altLang="zh-CN" sz="2800" b="1" dirty="0"/>
              <a:t>of</a:t>
            </a:r>
            <a:r>
              <a:rPr lang="en-US" altLang="zh-CN" sz="2800" dirty="0"/>
              <a:t> </a:t>
            </a:r>
            <a:r>
              <a:rPr lang="en-US" altLang="zh-CN" sz="2800" b="1" dirty="0"/>
              <a:t>development of RHF model</a:t>
            </a:r>
            <a:endParaRPr lang="zh-CN" altLang="en-US" sz="28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2F0A849-7ED7-43B9-9F93-79E2317464D6}"/>
              </a:ext>
            </a:extLst>
          </p:cNvPr>
          <p:cNvSpPr txBox="1"/>
          <p:nvPr/>
        </p:nvSpPr>
        <p:spPr>
          <a:xfrm>
            <a:off x="475839" y="2452063"/>
            <a:ext cx="7088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800" b="1" dirty="0"/>
              <a:t>Extensive development of RHF model</a:t>
            </a:r>
            <a:endParaRPr lang="zh-CN" altLang="en-US" sz="2800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E291FBE3-2DDE-406D-AB96-CF9A418DBA14}"/>
              </a:ext>
            </a:extLst>
          </p:cNvPr>
          <p:cNvSpPr txBox="1">
            <a:spLocks/>
          </p:cNvSpPr>
          <p:nvPr/>
        </p:nvSpPr>
        <p:spPr>
          <a:xfrm>
            <a:off x="951788" y="4226507"/>
            <a:ext cx="10483592" cy="523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0000FF"/>
                </a:solidFill>
              </a:rPr>
              <a:t>J. Geng (LZU), </a:t>
            </a:r>
            <a:r>
              <a:rPr lang="en-US" altLang="zh-CN" sz="2400" dirty="0"/>
              <a:t>J. Xiang (</a:t>
            </a:r>
            <a:r>
              <a:rPr lang="en-US" altLang="zh-CN" sz="2400" dirty="0" err="1"/>
              <a:t>Qiannan</a:t>
            </a:r>
            <a:r>
              <a:rPr lang="en-US" altLang="zh-CN" sz="2400" dirty="0"/>
              <a:t> Normal U); B.Y. Sun (LZU)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7321430-BB95-43B2-A578-3A15D9852DD5}"/>
              </a:ext>
            </a:extLst>
          </p:cNvPr>
          <p:cNvSpPr txBox="1"/>
          <p:nvPr/>
        </p:nvSpPr>
        <p:spPr>
          <a:xfrm>
            <a:off x="475839" y="3666316"/>
            <a:ext cx="6763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800" b="1" dirty="0"/>
              <a:t>Axially deformed RHF/RHFB model</a:t>
            </a:r>
            <a:endParaRPr lang="zh-CN" altLang="en-US" sz="2800" dirty="0"/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460EE620-0CB8-4174-B1E5-F185B3C170F3}"/>
              </a:ext>
            </a:extLst>
          </p:cNvPr>
          <p:cNvSpPr txBox="1">
            <a:spLocks/>
          </p:cNvSpPr>
          <p:nvPr/>
        </p:nvSpPr>
        <p:spPr>
          <a:xfrm>
            <a:off x="951786" y="5485151"/>
            <a:ext cx="10854731" cy="1087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0000FF"/>
                </a:solidFill>
              </a:rPr>
              <a:t>L.J. Jiang</a:t>
            </a:r>
            <a:r>
              <a:rPr lang="en-US" altLang="zh-CN" sz="2400" dirty="0"/>
              <a:t>, L.J. Wang (SWU), X.L. Lu, S. Yang, </a:t>
            </a:r>
            <a:r>
              <a:rPr lang="en-US" altLang="zh-CN" sz="2400" dirty="0">
                <a:solidFill>
                  <a:srgbClr val="0000FF"/>
                </a:solidFill>
              </a:rPr>
              <a:t>J. Liu (LZU), </a:t>
            </a:r>
            <a:r>
              <a:rPr lang="en-US" altLang="zh-CN" sz="2400" dirty="0"/>
              <a:t>X.D. Sun (LZU)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400" dirty="0"/>
              <a:t>Z.H. Wang (LZU), Y.F. </a:t>
            </a:r>
            <a:r>
              <a:rPr lang="en-US" altLang="zh-CN" sz="2400" dirty="0" err="1"/>
              <a:t>Niu</a:t>
            </a:r>
            <a:r>
              <a:rPr lang="en-US" altLang="zh-CN" sz="2400" dirty="0"/>
              <a:t> (LZU)</a:t>
            </a:r>
            <a:endParaRPr lang="zh-CN" altLang="en-US" sz="2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21ED08B-C039-4E0E-AA27-9CDD090EA325}"/>
              </a:ext>
            </a:extLst>
          </p:cNvPr>
          <p:cNvSpPr txBox="1"/>
          <p:nvPr/>
        </p:nvSpPr>
        <p:spPr>
          <a:xfrm>
            <a:off x="475839" y="4924960"/>
            <a:ext cx="11610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800" b="1" dirty="0"/>
              <a:t>Applications of RHF/RHFB model: tensor force, magicity, etc.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446247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3E5FDD1-667B-4696-8A51-925D896C910D}"/>
              </a:ext>
            </a:extLst>
          </p:cNvPr>
          <p:cNvSpPr txBox="1"/>
          <p:nvPr/>
        </p:nvSpPr>
        <p:spPr>
          <a:xfrm>
            <a:off x="2416945" y="5233595"/>
            <a:ext cx="7479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</a:rPr>
              <a:t>Thank you for your attentions!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E1F869D-D482-477B-BDB5-B9438E4B34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6" t="21569" r="7069" b="12706"/>
          <a:stretch/>
        </p:blipFill>
        <p:spPr>
          <a:xfrm>
            <a:off x="2672377" y="505610"/>
            <a:ext cx="6847243" cy="450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05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0432F1-4271-4B3E-AC3A-91A2478A8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>
                <a:latin typeface="+mj-lt"/>
                <a:ea typeface="+mj-ea"/>
              </a:rPr>
              <a:t>Nuclear Model</a:t>
            </a:r>
            <a:endParaRPr lang="zh-CN" altLang="en-US" dirty="0">
              <a:latin typeface="+mj-lt"/>
              <a:ea typeface="+mj-ea"/>
            </a:endParaRPr>
          </a:p>
        </p:txBody>
      </p:sp>
      <p:sp>
        <p:nvSpPr>
          <p:cNvPr id="25" name="内容占位符 24">
            <a:extLst>
              <a:ext uri="{FF2B5EF4-FFF2-40B4-BE49-F238E27FC236}">
                <a16:creationId xmlns:a16="http://schemas.microsoft.com/office/drawing/2014/main" id="{7DB815ED-A871-4936-9716-F0A9A5E8E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1074298"/>
          </a:xfrm>
        </p:spPr>
        <p:txBody>
          <a:bodyPr>
            <a:normAutofit/>
          </a:bodyPr>
          <a:lstStyle/>
          <a:p>
            <a:r>
              <a:rPr lang="en-US" altLang="zh-CN" dirty="0"/>
              <a:t>We can proudly say that we knew much about nuclides, while we  have to admit that many things about nucleus we do not know.</a:t>
            </a:r>
            <a:endParaRPr lang="zh-CN" altLang="en-US" dirty="0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CF81DE4B-8FB1-41F0-A4A7-134B45A067A7}"/>
              </a:ext>
            </a:extLst>
          </p:cNvPr>
          <p:cNvGrpSpPr/>
          <p:nvPr/>
        </p:nvGrpSpPr>
        <p:grpSpPr>
          <a:xfrm>
            <a:off x="2319698" y="2508014"/>
            <a:ext cx="8108157" cy="3837382"/>
            <a:chOff x="2319698" y="2180124"/>
            <a:chExt cx="8108157" cy="3837382"/>
          </a:xfrm>
        </p:grpSpPr>
        <p:pic>
          <p:nvPicPr>
            <p:cNvPr id="4" name="内容占位符 5">
              <a:extLst>
                <a:ext uri="{FF2B5EF4-FFF2-40B4-BE49-F238E27FC236}">
                  <a16:creationId xmlns:a16="http://schemas.microsoft.com/office/drawing/2014/main" id="{B456B18D-5340-4D42-B66E-F2AE8E0B0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198"/>
            <a:stretch/>
          </p:blipFill>
          <p:spPr>
            <a:xfrm>
              <a:off x="2562785" y="2180124"/>
              <a:ext cx="3043404" cy="2541757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B9D8573-A1A8-47A0-A52B-5D5D574044E1}"/>
                </a:ext>
              </a:extLst>
            </p:cNvPr>
            <p:cNvSpPr/>
            <p:nvPr/>
          </p:nvSpPr>
          <p:spPr>
            <a:xfrm>
              <a:off x="2939783" y="4774493"/>
              <a:ext cx="22894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ea typeface="微软雅黑" panose="020B0503020204020204" pitchFamily="34" charset="-122"/>
                </a:rPr>
                <a:t>Nuclear Force</a:t>
              </a:r>
              <a:endParaRPr lang="zh-CN" altLang="en-US" sz="2400" b="1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2F1A4C0-CA11-4A86-823A-5F473FC38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6" t="1535" r="34376" b="27428"/>
            <a:stretch/>
          </p:blipFill>
          <p:spPr>
            <a:xfrm>
              <a:off x="7701254" y="2551002"/>
              <a:ext cx="1830367" cy="1800000"/>
            </a:xfrm>
            <a:prstGeom prst="ellipse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6B79723-716D-4DC7-8898-D51229A3C772}"/>
                </a:ext>
              </a:extLst>
            </p:cNvPr>
            <p:cNvSpPr/>
            <p:nvPr/>
          </p:nvSpPr>
          <p:spPr>
            <a:xfrm>
              <a:off x="6975893" y="4589827"/>
              <a:ext cx="328108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/>
                <a:t>Nuclear Many-body method</a:t>
              </a:r>
              <a:endParaRPr lang="zh-CN" altLang="en-US" sz="2400" b="1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F3B509C-AA8D-4174-AA5E-3D056F95F485}"/>
                </a:ext>
              </a:extLst>
            </p:cNvPr>
            <p:cNvSpPr/>
            <p:nvPr/>
          </p:nvSpPr>
          <p:spPr>
            <a:xfrm>
              <a:off x="2319698" y="2180124"/>
              <a:ext cx="8108157" cy="3837382"/>
            </a:xfrm>
            <a:prstGeom prst="roundRect">
              <a:avLst>
                <a:gd name="adj" fmla="val 5319"/>
              </a:avLst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4640039-2DF3-4B2D-8979-2F78F7B66C13}"/>
                </a:ext>
              </a:extLst>
            </p:cNvPr>
            <p:cNvSpPr txBox="1"/>
            <p:nvPr/>
          </p:nvSpPr>
          <p:spPr>
            <a:xfrm>
              <a:off x="4223989" y="5494286"/>
              <a:ext cx="42995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latin typeface="+mj-lt"/>
                </a:rPr>
                <a:t>Nuclear Theoretical model</a:t>
              </a:r>
              <a:endParaRPr lang="zh-CN" altLang="en-US" sz="2800" dirty="0">
                <a:latin typeface="+mj-lt"/>
              </a:endParaRPr>
            </a:p>
          </p:txBody>
        </p:sp>
        <p:sp>
          <p:nvSpPr>
            <p:cNvPr id="26" name="十字形 25">
              <a:extLst>
                <a:ext uri="{FF2B5EF4-FFF2-40B4-BE49-F238E27FC236}">
                  <a16:creationId xmlns:a16="http://schemas.microsoft.com/office/drawing/2014/main" id="{9770471D-64E2-4D8D-85BB-C44B08B5EDBE}"/>
                </a:ext>
              </a:extLst>
            </p:cNvPr>
            <p:cNvSpPr/>
            <p:nvPr/>
          </p:nvSpPr>
          <p:spPr>
            <a:xfrm>
              <a:off x="6365722" y="3163002"/>
              <a:ext cx="576000" cy="576000"/>
            </a:xfrm>
            <a:prstGeom prst="plus">
              <a:avLst>
                <a:gd name="adj" fmla="val 41971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739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7B57B15-28B7-44C3-AE74-7A196912AC27}"/>
              </a:ext>
            </a:extLst>
          </p:cNvPr>
          <p:cNvSpPr/>
          <p:nvPr/>
        </p:nvSpPr>
        <p:spPr>
          <a:xfrm>
            <a:off x="1519238" y="0"/>
            <a:ext cx="9148763" cy="1809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9B0DE55-6D13-4B1E-80FB-769657F797FD}"/>
              </a:ext>
            </a:extLst>
          </p:cNvPr>
          <p:cNvSpPr/>
          <p:nvPr/>
        </p:nvSpPr>
        <p:spPr>
          <a:xfrm>
            <a:off x="1514476" y="985838"/>
            <a:ext cx="6742113" cy="40005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8300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</a:gra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SCI</a:t>
            </a:r>
            <a:r>
              <a:rPr lang="zh-CN" altLang="en-US" sz="20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三刊入选“中国科技期刊卓越行动计划”</a:t>
            </a:r>
            <a:endParaRPr lang="en-US" altLang="zh-CN" sz="2000" b="1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125" name="矩形 8">
            <a:extLst>
              <a:ext uri="{FF2B5EF4-FFF2-40B4-BE49-F238E27FC236}">
                <a16:creationId xmlns:a16="http://schemas.microsoft.com/office/drawing/2014/main" id="{3D7988F2-F8C8-4DDB-9EE3-BA2B04192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50001"/>
            <a:ext cx="9144000" cy="796821"/>
          </a:xfrm>
          <a:prstGeom prst="rect">
            <a:avLst/>
          </a:prstGeom>
          <a:solidFill>
            <a:srgbClr val="92DED7"/>
          </a:solidFill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endParaRPr lang="en-US" altLang="zh-CN" sz="5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四刊发文量占国内物理学期刊的</a:t>
            </a:r>
            <a:r>
              <a:rPr lang="en-US" altLang="zh-CN" sz="1800" b="1" dirty="0">
                <a:solidFill>
                  <a:srgbClr val="E46C0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70%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发文类型：中文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英文 </a:t>
            </a:r>
            <a:r>
              <a:rPr lang="en-US" altLang="zh-CN" sz="1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|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学术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科普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1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|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快讯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原始论文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综述</a:t>
            </a:r>
            <a:endParaRPr lang="en-US" altLang="zh-CN" sz="8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77" name="矩形 5">
            <a:extLst>
              <a:ext uri="{FF2B5EF4-FFF2-40B4-BE49-F238E27FC236}">
                <a16:creationId xmlns:a16="http://schemas.microsoft.com/office/drawing/2014/main" id="{67FC8D36-0536-47B1-BA31-CC1B0070F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463" y="152401"/>
            <a:ext cx="3878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3600">
                <a:latin typeface="华文行楷" panose="02010800040101010101" pitchFamily="2" charset="-122"/>
                <a:ea typeface="华文行楷" panose="02010800040101010101" pitchFamily="2" charset="-122"/>
              </a:rPr>
              <a:t>与中国物理学同行</a:t>
            </a:r>
          </a:p>
        </p:txBody>
      </p:sp>
      <p:grpSp>
        <p:nvGrpSpPr>
          <p:cNvPr id="3078" name="组合 11">
            <a:extLst>
              <a:ext uri="{FF2B5EF4-FFF2-40B4-BE49-F238E27FC236}">
                <a16:creationId xmlns:a16="http://schemas.microsoft.com/office/drawing/2014/main" id="{67395537-0863-4371-977C-ECA7934D8CCA}"/>
              </a:ext>
            </a:extLst>
          </p:cNvPr>
          <p:cNvGrpSpPr>
            <a:grpSpLocks/>
          </p:cNvGrpSpPr>
          <p:nvPr/>
        </p:nvGrpSpPr>
        <p:grpSpPr bwMode="auto">
          <a:xfrm>
            <a:off x="1919288" y="174626"/>
            <a:ext cx="2952750" cy="601663"/>
            <a:chOff x="235956" y="-273"/>
            <a:chExt cx="3218171" cy="686188"/>
          </a:xfrm>
        </p:grpSpPr>
        <p:pic>
          <p:nvPicPr>
            <p:cNvPr id="3080" name="Picture 12" descr="D:\工作总结\图片素材\物理所.jpg">
              <a:extLst>
                <a:ext uri="{FF2B5EF4-FFF2-40B4-BE49-F238E27FC236}">
                  <a16:creationId xmlns:a16="http://schemas.microsoft.com/office/drawing/2014/main" id="{5AD5B37D-5F0A-447E-AC78-73AA9AEC1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956" y="56055"/>
              <a:ext cx="573532" cy="573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13" descr="D:\工作总结\图片素材\中国物理学会logo.jpg">
              <a:extLst>
                <a:ext uri="{FF2B5EF4-FFF2-40B4-BE49-F238E27FC236}">
                  <a16:creationId xmlns:a16="http://schemas.microsoft.com/office/drawing/2014/main" id="{3A2A6624-C609-46F3-B47F-9DB0A94D0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337" y="-273"/>
              <a:ext cx="2583790" cy="686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图片 10" descr="四刊PPT插图.png">
            <a:extLst>
              <a:ext uri="{FF2B5EF4-FFF2-40B4-BE49-F238E27FC236}">
                <a16:creationId xmlns:a16="http://schemas.microsoft.com/office/drawing/2014/main" id="{12A40995-47B6-468F-A116-CA668369E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6" y="1384300"/>
            <a:ext cx="9153525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2A2969-0E39-426B-BF45-306318066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Progress of RMF models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7DC4AD5-8A40-4F4E-809C-7F15133C3BEA}"/>
              </a:ext>
            </a:extLst>
          </p:cNvPr>
          <p:cNvSpPr/>
          <p:nvPr/>
        </p:nvSpPr>
        <p:spPr>
          <a:xfrm>
            <a:off x="2591082" y="1709681"/>
            <a:ext cx="9176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rgbClr val="7030A0"/>
                </a:solidFill>
              </a:rPr>
              <a:t>Walecka, Ann. Phys. 83, 491 (1974); Serot &amp; Walecka, Adv. Nucl. Phys. 16, 1 (1986).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4425C4BE-85E5-4CE7-B052-3AB589CEDC3A}"/>
              </a:ext>
            </a:extLst>
          </p:cNvPr>
          <p:cNvSpPr txBox="1">
            <a:spLocks/>
          </p:cNvSpPr>
          <p:nvPr/>
        </p:nvSpPr>
        <p:spPr>
          <a:xfrm>
            <a:off x="515938" y="2117119"/>
            <a:ext cx="11200057" cy="590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Nuclear in-medium Interaction: </a:t>
            </a:r>
            <a:r>
              <a:rPr lang="en-US" altLang="zh-CN" dirty="0">
                <a:solidFill>
                  <a:srgbClr val="0000FF"/>
                </a:solidFill>
              </a:rPr>
              <a:t>non-perturbative nature </a:t>
            </a:r>
            <a:endParaRPr lang="zh-CN" alt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6028E55-8EF7-4F8E-B588-7311CB6D2059}"/>
                  </a:ext>
                </a:extLst>
              </p:cNvPr>
              <p:cNvSpPr/>
              <p:nvPr/>
            </p:nvSpPr>
            <p:spPr>
              <a:xfrm>
                <a:off x="1035828" y="2672373"/>
                <a:ext cx="695235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/>
                  <a:t>1. N</a:t>
                </a:r>
                <a:r>
                  <a:rPr lang="zh-CN" altLang="en-US" sz="2400" dirty="0"/>
                  <a:t>on-linear self-couplings of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zh-CN" altLang="en-US" sz="2400" dirty="0"/>
                  <a:t>- and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zh-CN" altLang="en-US" sz="2400" dirty="0"/>
                  <a:t>-mesons</a:t>
                </a: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6028E55-8EF7-4F8E-B588-7311CB6D20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828" y="2672373"/>
                <a:ext cx="6952352" cy="461665"/>
              </a:xfrm>
              <a:prstGeom prst="rect">
                <a:avLst/>
              </a:prstGeom>
              <a:blipFill>
                <a:blip r:embed="rId2"/>
                <a:stretch>
                  <a:fillRect l="-1404" t="-10526" r="-351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D735BBCA-F0C3-49B7-B86C-AE792750195C}"/>
              </a:ext>
            </a:extLst>
          </p:cNvPr>
          <p:cNvSpPr/>
          <p:nvPr/>
        </p:nvSpPr>
        <p:spPr>
          <a:xfrm>
            <a:off x="1035828" y="3500809"/>
            <a:ext cx="6761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2. D</a:t>
            </a:r>
            <a:r>
              <a:rPr lang="zh-CN" altLang="en-US" sz="2400" dirty="0"/>
              <a:t>ensity-dependent meson-nucleon couplings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1222830-7B7C-4899-9AFA-66880143EDF1}"/>
              </a:ext>
            </a:extLst>
          </p:cNvPr>
          <p:cNvSpPr/>
          <p:nvPr/>
        </p:nvSpPr>
        <p:spPr>
          <a:xfrm>
            <a:off x="2998080" y="3074768"/>
            <a:ext cx="8769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rgbClr val="7030A0"/>
                </a:solidFill>
              </a:rPr>
              <a:t>Boguta &amp; Bodmer, NPA 292, 413 (1977); Sugahara &amp; Toki, NPA 579, 557 (1994).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5BA993E-26AA-40DC-8926-B373EE3BB797}"/>
              </a:ext>
            </a:extLst>
          </p:cNvPr>
          <p:cNvSpPr/>
          <p:nvPr/>
        </p:nvSpPr>
        <p:spPr>
          <a:xfrm>
            <a:off x="3141276" y="3910118"/>
            <a:ext cx="8626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dirty="0">
                <a:solidFill>
                  <a:srgbClr val="7030A0"/>
                </a:solidFill>
              </a:rPr>
              <a:t>Brockmann &amp; Toki, PRL 68, 3408 (1992)</a:t>
            </a:r>
            <a:r>
              <a:rPr lang="en-US" altLang="zh-CN" dirty="0">
                <a:solidFill>
                  <a:srgbClr val="7030A0"/>
                </a:solidFill>
              </a:rPr>
              <a:t>; </a:t>
            </a:r>
            <a:r>
              <a:rPr lang="nb-NO" altLang="zh-CN" dirty="0">
                <a:solidFill>
                  <a:srgbClr val="7030A0"/>
                </a:solidFill>
              </a:rPr>
              <a:t>Lenske &amp; Fuchs, PLB </a:t>
            </a:r>
            <a:r>
              <a:rPr lang="nb-NO" altLang="zh-CN" b="1" dirty="0">
                <a:solidFill>
                  <a:srgbClr val="7030A0"/>
                </a:solidFill>
              </a:rPr>
              <a:t>345</a:t>
            </a:r>
            <a:r>
              <a:rPr lang="nb-NO" altLang="zh-CN" dirty="0">
                <a:solidFill>
                  <a:srgbClr val="7030A0"/>
                </a:solidFill>
              </a:rPr>
              <a:t>, 355 (1995)</a:t>
            </a:r>
            <a:r>
              <a:rPr lang="zh-CN" altLang="en-US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A78408B-B3E0-4B72-A657-197E5A7AF67F}"/>
              </a:ext>
            </a:extLst>
          </p:cNvPr>
          <p:cNvSpPr/>
          <p:nvPr/>
        </p:nvSpPr>
        <p:spPr>
          <a:xfrm>
            <a:off x="1035828" y="4329245"/>
            <a:ext cx="8294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3. Zero-range approach: relativistic point-coupling model</a:t>
            </a:r>
            <a:endParaRPr lang="zh-CN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内容占位符 2">
                <a:extLst>
                  <a:ext uri="{FF2B5EF4-FFF2-40B4-BE49-F238E27FC236}">
                    <a16:creationId xmlns:a16="http://schemas.microsoft.com/office/drawing/2014/main" id="{5F7EE9F6-C02B-4E81-A31E-9F1219767DA0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515938" y="1195388"/>
                <a:ext cx="11199812" cy="6715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449263" indent="-449263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p"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1pPr>
                <a:lvl2pPr marL="808038" indent="-3508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ü"/>
                  <a:defRPr sz="2400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 err="1"/>
                  <a:t>Walecka</a:t>
                </a:r>
                <a:r>
                  <a:rPr lang="en-US" altLang="zh-CN" dirty="0"/>
                  <a:t> (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dirty="0"/>
                  <a:t>-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altLang="zh-CN" dirty="0"/>
                  <a:t>) model: </a:t>
                </a:r>
                <a:r>
                  <a:rPr lang="en-US" altLang="zh-CN" sz="2400" dirty="0">
                    <a:solidFill>
                      <a:srgbClr val="0000FF"/>
                    </a:solidFill>
                  </a:rPr>
                  <a:t>relativistic scalar and vector MF</a:t>
                </a:r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内容占位符 2">
                <a:extLst>
                  <a:ext uri="{FF2B5EF4-FFF2-40B4-BE49-F238E27FC236}">
                    <a16:creationId xmlns:a16="http://schemas.microsoft.com/office/drawing/2014/main" id="{5F7EE9F6-C02B-4E81-A31E-9F1219767DA0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5938" y="1195388"/>
                <a:ext cx="11199812" cy="671512"/>
              </a:xfrm>
              <a:prstGeom prst="rect">
                <a:avLst/>
              </a:prstGeom>
              <a:blipFill>
                <a:blip r:embed="rId3"/>
                <a:stretch>
                  <a:fillRect l="-980" t="-9091" b="-2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>
            <a:extLst>
              <a:ext uri="{FF2B5EF4-FFF2-40B4-BE49-F238E27FC236}">
                <a16:creationId xmlns:a16="http://schemas.microsoft.com/office/drawing/2014/main" id="{8A9FCF87-CF2C-4532-AE6A-F2ACA6583D98}"/>
              </a:ext>
            </a:extLst>
          </p:cNvPr>
          <p:cNvSpPr/>
          <p:nvPr/>
        </p:nvSpPr>
        <p:spPr>
          <a:xfrm>
            <a:off x="1035828" y="4822939"/>
            <a:ext cx="10731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rgbClr val="7030A0"/>
                </a:solidFill>
              </a:rPr>
              <a:t>Nikolaus, Hoch </a:t>
            </a:r>
            <a:r>
              <a:rPr lang="en-US" altLang="zh-CN" dirty="0">
                <a:solidFill>
                  <a:srgbClr val="7030A0"/>
                </a:solidFill>
              </a:rPr>
              <a:t>et al</a:t>
            </a:r>
            <a:r>
              <a:rPr lang="zh-CN" altLang="en-US" dirty="0">
                <a:solidFill>
                  <a:srgbClr val="7030A0"/>
                </a:solidFill>
              </a:rPr>
              <a:t>, PRC 46, 1757 (1992)</a:t>
            </a:r>
            <a:r>
              <a:rPr lang="en-US" altLang="zh-CN" dirty="0">
                <a:solidFill>
                  <a:srgbClr val="7030A0"/>
                </a:solidFill>
              </a:rPr>
              <a:t>;</a:t>
            </a:r>
            <a:r>
              <a:rPr lang="zh-CN" altLang="en-US" dirty="0">
                <a:solidFill>
                  <a:srgbClr val="7030A0"/>
                </a:solidFill>
              </a:rPr>
              <a:t> Burvenich, Madland </a:t>
            </a:r>
            <a:r>
              <a:rPr lang="en-US" altLang="zh-CN" dirty="0">
                <a:solidFill>
                  <a:srgbClr val="7030A0"/>
                </a:solidFill>
              </a:rPr>
              <a:t>et al.</a:t>
            </a:r>
            <a:r>
              <a:rPr lang="zh-CN" altLang="en-US" dirty="0">
                <a:solidFill>
                  <a:srgbClr val="7030A0"/>
                </a:solidFill>
              </a:rPr>
              <a:t>, PRC 65, 044308 (2002)</a:t>
            </a:r>
            <a:r>
              <a:rPr lang="en-US" altLang="zh-CN" dirty="0">
                <a:solidFill>
                  <a:srgbClr val="7030A0"/>
                </a:solidFill>
              </a:rPr>
              <a:t>. 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27CB1352-73C2-4BEC-8522-98E1A2586500}"/>
              </a:ext>
            </a:extLst>
          </p:cNvPr>
          <p:cNvSpPr txBox="1">
            <a:spLocks/>
          </p:cNvSpPr>
          <p:nvPr/>
        </p:nvSpPr>
        <p:spPr>
          <a:xfrm>
            <a:off x="515938" y="5290625"/>
            <a:ext cx="11200057" cy="590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Relativistic continuum Hartree-Bogoliubov (RCHB) theory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17421A4-A4D6-42E9-8B21-192221721751}"/>
              </a:ext>
            </a:extLst>
          </p:cNvPr>
          <p:cNvSpPr/>
          <p:nvPr/>
        </p:nvSpPr>
        <p:spPr>
          <a:xfrm>
            <a:off x="1118795" y="5881503"/>
            <a:ext cx="10648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rgbClr val="7030A0"/>
                </a:solidFill>
              </a:rPr>
              <a:t>J. Meng, NPA 635, 3 (1998); </a:t>
            </a:r>
            <a:r>
              <a:rPr lang="en-US" altLang="zh-CN" dirty="0">
                <a:solidFill>
                  <a:srgbClr val="7030A0"/>
                </a:solidFill>
              </a:rPr>
              <a:t>J. Meng et al, PPNP 57, 470 (2006).</a:t>
            </a:r>
          </a:p>
          <a:p>
            <a:pPr algn="r"/>
            <a:r>
              <a:rPr lang="en-US" altLang="zh-CN" dirty="0">
                <a:solidFill>
                  <a:srgbClr val="7030A0"/>
                </a:solidFill>
              </a:rPr>
              <a:t>Lulu Li, </a:t>
            </a:r>
            <a:r>
              <a:rPr lang="en-US" altLang="zh-CN" dirty="0" err="1">
                <a:solidFill>
                  <a:srgbClr val="7030A0"/>
                </a:solidFill>
              </a:rPr>
              <a:t>Jie</a:t>
            </a:r>
            <a:r>
              <a:rPr lang="en-US" altLang="zh-CN" dirty="0">
                <a:solidFill>
                  <a:srgbClr val="7030A0"/>
                </a:solidFill>
              </a:rPr>
              <a:t> Meng, Peter Ring, </a:t>
            </a:r>
            <a:r>
              <a:rPr lang="en-US" altLang="zh-CN" dirty="0" err="1">
                <a:solidFill>
                  <a:srgbClr val="7030A0"/>
                </a:solidFill>
              </a:rPr>
              <a:t>En-Guang</a:t>
            </a:r>
            <a:r>
              <a:rPr lang="en-US" altLang="zh-CN" dirty="0">
                <a:solidFill>
                  <a:srgbClr val="7030A0"/>
                </a:solidFill>
              </a:rPr>
              <a:t> Zhao, Shan-</a:t>
            </a:r>
            <a:r>
              <a:rPr lang="en-US" altLang="zh-CN" dirty="0" err="1">
                <a:solidFill>
                  <a:srgbClr val="7030A0"/>
                </a:solidFill>
              </a:rPr>
              <a:t>Gui</a:t>
            </a:r>
            <a:r>
              <a:rPr lang="en-US" altLang="zh-CN" dirty="0">
                <a:solidFill>
                  <a:srgbClr val="7030A0"/>
                </a:solidFill>
              </a:rPr>
              <a:t> Zhou, PRC 85, 024312 (2012).</a:t>
            </a:r>
            <a:endParaRPr lang="zh-CN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044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229627-DF19-46CA-A32E-1C465D941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Progress of RHF models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55A82A-8EFD-430F-B643-F749D1834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3" y="1194891"/>
            <a:ext cx="11200057" cy="623151"/>
          </a:xfrm>
        </p:spPr>
        <p:txBody>
          <a:bodyPr/>
          <a:lstStyle/>
          <a:p>
            <a:r>
              <a:rPr lang="en-US" altLang="zh-CN" dirty="0"/>
              <a:t>Several attempts of RHF approach in nuclear structure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0C5D5EE-765A-4FB7-A514-51A0320572C2}"/>
              </a:ext>
            </a:extLst>
          </p:cNvPr>
          <p:cNvSpPr/>
          <p:nvPr/>
        </p:nvSpPr>
        <p:spPr>
          <a:xfrm>
            <a:off x="3910405" y="1751982"/>
            <a:ext cx="8159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rgbClr val="7030A0"/>
                </a:solidFill>
              </a:rPr>
              <a:t>A. Bouyssy, J.F. Mathiot, N. Van Giai, and S. Marcos, PRC 36, 380 (1987)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2C49DA09-5DBA-43EC-9797-9E6D03295D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1943" y="2073369"/>
                <a:ext cx="11200057" cy="55027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449263" indent="-449263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p"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1pPr>
                <a:lvl2pPr marL="808038" indent="-3508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ü"/>
                  <a:defRPr sz="2400" kern="1200" baseline="0">
                    <a:solidFill>
                      <a:schemeClr val="tx1"/>
                    </a:solidFill>
                    <a:latin typeface="+mn-lt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Calibri" panose="020F0502020204030204" pitchFamily="34" charset="0"/>
                    <a:ea typeface="黑体" panose="02010609060101010101" pitchFamily="49" charset="-122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sz="2400" dirty="0"/>
                  <a:t>1. Nonlinear self-couplings of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sz="2400" dirty="0"/>
                  <a:t>-meson and scalar field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sz="240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 dirty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2C49DA09-5DBA-43EC-9797-9E6D03295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943" y="2073369"/>
                <a:ext cx="11200057" cy="550279"/>
              </a:xfrm>
              <a:prstGeom prst="rect">
                <a:avLst/>
              </a:prstGeom>
              <a:blipFill>
                <a:blip r:embed="rId2"/>
                <a:stretch>
                  <a:fillRect l="-871" t="-3333" b="-1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内容占位符 2">
            <a:extLst>
              <a:ext uri="{FF2B5EF4-FFF2-40B4-BE49-F238E27FC236}">
                <a16:creationId xmlns:a16="http://schemas.microsoft.com/office/drawing/2014/main" id="{5B697F0E-B1E8-4B87-8E5D-41042807F0F4}"/>
              </a:ext>
            </a:extLst>
          </p:cNvPr>
          <p:cNvSpPr txBox="1">
            <a:spLocks/>
          </p:cNvSpPr>
          <p:nvPr/>
        </p:nvSpPr>
        <p:spPr>
          <a:xfrm>
            <a:off x="991943" y="2905599"/>
            <a:ext cx="11200057" cy="550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/>
              <a:t>2. Density-dependent meson-nucleon couplings w/o rearrangement terms</a:t>
            </a:r>
            <a:endParaRPr lang="zh-CN" alt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18F93F3-83AF-43D4-A90B-32540978A625}"/>
              </a:ext>
            </a:extLst>
          </p:cNvPr>
          <p:cNvSpPr/>
          <p:nvPr/>
        </p:nvSpPr>
        <p:spPr>
          <a:xfrm>
            <a:off x="3247017" y="2536267"/>
            <a:ext cx="8570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rgbClr val="7030A0"/>
                </a:solidFill>
              </a:rPr>
              <a:t>P. Bernardos, et al, PRC 48, 2665 (1993); S. Marcos, et al, JPG 30, 703 (2004)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FEA2E7-4C75-479C-B175-2E4B2E75B000}"/>
              </a:ext>
            </a:extLst>
          </p:cNvPr>
          <p:cNvSpPr/>
          <p:nvPr/>
        </p:nvSpPr>
        <p:spPr>
          <a:xfrm>
            <a:off x="6177961" y="3368497"/>
            <a:ext cx="5698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dirty="0">
                <a:solidFill>
                  <a:srgbClr val="7030A0"/>
                </a:solidFill>
              </a:rPr>
              <a:t>H.L. Shi, B.Q. Chen, and Z.Y. Ma, PRC52, 144(1995).</a:t>
            </a: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8A9E8D26-B5A8-4CDB-A337-F5131ED4D417}"/>
              </a:ext>
            </a:extLst>
          </p:cNvPr>
          <p:cNvSpPr txBox="1">
            <a:spLocks/>
          </p:cNvSpPr>
          <p:nvPr/>
        </p:nvSpPr>
        <p:spPr>
          <a:xfrm>
            <a:off x="495971" y="3771290"/>
            <a:ext cx="11200057" cy="550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Density dependent RHF theory for nuclear structure</a:t>
            </a:r>
            <a:endParaRPr lang="zh-CN" altLang="en-US" dirty="0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C207EE9D-4E20-49C6-A34C-E3562DBEB437}"/>
              </a:ext>
            </a:extLst>
          </p:cNvPr>
          <p:cNvSpPr txBox="1">
            <a:spLocks/>
          </p:cNvSpPr>
          <p:nvPr/>
        </p:nvSpPr>
        <p:spPr>
          <a:xfrm>
            <a:off x="991943" y="4340325"/>
            <a:ext cx="10704085" cy="550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/>
              <a:t>1. Precise RHF Lagrangians (PKO series, PKA1) as RMF were obtained.</a:t>
            </a:r>
            <a:endParaRPr lang="zh-CN" altLang="en-US" sz="2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EBE3479-C7E5-4F60-A4C8-5DF7107F6769}"/>
              </a:ext>
            </a:extLst>
          </p:cNvPr>
          <p:cNvSpPr/>
          <p:nvPr/>
        </p:nvSpPr>
        <p:spPr>
          <a:xfrm>
            <a:off x="3129961" y="4801364"/>
            <a:ext cx="8230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rgbClr val="7030A0"/>
                </a:solidFill>
              </a:rPr>
              <a:t>PLB 640, 150 (2006); EPL 82 (2008) 12001; PRC 76, 034314 (2007).</a:t>
            </a: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BD4561D0-CF36-4D61-8E08-3430A4C71973}"/>
              </a:ext>
            </a:extLst>
          </p:cNvPr>
          <p:cNvSpPr txBox="1">
            <a:spLocks/>
          </p:cNvSpPr>
          <p:nvPr/>
        </p:nvSpPr>
        <p:spPr>
          <a:xfrm>
            <a:off x="932776" y="5264255"/>
            <a:ext cx="10704085" cy="550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/>
              <a:t>2. Relativistic Hartree-Fock-Bogoliubov (RHFB) theory for unstable nuclei</a:t>
            </a:r>
            <a:endParaRPr lang="zh-CN" altLang="en-US" sz="24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3388BBF-D493-4C5E-B620-D0A728529C13}"/>
              </a:ext>
            </a:extLst>
          </p:cNvPr>
          <p:cNvSpPr/>
          <p:nvPr/>
        </p:nvSpPr>
        <p:spPr>
          <a:xfrm>
            <a:off x="3910404" y="5755326"/>
            <a:ext cx="7805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rgbClr val="7030A0"/>
                </a:solidFill>
              </a:rPr>
              <a:t>W.H. Long, P. Ring, N. Van Giai, and J. Meng, PRC 81, 024308 (2010)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BA5785DB-F193-4BA2-A978-9F41DEB2F060}"/>
              </a:ext>
            </a:extLst>
          </p:cNvPr>
          <p:cNvSpPr txBox="1">
            <a:spLocks/>
          </p:cNvSpPr>
          <p:nvPr/>
        </p:nvSpPr>
        <p:spPr>
          <a:xfrm>
            <a:off x="932776" y="6165056"/>
            <a:ext cx="10704085" cy="550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9263" indent="-4492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808038" indent="-350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>
                <a:solidFill>
                  <a:srgbClr val="C00000"/>
                </a:solidFill>
              </a:rPr>
              <a:t>3. Axially deformed RHF/RHFB theory: very recently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1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901CD0-7DE3-4172-AFB0-55F7436C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LDM for Nuclear Mass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E033E0C-0FEC-418C-9093-FAA374AD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3765" y="1184916"/>
            <a:ext cx="1959696" cy="29209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50561C7-3A8A-4DC3-9CF5-BA83E6F02AAD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42056" t="27593" r="47299" b="55926"/>
          <a:stretch/>
        </p:blipFill>
        <p:spPr>
          <a:xfrm>
            <a:off x="3717214" y="1608441"/>
            <a:ext cx="1692000" cy="1692000"/>
          </a:xfrm>
          <a:prstGeom prst="ellipse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7DE1FE4B-516D-466E-9F97-83CDD82E603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58" y="2814450"/>
            <a:ext cx="5753597" cy="109600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C21F026C-F74A-413F-ABCB-412CC273669B}"/>
              </a:ext>
            </a:extLst>
          </p:cNvPr>
          <p:cNvGrpSpPr/>
          <p:nvPr/>
        </p:nvGrpSpPr>
        <p:grpSpPr>
          <a:xfrm>
            <a:off x="7084087" y="2414569"/>
            <a:ext cx="1673051" cy="755686"/>
            <a:chOff x="7084087" y="2414569"/>
            <a:chExt cx="1673051" cy="755686"/>
          </a:xfrm>
        </p:grpSpPr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1A0863BC-2228-49D2-A9ED-33F90D717756}"/>
                </a:ext>
              </a:extLst>
            </p:cNvPr>
            <p:cNvCxnSpPr/>
            <p:nvPr/>
          </p:nvCxnSpPr>
          <p:spPr>
            <a:xfrm>
              <a:off x="7084087" y="3170255"/>
              <a:ext cx="167305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91A207D9-0AA6-4EDD-930A-32A536FDD281}"/>
                </a:ext>
              </a:extLst>
            </p:cNvPr>
            <p:cNvSpPr txBox="1"/>
            <p:nvPr/>
          </p:nvSpPr>
          <p:spPr>
            <a:xfrm>
              <a:off x="7320927" y="2414569"/>
              <a:ext cx="119936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Volume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BC1730B-7FB5-45C5-B057-2E1EB4888C44}"/>
              </a:ext>
            </a:extLst>
          </p:cNvPr>
          <p:cNvGrpSpPr/>
          <p:nvPr/>
        </p:nvGrpSpPr>
        <p:grpSpPr>
          <a:xfrm>
            <a:off x="9133813" y="2379682"/>
            <a:ext cx="1908000" cy="790573"/>
            <a:chOff x="9133813" y="2379682"/>
            <a:chExt cx="1908000" cy="790573"/>
          </a:xfrm>
        </p:grpSpPr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178F5EDE-FBBD-49D0-93B7-850D9A88BD32}"/>
                </a:ext>
              </a:extLst>
            </p:cNvPr>
            <p:cNvSpPr txBox="1"/>
            <p:nvPr/>
          </p:nvSpPr>
          <p:spPr>
            <a:xfrm>
              <a:off x="9414391" y="2379682"/>
              <a:ext cx="134684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Surface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C246AB6E-C778-4F0F-AC72-887D3F3D757E}"/>
                </a:ext>
              </a:extLst>
            </p:cNvPr>
            <p:cNvCxnSpPr/>
            <p:nvPr/>
          </p:nvCxnSpPr>
          <p:spPr>
            <a:xfrm>
              <a:off x="9133813" y="3170255"/>
              <a:ext cx="1908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E5E0D02-9DD3-4E53-95D7-DEB70C215644}"/>
              </a:ext>
            </a:extLst>
          </p:cNvPr>
          <p:cNvGrpSpPr/>
          <p:nvPr/>
        </p:nvGrpSpPr>
        <p:grpSpPr>
          <a:xfrm>
            <a:off x="7084086" y="3957058"/>
            <a:ext cx="1724789" cy="470160"/>
            <a:chOff x="7084086" y="3957058"/>
            <a:chExt cx="1724789" cy="470160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57416B61-A2AA-421C-B5F2-EF36DFA653DF}"/>
                </a:ext>
              </a:extLst>
            </p:cNvPr>
            <p:cNvSpPr txBox="1"/>
            <p:nvPr/>
          </p:nvSpPr>
          <p:spPr>
            <a:xfrm>
              <a:off x="7152652" y="3965553"/>
              <a:ext cx="165622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Symmetry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0B8ABE11-5CF8-42C9-850E-EBC4B2E41A04}"/>
                </a:ext>
              </a:extLst>
            </p:cNvPr>
            <p:cNvCxnSpPr/>
            <p:nvPr/>
          </p:nvCxnSpPr>
          <p:spPr>
            <a:xfrm>
              <a:off x="7084086" y="3957058"/>
              <a:ext cx="167305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3B63D34D-9B59-4AE0-8B8A-9F5F80AFBAA6}"/>
              </a:ext>
            </a:extLst>
          </p:cNvPr>
          <p:cNvGrpSpPr/>
          <p:nvPr/>
        </p:nvGrpSpPr>
        <p:grpSpPr>
          <a:xfrm>
            <a:off x="9133813" y="3949711"/>
            <a:ext cx="2592000" cy="461665"/>
            <a:chOff x="9133813" y="3949711"/>
            <a:chExt cx="2592000" cy="461665"/>
          </a:xfrm>
        </p:grpSpPr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9E64D0AE-DD8A-44F5-B51A-2BA4E095F577}"/>
                </a:ext>
              </a:extLst>
            </p:cNvPr>
            <p:cNvCxnSpPr/>
            <p:nvPr/>
          </p:nvCxnSpPr>
          <p:spPr>
            <a:xfrm>
              <a:off x="9133813" y="3949711"/>
              <a:ext cx="2592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60B879AB-B638-476C-931A-44177676902F}"/>
                </a:ext>
              </a:extLst>
            </p:cNvPr>
            <p:cNvSpPr txBox="1"/>
            <p:nvPr/>
          </p:nvSpPr>
          <p:spPr>
            <a:xfrm>
              <a:off x="9875815" y="3949711"/>
              <a:ext cx="136127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Coulomb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DA384070-9CFF-4E4D-940C-3977F15AC774}"/>
              </a:ext>
            </a:extLst>
          </p:cNvPr>
          <p:cNvSpPr/>
          <p:nvPr/>
        </p:nvSpPr>
        <p:spPr>
          <a:xfrm>
            <a:off x="516103" y="4432316"/>
            <a:ext cx="5930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>
              <a:buFont typeface="Wingdings" panose="05000000000000000000" pitchFamily="2" charset="2"/>
              <a:buChar char="p"/>
              <a:tabLst>
                <a:tab pos="447675" algn="l"/>
              </a:tabLst>
            </a:pPr>
            <a:r>
              <a:rPr lang="en-US" altLang="zh-CN" sz="2800" dirty="0"/>
              <a:t>Generalized macro-micro model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52C708FA-1CAA-40B7-BF3C-C4CA1DDEE3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93" y="4994398"/>
            <a:ext cx="6783967" cy="693212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1763A882-EA61-4567-BE53-30FA7AB17762}"/>
              </a:ext>
            </a:extLst>
          </p:cNvPr>
          <p:cNvGrpSpPr/>
          <p:nvPr/>
        </p:nvGrpSpPr>
        <p:grpSpPr>
          <a:xfrm>
            <a:off x="6536700" y="4532622"/>
            <a:ext cx="4565813" cy="923218"/>
            <a:chOff x="8421374" y="4431574"/>
            <a:chExt cx="4565813" cy="923218"/>
          </a:xfrm>
        </p:grpSpPr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8C4E5378-6197-44A1-9C8F-2713C51CAD6C}"/>
                </a:ext>
              </a:extLst>
            </p:cNvPr>
            <p:cNvCxnSpPr/>
            <p:nvPr/>
          </p:nvCxnSpPr>
          <p:spPr>
            <a:xfrm>
              <a:off x="8421374" y="5354792"/>
              <a:ext cx="1872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056540D0-F0D5-4E60-B463-5F33DA9B5D91}"/>
                </a:ext>
              </a:extLst>
            </p:cNvPr>
            <p:cNvSpPr txBox="1"/>
            <p:nvPr/>
          </p:nvSpPr>
          <p:spPr>
            <a:xfrm>
              <a:off x="9610942" y="4431574"/>
              <a:ext cx="33762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rgbClr val="C00000"/>
                  </a:solidFill>
                </a:rPr>
                <a:t>Shell corrections, etc.</a:t>
              </a:r>
              <a:endParaRPr lang="zh-CN" alt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64" name="直接箭头连接符 63">
              <a:extLst>
                <a:ext uri="{FF2B5EF4-FFF2-40B4-BE49-F238E27FC236}">
                  <a16:creationId xmlns:a16="http://schemas.microsoft.com/office/drawing/2014/main" id="{C5BC17EE-5B5B-41F1-8279-DAB73778CD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93374" y="4930620"/>
              <a:ext cx="631153" cy="424172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内容占位符 40">
            <a:extLst>
              <a:ext uri="{FF2B5EF4-FFF2-40B4-BE49-F238E27FC236}">
                <a16:creationId xmlns:a16="http://schemas.microsoft.com/office/drawing/2014/main" id="{D55DF135-3BFA-4D00-BEC3-89BB9D439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675" y="1303517"/>
            <a:ext cx="5673725" cy="1020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indent="-447675">
              <a:buFont typeface="Wingdings" panose="05000000000000000000" pitchFamily="2" charset="2"/>
              <a:buChar char="p"/>
              <a:tabLst>
                <a:tab pos="447675" algn="l"/>
              </a:tabLst>
            </a:pPr>
            <a:r>
              <a:rPr lang="en-US" altLang="zh-CN" sz="2800" dirty="0"/>
              <a:t>Liquid droplet model (LDM):</a:t>
            </a:r>
          </a:p>
          <a:p>
            <a:pPr marL="0" indent="0" algn="ctr">
              <a:buNone/>
              <a:tabLst>
                <a:tab pos="447675" algn="l"/>
              </a:tabLst>
            </a:pPr>
            <a:r>
              <a:rPr lang="en-US" altLang="zh-CN" sz="2400" dirty="0">
                <a:solidFill>
                  <a:srgbClr val="0000FF"/>
                </a:solidFill>
              </a:rPr>
              <a:t>Uniform charged droplet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2CC7C9AC-63E0-4D66-B176-2275BE1E9024}"/>
              </a:ext>
            </a:extLst>
          </p:cNvPr>
          <p:cNvSpPr/>
          <p:nvPr/>
        </p:nvSpPr>
        <p:spPr>
          <a:xfrm>
            <a:off x="2881745" y="2414569"/>
            <a:ext cx="457200" cy="399881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68DEDBA-DF50-4BFC-81E2-D4F68B244DB8}"/>
              </a:ext>
            </a:extLst>
          </p:cNvPr>
          <p:cNvSpPr txBox="1"/>
          <p:nvPr/>
        </p:nvSpPr>
        <p:spPr>
          <a:xfrm>
            <a:off x="1015398" y="5700499"/>
            <a:ext cx="840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Precision on describing nuclear mass can reach ~ 300 keV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FED22F8-A7C5-47A6-909D-1B8293C3BAC3}"/>
              </a:ext>
            </a:extLst>
          </p:cNvPr>
          <p:cNvSpPr txBox="1"/>
          <p:nvPr/>
        </p:nvSpPr>
        <p:spPr>
          <a:xfrm>
            <a:off x="8112323" y="6161941"/>
            <a:ext cx="3613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N. Wang (Guangxi Normal Univ.)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028E175-34E5-4F8D-9CD9-7B142BED1CC6}"/>
              </a:ext>
            </a:extLst>
          </p:cNvPr>
          <p:cNvSpPr txBox="1"/>
          <p:nvPr/>
        </p:nvSpPr>
        <p:spPr>
          <a:xfrm>
            <a:off x="3642129" y="3605751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rgbClr val="00B050"/>
                </a:solidFill>
              </a:rPr>
              <a:t>Liquid droplet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9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41" grpId="0"/>
      <p:bldP spid="20" grpId="0" animBg="1"/>
      <p:bldP spid="29" grpId="0"/>
      <p:bldP spid="31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B9012476-AB34-4560-A4CE-4C8FF5A1FBD9}"/>
              </a:ext>
            </a:extLst>
          </p:cNvPr>
          <p:cNvSpPr/>
          <p:nvPr/>
        </p:nvSpPr>
        <p:spPr>
          <a:xfrm>
            <a:off x="3754214" y="1354694"/>
            <a:ext cx="1728000" cy="1728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101600">
              <a:srgbClr val="00B0F0">
                <a:alpha val="6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A901CD0-7DE3-4172-AFB0-55F7436C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Shell model: single particle motion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85A7F0D-FE16-4DC3-9853-5F2990E2A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4102" t="42797" r="44217" b="42711"/>
          <a:stretch/>
        </p:blipFill>
        <p:spPr>
          <a:xfrm>
            <a:off x="4014750" y="2339229"/>
            <a:ext cx="144000" cy="178667"/>
          </a:xfrm>
          <a:prstGeom prst="ellipse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E033E0C-0FEC-418C-9093-FAA374ADC7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2484" b="3175"/>
          <a:stretch/>
        </p:blipFill>
        <p:spPr>
          <a:xfrm>
            <a:off x="516103" y="1176251"/>
            <a:ext cx="1959696" cy="275566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D4430293-33B1-4F8F-837A-06E0A320F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106956" y="1896130"/>
            <a:ext cx="4485380" cy="4600123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7EC996A4-5027-42B7-B1CB-3DBB45B1EBA2}"/>
              </a:ext>
            </a:extLst>
          </p:cNvPr>
          <p:cNvSpPr txBox="1"/>
          <p:nvPr/>
        </p:nvSpPr>
        <p:spPr>
          <a:xfrm>
            <a:off x="6227031" y="1224597"/>
            <a:ext cx="5665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buFont typeface="Wingdings" panose="05000000000000000000" pitchFamily="2" charset="2"/>
              <a:buChar char="p"/>
            </a:pPr>
            <a:r>
              <a:rPr lang="en-US" altLang="zh-CN" sz="2400" dirty="0">
                <a:solidFill>
                  <a:srgbClr val="0000FF"/>
                </a:solidFill>
              </a:rPr>
              <a:t>Microscopic picture of nucleus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BBB8099-08B9-4D33-BDCB-FB09CFB72F49}"/>
              </a:ext>
            </a:extLst>
          </p:cNvPr>
          <p:cNvGrpSpPr/>
          <p:nvPr/>
        </p:nvGrpSpPr>
        <p:grpSpPr>
          <a:xfrm>
            <a:off x="257473" y="4052053"/>
            <a:ext cx="5910507" cy="2676683"/>
            <a:chOff x="257473" y="4052053"/>
            <a:chExt cx="5910507" cy="267668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28C4CA6-8018-4FCB-9FD5-1A1949FDC96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3" y="4052053"/>
              <a:ext cx="2748287" cy="2676683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82A16D7-B75B-4807-BC89-1DF92743ED65}"/>
                </a:ext>
              </a:extLst>
            </p:cNvPr>
            <p:cNvSpPr txBox="1"/>
            <p:nvPr/>
          </p:nvSpPr>
          <p:spPr>
            <a:xfrm>
              <a:off x="257473" y="6328626"/>
              <a:ext cx="273468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C00000"/>
                  </a:solidFill>
                </a:rPr>
                <a:t>Mean field</a:t>
              </a:r>
              <a:r>
                <a:rPr lang="zh-CN" altLang="en-US" sz="2000" dirty="0">
                  <a:solidFill>
                    <a:srgbClr val="C00000"/>
                  </a:solidFill>
                </a:rPr>
                <a:t> </a:t>
              </a:r>
              <a:r>
                <a:rPr lang="en-US" altLang="zh-CN" sz="2000" dirty="0">
                  <a:solidFill>
                    <a:srgbClr val="C00000"/>
                  </a:solidFill>
                </a:rPr>
                <a:t>potential</a:t>
              </a:r>
              <a:endParaRPr lang="zh-CN" alt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0" name="十字形 9">
              <a:extLst>
                <a:ext uri="{FF2B5EF4-FFF2-40B4-BE49-F238E27FC236}">
                  <a16:creationId xmlns:a16="http://schemas.microsoft.com/office/drawing/2014/main" id="{890E1C07-FB89-4856-8BB4-242052AF556B}"/>
                </a:ext>
              </a:extLst>
            </p:cNvPr>
            <p:cNvSpPr/>
            <p:nvPr/>
          </p:nvSpPr>
          <p:spPr>
            <a:xfrm>
              <a:off x="3108724" y="5310554"/>
              <a:ext cx="386862" cy="375704"/>
            </a:xfrm>
            <a:prstGeom prst="plus">
              <a:avLst>
                <a:gd name="adj" fmla="val 43722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F8546199-705C-44D5-9D85-5ADE8E81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49" y="4052053"/>
              <a:ext cx="2371763" cy="2535162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B6413D8-7B49-4682-8F3E-AAD87E5CB26A}"/>
                </a:ext>
              </a:extLst>
            </p:cNvPr>
            <p:cNvSpPr txBox="1"/>
            <p:nvPr/>
          </p:nvSpPr>
          <p:spPr>
            <a:xfrm>
              <a:off x="3723080" y="6328626"/>
              <a:ext cx="24449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rgbClr val="C00000"/>
                  </a:solidFill>
                </a:rPr>
                <a:t>Spin-orbit coupling</a:t>
              </a:r>
              <a:endParaRPr lang="zh-CN" altLang="en-US" sz="2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8" name="箭头: 右 17">
            <a:extLst>
              <a:ext uri="{FF2B5EF4-FFF2-40B4-BE49-F238E27FC236}">
                <a16:creationId xmlns:a16="http://schemas.microsoft.com/office/drawing/2014/main" id="{61028A6E-2D3E-4AE3-98F6-9B3E8C781AA1}"/>
              </a:ext>
            </a:extLst>
          </p:cNvPr>
          <p:cNvSpPr/>
          <p:nvPr/>
        </p:nvSpPr>
        <p:spPr>
          <a:xfrm>
            <a:off x="6390042" y="4967823"/>
            <a:ext cx="494852" cy="36797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F78AB2C-370C-4117-884A-6D255883F1F8}"/>
              </a:ext>
            </a:extLst>
          </p:cNvPr>
          <p:cNvSpPr txBox="1"/>
          <p:nvPr/>
        </p:nvSpPr>
        <p:spPr>
          <a:xfrm>
            <a:off x="2475799" y="3164089"/>
            <a:ext cx="4284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</a:rPr>
              <a:t>Nucleon moving independently in the mean field originated from the others.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8170A629-85F1-457E-8836-5DE8F10DB912}"/>
              </a:ext>
            </a:extLst>
          </p:cNvPr>
          <p:cNvSpPr/>
          <p:nvPr/>
        </p:nvSpPr>
        <p:spPr>
          <a:xfrm>
            <a:off x="2807190" y="2135447"/>
            <a:ext cx="457200" cy="399881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01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/>
      <p:bldP spid="18" grpId="0" animBg="1"/>
      <p:bldP spid="16" grpId="0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13.8217"/>
  <p:tag name="ORIGINALWIDTH" val="2697.376"/>
  <p:tag name="LATEXADDIN" val="\documentclass{article}&#10;\usepackage{amsmath}&#10;&#10;\usepackage{amsmath, amssymb}&#10;\usepackage{CJK}&#10;\usepackage{multirow}&#10;\usepackage{cancel}&#10;\usepackage[section]{placeins}&#10;\usepackage{bm}% bold math&#10;&#10;\newcommand{\ivec}[1]{\vec{#1}}&#10;\newcommand{\svec}[1]{\boldsymbol{#1}}&#10;\newcommand{\scr}[1]{{\mathscr #1}}&#10;\pagestyle{empty}&#10;&#10;%\usepackage[dvipdfm, colorlinks, unicode]{hyperref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\usetikzlibrary{shapes.misc}&#10;&#10;&#10;%--- Colors' definition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&#10;\newcommand{\red}[1]{\textcolor{red}{#1}}&#10;\newcommand{\green}[1]{\textcolor{green}{#1}}&#10;\newcommand{\blue}[1]{\textcolor{blue}{#1}}&#10;\newcommand{\purple}[1]{\textcolor{purple}{#1}}&#10;\newcommand{\black}[1]{\textcolor{black}{#1}}&#10;\newcommand{\pink}[1]{\textcolor{pink}{#1}}&#10;\newcommand{\white}[1]{\textcolor{white}{#1}}&#10;\newcommand{\yellow}[1]{\textcolor{yellow}{#1}}&#10;\newcommand{\brown}[1]{\textcolor{brown}{#1}}&#10;\newcommand{\blueviolet}[1]{\textcolor{blueviolet}{#1}}&#10;\newcommand{\violet}[1]{\textcolor{violet}{#1}}&#10;\newcommand{\darkred}[1]{\textcolor{darkred}{#1}}&#10;\newcommand{\darkgreen}[1]{\textcolor{darkgreen}{#1}}&#10;&#10;\newcommand{\Tos}[3]{\cpage{#1+0.5em}{\tikz{\draw[-stealth', line width=3pt, darkgreen](0em, 0em) -- (#1, 0em); \draw ($(0em, 0em) +0.5*(#1,1.4em)$) node {\small #2} ($(0em, 0em) +0.5*(#1,-1.4em)$) node{\small #3};}}}&#10;&#10;\begin{document}&#10;\begin{align*}&#10;E_{\text{LDM}} = &amp; a_v\big(1+k_v I^2\big) A + a_s(1+k_s I^2\big) A^{2/3} + \\&#10;&amp;c_1 \frac{2-|I|}{2+|I|A} I^2 A + a_c \frac{Z^2}{A^{1/3}} &#10;\big( 1-0.76Z^{-2/3}\big).&#10;\end{align*}&#10;\end{document}"/>
  <p:tag name="IGUANATEXSIZE" val="28"/>
  <p:tag name="IGUANATEXCURSOR" val="2410"/>
  <p:tag name="TRANSPARENCY" val="True"/>
  <p:tag name="FILENAME" val=""/>
  <p:tag name="LATEXENGINEID" val="1"/>
  <p:tag name="TEMPFOLDER" val="E:\Refbib\temp\"/>
  <p:tag name="LATEXFORMHEIGHT" val="526"/>
  <p:tag name="LATEXFORMWIDTH" val="1032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\begin{align*}&#10;15^+&#10;\end{align*}&#10;\end{CJK}&#10;&#10;\end{document}"/>
  <p:tag name="IGUANATEXSIZE" val="28"/>
  <p:tag name="IGUANATEXCURSOR" val="1448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0377"/>
  <p:tag name="ORIGINALWIDTH" val="504.820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sigma\text{-S}~ &amp; ~\omega\text{-V}\\[-0.25em]&#10;\rho\text{-V}~ &amp;~ A\text{-V}&#10;\end{align*}&#10;\end{CJK}&#10;&#10;\end{document}"/>
  <p:tag name="IGUANATEXSIZE" val="28"/>
  <p:tag name="IGUANATEXCURSOR" val="1495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0372"/>
  <p:tag name="ORIGINALWIDTH" val="289.5404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\color{blue}&#10;&#10;\begin{CJK}{GBK}{hei}&#10;\begin{align*}&#10;\pi\text{-PV}\\[-0.25em]&#10;\rho\text{-T}&#10;\end{align*}&#10;\end{CJK}&#10;&#10;\end{document}"/>
  <p:tag name="IGUANATEXSIZE" val="28"/>
  <p:tag name="IGUANATEXCURSOR" val="1425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0377"/>
  <p:tag name="ORIGINALWIDTH" val="504.820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sigma\text{-S}~ &amp; ~\omega\text{-V}\\[-0.25em]&#10;\rho\text{-V}~ &amp;~ A\text{-V}&#10;\end{align*}&#10;\end{CJK}&#10;&#10;\end{document}"/>
  <p:tag name="IGUANATEXSIZE" val="28"/>
  <p:tag name="IGUANATEXCURSOR" val="1495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6228"/>
  <p:tag name="ORIGINALWIDTH" val="289.5404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\color{red}&#10;&#10;\begin{CJK}{GBK}{hei}&#10;\begin{align*}&#10;\pi\text{-PV}&#10;\end{align*}&#10;\end{CJK}&#10;&#10;\end{document}"/>
  <p:tag name="IGUANATEXSIZE" val="28"/>
  <p:tag name="IGUANATEXCURSOR" val="142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0.0377"/>
  <p:tag name="ORIGINALWIDTH" val="504.820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sigma\text{-S}~ &amp; ~\omega\text{-V}\\[-0.25em]&#10;\rho\text{-V}~ &amp;~ A\text{-V}&#10;\end{align*}&#10;\end{CJK}&#10;&#10;\end{document}"/>
  <p:tag name="IGUANATEXSIZE" val="28"/>
  <p:tag name="IGUANATEXCURSOR" val="1495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.5207"/>
  <p:tag name="ORIGINALWIDTH" val="1996.029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minipage}[c]{6cm}&#10;\begin{align*}&#10;f_\phi(1) =&amp;1, &amp; f_\phi''(0) =&amp;0, &amp; f_\sigma''(1) = &amp; f_\omega''(1)&#10;\end{align*}&#10;\end{minipage}&#10;\end{CJK}&#10;&#10;\end{document}"/>
  <p:tag name="IGUANATEXSIZE" val="24"/>
  <p:tag name="IGUANATEXCURSOR" val="1458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2.0519"/>
  <p:tag name="ORIGINALWIDTH" val="1680.98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psi_{a m}(\svec r) = &amp; \begin{pmatrix} G_{a}(r) \Omega_{\kappa m} (\vartheta,\varphi)\\[0.5em] iF_{a}(r) \Omega_{-\kappa m}(\vartheta,\varphi) \end{pmatrix}&#10;\end{align*}&#10;\end{CJK}&#10;&#10;\end{document}"/>
  <p:tag name="IGUANATEXSIZE" val="28"/>
  <p:tag name="IGUANATEXCURSOR" val="155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2935"/>
  <p:tag name="ORIGINALWIDTH" val="1529.464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minipage}[c]{5cm}&#10;\begin{align*}&#10;\kappa = &amp; +(j+1/2) &amp; j =&amp; l-1/2\\&#10;\kappa = &amp; -(j+1/2) &amp; j = &amp; l+1/2&#10;\end{align*}&#10;\end{minipage}&#10;\end{CJK}&#10;&#10;\end{document}"/>
  <p:tag name="IGUANATEXSIZE" val="28"/>
  <p:tag name="IGUANATEXCURSOR" val="149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470.31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kappa = &amp; (\pi, j)&#10;\end{align*}&#10;\end{CJK}&#10;&#10;\end{document}"/>
  <p:tag name="IGUANATEXSIZE" val="28"/>
  <p:tag name="IGUANATEXCURSOR" val="1462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4.8037"/>
  <p:tag name="ORIGINALWIDTH" val="3079.1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D_\phi(\svec r- \svec r') = &amp; \sum_{\lambda=0}^\infty R_{\lambda\lambda}(m_\phi, r, r') \sum_{\mu = -\lambda}^\lambda Y_{\lambda\mu}(\vartheta,\varphi) Y_{\lambda\mu}^*(\vartheta',\varphi')&#10;\end{align*}&#10;\end{CJK}&#10;&#10;\end{document}"/>
  <p:tag name="IGUANATEXSIZE" val="28"/>
  <p:tag name="IGUANATEXCURSOR" val="146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\begin{align*}&#10;13^+&#10;\end{align*}&#10;\end{CJK}&#10;&#10;\end{document}"/>
  <p:tag name="IGUANATEXSIZE" val="28"/>
  <p:tag name="IGUANATEXCURSOR" val="146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6.0469"/>
  <p:tag name="ORIGINALWIDTH" val="3671.762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V_\phi = &amp; \frac{1}{2} \int d\svec r d\svec r' \sum_{\alpha\beta;\alpha'\beta'} \big[\bar\psi_{\alpha}\Gamma_\phi\psi_{\alpha'}\big]_{\svec r} D_\phi(\svec r-\svec r') \big[\bar\psi_{\beta}\Gamma^\phi\psi_{\beta'}\big]_{\svec r'} c_{\alpha}^\dag c_{\beta}^\dag c_{\beta'} c_{\alpha'}&#10;\end{align*}&#10;\end{CJK}&#10;&#10;\end{document}"/>
  <p:tag name="IGUANATEXSIZE" val="28"/>
  <p:tag name="IGUANATEXCURSOR" val="1735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478.566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a = &amp;(n,\kappa)&#10;\end{align*}&#10;\end{CJK}&#10;&#10;\end{document}"/>
  <p:tag name="IGUANATEXSIZE" val="24"/>
  <p:tag name="IGUANATEXCURSOR" val="146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2.0519"/>
  <p:tag name="ORIGINALWIDTH" val="2686.12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begin{pmatrix}Y(r)\\[0.5em] X(r)\end{pmatrix} =&amp; \int dr' \begin{pmatrix}Y_G(r, r') &amp;Y_F(r, r')\\[0.5em]&#10;X_G(r, r')&amp;X_F(r, r')\end{pmatrix}\begin{pmatrix} G(r') \\[0.5em] F(r')\end{pmatrix}&#10;\end{align*}&#10;\end{CJK}&#10;&#10;\end{document}"/>
  <p:tag name="IGUANATEXSIZE" val="24"/>
  <p:tag name="IGUANATEXCURSOR" val="1642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4.8246"/>
  <p:tag name="ORIGINALWIDTH" val="4369.3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varepsilon \begin{pmatrix} G(r) \\[0.5em] F(r) \end{pmatrix} = &amp; \begin{pmatrix}M+\Sigma_S(r) + \Sigma_0(r) &amp; -\dfrac{d}{dr} + \dfrac{\kappa}{r} + \Sigma_T(r) \\[0.5em] \dfrac{d}{dr} + \frac{\kappa}{r} + \Sigma_T(r)&amp; - [M+\Sigma_S(r) - \Sigma_0(r)]\end{pmatrix}\begin{pmatrix} G(r) \\[0.5em] F(r) \end{pmatrix} + \begin{pmatrix} Y(r) \\[0.5em] X(r) \end{pmatrix}&#10;\end{align*}&#10;\end{CJK}&#10;&#10;\end{document}"/>
  <p:tag name="IGUANATEXSIZE" val="24"/>
  <p:tag name="IGUANATEXCURSOR" val="167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041"/>
  <p:tag name="ORIGINALWIDTH" val="2637.36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Y(r) = &amp; \frac{ Y(r)G(r)}{G^2(r) + F^2(r)} G(r) + \frac{ Y(r)F(r)}{G^2(r) + F^2(r)} F(r)&#10;\end{align*}&#10;\end{CJK}&#10;&#10;\end{document}"/>
  <p:tag name="IGUANATEXSIZE" val="28"/>
  <p:tag name="IGUANATEXCURSOR" val="1540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93.017"/>
  <p:tag name="ORIGINALWIDTH" val="3315.463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tikzpicture}[x=1cm, y = 1cm, line width = 2pt] \huge&#10;          \coordinate[label = {180:$O$}] (O) at (0,0);&#10;&#10;          \draw[-stealth'] (O) -- +(0:8.0);\draw[-stealth'] (O) +(90:-7.5) -- +(90:8);&#10;&#10;          \draw[red] (O) ++ (90:4.5) ++(0:1pt) -- ++(0:4.25) .. controls +(0:0.75) and +(0:-0.75) .. ++(1.75,1.5) -- ++(0:1.5); \draw[dashed, thick] (O) ++(90:6) -- +(0:6);&#10;          \foreach \y in {0.2, 0.4, 0.6, 0.8, 1.0, 1.2, 1.4} \draw[ultra thick, red] (O) ++(90:4.5) ++(0:1pt) ++(90:\y) -- +(0:4);&#10;          \draw[fill = red,draw = none] (O) ++(90:6)++(0:1pt) -- ++(0:4) -- ++(90:1.5) -- ++(0:-4) -- cycle;&#10;&#10;          \draw[blue] (O) ++ (90:-2) ++(0:1pt) -- ++(0:4.25) .. controls +(0:0.75) and +(0:-0.75) .. ++(1.75,-4) -- ++(0:1.5); \draw[dashed, thick] (O) ++(90:-6) -- +(0:6);&#10;          \foreach \y in {0.5, 1.0, 1.5, 2, 2.5, 3.0, 3.5, 4.0} \draw[ultra thick, blue] (O) ++(90:-1.75) ++(0:1pt) ++(-90:\y) -- +(0:4);&#10;          \draw[fill = blue,draw = none] (O) ++(90:-6)++(0:1pt) -- ++(0:4) -- ++(90:-1.5) -- ++(0:-4) -- cycle;&#10;&#10;          \draw (O) + (-0.75, 6) node {$M$}+ (-0.75, -6) node {$-M$}  +(4, 2) node {Solutions of Dirac Eq.};&#10;          \draw[white] (O) +(2, 6.75) node {\bfseries Continuum}+(2, -6.75) node {\bfseries Continuum};&#10;&#10;        \end{tikzpicture} &#10;\end{CJK}&#10;&#10;\end{document} "/>
  <p:tag name="IGUANATEXSIZE" val="28"/>
  <p:tag name="IGUANATEXCURSOR" val="2642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.51362"/>
  <p:tag name="ORIGINALWIDTH" val="324.7953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\color{red}&#10;\begin{CJK}{GBK}{hei}&#10;\begin{align*}&#10;S+V&#10;\end{align*}&#10;\end{CJK}&#10;&#10;\end{document}"/>
  <p:tag name="IGUANATEXSIZE" val="24"/>
  <p:tag name="IGUANATEXCURSOR" val="146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0126"/>
  <p:tag name="ORIGINALWIDTH" val="324.7953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\color{blue}&#10;\begin{CJK}{GBK}{hei}&#10;\begin{align*}&#10;S-V&#10;\end{align*}&#10;\end{CJK}&#10;&#10;\end{document}"/>
  <p:tag name="IGUANATEXSIZE" val="24"/>
  <p:tag name="IGUANATEXCURSOR" val="1425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393.0549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(\varrho, z, \varphi)&#10;\end{align*}&#10;\end{CJK}&#10;&#10;\end{document}"/>
  <p:tag name="IGUANATEXSIZE" val="28"/>
  <p:tag name="IGUANATEXCURSOR" val="147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95.111"/>
  <p:tag name="ORIGINALWIDTH" val="2287.819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psi_{i}(\varrho, z, \varphi) = &amp; \frac{1}{\sqrt{2\pi}}\begin{pmatrix} f_{\nu\pi}^+(\varrho,z) e^{i(m-1/2)\varphi}\\[0.5em]   f_{\nu\pi}^-(\varrho,z) e^{i(m+1/2)\varphi}\\[0.5em]  ig_{\nu\pi}^+(\varrho,z) e^{i(m-1/2)\varphi}\\[0.5em]  ig_{\nu\pi}^-(\varrho,z) e^{i(m+1/2)\varphi}   \end{pmatrix}.&#10;\end{align*}&#10;\end{CJK}&#10;&#10;\end{document}"/>
  <p:tag name="IGUANATEXSIZE" val="28"/>
  <p:tag name="IGUANATEXCURSOR" val="1459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\begin{align*}&#10;12^+&#10;\end{align*}&#10;\end{CJK}&#10;&#10;\end{document}"/>
  <p:tag name="IGUANATEXSIZE" val="28"/>
  <p:tag name="IGUANATEXCURSOR" val="146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13.585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i = &amp;(\nu, \pi, m)&#10;\end{align*}&#10;\end{CJK}&#10;&#10;\end{document}"/>
  <p:tag name="IGUANATEXSIZE" val="24"/>
  <p:tag name="IGUANATEXCURSOR" val="145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.5366"/>
  <p:tag name="ORIGINALWIDTH" val="1735.742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psi_{i}(\varrho,z,\varphi) = &amp; \sum_{a} C_{i, a} \psi_{a m}(r,\vartheta,\varphi)&#10;\end{align*}&#10;\end{CJK}&#10;&#10;\end{document}"/>
  <p:tag name="IGUANATEXSIZE" val="28"/>
  <p:tag name="IGUANATEXCURSOR" val="153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478.566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a = &amp;(n,\kappa)&#10;\end{align*}&#10;\end{CJK}&#10;&#10;\end{document}"/>
  <p:tag name="IGUANATEXSIZE" val="24"/>
  <p:tag name="IGUANATEXCURSOR" val="146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79.012"/>
  <p:tag name="ORIGINALWIDTH" val="1929.269"/>
  <p:tag name="LATEXADDIN" val="\documentclass{article}&#10;\usepackage{amsmath}&#10;&#10;\usepackage{amsmath, amssymb}&#10;\usepackage{CJK}&#10;\usepackage{multirow}&#10;\usepackage{cancel}&#10;\usepackage[section]{placeins}&#10;\usepackage{bm}% bold math&#10;&#10;\newcommand{\ivec}[1]{\vec{#1}}&#10;\newcommand{\svec}[1]{\boldsymbol{#1}}&#10;\newcommand{\scr}[1]{{\mathscr #1}}&#10;\pagestyle{empty}&#10;&#10;%\usepackage[dvipdfm, colorlinks, unicode]{hyperref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\usetikzlibrary{shapes.misc}&#10;&#10;&#10;%--- Colors' definition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&#10;\definecolor{BackG}{rgb}{.797,.906,0.809}&#10;&#10;&#10;\newcommand{\red}[1]{\textcolor{red}{#1}}&#10;\newcommand{\green}[1]{\textcolor{green}{#1}}&#10;\newcommand{\blue}[1]{\textcolor{blue}{#1}}&#10;\newcommand{\purple}[1]{\textcolor{purple}{#1}}&#10;\newcommand{\black}[1]{\textcolor{black}{#1}}&#10;\newcommand{\pink}[1]{\textcolor{pink}{#1}}&#10;\newcommand{\white}[1]{\textcolor{white}{#1}}&#10;\newcommand{\yellow}[1]{\textcolor{yellow}{#1}}&#10;\newcommand{\brown}[1]{\textcolor{brown}{#1}}&#10;\newcommand{\blueviolet}[1]{\textcolor{blueviolet}{#1}}&#10;\newcommand{\violet}[1]{\textcolor{violet}{#1}}&#10;\newcommand{\darkred}[1]{\textcolor{darkred}{#1}}&#10;\newcommand{\darkgreen}[1]{\textcolor{darkgreen}{#1}}&#10;&#10;\newcommand{\Tos}[3]{\cpage{#1+0.5em}{\tikz{\draw[-stealth', line width=3pt, darkgreen](0em, 0em) -- (#1, 0em); \draw ($(0em, 0em) +0.5*(#1,1.4em)$) node {\small #2} ($(0em, 0em) +0.5*(#1,-1.4em)$) node{\small #3};}}}&#10;&#10;\begin{document}&#10;\begin{tikzpicture}[x=1.2cm, y=1cm, line width = 1.5pt]\LARGE&#10;    \coordinate (O) at (0,0); \coordinate[label = 180:{$V(r)$}] (Vr) at (0,1); \coordinate[label = 0:{$r$}] (r) at (3,0); \coordinate[label = 90:{$R$}] (R) at (1.8,0);&#10;    \draw[-stealth'] (O) +(90:-4) -- (Vr); \draw[-stealth'] (O) -- (r);&#10;    \draw[blue] (O) ++(90:-3) .. controls +(0:1.75) and +(90:-1) .. ($(R)+(90:-1.5)$) .. controls +(90:1) and +(0:-1) .. ($(R) + (0:1)$); \draw[dashed, very thick] (R) -- +(90:-1.5);&#10;    \foreach \y in {0,-3} \draw (O) ++(90:\y) -- +(0:-0.5); \draw[stealth'-stealth', very thick] (O) ++(0:-0.25) -- +(90:-3); \node[fill=white] at (-0.4,-1.5) {\small$V_0$};&#10;    \end{tikzpicture}&#10;\end{document}"/>
  <p:tag name="IGUANATEXSIZE" val="28"/>
  <p:tag name="IGUANATEXCURSOR" val="2474"/>
  <p:tag name="TRANSPARENCY" val="True"/>
  <p:tag name="FILENAME" val=""/>
  <p:tag name="LATEXENGINEID" val="1"/>
  <p:tag name="TEMPFOLDER" val="E:\Refbib\temp\"/>
  <p:tag name="LATEXFORMHEIGHT" val="513"/>
  <p:tag name="LATEXFORMWIDTH" val="1032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79.012"/>
  <p:tag name="ORIGINALWIDTH" val="1929.269"/>
  <p:tag name="LATEXADDIN" val="\documentclass{article}&#10;\usepackage{amsmath}&#10;&#10;\usepackage{amsmath, amssymb}&#10;\usepackage{CJK}&#10;\usepackage{multirow}&#10;\usepackage{cancel}&#10;\usepackage[section]{placeins}&#10;\usepackage{bm}% bold math&#10;&#10;\newcommand{\ivec}[1]{\vec{#1}}&#10;\newcommand{\svec}[1]{\boldsymbol{#1}}&#10;\newcommand{\scr}[1]{{\mathscr #1}}&#10;\pagestyle{empty}&#10;&#10;%\usepackage[dvipdfm, colorlinks, unicode]{hyperref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\usetikzlibrary{shapes.misc}&#10;&#10;&#10;%--- Colors' definition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&#10;\definecolor{BackG}{rgb}{.797,.906,0.809}&#10;&#10;&#10;\newcommand{\red}[1]{\textcolor{red}{#1}}&#10;\newcommand{\green}[1]{\textcolor{green}{#1}}&#10;\newcommand{\blue}[1]{\textcolor{blue}{#1}}&#10;\newcommand{\purple}[1]{\textcolor{purple}{#1}}&#10;\newcommand{\black}[1]{\textcolor{black}{#1}}&#10;\newcommand{\pink}[1]{\textcolor{pink}{#1}}&#10;\newcommand{\white}[1]{\textcolor{white}{#1}}&#10;\newcommand{\yellow}[1]{\textcolor{yellow}{#1}}&#10;\newcommand{\brown}[1]{\textcolor{brown}{#1}}&#10;\newcommand{\blueviolet}[1]{\textcolor{blueviolet}{#1}}&#10;\newcommand{\violet}[1]{\textcolor{violet}{#1}}&#10;\newcommand{\darkred}[1]{\textcolor{darkred}{#1}}&#10;\newcommand{\darkgreen}[1]{\textcolor{darkgreen}{#1}}&#10;&#10;\newcommand{\Tos}[3]{\cpage{#1+0.5em}{\tikz{\draw[-stealth', line width=3pt, darkgreen](0em, 0em) -- (#1, 0em); \draw ($(0em, 0em) +0.5*(#1,1.4em)$) node {\small #2} ($(0em, 0em) +0.5*(#1,-1.4em)$) node{\small #3};}}}&#10;&#10;\begin{document}&#10;\begin{tikzpicture}[x=1.2cm, y=1cm, line width = 1.5pt]\LARGE    \coordinate (O) at (0,0); \coordinate[label = 180:{$V(r)$}] (Vr) at (0,1); \coordinate[label = 0:{$r$}] (r) at (3,0); \coordinate[label = 135:{$R$}] (R) at (2,0);&#10;    \draw[-stealth'] (O) +(90:-4) -- (Vr); \draw[-stealth'] (O) -- (r);&#10;    \draw[blue] (O) ++(90:-3) .. controls +(0:1) and +(75:-1.5) .. (R) -- +(75:1);&#10;    \foreach \y in {0,-3} \draw (O) ++(90:\y) -- +(0:-0.5); \draw[stealth'-stealth', very thick] (O) ++(0:-0.25) -- +(90:-3); \node[fill=white] at (-0.4,-1.5) {\small $V_0$};&#10;    \end{tikzpicture}&#10;\end{document}"/>
  <p:tag name="IGUANATEXSIZE" val="28"/>
  <p:tag name="IGUANATEXCURSOR" val="2421"/>
  <p:tag name="TRANSPARENCY" val="True"/>
  <p:tag name="FILENAME" val=""/>
  <p:tag name="LATEXENGINEID" val="1"/>
  <p:tag name="TEMPFOLDER" val="E:\Refbib\temp\"/>
  <p:tag name="LATEXFORMHEIGHT" val="513"/>
  <p:tag name="LATEXFORMWIDTH" val="1032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79.012"/>
  <p:tag name="ORIGINALWIDTH" val="1929.269"/>
  <p:tag name="LATEXADDIN" val="\documentclass{article}&#10;\usepackage{amsmath}&#10;&#10;\usepackage{amsmath, amssymb}&#10;\usepackage{CJK}&#10;\usepackage{multirow}&#10;\usepackage{cancel}&#10;\usepackage[section]{placeins}&#10;\usepackage{bm}% bold math&#10;&#10;\newcommand{\ivec}[1]{\vec{#1}}&#10;\newcommand{\svec}[1]{\boldsymbol{#1}}&#10;\newcommand{\scr}[1]{{\mathscr #1}}&#10;\pagestyle{empty}&#10;&#10;%\usepackage[dvipdfm, colorlinks, unicode]{hyperref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\usetikzlibrary{shapes.misc}&#10;&#10;&#10;%--- Colors' definition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&#10;\definecolor{BackG}{rgb}{.797,.906,0.809}&#10;&#10;&#10;\newcommand{\red}[1]{\textcolor{red}{#1}}&#10;\newcommand{\green}[1]{\textcolor{green}{#1}}&#10;\newcommand{\blue}[1]{\textcolor{blue}{#1}}&#10;\newcommand{\purple}[1]{\textcolor{purple}{#1}}&#10;\newcommand{\black}[1]{\textcolor{black}{#1}}&#10;\newcommand{\pink}[1]{\textcolor{pink}{#1}}&#10;\newcommand{\white}[1]{\textcolor{white}{#1}}&#10;\newcommand{\yellow}[1]{\textcolor{yellow}{#1}}&#10;\newcommand{\brown}[1]{\textcolor{brown}{#1}}&#10;\newcommand{\blueviolet}[1]{\textcolor{blueviolet}{#1}}&#10;\newcommand{\violet}[1]{\textcolor{violet}{#1}}&#10;\newcommand{\darkred}[1]{\textcolor{darkred}{#1}}&#10;\newcommand{\darkgreen}[1]{\textcolor{darkgreen}{#1}}&#10;&#10;\newcommand{\Tos}[3]{\cpage{#1+0.5em}{\tikz{\draw[-stealth', line width=3pt, darkgreen](0em, 0em) -- (#1, 0em); \draw ($(0em, 0em) +0.5*(#1,1.4em)$) node {\small #2} ($(0em, 0em) +0.5*(#1,-1.4em)$) node{\small #3};}}}&#10;&#10;\begin{document}&#10;\begin{tikzpicture}[x=1.2cm, y=1cm, line width = 1.5pt]\LARGE&#10;    \coordinate (O) at (0,0); \coordinate[label = 180:{$V(r)$}] (Vr) at (0,1); \coordinate[label = 0:{$r$}] (r) at (3,0); \coordinate[label = 90:{$R$}] (R) at (2,0);&#10;    \draw[-stealth'] (O) +(90:-4) -- (Vr); \draw[-stealth'] (O) -- (r);&#10;    \draw[blue] (O) ++(90:-3) -- +(0:2) -- (R);&#10;    \foreach \y in {0,-3} \draw (O) ++(90:\y) -- +(0:-0.5); \draw[stealth'-stealth', very thick] (O) ++(0:-0.25) -- +(90:-3); \node[fill=white] at (-0.4,-1.5) {\small $V_0$};&#10;    \end{tikzpicture}&#10;\end{document}"/>
  <p:tag name="IGUANATEXSIZE" val="28"/>
  <p:tag name="IGUANATEXCURSOR" val="2474"/>
  <p:tag name="TRANSPARENCY" val="True"/>
  <p:tag name="FILENAME" val=""/>
  <p:tag name="LATEXENGINEID" val="1"/>
  <p:tag name="TEMPFOLDER" val="E:\Refbib\temp\"/>
  <p:tag name="LATEXFORMHEIGHT" val="513"/>
  <p:tag name="LATEXFORMWIDTH" val="1032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5.5999"/>
  <p:tag name="ORIGINALWIDTH" val="3307.212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D_\phi = &amp; \frac{1}{4\pi}\sum_{\mu=-\infty}^{\infty} e^{i\mu(\varphi-\varphi')} \int_0^\infty \frac{ k dk }{\textcolor{magenta}{a_\phi(k)}}  J_{\mu}(k\varrho) J_{\mu}(k\varrho') e^{-\textcolor{magenta}{a_\phi(k)} |z-z'|}\\&#10;= &amp; \sum_{\lambda\mu} R_{\lambda\lambda}^\phi(r,r') Y_{\lambda\mu}(\vartheta,\varphi) Y^*_{\lambda-\mu} (\vartheta',\varphi')&#10;\end{align*}&#10;\end{CJK}&#10;&#10;\end{document} "/>
  <p:tag name="IGUANATEXSIZE" val="28"/>
  <p:tag name="IGUANATEXCURSOR" val="1652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3.5312"/>
  <p:tag name="ORIGINALWIDTH" val="835.616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\color{magenta}&#10;&#10;\begin{CJK}{GBK}{hei}&#10;\begin{align*}&#10;a_\phi = &amp; \sqrt{k^2 + m_\phi^2}&#10;\end{align*}&#10;\end{CJK}&#10;&#10;\end{document}"/>
  <p:tag name="IGUANATEXSIZE" val="24"/>
  <p:tag name="IGUANATEXCURSOR" val="1428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0.5517"/>
  <p:tag name="ORIGINALWIDTH" val="3566.74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=&amp; \frac{1}{4\pi}\sum_{\mu=-\infty}^\infty e^{i\mu(\varphi - \varphi')} \sum_{\lambda=|\mu|}^\infty \hat\lambda^2 \frac{(\lambda-\mu)!}{(\lambda+\mu)!} R_{\lambda\lambda}(r,r') P_{\lambda}^\mu(\cos\vartheta)P_\lambda^{\mu}(\cos\vartheta')&#10;\end{align*}&#10;\end{CJK}&#10;&#10;\end{document}"/>
  <p:tag name="IGUANATEXSIZE" val="26"/>
  <p:tag name="IGUANATEXCURSOR" val="152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7"/>
  <p:tag name="ORIGINALWIDTH" val="745.604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H^{\pi m} \widehat C_{i} = &amp; \varepsilon_i \widehat C_{i}&#10;\end{align*}&#10;\end{CJK}&#10;&#10;\end{document}"/>
  <p:tag name="IGUANATEXSIZE" val="28"/>
  <p:tag name="IGUANATEXCURSOR" val="153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\begin{align*}&#10;11^+&#10;\end{align*}&#10;\end{CJK}&#10;&#10;\end{document}"/>
  <p:tag name="IGUANATEXSIZE" val="28"/>
  <p:tag name="IGUANATEXCURSOR" val="146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.2671"/>
  <p:tag name="ORIGINALWIDTH" val="1191.16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H = &amp; H^{\text{kin}} + H^{D} + H^E&#10;\end{align*}&#10;\end{CJK}&#10;&#10;\end{document}"/>
  <p:tag name="IGUANATEXSIZE" val="28"/>
  <p:tag name="IGUANATEXCURSOR" val="148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2888"/>
  <p:tag name="ORIGINALWIDTH" val="4070.06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H^{\text{kin}}_{aa'} = &amp; \int dr  \Big\{-G_{a}\Big[\frac{dF_{a'}}{dr} - \frac{\kappa}{r}F_{a'} -M G_{a'}\Big]  + F_{a} \Big[\frac{dG_{a'}}{dr} + \frac{\kappa}{r}G_{a'} -M F_{a'}\Big] \Big\},&#10;\end{align*}&#10;\end{CJK}&#10;&#10;\end{document}"/>
  <p:tag name="IGUANATEXSIZE" val="24"/>
  <p:tag name="IGUANATEXCURSOR" val="156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5.5538"/>
  <p:tag name="ORIGINALWIDTH" val="4420.36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\newcommand{\sigs}{{\sigma\text{-S}}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H^D_{aa'} = &amp; \int dr\sum_{\lambda_d} (-1)^{m+1/2}\scr D_{\kappa  m,\kappa' m}^{\lambda_d0}\begin{pmatrix} G_{a }  &amp; F_{a } \end{pmatrix}\Big[\gamma_0\Sigma_{S,\sigs}^{\lambda_d} + \sum_{\phi'}\Sigma_{0,\phi'}^{\lambda_d} + \Sigma_R^{\lambda_d}\Big]\begin{pmatrix} G_{a'}  \\[0.5em] F_{a'} \end{pmatrix}&#10;\end{align*}&#10;\end{CJK}&#10;&#10;\end{document}"/>
  <p:tag name="IGUANATEXSIZE" val="24"/>
  <p:tag name="IGUANATEXCURSOR" val="162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6.3165"/>
  <p:tag name="ORIGINALWIDTH" val="3451.982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H^E_{aa'} = &amp; \sum_\phi\int d r dr' \begin{pmatrix}  G_{a } &amp; F_{a } \end{pmatrix}_r  \begin{pmatrix} Y_{G,\pi m}^{\kappa \kappa',\phi} &amp; Y_{F,\pi m}^{\kappa \kappa',\phi}  \\[0.5em] X_{G,\pi m}^{\kappa \kappa ,\phi}  &amp; X_{F,\pi m}^{\kappa \kappa',\phi}  \end{pmatrix}_{(r, r')} \begin{pmatrix} G_{a'} \\[0.5em] F_{a'} \end{pmatrix}_{r'}&#10;\end{align*}&#10;\end{CJK}&#10;&#10;\end{document}"/>
  <p:tag name="IGUANATEXSIZE" val="24"/>
  <p:tag name="IGUANATEXCURSOR" val="153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7"/>
  <p:tag name="ORIGINALWIDTH" val="114.76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widehat C_i&#10;\end{align*}&#10;\end{CJK}&#10;&#10;\end{document}"/>
  <p:tag name="IGUANATEXSIZE" val="28"/>
  <p:tag name="IGUANATEXCURSOR" val="146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0.5517"/>
  <p:tag name="ORIGINALWIDTH" val="3956.802"/>
  <p:tag name="LATEXADDIN" val="\documentclass{article}&#10;\usepackage{amsmath}&#10;&#10;\usepackage{amsmath, amssymb}&#10;\usepackage{CJK}&#10;\usepackage{multirow}&#10;\usepackage{cancel}&#10;\usepackage[section]{placeins}&#10;\usepackage{bm}% bold math&#10;&#10;\newcommand{\ivec}[1]{\vec{#1}}&#10;\newcommand{\svec}[1]{\boldsymbol{#1}}&#10;\newcommand{\scr}[1]{{\mathscr #1}}&#10;\newcommand{\cals}[1]{{\mathcal #1}}&#10;\newcommand{\ff}[1]{\frac{1}{#1}}&#10;\newcommand{\lc}{\left&lt;}&#10;\newcommand{\rc}{\right&gt;}&#10;\newcommand{\lr}{\left\vert}&#10;\newcommand{\rl}{\right\vert}&#10;\newcommand{\lrl}[1]{\left\vert#1\right\vert}&#10;\newcommand{\lrc}[1]{\left&lt;#1\right&gt;}&#10;\newcommand{\lrb}[1]{\left(#1\right)}&#10;\newcommand{\lrlc}[1]{\left|#1\right&gt;}&#10;\newcommand{\lrcl}[1]{\left&lt;#1\right|}&#10;\newcommand{\lrs}[1]{\left[#1\right]}&#10;\newcommand{\lrsb}[1]{\left[#1\right)}&#10;\newcommand{\lrbs}[1]{\left(#1\right]}&#10;\newcommand{\Lb}{\left\{}&#10;\newcommand{\Rb}{\right\}}&#10;\newcommand{\Lrb}[1]{\left\{#1\right\}}&#10;\newcommand{\Lrd}[1]{\left\{#1\right.}&#10;\newcommand{\tf}[2]{\textstyle{\frac{#1}{#2}}}&#10;\newcommand{\dbar}[1]{\bar{\bar{#1}}}&#10;\pagestyle{empty}&#10;&#10;\usepackage{amssymb}&#10;\usepackage{xcolor} %\color{purple}&#10;\usepackage{graphicx}&#10;&#10;\renewcommand{\cdot}{\vcenter{\hbox{\scalebox{0.5}{~$\bullet$~}}}}&#10;&#10;\begin{document}&#10;&#10;\begin{align*}&#10;  g_\phi(\rho_b) = &amp; \sum_{\lambda_p}^{\text{even}} g_\phi^{\lambda_p}(\rho_b) P_{\lambda_p}(\cos\vartheta), &amp; g_\phi^{\lambda_p} (\rho_b) = &amp; \int_{-1}^1 d(\cos\vartheta) P_{\lambda_p}(\cos\vartheta) g_\phi(\rho_b).&#10;\end{align*}&#10;\end{document} "/>
  <p:tag name="IGUANATEXSIZE" val="28"/>
  <p:tag name="IGUANATEXCURSOR" val="1432"/>
  <p:tag name="TRANSPARENCY" val="True"/>
  <p:tag name="FILENAME" val=""/>
  <p:tag name="LATEXENGINEID" val="1"/>
  <p:tag name="TEMPFOLDER" val="E:\Refbib\temp\"/>
  <p:tag name="LATEXFORMHEIGHT" val="390"/>
  <p:tag name="LATEXFORMWIDTH" val="468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853"/>
  <p:tag name="ORIGINALWIDTH" val="1808.502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|\kappa| = &amp; m+\frac{1}{2}, m+\frac{1}{2} + 1, \cdots, \kappa_{\max}.&#10;\end{align*}&#10;\end{CJK}&#10;&#10;\end{document}"/>
  <p:tag name="IGUANATEXSIZE" val="24"/>
  <p:tag name="IGUANATEXCURSOR" val="700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5169"/>
  <p:tag name="ORIGINALWIDTH" val="995.3889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lambda_p = &amp; 0, 2, 4, 6, 8, \cdots&#10;\end{align*}&#10;\end{CJK}&#10;&#10;\end{document}"/>
  <p:tag name="IGUANATEXSIZE" val="28"/>
  <p:tag name="IGUANATEXCURSOR" val="148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03.572"/>
  <p:tag name="ORIGINALWIDTH" val="3544.245"/>
  <p:tag name="LATEXADDIN" val="\documentclass[a3]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&#10;\begin{tikzpicture}[x=1cm, y=1cm, line width = 2 pt, block/.style ={rectangle, draw=darkgreen, darkgreen, thick, fill=blue!20, align=left, rounded corners, minimum height=1em}]&#10;&#10;\coordinate (O2) at (0,0);  &#10;\draw[thick] (O2) +(0:-3)-- +(0:5) +(90:1.5) -- +(90:-5);&#10;\draw ($(O2) +(-5, 0.7)$) .. controls +(0:1.0) and +(110:0.8) .. ($(O2)+(0:-3)$)&#10;                         .. controls +(-70:1) and +(135:0.5) .. ($(O2)+(-1.8, -3.5)$)&#10;                         .. controls +(-45:0.5) and +( 0:-0.5) .. ($(O2)+(0, -3.8)$);&#10;\draw ($(O2) +(0:5)$)     .. controls +(0:-1.0) and +(70:0.8) .. ($(O2)+(3, -0.7)$)&#10;                         .. controls +(-110:1) and +(45:.5) .. ($(O2)+(1.8, -3.2)$)&#10;                         .. controls +(-135:0.5) and +( 0:0.5) .. ($(O2)+(0, -3.5)$);&#10;                         &#10;\draw[very thick] ($(O2)+(90:-1.2)$)-- +(0:-2.6);&#10;\draw[very thick, dashed] ($(O2)+(90:-1.5)$) -- +(0:-2.55);&#10;\draw ($(O2)+(90:-1.8)$) +(0:2.55) -- +(0:-2.45) ($(O2)+(90:-2.4)$) +(0:2.25) -- +(0:-2.3) ($(O2)+(90:-3.0)$) +(0:1.95) -- +(0:-2.05) ($(O2)+(90:-1.2)$)-- +(0:2.8) ($(O2)+(90:-0.7)$)-- +(0:3.0) ($(O2)+(90:-0.15)$)-- +(0:3.4);&#10;\draw[very thick, dashed] ($(O2)+(90:-0.1)$)-- +(0:3.6);&#10;\foreach \y in {-3.0, -2.4, -1.8, -1.2, -0.7, -0.15} \draw [blue, fill = blue] ($(O2)+(90:\y)$) +(0:0.7) circle (0.12) +(0:1.2) circle (0.12);&#10;\foreach \y in {-1.8, -2.4, -3.0} \draw [red, fill = red] ($(O2)+(90:\y)$) +(0:-0.7) circle (0.12)+(0:-1.2) circle (0.12);&#10;\draw[-stealth, red] ($(O2)+(90:-1.3)$) ++(0:-2.0) -- +(-55:0.5);&#10;\draw[-stealth, red] ($(O2)+(90:-1.7)$) ++(0:-0.3) -- +(125:0.5);&#10;\draw[-stealth, blue] ($(O2)+(90:0.4)$) ++(0: 2.0) -- +(-125:0.5);&#10;\draw[-stealth, blue] ($(O2)+(90:0.05)$) ++(0: 0.3) -- +(55:0.5);&#10;&#10;\draw[thin, pattern=north east lines] (O2) ++(0:-3) rectangle +(6.5, 1.0);&#10;&#10;&#10;\draw [red, very thick, fill = white] ($(O2)+(90:-1.2)$) +(0:-1.0) circle (0.13) +(0:-1.6) circle (0.13);&#10;\draw [blue, very thick, fill = white] ($(O2)+(90:0.5)$) +(0: 1.0) circle (0.13) +(0: 1.6) circle (0.13);&#10;%\draw (O2)+(90:-6.5) node {Exotic nucleus} +(-3, -2.2) node {$p$} +(+3, -2.2) node {$n$};&#10;&#10;%\node at ($(O2)+(90:4)$) {\includegraphics[width=4cm]{Li11.png}};&#10;&#10;&#10;%\node at ($0.5*(O2)+0.5*(O) + (90:2)$){\emph{Continuum and bound states}};&#10;&#10;\end{tikzpicture}&#10;\end{CJK}&#10;&#10;\end{document} "/>
  <p:tag name="IGUANATEXSIZE" val="28"/>
  <p:tag name="IGUANATEXCURSOR" val="1491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03.572"/>
  <p:tag name="ORIGINALWIDTH" val="3544.24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&#10;\begin{tikzpicture}[x=1cm, y=1cm, line width = 2 pt, block/.style ={rectangle, draw=darkgreen, darkgreen, thick, fill=blue!20, align=left, rounded corners, minimum height=1em}]&#10;\coordinate (O) at (0,0);&#10;&#10;\draw[thick] (O) +(0:-3)-- +(0:5) +(90:1.5) -- +(90:-5);&#10;\draw ($(O) +(-5, 0.7)$) .. controls +(0:1.0) and +(110:0.8) .. ($(O)+(0:-3)$)&#10;                         .. controls +(-70:1) and +(135:0.5) .. ($(O)+(-1.8, -3.)$)&#10;                         .. controls +(-45:0.5) and +( 0:-0.5) .. ($(O)+(0, -3.3)$);&#10;\draw ($(O) +(0:5)$)     .. controls +(0:-1.0) and +(70:0.8) .. ($(O)+(3, -0.7)$)&#10;                         .. controls +(-110:1) and +(45:.5) .. ($(O)+(1.8, -3.7)$)&#10;                         .. controls +(-135:0.5) and +( 0:0.5) .. ($(O)+(0, -4)$);&#10;                         &#10;\draw[very thick] ($(O)+(90:-0.6)$) -- +(0:3.05) -- +(0:-2.8);&#10;\draw ($(O)+(90:-1.3)$) +(0:2.8) -- +(0:-2.55) ($(O)+(90:-2)$) +(0:2.55) -- +(0:-2.3) ($(O)+(90:-2.7)$) +(0:2.3) -- +(0:-2.0) ($(O)+(90:-3.4)$)-- +(0:2);&#10;\draw[very thick, dashed] ($(O)+(90:-0.9)$) +(0:2.9) -- +(0:-2.7);&#10;\foreach \y in {-3.4, -2.7, -2.0, -1.3} \draw [blue, fill = blue] ($(O)+(90:\y)$) +(0:0.7) circle (0.12) +(0:1.2) circle (0.12);&#10;\foreach \y in {-2.7, -2.0, -1.3} \draw [red, fill = red] ($(O)+(90:\y)$) +(0:-0.7) circle (0.12)+(0:-1.2) circle (0.12);&#10;\draw [red, very thick, fill = white] ($(O)+(90:-0.6)$) +(0:-1.0) circle (0.13) +(0:-1.6) circle (0.13);&#10;\draw [blue, very thick, fill = white] ($(O)+(90:-0.6)$) +(0: 1.0) circle (0.13) +(0: 1.6) circle (0.13);&#10;\draw[-stealth, red] ($(O)+(90:-0.7)$) ++(0:-2.0) -- +(-55:0.6);&#10;\draw[-stealth, red] ($(O)+(90:-1.2)$) ++(0:-0.3) -- +(125:0.6);&#10;\draw[-stealth, blue] ($(O)+(90:-0.7)$) ++(0: 2.0) -- +(-125:0.6);&#10;\draw[-stealth, blue] ($(O)+(90:-1.2)$) ++(0: 0.3) -- +(55:0.6);&#10;&#10;\draw[thin, pattern=north east lines] (O) ++(0:-3) rectangle +(6.5, 1.0);&#10;%\draw (O)+(90:-6.5) node {Stable Nucleus} +(-3, -2.2) node {$p$} +(+3, -2.2) node {$n$};&#10;&#10;\end{tikzpicture}&#10;\end{CJK}&#10;&#10;\end{document} "/>
  <p:tag name="IGUANATEXSIZE" val="28"/>
  <p:tag name="IGUANATEXCURSOR" val="3305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0.454"/>
  <p:tag name="ORIGINALWIDTH" val="354.799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tikzpicture}[x=1cm, y=0.75cm, line width = 2pt]&#10;\coordinate (O) at (0,0);&#10;\foreach \y in {0,  1.2, 2.5, 3.9, 5.4} \draw[blue] (O) ++(90:\y) -- +(0:1);&#10;\end{tikzpicture}&#10;&#10;\end{CJK}&#10;&#10;\end{document}"/>
  <p:tag name="IGUANATEXSIZE" val="28"/>
  <p:tag name="IGUANATEXCURSOR" val="1470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2.0519"/>
  <p:tag name="ORIGINALWIDTH" val="1625.47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begin{pmatrix} c_l \\[0.5em] c_l^\dag \end{pmatrix} = &amp; \sum_k\begin{pmatrix} U_{lk} &amp; V_{lk}^*\\[0.5em] V_{lk} &amp; U_{lk}^*\end{pmatrix} \begin{pmatrix}\beta_k \\[0.5em] \beta_k^\dag\end{pmatrix}&#10;\end{align*}&#10;\end{CJK}&#10;&#10;\end{document}"/>
  <p:tag name="IGUANATEXSIZE" val="28"/>
  <p:tag name="IGUANATEXCURSOR" val="1621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2.0519"/>
  <p:tag name="ORIGINALWIDTH" val="3839.78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int d\svec r' \begin{pmatrix} h(\svec r,\svec r') &amp;\Delta(\svec r,\svec r') \\[0.5em] -\Delta(\svec r,\svec r') &amp; h(\svec r,\svec r') \end{pmatrix}\begin{pmatrix} \psi_U(\svec r')\\[0.5em] \psi_V(\svec r') \end{pmatrix} = &amp;\begin{pmatrix}\lambda + E&amp;0\\[0.5em]0&amp;\lambda - E\end{pmatrix}\begin{pmatrix} \psi_U(\svec r)\\[0.5em] \psi_V(\svec r) \end{pmatrix}&#10;\end{align*}&#10;\end{CJK}&#10;&#10;\end{document}"/>
  <p:tag name="IGUANATEXSIZE" val="28"/>
  <p:tag name="IGUANATEXCURSOR" val="1809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3.7966"/>
  <p:tag name="ORIGINALWIDTH" val="3714.51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Delta_{\alpha}(\svec r,\svec r^{\prime })=&amp;-\frac{1}{2}\sum_\beta \textcolor{blue}{V_{\alpha\beta}^{pp}\left( \svec r,\svec r^{\prime}\right)} \kappa_{\beta}(\svec r,\svec r^{\prime}),~~~ \label{pairingp} \kappa_{\alpha}(\svec r,\svec r^{\prime })=\psi^{\ast}_{V_{\alpha}}(\svec r)\psi_{U_{\alpha}}(\svec r^{\prime})&#10;\end{align*}&#10;\end{CJK}&#10;&#10;\end{document}"/>
  <p:tag name="IGUANATEXSIZE" val="24"/>
  <p:tag name="IGUANATEXCURSOR" val="1595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6.797"/>
  <p:tag name="ORIGINALWIDTH" val="3290.709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\begin{align*}&#10;V(\svec r, \svec r') =&amp; \sum\limits_{i = 1, 2}e^{\big[(r-r')/\mu_i\big]^2}\big(W_i + B_iP^\sigma - H_i P^\tau - M_iP^\sigma P^\tau\big)&#10;\end{align*}&#10;\end{CJK}&#10;&#10;\end{document}"/>
  <p:tag name="IGUANATEXSIZE" val="24"/>
  <p:tag name="IGUANATEXCURSOR" val="1448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84.095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beta_k \left|\text{HFB}\right&gt; = &amp; 0&#10;\end{align*}&#10;\end{CJK}&#10;&#10;\end{document}"/>
  <p:tag name="IGUANATEXSIZE" val="28"/>
  <p:tag name="IGUANATEXCURSOR" val="147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26.132"/>
  <p:tag name="ORIGINALWIDTH" val="8682.462"/>
  <p:tag name="LATEXADDIN" val="\documentclass[landscape]{article}&#10;\pagestyle{empty}&#10;\usepackage{amsmath, mathrsfs, CJK, cancel, xcolor, amssymb, latexsym, graphicx, accents}&#10;\setlength{\oddsidemargin}{-1em}&#10;\setlength{\textwidth}{26cm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tikzpicture}[x=1cm, y = 1cm, line width=2pt]\LARGE&#10;  \coordinate (O) at (0,0);&#10;&#10;  \foreach \yy in {0, 2, 4, 6, 8, 10} \draw[black] (O) ++(90:\yy) -- +(0:4); \draw (O)++(2,11) node {$\vdots$};&#10;  \draw[densely dotted,  purple] (O) ++(-0.5,9) -- +(0:24.5);&#10;  %\draw (O) ++(2, -2) node {Arbitrary Orthogonal};\draw (O) ++(2, -3) node {Complete Basis};%\pause[2]&#10;&#10;  \coordinate (O1) at ($(O)+(0:6.5)$);&#10;  \draw[dashdotted,  red] (O1) ++(-1, 5.25) -- +(0:18.5); \draw (O1) ++(-1.5, 5.25) node {$\lambda$};&#10;  \foreach \yy in {0, 3, 4} \draw (O1) ++ (90:\yy) -- +(0:4); \draw (O1)++(2,11) node {$\vdots$};&#10;  \foreach \yy in {6, 8, 10} \draw[densely dashed] (O1) ++ (90:\yy) -- +(0:4);&#10;  \draw (O1) ++(0:-0.5) node {1} +(90:3) node {2} +(90:4) node {3} +(90:6) node {4} +(90:8) node {5} +(90:10) node {6}; %\draw (O1) ++(2, -2) node {S.P. Levels in};\draw (O1) ++(2, -3) node {HF Space};%\pause[3]&#10;&#10;  \coordinate (O2) at ($(O1)+(0:6.5)$);\draw[dashdotted,  red] (O2) ++(-0.5, 1.5) -- +(0:5); \draw (O2) ++(-1, 1.5) node {$2\lambda$};&#10;  \draw[blue] (O2) ++(0:-0.5) node {1} +(90:3.5) node {2} +(90:4) node {3} +(90:6.25) node {4} +(90:8.5) node {5} +(90:9.5) node {6};&#10;  \foreach \yy in {0, 3.5, 4, 6.25, 8.5, 9.5} \draw[blue] (O2) ++ (90:\yy) -- +(0:4);\draw (O2)++(2,11) node {$\vdots$};%\pause[4]&#10;  \foreach \yy in {10.5, 7, 6.5, 4.25, 2, 1} \draw[magenta] (O2) ++ (90:\yy) -- +(0:4); \draw (O2)++(2,-1) node {$\vdots$};&#10;  \draw[magenta] (O2) ++(0:4.5) +(90:10.5) node {1} +(90:7) node {2} +(90:6.5) node {3} +(90:4.25) node {4} +(90:2) node {5} +(90:1) node {6};%\pause[3]&#10;  %\draw (O2) ++(2, -2) node {Q.P. Levels in};\draw (O2) ++(2, -3) node {HFB Space};%\pause[5]&#10;  \draw[violet, loosely dotted, rounded corners=10pt] (O2) ++(-1, 11.5) -- ++ (90:-5.75)-- ++(0:6) -- ++(90:5.75);%\pause[6]&#10;&#10;  \coordinate (O3) at ($(O2)+(0:6.5)$);&#10;  \foreach \yy in {0, 4.25} \draw[black] (O3) ++ (90:\yy) -- +(0:4);&#10;  \draw (O3) ++(90:4.75) -- +(0:3.5) ++(90:1) -- +(0:3) ++(90:2) -- +(0:2) ++ (90:2) -- +(0:1);\draw (O3)++(2,11) node {$\vdots$};&#10;  %\draw (O3) ++(2, -2) node {S.P. Levels in};\draw (O3) ++(2, -3) node {Canonical Basis};&#10;  \draw (O3) ++(0:-0.5) node {1} +(90:4.25) node {2} +(90:4.75) node {3} +(90:5.75) node {4} +(90:7.75) node {5} +(90:9.75) node {6};&#10;&#10;  \end{tikzpicture}&#10;\end{CJK}&#10;&#10;\end{document} "/>
  <p:tag name="IGUANATEXSIZE" val="28"/>
  <p:tag name="IGUANATEXCURSOR" val="156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2.0519"/>
  <p:tag name="ORIGINALWIDTH" val="3839.78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int d\svec r' \begin{pmatrix} h(\svec r,\svec r') &amp;\Delta(\svec r,\svec r') \\[0.5em] -\Delta(\svec r,\svec r') &amp; h(\svec r,\svec r') \end{pmatrix}\begin{pmatrix} \psi_U(\svec r')\\[0.5em] \psi_V(\svec r') \end{pmatrix} = &amp;\begin{pmatrix}\lambda + E&amp;0\\[0.5em]0&amp;\lambda - E\end{pmatrix}\begin{pmatrix} \psi_U(\svec r)\\[0.5em] \psi_V(\svec r) \end{pmatrix}&#10;\end{align*}&#10;\end{CJK}&#10;&#10;\end{document}"/>
  <p:tag name="IGUANATEXSIZE" val="28"/>
  <p:tag name="IGUANATEXCURSOR" val="1809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0052"/>
  <p:tag name="ORIGINALWIDTH" val="275.1299"/>
  <p:tag name="LATEXADDIN" val="\documentclass[12pt]{article}&#10;\usepackage{amsmath}&#10;\newcommand{\svec}[1]{\boldsymbol{#1}}&#10;\newcommand{\ivec}[1]{\vec{#1}}&#10;&#10;%\usepackage{CJK}&#10;%\usepackage{fontspec}&#10;%\setmainfont{Calibri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usepackage{xcolor}&#10;\usepackage{colortbl}&#10;\newcommand{\red}[1]{\textcolor{red}{#1}}&#10;\newcommand{\green}[1]{\textcolor{green}{#1}}&#10;\newcommand{\blue}[1]{\textcolor{blue}{#1}}&#10;&#10;\pagestyle{empty}&#10;\begin{document}&#10;&#10;&#10;\begin{tikzpicture}[x=1cm, y=1cm, line width = 2pt] &#10;  \coordinate (O) at (0,0);&#10;  \foreach \y in {-0.5, 0.5, 1.75, 2, 3.75, 4.15, 5.5, 6.75, 7.25, 8.5, 9.9, 10.75, 12.5, 13.6, 14.4, 14.75} \draw (O) ++(90:\y) -- +(0:2);&#10;  \draw (O) ++(0:-0.5) +(90:-0.5) node {$1s$} +(90:0.5) node {$1p$} +(90:1.7) node {$1d$} +(90:2.05) node {$2s$} +(90:3.75) node {$1f$} +(90:4.15) node {$2p$} +(90:5.5) node {$1g$} +(90:6.75) node {$2d$} +(90:7.25) node {$3s$} +(90:8.5) node {$1h$} +(90:9.9) node {$2f$} +(90:10.75) node {$3p$} +(90:12.5) node {$1i$} +(90:13.6) node {$2g$} +(90:14.4) node {$3d$} +(90:14.8) node {$4s$};&#10;  \foreach \y in {3.75, 5.5, 8.5, 12.5} \draw[red] (O) ++(90:\y) -- +(0:2);&#10;&#10;  \foreach \y in {-0.5, 0.35,0.65, 1.45, 3.00,  4.50, 4.8, 7.75, 11, 11.25,15.5, 2.0, 1.75, 6.2, 6.45, 9.3, 9.55, 13, 13.25, 14.75, 15.0,3.90, 4.2, 7, 7.25,10.25, 10.5,13.8, 14.05} \draw (O) ++(0:5) ++(90:\y) -- +(0:2); &#10;&#10;  \foreach \y in {2.0, 1.75, 6.2, 6.45, 9.3, 9.55, 13, 13.25, 14.75, 15.0} \draw[blue] (O) ++(0:5) ++(90:\y) -- +(0:2);&#10;  \foreach \y in {1.85, 6.2, 9.3, 13.0, 14.8} \draw[blue, thick, fill=green] (O) ++(0:4.85) ++(90:-0.3) ++(90:\y) rectangle +(-1.2, 0.8);&#10;&#10;  \foreach \y in {3.90, 4.2, 7, 7.25,10.25, 10.5,13.8, 14.05} \draw[red] (O) ++(0:5) ++(90:\y) -- +(0:2);&#10;  \foreach \y in {3.90, 7.05, 10.25, 13.9} \draw[red, thick, fill=green] (O) ++(0:4.85) ++(90:-0.3) ++(90:\y) rectangle +(-1.2, 0.8);&#10;&#10;  \draw[densely dotted, very thick, violet] (2,-0.5) -- +(0:1.5) (2, 2.00) -- (3.5, 1.75) (2,7.25) --  +(0:1.5) (2, 14.75) -- +(0:1.5);&#10;  \foreach \y in { 0.35, 0.65} \draw[densely dotted, very thick, violet] (2, 0.50) -- (3.5, \y);&#10;  \foreach \y in { 1.50, 2.00} \draw[densely dotted, very thick, violet] (2, 1.75) -- (3.5, \y);&#10;  \foreach \y in { 3.00, 4.20} \draw[densely dotted, very thick, violet] (2, 3.75) -- (3.5, \y);&#10;  \foreach \y in { 3.90, 4.50} \draw[densely dotted, very thick, violet] (2, 4.15) -- (3.5, \y);&#10;&#10;  \foreach \y in { 4.80, 6.20} \draw[densely dotted, very thick, violet] (2, 5.50) -- (3.5, \y);&#10;  \foreach \y in { 6.45, 7.00} \draw[densely dotted, very thick, violet] (2, 6.75) -- (3.5, \y);&#10;  \foreach \y in { 7.75, 9.30} \draw[densely dotted, very thick, violet] (2, 8.50) -- (3.5, \y);&#10;  \foreach \y in { 9.55,10.25} \draw[densely dotted, very thick, violet] (2, 9.9) -- (3.5, \y);&#10;  \foreach \y in {10.50,11.00} \draw[densely dotted, very thick, violet] (2,10.75) -- (3.5, \y);&#10;&#10;  \foreach \y in {11.50,13.25} \draw[densely dotted, very thick, violet] (2,12.50) -- (3.5, \y);&#10;  \foreach \y in {13.00,14.10} \draw[densely dotted, very thick, violet] (2,13.60) -- (3.5, \y);&#10;  \foreach \y in {13.80,15.00} \draw[densely dotted, very thick, violet] (2,14.40) -- (3.5, \y);&#10;  \foreach \y in {15.5       } \draw[densely dotted, very thick, violet] (2,16) -- (3.5, \y);&#10;&#10;%  \foreach \y in {-0.5, 0.65, 2.00, 3.00, 4.8, 7.75,  11.5, 15.5 } \draw[thick, purple] (O) ++(0:8.25) ++(90:\y) -- +(0:1);&#10;%  \draw[red] (O) ++(0:9.75) +(90:-0.5) node {2}  +(90:0.65) node {8}  +(90: 2.00) node {20}&#10;%                            +(90:3.00) node {28} +(90:4.8) node {50} +(90:7.75) node {82} +(90:11.5) node {126} +(90:15.5) node {184};&#10;  %\foreach \y in {-0.1, 1.05, 2.40, 3.40, 5.5, 8.5,  12.15, 15.9 } \draw[red] (O) ++(0:6) +(90:\y) ellipse (0.5 and 0.3);&#10;  \draw[red] (O) ++(0:6) +(90:-0.1)  node {\small 2} +(90:1.05) node {\small 8} +(90:2.5) node {\small 20} +(90:3.5) node {\small 28} +(90:5.5) node {\small 50} +(90:8.5) node {\small 82} +(90:12.15) node {\small 126} +(90:15.9) node {\small 184};&#10;&#10;  \draw (O) ++(0:4.25) +(90:-0.5) node {$1s_{1/2}$} +(90:1.75) node {$2s_{1/2}$} +(90:7.30) node {$3s_{1/2}$} +(90:14.7) node {$4s_{1/2}$}&#10;            +(90: 0.25) node {$1p_{3/2}$}  +(90: 0.65) node {$1p_{1/2}$}  +(90: 1.40) node {$1d_{5/2}$}  +(90: 2.10) node {$1d_{3/2}$}&#10;            +(90: 3.00) node {$1f_{7/2}$}  +(90: 4.15) node {$1f_{5/2}$}  +(90: 3.80) node {$2p_{3/2}$}  +(90: 4.55) node {$2p_{1/2}$}&#10;            +(90: 4.90) node {$1g_{9/2}$}  +(90: 6.10) node {$1g_{7/2}$}  +(90: 6.50) node {$2d_{5/2}$}  +(90: 6.95) node {$2d_{3/2}$}&#10;            +(90: 7.75) node {$1h_{11/2}$} +(90: 9.20) node {$1h_{9/2}$}  +(90: 9.60) node {$2f_{7/2}$}  +(90:10.20) node {$2f_{5/2}$}&#10;            +(90:10.55) node {$3p_{3/2}$}  +(90:11.00) node {$3p_{1/2}$}  +(90:11.40) node {$1i_{13/2}$} +(90:13.30) node {$1i_{11/2}$}&#10;            +(90:12.90) node {$2g_{9/2}$}  +(90:14.20) node {$2g_{7/2}$}   +(90:13.80) node {$3d_{5/2}$}  +(90:15.10) node {$3d_{3/2}$}&#10;            +(90:15.50) node {$1j_{15/2}$};&#10;&#10;  \draw (O) ++(0:7.5) +(90:-0.5) node {(2)} +(90:1.75) node {(2)} +(90:7.30) node {(2)} +(90:14.6) node {(2)}&#10;            +(90: 0.25) node {(4)}  +(90: 0.65) node {(2)}  +(90: 1.40) node {(6)}  +(90: 2.10) node {(4)}&#10;            +(90: 3.00) node {(8)}  +(90: 4.15) node {(6)}  +(90: 3.80) node {(4)}  +(90: 4.55) node {(2)}&#10;            +(90: 4.90) node {(10)}  +(90: 6.10) node {(8)}  +(90: 6.50) node {(6)}  +(90: 6.95) node {(4)}&#10;            +(90: 7.75) node {(12)} +(90: 9.2) node {(10)}  +(90: 9.60) node {(8)}  +(90:10.20) node {(6)}&#10;            +(90:10.55) node {(4)}  +(90:11.00) node {(2)}  +(90:11.40) node {(14)} +(90:13.30) node {(12)}&#10;            +(90:12.90) node {(10)}  +(90:14.1) node {(8)}   +(90:13.70) node {(6)}  +(90:15.00) node {(4)}&#10;            +(90:15.50) node {(16)};&#10;&#10;  \end{tikzpicture}&#10;\end{document} "/>
  <p:tag name="IGUANATEXSIZE" val="24"/>
  <p:tag name="IGUANATEXCURSOR" val="2178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.0398"/>
  <p:tag name="ORIGINALWIDTH" val="2113.795"/>
  <p:tag name="LATEXADDIN" val="\documentclass{article}&#10;\usepackage{amsmath}&#10;\pagestyle{empty}&#10;%\usepackage{helvet}&#10;\usepackage{mathptmx}&#10;\begin{document}&#10;&#10;\begin{minipage}[c]{8cm}&#10;\begin{align*}&#10;  V(r) + S(r) =&amp;0, &amp; \frac{d\big[V(r) + S(r)\big]}{dr} =&amp;  0&#10;\end{align*}&#10;\end{minipage}&#10;&#10;\end{document}"/>
  <p:tag name="IGUANATEXSIZE" val="20"/>
  <p:tag name="IGUANATEXCURSOR" val="145"/>
  <p:tag name="TRANSPARENCY" val="True"/>
  <p:tag name="FILENAME" val=""/>
  <p:tag name="LATEXENGINEID" val="1"/>
  <p:tag name="TEMPFOLDER" val="E:\Refbib\temp\"/>
  <p:tag name="LATEXFORMHEIGHT" val="312"/>
  <p:tag name="LATEXFORMWIDTH" val="384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04.75"/>
  <p:tag name="ORIGINALWIDTH" val="2859.75"/>
  <p:tag name="LATEXADDIN" val="\documentclass[10pt]{article}&#10;\usepackage{amsmath}&#10;\usepackage{color, xcolor}&#10;\usepackage{booktabs, multirow}&#10;\usepackage{rotating}&#10;\newcommand{\svec}[1]{\boldsymbol{#1}}&#10;\newcommand{\ivec}[1]{\vec{#1}}&#10;\newcommand{\red}[1]{\textcolor{red}{#1}}&#10;\newcommand{\blue}[1]{\textcolor{blue}{#1}}&#10;&#10;\newcommand{\sigs}{{\sigma\text{-S} }}&#10;\newcommand{\omev}{{\omega\text{-V} }}&#10;\newcommand{\rhov}{{\rho  \text{-V} }}&#10;\newcommand{\rhot}{{\rho  \text{-T} }}&#10;\newcommand{\rhvt}{{\rho  \text{-VT}}}&#10;\newcommand{\pipv}{{\pi   \text{-PV}}}&#10;\newcommand{\couv}{{ A    \text{-V} }}&#10;\newcommand{\ff}[1]{\frac{1}{#1}}&#10;&#10;\pagestyle{empty}&#10;\begin{document}&#10;&#10;\renewcommand{\arraystretch}{1.2}\setlength{\tabcolsep}{5pt}&#10;\begin{tabular}{c|c|rrr}\hline\hline&#10;     \multicolumn{2}{c|}{$^{208}$Pb}   &amp;         Neutron~~&amp;    Proton~~~  &amp;       Total~~~   \\ \hline&#10;\multirow{6}{*}{Hartree}    &amp;$\sigma$-S &amp;        -14320.86 &amp;     -10022.49 &amp;       -24343.35  \\&#10;                            &amp; $\omega$-V&amp;         11520.81 &amp;       7962.50 &amp;        19483.32  \\&#10;                            &amp; $A$-V     &amp;             0.00 &amp;        827.64 &amp;          827.64  \\ \cline{2-5}&#10;                            &amp; \blue{$\rho$-V}  &amp; \blue{     98.42}&amp;\blue{  -65.12}&amp;  \blue{   33.30} \\&#10;                            &amp; \blue{$\rho$-VT} &amp; \blue{     -1.65}&amp;\blue{    1.08}&amp;  \blue{   -0.57} \\&#10;                            &amp; \blue{$\rho$-T}  &amp; \blue{     -0.31}&amp;\blue{    0.21}&amp;  \blue{   -0.10} \\ \hline\hline&#10;\multirow{7}{*}{ Fock}      &amp; $\sigma$-S&amp;          3503.24 &amp;       1774.28 &amp;         5277.53  \\&#10;                            &amp; $\omega$-V&amp;         -2451.22 &amp;      -1265.20 &amp;        -3716.43  \\&#10;                            &amp; $A$-V     &amp;             0.00 &amp;        -29.02 &amp;          -29.02  \\ \cline{2-5}&#10;                            &amp; \red{$\rho$-V}  &amp; \red{   -266.20}&amp;\red{ -210.10}&amp;  \red{ -476.30} \\&#10;                            &amp; \red{$\rho$-VT} &amp; \red{     122.51}&amp;\red{    89.16}&amp;  \red{ 211.66} \\&#10;                            &amp; \red{$\rho$-T}  &amp; \red{    -687.90}&amp;\red{  -531.94}&amp;  \red{-1219.85}\\%\cline{2-5}&#10;                            &amp; \red{$\pi$}     &amp; \red{   -103.26}&amp;\red{  -79.75}&amp;  \red{ -183.01} \\&#10;\hline\hline&#10;\end{tabular}&#10;\end{document} "/>
  <p:tag name="IGUANATEXSIZE" val="16"/>
  <p:tag name="IGUANATEXCURSOR" val="691"/>
  <p:tag name="TRANSPARENCY" val="False"/>
  <p:tag name="FILENAME" val=""/>
  <p:tag name="LATEXENGINEID" val="0"/>
  <p:tag name="TEMPFOLDER" val="e:\refbib\temp\"/>
  <p:tag name="LATEXFORMHEIGHT" val="632.7"/>
  <p:tag name="LATEXFORMWIDTH" val="759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\begin{align*}&#10;14^+&#10;\end{align*}&#10;\end{CJK}&#10;&#10;\end{document}"/>
  <p:tag name="IGUANATEXSIZE" val="28"/>
  <p:tag name="IGUANATEXCURSOR" val="146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2.25"/>
  <p:tag name="ORIGINALWIDTH" val="3137.25"/>
  <p:tag name="LATEXADDIN" val="\documentclass[10pt]{article}&#10;\usepackage{amsmath}&#10;\usepackage{color, xcolor}&#10;\usepackage{booktabs, multirow}&#10;\usepackage{rotating}&#10;\newcommand{\svec}[1]{\boldsymbol{#1}}&#10;\newcommand{\ivec}[1]{\vec{#1}}&#10;\newcommand{\red}[1]{\textcolor{red}{#1}}&#10;\newcommand{\blue}[1]{\textcolor{blue}{#1}}&#10;&#10;\newcommand{\sigs}{{\sigma\text{-S} }}&#10;\newcommand{\omev}{{\omega\text{-V} }}&#10;\newcommand{\rhov}{{\rho  \text{-V} }}&#10;\newcommand{\rhot}{{\rho  \text{-T} }}&#10;\newcommand{\rhvt}{{\rho  \text{-VT}}}&#10;\newcommand{\pipv}{{\pi   \text{-PV}}}&#10;\newcommand{\couv}{{ A    \text{-V} }}&#10;\newcommand{\ff}[1]{\frac{1}{#1}}&#10;&#10;\pagestyle{empty}&#10;\begin{document}&#10;&#10;&#10;\renewcommand{\arraystretch}{1.2}\begin{tabular}{c|rrr|r}  \hline\hline&#10;&#10;                      &amp; $E_{\text{kin.}+\sigma+\omega}$  &amp;$E_{\rho+\pi}$ &amp; $E_{\text{cou.}}$  &amp; $E_{\text{Total}}$ \\ \hline&#10; DD-ME2               &amp;    $-$2559.81                    &amp;        100.27 &amp;            827.23  &amp;  $-$1637.39      \\&#10; PKO3                 &amp;    $-$1781.19                    &amp;     $-$648.75 &amp;            798.38  &amp;  $-$1636.80      \\%&#10; PKA1                 &amp;     $-$795.09                    &amp;    $-$1634.84 &amp;            798.62  &amp;  $-$1636.27        \\&#10; \hline\hline&#10;\end{tabular}&#10;&#10;\end{document} "/>
  <p:tag name="IGUANATEXSIZE" val="16"/>
  <p:tag name="IGUANATEXCURSOR" val="1197"/>
  <p:tag name="TRANSPARENCY" val="False"/>
  <p:tag name="FILENAME" val=""/>
  <p:tag name="LATEXENGINEID" val="0"/>
  <p:tag name="TEMPFOLDER" val="e:\refbib\temp\"/>
  <p:tag name="LATEXFORMHEIGHT" val="475"/>
  <p:tag name="LATEXFORMWIDTH" val="759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77.554"/>
  <p:tag name="ORIGINALWIDTH" val="3240.452"/>
  <p:tag name="LATEXADDIN" val="\documentclass{article}&#10;\usepackage{amsmath}&#10;\newcommand{\svec}[1]{\boldsymbol{#1}}&#10;\newcommand{\ivec}[1]{\vec{#1}}&#10;&#10;\newcommand{\sigs}{{\sigma\text{-S} }}&#10;\newcommand{\omev}{{\omega\text{-V} }}&#10;\newcommand{\rhov}{{\rho  \text{-V} }}&#10;\newcommand{\rhot}{{\rho  \text{-T} }}&#10;\newcommand{\rhvt}{{\rho  \text{-VT}}}&#10;\newcommand{\pipv}{{\pi   \text{-PV}}}&#10;\newcommand{\couv}{{ A    \text{-V} }}&#10;\newcommand{\ff}[1]{\frac{1}{#1}}&#10;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pagestyle{empty}&#10;\begin{document}&#10;\begin{tikzpicture}[x=0.75cm, y=1.0cm, line width = 2pt]\huge&#10;  \coordinate (O) at (0,0);&#10;  \draw[-stealth'] (O) -- (0:12); \draw[-stealth'] (O) -- (90:6);&#10;&#10;% s-oribt&#10;  \draw (O) ++ (90:4.5) -- (1.5, 4.5) .. controls +(0:2) and +(165:2) ..  ($(O)+(5.5, 0.4)$) .. controls +(-15:1) and +(180:1) .. +(3,-0.3);&#10;  %\node at ($(O)+(1.5, 5.5)$)[red] {\textsf{Proton}};&#10;&#10;% p-orbit&#10;  \draw[red, dotted] (O) .. controls +(0:1) and +(180:1) .. (2.5, 3.5) .. controls +(0:1) and +(165:1.5) ..  ($(O)+(6,0.4)$) .. controls +(-15:1) and +(180:1) .. +(3,-0.3);&#10;&#10;% d-orbit&#10;  \draw[blue, dashed] (O) --+(0:0.5) .. controls +(0:2) and +(180:1) .. (3.5, 3.0) .. controls +(0:1) and +(165:1.5) ..  ($(O)+(6.5,0.4)$) .. controls +(-15:1) and +(180:1) .. +(3,-0.3);&#10;&#10;% d-orbit&#10;  \draw[purple] (O) --+(0:1.5) .. controls +(0:3) and +(180:1) .. (4, 2.5) .. controls +(0:1) and +(165:2) ..  ($(O)+(7,0.3)$) .. controls +(-15:1) and +(180:1) .. +(3,-0.2);&#10; &#10;% density &#10;%  \draw[green] (O) ++(90:4.75) -- (2.5, 4.75) .. controls +(0:2) and +(165:2) ..  (7,0.5) .. controls +(-15:1) and +(180:1) .. +(3,-0.35);&#10;&#10;  \end{tikzpicture}\end{document} "/>
  <p:tag name="IGUANATEXSIZE" val="12"/>
  <p:tag name="IGUANATEXCURSOR" val="1761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77.554"/>
  <p:tag name="ORIGINALWIDTH" val="3240.452"/>
  <p:tag name="LATEXADDIN" val="\documentclass{article}&#10;\usepackage{amsmath}&#10;\newcommand{\svec}[1]{\boldsymbol{#1}}&#10;\newcommand{\ivec}[1]{\vec{#1}}&#10;&#10;\newcommand{\sigs}{{\sigma\text{-S} }}&#10;\newcommand{\omev}{{\omega\text{-V} }}&#10;\newcommand{\rhov}{{\rho  \text{-V} }}&#10;\newcommand{\rhot}{{\rho  \text{-T} }}&#10;\newcommand{\rhvt}{{\rho  \text{-VT}}}&#10;\newcommand{\pipv}{{\pi   \text{-PV}}}&#10;\newcommand{\couv}{{ A    \text{-V} }}&#10;\newcommand{\ff}[1]{\frac{1}{#1}}&#10;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pagestyle{empty}&#10;\begin{document}&#10;\begin{tikzpicture}[x=0.75cm, y=1.0cm, line width = 2pt]\huge&#10;  \coordinate (O) at (0,0);&#10;  \draw[-stealth'] (O) -- (0:12); \draw[-stealth'] (O) -- (90:6);&#10;&#10;% s-oribt&#10;  \draw (O) ++ (90:4.5) -- (1.5, 4.5) .. controls +(0:2) and +(165:2) ..  ($(O)+(5.5, 0.4)$) .. controls +(-15:1) and +(180:1) .. +(3,-0.3);&#10;  %\node at ($(O)+(1.5, 5.5)$)[red] {\textsf{Proton}};&#10;&#10;% p-orbit&#10;  \draw[red, dotted] (O) .. controls +(0:1) and +(180:1) .. (2.5, 3.5) .. controls +(0:1) and +(165:1.5) ..  ($(O)+(6,0.4)$) .. controls +(-15:1) and +(180:1) .. +(3,-0.3);&#10;&#10;% d-orbit&#10;  \draw[blue, dashed] (O) --+(0:0.5) .. controls +(0:2) and +(180:1) .. (3.5, 3.0) .. controls +(0:1) and +(165:1.5) ..  ($(O)+(6.5,0.4)$) .. controls +(-15:1) and +(180:1) .. +(3,-0.3);&#10;&#10;% d-orbit&#10;  \draw[purple] (O) --+(0:1.5) .. controls +(0:3) and +(180:1) .. (4, 2.5) .. controls +(0:1) and +(165:2) ..  ($(O)+(7,0.3)$) .. controls +(-15:1) and +(180:1) .. +(3,-0.2);&#10; &#10;% density &#10;  \draw[green] (O) ++(90:4.75) -- (2.5, 4.75) .. controls +(0:2) and +(165:2) ..  (7,0.5) .. controls +(-15:1) and +(180:1) .. +(3,-0.35);&#10;&#10;  \end{tikzpicture}\end{document} "/>
  <p:tag name="IGUANATEXSIZE" val="12"/>
  <p:tag name="IGUANATEXCURSOR" val="189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547.466"/>
  <p:tag name="LATEXADDIN" val="\documentclass{article}&#10;\usepackage{amsmath}&#10;\newcommand{\svec}[1]{\boldsymbol{#1}}&#10;\newcommand{\ivec}[1]{\vec{#1}}&#10;&#10;\setlength{\paperwidth}{30cm}&#10;%\usepackage{CJK}&#10;%\usepackage{fontspec}&#10;%\setmainfont{Calibri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usepackage{xcolor}&#10;\usepackage{colortbl}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\newcommand{\red}[1]{\textcolor{red}{#1}}&#10;\newcommand{\green}[1]{\textcolor{green}{#1}}&#10;\newcommand{\blue}[1]{\textcolor{blue}{#1}}&#10;&#10;\pagestyle{empty}&#10;\begin{document}&#10;&#10;\blue{$g_\sigma$ \&amp; $g_\omega$:~ $g_\sigma(\rho_b) \simeq C_0 g_\omega(\rho_b)$}&#10;\end{document} "/>
  <p:tag name="IGUANATEXSIZE" val="24"/>
  <p:tag name="IGUANATEXCURSOR" val="1512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1041.145"/>
  <p:tag name="LATEXADDIN" val="\documentclass{article}&#10;\usepackage{amsmath}&#10;\newcommand{\svec}[1]{\boldsymbol{#1}}&#10;\newcommand{\ivec}[1]{\vec{#1}}&#10;&#10;\setlength{\paperwidth}{30cm}&#10;%\usepackage{CJK}&#10;%\usepackage{fontspec}&#10;%\setmainfont{Calibri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usepackage{xcolor}&#10;\usepackage{colortbl}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\newcommand{\red}[1]{\textcolor{red}{#1}}&#10;\newcommand{\green}[1]{\textcolor{green}{#1}}&#10;\newcommand{\blue}[1]{\textcolor{blue}{#1}}&#10;&#10;\pagestyle{empty}&#10;\begin{document}&#10;&#10;\red{$g_\sigma(\rho_b) / g_\omega(\rho_b)  \neq C_0'$}&#10;&#10;&#10;&#10;&#10;&#10;\end{document} "/>
  <p:tag name="IGUANATEXSIZE" val="24"/>
  <p:tag name="IGUANATEXCURSOR" val="150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0.75"/>
  <p:tag name="ORIGINALWIDTH" val="3137.25"/>
  <p:tag name="LATEXADDIN" val="\documentclass[10pt]{article}&#10;\usepackage{amsmath}&#10;\usepackage{color, xcolor}&#10;\usepackage{booktabs, multirow}&#10;\usepackage{rotating}&#10;\newcommand{\svec}[1]{\boldsymbol{#1}}&#10;\newcommand{\ivec}[1]{\vec{#1}}&#10;\newcommand{\red}[1]{\textcolor{red}{#1}}&#10;\newcommand{\blue}[1]{\textcolor{blue}{#1}}&#10;&#10;\newcommand{\sigs}{{\sigma\text{-S} }}&#10;\newcommand{\omev}{{\omega\text{-V} }}&#10;\newcommand{\rhov}{{\rho  \text{-V} }}&#10;\newcommand{\rhot}{{\rho  \text{-T} }}&#10;\newcommand{\rhvt}{{\rho  \text{-VT}}}&#10;\newcommand{\pipv}{{\pi   \text{-PV}}}&#10;\newcommand{\couv}{{ A    \text{-V} }}&#10;\newcommand{\ff}[1]{\frac{1}{#1}}&#10;&#10;\pagestyle{empty}&#10;\begin{document}&#10;&#10;&#10;\renewcommand{\arraystretch}{1.2}&#10;\begin{tabular}{c|rrr|r}  \hline\hline&#10;&#10;                      &amp; $E_{\text{kin.}+\sigma+\omega}$  &amp;$E_{\rho+\pi}$ &amp; $E_{\text{cou.}}$  &amp; $E_{\text{Total}}$ \\ \hline&#10; DD-ME2               &amp;    $-$2559.81                    &amp;        100.27 &amp;            827.23  &amp;  $-$1637.39      \\&#10; PKO3                 &amp;    $-$1781.19                    &amp;     $-$648.75 &amp;            798.38  &amp;  $-$1636.80      \\%&#10; PKA1                 &amp;     $-$795.09                    &amp;    $-$1634.84 &amp;            798.62  &amp;  $-$1636.27        \\&#10; \hline\hline&#10; 1.0$\kappa_{\rho}$   &amp;     $-$539.92                    &amp;    $-$1826.54 &amp;            734.61  &amp;  $-$1636.46      \\&#10; 0.0$\kappa_{\rho}$   &amp;    $-$1764.32                    &amp;     $-$640.81 &amp;            773.45  &amp;  $-$1636.66      \\&#10;\hline\hline&#10;\end{tabular}&#10;\end{document} "/>
  <p:tag name="IGUANATEXSIZE" val="16"/>
  <p:tag name="IGUANATEXCURSOR" val="1457"/>
  <p:tag name="TRANSPARENCY" val="False"/>
  <p:tag name="FILENAME" val=""/>
  <p:tag name="LATEXENGINEID" val="0"/>
  <p:tag name="TEMPFOLDER" val="e:\refbib\temp\"/>
  <p:tag name="LATEXFORMHEIGHT" val="475"/>
  <p:tag name="LATEXFORMWIDTH" val="759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2935"/>
  <p:tag name="ORIGINALWIDTH" val="3644.009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mathscr H_{\pi\text{-pv}} =&amp; -\frac{1}{2} \Big[\frac{f_\pi}{m_\pi}\bar\psi\gamma_5\gamma^k\vec\tau\psi\Big]_1 {\partial_k(1) \partial_l(2) \frac{e^{-m_\pi|\svec x_1-\svec x_2|}}{4\pi|\svec x_1-\svec x_2|}} \Big[\frac{f_\pi}{m_\pi}\bar\psi\gamma_5\gamma^l\vec\tau\psi\Big]_2&#10;\end{align*}&#10;\end{CJK}&#10;&#10;\end{document}"/>
  <p:tag name="IGUANATEXSIZE" val="28"/>
  <p:tag name="IGUANATEXCURSOR" val="1660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4.7953"/>
  <p:tag name="ORIGINALWIDTH" val="3308.712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\newcommand{\pipv}{{\pi\text{-PV}}}&#10;\newcommand{\lrb}[1]{\left( #1\right)}&#10;\newcommand{\Lrb}[1]{\left\{#1\right\}}&#10;\newcommand{\ff}[1]{\frac{1}{#1}}&#10;\begin{document}&#10;&#10;\begin{CJK}{GBK}{hei}&#10;\begin{align*}&#10;V_\pipv^T(\svec q) = &amp; -\lrb{\frac{f_\pi}{m_\pi}}^2 \Lrb{\frac{\lrb{\svec \sigma_1\cdot\svec q}\lrb{\svec \sigma_2\cdot\svec q}}{m_\pi^2 + \svec q^2} - \ff3 \frac{\svec\sigma_1\cdot\svec\sigma_2 \svec q^2}{m_\pi^2 + \svec q^2}}\vec\tau_1\cdot\vec\tau_2&#10;\end{align*}&#10;\end{CJK}&#10;&#10;\end{document}"/>
  <p:tag name="IGUANATEXSIZE" val="24"/>
  <p:tag name="IGUANATEXCURSOR" val="1751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3.8301"/>
  <p:tag name="ORIGINALWIDTH" val="3600.502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\newcommand{\sigs}{{\sigma\text{-S}}}&#10;\begin{document}&#10;&#10;\begin{CJK}{GBK}{hei}&#10;\begin{align*}&#10;\mathscr H_\sigs^T = &amp;-\frac{1}{4} \Big[\frac{g_\sigma}{m_\sigma}\bar\psi_\alpha \gamma_0\Sigma_\mu\psi_\beta\Big]_1\Big[\frac{g_\sigma}{m_\sigma}\bar\psi_\beta \gamma_0\Sigma_\nu \psi_\beta\Big]_2 D_\sigs^{T,\mu\nu}(1,2), \\&#10;D_\sigs^{T, \mu\nu}(1,2) =&amp;\Big[\partial^\mu(1)\partial^\nu(2) - \frac{1}{3} g^{\mu\nu} m_\sigma^2\Big] D_\sigs(1,2) + \frac{1}{3} g^{\mu\nu} \delta(x_1-x_2).&#10;\end{align*}&#10;\end{CJK}&#10;&#10;\end{document}"/>
  <p:tag name="IGUANATEXSIZE" val="28"/>
  <p:tag name="IGUANATEXCURSOR" val="143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8.2972"/>
  <p:tag name="ORIGINALWIDTH" val="2691.37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V_\phi^T=&amp;  \frac{1}{3} \dfrac{3\big(\gamma_0\svec\Sigma_1\cdot\svec q\big) \big(\gamma_0\svec\Sigma_2\cdot\svec q\big) - \big(\gamma_0\svec\Sigma_1\big)\cdot \big(\gamma_0\svec\Sigma_2\big)\svec q^2 }{m_\phi^2+\svec q^2}&#10;\end{align*}&#10;\end{CJK}&#10;&#10;\end{document}"/>
  <p:tag name="IGUANATEXSIZE" val="28"/>
  <p:tag name="IGUANATEXCURSOR" val="152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\begin{align*}&#10;15^+&#10;\end{align*}&#10;\end{CJK}&#10;&#10;\end{document}"/>
  <p:tag name="IGUANATEXSIZE" val="28"/>
  <p:tag name="IGUANATEXCURSOR" val="1448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17.823"/>
  <p:tag name="ORIGINALWIDTH" val="2755.885"/>
  <p:tag name="LATEXADDIN" val="\documentclass{article}&#10;\pagestyle{empty}&#10;\usepackage{amsmath, mathrsfs, CJK, cancel, xcolor, amssymb, latexsym, graphicx, accents}&#10;\usepackage{multirow}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renewcommand{\arraystretch}{1.2}\setlength{\tabcolsep}{0.8em}&#10;\begin{tabular}{c|rrrr}  \hline\hline&#10;  \multirow{2}{*}{$^{48}$Ca} &amp;\multicolumn{4}{c}{$V_{j_\gtrless  j'}^{T,\sigma}$ ($10^{-1}$MeV)}  \\ %[0.75em]&#10;                          &amp;$\nu1p_{1/2}$ &amp;$\nu1d_{5/2}$ &amp;$\nu1d_{3/2}$ &amp;$\nu1f_{7/2}$ \\   \hline&#10;            $\nu1p_{ 3/2}$&amp;$-$1.72&amp;     $+$0.80&amp;    $-$1.24&amp;     $+$0.56\\&#10;            $\nu1p_{ 1/2}$&amp;$+$3.43&amp;     $-$1.60&amp;    $+$2.48&amp;     $-$1.11\\&#10;            $\nu1d_{ 5/2}$&amp;$-$1.62&amp;     $+$1.13&amp;    $-$1.66&amp;     $+$1.02\\&#10;            $\nu1d_{ 3/2}$&amp;$+$2.44&amp;     $-$1.69&amp;    $+$2.50&amp;     $-$1.53\\  \hline\hline&#10;                          &amp;    \multicolumn{4}{c}{$V_{j_\gtrless  j'}^{T,\omega}$ ($10^{-1}$MeV)} \\&#10;                          &amp;$\nu1p_{1/2}$ &amp;$\nu1d_{5/2}$ &amp;$\nu1d_{3/2}$ &amp;$\nu1f_{7/2}$  \\\hline&#10;            $\nu1p_{ 3/2}$&amp;    $+$0.27&amp;     $-$0.13&amp;    $+$0.21&amp;     $-$0.10  \\&#10;            $\nu1p_{ 1/2}$&amp;    $-$0.54&amp;     $+$0.26&amp;    $-$0.41&amp;     $+$0.19  \\&#10;            $\nu1d_{ 5/2}$&amp;    $+$0.27&amp;     $-$0.19&amp;    $+$0.28&amp;     $-$0.18  \\&#10;\hline\hline$\nu1d_{ 3/2}$&amp;    $-$0.40&amp;     $+$0.29&amp;    $-$0.42&amp;     $+$0.27  \\  \hline\hline&#10;\end{tabular}&#10;\end{CJK}&#10;&#10;\end{document} "/>
  <p:tag name="IGUANATEXSIZE" val="24"/>
  <p:tag name="IGUANATEXCURSOR" val="1516"/>
  <p:tag name="TRANSPARENCY" val="Fals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.7723"/>
  <p:tag name="ORIGINALWIDTH" val="1967.52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left(2j_&gt;+1\right)V_{j_&gt;j'}^T+\left(2j_&lt;+1\right)V_{j_&lt;j'}^T=&amp;0,&#10;\end{align*}&#10;\end{CJK}&#10;&#10;\end{document}"/>
  <p:tag name="IGUANATEXSIZE" val="24"/>
  <p:tag name="IGUANATEXCURSOR" val="1515"/>
  <p:tag name="TRANSPARENCY" val="Fals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53.037"/>
  <p:tag name="ORIGINALWIDTH" val="1899.265"/>
  <p:tag name="LATEXADDIN" val="\documentclass{article}&#10;\usepackage{amsmath}&#10;&#10;\usepackage{amsmath, amssymb}&#10;\usepackage{CJK}&#10;\usepackage{multirow}&#10;\usepackage{cancel}&#10;\usepackage[section]{placeins}&#10;\usepackage{bm}% bold math&#10;&#10;\newcommand{\ivec}[1]{\vec{#1}}&#10;\newcommand{\svec}[1]{\boldsymbol{#1}}&#10;\newcommand{\scr}[1]{{\mathscr #1}}&#10;\newcommand{\cals}[1]{{\mathcal #1}}&#10;\newcommand{\ff}[1]{\frac{1}{#1}}&#10;\newcommand{\lc}{\left&lt;}&#10;\newcommand{\rc}{\right&gt;}&#10;\newcommand{\lr}{\left\vert}&#10;\newcommand{\rl}{\right\vert}&#10;\newcommand{\lrl}[1]{\left\vert#1\right\vert}&#10;\newcommand{\lrc}[1]{\left&lt;#1\right&gt;}&#10;\newcommand{\lrb}[1]{\left(#1\right)}&#10;\newcommand{\lrlc}[1]{\left|#1\right&gt;}&#10;\newcommand{\lrcl}[1]{\left&lt;#1\right|}&#10;\newcommand{\lrs}[1]{\left[#1\right]}&#10;\newcommand{\lrsb}[1]{\left[#1\right)}&#10;\newcommand{\lrbs}[1]{\left(#1\right]}&#10;\newcommand{\Lb}{\left\{}&#10;\newcommand{\Rb}{\right\}}&#10;\newcommand{\Lrb}[1]{\left\{#1\right\}}&#10;\newcommand{\Lrd}[1]{\left\{#1\right.}&#10;\newcommand{\tf}[2]{\textstyle{\frac{#1}{#2}}}&#10;\newcommand{\dbar}[1]{\bar{\bar{#1}}}&#10;\pagestyle{empty}&#10;&#10;\begin{document}&#10;\renewcommand{\arraystretch}{1.2}  \setlength{\tabcolsep}{3pt}&#10;\begin{tabular}{c|r|rr}  \hline \hline&#10;                        &amp; $E_B$~~~   &amp; $\beta$~~~ &amp; $r$~~~ \\ \hline %&amp; $\Delta_n$ &amp; $\Delta_p$&#10;  \multirow{3}{*}{PKO1} &amp; $-$140.74  &amp; $-$0.798   &amp; 3.054  \\ %&amp;    0.000   &amp;   0.000&#10;                        &amp; $-$153.56  &amp; $-$0.121   &amp; 2.745  \\ %&amp;    1.505   &amp;   1.374&#10;                        &amp; $-$159.43  &amp;    0.561   &amp; 2.820  \\ \hline %&amp;    0.000   &amp;   0.000&#10;  \multirow{3}{*}{PKO3} &amp; $-$140.12  &amp; $-$0.817   &amp; 3.081  \\ %&amp;    0.000   &amp;   0.000&#10;                        &amp; $-$153.13  &amp; $-$0.121   &amp; 2.755  \\ %&amp;    1.512   &amp;   1.392&#10;                        &amp; $-$159.26  &amp;    0.580   &amp; 2.835  \\ \hline %&amp;    0.000   &amp;   0.000&#10;  \multirow{2}{*}{PKO2} &amp; $-$152.86  &amp; $-$0.080   &amp; 2.726  \\ %&amp;    1.616   &amp;   1.480&#10;                        &amp; $-$155.56  &amp;    0.520   &amp; 2.791  \\ \hline %&amp;    0.000   &amp;   0.000&#10;\multirow{2}{*}{DD-ME2} &amp; $-$151.53  &amp; $-$0.180   &amp; 2.764  \\ %&amp;    1.255   &amp;   1.147&#10;                        &amp; $-$156.26  &amp;    0.541   &amp; 2.813  \\ %s&amp;    0.000   &amp;   0.000&#10;  \hline \hline&#10;\end{tabular}&#10;&#10;\end{document} "/>
  <p:tag name="IGUANATEXSIZE" val="24"/>
  <p:tag name="IGUANATEXCURSOR" val="2177"/>
  <p:tag name="TRANSPARENCY" val="True"/>
  <p:tag name="FILENAME" val=""/>
  <p:tag name="LATEXENGINEID" val="1"/>
  <p:tag name="TEMPFOLDER" val="E:\Refbib\temp\"/>
  <p:tag name="LATEXFORMHEIGHT" val="390"/>
  <p:tag name="LATEXFORMWIDTH" val="468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0.3031"/>
  <p:tag name="ORIGINALWIDTH" val="1698.237"/>
  <p:tag name="LATEXADDIN" val="\documentclass{article}&#10;\usepackage{amsmath}&#10;\newcommand{\svec}[1]{\boldsymbol{#1}}&#10;\newcommand{\ivec}[1]{\vec{#1}}&#10;&#10;\newcommand{\sigs}{{\sigma\text{-S} }}&#10;\newcommand{\omev}{{\omega\text{-V} }}&#10;\newcommand{\rhov}{{\rho  \text{-V} }}&#10;\newcommand{\rhot}{{\rho  \text{-T} }}&#10;\newcommand{\rhvt}{{\rho  \text{-VT}}}&#10;\newcommand{\pipv}{{\pi   \text{-PV}}}&#10;\newcommand{\couv}{{ A    \text{-V} }}&#10;\newcommand{\ff}[1]{\frac{1}{#1}}&#10;&#10;%font type&#10;%\usepackage{helvet}&#10;\usepackage{utopia}&#10;%\usepackage{mathptmx}&#10;%\usepackage{txfonts}&#10;%\usepackage[sloped]{fourier}&#10;%\usepackage{chancery}&#10;&#10;\pagestyle{empty}&#10;\begin{document}&#10;\begin{align*}&#10;\psi_{njlm}(\svec r) = \begin{pmatrix} G_n(r) \Omega_{jm}^l (\vartheta,\varphi)\\[0.5em] iF_n(r) \Omega_{jm}^{l'}(\vartheta,\varphi)\end{pmatrix}&#10;\end{align*}&#10;&#10;\end{document}"/>
  <p:tag name="IGUANATEXSIZE" val="28"/>
  <p:tag name="IGUANATEXCURSOR" val="523"/>
  <p:tag name="TRANSPARENCY" val="Fals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8.5249"/>
  <p:tag name="ORIGINALWIDTH" val="783.8594"/>
  <p:tag name="LATEXADDIN" val="\documentclass[12pt]{article}&#10;\usepackage{amsmath}&#10;\newcommand{\svec}[1]{\boldsymbol{#1}}&#10;\newcommand{\ivec}[1]{\vec{#1}}&#10;&#10;\setlength{\paperwidth}{30cm}&#10;%\usepackage{CJK}&#10;%\usepackage{fontspec}&#10;%\setmainfont{Calibri}&#10;&#10;&#10;%font type&#10;%\usepackage{helvet}&#10;\usepackage{utopia}&#10;%\usepackage{mathptmx}&#10;%\usepackage{txfonts}&#10;%\usepackage[sloped]{fourier}&#10;%\usepackage{chancery}&#10;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usepackage{xcolor}\color{blue}&#10;\usepackage{colortbl}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\newcommand{\red}[1]{\textcolor{red}{#1}}&#10;\newcommand{\green}[1]{\textcolor{green}{#1}}&#10;\newcommand{\blue}[1]{\textcolor{blue}{#1}}&#10;&#10;\pagestyle{empty}&#10;\begin{document}&#10;$\big(s_{1/2},\nu 2p_{1/2}\big)$&#10;\end{document}"/>
  <p:tag name="IGUANATEXSIZE" val="28"/>
  <p:tag name="IGUANATEXCURSOR" val="75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\begin{align*}&#10;13^+&#10;\end{align*}&#10;\end{CJK}&#10;&#10;\end{document}"/>
  <p:tag name="IGUANATEXSIZE" val="28"/>
  <p:tag name="IGUANATEXCURSOR" val="146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\begin{align*}&#10;12^+&#10;\end{align*}&#10;\end{CJK}&#10;&#10;\end{document}"/>
  <p:tag name="IGUANATEXSIZE" val="28"/>
  <p:tag name="IGUANATEXCURSOR" val="146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\begin{align*}&#10;11^+&#10;\end{align*}&#10;\end{CJK}&#10;&#10;\end{document}"/>
  <p:tag name="IGUANATEXSIZE" val="28"/>
  <p:tag name="IGUANATEXCURSOR" val="146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897"/>
  <p:tag name="ORIGINALWIDTH" val="2782.138"/>
  <p:tag name="LATEXADDIN" val="\documentclass{article}&#10;\usepackage{amsmath}&#10;&#10;\usepackage{amsmath, amssymb}&#10;\usepackage{CJK}&#10;\usepackage{multirow}&#10;\usepackage{cancel}&#10;\usepackage[section]{placeins}&#10;\usepackage{bm}% bold math&#10;&#10;\newcommand{\ivec}[1]{\vec{#1}}&#10;\newcommand{\svec}[1]{\boldsymbol{#1}}&#10;\newcommand{\scr}[1]{{\mathscr #1}}&#10;\pagestyle{empty}&#10;&#10;%\usepackage[dvipdfm, colorlinks, unicode]{hyperref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\usetikzlibrary{shapes.misc}&#10;&#10;&#10;%--- Colors' definition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&#10;\definecolor{BackG}{rgb}{.797,.906,0.809}&#10;&#10;&#10;\newcommand{\red}[1]{\textcolor{red}{#1}}&#10;\newcommand{\green}[1]{\textcolor{green}{#1}}&#10;\newcommand{\blue}[1]{\textcolor{blue}{#1}}&#10;\newcommand{\purple}[1]{\textcolor{purple}{#1}}&#10;\newcommand{\black}[1]{\textcolor{black}{#1}}&#10;\newcommand{\pink}[1]{\textcolor{pink}{#1}}&#10;\newcommand{\white}[1]{\textcolor{white}{#1}}&#10;\newcommand{\yellow}[1]{\textcolor{yellow}{#1}}&#10;\newcommand{\brown}[1]{\textcolor{brown}{#1}}&#10;\newcommand{\blueviolet}[1]{\textcolor{blueviolet}{#1}}&#10;\newcommand{\violet}[1]{\textcolor{violet}{#1}}&#10;\newcommand{\darkred}[1]{\textcolor{darkred}{#1}}&#10;\newcommand{\darkgreen}[1]{\textcolor{darkgreen}{#1}}&#10;&#10;\newcommand{\Tos}[3]{\cpage{#1+0.5em}{\tikz{\draw[-stealth', line width=3pt, darkgreen](0em, 0em) -- (#1, 0em); \draw ($(0em, 0em) +0.5*(#1,1.4em)$) node {\small #2} ($(0em, 0em) +0.5*(#1,-1.4em)$) node{\small #3};}}}&#10;&#10;\begin{document}&#10;\begin{align*}&#10;E(Z,A,\beta_k) = &amp; E_{\text{LDM}}\prod_{k\geq 2} \big(1+ b_k^2 \beta_k^2\big)+ E_{\text{mic}}(Z,A,\beta_k)&#10;\end{align*}&#10;\end{document}"/>
  <p:tag name="IGUANATEXSIZE" val="24"/>
  <p:tag name="IGUANATEXCURSOR" val="2452"/>
  <p:tag name="TRANSPARENCY" val="True"/>
  <p:tag name="FILENAME" val=""/>
  <p:tag name="LATEXENGINEID" val="1"/>
  <p:tag name="TEMPFOLDER" val="E:\Refbib\temp\"/>
  <p:tag name="LATEXFORMHEIGHT" val="287"/>
  <p:tag name="LATEXFORMWIDTH" val="688.1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85.999"/>
  <p:tag name="ORIGINALWIDTH" val="354.799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tikzpicture}[x=1cm, y=1cm, line width = 2pt]&#10;\coordinate (O) at (0,0);&#10;\foreach \y in {1.4, 1.6, 2,  2.6, 3.4, 4.3, 5.3, 6.37} \draw (O) ++(90:\y) -- +(0:1);&#10;\end{tikzpicture}&#10;&#10;\end{CJK}&#10;&#10;\end{document}"/>
  <p:tag name="IGUANATEXSIZE" val="28"/>
  <p:tag name="IGUANATEXCURSOR" val="157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29.01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9^+&#10;\end{align*}&#10;\end{CJK}&#10;&#10;\end{document}"/>
  <p:tag name="IGUANATEXSIZE" val="28"/>
  <p:tag name="IGUANATEXCURSOR" val="145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0^+&#10;\end{align*}&#10;\end{CJK}&#10;&#10;\end{document}"/>
  <p:tag name="IGUANATEXSIZE" val="28"/>
  <p:tag name="IGUANATEXCURSOR" val="145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1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2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3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4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5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6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9.5689"/>
  <p:tag name="ORIGINALWIDTH" val="83.782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tikzpicture}[x=1cm, y=1cm, line width = 2pt]&#10;\coordinate (O) at (0,0);&#10;\foreach \y in {0, 0.7, 1.47,  2.31, 3.22, 4.2, 5.25, 6.37} \draw  (O) ++(90:\y) -- +(0:1);&#10;\end{tikzpicture}&#10;&#10;\end{CJK}&#10;&#10;\end{document}"/>
  <p:tag name="IGUANATEXSIZE" val="28"/>
  <p:tag name="IGUANATEXCURSOR" val="1581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79.012"/>
  <p:tag name="ORIGINALWIDTH" val="1929.269"/>
  <p:tag name="LATEXADDIN" val="\documentclass{article}&#10;\usepackage{amsmath}&#10;&#10;\usepackage{amsmath, amssymb}&#10;\usepackage{CJK}&#10;\usepackage{multirow}&#10;\usepackage{cancel}&#10;\usepackage[section]{placeins}&#10;\usepackage{bm}% bold math&#10;&#10;\newcommand{\ivec}[1]{\vec{#1}}&#10;\newcommand{\svec}[1]{\boldsymbol{#1}}&#10;\newcommand{\scr}[1]{{\mathscr #1}}&#10;\pagestyle{empty}&#10;&#10;%\usepackage[dvipdfm, colorlinks, unicode]{hyperref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\usetikzlibrary{shapes.misc}&#10;&#10;&#10;%--- Colors' definition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&#10;\definecolor{BackG}{rgb}{.797,.906,0.809}&#10;&#10;&#10;\newcommand{\red}[1]{\textcolor{red}{#1}}&#10;\newcommand{\green}[1]{\textcolor{green}{#1}}&#10;\newcommand{\blue}[1]{\textcolor{blue}{#1}}&#10;\newcommand{\purple}[1]{\textcolor{purple}{#1}}&#10;\newcommand{\black}[1]{\textcolor{black}{#1}}&#10;\newcommand{\pink}[1]{\textcolor{pink}{#1}}&#10;\newcommand{\white}[1]{\textcolor{white}{#1}}&#10;\newcommand{\yellow}[1]{\textcolor{yellow}{#1}}&#10;\newcommand{\brown}[1]{\textcolor{brown}{#1}}&#10;\newcommand{\blueviolet}[1]{\textcolor{blueviolet}{#1}}&#10;\newcommand{\violet}[1]{\textcolor{violet}{#1}}&#10;\newcommand{\darkred}[1]{\textcolor{darkred}{#1}}&#10;\newcommand{\darkgreen}[1]{\textcolor{darkgreen}{#1}}&#10;&#10;\newcommand{\Tos}[3]{\cpage{#1+0.5em}{\tikz{\draw[-stealth', line width=3pt, darkgreen](0em, 0em) -- (#1, 0em); \draw ($(0em, 0em) +0.5*(#1,1.4em)$) node {\small #2} ($(0em, 0em) +0.5*(#1,-1.4em)$) node{\small #3};}}}&#10;&#10;\begin{document}&#10;\begin{tikzpicture}[x=1.2cm, y=1cm, line width = 1.5pt]\LARGE&#10;    \coordinate (O) at (0,0); \coordinate[label = 180:{$V(r)$}] (Vr) at (0,1); \coordinate[label = 0:{$r$}] (r) at (3,0); \coordinate[label = 90:{$R$}] (R) at (1.8,0);&#10;    \draw[-stealth'] (O) +(90:-4) -- (Vr); \draw[-stealth'] (O) -- (r);&#10;    \draw[blue] (O) ++(90:-3) .. controls +(0:1.75) and +(90:-1) .. ($(R)+(90:-1.5)$) .. controls +(90:1) and +(0:-1) .. ($(R) + (0:1)$); \draw[dashed, very thick] (R) -- +(90:-1.5);&#10;    \foreach \y in {0,-3} \draw (O) ++(90:\y) -- +(0:-0.5); \draw[stealth'-stealth', very thick] (O) ++(0:-0.25) -- +(90:-3); \node[fill=white] at (-0.4,-1.5) {\small$V_0$};&#10;    \end{tikzpicture}&#10;\end{document}"/>
  <p:tag name="IGUANATEXSIZE" val="28"/>
  <p:tag name="IGUANATEXCURSOR" val="2474"/>
  <p:tag name="TRANSPARENCY" val="False"/>
  <p:tag name="FILENAME" val=""/>
  <p:tag name="LATEXENGINEID" val="1"/>
  <p:tag name="TEMPFOLDER" val="E:\Refbib\temp\"/>
  <p:tag name="LATEXFORMHEIGHT" val="513"/>
  <p:tag name="LATEXFORMWIDTH" val="1032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29.01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9^+&#10;\end{align*}&#10;\end{CJK}&#10;&#10;\end{document}"/>
  <p:tag name="IGUANATEXSIZE" val="28"/>
  <p:tag name="IGUANATEXCURSOR" val="145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0^+&#10;\end{align*}&#10;\end{CJK}&#10;&#10;\end{document}"/>
  <p:tag name="IGUANATEXSIZE" val="28"/>
  <p:tag name="IGUANATEXCURSOR" val="145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1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2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3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4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5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6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85.999"/>
  <p:tag name="ORIGINALWIDTH" val="708.8489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tikzpicture}[x=1cm, y=1cm, line width = 2pt]&#10;\coordinate (O) at (0,0);&#10;\foreach \y in {1.4, 1.6, 2,  2.6, 3.4, 4.3, 5.3, 6.37} \draw (O) ++(90:\y) -- +(0:2);&#10;\end{tikzpicture}&#10;&#10;\end{CJK}&#10;&#10;\end{document}"/>
  <p:tag name="IGUANATEXSIZE" val="28"/>
  <p:tag name="IGUANATEXCURSOR" val="157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29.01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9^+&#10;\end{align*}&#10;\end{CJK}&#10;&#10;\end{document}"/>
  <p:tag name="IGUANATEXSIZE" val="28"/>
  <p:tag name="IGUANATEXCURSOR" val="145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9.296"/>
  <p:tag name="ORIGINALWIDTH" val="1773.99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H = &amp; \frac{1}{2}\sum_\mu \left[ B_2\left|\dot\alpha_{2\mu}\right|^2 + C_2 \left|\alpha_{2\mu}\right|^2\right]&#10;\end{align*}&#10;\end{CJK}&#10;&#10;\end{document}"/>
  <p:tag name="IGUANATEXSIZE" val="28"/>
  <p:tag name="IGUANATEXCURSOR" val="1562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0^+&#10;\end{align*}&#10;\end{CJK}&#10;&#10;\end{document}"/>
  <p:tag name="IGUANATEXSIZE" val="28"/>
  <p:tag name="IGUANATEXCURSOR" val="145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1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2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3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4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5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6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9.5689"/>
  <p:tag name="ORIGINALWIDTH" val="167.5653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tikzpicture}[x=1cm, y=1cm, line width = 2pt]&#10;\coordinate (O) at (0,0);&#10;\foreach \y in {0, 0.7, 1.47,  2.31, 3.22, 4.2, 5.25, 6.37} \draw (O) ++(90:\y) -- +(0:2);&#10;\end{tikzpicture}&#10;&#10;\end{CJK}&#10;&#10;\end{document}"/>
  <p:tag name="IGUANATEXSIZE" val="28"/>
  <p:tag name="IGUANATEXCURSOR" val="1581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29.01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9^+&#10;\end{align*}&#10;\end{CJK}&#10;&#10;\end{document}"/>
  <p:tag name="IGUANATEXSIZE" val="28"/>
  <p:tag name="IGUANATEXCURSOR" val="145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0^+&#10;\end{align*}&#10;\end{CJK}&#10;&#10;\end{document}"/>
  <p:tag name="IGUANATEXSIZE" val="28"/>
  <p:tag name="IGUANATEXCURSOR" val="145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1.5505"/>
  <p:tag name="ORIGINALWIDTH" val="665.342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H = &amp; \sum_{i=1}^3 \frac{\widehat R_i^2}{2\mathcal J_i}&#10;\end{align*}&#10;\end{CJK}&#10;&#10;\end{document}"/>
  <p:tag name="IGUANATEXSIZE" val="28"/>
  <p:tag name="IGUANATEXCURSOR" val="150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1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2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3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4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5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6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05.35"/>
  <p:tag name="ORIGINALWIDTH" val="885.873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tikzpicture}[x=1cm, y=1cm, line width = 2pt]&#10;\coordinate (O) at (0,0);&#10;\foreach \y in {0, 0.2, 0.667, 1.4,  2.4, 3.667, 5.2, 7.0} \draw[blue] (O) ++(90:\y) -- +(0:2.5);&#10;\end{tikzpicture}&#10;&#10;\end{CJK}&#10;&#10;\end{document}"/>
  <p:tag name="IGUANATEXSIZE" val="28"/>
  <p:tag name="IGUANATEXCURSOR" val="1610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29.01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0^+&#10;\end{align*}&#10;\end{CJK}&#10;&#10;\end{document}"/>
  <p:tag name="IGUANATEXSIZE" val="28"/>
  <p:tag name="IGUANATEXCURSOR" val="1032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26.767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2^+&#10;\end{align*}&#10;\end{CJK}&#10;&#10;\end{document}"/>
  <p:tag name="IGUANATEXSIZE" val="28"/>
  <p:tag name="IGUANATEXCURSOR" val="145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30.5182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4^+&#10;\end{align*}&#10;\end{CJK}&#10;&#10;\end{document}"/>
  <p:tag name="IGUANATEXSIZE" val="28"/>
  <p:tag name="IGUANATEXCURSOR" val="145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1.5505"/>
  <p:tag name="ORIGINALWIDTH" val="1565.469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H = &amp; \sum_{i=1}^3 \frac{\widehat R_i^2}{2\mathcal J_i} + \sum_{\tau\nu}\varepsilon_{\tau\nu} a_{\tau\nu}^\dag a_{\tau\nu}&#10;\end{align*}&#10;\end{CJK}&#10;&#10;\end{document}"/>
  <p:tag name="IGUANATEXSIZE" val="28"/>
  <p:tag name="IGUANATEXCURSOR" val="157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29.01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6^+&#10;\end{align*}&#10;\end{CJK}&#10;&#10;\end{document}"/>
  <p:tag name="IGUANATEXSIZE" val="28"/>
  <p:tag name="IGUANATEXCURSOR" val="145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29.01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8^+&#10;\end{align*}&#10;\end{CJK}&#10;&#10;\end{document}"/>
  <p:tag name="IGUANATEXSIZE" val="28"/>
  <p:tag name="IGUANATEXCURSOR" val="145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0^+&#10;\end{align*}&#10;\end{CJK}&#10;&#10;\end{document}"/>
  <p:tag name="IGUANATEXSIZE" val="28"/>
  <p:tag name="IGUANATEXCURSOR" val="145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2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14^+&#10;\end{align*}&#10;\end{CJK}&#10;&#10;\end{document}"/>
  <p:tag name="IGUANATEXSIZE" val="28"/>
  <p:tag name="IGUANATEXCURSOR" val="145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51.3"/>
  <p:tag name="ORIGINALWIDTH" val="1063.64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tikzpicture}[x=1cm, y=1cm, line width = 2pt]&#10;\coordinate (O) at (0,0);&#10;\foreach \y in {0, 2, 4, 6} \draw[blue] (O) ++(90:\y) -- +(0:3);&#10;\end{tikzpicture}&#10;&#10;\end{CJK}&#10;&#10;\end{document}"/>
  <p:tag name="IGUANATEXSIZE" val="28"/>
  <p:tag name="IGUANATEXCURSOR" val="157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129.01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0^+&#10;\end{align*}&#10;\end{CJK}&#10;&#10;\end{document}"/>
  <p:tag name="IGUANATEXSIZE" val="28"/>
  <p:tag name="IGUANATEXCURSOR" val="1032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26.767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2^+&#10;\end{align*}&#10;\end{CJK}&#10;&#10;\end{document}"/>
  <p:tag name="IGUANATEXSIZE" val="28"/>
  <p:tag name="IGUANATEXCURSOR" val="145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018"/>
  <p:tag name="ORIGINALWIDTH" val="529.5739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0^+, 2^+, 4^+&#10;\end{align*}&#10;\end{CJK}&#10;&#10;\end{document}"/>
  <p:tag name="IGUANATEXSIZE" val="28"/>
  <p:tag name="IGUANATEXCURSOR" val="1465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018"/>
  <p:tag name="ORIGINALWIDTH" val="729.8519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0^+, 2^+, 4^+, 6^+&#10;\end{align*}&#10;\end{CJK}&#10;&#10;\end{document}"/>
  <p:tag name="IGUANATEXSIZE" val="28"/>
  <p:tag name="IGUANATEXCURSOR" val="1470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1.5505"/>
  <p:tag name="ORIGINALWIDTH" val="2758.13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H(q) = &amp; \sum_{i=1}^3 \frac{\widehat R_i^2}{2\mathcal J_i(q)} + \sum_{\tau\nu}\varepsilon_{\tau\nu}(q) a_{\tau\nu}^\dag(q) a_{\tau\nu}(q) + V(q)&#10;\end{align*}&#10;\end{CJK}&#10;&#10;\end{document}"/>
  <p:tag name="IGUANATEXSIZE" val="28"/>
  <p:tag name="IGUANATEXCURSOR" val="159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44.549"/>
  <p:tag name="ORIGINALWIDTH" val="3544.245"/>
  <p:tag name="LATEXADDIN" val="\documentclass{article}&#10;\usepackage{amsmath}&#10;\newcommand{\svec}[1]{\boldsymbol{#1}}&#10;\newcommand{\ivec}[1]{\vec{#1}}&#10;&#10;\newcommand{\sigs}{{\sigma\text{-S} }}&#10;\newcommand{\omev}{{\omega\text{-V} }}&#10;\newcommand{\rhov}{{\rho  \text{-V} }}&#10;\newcommand{\rhot}{{\rho  \text{-T} }}&#10;\newcommand{\rhvt}{{\rho  \text{-VT}}}&#10;\newcommand{\pipv}{{\pi   \text{-PV}}}&#10;\newcommand{\couv}{{ A    \text{-V} }}&#10;\newcommand{\ff}[1]{\frac{1}{#1}}&#10;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pagestyle{empty}&#10;\begin{document}&#10;\begin{tikzpicture}[x=1.0cm, y=1.1cm, line width = 2pt, block/.style ={rectangle, draw=darkgreen, darkgreen, thick, fill=blue!20, align=left, rounded corners, minimum height=1em}]\LARGE&#10;\coordinate (O) at (0,0);&#10;\coordinate (O2) at ($(O)+(0:12)$); %($(current page.south east)+(-5.5, 6)$);&#10;&#10;\draw[thick] (O2) +(0:-3)-- +(0:5) +(90:1.5) -- +(90:-4);&#10;\draw ($(O2) +(-5, 0.7)$) .. controls +(0:1.0) and +(110:0.8) .. ($(O2)+(0:-3)$)&#10;                         .. controls +(-70:1) and +(135:0.5) .. ($(O2)+(-1.8, -3.5)$)&#10;                         .. controls +(-45:0.5) and +( 0:-0.5) .. ($(O2)+(0, -3.8)$);&#10;\draw ($(O2) +(0:5)$)     .. controls +(0:-1.0) and +(70:0.8) .. ($(O2)+(3, -0.7)$)&#10;                         .. controls +(-110:1) and +(45:.5) .. ($(O2)+(1.8, -3.2)$)&#10;                         .. controls +(-135:0.5) and +( 0:0.5) .. ($(O2)+(0, -3.5)$);&#10;\draw[very thick] ($(O2)+(90:-1.2)$)-- +(0:-2.6);&#10;\draw[very thick, dashed] ($(O2)+(90:-1.5)$) -- +(0:-2.55);&#10;\draw ($(O2)+(90:-1.8)$) +(0:2.55) -- +(0:-2.45) ($(O2)+(90:-2.4)$) +(0:2.25) -- +(0:-2.3) ($(O2)+(90:-3.0)$) +(0:1.95) -- +(0:-2.05) ($(O2)+(90:-1.2)$)-- +(0:2.8) ($(O2)+(90:-0.7)$)-- +(0:3.0) ($(O2)+(90:-0.15)$)-- +(0:3.4);&#10;\draw[very thick, dashed] ($(O2)+(90:-0.1)$)-- +(0:3.6);&#10;\foreach \y in {-3.0, -2.4, -1.8, -1.2, -0.7, -0.15} \draw [blue, fill = blue] ($(O2)+(90:\y)$) +(0:0.7) circle (0.12) +(0:1.2) circle (0.12);&#10;\foreach \y in {-1.8, -2.4, -3.0} \draw [red, fill = red] ($(O2)+(90:\y)$) +(0:-0.7) circle (0.12)+(0:-1.2) circle (0.12);&#10;\draw[-stealth, red] ($(O2)+(90:-1.3)$) ++(0:-2.0) -- +(-55:0.5);&#10;\draw[-stealth, red] ($(O2)+(90:-1.7)$) ++(0:-0.3) -- +(125:0.5);&#10;\draw[-stealth, blue] ($(O2)+(90:0.4)$) ++(0: 2.0) -- +(-125:0.5);&#10;\draw[-stealth, blue] ($(O2)+(90:0.05)$) ++(0: 0.3) -- +(55:0.5);&#10;&#10;\draw[thin, pattern=north east lines] (O2) ++(0:-3) rectangle +(6.5, 1.0);&#10;&#10;&#10;\draw [red, very thick, fill = white] ($(O2)+(90:-1.2)$) +(0:-1.0) circle (0.13) +(0:-1.6) circle (0.13);&#10;\draw [blue, very thick, fill = white] ($(O2)+(90:0.5)$) +(0: 1.0) circle (0.13) +(0: 1.6) circle (0.13);&#10;\draw (O2)+(-3, -2.2) node {$p$} +(+3, -2.2) node {$n$};&#10;&#10;\end{tikzpicture}&#10;  \end{document} "/>
  <p:tag name="IGUANATEXSIZE" val="12"/>
  <p:tag name="IGUANATEXCURSOR" val="1001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80.596"/>
  <p:tag name="ORIGINALWIDTH" val="4184.084"/>
  <p:tag name="LATEXADDIN" val="\documentclass{article}&#10;\usepackage{amsmath}&#10;&#10;\usepackage{amsmath, amssymb}&#10;\usepackage{CJK}&#10;\usepackage{multirow}&#10;\usepackage{cancel}&#10;\usepackage[section]{placeins}&#10;\usepackage{bm}% bold math&#10;&#10;\newcommand{\ivec}[1]{\vec{#1}}&#10;\newcommand{\svec}[1]{\boldsymbol{#1}}&#10;\newcommand{\scr}[1]{{\mathscr #1}}&#10;\newcommand{\cals}[1]{{\mathcal #1}}&#10;\newcommand{\ff}[1]{\frac{1}{#1}}&#10;\newcommand{\lc}{\left&lt;}&#10;\newcommand{\rc}{\right&gt;}&#10;\newcommand{\lr}{\left\vert}&#10;\newcommand{\rl}{\right\vert}&#10;\newcommand{\lrl}[1]{\left\vert#1\right\vert}&#10;\newcommand{\lrc}[1]{\left&lt;#1\right&gt;}&#10;\newcommand{\lrb}[1]{\left(#1\right)}&#10;\newcommand{\lrlc}[1]{\left|#1\right&gt;}&#10;\newcommand{\lrcl}[1]{\left&lt;#1\right|}&#10;\newcommand{\lrs}[1]{\left[#1\right]}&#10;\newcommand{\lrsb}[1]{\left[#1\right)}&#10;\newcommand{\lrbs}[1]{\left(#1\right]}&#10;\newcommand{\Lb}{\left\{}&#10;\newcommand{\Rb}{\right\}}&#10;\newcommand{\Lrb}[1]{\left\{#1\right\}}&#10;\newcommand{\Lrd}[1]{\left\{#1\right.}&#10;\newcommand{\tf}[2]{\textstyle{\frac{#1}{#2}}}&#10;\newcommand{\dbar}[1]{\bar{\bar{#1}}}&#10;\pagestyle{empty}&#10;&#10;%\usepackage[dvipdfm, colorlinks, unicode]{hyperref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\usetikzlibrary{shapes.misc}&#10;&#10;&#10;%--- Colors' definition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&#10;\definecolor{BackG}{rgb}{.797,.906,0.809}&#10;\begin{document}\large&#10;\begin{tikzpicture}[x=1cm, y=1cm, line width = 2pt]&#10;  \coordinate (O1) at (0,0);&#10;&#10;  \coordinate (O) at ($(O1)+(0,0)$);&#10;  \draw[blue] (O) -- +(90:3); \draw[-stealth',blue] (O) -- +(90:1.7);&#10;  \draw[red] (O)++(90:3) -- +(90:3); \draw[-stealth', red] (O)++(90:3) -- +(90:1.7); \draw[fill=black] (O)++(90:3) circle(0.075);&#10;  \draw[decorate, decoration={coil,aspect=1.0,segment length=2mm,amplitude=1mm}, black, very thick] (O)++(90:3) .. controls +(-30:1) and +(0:-1) .. +(3,-0.4);&#10;&#10;&#10;  \coordinate (O) at ($(O1)+(1.5,0)$);&#10;  \draw[darkgreen] (O) -- +(90:3.4); \draw[-stealth', darkgreen] (O) -- +(90:1.9);&#10;  \draw[blue] (O)++(90:3.4) -- +(90:2.6); \draw[-stealth', blue] (O)++(90:3.4) -- +(90:1.5);\draw[fill=black] (O)++(90:3.4) circle(0.075);&#10;  \draw[decorate, decoration={coil,aspect=1.0,segment length=2mm,amplitude=1mm}, black, very thick] (O)++(90:3.4) -- +(0:1.5);&#10;&#10;  \draw[pattern = dots, ultra thick] (O) ++ (90:1.4) ellipse (2 and 0.5);&#10;  \draw[pattern = dots, ultra thick] (O) ++ (90:4.6) ellipse (2 and 0.5);&#10;&#10;  \coordinate (O) at ($(O1)+(3,0)$);&#10;  \draw[red] (O) -- +(90:2.6); \draw[-stealth', red] (O) -- +(90:1.5);&#10;  \draw[darkgreen] (O)++(90:3.4) -- +(90:2.6); \draw[-stealth', darkgreen] (O)++(90:3.4) -- +(90:1.5);\draw[fill=black] (O)++(90:2.6) circle(0.075); \draw[fill=black] (O)++(90:3.4) circle(0.075);&#10;&#10;  \coordinate (O2) at ($(O1)+(7.5,1)$);&#10;  \coordinate (Op) at ($(O2)+(3,0)$);&#10;  \draw[darkgreen] (Op) -- +(90:3); \draw[-stealth',darkgreen] (Op) -- +(90:1.7);&#10;  \draw[blue] (Op)++(90:3) -- +(90:3); \draw[-stealth',blue] (Op)++(90:3) -- +(90:1.7);\draw[fill=black] (Op)++(90:3) circle(0.075);&#10;  \draw[decorate, decoration={coil,aspect=1.0,segment length=2mm,amplitude=1mm}, black, very thick] (Op) ++(90:3) .. controls +(-150:1) and +(0:1) .. +(-3,-0.4);&#10;&#10;  \coordinate (Op) at ($(O2)+(1.75,0)$);&#10;  \draw[blue] (Op) -- +(90:3.4); \draw[-stealth',blue] (Op) -- +(90:1.9);&#10;  \draw[red] (Op)++(90:3.4) -- +(90:2.6); \draw[-stealth',red] (Op)++(90:3.4) -- +(90:1.5);\draw[fill=black] (Op)++(90:3.4) circle(0.075);&#10;  \draw[decorate, decoration={coil,aspect=1.0,segment length=2mm,amplitude=1mm}, black, very thick] (Op) ++(90:3.4) -- +(0:-1.25);&#10;&#10;&#10;  \draw[pattern = dots, ultra thick] (Op) ++ (90:1.6) ellipse (2 and 0.5);&#10;  \draw[pattern = dots, ultra thick] (Op) ++ (90:4.4)+(0:-0.25) ellipse (2 and 0.5);&#10;&#10;  \coordinate (Op) at ($(O2)+(0.5,0)$);&#10;  \draw[red] (Op) -- +(90:3.4); \draw[-stealth',red] (Op) -- +(90:1.9);&#10;  \draw[darkgreen] (Op) ++(0:-0.5) ++(90:2.6) -- +(90:3.4); \draw[-stealth', darkgreen] (Op)++(0:-0.5)++(90:2.6) -- +(90:1.9);; \draw[fill=black] (Op)++(90:3.4) circle(0.075);\draw[fill=black] (Op)++(0:-0.5)++(90:2.6) circle(0.075);&#10;&#10;  \coordinate (Ob) at ($(O) +(90:2.6)$);\coordinate (Oe) at ($(Op)+(-0.5,2.6)$);&#10;  \draw[blue]  (Ob) -- (Oe); \draw[-stealth', blue] (Ob)  -- ($0.47*(Ob) + 0.53*(Oe)$);\draw[fill=black] (Ob) circle(0.075) (Oe) circle(0.075);&#10;  \coordinate (Ob) at ($(Op) +(90:3.4)$);\coordinate (Oe) at ($(O)+(90:3.4)$);&#10;  \draw[blue]  (Ob) -- (Oe); \draw[-stealth', blue] (Ob)  -- ($0.47*(Ob) + 0.53*(Oe)$);\draw[fill=black] (Ob) circle(0.075) (Oe) circle(0.075);&#10;&#10;  \draw[olive, pattern = dots, pattern color = olive, thick] ($(O) +(0:1.2) +(90:2.65)$) -- ++(90:1.2) -- ++(2.1, 0.45) -- ++(90:-1.2) -- cycle;&#10;  \end{tikzpicture}&#10;&#10;\end{document} "/>
  <p:tag name="IGUANATEXSIZE" val="28"/>
  <p:tag name="IGUANATEXCURSOR" val="4783"/>
  <p:tag name="TRANSPARENCY" val="True"/>
  <p:tag name="FILENAME" val=""/>
  <p:tag name="LATEXENGINEID" val="1"/>
  <p:tag name="TEMPFOLDER" val="E:\Refbib\temp\"/>
  <p:tag name="LATEXFORMHEIGHT" val="517.2"/>
  <p:tag name="LATEXFORMWIDTH" val="704.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93.778"/>
  <p:tag name="ORIGINALWIDTH" val="2165.552"/>
  <p:tag name="LATEXADDIN" val="\documentclass{article}&#10;\usepackage{amsmath}&#10;&#10;\usepackage{amsmath, amssymb}&#10;\usepackage{CJK}&#10;\usepackage{multirow}&#10;\usepackage{cancel}&#10;\usepackage[section]{placeins}&#10;\usepackage{bm}% bold math&#10;&#10;\newcommand{\ivec}[1]{\vec{#1}}&#10;\newcommand{\svec}[1]{\boldsymbol{#1}}&#10;\newcommand{\scr}[1]{{\mathscr #1}}&#10;\newcommand{\cals}[1]{{\mathcal #1}}&#10;\newcommand{\ff}[1]{\frac{1}{#1}}&#10;\newcommand{\lc}{\left&lt;}&#10;\newcommand{\rc}{\right&gt;}&#10;\newcommand{\lr}{\left\vert}&#10;\newcommand{\rl}{\right\vert}&#10;\newcommand{\lrl}[1]{\left\vert#1\right\vert}&#10;\newcommand{\lrc}[1]{\left&lt;#1\right&gt;}&#10;\newcommand{\lrb}[1]{\left(#1\right)}&#10;\newcommand{\lrlc}[1]{\left|#1\right&gt;}&#10;\newcommand{\lrcl}[1]{\left&lt;#1\right|}&#10;\newcommand{\lrs}[1]{\left[#1\right]}&#10;\newcommand{\lrsb}[1]{\left[#1\right)}&#10;\newcommand{\lrbs}[1]{\left(#1\right]}&#10;\newcommand{\Lb}{\left\{}&#10;\newcommand{\Rb}{\right\}}&#10;\newcommand{\Lrb}[1]{\left\{#1\right\}}&#10;\newcommand{\Lrd}[1]{\left\{#1\right.}&#10;\newcommand{\tf}[2]{\textstyle{\frac{#1}{#2}}}&#10;\newcommand{\dbar}[1]{\bar{\bar{#1}}}&#10;\pagestyle{empty}&#10;&#10;%\usepackage[dvipdfm, colorlinks, unicode]{hyperref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\usetikzlibrary{shapes.misc}&#10;&#10;&#10;%--- Colors' definition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&#10;\definecolor{BackG}{rgb}{.797,.906,0.809}&#10;&#10;&#10;\newcommand{\red}[1]{\textcolor{red}{#1}}&#10;\newcommand{\green}[1]{\textcolor{green}{#1}}&#10;\newcommand{\blue}[1]{\textcolor{blue}{#1}}&#10;\newcommand{\purple}[1]{\textcolor{purple}{#1}}&#10;\newcommand{\black}[1]{\textcolor{black}{#1}}&#10;\newcommand{\pink}[1]{\textcolor{pink}{#1}}&#10;\newcommand{\white}[1]{\textcolor{white}{#1}}&#10;\newcommand{\yellow}[1]{\textcolor{yellow}{#1}}&#10;\newcommand{\brown}[1]{\textcolor{brown}{#1}}&#10;\newcommand{\blueviolet}[1]{\textcolor{blueviolet}{#1}}&#10;\newcommand{\violet}[1]{\textcolor{violet}{#1}}&#10;\newcommand{\darkred}[1]{\textcolor{darkred}{#1}}&#10;\newcommand{\darkgreen}[1]{\textcolor{darkgreen}{#1}}&#10;&#10;\begin{document}\large&#10;\begin{CJK}{GBK}{hei}&#10;    \begin{tikzpicture}[x=1cm, y=1cm, line width = 2pt]\LARGE&#10;    %\coordinate (O) at ($(current page.north) + (-7, -7.8)$);&#10;&#10;    \coordinate(O) at (0,0);&#10;&#10;    \draw[dashed] (O) -- +(0:3.0);&#10;    \draw[-stealth', red] (O) --+(-140:2.0) -- +(-140:1.0);&#10;    \draw[-stealth', red] (O) --+( 140:2.0) (O) -- +( 140:1.0);&#10;    \draw[-stealth', blue] (O) ++(3,0) --+(-140:-2.0) (O) ++(3,0) -- +(-140:-1.0);&#10;    \draw[-stealth', blue] (O) ++(3,0) --+( 140:-2.0) -- +( 140:-1.0);&#10;&#10;    %\draw (O) +(-140:2.5) node{$\red{n_1}$} +(140:2.5) node {$\red{n_1}$};&#10;    %\draw (O) ++(0:3.0) +(-40:2.5) node{$\blue{n_2}$} +(40:2.5) node {$\blue{n_2}$};&#10;    \draw (O) ++(1.5, 0.5) node {$\sigma$, $\omega^\mu$} +(90:-1.0) node {$\vec\delta$, $\vec\rho^\mu$};&#10;&#10;    \coordinate (O1) at ($(O)+(90:-3.0)$);&#10;    \draw[dashed] (O1) -- +(0:3.0);&#10;    %\draw[decorate, decoration={coil,aspect=0.8,segment length=3.0mm,amplitude=1.5mm}] (O1) -- +( 0:3.0);&#10;    \draw[-stealth', red] (O1) --+(-140:2.0) -- +(-140:1.0);&#10;    \draw[-stealth', blue] (O1) --+( 140:2.0) (O1) -- +( 140:1.0);&#10;    \draw[-stealth', red] (O1) ++(3,0) --+(-140:-2.0) (O1) ++(3,0) -- +(-140:-1.0);&#10;    \draw[-stealth', blue] (O1) ++(3,0) --+( 140:-2.0) -- +( 140:-1.0);&#10;    %\draw (O1) +(-140:2.5) node{$\red{n_1}$} +(140:2.5) node {$\blue{n_2}$};&#10;    %\draw (O1) ++(0:3.0) +(-40:2.5) node{$\blue{n_2}$} +(40:2.5) node {$\red{n_1}$};&#10;    \draw (O1) ++(1.5, 0.5) node {$\sigma$, $\omega^\mu$} +(90:-1) node {$\vec\delta$, $\vec\rho^\mu$, $\vec\pi$};&#10;    %\draw (O1) +(1.5, 0.5) node {photon};&#10;&#10;    \end{tikzpicture}&#10;\end{CJK}&#10;\end{document}&#10;"/>
  <p:tag name="IGUANATEXSIZE" val="28"/>
  <p:tag name="IGUANATEXCURSOR" val="4320"/>
  <p:tag name="TRANSPARENCY" val="True"/>
  <p:tag name="FILENAME" val=""/>
  <p:tag name="LATEXENGINEID" val="1"/>
  <p:tag name="TEMPFOLDER" val="E:\Refbib\temp\"/>
  <p:tag name="LATEXFORMHEIGHT" val="517"/>
  <p:tag name="LATEXFORMWIDTH" val="70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.0744"/>
  <p:tag name="ORIGINALWIDTH" val="959.7911"/>
  <p:tag name="LATEXADDIN" val="\documentclass[12pt]{article}&#10;\usepackage{amsmath}&#10;\newcommand{\svec}[1]{\boldsymbol{#1}}&#10;\newcommand{\ivec}[1]{\vec{#1}}&#10;&#10;\setlength{\paperwidth}{30cm}&#10;%\usepackage{CJK}&#10;%\usepackage{fontspec}&#10;%\setmainfont{Calibri}&#10;\usepackage{pgf, tikz}&#10;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usepackage{xcolor}&#10;\usepackage{colortbl}&#10;\definecolor{darkred}{rgb}{0.545,0,0}  %暗红色&#10;\definecolor{blueviolet}{rgb}{0.541, 0.169, 0.886}  %紫罗兰色&#10;\definecolor{crimson}{rgb}{0.863, 0.078, 0.235}  %暗深红色&#10;\definecolor{darkblue}{rgb}{0, 0, 0.545}  %暗蓝色 0.545&#10;\definecolor{darkgreen}{rgb}{0, 0.392, 0}  %暗绿色&#10;\definecolor{silver}{rgb}{0.753, 0.753, 0.753}  %银色&#10;\definecolor{saddlebrown}{rgb}{0.545,0.271,0.075} %重褐色&#10;\definecolor{indigo}{rgb}{0.294,0.000,0.510}   %靛青色&#10;\definecolor{sienna}{rgb}{0.627, 0.322, 0.176} %赭色&#10;\definecolor{firebrick}{rgb}{0.698,0.133,0.133}%火砖色&#10;\definecolor{fuchsia}{rgb}{1.0, 0, 1.0} %紫红色&#10;\definecolor{darkmagenta}{rgb}{0.545, 0, 0.545}% 暗洋红&#10;\definecolor{Gold2}{rgb}{0.930, 0.785, 0}% 暗洋红(238, 201, 0&#10;\newcommand{\red}[1]{\textcolor{red}{#1}}&#10;\newcommand{\green}[1]{\textcolor{green}{#1}}&#10;\newcommand{\blue}[1]{\textcolor{blue}{#1}}&#10;&#10;\pagestyle{empty}&#10;\begin{document}&#10;&#10;\hspace{-10em}\begin{tikzpicture}[x=1cm, y=1cm, line width = 2pt]\LARGE %, remember picture, overlay]&#10;    %\coordinate (O) at ($(current page.north) + (-7, -7.8)$);&#10;&#10;    \coordinate(O) at (0,0);&#10;    \draw[dashed] (O) -- +(0:3.0);&#10;    \draw[-stealth', red] (O) -- +(-90:1.6) -- +(-90:0.7);&#10;    \draw[-stealth', red] (O) -- +( 90:1.6)  (O) -- +(90:0.9);&#10;    \draw[-stealth', blue] (O) ++(3,0) --+(90:1.6) (O) ++(3,0) -- +(90:0.9);&#10;    \draw[-stealth', blue] (O) ++(3,0) -- +(-90:1.6) -- +(-90:0.7);&#10;&#10;    \draw (O) +(1.5, 0.5) node {$\red{\sigma}$, $\red{\omega}$}(O) +(1.5, -0.5) node {$\red{\ivec\rho}$, $\blue{\ivec\delta}$};&#10;    \coordinate[label = 90: {\textsf{Hartree terms}}] (H) at ($(O)+(1.5, -2.75)$);&#10;&#10;&#10;    \coordinate (O1) at ($(O)+(0:5)$);&#10;    %\draw[fill = pink, dotted, pink] (O1) ++(-0.5, -2.55) rectangle +(4, 4.2);&#10;    \draw[dashed] (O1) -- +(0:3.0);&#10;    %\draw[decorate, decoration={coil,aspect=0.8,segment length=3.0mm,amplitude=1.5mm}] (O1) -- +( 0:3.0);&#10;    \draw[-stealth', red] (O1) --+(-90:1.6) -- +(-90:0.7);&#10;    \draw[-stealth', blue] (O1) --+( 90:1.6) (O1) -- +( 90:0.9);&#10;    \draw[-stealth', red] (O1) ++(3,0) --+(90:1.6) (O1) ++(3,0) -- +(90:0.9);&#10;    \draw[-stealth', blue] (O1) ++(3,0) --+( 90:-1.6) -- +( 90:-0.7);&#10;&#10;    \draw (O1) +(1.5, 0.5) node {$\red{\sigma}$, $\red{\omega}$} (O1) +(1.5, -0.5) node {$\red{\ivec\rho}$, $\blue{\ivec\delta}$, $\red{\ivec\pi}$};&#10;    %\draw (O1) +(1.5, 0.5) node {photon};&#10;    \coordinate[label = 90: {\textsf{Fock terms}}] (F) at ($(O1)+(1.5, -2.75)$);&#10;&#10;    \coordinate (Op) at ($(O1)+(0:7.0)$);&#10;&#10;    \draw[red, dashed] (O1) ++(0:5) +(90:-2.5) -- +(90:1.6);&#10;&#10;    \draw[-stealth', red] (Op) -- +(-90:1.6) -- +(-90:0.7);&#10;    \draw[-stealth', red] (Op) -- +( 90:1.6)  (Op) -- +(90:0.9);&#10;    \draw[dashed] (Op) -- +(0:2.5);&#10;    \draw (Op) +(1.25, 0.5) node {$\red{\sigma}$, $\red{\omega}$}(Op) +(1.25, -0.5) node {$\red{\ivec\rho}$, $\blue{\ivec\delta}$};&#10;    \draw[blue] (Op) ++(0:2.5) +(0:1.25) circle (1.25);&#10;    \draw[-stealth', blue] (Op) ++(0:2.5) arc (180:85:1.25);&#10;    \draw[-stealth', blue] (Op) ++(0:2.5) +(0:2.5) arc (0:-95:1.25);&#10;    \coordinate[label = 90: {\textsf{Local MF}}] (L) at ($(Op)+(2.5, -2.75)$);&#10;&#10;    \coordinate (O1p) at ($(Op)+(0:6.5)$);&#10;    %\draw[fill = pink, dotted, pink] (O1p) ++(-0.75, -2.55) rectangle +(4.5, 4.2);&#10;    \draw[-stealth', red] (O1p) -- +(-90:1.6) -- +(-90:0.7);&#10;    \draw[-stealth', red] (O1p) ++(0:3) -- +(90:1.6)  (O1p) ++(0:3) -- +(90:0.9);&#10;    \draw[dashed] (O1p) -- +(0:3.0);&#10;    \draw (O1p) +(1.5, 0.5) node {$\red{\sigma}$, $\red{\omega}$} (O1p) +(1.5, -0.5) node {$\red{\ivec\rho}$, $\blue{\ivec\delta}$, $\red{\ivec\pi}$};&#10;    \draw[blue] (O1p) arc (160:20:1.6);&#10;    \draw[-stealth', blue] (O1p) arc (160:85:1.6);&#10;    \coordinate[label = 90: {\textsf{Non-local MF}}] (NL) at ($(O1p)+(1.5, -2.75)$);&#10;    \end{tikzpicture}&#10;&#10;&#10;\end{document} "/>
  <p:tag name="IGUANATEXSIZE" val="12"/>
  <p:tag name="IGUANATEXCURSOR" val="152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.00339"/>
  <p:tag name="ORIGINALWIDTH" val="128.2679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\color{purple}&#10;\begin{document}&#10;&#10;\begin{CJK}{GBK}{hei}&#10;\begin{align*}&#10;\cdots&#10;\end{align*}&#10;\end{CJK}&#10;&#10;\end{document}"/>
  <p:tag name="IGUANATEXSIZE" val="28"/>
  <p:tag name="IGUANATEXCURSOR" val="1472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.00339"/>
  <p:tag name="ORIGINALWIDTH" val="128.2679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\color{purple}&#10;\begin{document}&#10;&#10;\begin{CJK}{GBK}{hei}&#10;\begin{align*}&#10;\cdots&#10;\end{align*}&#10;\end{CJK}&#10;&#10;\end{document}"/>
  <p:tag name="IGUANATEXSIZE" val="28"/>
  <p:tag name="IGUANATEXCURSOR" val="1472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2440.841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{\mathscr L}=&amp;\textcolor{blue}{{\mathscr L}_{M}+{\mathscr L}_{\sigma}+{\mathscr L}_{\omega }+{\mathscr&#10;L}_{\rho}+{\mathscr L}_{\pi}+{\mathscr L}_{A}}+\textcolor{violet}{{\mathscr L}_{I}}&#10;\end{align*}&#10;\end{CJK}&#10;&#10;\end{document}"/>
  <p:tag name="IGUANATEXSIZE" val="28"/>
  <p:tag name="IGUANATEXCURSOR" val="1638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8.3307"/>
  <p:tag name="ORIGINALWIDTH" val="3579.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\color{violet}&#10;&#10;\begin{CJK}{GBK}{hei}&#10;\begin{align*}&#10;\scr L_I = \bar\psi &amp;\Big( -g_\sigma\sigma - g_\omega\gamma^\mu\omega_\mu -&#10;g_\rho\gamma^\mu\vec\tau\centerdot\vec\rho_\mu - e\gamma^\mu\frac{1-\tau_3}{2} A_\mu \\&#10;&amp;\hspace{8em}+ \frac{f_\rho}{2M}\sigma_{\mu\nu}\partial^\nu&#10;\vec\rho^\mu\centerdot\vec\tau -\frac{f_\pi}{m_\pi}\gamma_5\gamma^\mu\partial_\mu&#10;\vec\pi\centerdot\vec\tau\Big) \psi,&#10;\end{align*}&#10;\end{CJK}&#10;&#10;\end{document}"/>
  <p:tag name="IGUANATEXSIZE" val="24"/>
  <p:tag name="IGUANATEXCURSOR" val="142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.0206"/>
  <p:tag name="ORIGINALWIDTH" val="3763.27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Omega^{\mu\nu}\equiv &amp; \partial ^\mu\omega^\nu - \partial^\nu\omega^\mu, &amp;\vec R^{\mu\nu}\equiv &amp; \partial^\mu\vec\rho^\nu - \partial^\nu\vec\rho^\mu, &amp;&#10;F^{\mu\nu} \equiv &amp; \partial^\mu A^\nu - \partial^\nu A^\mu&#10;\end{align*}&#10;\end{CJK}&#10;&#10;\end{document}"/>
  <p:tag name="IGUANATEXSIZE" val="20"/>
  <p:tag name="IGUANATEXCURSOR" val="79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4.3776"/>
  <p:tag name="ORIGINALWIDTH" val="3863.789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\color{blue}&#10;&#10;\begin{CJK}{GBK}{hei}&#10;\begin{align*}&#10;{\mathscr L}_{M}=&amp;\bar{\psi}\left(  i\gamma^{\mu}\partial_{\mu}-M\right)\psi, &amp;{\mathscr L}_{\rho}=&amp; -\frac{1}{4}\vec{R}_{\mu\nu}\centerdot\vec{R}^{\mu&#10;\nu}+\frac{1}{2}m_{\rho}^{2}\vec{\rho}^{\mu}\centerdot\vec{\rho}_{\mu},\\[0.25em]&#10;{\mathscr L}_{\sigma}=  &amp;  +\frac{1}{2}\partial^{\mu}\sigma\partial_{\mu}\sigma-\frac{1}{2}m_{\sigma}^{2}\sigma^{2}, &amp;{\mathscr L}_{\pi}= &amp; +\frac{1}{2}\partial_{\mu}\vec{\pi}\centerdot \partial^{\mu}\vec{\pi}-\frac{1}{2}m_{\pi}^{2}\vec{\pi}\centerdot\vec{\pi},\\[0.25em]&#10;{\mathscr L}_{\omega}=&amp; -\frac{1}{4}\Omega^{\mu\nu}\Omega_{\mu\nu}+\frac{1}{2}m_{\omega}^{2}\omega_{\mu}\omega^{\mu}, &amp;&#10;{\mathscr L}_{A}= &amp;  -\frac{1}{4}F^{\mu\nu}F_{\mu\nu},&#10;\end{align*}&#10;\end{CJK}&#10;&#10;\end{document}"/>
  <p:tag name="IGUANATEXSIZE" val="24"/>
  <p:tag name="IGUANATEXCURSOR" val="1425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3.939"/>
  <p:tag name="ORIGINALWIDTH" val="354.799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tikzpicture}[x=1cm, y=0.75cm, line width = 2pt]&#10;\coordinate (O) at (0,0);&#10;\foreach \y in {0.4,  1.4, 2.6, 3.95, 5.4} \draw[blue] (O) ++(90:\y) -- +(0:1);&#10;\end{tikzpicture}&#10;&#10;\end{CJK}&#10;&#10;\end{document}"/>
  <p:tag name="IGUANATEXSIZE" val="28"/>
  <p:tag name="IGUANATEXCURSOR" val="153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5.5161"/>
  <p:tag name="ORIGINALWIDTH" val="2182.80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phi = &amp; \sigma\text{-S}, \omega\text{-V}, \rho\text{-V}, \rho\text{-VT}, \rho\text{-T}, \pi\text{-PV} \&amp; A\text{-V}&#10;\end{align*}&#10;\end{CJK}&#10;&#10;\end{document}"/>
  <p:tag name="IGUANATEXSIZE" val="28"/>
  <p:tag name="IGUANATEXCURSOR" val="1475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0385"/>
  <p:tag name="ORIGINALWIDTH" val="4213.33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H =&amp; \int d\svec x \bar\psi \big(-i\svec\gamma\cdot\svec\nabla + M\big)\psi + \frac{1}{2}\int d\svec x d\svec x' \bar\psi(\svec x)\bar\psi(\svec x') \textcolor{blue}{\Gamma_\phi} \textcolor{violet}{D^\phi(\svec x-\svec x')}  \psi(\svec x') \psi(\svec x)&#10;\end{align*}&#10;\end{CJK}&#10;&#10;\end{document}"/>
  <p:tag name="IGUANATEXSIZE" val="26"/>
  <p:tag name="IGUANATEXCURSOR" val="167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0.0502"/>
  <p:tag name="ORIGINALWIDTH" val="1077.1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\color{violet}&#10;&#10;\begin{CJK}{GBK}{hei}&#10;\begin{align*}&#10;D_\phi = &amp; \frac{1}{4\pi}\frac{e^{-m_\phi\left|\svec x-\svec x'\right|}}{\big|\svec x-\svec x'\big|}&#10;\end{align*}&#10;\end{CJK}&#10;&#10;\end{document}"/>
  <p:tag name="IGUANATEXSIZE" val="24"/>
  <p:tag name="IGUANATEXCURSOR" val="1413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.2926"/>
  <p:tag name="ORIGINALWIDTH" val="927.879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\color{violet}&#10;&#10;\begin{CJK}{GBK}{hei}&#10;\begin{align*}&#10;D_A = &amp; \frac{1}{4\pi}\frac{1}{\big|\svec x-\svec x'\big|}&#10;\end{align*}&#10;\end{CJK}&#10;&#10;\end{document}"/>
  <p:tag name="IGUANATEXSIZE" val="24"/>
  <p:tag name="IGUANATEXCURSOR" val="142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652.5911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\color{violet}&#10;&#10;\begin{CJK}{GBK}{hei}&#10;\begin{align*}&#10;\phi = &amp; \sigma, \omega, \rho, \pi&#10;\end{align*}&#10;\end{CJK}&#10;&#10;\end{document}"/>
  <p:tag name="IGUANATEXSIZE" val="28"/>
  <p:tag name="IGUANATEXCURSOR" val="142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0.673"/>
  <p:tag name="ORIGINALWIDTH" val="3914.046"/>
  <p:tag name="LATEXADDIN" val="\documentclass{article}&#10;\usepackage{amsmath}&#10;\newcommand{\svec}[1]{\boldsymbol{#1}}&#10;\newcommand{\ivec}[1]{\vec{#1}}&#10;\usepackage{color}&#10;\newcommand{\blue}[1]{\textcolor{blue}{#1}}&#10;\newcommand{\sigs}{{\sigma\text{-S} }}&#10;\newcommand{\omev}{{\omega\text{-V} }}&#10;\newcommand{\rhov}{{\rho  \text{-V} }}&#10;\newcommand{\rhot}{{\rho  \text{-T} }}&#10;\newcommand{\rhvt}{{\rho  \text{-VT}}}&#10;\newcommand{\pipv}{{\pi   \text{-PV}}}&#10;\newcommand{\couv}{{ A    \text{-V} }}&#10;\newcommand{\ff}[1]{\frac{1}{#1}}&#10;&#10;\usepackage{amssymb}&#10;\usepackage{xcolor} %\color{purple}&#10;\usepackage{graphicx}&#10;&#10;\renewcommand{\cdot}{\vcenter{\hbox{\scalebox{0.5}{~$\bullet$~}}}}&#10;&#10;\pagestyle{empty}&#10;\begin{document}\color{blue}&#10; \begin{align*}&#10;\Gamma_{\sigs} \equiv &amp; -g_{\sigma}(x)g_{\sigma}(x'), \hspace{4.5em}  \Gamma_{\couv} \equiv  \frac{e^{2}}{4}\big[\gamma_\mu(1-\tau_3)\big]_{x}\big[\gamma^\mu(1-\tau_3)\big]_{x'}, \\[0.1em]&#10;\Gamma_{\omev}\equiv &amp;  \big( g_{\omega}\gamma_{\mu}\big)_{x}\big(g_{\omega} \gamma^{\mu} \big)_{x'}, \hspace{1em} \Gamma_{\pipv} \equiv   \frac{-1}{m_{\pi}^{2}}\big( f_{\pi}  \ivec{\tau}\gamma_{5}\gamma_{\mu}  \partial^{\mu}\big)_{x}\cdot\big( f_{\pi} \ivec{\tau}\gamma_{5}\gamma_{\nu} \partial^{\nu}\big) _{x'}, \\[0.1em]&#10;\Gamma_{\rhov}  \equiv &amp;  \big(g_{\rho} \gamma_{\mu}\ivec {\tau} \big)_{x}\cdot\big(g_{\rho} \gamma^{\mu}\ivec{\tau} \big)_{x'}, \hspace{1em} \Gamma_{\rhot} \equiv  \frac{1}{4M^{2}}\big( f_{\rho} \sigma_{\nu k}\ivec{\tau} \partial^{k}\big)_{x}\cdot\big( f_{\rho}  \sigma^{\nu l}\ivec{\tau} \partial_{l}\big)_{x'},\\[0.1em]&#10;\Gamma_\rhvt\equiv &amp; \ff{2M} \big(f_\rho \sigma^{k\nu}\ivec\tau \partial_k\big)_x\cdot \big(g_\rho \gamma_\nu\ivec\tau \big)_{x'} +\big(g_\rho \gamma_\nu\ivec\tau \big)_x \cdot \ff{2M} \big(f_\rho \sigma^{k\nu}\ivec\tau \partial_k\big)_{x'}&#10;\end{align*}&#10;&#10;\end{document} "/>
  <p:tag name="IGUANATEXSIZE" val="24"/>
  <p:tag name="IGUANATEXCURSOR" val="681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.2872"/>
  <p:tag name="ORIGINALWIDTH" val="1290.93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\newcommand{\lrlc}[1]{\left|#1\right&gt;}&#10;\newcommand{\lrcl}[1]{\left&lt;#1\right|}&#10;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psi(x) = &amp; \sum_i \psi_i(\svec x) e^{-i\varepsilon_i t} c_i&#10;\end{align*}&#10;\end{CJK}&#10;&#10;\end{document}"/>
  <p:tag name="IGUANATEXSIZE" val="28"/>
  <p:tag name="IGUANATEXCURSOR" val="1591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709"/>
  <p:tag name="ORIGINALWIDTH" val="573.0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big\{\psi_i(\svec x), \varepsilon_i\big\}&#10;\end{align*}&#10;\end{CJK}&#10;&#10;\end{document}"/>
  <p:tag name="IGUANATEXSIZE" val="28"/>
  <p:tag name="IGUANATEXCURSOR" val="1494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2729"/>
  <p:tag name="ORIGINALWIDTH" val="373.5521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big\{ c_i, c_i^\dag\big\}&#10;\end{align*}&#10;\end{CJK}&#10;&#10;\end{document}"/>
  <p:tag name="IGUANATEXSIZE" val="28"/>
  <p:tag name="IGUANATEXCURSOR" val="1478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5.3009"/>
  <p:tag name="ORIGINALWIDTH" val="807.1126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\newcommand{\lrlc}[1]{\left|#1\right&gt;}&#10;\newcommand{\lrcl}[1]{\left&lt;#1\right|}&#10;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lrlc{\Phi_0} = &amp;\prod_{i=1}^A c_i^\dag \lrlc{0}&#10;\end{align*}&#10;\end{CJK}&#10;&#10;\end{document}"/>
  <p:tag name="IGUANATEXSIZE" val="28"/>
  <p:tag name="IGUANATEXCURSOR" val="1530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183.7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\color{blue}&#10;\begin{align*}&#10;14^+&#10;\end{align*}&#10;\end{CJK}&#10;&#10;\end{document}"/>
  <p:tag name="IGUANATEXSIZE" val="28"/>
  <p:tag name="IGUANATEXCURSOR" val="146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845.368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\newcommand{\lrlc}[1]{\left|#1\right&gt;}&#10;\newcommand{\lrcl}[1]{\left&lt;#1\right|}&#10;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E = &amp; \lrcl{\Phi_0} H\lrlc{\Phi_0}&#10;\end{align*}&#10;\end{CJK}&#10;&#10;\end{document}"/>
  <p:tag name="IGUANATEXSIZE" val="28"/>
  <p:tag name="IGUANATEXCURSOR" val="1531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7.2943"/>
  <p:tag name="ORIGINALWIDTH" val="1843.757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delta\Big[E - \sum_i\varepsilon_i\int d\svec x\psi_i^\dag(\svec x) \psi_i(\svec x)\Big] = &amp; 0&#10;\end{align*}&#10;\end{CJK}&#10;&#10;\end{document}"/>
  <p:tag name="IGUANATEXSIZE" val="28"/>
  <p:tag name="IGUANATEXCURSOR" val="154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0385"/>
  <p:tag name="ORIGINALWIDTH" val="1599.973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\int d\svec x' h(\svec x, \svec x') \psi_i(\svec x') = &amp; \varepsilon_i\psi_i(\svec x)&#10;\end{align*}&#10;\end{CJK}&#10;&#10;\end{document}"/>
  <p:tag name="IGUANATEXSIZE" val="28"/>
  <p:tag name="IGUANATEXCURSOR" val="153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5.3177"/>
  <p:tag name="ORIGINALWIDTH" val="2541.355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h^{\text{kin}} =&amp; \big[\svec\alpha\cdot\svec p + \gamma^0 M \big]\delta(\svec x-\svec x'),\\[1em]&#10;h^D =&amp; \big[\Sigma_T(\svec x)\gamma_5 + \Sigma_0(\svec x) + \gamma^0\Sigma_S(\svec x)\big]\delta(\svec x-\svec x'),&#10;\end{align*}&#10;\end{CJK}&#10;&#10;\end{document}"/>
  <p:tag name="IGUANATEXSIZE" val="24"/>
  <p:tag name="IGUANATEXCURSOR" val="1546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2.0519"/>
  <p:tag name="ORIGINALWIDTH" val="1743.243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h^E =&amp; \begin{pmatrix}Y_G(\svec x, \svec x') &amp;Y_F(\svec x, \svec x')\\[0.5em]&#10;X_G(\svec x, \svec x')&amp;X_F(\svec x, \svec x')\end{pmatrix}.&#10;\end{align*}&#10;\end{CJK}&#10;&#10;\end{document}"/>
  <p:tag name="IGUANATEXSIZE" val="24"/>
  <p:tag name="IGUANATEXCURSOR" val="1589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93.017"/>
  <p:tag name="ORIGINALWIDTH" val="3315.463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tikzpicture}[x=1cm, y = 1cm, line width = 2pt] \huge&#10;          \coordinate[label = {180:$O$}] (O) at (0,0);&#10;&#10;          \draw[-stealth'] (O) -- +(0:8.0);\draw[-stealth'] (O) +(90:-7.5) -- +(90:8);&#10;&#10;          \draw[red] (O) ++ (90:4.5) ++(0:1pt) -- ++(0:4.25) .. controls +(0:0.75) and +(0:-0.75) .. ++(1.75,1.5) -- ++(0:1.5); \draw[dashed, thick] (O) ++(90:6) -- +(0:6);&#10;          \foreach \y in {0.2, 0.4, 0.6, 0.8, 1.0, 1.2, 1.4} \draw[ultra thick, red] (O) ++(90:4.5) ++(0:1pt) ++(90:\y) -- +(0:4);&#10;          \draw[fill = red,draw = none] (O) ++(90:6)++(0:1pt) -- ++(0:4) -- ++(90:1.5) -- ++(0:-4) -- cycle;&#10;&#10;          \draw[blue] (O) ++ (90:-2) ++(0:1pt) -- ++(0:4.25) .. controls +(0:0.75) and +(0:-0.75) .. ++(1.75,-4) -- ++(0:1.5); \draw[dashed, thick] (O) ++(90:-6) -- +(0:6);&#10;          \foreach \y in {0.5, 1.0, 1.5, 2, 2.5, 3.0, 3.5, 4.0} \draw[ultra thick, blue] (O) ++(90:-1.75) ++(0:1pt) ++(-90:\y) -- +(0:4);&#10;          \draw[fill = blue,draw = none] (O) ++(90:-6)++(0:1pt) -- ++(0:4) -- ++(90:-1.5) -- ++(0:-4) -- cycle;&#10;&#10;          \draw (O) + (-0.75, 6) node {$M$}+ (-0.75, -6) node {$-M$}  +(4, 2) node {Solutions of Dirac Eq.};&#10;          \draw[white] (O) +(2, 6.75) node {\bfseries Continuum}+(2, -6.75) node {\bfseries Continuum};&#10;&#10;        \end{tikzpicture} &#10;\end{CJK}&#10;&#10;\end{document} "/>
  <p:tag name="IGUANATEXSIZE" val="28"/>
  <p:tag name="IGUANATEXCURSOR" val="2642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681"/>
  <p:tag name="ORIGINALWIDTH" val="2437.84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minipage}[c]{8cm}&#10;\begin{align*}&#10;g_\phi (\rho_b) = &amp; g_\phi(\rho_0) f_\phi (\xi), &amp; \phi = &amp; \sigma, \omega, &amp; \xi = &amp; \rho_b/\rho_0&#10;\end{align*}&#10;\end{minipage}&#10;\end{CJK}&#10;&#10;\end{document}"/>
  <p:tag name="IGUANATEXSIZE" val="28"/>
  <p:tag name="IGUANATEXCURSOR" val="1458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709"/>
  <p:tag name="ORIGINALWIDTH" val="3037.924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minipage}[c]{8cm}&#10;\begin{align*}&#10;g_{\phi'} (\rho_b) = &amp; g_{\phi'}(0) e^{-a_{\phi'}\xi}, &amp; g_{\phi'} = &amp; g_\rho, f_\rho, f_\pi, &amp; a_{\phi'} = &amp; a_\rho, a_T, a_\pi&#10;\end{align*}&#10;\end{minipage}&#10;\end{CJK}&#10;&#10;\end{document}"/>
  <p:tag name="IGUANATEXSIZE" val="28"/>
  <p:tag name="IGUANATEXCURSOR" val="1530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.0432"/>
  <p:tag name="ORIGINALWIDTH" val="1386.944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&#10;&#10;\begin{CJK}{GBK}{hei}&#10;\begin{align*}&#10;f_\phi(\xi) = &amp; a_\phi\frac{1+b_\phi(\xi+d_\phi)^2}{1+c_\phi(\xi+d_\phi)^2}&#10;\end{align*}&#10;\end{CJK}&#10;&#10;\end{document}"/>
  <p:tag name="IGUANATEXSIZE" val="24"/>
  <p:tag name="IGUANATEXCURSOR" val="152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.00339"/>
  <p:tag name="ORIGINALWIDTH" val="128.2679"/>
  <p:tag name="LATEXADDIN" val="\documentclass{article}&#10;\pagestyle{empty}&#10;\usepackage{amsmath, mathrsfs, CJK, cancel, xcolor, amssymb, latexsym, graphicx, accents}&#10;&#10;&#10;\newcommand{\svec}[1]{\boldsymbol{\textcolor{red}{#1}}}&#10;\newcommand{\qvec}[1]{\boldsymbol{\textcolor{blue}{#1}}}&#10;\newcommand{\scr}[1]{{\mathscr #1}}&#10;\newcommand{\cals}[1]{{\mathcal #1}}&#10;&#10;\renewcommand{\cdot}{\vcenter{\hbox{\scalebox{0.5}{~$\bullet$~}}}}&#10;\renewcommand{\dot}[1]{\accentset{\scalebox{0.4}{$\bullet$}}{#1}}&#10;\renewcommand{\ddot}[1]{\accentset{\scalebox{0.4}{$\bullet\bullet$}}{#1}}&#10;\renewcommand{\cdots}{\vcenter{\hbox{\scalebox{0.5}{~$\bullet$~$\bullet$~$\bullet$~}}}}&#10;\renewcommand{\tilde}[1]{\accentset{\boldsymbol{\sim}}{#1}}&#10;&#10;\usepackage{pgf, tikz}&#10;\usetikzlibrary{patterns}&#10;\usetikzlibrary{arrows}&#10;\usetikzlibrary{shadows}&#10;\usetikzlibrary{calc}&#10;\usetikzlibrary{shapes.geometric}&#10;\usetikzlibrary{plothandlers}&#10;\usetikzlibrary{snakes}&#10;\usetikzlibrary{shapes.symbols}&#10;\usetikzlibrary{decorations.pathmorphing}&#10;\usetikzlibrary{decorations.pathreplacing}&#10;\usetikzlibrary{backgrounds}&#10;&#10;\newcommand{\cpage}[2]{\begin{minipage}[c]{#1}\centering #2 \end{minipage}}&#10;\newcommand{\To}[1]{~\tikz{\draw[-stealth', ultra thick, blue](0em, 0em) -- (#1, 0em);}~}&#10;\newcommand{\Tos}[3]{~~\cpage{#1}{\tikz{\draw[-stealth', line width=2pt, blue](0em, 0em) -- (#1, 0em); \draw ($(0em, 0em) +0.5*(#1,1.4em)$) node {#2} ($(0em, 0em) +0.5*(#1,-1.4em)$) node{ #3};}}~~}&#10;&#10;\begin{document}\color{purple}&#10;&#10;\begin{CJK}{GBK}{hei}&#10;\begin{align*}&#10;\cdots&#10;\end{align*}&#10;\end{CJK}&#10;&#10;\end{document}"/>
  <p:tag name="IGUANATEXSIZE" val="28"/>
  <p:tag name="IGUANATEXCURSOR" val="1427"/>
  <p:tag name="TRANSPARENCY" val="True"/>
  <p:tag name="FILENAME" val=""/>
  <p:tag name="LATEXENGINEID" val="1"/>
  <p:tag name="TEMPFOLDER" val="E:\Refbib\temp\"/>
  <p:tag name="LATEXFORMHEIGHT" val="475"/>
  <p:tag name="LATEXFORMWIDTH" val="759"/>
  <p:tag name="LATEXFORMWRAP" val="True"/>
  <p:tag name="BITMAPVECTOR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方正小标宋简体"/>
        <a:ea typeface="方正小标宋简体"/>
        <a:cs typeface=""/>
      </a:majorFont>
      <a:minorFont>
        <a:latin typeface="Comic Sans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rgbClr val="0000FF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8951</TotalTime>
  <Words>4045</Words>
  <Application>Microsoft Office PowerPoint</Application>
  <PresentationFormat>宽屏</PresentationFormat>
  <Paragraphs>575</Paragraphs>
  <Slides>72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72</vt:i4>
      </vt:variant>
    </vt:vector>
  </HeadingPairs>
  <TitlesOfParts>
    <vt:vector size="87" baseType="lpstr">
      <vt:lpstr>MS Gothic</vt:lpstr>
      <vt:lpstr>等线</vt:lpstr>
      <vt:lpstr>方正小标宋简体</vt:lpstr>
      <vt:lpstr>黑体</vt:lpstr>
      <vt:lpstr>华文行楷</vt:lpstr>
      <vt:lpstr>宋体</vt:lpstr>
      <vt:lpstr>微软雅黑</vt:lpstr>
      <vt:lpstr>Arial</vt:lpstr>
      <vt:lpstr>Calibri</vt:lpstr>
      <vt:lpstr>Cambria Math</vt:lpstr>
      <vt:lpstr>Comic Sans MS</vt:lpstr>
      <vt:lpstr>Symbol</vt:lpstr>
      <vt:lpstr>Wingdings</vt:lpstr>
      <vt:lpstr>Office 主题​​</vt:lpstr>
      <vt:lpstr>Acrobat Document</vt:lpstr>
      <vt:lpstr>核结构研究的RHF/RHFB理论</vt:lpstr>
      <vt:lpstr>OUTLINE</vt:lpstr>
      <vt:lpstr>PowerPoint 演示文稿</vt:lpstr>
      <vt:lpstr>Knowledge about the nucleus</vt:lpstr>
      <vt:lpstr>Unstable Nuclei: the Frontier</vt:lpstr>
      <vt:lpstr>Unstable Nuclei: Applications</vt:lpstr>
      <vt:lpstr>Nuclear Model</vt:lpstr>
      <vt:lpstr>LDM for Nuclear Mass</vt:lpstr>
      <vt:lpstr>Shell model: single particle motion</vt:lpstr>
      <vt:lpstr>Collective model: rotation and vibration</vt:lpstr>
      <vt:lpstr>Resonances: beyond mean field effects</vt:lpstr>
      <vt:lpstr>Challenges from unstable nuclei</vt:lpstr>
      <vt:lpstr>Why utilizing relativistic scheme?</vt:lpstr>
      <vt:lpstr>Relativistic Hartree-Fock approach</vt:lpstr>
      <vt:lpstr>Progress of RHF model</vt:lpstr>
      <vt:lpstr>Heart issues in RHF models</vt:lpstr>
      <vt:lpstr>PowerPoint 演示文稿</vt:lpstr>
      <vt:lpstr>Lagrangian：degrees of freedom</vt:lpstr>
      <vt:lpstr>Hamiltonian</vt:lpstr>
      <vt:lpstr>Variational principle</vt:lpstr>
      <vt:lpstr>Effective Lagrangians</vt:lpstr>
      <vt:lpstr>Geometric symmetry: Spherical</vt:lpstr>
      <vt:lpstr>Localization of the integral terms</vt:lpstr>
      <vt:lpstr>Geometric symmetry: Axial symmetry</vt:lpstr>
      <vt:lpstr>Why choosing spherical DWS basis</vt:lpstr>
      <vt:lpstr>Why choosing spherical DWS basis</vt:lpstr>
      <vt:lpstr>Eigenvalue equations with DWS base</vt:lpstr>
      <vt:lpstr>Configuration space</vt:lpstr>
      <vt:lpstr>Unstable nuclei: weakly bound mechnism</vt:lpstr>
      <vt:lpstr>Bogoliubov Transformation</vt:lpstr>
      <vt:lpstr>Single-particle (s.p.) space</vt:lpstr>
      <vt:lpstr>Advantages of Bogoliubov Scheme</vt:lpstr>
      <vt:lpstr>PowerPoint 演示文稿</vt:lpstr>
      <vt:lpstr>Pseudo-spin symmetry (PSS)</vt:lpstr>
      <vt:lpstr>Spurious shell closures</vt:lpstr>
      <vt:lpstr>Remarks on degrees of freedom</vt:lpstr>
      <vt:lpstr>Pseudo-Spin Orbital splittings</vt:lpstr>
      <vt:lpstr>Systematics of 〖ΔE〗_PSO  in 208Pb</vt:lpstr>
      <vt:lpstr>Modeling of in-medium balance</vt:lpstr>
      <vt:lpstr>Modeling of in-medium effects</vt:lpstr>
      <vt:lpstr>In-medium effects on 〖ΔE〗_PSO</vt:lpstr>
      <vt:lpstr>Residual in-medium effects</vt:lpstr>
      <vt:lpstr>Remarks</vt:lpstr>
      <vt:lpstr>Hints from PSS restorations</vt:lpstr>
      <vt:lpstr>PowerPoint 演示文稿</vt:lpstr>
      <vt:lpstr>Tensor force</vt:lpstr>
      <vt:lpstr>Tensor effects in nuclear shell evolution</vt:lpstr>
      <vt:lpstr>Spin dependence of Fock terms</vt:lpstr>
      <vt:lpstr>Relativistic representation of tensor force</vt:lpstr>
      <vt:lpstr>Test of relativistic formalsim</vt:lpstr>
      <vt:lpstr>Axially Deformed RHF Model</vt:lpstr>
      <vt:lpstr>Shape Evolution of s.p. Orbits</vt:lpstr>
      <vt:lpstr>Effects of Pion Coupling</vt:lpstr>
      <vt:lpstr>Constraint calculations for 20Ne</vt:lpstr>
      <vt:lpstr>PowerPoint 演示文稿</vt:lpstr>
      <vt:lpstr>New magicity N=32 &amp; 34 in Calcium</vt:lpstr>
      <vt:lpstr>RHF-PKA1 reproduces magicity </vt:lpstr>
      <vt:lpstr>Effects of tensor force components</vt:lpstr>
      <vt:lpstr>Magic nature at N=32 and 34</vt:lpstr>
      <vt:lpstr>Mechanism of the magicity</vt:lpstr>
      <vt:lpstr>Strong coupling of Dirac inversion partners</vt:lpstr>
      <vt:lpstr>Sub-shell N=32 and semi-bubble</vt:lpstr>
      <vt:lpstr>Evolution of 〖ΔE〗_ν2p: magicity N = 32</vt:lpstr>
      <vt:lpstr>Si-48: an atypical nucleus</vt:lpstr>
      <vt:lpstr>Si-48: an atypical nucleus</vt:lpstr>
      <vt:lpstr>Si-48: an atypical nucleus</vt:lpstr>
      <vt:lpstr>Conclusions and Perspectives</vt:lpstr>
      <vt:lpstr>Acknowledgements</vt:lpstr>
      <vt:lpstr>PowerPoint 演示文稿</vt:lpstr>
      <vt:lpstr>PowerPoint 演示文稿</vt:lpstr>
      <vt:lpstr>Progress of RMF models</vt:lpstr>
      <vt:lpstr>Progress of RHF models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基于相对论 Hartree-Fock 近似的核结构研究进展</dc:title>
  <dc:creator>龙文辉</dc:creator>
  <cp:lastModifiedBy>龙文辉</cp:lastModifiedBy>
  <cp:revision>361</cp:revision>
  <dcterms:created xsi:type="dcterms:W3CDTF">2020-07-13T15:04:17Z</dcterms:created>
  <dcterms:modified xsi:type="dcterms:W3CDTF">2021-07-10T15:17:20Z</dcterms:modified>
</cp:coreProperties>
</file>