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media/media1.mov" ContentType="video/unknown"/>
  <Override PartName="/ppt/media/image1.jpeg" ContentType="image/jpeg"/>
  <Override PartName="/ppt/media/image2.jpeg" ContentType="image/jpeg"/>
  <Override PartName="/ppt/media/image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F6EE"/>
          </a:solidFill>
        </a:fill>
      </a:tcStyle>
    </a:wholeTbl>
    <a:band2H>
      <a:tcTxStyle b="def" i="def"/>
      <a:tcStyle>
        <a:tcBdr/>
        <a:fill>
          <a:solidFill>
            <a:srgbClr val="EBFBF7"/>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D2A9"/>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D2A9"/>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D2A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598" name="Shape 598"/>
          <p:cNvSpPr/>
          <p:nvPr>
            <p:ph type="sldImg"/>
          </p:nvPr>
        </p:nvSpPr>
        <p:spPr>
          <a:xfrm>
            <a:off x="1143000" y="685800"/>
            <a:ext cx="4572000" cy="3429000"/>
          </a:xfrm>
          <a:prstGeom prst="rect">
            <a:avLst/>
          </a:prstGeom>
        </p:spPr>
        <p:txBody>
          <a:bodyPr/>
          <a:lstStyle/>
          <a:p>
            <a:pPr/>
          </a:p>
        </p:txBody>
      </p:sp>
      <p:sp>
        <p:nvSpPr>
          <p:cNvPr id="599" name="Shape 59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defTabSz="584200" latinLnBrk="0">
      <a:defRPr sz="2200">
        <a:latin typeface="Lucida Grande"/>
        <a:ea typeface="Lucida Grande"/>
        <a:cs typeface="Lucida Grande"/>
        <a:sym typeface="Lucida Grande"/>
      </a:defRPr>
    </a:lvl2pPr>
    <a:lvl3pPr defTabSz="584200" latinLnBrk="0">
      <a:defRPr sz="2200">
        <a:latin typeface="Lucida Grande"/>
        <a:ea typeface="Lucida Grande"/>
        <a:cs typeface="Lucida Grande"/>
        <a:sym typeface="Lucida Grande"/>
      </a:defRPr>
    </a:lvl3pPr>
    <a:lvl4pPr defTabSz="584200" latinLnBrk="0">
      <a:defRPr sz="2200">
        <a:latin typeface="Lucida Grande"/>
        <a:ea typeface="Lucida Grande"/>
        <a:cs typeface="Lucida Grande"/>
        <a:sym typeface="Lucida Grande"/>
      </a:defRPr>
    </a:lvl4pPr>
    <a:lvl5pPr defTabSz="584200" latinLnBrk="0">
      <a:defRPr sz="2200">
        <a:latin typeface="Lucida Grande"/>
        <a:ea typeface="Lucida Grande"/>
        <a:cs typeface="Lucida Grande"/>
        <a:sym typeface="Lucida Grande"/>
      </a:defRPr>
    </a:lvl5pPr>
    <a:lvl6pPr defTabSz="584200" latinLnBrk="0">
      <a:defRPr sz="2200">
        <a:latin typeface="Lucida Grande"/>
        <a:ea typeface="Lucida Grande"/>
        <a:cs typeface="Lucida Grande"/>
        <a:sym typeface="Lucida Grande"/>
      </a:defRPr>
    </a:lvl6pPr>
    <a:lvl7pPr defTabSz="584200" latinLnBrk="0">
      <a:defRPr sz="2200">
        <a:latin typeface="Lucida Grande"/>
        <a:ea typeface="Lucida Grande"/>
        <a:cs typeface="Lucida Grande"/>
        <a:sym typeface="Lucida Grande"/>
      </a:defRPr>
    </a:lvl7pPr>
    <a:lvl8pPr defTabSz="584200" latinLnBrk="0">
      <a:defRPr sz="2200">
        <a:latin typeface="Lucida Grande"/>
        <a:ea typeface="Lucida Grande"/>
        <a:cs typeface="Lucida Grande"/>
        <a:sym typeface="Lucida Grande"/>
      </a:defRPr>
    </a:lvl8pPr>
    <a:lvl9pPr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12" name="Title Text"/>
          <p:cNvSpPr txBox="1"/>
          <p:nvPr>
            <p:ph type="title"/>
          </p:nvPr>
        </p:nvSpPr>
        <p:spPr>
          <a:xfrm>
            <a:off x="1270000" y="1638300"/>
            <a:ext cx="10464800" cy="3302000"/>
          </a:xfrm>
          <a:prstGeom prst="rect">
            <a:avLst/>
          </a:prstGeom>
        </p:spPr>
        <p:txBody>
          <a:bodyPr anchor="b"/>
          <a:lstStyle/>
          <a:p>
            <a:pPr/>
            <a:r>
              <a:t>Title Text</a:t>
            </a:r>
          </a:p>
        </p:txBody>
      </p:sp>
      <p:sp>
        <p:nvSpPr>
          <p:cNvPr id="13"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4"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96" name="Image"/>
          <p:cNvSpPr/>
          <p:nvPr>
            <p:ph type="pic" sz="quarter" idx="13"/>
          </p:nvPr>
        </p:nvSpPr>
        <p:spPr>
          <a:xfrm>
            <a:off x="7175500" y="2540000"/>
            <a:ext cx="4102100" cy="6157180"/>
          </a:xfrm>
          <a:prstGeom prst="rect">
            <a:avLst/>
          </a:prstGeom>
        </p:spPr>
        <p:txBody>
          <a:bodyPr lIns="91439" tIns="45719" rIns="91439" bIns="45719" anchor="t"/>
          <a:lstStyle/>
          <a:p>
            <a:pPr/>
          </a:p>
        </p:txBody>
      </p:sp>
      <p:sp>
        <p:nvSpPr>
          <p:cNvPr id="97" name="Title Text"/>
          <p:cNvSpPr txBox="1"/>
          <p:nvPr>
            <p:ph type="title"/>
          </p:nvPr>
        </p:nvSpPr>
        <p:spPr>
          <a:prstGeom prst="rect">
            <a:avLst/>
          </a:prstGeom>
        </p:spPr>
        <p:txBody>
          <a:bodyPr/>
          <a:lstStyle/>
          <a:p>
            <a:pPr/>
            <a:r>
              <a:t>Title Text</a:t>
            </a:r>
          </a:p>
        </p:txBody>
      </p:sp>
      <p:sp>
        <p:nvSpPr>
          <p:cNvPr id="9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lIns="38100" tIns="38100" rIns="38100" bIns="38100"/>
          <a:lstStyle>
            <a:lvl1pPr>
              <a:defRPr sz="8000"/>
            </a:lvl1pPr>
          </a:lstStyle>
          <a:p>
            <a:pPr/>
            <a:r>
              <a:t>Title Text</a:t>
            </a:r>
          </a:p>
        </p:txBody>
      </p:sp>
      <p:sp>
        <p:nvSpPr>
          <p:cNvPr id="125" name="Body Level One…"/>
          <p:cNvSpPr txBox="1"/>
          <p:nvPr>
            <p:ph type="body" idx="1"/>
          </p:nvPr>
        </p:nvSpPr>
        <p:spPr>
          <a:xfrm>
            <a:off x="1270000" y="2768600"/>
            <a:ext cx="10464800" cy="5727700"/>
          </a:xfrm>
          <a:prstGeom prst="rect">
            <a:avLst/>
          </a:prstGeom>
        </p:spPr>
        <p:txBody>
          <a:bodyPr lIns="38100" tIns="38100" rIns="38100" bIns="38100"/>
          <a:lstStyle>
            <a:lvl1pPr marL="698500" indent="-444500">
              <a:spcBef>
                <a:spcPts val="2300"/>
              </a:spcBef>
              <a:defRPr sz="4000"/>
            </a:lvl1pPr>
            <a:lvl2pPr marL="1041400" indent="-444500">
              <a:spcBef>
                <a:spcPts val="2300"/>
              </a:spcBef>
              <a:defRPr sz="4000"/>
            </a:lvl2pPr>
            <a:lvl3pPr marL="1384300" indent="-444500">
              <a:spcBef>
                <a:spcPts val="2300"/>
              </a:spcBef>
              <a:defRPr sz="4000"/>
            </a:lvl3pPr>
            <a:lvl4pPr marL="1739900" indent="-444500">
              <a:spcBef>
                <a:spcPts val="2300"/>
              </a:spcBef>
              <a:defRPr sz="4000"/>
            </a:lvl4pPr>
            <a:lvl5pPr marL="2082800" indent="-444500">
              <a:spcBef>
                <a:spcPts val="2300"/>
              </a:spcBef>
              <a:defRPr sz="40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xfrm>
            <a:off x="6350000" y="9321800"/>
            <a:ext cx="292100" cy="317500"/>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133" name="Title Text"/>
          <p:cNvSpPr txBox="1"/>
          <p:nvPr>
            <p:ph type="title"/>
          </p:nvPr>
        </p:nvSpPr>
        <p:spPr>
          <a:prstGeom prst="rect">
            <a:avLst/>
          </a:prstGeom>
        </p:spPr>
        <p:txBody>
          <a:bodyPr lIns="38100" tIns="38100" rIns="38100" bIns="38100"/>
          <a:lstStyle>
            <a:lvl1pPr>
              <a:defRPr sz="8000"/>
            </a:lvl1pPr>
          </a:lstStyle>
          <a:p>
            <a:pPr/>
            <a:r>
              <a:t>Title Text</a:t>
            </a:r>
          </a:p>
        </p:txBody>
      </p:sp>
      <p:sp>
        <p:nvSpPr>
          <p:cNvPr id="134" name="Body Level One…"/>
          <p:cNvSpPr txBox="1"/>
          <p:nvPr>
            <p:ph type="body" idx="1"/>
          </p:nvPr>
        </p:nvSpPr>
        <p:spPr>
          <a:xfrm>
            <a:off x="1270000" y="2768600"/>
            <a:ext cx="10464800" cy="5727700"/>
          </a:xfrm>
          <a:prstGeom prst="rect">
            <a:avLst/>
          </a:prstGeom>
        </p:spPr>
        <p:txBody>
          <a:bodyPr lIns="38100" tIns="38100" rIns="38100" bIns="38100"/>
          <a:lstStyle>
            <a:lvl1pPr marL="698500" indent="-444500">
              <a:spcBef>
                <a:spcPts val="2300"/>
              </a:spcBef>
              <a:defRPr sz="4000"/>
            </a:lvl1pPr>
            <a:lvl2pPr marL="1041400" indent="-444500">
              <a:spcBef>
                <a:spcPts val="2300"/>
              </a:spcBef>
              <a:defRPr sz="4000"/>
            </a:lvl2pPr>
            <a:lvl3pPr marL="1384300" indent="-444500">
              <a:spcBef>
                <a:spcPts val="2300"/>
              </a:spcBef>
              <a:defRPr sz="4000"/>
            </a:lvl3pPr>
            <a:lvl4pPr marL="1739900" indent="-444500">
              <a:spcBef>
                <a:spcPts val="2300"/>
              </a:spcBef>
              <a:defRPr sz="4000"/>
            </a:lvl4pPr>
            <a:lvl5pPr marL="2082800" indent="-444500">
              <a:spcBef>
                <a:spcPts val="2300"/>
              </a:spcBef>
              <a:defRPr sz="4000"/>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6350000" y="9321800"/>
            <a:ext cx="292100" cy="317500"/>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p:spTree>
      <p:nvGrpSpPr>
        <p:cNvPr id="1" name=""/>
        <p:cNvGrpSpPr/>
        <p:nvPr/>
      </p:nvGrpSpPr>
      <p:grpSpPr>
        <a:xfrm>
          <a:off x="0" y="0"/>
          <a:ext cx="0" cy="0"/>
          <a:chOff x="0" y="0"/>
          <a:chExt cx="0" cy="0"/>
        </a:xfrm>
      </p:grpSpPr>
      <p:sp>
        <p:nvSpPr>
          <p:cNvPr id="142"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143" name="Title Text"/>
          <p:cNvSpPr txBox="1"/>
          <p:nvPr>
            <p:ph type="title"/>
          </p:nvPr>
        </p:nvSpPr>
        <p:spPr>
          <a:prstGeom prst="rect">
            <a:avLst/>
          </a:prstGeom>
        </p:spPr>
        <p:txBody>
          <a:bodyPr/>
          <a:lstStyle/>
          <a:p>
            <a:pPr/>
            <a:r>
              <a:t>Title Text</a:t>
            </a:r>
          </a:p>
        </p:txBody>
      </p:sp>
      <p:sp>
        <p:nvSpPr>
          <p:cNvPr id="144"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145"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spTree>
      <p:nvGrpSpPr>
        <p:cNvPr id="1" name=""/>
        <p:cNvGrpSpPr/>
        <p:nvPr/>
      </p:nvGrpSpPr>
      <p:grpSpPr>
        <a:xfrm>
          <a:off x="0" y="0"/>
          <a:ext cx="0" cy="0"/>
          <a:chOff x="0" y="0"/>
          <a:chExt cx="0" cy="0"/>
        </a:xfrm>
      </p:grpSpPr>
      <p:sp>
        <p:nvSpPr>
          <p:cNvPr id="153"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154" name="Title Text"/>
          <p:cNvSpPr txBox="1"/>
          <p:nvPr>
            <p:ph type="title"/>
          </p:nvPr>
        </p:nvSpPr>
        <p:spPr>
          <a:prstGeom prst="rect">
            <a:avLst/>
          </a:prstGeom>
        </p:spPr>
        <p:txBody>
          <a:bodyPr lIns="38100" tIns="38100" rIns="38100" bIns="38100"/>
          <a:lstStyle>
            <a:lvl1pPr>
              <a:defRPr sz="8000"/>
            </a:lvl1pPr>
          </a:lstStyle>
          <a:p>
            <a:pPr/>
            <a:r>
              <a:t>Title Text</a:t>
            </a:r>
          </a:p>
        </p:txBody>
      </p:sp>
      <p:sp>
        <p:nvSpPr>
          <p:cNvPr id="155" name="Body Level One…"/>
          <p:cNvSpPr txBox="1"/>
          <p:nvPr>
            <p:ph type="body" idx="1"/>
          </p:nvPr>
        </p:nvSpPr>
        <p:spPr>
          <a:xfrm>
            <a:off x="1270000" y="2768600"/>
            <a:ext cx="10464800" cy="5727700"/>
          </a:xfrm>
          <a:prstGeom prst="rect">
            <a:avLst/>
          </a:prstGeom>
        </p:spPr>
        <p:txBody>
          <a:bodyPr lIns="38100" tIns="38100" rIns="38100" bIns="38100"/>
          <a:lstStyle>
            <a:lvl1pPr marL="698500" indent="-444500">
              <a:spcBef>
                <a:spcPts val="2300"/>
              </a:spcBef>
              <a:defRPr sz="4000"/>
            </a:lvl1pPr>
            <a:lvl2pPr marL="1041400" indent="-444500">
              <a:spcBef>
                <a:spcPts val="2300"/>
              </a:spcBef>
              <a:defRPr sz="4000"/>
            </a:lvl2pPr>
            <a:lvl3pPr marL="1384300" indent="-444500">
              <a:spcBef>
                <a:spcPts val="2300"/>
              </a:spcBef>
              <a:defRPr sz="4000"/>
            </a:lvl3pPr>
            <a:lvl4pPr marL="1739900" indent="-444500">
              <a:spcBef>
                <a:spcPts val="2300"/>
              </a:spcBef>
              <a:defRPr sz="4000"/>
            </a:lvl4pPr>
            <a:lvl5pPr marL="2082800" indent="-444500">
              <a:spcBef>
                <a:spcPts val="2300"/>
              </a:spcBef>
              <a:defRPr sz="4000"/>
            </a:lvl5pPr>
          </a:lstStyle>
          <a:p>
            <a:pPr/>
            <a:r>
              <a:t>Body Level One</a:t>
            </a:r>
          </a:p>
          <a:p>
            <a:pPr lvl="1"/>
            <a:r>
              <a:t>Body Level Two</a:t>
            </a:r>
          </a:p>
          <a:p>
            <a:pPr lvl="2"/>
            <a:r>
              <a:t>Body Level Three</a:t>
            </a:r>
          </a:p>
          <a:p>
            <a:pPr lvl="3"/>
            <a:r>
              <a:t>Body Level Four</a:t>
            </a:r>
          </a:p>
          <a:p>
            <a:pPr lvl="4"/>
            <a:r>
              <a:t>Body Level Five</a:t>
            </a:r>
          </a:p>
        </p:txBody>
      </p:sp>
      <p:sp>
        <p:nvSpPr>
          <p:cNvPr id="156"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157" name="Slide Number"/>
          <p:cNvSpPr txBox="1"/>
          <p:nvPr>
            <p:ph type="sldNum" sz="quarter" idx="2"/>
          </p:nvPr>
        </p:nvSpPr>
        <p:spPr>
          <a:xfrm>
            <a:off x="6350000" y="9321800"/>
            <a:ext cx="292100" cy="317500"/>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spTree>
      <p:nvGrpSpPr>
        <p:cNvPr id="1" name=""/>
        <p:cNvGrpSpPr/>
        <p:nvPr/>
      </p:nvGrpSpPr>
      <p:grpSpPr>
        <a:xfrm>
          <a:off x="0" y="0"/>
          <a:ext cx="0" cy="0"/>
          <a:chOff x="0" y="0"/>
          <a:chExt cx="0" cy="0"/>
        </a:xfrm>
      </p:grpSpPr>
      <p:sp>
        <p:nvSpPr>
          <p:cNvPr id="164"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165" name="Title Text"/>
          <p:cNvSpPr txBox="1"/>
          <p:nvPr>
            <p:ph type="title"/>
          </p:nvPr>
        </p:nvSpPr>
        <p:spPr>
          <a:prstGeom prst="rect">
            <a:avLst/>
          </a:prstGeom>
        </p:spPr>
        <p:txBody>
          <a:bodyPr/>
          <a:lstStyle/>
          <a:p>
            <a:pPr/>
            <a:r>
              <a:t>Title Text</a:t>
            </a:r>
          </a:p>
        </p:txBody>
      </p:sp>
      <p:sp>
        <p:nvSpPr>
          <p:cNvPr id="166"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167"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1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175" name="Title Text"/>
          <p:cNvSpPr txBox="1"/>
          <p:nvPr>
            <p:ph type="title"/>
          </p:nvPr>
        </p:nvSpPr>
        <p:spPr>
          <a:prstGeom prst="rect">
            <a:avLst/>
          </a:prstGeom>
        </p:spPr>
        <p:txBody>
          <a:bodyPr/>
          <a:lstStyle/>
          <a:p>
            <a:pPr/>
            <a:r>
              <a:t>Title Text</a:t>
            </a:r>
          </a:p>
        </p:txBody>
      </p:sp>
      <p:sp>
        <p:nvSpPr>
          <p:cNvPr id="176"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1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3">
    <p:spTree>
      <p:nvGrpSpPr>
        <p:cNvPr id="1" name=""/>
        <p:cNvGrpSpPr/>
        <p:nvPr/>
      </p:nvGrpSpPr>
      <p:grpSpPr>
        <a:xfrm>
          <a:off x="0" y="0"/>
          <a:ext cx="0" cy="0"/>
          <a:chOff x="0" y="0"/>
          <a:chExt cx="0" cy="0"/>
        </a:xfrm>
      </p:grpSpPr>
      <p:sp>
        <p:nvSpPr>
          <p:cNvPr id="184" name="Title Text"/>
          <p:cNvSpPr txBox="1"/>
          <p:nvPr>
            <p:ph type="title"/>
          </p:nvPr>
        </p:nvSpPr>
        <p:spPr>
          <a:prstGeom prst="rect">
            <a:avLst/>
          </a:prstGeom>
        </p:spPr>
        <p:txBody>
          <a:bodyPr/>
          <a:lstStyle/>
          <a:p>
            <a:pPr/>
            <a:r>
              <a:t>Title Text</a:t>
            </a:r>
          </a:p>
        </p:txBody>
      </p:sp>
      <p:sp>
        <p:nvSpPr>
          <p:cNvPr id="185"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1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2"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23" name="Title Text"/>
          <p:cNvSpPr txBox="1"/>
          <p:nvPr>
            <p:ph type="title"/>
          </p:nvPr>
        </p:nvSpPr>
        <p:spPr>
          <a:prstGeom prst="rect">
            <a:avLst/>
          </a:prstGeom>
        </p:spPr>
        <p:txBody>
          <a:bodyPr/>
          <a:lstStyle/>
          <a:p>
            <a:pPr/>
            <a:r>
              <a:t>Title Text</a:t>
            </a:r>
          </a:p>
        </p:txBody>
      </p:sp>
      <p:sp>
        <p:nvSpPr>
          <p:cNvPr id="24"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5"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4">
    <p:spTree>
      <p:nvGrpSpPr>
        <p:cNvPr id="1" name=""/>
        <p:cNvGrpSpPr/>
        <p:nvPr/>
      </p:nvGrpSpPr>
      <p:grpSpPr>
        <a:xfrm>
          <a:off x="0" y="0"/>
          <a:ext cx="0" cy="0"/>
          <a:chOff x="0" y="0"/>
          <a:chExt cx="0" cy="0"/>
        </a:xfrm>
      </p:grpSpPr>
      <p:sp>
        <p:nvSpPr>
          <p:cNvPr id="193"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194" name="Title Text"/>
          <p:cNvSpPr txBox="1"/>
          <p:nvPr>
            <p:ph type="title"/>
          </p:nvPr>
        </p:nvSpPr>
        <p:spPr>
          <a:prstGeom prst="rect">
            <a:avLst/>
          </a:prstGeom>
        </p:spPr>
        <p:txBody>
          <a:bodyPr/>
          <a:lstStyle/>
          <a:p>
            <a:pPr/>
            <a:r>
              <a:t>Title Text</a:t>
            </a:r>
          </a:p>
        </p:txBody>
      </p:sp>
      <p:sp>
        <p:nvSpPr>
          <p:cNvPr id="195"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196"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1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5">
    <p:spTree>
      <p:nvGrpSpPr>
        <p:cNvPr id="1" name=""/>
        <p:cNvGrpSpPr/>
        <p:nvPr/>
      </p:nvGrpSpPr>
      <p:grpSpPr>
        <a:xfrm>
          <a:off x="0" y="0"/>
          <a:ext cx="0" cy="0"/>
          <a:chOff x="0" y="0"/>
          <a:chExt cx="0" cy="0"/>
        </a:xfrm>
      </p:grpSpPr>
      <p:sp>
        <p:nvSpPr>
          <p:cNvPr id="204"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205" name="Title Text"/>
          <p:cNvSpPr txBox="1"/>
          <p:nvPr>
            <p:ph type="title"/>
          </p:nvPr>
        </p:nvSpPr>
        <p:spPr>
          <a:prstGeom prst="rect">
            <a:avLst/>
          </a:prstGeom>
        </p:spPr>
        <p:txBody>
          <a:bodyPr/>
          <a:lstStyle/>
          <a:p>
            <a:pPr/>
            <a:r>
              <a:t>Title Text</a:t>
            </a:r>
          </a:p>
        </p:txBody>
      </p:sp>
      <p:sp>
        <p:nvSpPr>
          <p:cNvPr id="206"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07"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2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6">
    <p:spTree>
      <p:nvGrpSpPr>
        <p:cNvPr id="1" name=""/>
        <p:cNvGrpSpPr/>
        <p:nvPr/>
      </p:nvGrpSpPr>
      <p:grpSpPr>
        <a:xfrm>
          <a:off x="0" y="0"/>
          <a:ext cx="0" cy="0"/>
          <a:chOff x="0" y="0"/>
          <a:chExt cx="0" cy="0"/>
        </a:xfrm>
      </p:grpSpPr>
      <p:sp>
        <p:nvSpPr>
          <p:cNvPr id="215"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216" name="Title Text"/>
          <p:cNvSpPr txBox="1"/>
          <p:nvPr>
            <p:ph type="title"/>
          </p:nvPr>
        </p:nvSpPr>
        <p:spPr>
          <a:prstGeom prst="rect">
            <a:avLst/>
          </a:prstGeom>
        </p:spPr>
        <p:txBody>
          <a:bodyPr/>
          <a:lstStyle/>
          <a:p>
            <a:pPr/>
            <a:r>
              <a:t>Title Text</a:t>
            </a:r>
          </a:p>
        </p:txBody>
      </p:sp>
      <p:sp>
        <p:nvSpPr>
          <p:cNvPr id="217"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18"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2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7">
    <p:spTree>
      <p:nvGrpSpPr>
        <p:cNvPr id="1" name=""/>
        <p:cNvGrpSpPr/>
        <p:nvPr/>
      </p:nvGrpSpPr>
      <p:grpSpPr>
        <a:xfrm>
          <a:off x="0" y="0"/>
          <a:ext cx="0" cy="0"/>
          <a:chOff x="0" y="0"/>
          <a:chExt cx="0" cy="0"/>
        </a:xfrm>
      </p:grpSpPr>
      <p:sp>
        <p:nvSpPr>
          <p:cNvPr id="226"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227" name="Title Text"/>
          <p:cNvSpPr txBox="1"/>
          <p:nvPr>
            <p:ph type="title"/>
          </p:nvPr>
        </p:nvSpPr>
        <p:spPr>
          <a:prstGeom prst="rect">
            <a:avLst/>
          </a:prstGeom>
        </p:spPr>
        <p:txBody>
          <a:bodyPr/>
          <a:lstStyle/>
          <a:p>
            <a:pPr/>
            <a:r>
              <a:t>Title Text</a:t>
            </a:r>
          </a:p>
        </p:txBody>
      </p:sp>
      <p:sp>
        <p:nvSpPr>
          <p:cNvPr id="228"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29"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2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8">
    <p:spTree>
      <p:nvGrpSpPr>
        <p:cNvPr id="1" name=""/>
        <p:cNvGrpSpPr/>
        <p:nvPr/>
      </p:nvGrpSpPr>
      <p:grpSpPr>
        <a:xfrm>
          <a:off x="0" y="0"/>
          <a:ext cx="0" cy="0"/>
          <a:chOff x="0" y="0"/>
          <a:chExt cx="0" cy="0"/>
        </a:xfrm>
      </p:grpSpPr>
      <p:sp>
        <p:nvSpPr>
          <p:cNvPr id="237" name="Title Text"/>
          <p:cNvSpPr txBox="1"/>
          <p:nvPr>
            <p:ph type="title"/>
          </p:nvPr>
        </p:nvSpPr>
        <p:spPr>
          <a:prstGeom prst="rect">
            <a:avLst/>
          </a:prstGeom>
        </p:spPr>
        <p:txBody>
          <a:bodyPr/>
          <a:lstStyle/>
          <a:p>
            <a:pPr/>
            <a:r>
              <a:t>Title Text</a:t>
            </a:r>
          </a:p>
        </p:txBody>
      </p:sp>
      <p:sp>
        <p:nvSpPr>
          <p:cNvPr id="238"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246" name="Title Text"/>
          <p:cNvSpPr txBox="1"/>
          <p:nvPr>
            <p:ph type="title"/>
          </p:nvPr>
        </p:nvSpPr>
        <p:spPr>
          <a:prstGeom prst="rect">
            <a:avLst/>
          </a:prstGeom>
        </p:spPr>
        <p:txBody>
          <a:bodyPr lIns="38100" tIns="38100" rIns="38100" bIns="38100"/>
          <a:lstStyle>
            <a:lvl1pPr>
              <a:defRPr sz="8000"/>
            </a:lvl1pPr>
          </a:lstStyle>
          <a:p>
            <a:pPr/>
            <a:r>
              <a:t>Title Text</a:t>
            </a:r>
          </a:p>
        </p:txBody>
      </p:sp>
      <p:sp>
        <p:nvSpPr>
          <p:cNvPr id="247" name="Body Level One…"/>
          <p:cNvSpPr txBox="1"/>
          <p:nvPr>
            <p:ph type="body" idx="1"/>
          </p:nvPr>
        </p:nvSpPr>
        <p:spPr>
          <a:xfrm>
            <a:off x="1270000" y="2768600"/>
            <a:ext cx="10464800" cy="5727700"/>
          </a:xfrm>
          <a:prstGeom prst="rect">
            <a:avLst/>
          </a:prstGeom>
        </p:spPr>
        <p:txBody>
          <a:bodyPr lIns="38100" tIns="38100" rIns="38100" bIns="38100"/>
          <a:lstStyle>
            <a:lvl1pPr marL="698500" indent="-444500">
              <a:spcBef>
                <a:spcPts val="2300"/>
              </a:spcBef>
              <a:defRPr sz="4000"/>
            </a:lvl1pPr>
            <a:lvl2pPr marL="1041400" indent="-444500">
              <a:spcBef>
                <a:spcPts val="2300"/>
              </a:spcBef>
              <a:defRPr sz="4000"/>
            </a:lvl2pPr>
            <a:lvl3pPr marL="1384300" indent="-444500">
              <a:spcBef>
                <a:spcPts val="2300"/>
              </a:spcBef>
              <a:defRPr sz="4000"/>
            </a:lvl3pPr>
            <a:lvl4pPr marL="1739900" indent="-444500">
              <a:spcBef>
                <a:spcPts val="2300"/>
              </a:spcBef>
              <a:defRPr sz="4000"/>
            </a:lvl4pPr>
            <a:lvl5pPr marL="2082800" indent="-444500">
              <a:spcBef>
                <a:spcPts val="2300"/>
              </a:spcBef>
              <a:defRPr sz="4000"/>
            </a:lvl5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txBox="1"/>
          <p:nvPr>
            <p:ph type="sldNum" sz="quarter" idx="2"/>
          </p:nvPr>
        </p:nvSpPr>
        <p:spPr>
          <a:xfrm>
            <a:off x="6350000" y="9321800"/>
            <a:ext cx="292100" cy="317500"/>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9">
    <p:spTree>
      <p:nvGrpSpPr>
        <p:cNvPr id="1" name=""/>
        <p:cNvGrpSpPr/>
        <p:nvPr/>
      </p:nvGrpSpPr>
      <p:grpSpPr>
        <a:xfrm>
          <a:off x="0" y="0"/>
          <a:ext cx="0" cy="0"/>
          <a:chOff x="0" y="0"/>
          <a:chExt cx="0" cy="0"/>
        </a:xfrm>
      </p:grpSpPr>
      <p:sp>
        <p:nvSpPr>
          <p:cNvPr id="255"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256" name="Title Text"/>
          <p:cNvSpPr txBox="1"/>
          <p:nvPr>
            <p:ph type="title"/>
          </p:nvPr>
        </p:nvSpPr>
        <p:spPr>
          <a:prstGeom prst="rect">
            <a:avLst/>
          </a:prstGeom>
        </p:spPr>
        <p:txBody>
          <a:bodyPr/>
          <a:lstStyle/>
          <a:p>
            <a:pPr/>
            <a:r>
              <a:t>Title Text</a:t>
            </a:r>
          </a:p>
        </p:txBody>
      </p:sp>
      <p:sp>
        <p:nvSpPr>
          <p:cNvPr id="257"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58"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2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3">
    <p:spTree>
      <p:nvGrpSpPr>
        <p:cNvPr id="1" name=""/>
        <p:cNvGrpSpPr/>
        <p:nvPr/>
      </p:nvGrpSpPr>
      <p:grpSpPr>
        <a:xfrm>
          <a:off x="0" y="0"/>
          <a:ext cx="0" cy="0"/>
          <a:chOff x="0" y="0"/>
          <a:chExt cx="0" cy="0"/>
        </a:xfrm>
      </p:grpSpPr>
      <p:sp>
        <p:nvSpPr>
          <p:cNvPr id="266" name="Title Text"/>
          <p:cNvSpPr txBox="1"/>
          <p:nvPr>
            <p:ph type="title"/>
          </p:nvPr>
        </p:nvSpPr>
        <p:spPr>
          <a:prstGeom prst="rect">
            <a:avLst/>
          </a:prstGeom>
        </p:spPr>
        <p:txBody>
          <a:bodyPr lIns="38100" tIns="38100" rIns="38100" bIns="38100"/>
          <a:lstStyle>
            <a:lvl1pPr>
              <a:defRPr sz="8000"/>
            </a:lvl1pPr>
          </a:lstStyle>
          <a:p>
            <a:pPr/>
            <a:r>
              <a:t>Title Text</a:t>
            </a:r>
          </a:p>
        </p:txBody>
      </p:sp>
      <p:sp>
        <p:nvSpPr>
          <p:cNvPr id="267" name="Body Level One…"/>
          <p:cNvSpPr txBox="1"/>
          <p:nvPr>
            <p:ph type="body" idx="1"/>
          </p:nvPr>
        </p:nvSpPr>
        <p:spPr>
          <a:xfrm>
            <a:off x="1270000" y="2768600"/>
            <a:ext cx="10464800" cy="5727700"/>
          </a:xfrm>
          <a:prstGeom prst="rect">
            <a:avLst/>
          </a:prstGeom>
        </p:spPr>
        <p:txBody>
          <a:bodyPr lIns="38100" tIns="38100" rIns="38100" bIns="38100"/>
          <a:lstStyle>
            <a:lvl1pPr marL="698500" indent="-444500">
              <a:spcBef>
                <a:spcPts val="2300"/>
              </a:spcBef>
              <a:defRPr sz="4000"/>
            </a:lvl1pPr>
            <a:lvl2pPr marL="1041400" indent="-444500">
              <a:spcBef>
                <a:spcPts val="2300"/>
              </a:spcBef>
              <a:defRPr sz="4000"/>
            </a:lvl2pPr>
            <a:lvl3pPr marL="1384300" indent="-444500">
              <a:spcBef>
                <a:spcPts val="2300"/>
              </a:spcBef>
              <a:defRPr sz="4000"/>
            </a:lvl3pPr>
            <a:lvl4pPr marL="1739900" indent="-444500">
              <a:spcBef>
                <a:spcPts val="2300"/>
              </a:spcBef>
              <a:defRPr sz="4000"/>
            </a:lvl4pPr>
            <a:lvl5pPr marL="2082800" indent="-444500">
              <a:spcBef>
                <a:spcPts val="2300"/>
              </a:spcBef>
              <a:defRPr sz="4000"/>
            </a:lvl5pPr>
          </a:lstStyle>
          <a:p>
            <a:pPr/>
            <a:r>
              <a:t>Body Level One</a:t>
            </a:r>
          </a:p>
          <a:p>
            <a:pPr lvl="1"/>
            <a:r>
              <a:t>Body Level Two</a:t>
            </a:r>
          </a:p>
          <a:p>
            <a:pPr lvl="2"/>
            <a:r>
              <a:t>Body Level Three</a:t>
            </a:r>
          </a:p>
          <a:p>
            <a:pPr lvl="3"/>
            <a:r>
              <a:t>Body Level Four</a:t>
            </a:r>
          </a:p>
          <a:p>
            <a:pPr lvl="4"/>
            <a:r>
              <a:t>Body Level Five</a:t>
            </a:r>
          </a:p>
        </p:txBody>
      </p:sp>
      <p:sp>
        <p:nvSpPr>
          <p:cNvPr id="268" name="Slide Number"/>
          <p:cNvSpPr txBox="1"/>
          <p:nvPr>
            <p:ph type="sldNum" sz="quarter" idx="2"/>
          </p:nvPr>
        </p:nvSpPr>
        <p:spPr>
          <a:xfrm>
            <a:off x="6350000" y="9321800"/>
            <a:ext cx="292100" cy="317500"/>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0">
    <p:spTree>
      <p:nvGrpSpPr>
        <p:cNvPr id="1" name=""/>
        <p:cNvGrpSpPr/>
        <p:nvPr/>
      </p:nvGrpSpPr>
      <p:grpSpPr>
        <a:xfrm>
          <a:off x="0" y="0"/>
          <a:ext cx="0" cy="0"/>
          <a:chOff x="0" y="0"/>
          <a:chExt cx="0" cy="0"/>
        </a:xfrm>
      </p:grpSpPr>
      <p:sp>
        <p:nvSpPr>
          <p:cNvPr id="275"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276" name="Title Text"/>
          <p:cNvSpPr txBox="1"/>
          <p:nvPr>
            <p:ph type="title"/>
          </p:nvPr>
        </p:nvSpPr>
        <p:spPr>
          <a:prstGeom prst="rect">
            <a:avLst/>
          </a:prstGeom>
        </p:spPr>
        <p:txBody>
          <a:bodyPr/>
          <a:lstStyle/>
          <a:p>
            <a:pPr/>
            <a:r>
              <a:t>Title Text</a:t>
            </a:r>
          </a:p>
        </p:txBody>
      </p:sp>
      <p:sp>
        <p:nvSpPr>
          <p:cNvPr id="277"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78"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2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86"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287" name="Title Text"/>
          <p:cNvSpPr txBox="1"/>
          <p:nvPr>
            <p:ph type="title"/>
          </p:nvPr>
        </p:nvSpPr>
        <p:spPr>
          <a:prstGeom prst="rect">
            <a:avLst/>
          </a:prstGeom>
        </p:spPr>
        <p:txBody>
          <a:bodyPr/>
          <a:lstStyle/>
          <a:p>
            <a:pPr/>
            <a:r>
              <a:t>Title Text</a:t>
            </a:r>
          </a:p>
        </p:txBody>
      </p:sp>
      <p:sp>
        <p:nvSpPr>
          <p:cNvPr id="288"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89"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2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33" name="Title Text"/>
          <p:cNvSpPr txBox="1"/>
          <p:nvPr>
            <p:ph type="title"/>
          </p:nvPr>
        </p:nvSpPr>
        <p:spPr>
          <a:prstGeom prst="rect">
            <a:avLst/>
          </a:prstGeom>
        </p:spPr>
        <p:txBody>
          <a:bodyPr/>
          <a:lstStyle/>
          <a:p>
            <a:pPr/>
            <a:r>
              <a:t>Title Text</a:t>
            </a:r>
          </a:p>
        </p:txBody>
      </p:sp>
      <p:sp>
        <p:nvSpPr>
          <p:cNvPr id="34"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4">
    <p:spTree>
      <p:nvGrpSpPr>
        <p:cNvPr id="1" name=""/>
        <p:cNvGrpSpPr/>
        <p:nvPr/>
      </p:nvGrpSpPr>
      <p:grpSpPr>
        <a:xfrm>
          <a:off x="0" y="0"/>
          <a:ext cx="0" cy="0"/>
          <a:chOff x="0" y="0"/>
          <a:chExt cx="0" cy="0"/>
        </a:xfrm>
      </p:grpSpPr>
      <p:sp>
        <p:nvSpPr>
          <p:cNvPr id="297"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298" name="Title Text"/>
          <p:cNvSpPr txBox="1"/>
          <p:nvPr>
            <p:ph type="title"/>
          </p:nvPr>
        </p:nvSpPr>
        <p:spPr>
          <a:prstGeom prst="rect">
            <a:avLst/>
          </a:prstGeom>
        </p:spPr>
        <p:txBody>
          <a:bodyPr/>
          <a:lstStyle/>
          <a:p>
            <a:pPr/>
            <a:r>
              <a:t>Title Text</a:t>
            </a:r>
          </a:p>
        </p:txBody>
      </p:sp>
      <p:sp>
        <p:nvSpPr>
          <p:cNvPr id="299"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00" name="Slide Number"/>
          <p:cNvSpPr txBox="1"/>
          <p:nvPr>
            <p:ph type="sldNum" sz="quarter" idx="2"/>
          </p:nvPr>
        </p:nvSpPr>
        <p:spPr>
          <a:prstGeom prst="rect">
            <a:avLst/>
          </a:prstGeom>
        </p:spPr>
        <p:txBody>
          <a:bodyPr/>
          <a:lstStyle/>
          <a:p>
            <a:pPr/>
            <a:fld id="{86CB4B4D-7CA3-9044-876B-883B54F8677D}" type="slidenum"/>
          </a:p>
        </p:txBody>
      </p:sp>
      <p:sp>
        <p:nvSpPr>
          <p:cNvPr id="301"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6">
    <p:spTree>
      <p:nvGrpSpPr>
        <p:cNvPr id="1" name=""/>
        <p:cNvGrpSpPr/>
        <p:nvPr/>
      </p:nvGrpSpPr>
      <p:grpSpPr>
        <a:xfrm>
          <a:off x="0" y="0"/>
          <a:ext cx="0" cy="0"/>
          <a:chOff x="0" y="0"/>
          <a:chExt cx="0" cy="0"/>
        </a:xfrm>
      </p:grpSpPr>
      <p:sp>
        <p:nvSpPr>
          <p:cNvPr id="308" name="Title Text"/>
          <p:cNvSpPr txBox="1"/>
          <p:nvPr>
            <p:ph type="title"/>
          </p:nvPr>
        </p:nvSpPr>
        <p:spPr>
          <a:prstGeom prst="rect">
            <a:avLst/>
          </a:prstGeom>
        </p:spPr>
        <p:txBody>
          <a:bodyPr/>
          <a:lstStyle/>
          <a:p>
            <a:pPr/>
            <a:r>
              <a:t>Title Text</a:t>
            </a:r>
          </a:p>
        </p:txBody>
      </p:sp>
      <p:sp>
        <p:nvSpPr>
          <p:cNvPr id="309"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5">
    <p:spTree>
      <p:nvGrpSpPr>
        <p:cNvPr id="1" name=""/>
        <p:cNvGrpSpPr/>
        <p:nvPr/>
      </p:nvGrpSpPr>
      <p:grpSpPr>
        <a:xfrm>
          <a:off x="0" y="0"/>
          <a:ext cx="0" cy="0"/>
          <a:chOff x="0" y="0"/>
          <a:chExt cx="0" cy="0"/>
        </a:xfrm>
      </p:grpSpPr>
      <p:sp>
        <p:nvSpPr>
          <p:cNvPr id="317"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318" name="Title Text"/>
          <p:cNvSpPr txBox="1"/>
          <p:nvPr>
            <p:ph type="title"/>
          </p:nvPr>
        </p:nvSpPr>
        <p:spPr>
          <a:prstGeom prst="rect">
            <a:avLst/>
          </a:prstGeom>
        </p:spPr>
        <p:txBody>
          <a:bodyPr/>
          <a:lstStyle/>
          <a:p>
            <a:pPr/>
            <a:r>
              <a:t>Title Text</a:t>
            </a:r>
          </a:p>
        </p:txBody>
      </p:sp>
      <p:sp>
        <p:nvSpPr>
          <p:cNvPr id="319"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20" name="Slide Number"/>
          <p:cNvSpPr txBox="1"/>
          <p:nvPr>
            <p:ph type="sldNum" sz="quarter" idx="2"/>
          </p:nvPr>
        </p:nvSpPr>
        <p:spPr>
          <a:prstGeom prst="rect">
            <a:avLst/>
          </a:prstGeom>
        </p:spPr>
        <p:txBody>
          <a:bodyPr/>
          <a:lstStyle/>
          <a:p>
            <a:pPr/>
            <a:fld id="{86CB4B4D-7CA3-9044-876B-883B54F8677D}" type="slidenum"/>
          </a:p>
        </p:txBody>
      </p:sp>
      <p:sp>
        <p:nvSpPr>
          <p:cNvPr id="321"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
    <p:spTree>
      <p:nvGrpSpPr>
        <p:cNvPr id="1" name=""/>
        <p:cNvGrpSpPr/>
        <p:nvPr/>
      </p:nvGrpSpPr>
      <p:grpSpPr>
        <a:xfrm>
          <a:off x="0" y="0"/>
          <a:ext cx="0" cy="0"/>
          <a:chOff x="0" y="0"/>
          <a:chExt cx="0" cy="0"/>
        </a:xfrm>
      </p:grpSpPr>
      <p:sp>
        <p:nvSpPr>
          <p:cNvPr id="328"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329" name="Title Text"/>
          <p:cNvSpPr txBox="1"/>
          <p:nvPr>
            <p:ph type="title"/>
          </p:nvPr>
        </p:nvSpPr>
        <p:spPr>
          <a:prstGeom prst="rect">
            <a:avLst/>
          </a:prstGeom>
        </p:spPr>
        <p:txBody>
          <a:bodyPr/>
          <a:lstStyle/>
          <a:p>
            <a:pPr/>
            <a:r>
              <a:t>Title Text</a:t>
            </a:r>
          </a:p>
        </p:txBody>
      </p:sp>
      <p:sp>
        <p:nvSpPr>
          <p:cNvPr id="330"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31" name="Slide Number"/>
          <p:cNvSpPr txBox="1"/>
          <p:nvPr>
            <p:ph type="sldNum" sz="quarter" idx="2"/>
          </p:nvPr>
        </p:nvSpPr>
        <p:spPr>
          <a:prstGeom prst="rect">
            <a:avLst/>
          </a:prstGeom>
        </p:spPr>
        <p:txBody>
          <a:bodyPr/>
          <a:lstStyle/>
          <a:p>
            <a:pPr/>
            <a:fld id="{86CB4B4D-7CA3-9044-876B-883B54F8677D}" type="slidenum"/>
          </a:p>
        </p:txBody>
      </p:sp>
      <p:sp>
        <p:nvSpPr>
          <p:cNvPr id="332"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
    <p:spTree>
      <p:nvGrpSpPr>
        <p:cNvPr id="1" name=""/>
        <p:cNvGrpSpPr/>
        <p:nvPr/>
      </p:nvGrpSpPr>
      <p:grpSpPr>
        <a:xfrm>
          <a:off x="0" y="0"/>
          <a:ext cx="0" cy="0"/>
          <a:chOff x="0" y="0"/>
          <a:chExt cx="0" cy="0"/>
        </a:xfrm>
      </p:grpSpPr>
      <p:sp>
        <p:nvSpPr>
          <p:cNvPr id="339" name="Title Text"/>
          <p:cNvSpPr txBox="1"/>
          <p:nvPr>
            <p:ph type="title"/>
          </p:nvPr>
        </p:nvSpPr>
        <p:spPr>
          <a:prstGeom prst="rect">
            <a:avLst/>
          </a:prstGeom>
        </p:spPr>
        <p:txBody>
          <a:bodyPr/>
          <a:lstStyle/>
          <a:p>
            <a:pPr/>
            <a:r>
              <a:t>Title Text</a:t>
            </a:r>
          </a:p>
        </p:txBody>
      </p:sp>
      <p:sp>
        <p:nvSpPr>
          <p:cNvPr id="340"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7">
    <p:spTree>
      <p:nvGrpSpPr>
        <p:cNvPr id="1" name=""/>
        <p:cNvGrpSpPr/>
        <p:nvPr/>
      </p:nvGrpSpPr>
      <p:grpSpPr>
        <a:xfrm>
          <a:off x="0" y="0"/>
          <a:ext cx="0" cy="0"/>
          <a:chOff x="0" y="0"/>
          <a:chExt cx="0" cy="0"/>
        </a:xfrm>
      </p:grpSpPr>
      <p:sp>
        <p:nvSpPr>
          <p:cNvPr id="348"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349" name="Title Text"/>
          <p:cNvSpPr txBox="1"/>
          <p:nvPr>
            <p:ph type="title"/>
          </p:nvPr>
        </p:nvSpPr>
        <p:spPr>
          <a:prstGeom prst="rect">
            <a:avLst/>
          </a:prstGeom>
        </p:spPr>
        <p:txBody>
          <a:bodyPr/>
          <a:lstStyle/>
          <a:p>
            <a:pPr/>
            <a:r>
              <a:t>Title Text</a:t>
            </a:r>
          </a:p>
        </p:txBody>
      </p:sp>
      <p:sp>
        <p:nvSpPr>
          <p:cNvPr id="350"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51" name="Slide Number"/>
          <p:cNvSpPr txBox="1"/>
          <p:nvPr>
            <p:ph type="sldNum" sz="quarter" idx="2"/>
          </p:nvPr>
        </p:nvSpPr>
        <p:spPr>
          <a:prstGeom prst="rect">
            <a:avLst/>
          </a:prstGeom>
        </p:spPr>
        <p:txBody>
          <a:bodyPr/>
          <a:lstStyle/>
          <a:p>
            <a:pPr/>
            <a:fld id="{86CB4B4D-7CA3-9044-876B-883B54F8677D}" type="slidenum"/>
          </a:p>
        </p:txBody>
      </p:sp>
      <p:sp>
        <p:nvSpPr>
          <p:cNvPr id="352"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3">
    <p:spTree>
      <p:nvGrpSpPr>
        <p:cNvPr id="1" name=""/>
        <p:cNvGrpSpPr/>
        <p:nvPr/>
      </p:nvGrpSpPr>
      <p:grpSpPr>
        <a:xfrm>
          <a:off x="0" y="0"/>
          <a:ext cx="0" cy="0"/>
          <a:chOff x="0" y="0"/>
          <a:chExt cx="0" cy="0"/>
        </a:xfrm>
      </p:grpSpPr>
      <p:sp>
        <p:nvSpPr>
          <p:cNvPr id="359"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360" name="Title Text"/>
          <p:cNvSpPr txBox="1"/>
          <p:nvPr>
            <p:ph type="title"/>
          </p:nvPr>
        </p:nvSpPr>
        <p:spPr>
          <a:prstGeom prst="rect">
            <a:avLst/>
          </a:prstGeom>
        </p:spPr>
        <p:txBody>
          <a:bodyPr/>
          <a:lstStyle/>
          <a:p>
            <a:pPr/>
            <a:r>
              <a:t>Title Text</a:t>
            </a:r>
          </a:p>
        </p:txBody>
      </p:sp>
      <p:sp>
        <p:nvSpPr>
          <p:cNvPr id="36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62" name="Slide Number"/>
          <p:cNvSpPr txBox="1"/>
          <p:nvPr>
            <p:ph type="sldNum" sz="quarter" idx="2"/>
          </p:nvPr>
        </p:nvSpPr>
        <p:spPr>
          <a:prstGeom prst="rect">
            <a:avLst/>
          </a:prstGeom>
        </p:spPr>
        <p:txBody>
          <a:bodyPr/>
          <a:lstStyle/>
          <a:p>
            <a:pPr/>
            <a:fld id="{86CB4B4D-7CA3-9044-876B-883B54F8677D}" type="slidenum"/>
          </a:p>
        </p:txBody>
      </p:sp>
      <p:sp>
        <p:nvSpPr>
          <p:cNvPr id="363"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1">
    <p:spTree>
      <p:nvGrpSpPr>
        <p:cNvPr id="1" name=""/>
        <p:cNvGrpSpPr/>
        <p:nvPr/>
      </p:nvGrpSpPr>
      <p:grpSpPr>
        <a:xfrm>
          <a:off x="0" y="0"/>
          <a:ext cx="0" cy="0"/>
          <a:chOff x="0" y="0"/>
          <a:chExt cx="0" cy="0"/>
        </a:xfrm>
      </p:grpSpPr>
      <p:sp>
        <p:nvSpPr>
          <p:cNvPr id="370"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371" name="Title Text"/>
          <p:cNvSpPr txBox="1"/>
          <p:nvPr>
            <p:ph type="title"/>
          </p:nvPr>
        </p:nvSpPr>
        <p:spPr>
          <a:prstGeom prst="rect">
            <a:avLst/>
          </a:prstGeom>
        </p:spPr>
        <p:txBody>
          <a:bodyPr/>
          <a:lstStyle/>
          <a:p>
            <a:pPr/>
            <a:r>
              <a:t>Title Text</a:t>
            </a:r>
          </a:p>
        </p:txBody>
      </p:sp>
      <p:sp>
        <p:nvSpPr>
          <p:cNvPr id="372"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73"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3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2">
    <p:spTree>
      <p:nvGrpSpPr>
        <p:cNvPr id="1" name=""/>
        <p:cNvGrpSpPr/>
        <p:nvPr/>
      </p:nvGrpSpPr>
      <p:grpSpPr>
        <a:xfrm>
          <a:off x="0" y="0"/>
          <a:ext cx="0" cy="0"/>
          <a:chOff x="0" y="0"/>
          <a:chExt cx="0" cy="0"/>
        </a:xfrm>
      </p:grpSpPr>
      <p:sp>
        <p:nvSpPr>
          <p:cNvPr id="381"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382" name="Title Text"/>
          <p:cNvSpPr txBox="1"/>
          <p:nvPr>
            <p:ph type="title"/>
          </p:nvPr>
        </p:nvSpPr>
        <p:spPr>
          <a:prstGeom prst="rect">
            <a:avLst/>
          </a:prstGeom>
        </p:spPr>
        <p:txBody>
          <a:bodyPr/>
          <a:lstStyle/>
          <a:p>
            <a:pPr/>
            <a:r>
              <a:t>Title Text</a:t>
            </a:r>
          </a:p>
        </p:txBody>
      </p:sp>
      <p:sp>
        <p:nvSpPr>
          <p:cNvPr id="383"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384"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3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4">
    <p:spTree>
      <p:nvGrpSpPr>
        <p:cNvPr id="1" name=""/>
        <p:cNvGrpSpPr/>
        <p:nvPr/>
      </p:nvGrpSpPr>
      <p:grpSpPr>
        <a:xfrm>
          <a:off x="0" y="0"/>
          <a:ext cx="0" cy="0"/>
          <a:chOff x="0" y="0"/>
          <a:chExt cx="0" cy="0"/>
        </a:xfrm>
      </p:grpSpPr>
      <p:sp>
        <p:nvSpPr>
          <p:cNvPr id="392"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393" name="Title Text"/>
          <p:cNvSpPr txBox="1"/>
          <p:nvPr>
            <p:ph type="title"/>
          </p:nvPr>
        </p:nvSpPr>
        <p:spPr>
          <a:prstGeom prst="rect">
            <a:avLst/>
          </a:prstGeom>
        </p:spPr>
        <p:txBody>
          <a:bodyPr lIns="38100" tIns="38100" rIns="38100" bIns="38100"/>
          <a:lstStyle>
            <a:lvl1pPr>
              <a:defRPr sz="8000"/>
            </a:lvl1pPr>
          </a:lstStyle>
          <a:p>
            <a:pPr/>
            <a:r>
              <a:t>Title Text</a:t>
            </a:r>
          </a:p>
        </p:txBody>
      </p:sp>
      <p:sp>
        <p:nvSpPr>
          <p:cNvPr id="394" name="Body Level One…"/>
          <p:cNvSpPr txBox="1"/>
          <p:nvPr>
            <p:ph type="body" idx="1"/>
          </p:nvPr>
        </p:nvSpPr>
        <p:spPr>
          <a:xfrm>
            <a:off x="1270000" y="2768600"/>
            <a:ext cx="10464800" cy="5727700"/>
          </a:xfrm>
          <a:prstGeom prst="rect">
            <a:avLst/>
          </a:prstGeom>
        </p:spPr>
        <p:txBody>
          <a:bodyPr lIns="38100" tIns="38100" rIns="38100" bIns="38100"/>
          <a:lstStyle>
            <a:lvl1pPr marL="698500" indent="-444500">
              <a:spcBef>
                <a:spcPts val="2300"/>
              </a:spcBef>
              <a:defRPr sz="4000"/>
            </a:lvl1pPr>
            <a:lvl2pPr marL="1041400" indent="-444500">
              <a:spcBef>
                <a:spcPts val="2300"/>
              </a:spcBef>
              <a:defRPr sz="4000"/>
            </a:lvl2pPr>
            <a:lvl3pPr marL="1384300" indent="-444500">
              <a:spcBef>
                <a:spcPts val="2300"/>
              </a:spcBef>
              <a:defRPr sz="4000"/>
            </a:lvl3pPr>
            <a:lvl4pPr marL="1739900" indent="-444500">
              <a:spcBef>
                <a:spcPts val="2300"/>
              </a:spcBef>
              <a:defRPr sz="4000"/>
            </a:lvl4pPr>
            <a:lvl5pPr marL="2082800" indent="-444500">
              <a:spcBef>
                <a:spcPts val="2300"/>
              </a:spcBef>
              <a:defRPr sz="4000"/>
            </a:lvl5pPr>
          </a:lstStyle>
          <a:p>
            <a:pPr/>
            <a:r>
              <a:t>Body Level One</a:t>
            </a:r>
          </a:p>
          <a:p>
            <a:pPr lvl="1"/>
            <a:r>
              <a:t>Body Level Two</a:t>
            </a:r>
          </a:p>
          <a:p>
            <a:pPr lvl="2"/>
            <a:r>
              <a:t>Body Level Three</a:t>
            </a:r>
          </a:p>
          <a:p>
            <a:pPr lvl="3"/>
            <a:r>
              <a:t>Body Level Four</a:t>
            </a:r>
          </a:p>
          <a:p>
            <a:pPr lvl="4"/>
            <a:r>
              <a:t>Body Level Five</a:t>
            </a:r>
          </a:p>
        </p:txBody>
      </p:sp>
      <p:sp>
        <p:nvSpPr>
          <p:cNvPr id="395"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396" name="Slide Number"/>
          <p:cNvSpPr txBox="1"/>
          <p:nvPr>
            <p:ph type="sldNum" sz="quarter" idx="2"/>
          </p:nvPr>
        </p:nvSpPr>
        <p:spPr>
          <a:xfrm>
            <a:off x="6350000" y="9321800"/>
            <a:ext cx="292100" cy="317500"/>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42"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3">
    <p:spTree>
      <p:nvGrpSpPr>
        <p:cNvPr id="1" name=""/>
        <p:cNvGrpSpPr/>
        <p:nvPr/>
      </p:nvGrpSpPr>
      <p:grpSpPr>
        <a:xfrm>
          <a:off x="0" y="0"/>
          <a:ext cx="0" cy="0"/>
          <a:chOff x="0" y="0"/>
          <a:chExt cx="0" cy="0"/>
        </a:xfrm>
      </p:grpSpPr>
      <p:sp>
        <p:nvSpPr>
          <p:cNvPr id="403" name="Line"/>
          <p:cNvSpPr/>
          <p:nvPr/>
        </p:nvSpPr>
        <p:spPr>
          <a:xfrm>
            <a:off x="304798" y="9236601"/>
            <a:ext cx="12420306" cy="2"/>
          </a:xfrm>
          <a:prstGeom prst="line">
            <a:avLst/>
          </a:prstGeom>
          <a:ln w="12700">
            <a:solidFill>
              <a:srgbClr val="000000"/>
            </a:solidFill>
            <a:miter lim="400000"/>
          </a:ln>
        </p:spPr>
        <p:txBody>
          <a:bodyPr lIns="50800" tIns="50800" rIns="50800" bIns="50800" anchor="ctr"/>
          <a:lstStyle/>
          <a:p>
            <a:pPr/>
          </a:p>
        </p:txBody>
      </p:sp>
      <p:sp>
        <p:nvSpPr>
          <p:cNvPr id="404" name="Title Text"/>
          <p:cNvSpPr txBox="1"/>
          <p:nvPr>
            <p:ph type="title"/>
          </p:nvPr>
        </p:nvSpPr>
        <p:spPr>
          <a:prstGeom prst="rect">
            <a:avLst/>
          </a:prstGeom>
        </p:spPr>
        <p:txBody>
          <a:bodyPr/>
          <a:lstStyle/>
          <a:p>
            <a:pPr/>
            <a:r>
              <a:t>Title Text</a:t>
            </a:r>
          </a:p>
        </p:txBody>
      </p:sp>
      <p:sp>
        <p:nvSpPr>
          <p:cNvPr id="405"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06"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4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4">
    <p:spTree>
      <p:nvGrpSpPr>
        <p:cNvPr id="1" name=""/>
        <p:cNvGrpSpPr/>
        <p:nvPr/>
      </p:nvGrpSpPr>
      <p:grpSpPr>
        <a:xfrm>
          <a:off x="0" y="0"/>
          <a:ext cx="0" cy="0"/>
          <a:chOff x="0" y="0"/>
          <a:chExt cx="0" cy="0"/>
        </a:xfrm>
      </p:grpSpPr>
      <p:sp>
        <p:nvSpPr>
          <p:cNvPr id="414" name="Line"/>
          <p:cNvSpPr/>
          <p:nvPr/>
        </p:nvSpPr>
        <p:spPr>
          <a:xfrm>
            <a:off x="304798" y="9236601"/>
            <a:ext cx="12420306" cy="2"/>
          </a:xfrm>
          <a:prstGeom prst="line">
            <a:avLst/>
          </a:prstGeom>
          <a:ln w="12700">
            <a:solidFill>
              <a:srgbClr val="000000"/>
            </a:solidFill>
            <a:miter lim="400000"/>
          </a:ln>
        </p:spPr>
        <p:txBody>
          <a:bodyPr lIns="50800" tIns="50800" rIns="50800" bIns="50800" anchor="ctr"/>
          <a:lstStyle/>
          <a:p>
            <a:pPr/>
          </a:p>
        </p:txBody>
      </p:sp>
      <p:sp>
        <p:nvSpPr>
          <p:cNvPr id="415" name="Title Text"/>
          <p:cNvSpPr txBox="1"/>
          <p:nvPr>
            <p:ph type="title"/>
          </p:nvPr>
        </p:nvSpPr>
        <p:spPr>
          <a:prstGeom prst="rect">
            <a:avLst/>
          </a:prstGeom>
        </p:spPr>
        <p:txBody>
          <a:bodyPr/>
          <a:lstStyle/>
          <a:p>
            <a:pPr/>
            <a:r>
              <a:t>Title Text</a:t>
            </a:r>
          </a:p>
        </p:txBody>
      </p:sp>
      <p:sp>
        <p:nvSpPr>
          <p:cNvPr id="416"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17"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4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5">
    <p:spTree>
      <p:nvGrpSpPr>
        <p:cNvPr id="1" name=""/>
        <p:cNvGrpSpPr/>
        <p:nvPr/>
      </p:nvGrpSpPr>
      <p:grpSpPr>
        <a:xfrm>
          <a:off x="0" y="0"/>
          <a:ext cx="0" cy="0"/>
          <a:chOff x="0" y="0"/>
          <a:chExt cx="0" cy="0"/>
        </a:xfrm>
      </p:grpSpPr>
      <p:sp>
        <p:nvSpPr>
          <p:cNvPr id="425" name="Line"/>
          <p:cNvSpPr/>
          <p:nvPr/>
        </p:nvSpPr>
        <p:spPr>
          <a:xfrm>
            <a:off x="304798" y="9236601"/>
            <a:ext cx="12420306" cy="2"/>
          </a:xfrm>
          <a:prstGeom prst="line">
            <a:avLst/>
          </a:prstGeom>
          <a:ln w="12700">
            <a:solidFill>
              <a:srgbClr val="000000"/>
            </a:solidFill>
            <a:miter lim="400000"/>
          </a:ln>
        </p:spPr>
        <p:txBody>
          <a:bodyPr lIns="50800" tIns="50800" rIns="50800" bIns="50800" anchor="ctr"/>
          <a:lstStyle/>
          <a:p>
            <a:pPr/>
          </a:p>
        </p:txBody>
      </p:sp>
      <p:sp>
        <p:nvSpPr>
          <p:cNvPr id="426" name="Title Text"/>
          <p:cNvSpPr txBox="1"/>
          <p:nvPr>
            <p:ph type="title"/>
          </p:nvPr>
        </p:nvSpPr>
        <p:spPr>
          <a:prstGeom prst="rect">
            <a:avLst/>
          </a:prstGeom>
        </p:spPr>
        <p:txBody>
          <a:bodyPr/>
          <a:lstStyle/>
          <a:p>
            <a:pPr/>
            <a:r>
              <a:t>Title Text</a:t>
            </a:r>
          </a:p>
        </p:txBody>
      </p:sp>
      <p:sp>
        <p:nvSpPr>
          <p:cNvPr id="427"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28"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4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6">
    <p:spTree>
      <p:nvGrpSpPr>
        <p:cNvPr id="1" name=""/>
        <p:cNvGrpSpPr/>
        <p:nvPr/>
      </p:nvGrpSpPr>
      <p:grpSpPr>
        <a:xfrm>
          <a:off x="0" y="0"/>
          <a:ext cx="0" cy="0"/>
          <a:chOff x="0" y="0"/>
          <a:chExt cx="0" cy="0"/>
        </a:xfrm>
      </p:grpSpPr>
      <p:sp>
        <p:nvSpPr>
          <p:cNvPr id="436" name="Line"/>
          <p:cNvSpPr/>
          <p:nvPr/>
        </p:nvSpPr>
        <p:spPr>
          <a:xfrm>
            <a:off x="304798" y="9236601"/>
            <a:ext cx="12420306" cy="2"/>
          </a:xfrm>
          <a:prstGeom prst="line">
            <a:avLst/>
          </a:prstGeom>
          <a:ln w="12700">
            <a:solidFill>
              <a:srgbClr val="000000"/>
            </a:solidFill>
            <a:miter lim="400000"/>
          </a:ln>
        </p:spPr>
        <p:txBody>
          <a:bodyPr lIns="50800" tIns="50800" rIns="50800" bIns="50800" anchor="ctr"/>
          <a:lstStyle/>
          <a:p>
            <a:pPr/>
          </a:p>
        </p:txBody>
      </p:sp>
      <p:sp>
        <p:nvSpPr>
          <p:cNvPr id="437" name="Title Text"/>
          <p:cNvSpPr txBox="1"/>
          <p:nvPr>
            <p:ph type="title"/>
          </p:nvPr>
        </p:nvSpPr>
        <p:spPr>
          <a:prstGeom prst="rect">
            <a:avLst/>
          </a:prstGeom>
        </p:spPr>
        <p:txBody>
          <a:bodyPr/>
          <a:lstStyle/>
          <a:p>
            <a:pPr/>
            <a:r>
              <a:t>Title Text</a:t>
            </a:r>
          </a:p>
        </p:txBody>
      </p:sp>
      <p:sp>
        <p:nvSpPr>
          <p:cNvPr id="438"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39"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4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7">
    <p:spTree>
      <p:nvGrpSpPr>
        <p:cNvPr id="1" name=""/>
        <p:cNvGrpSpPr/>
        <p:nvPr/>
      </p:nvGrpSpPr>
      <p:grpSpPr>
        <a:xfrm>
          <a:off x="0" y="0"/>
          <a:ext cx="0" cy="0"/>
          <a:chOff x="0" y="0"/>
          <a:chExt cx="0" cy="0"/>
        </a:xfrm>
      </p:grpSpPr>
      <p:sp>
        <p:nvSpPr>
          <p:cNvPr id="447" name="Line"/>
          <p:cNvSpPr/>
          <p:nvPr/>
        </p:nvSpPr>
        <p:spPr>
          <a:xfrm>
            <a:off x="304798" y="9236601"/>
            <a:ext cx="12420306" cy="2"/>
          </a:xfrm>
          <a:prstGeom prst="line">
            <a:avLst/>
          </a:prstGeom>
          <a:ln w="12700">
            <a:solidFill>
              <a:srgbClr val="000000"/>
            </a:solidFill>
            <a:miter lim="400000"/>
          </a:ln>
        </p:spPr>
        <p:txBody>
          <a:bodyPr lIns="50800" tIns="50800" rIns="50800" bIns="50800" anchor="ctr"/>
          <a:lstStyle/>
          <a:p>
            <a:pPr/>
          </a:p>
        </p:txBody>
      </p:sp>
      <p:sp>
        <p:nvSpPr>
          <p:cNvPr id="448" name="Title Text"/>
          <p:cNvSpPr txBox="1"/>
          <p:nvPr>
            <p:ph type="title"/>
          </p:nvPr>
        </p:nvSpPr>
        <p:spPr>
          <a:prstGeom prst="rect">
            <a:avLst/>
          </a:prstGeom>
        </p:spPr>
        <p:txBody>
          <a:bodyPr/>
          <a:lstStyle/>
          <a:p>
            <a:pPr/>
            <a:r>
              <a:t>Title Text</a:t>
            </a:r>
          </a:p>
        </p:txBody>
      </p:sp>
      <p:sp>
        <p:nvSpPr>
          <p:cNvPr id="449"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50"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4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8">
    <p:spTree>
      <p:nvGrpSpPr>
        <p:cNvPr id="1" name=""/>
        <p:cNvGrpSpPr/>
        <p:nvPr/>
      </p:nvGrpSpPr>
      <p:grpSpPr>
        <a:xfrm>
          <a:off x="0" y="0"/>
          <a:ext cx="0" cy="0"/>
          <a:chOff x="0" y="0"/>
          <a:chExt cx="0" cy="0"/>
        </a:xfrm>
      </p:grpSpPr>
      <p:sp>
        <p:nvSpPr>
          <p:cNvPr id="458" name="Line"/>
          <p:cNvSpPr/>
          <p:nvPr/>
        </p:nvSpPr>
        <p:spPr>
          <a:xfrm>
            <a:off x="304798" y="9236601"/>
            <a:ext cx="12420306" cy="2"/>
          </a:xfrm>
          <a:prstGeom prst="line">
            <a:avLst/>
          </a:prstGeom>
          <a:ln w="12700">
            <a:solidFill>
              <a:srgbClr val="000000"/>
            </a:solidFill>
            <a:miter lim="400000"/>
          </a:ln>
        </p:spPr>
        <p:txBody>
          <a:bodyPr lIns="50800" tIns="50800" rIns="50800" bIns="50800" anchor="ctr"/>
          <a:lstStyle/>
          <a:p>
            <a:pPr/>
          </a:p>
        </p:txBody>
      </p:sp>
      <p:sp>
        <p:nvSpPr>
          <p:cNvPr id="459" name="Title Text"/>
          <p:cNvSpPr txBox="1"/>
          <p:nvPr>
            <p:ph type="title"/>
          </p:nvPr>
        </p:nvSpPr>
        <p:spPr>
          <a:prstGeom prst="rect">
            <a:avLst/>
          </a:prstGeom>
        </p:spPr>
        <p:txBody>
          <a:bodyPr/>
          <a:lstStyle/>
          <a:p>
            <a:pPr/>
            <a:r>
              <a:t>Title Text</a:t>
            </a:r>
          </a:p>
        </p:txBody>
      </p:sp>
      <p:sp>
        <p:nvSpPr>
          <p:cNvPr id="460"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61"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4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19">
    <p:spTree>
      <p:nvGrpSpPr>
        <p:cNvPr id="1" name=""/>
        <p:cNvGrpSpPr/>
        <p:nvPr/>
      </p:nvGrpSpPr>
      <p:grpSpPr>
        <a:xfrm>
          <a:off x="0" y="0"/>
          <a:ext cx="0" cy="0"/>
          <a:chOff x="0" y="0"/>
          <a:chExt cx="0" cy="0"/>
        </a:xfrm>
      </p:grpSpPr>
      <p:sp>
        <p:nvSpPr>
          <p:cNvPr id="469"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470" name="Title Text"/>
          <p:cNvSpPr txBox="1"/>
          <p:nvPr>
            <p:ph type="title"/>
          </p:nvPr>
        </p:nvSpPr>
        <p:spPr>
          <a:prstGeom prst="rect">
            <a:avLst/>
          </a:prstGeom>
        </p:spPr>
        <p:txBody>
          <a:bodyPr/>
          <a:lstStyle/>
          <a:p>
            <a:pPr/>
            <a:r>
              <a:t>Title Text</a:t>
            </a:r>
          </a:p>
        </p:txBody>
      </p:sp>
      <p:sp>
        <p:nvSpPr>
          <p:cNvPr id="47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72"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4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0">
    <p:spTree>
      <p:nvGrpSpPr>
        <p:cNvPr id="1" name=""/>
        <p:cNvGrpSpPr/>
        <p:nvPr/>
      </p:nvGrpSpPr>
      <p:grpSpPr>
        <a:xfrm>
          <a:off x="0" y="0"/>
          <a:ext cx="0" cy="0"/>
          <a:chOff x="0" y="0"/>
          <a:chExt cx="0" cy="0"/>
        </a:xfrm>
      </p:grpSpPr>
      <p:sp>
        <p:nvSpPr>
          <p:cNvPr id="480" name="Line"/>
          <p:cNvSpPr/>
          <p:nvPr/>
        </p:nvSpPr>
        <p:spPr>
          <a:xfrm>
            <a:off x="304798" y="9236601"/>
            <a:ext cx="12420306" cy="2"/>
          </a:xfrm>
          <a:prstGeom prst="line">
            <a:avLst/>
          </a:prstGeom>
          <a:ln w="12700">
            <a:solidFill>
              <a:srgbClr val="000000"/>
            </a:solidFill>
            <a:miter lim="400000"/>
          </a:ln>
        </p:spPr>
        <p:txBody>
          <a:bodyPr lIns="50800" tIns="50800" rIns="50800" bIns="50800" anchor="ctr"/>
          <a:lstStyle/>
          <a:p>
            <a:pPr/>
          </a:p>
        </p:txBody>
      </p:sp>
      <p:sp>
        <p:nvSpPr>
          <p:cNvPr id="481" name="Title Text"/>
          <p:cNvSpPr txBox="1"/>
          <p:nvPr>
            <p:ph type="title"/>
          </p:nvPr>
        </p:nvSpPr>
        <p:spPr>
          <a:prstGeom prst="rect">
            <a:avLst/>
          </a:prstGeom>
        </p:spPr>
        <p:txBody>
          <a:bodyPr/>
          <a:lstStyle/>
          <a:p>
            <a:pPr/>
            <a:r>
              <a:t>Title Text</a:t>
            </a:r>
          </a:p>
        </p:txBody>
      </p:sp>
      <p:sp>
        <p:nvSpPr>
          <p:cNvPr id="482"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83"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4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8">
    <p:spTree>
      <p:nvGrpSpPr>
        <p:cNvPr id="1" name=""/>
        <p:cNvGrpSpPr/>
        <p:nvPr/>
      </p:nvGrpSpPr>
      <p:grpSpPr>
        <a:xfrm>
          <a:off x="0" y="0"/>
          <a:ext cx="0" cy="0"/>
          <a:chOff x="0" y="0"/>
          <a:chExt cx="0" cy="0"/>
        </a:xfrm>
      </p:grpSpPr>
      <p:sp>
        <p:nvSpPr>
          <p:cNvPr id="491"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492" name="Title Text"/>
          <p:cNvSpPr txBox="1"/>
          <p:nvPr>
            <p:ph type="title"/>
          </p:nvPr>
        </p:nvSpPr>
        <p:spPr>
          <a:prstGeom prst="rect">
            <a:avLst/>
          </a:prstGeom>
        </p:spPr>
        <p:txBody>
          <a:bodyPr/>
          <a:lstStyle/>
          <a:p>
            <a:pPr/>
            <a:r>
              <a:t>Title Text</a:t>
            </a:r>
          </a:p>
        </p:txBody>
      </p:sp>
      <p:sp>
        <p:nvSpPr>
          <p:cNvPr id="493"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494" name="Slide Number"/>
          <p:cNvSpPr txBox="1"/>
          <p:nvPr>
            <p:ph type="sldNum" sz="quarter" idx="2"/>
          </p:nvPr>
        </p:nvSpPr>
        <p:spPr>
          <a:prstGeom prst="rect">
            <a:avLst/>
          </a:prstGeom>
        </p:spPr>
        <p:txBody>
          <a:bodyPr/>
          <a:lstStyle/>
          <a:p>
            <a:pPr/>
            <a:fld id="{86CB4B4D-7CA3-9044-876B-883B54F8677D}" type="slidenum"/>
          </a:p>
        </p:txBody>
      </p:sp>
      <p:sp>
        <p:nvSpPr>
          <p:cNvPr id="495"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默认设计模板">
    <p:spTree>
      <p:nvGrpSpPr>
        <p:cNvPr id="1" name=""/>
        <p:cNvGrpSpPr/>
        <p:nvPr/>
      </p:nvGrpSpPr>
      <p:grpSpPr>
        <a:xfrm>
          <a:off x="0" y="0"/>
          <a:ext cx="0" cy="0"/>
          <a:chOff x="0" y="0"/>
          <a:chExt cx="0" cy="0"/>
        </a:xfrm>
      </p:grpSpPr>
      <p:sp>
        <p:nvSpPr>
          <p:cNvPr id="502" name="Title Text"/>
          <p:cNvSpPr txBox="1"/>
          <p:nvPr>
            <p:ph type="title"/>
          </p:nvPr>
        </p:nvSpPr>
        <p:spPr>
          <a:xfrm>
            <a:off x="647700" y="130951"/>
            <a:ext cx="11709400" cy="2144889"/>
          </a:xfrm>
          <a:prstGeom prst="rect">
            <a:avLst/>
          </a:prstGeom>
        </p:spPr>
        <p:txBody>
          <a:bodyPr/>
          <a:lstStyle>
            <a:lvl1pPr marL="57799" marR="57799" defTabSz="1295400">
              <a:defRPr sz="6200">
                <a:uFill>
                  <a:solidFill>
                    <a:srgbClr val="000000"/>
                  </a:solidFill>
                </a:uFill>
                <a:latin typeface="Arial"/>
                <a:ea typeface="Arial"/>
                <a:cs typeface="Arial"/>
                <a:sym typeface="Arial"/>
              </a:defRPr>
            </a:lvl1pPr>
          </a:lstStyle>
          <a:p>
            <a:pPr/>
            <a:r>
              <a:t>Title Text</a:t>
            </a:r>
          </a:p>
        </p:txBody>
      </p:sp>
      <p:sp>
        <p:nvSpPr>
          <p:cNvPr id="503" name="Body Level One…"/>
          <p:cNvSpPr txBox="1"/>
          <p:nvPr>
            <p:ph type="body" idx="1"/>
          </p:nvPr>
        </p:nvSpPr>
        <p:spPr>
          <a:xfrm>
            <a:off x="647700" y="2273300"/>
            <a:ext cx="11709400" cy="7480300"/>
          </a:xfrm>
          <a:prstGeom prst="rect">
            <a:avLst/>
          </a:prstGeom>
        </p:spPr>
        <p:txBody>
          <a:bodyPr anchor="t"/>
          <a:lstStyle>
            <a:lvl1pPr marL="383540" marR="57799" indent="-342900" defTabSz="1295400">
              <a:spcBef>
                <a:spcPts val="1000"/>
              </a:spcBef>
              <a:buSzPct val="100000"/>
              <a:defRPr sz="4400">
                <a:uFill>
                  <a:solidFill>
                    <a:srgbClr val="000000"/>
                  </a:solidFill>
                </a:uFill>
                <a:latin typeface="Arial"/>
                <a:ea typeface="Arial"/>
                <a:cs typeface="Arial"/>
                <a:sym typeface="Arial"/>
              </a:defRPr>
            </a:lvl1pPr>
            <a:lvl2pPr marL="783590" marR="57799" indent="-285750" defTabSz="1295400">
              <a:spcBef>
                <a:spcPts val="900"/>
              </a:spcBef>
              <a:buSzPct val="100000"/>
              <a:buChar char="–"/>
              <a:defRPr sz="3800">
                <a:uFill>
                  <a:solidFill>
                    <a:srgbClr val="000000"/>
                  </a:solidFill>
                </a:uFill>
                <a:latin typeface="Arial"/>
                <a:ea typeface="Arial"/>
                <a:cs typeface="Arial"/>
                <a:sym typeface="Arial"/>
              </a:defRPr>
            </a:lvl2pPr>
            <a:lvl3pPr marL="1183639" marR="57799" indent="-228600" defTabSz="1295400">
              <a:spcBef>
                <a:spcPts val="700"/>
              </a:spcBef>
              <a:buSzPct val="100000"/>
              <a:defRPr sz="3400">
                <a:uFill>
                  <a:solidFill>
                    <a:srgbClr val="000000"/>
                  </a:solidFill>
                </a:uFill>
                <a:latin typeface="Arial"/>
                <a:ea typeface="Arial"/>
                <a:cs typeface="Arial"/>
                <a:sym typeface="Arial"/>
              </a:defRPr>
            </a:lvl3pPr>
            <a:lvl4pPr marL="1640839" marR="57799" indent="-228600" defTabSz="1295400">
              <a:spcBef>
                <a:spcPts val="600"/>
              </a:spcBef>
              <a:buSzPct val="100000"/>
              <a:buChar char="–"/>
              <a:defRPr sz="2800">
                <a:uFill>
                  <a:solidFill>
                    <a:srgbClr val="000000"/>
                  </a:solidFill>
                </a:uFill>
                <a:latin typeface="Arial"/>
                <a:ea typeface="Arial"/>
                <a:cs typeface="Arial"/>
                <a:sym typeface="Arial"/>
              </a:defRPr>
            </a:lvl4pPr>
            <a:lvl5pPr marL="2098039" marR="57799" indent="-228600" defTabSz="1295400">
              <a:spcBef>
                <a:spcPts val="600"/>
              </a:spcBef>
              <a:buSzPct val="100000"/>
              <a:buChar char="»"/>
              <a:defRPr sz="2800">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04" name="Slide Number"/>
          <p:cNvSpPr txBox="1"/>
          <p:nvPr>
            <p:ph type="sldNum" sz="quarter" idx="2"/>
          </p:nvPr>
        </p:nvSpPr>
        <p:spPr>
          <a:xfrm>
            <a:off x="10653047" y="8882098"/>
            <a:ext cx="368574" cy="360822"/>
          </a:xfrm>
          <a:prstGeom prst="rect">
            <a:avLst/>
          </a:prstGeom>
        </p:spPr>
        <p:txBody>
          <a:bodyPr anchor="t"/>
          <a:lstStyle>
            <a:lvl1pPr defTabSz="8255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50" name="Title Text"/>
          <p:cNvSpPr txBox="1"/>
          <p:nvPr>
            <p:ph type="title"/>
          </p:nvPr>
        </p:nvSpPr>
        <p:spPr>
          <a:xfrm>
            <a:off x="1270000" y="2971800"/>
            <a:ext cx="10464800" cy="3810000"/>
          </a:xfrm>
          <a:prstGeom prst="rect">
            <a:avLst/>
          </a:prstGeom>
        </p:spPr>
        <p:txBody>
          <a:bodyPr/>
          <a:lstStyle/>
          <a:p>
            <a:pPr/>
            <a:r>
              <a:t>Title Text</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2">
    <p:spTree>
      <p:nvGrpSpPr>
        <p:cNvPr id="1" name=""/>
        <p:cNvGrpSpPr/>
        <p:nvPr/>
      </p:nvGrpSpPr>
      <p:grpSpPr>
        <a:xfrm>
          <a:off x="0" y="0"/>
          <a:ext cx="0" cy="0"/>
          <a:chOff x="0" y="0"/>
          <a:chExt cx="0" cy="0"/>
        </a:xfrm>
      </p:grpSpPr>
      <p:sp>
        <p:nvSpPr>
          <p:cNvPr id="511" name="Title Text"/>
          <p:cNvSpPr txBox="1"/>
          <p:nvPr>
            <p:ph type="title"/>
          </p:nvPr>
        </p:nvSpPr>
        <p:spPr>
          <a:prstGeom prst="rect">
            <a:avLst/>
          </a:prstGeom>
        </p:spPr>
        <p:txBody>
          <a:bodyPr/>
          <a:lstStyle/>
          <a:p>
            <a:pPr/>
            <a:r>
              <a:t>Title Text</a:t>
            </a:r>
          </a:p>
        </p:txBody>
      </p:sp>
      <p:sp>
        <p:nvSpPr>
          <p:cNvPr id="512"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5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3">
    <p:spTree>
      <p:nvGrpSpPr>
        <p:cNvPr id="1" name=""/>
        <p:cNvGrpSpPr/>
        <p:nvPr/>
      </p:nvGrpSpPr>
      <p:grpSpPr>
        <a:xfrm>
          <a:off x="0" y="0"/>
          <a:ext cx="0" cy="0"/>
          <a:chOff x="0" y="0"/>
          <a:chExt cx="0" cy="0"/>
        </a:xfrm>
      </p:grpSpPr>
      <p:sp>
        <p:nvSpPr>
          <p:cNvPr id="520" name="Title Text"/>
          <p:cNvSpPr txBox="1"/>
          <p:nvPr>
            <p:ph type="title"/>
          </p:nvPr>
        </p:nvSpPr>
        <p:spPr>
          <a:prstGeom prst="rect">
            <a:avLst/>
          </a:prstGeom>
        </p:spPr>
        <p:txBody>
          <a:bodyPr/>
          <a:lstStyle/>
          <a:p>
            <a:pPr/>
            <a:r>
              <a:t>Title Text</a:t>
            </a:r>
          </a:p>
        </p:txBody>
      </p:sp>
      <p:sp>
        <p:nvSpPr>
          <p:cNvPr id="52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5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5">
    <p:spTree>
      <p:nvGrpSpPr>
        <p:cNvPr id="1" name=""/>
        <p:cNvGrpSpPr/>
        <p:nvPr/>
      </p:nvGrpSpPr>
      <p:grpSpPr>
        <a:xfrm>
          <a:off x="0" y="0"/>
          <a:ext cx="0" cy="0"/>
          <a:chOff x="0" y="0"/>
          <a:chExt cx="0" cy="0"/>
        </a:xfrm>
      </p:grpSpPr>
      <p:sp>
        <p:nvSpPr>
          <p:cNvPr id="529" name="Title Text"/>
          <p:cNvSpPr txBox="1"/>
          <p:nvPr>
            <p:ph type="title"/>
          </p:nvPr>
        </p:nvSpPr>
        <p:spPr>
          <a:prstGeom prst="rect">
            <a:avLst/>
          </a:prstGeom>
        </p:spPr>
        <p:txBody>
          <a:bodyPr lIns="38100" tIns="38100" rIns="38100" bIns="38100"/>
          <a:lstStyle>
            <a:lvl1pPr>
              <a:defRPr sz="8000"/>
            </a:lvl1pPr>
          </a:lstStyle>
          <a:p>
            <a:pPr/>
            <a:r>
              <a:t>Title Text</a:t>
            </a:r>
          </a:p>
        </p:txBody>
      </p:sp>
      <p:sp>
        <p:nvSpPr>
          <p:cNvPr id="530" name="Body Level One…"/>
          <p:cNvSpPr txBox="1"/>
          <p:nvPr>
            <p:ph type="body" idx="1"/>
          </p:nvPr>
        </p:nvSpPr>
        <p:spPr>
          <a:xfrm>
            <a:off x="1270000" y="2768600"/>
            <a:ext cx="10464800" cy="5727700"/>
          </a:xfrm>
          <a:prstGeom prst="rect">
            <a:avLst/>
          </a:prstGeom>
        </p:spPr>
        <p:txBody>
          <a:bodyPr lIns="38100" tIns="38100" rIns="38100" bIns="38100"/>
          <a:lstStyle>
            <a:lvl1pPr marL="698500" indent="-444500">
              <a:spcBef>
                <a:spcPts val="2300"/>
              </a:spcBef>
              <a:defRPr sz="4000"/>
            </a:lvl1pPr>
            <a:lvl2pPr marL="1041400" indent="-444500">
              <a:spcBef>
                <a:spcPts val="2300"/>
              </a:spcBef>
              <a:defRPr sz="4000"/>
            </a:lvl2pPr>
            <a:lvl3pPr marL="1384300" indent="-444500">
              <a:spcBef>
                <a:spcPts val="2300"/>
              </a:spcBef>
              <a:defRPr sz="4000"/>
            </a:lvl3pPr>
            <a:lvl4pPr marL="1739900" indent="-444500">
              <a:spcBef>
                <a:spcPts val="2300"/>
              </a:spcBef>
              <a:defRPr sz="4000"/>
            </a:lvl4pPr>
            <a:lvl5pPr marL="2082800" indent="-444500">
              <a:spcBef>
                <a:spcPts val="2300"/>
              </a:spcBef>
              <a:defRPr sz="4000"/>
            </a:lvl5pPr>
          </a:lstStyle>
          <a:p>
            <a:pPr/>
            <a:r>
              <a:t>Body Level One</a:t>
            </a:r>
          </a:p>
          <a:p>
            <a:pPr lvl="1"/>
            <a:r>
              <a:t>Body Level Two</a:t>
            </a:r>
          </a:p>
          <a:p>
            <a:pPr lvl="2"/>
            <a:r>
              <a:t>Body Level Three</a:t>
            </a:r>
          </a:p>
          <a:p>
            <a:pPr lvl="3"/>
            <a:r>
              <a:t>Body Level Four</a:t>
            </a:r>
          </a:p>
          <a:p>
            <a:pPr lvl="4"/>
            <a:r>
              <a:t>Body Level Five</a:t>
            </a:r>
          </a:p>
        </p:txBody>
      </p:sp>
      <p:sp>
        <p:nvSpPr>
          <p:cNvPr id="531" name="Slide Number"/>
          <p:cNvSpPr txBox="1"/>
          <p:nvPr>
            <p:ph type="sldNum" sz="quarter" idx="2"/>
          </p:nvPr>
        </p:nvSpPr>
        <p:spPr>
          <a:xfrm>
            <a:off x="6350000" y="9321800"/>
            <a:ext cx="292100" cy="317500"/>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copy 24">
    <p:spTree>
      <p:nvGrpSpPr>
        <p:cNvPr id="1" name=""/>
        <p:cNvGrpSpPr/>
        <p:nvPr/>
      </p:nvGrpSpPr>
      <p:grpSpPr>
        <a:xfrm>
          <a:off x="0" y="0"/>
          <a:ext cx="0" cy="0"/>
          <a:chOff x="0" y="0"/>
          <a:chExt cx="0" cy="0"/>
        </a:xfrm>
      </p:grpSpPr>
      <p:sp>
        <p:nvSpPr>
          <p:cNvPr id="538" name="Title Text"/>
          <p:cNvSpPr txBox="1"/>
          <p:nvPr>
            <p:ph type="title"/>
          </p:nvPr>
        </p:nvSpPr>
        <p:spPr>
          <a:prstGeom prst="rect">
            <a:avLst/>
          </a:prstGeom>
        </p:spPr>
        <p:txBody>
          <a:bodyPr/>
          <a:lstStyle/>
          <a:p>
            <a:pPr/>
            <a:r>
              <a:t>Title Text</a:t>
            </a:r>
          </a:p>
        </p:txBody>
      </p:sp>
      <p:sp>
        <p:nvSpPr>
          <p:cNvPr id="539"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5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47"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548" name="Title Text"/>
          <p:cNvSpPr txBox="1"/>
          <p:nvPr>
            <p:ph type="title"/>
          </p:nvPr>
        </p:nvSpPr>
        <p:spPr>
          <a:xfrm>
            <a:off x="955270" y="809385"/>
            <a:ext cx="11110659" cy="1629015"/>
          </a:xfrm>
          <a:prstGeom prst="rect">
            <a:avLst/>
          </a:prstGeom>
          <a:ln w="9525">
            <a:round/>
          </a:ln>
        </p:spPr>
        <p:txBody>
          <a:bodyPr lIns="0" tIns="0" rIns="0" bIns="0"/>
          <a:lstStyle>
            <a:lvl1pPr>
              <a:lnSpc>
                <a:spcPts val="2400"/>
              </a:lnSpc>
              <a:defRPr sz="5600">
                <a:uFill>
                  <a:solidFill>
                    <a:srgbClr val="000000"/>
                  </a:solidFill>
                </a:uFill>
                <a:latin typeface="Times"/>
                <a:ea typeface="Times"/>
                <a:cs typeface="Times"/>
                <a:sym typeface="Times"/>
              </a:defRPr>
            </a:lvl1pPr>
          </a:lstStyle>
          <a:p>
            <a:pPr/>
            <a:r>
              <a:t>Title Text</a:t>
            </a:r>
          </a:p>
        </p:txBody>
      </p:sp>
      <p:sp>
        <p:nvSpPr>
          <p:cNvPr id="549"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550" name="Slide Number"/>
          <p:cNvSpPr txBox="1"/>
          <p:nvPr>
            <p:ph type="sldNum" sz="quarter" idx="2"/>
          </p:nvPr>
        </p:nvSpPr>
        <p:spPr>
          <a:xfrm>
            <a:off x="12060971" y="9257145"/>
            <a:ext cx="292101" cy="297248"/>
          </a:xfrm>
          <a:prstGeom prst="rect">
            <a:avLst/>
          </a:prstGeom>
        </p:spPr>
        <p:txBody>
          <a:bodyPr/>
          <a:lstStyle>
            <a:lvl1pPr algn="r" defTabSz="1181100">
              <a:defRPr b="1" sz="1400">
                <a:uFill>
                  <a:solidFill>
                    <a:srgbClr val="000000"/>
                  </a:solidFill>
                </a:u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57"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558"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559" name="Title Text"/>
          <p:cNvSpPr txBox="1"/>
          <p:nvPr>
            <p:ph type="title"/>
          </p:nvPr>
        </p:nvSpPr>
        <p:spPr>
          <a:prstGeom prst="rect">
            <a:avLst/>
          </a:prstGeom>
        </p:spPr>
        <p:txBody>
          <a:bodyPr/>
          <a:lstStyle/>
          <a:p>
            <a:pPr/>
            <a:r>
              <a:t>Title Text</a:t>
            </a:r>
          </a:p>
        </p:txBody>
      </p:sp>
      <p:sp>
        <p:nvSpPr>
          <p:cNvPr id="560"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561"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5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9" name="Title Text"/>
          <p:cNvSpPr txBox="1"/>
          <p:nvPr>
            <p:ph type="title"/>
          </p:nvPr>
        </p:nvSpPr>
        <p:spPr>
          <a:xfrm>
            <a:off x="952500" y="444500"/>
            <a:ext cx="11099800" cy="2159000"/>
          </a:xfrm>
          <a:prstGeom prst="rect">
            <a:avLst/>
          </a:prstGeom>
        </p:spPr>
        <p:txBody>
          <a:bodyPr>
            <a:normAutofit fontScale="100000" lnSpcReduction="0"/>
          </a:bodyPr>
          <a:lstStyle>
            <a:lvl1pPr>
              <a:defRPr sz="8000">
                <a:latin typeface="Helvetica Light"/>
                <a:ea typeface="Helvetica Light"/>
                <a:cs typeface="Helvetica Light"/>
                <a:sym typeface="Helvetica Light"/>
              </a:defRPr>
            </a:lvl1pPr>
          </a:lstStyle>
          <a:p>
            <a:pPr/>
            <a:r>
              <a:t>Title Text</a:t>
            </a:r>
          </a:p>
        </p:txBody>
      </p:sp>
      <p:sp>
        <p:nvSpPr>
          <p:cNvPr id="570" name="Body Level One…"/>
          <p:cNvSpPr txBox="1"/>
          <p:nvPr>
            <p:ph type="body" idx="1"/>
          </p:nvPr>
        </p:nvSpPr>
        <p:spPr>
          <a:xfrm>
            <a:off x="952500" y="2603500"/>
            <a:ext cx="11099800" cy="6286500"/>
          </a:xfrm>
          <a:prstGeom prst="rect">
            <a:avLst/>
          </a:prstGeom>
        </p:spPr>
        <p:txBody>
          <a:bodyPr>
            <a:normAutofit fontScale="100000" lnSpcReduction="0"/>
          </a:bodyPr>
          <a:lstStyle>
            <a:lvl1pPr marL="444500" indent="-444500">
              <a:spcBef>
                <a:spcPts val="4200"/>
              </a:spcBef>
              <a:buSzPct val="75000"/>
              <a:defRPr sz="3600">
                <a:latin typeface="Helvetica Light"/>
                <a:ea typeface="Helvetica Light"/>
                <a:cs typeface="Helvetica Light"/>
                <a:sym typeface="Helvetica Light"/>
              </a:defRPr>
            </a:lvl1pPr>
            <a:lvl2pPr marL="889000" indent="-444500">
              <a:spcBef>
                <a:spcPts val="4200"/>
              </a:spcBef>
              <a:buSzPct val="75000"/>
              <a:defRPr sz="3600">
                <a:latin typeface="Helvetica Light"/>
                <a:ea typeface="Helvetica Light"/>
                <a:cs typeface="Helvetica Light"/>
                <a:sym typeface="Helvetica Light"/>
              </a:defRPr>
            </a:lvl2pPr>
            <a:lvl3pPr marL="1333500" indent="-444500">
              <a:spcBef>
                <a:spcPts val="4200"/>
              </a:spcBef>
              <a:buSzPct val="75000"/>
              <a:defRPr sz="3600">
                <a:latin typeface="Helvetica Light"/>
                <a:ea typeface="Helvetica Light"/>
                <a:cs typeface="Helvetica Light"/>
                <a:sym typeface="Helvetica Light"/>
              </a:defRPr>
            </a:lvl3pPr>
            <a:lvl4pPr marL="1778000" indent="-444500">
              <a:spcBef>
                <a:spcPts val="4200"/>
              </a:spcBef>
              <a:buSzPct val="75000"/>
              <a:defRPr sz="3600">
                <a:latin typeface="Helvetica Light"/>
                <a:ea typeface="Helvetica Light"/>
                <a:cs typeface="Helvetica Light"/>
                <a:sym typeface="Helvetica Light"/>
              </a:defRPr>
            </a:lvl4pPr>
            <a:lvl5pPr marL="2222500" indent="-444500">
              <a:spcBef>
                <a:spcPts val="4200"/>
              </a:spcBef>
              <a:buSzPct val="75000"/>
              <a:defRPr sz="36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71" name="Slide Number"/>
          <p:cNvSpPr txBox="1"/>
          <p:nvPr>
            <p:ph type="sldNum" sz="quarter" idx="2"/>
          </p:nvPr>
        </p:nvSpPr>
        <p:spPr>
          <a:xfrm>
            <a:off x="6311798" y="9251950"/>
            <a:ext cx="368504" cy="381000"/>
          </a:xfrm>
          <a:prstGeom prst="rect">
            <a:avLst/>
          </a:prstGeom>
        </p:spPr>
        <p:txBody>
          <a:bodyPr anchor="t"/>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78"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579"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580" name="Title Text"/>
          <p:cNvSpPr txBox="1"/>
          <p:nvPr>
            <p:ph type="title"/>
          </p:nvPr>
        </p:nvSpPr>
        <p:spPr>
          <a:prstGeom prst="rect">
            <a:avLst/>
          </a:prstGeom>
        </p:spPr>
        <p:txBody>
          <a:bodyPr/>
          <a:lstStyle/>
          <a:p>
            <a:pPr/>
            <a:r>
              <a:t>Title Text</a:t>
            </a:r>
          </a:p>
        </p:txBody>
      </p:sp>
      <p:sp>
        <p:nvSpPr>
          <p:cNvPr id="58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582"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5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90" name="Title Text"/>
          <p:cNvSpPr txBox="1"/>
          <p:nvPr>
            <p:ph type="title"/>
          </p:nvPr>
        </p:nvSpPr>
        <p:spPr>
          <a:xfrm>
            <a:off x="952500" y="444500"/>
            <a:ext cx="11099800" cy="2159000"/>
          </a:xfrm>
          <a:prstGeom prst="rect">
            <a:avLst/>
          </a:prstGeom>
        </p:spPr>
        <p:txBody>
          <a:bodyPr>
            <a:normAutofit fontScale="100000" lnSpcReduction="0"/>
          </a:bodyPr>
          <a:lstStyle>
            <a:lvl1pPr>
              <a:defRPr sz="8000">
                <a:latin typeface="Helvetica Light"/>
                <a:ea typeface="Helvetica Light"/>
                <a:cs typeface="Helvetica Light"/>
                <a:sym typeface="Helvetica Light"/>
              </a:defRPr>
            </a:lvl1pPr>
          </a:lstStyle>
          <a:p>
            <a:pPr/>
            <a:r>
              <a:t>Title Text</a:t>
            </a:r>
          </a:p>
        </p:txBody>
      </p:sp>
      <p:sp>
        <p:nvSpPr>
          <p:cNvPr id="591" name="Body Level One…"/>
          <p:cNvSpPr txBox="1"/>
          <p:nvPr>
            <p:ph type="body" idx="1"/>
          </p:nvPr>
        </p:nvSpPr>
        <p:spPr>
          <a:xfrm>
            <a:off x="952500" y="2603500"/>
            <a:ext cx="11099800" cy="6286500"/>
          </a:xfrm>
          <a:prstGeom prst="rect">
            <a:avLst/>
          </a:prstGeom>
        </p:spPr>
        <p:txBody>
          <a:bodyPr>
            <a:normAutofit fontScale="100000" lnSpcReduction="0"/>
          </a:bodyPr>
          <a:lstStyle>
            <a:lvl1pPr marL="444500" indent="-444500">
              <a:spcBef>
                <a:spcPts val="4200"/>
              </a:spcBef>
              <a:buSzPct val="75000"/>
              <a:defRPr sz="3600">
                <a:latin typeface="Helvetica Light"/>
                <a:ea typeface="Helvetica Light"/>
                <a:cs typeface="Helvetica Light"/>
                <a:sym typeface="Helvetica Light"/>
              </a:defRPr>
            </a:lvl1pPr>
            <a:lvl2pPr marL="889000" indent="-444500">
              <a:spcBef>
                <a:spcPts val="4200"/>
              </a:spcBef>
              <a:buSzPct val="75000"/>
              <a:defRPr sz="3600">
                <a:latin typeface="Helvetica Light"/>
                <a:ea typeface="Helvetica Light"/>
                <a:cs typeface="Helvetica Light"/>
                <a:sym typeface="Helvetica Light"/>
              </a:defRPr>
            </a:lvl2pPr>
            <a:lvl3pPr marL="1333500" indent="-444500">
              <a:spcBef>
                <a:spcPts val="4200"/>
              </a:spcBef>
              <a:buSzPct val="75000"/>
              <a:defRPr sz="3600">
                <a:latin typeface="Helvetica Light"/>
                <a:ea typeface="Helvetica Light"/>
                <a:cs typeface="Helvetica Light"/>
                <a:sym typeface="Helvetica Light"/>
              </a:defRPr>
            </a:lvl3pPr>
            <a:lvl4pPr marL="1778000" indent="-444500">
              <a:spcBef>
                <a:spcPts val="4200"/>
              </a:spcBef>
              <a:buSzPct val="75000"/>
              <a:defRPr sz="3600">
                <a:latin typeface="Helvetica Light"/>
                <a:ea typeface="Helvetica Light"/>
                <a:cs typeface="Helvetica Light"/>
                <a:sym typeface="Helvetica Light"/>
              </a:defRPr>
            </a:lvl4pPr>
            <a:lvl5pPr marL="2222500" indent="-444500">
              <a:spcBef>
                <a:spcPts val="4200"/>
              </a:spcBef>
              <a:buSzPct val="75000"/>
              <a:defRPr sz="36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92" name="Slide Number"/>
          <p:cNvSpPr txBox="1"/>
          <p:nvPr>
            <p:ph type="sldNum" sz="quarter" idx="2"/>
          </p:nvPr>
        </p:nvSpPr>
        <p:spPr>
          <a:xfrm>
            <a:off x="6311798" y="9251950"/>
            <a:ext cx="368504" cy="381000"/>
          </a:xfrm>
          <a:prstGeom prst="rect">
            <a:avLst/>
          </a:prstGeom>
        </p:spPr>
        <p:txBody>
          <a:bodyPr anchor="t"/>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58" name="Image"/>
          <p:cNvSpPr/>
          <p:nvPr>
            <p:ph type="pic" sz="half" idx="13"/>
          </p:nvPr>
        </p:nvSpPr>
        <p:spPr>
          <a:xfrm>
            <a:off x="2438400" y="1638300"/>
            <a:ext cx="8128000" cy="5042206"/>
          </a:xfrm>
          <a:prstGeom prst="rect">
            <a:avLst/>
          </a:prstGeom>
        </p:spPr>
        <p:txBody>
          <a:bodyPr lIns="91439" tIns="45719" rIns="91439" bIns="45719" anchor="t"/>
          <a:lstStyle/>
          <a:p>
            <a:pPr/>
          </a:p>
        </p:txBody>
      </p:sp>
      <p:sp>
        <p:nvSpPr>
          <p:cNvPr id="59" name="Title Text"/>
          <p:cNvSpPr txBox="1"/>
          <p:nvPr>
            <p:ph type="title"/>
          </p:nvPr>
        </p:nvSpPr>
        <p:spPr>
          <a:xfrm>
            <a:off x="1270000" y="7366000"/>
            <a:ext cx="10464800" cy="1701800"/>
          </a:xfrm>
          <a:prstGeom prst="rect">
            <a:avLst/>
          </a:prstGeom>
        </p:spPr>
        <p:txBody>
          <a:bodyPr/>
          <a:lstStyle/>
          <a:p>
            <a:pPr/>
            <a:r>
              <a:t>Title Text</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67" name="Image"/>
          <p:cNvSpPr/>
          <p:nvPr>
            <p:ph type="pic" sz="half" idx="13"/>
          </p:nvPr>
        </p:nvSpPr>
        <p:spPr>
          <a:xfrm>
            <a:off x="2438400" y="1638300"/>
            <a:ext cx="8128000" cy="504220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68" name="Title Text"/>
          <p:cNvSpPr txBox="1"/>
          <p:nvPr>
            <p:ph type="title"/>
          </p:nvPr>
        </p:nvSpPr>
        <p:spPr>
          <a:xfrm>
            <a:off x="1270000" y="7366000"/>
            <a:ext cx="10464800" cy="1701800"/>
          </a:xfrm>
          <a:prstGeom prst="rect">
            <a:avLst/>
          </a:prstGeom>
        </p:spPr>
        <p:txBody>
          <a:bodyPr/>
          <a:lstStyle/>
          <a:p>
            <a:pPr/>
            <a:r>
              <a:t>Title Text</a:t>
            </a:r>
          </a:p>
        </p:txBody>
      </p:sp>
      <p:sp>
        <p:nvSpPr>
          <p:cNvPr id="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76" name="Image"/>
          <p:cNvSpPr/>
          <p:nvPr>
            <p:ph type="pic" sz="half" idx="13"/>
          </p:nvPr>
        </p:nvSpPr>
        <p:spPr>
          <a:xfrm>
            <a:off x="7124700" y="1612900"/>
            <a:ext cx="4216400" cy="6328742"/>
          </a:xfrm>
          <a:prstGeom prst="rect">
            <a:avLst/>
          </a:prstGeom>
        </p:spPr>
        <p:txBody>
          <a:bodyPr lIns="91439" tIns="45719" rIns="91439" bIns="45719" anchor="t"/>
          <a:lstStyle/>
          <a:p>
            <a:pPr/>
          </a:p>
        </p:txBody>
      </p:sp>
      <p:sp>
        <p:nvSpPr>
          <p:cNvPr id="77"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78"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86" name="Image"/>
          <p:cNvSpPr/>
          <p:nvPr>
            <p:ph type="pic" sz="half" idx="13"/>
          </p:nvPr>
        </p:nvSpPr>
        <p:spPr>
          <a:xfrm>
            <a:off x="7124700" y="1612900"/>
            <a:ext cx="4216400" cy="6328742"/>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87"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88"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600" y="9258300"/>
            <a:ext cx="342900" cy="368300"/>
          </a:xfrm>
          <a:prstGeom prst="rect">
            <a:avLst/>
          </a:prstGeom>
          <a:ln w="12700">
            <a:miter lim="400000"/>
          </a:ln>
        </p:spPr>
        <p:txBody>
          <a:bodyPr wrap="none" lIns="50800" tIns="50800" rIns="50800" bIns="50800" anchor="b">
            <a:spAutoFit/>
          </a:bodyPr>
          <a:lstStyle>
            <a:lvl1pPr algn="ctr" defTabSz="584200">
              <a:defRPr sz="1800">
                <a:latin typeface="+mn-lt"/>
                <a:ea typeface="+mn-ea"/>
                <a:cs typeface="+mn-c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1pPr>
      <a:lvl2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2pPr>
      <a:lvl3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3pPr>
      <a:lvl4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4pPr>
      <a:lvl5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5pPr>
      <a:lvl6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6pPr>
      <a:lvl7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7pPr>
      <a:lvl8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8pPr>
      <a:lvl9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1pPr>
      <a:lvl2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2pPr>
      <a:lvl3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3pPr>
      <a:lvl4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4pPr>
      <a:lvl5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5pPr>
      <a:lvl6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6pPr>
      <a:lvl7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7pPr>
      <a:lvl8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8pPr>
      <a:lvl9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0.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 Id="rId3" Type="http://schemas.openxmlformats.org/officeDocument/2006/relationships/image" Target="../media/image88.tif"/><Relationship Id="rId4" Type="http://schemas.openxmlformats.org/officeDocument/2006/relationships/image" Target="../media/image113.png"/><Relationship Id="rId5" Type="http://schemas.openxmlformats.org/officeDocument/2006/relationships/image" Target="../media/image89.tif"/><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118.png"/><Relationship Id="rId4" Type="http://schemas.openxmlformats.org/officeDocument/2006/relationships/image" Target="../media/image119.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image" Target="../media/image122.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 Id="rId3" Type="http://schemas.openxmlformats.org/officeDocument/2006/relationships/image" Target="../media/image28.gif"/><Relationship Id="rId4" Type="http://schemas.openxmlformats.org/officeDocument/2006/relationships/image" Target="../media/image29.gif"/></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7.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 Id="rId3" Type="http://schemas.openxmlformats.org/officeDocument/2006/relationships/image" Target="../media/image129.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0.png"/><Relationship Id="rId3" Type="http://schemas.openxmlformats.org/officeDocument/2006/relationships/image" Target="../media/image131.png"/><Relationship Id="rId4" Type="http://schemas.openxmlformats.org/officeDocument/2006/relationships/image" Target="../media/image132.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 Id="rId3" Type="http://schemas.openxmlformats.org/officeDocument/2006/relationships/image" Target="../media/image31.gif"/></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gif"/><Relationship Id="rId3" Type="http://schemas.openxmlformats.org/officeDocument/2006/relationships/image" Target="../media/image33.gif"/><Relationship Id="rId4"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8.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gif"/></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Relationship Id="rId3" Type="http://schemas.openxmlformats.org/officeDocument/2006/relationships/image" Target="../media/image86.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Relationship Id="rId3" Type="http://schemas.openxmlformats.org/officeDocument/2006/relationships/image" Target="../media/image15.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Relationship Id="rId3" Type="http://schemas.openxmlformats.org/officeDocument/2006/relationships/image" Target="../media/image17.tif"/><Relationship Id="rId4" Type="http://schemas.openxmlformats.org/officeDocument/2006/relationships/image" Target="../media/image18.tif"/><Relationship Id="rId5" Type="http://schemas.openxmlformats.org/officeDocument/2006/relationships/image" Target="../media/image19.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Relationship Id="rId3" Type="http://schemas.openxmlformats.org/officeDocument/2006/relationships/image" Target="../media/image21.tif"/><Relationship Id="rId4" Type="http://schemas.openxmlformats.org/officeDocument/2006/relationships/image" Target="../media/image22.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Relationship Id="rId3" Type="http://schemas.openxmlformats.org/officeDocument/2006/relationships/image" Target="../media/image24.tif"/><Relationship Id="rId4" Type="http://schemas.openxmlformats.org/officeDocument/2006/relationships/image" Target="../media/image25.tif"/><Relationship Id="rId5" Type="http://schemas.openxmlformats.org/officeDocument/2006/relationships/image" Target="../media/image26.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7.tif"/><Relationship Id="rId3"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7.tif"/><Relationship Id="rId3"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gif"/><Relationship Id="rId3" Type="http://schemas.openxmlformats.org/officeDocument/2006/relationships/image" Target="../media/image28.tif"/><Relationship Id="rId4" Type="http://schemas.openxmlformats.org/officeDocument/2006/relationships/image" Target="../media/image2.g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7.png"/><Relationship Id="rId3" Type="http://schemas.openxmlformats.org/officeDocument/2006/relationships/image" Target="../media/image29.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9.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8.png"/><Relationship Id="rId3" Type="http://schemas.openxmlformats.org/officeDocument/2006/relationships/image" Target="../media/image30.tif"/><Relationship Id="rId4" Type="http://schemas.openxmlformats.org/officeDocument/2006/relationships/image" Target="../media/image31.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1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2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32.tif"/><Relationship Id="rId3" Type="http://schemas.openxmlformats.org/officeDocument/2006/relationships/image" Target="../media/image28.tif"/><Relationship Id="rId4" Type="http://schemas.openxmlformats.org/officeDocument/2006/relationships/image" Target="../media/image33.tif"/><Relationship Id="rId5" Type="http://schemas.openxmlformats.org/officeDocument/2006/relationships/image" Target="../media/image23.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4.tif"/><Relationship Id="rId3" Type="http://schemas.openxmlformats.org/officeDocument/2006/relationships/image" Target="../media/image27.tif"/><Relationship Id="rId4" Type="http://schemas.openxmlformats.org/officeDocument/2006/relationships/image" Target="../media/image35.tif"/><Relationship Id="rId5" Type="http://schemas.openxmlformats.org/officeDocument/2006/relationships/image" Target="../media/image36.tif"/><Relationship Id="rId6" Type="http://schemas.openxmlformats.org/officeDocument/2006/relationships/image" Target="../media/image37.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4.tif"/><Relationship Id="rId3" Type="http://schemas.openxmlformats.org/officeDocument/2006/relationships/image" Target="../media/image37.tif"/><Relationship Id="rId4" Type="http://schemas.openxmlformats.org/officeDocument/2006/relationships/image" Target="../media/image38.tif"/></Relationships>

</file>

<file path=ppt/slides/_rels/slide37.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7.tif"/><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gif"/><Relationship Id="rId3" Type="http://schemas.openxmlformats.org/officeDocument/2006/relationships/image" Target="../media/image4.gif"/><Relationship Id="rId4" Type="http://schemas.openxmlformats.org/officeDocument/2006/relationships/image" Target="../media/image5.gif"/><Relationship Id="rId5" Type="http://schemas.openxmlformats.org/officeDocument/2006/relationships/image" Target="../media/image6.gif"/><Relationship Id="rId6" Type="http://schemas.openxmlformats.org/officeDocument/2006/relationships/image" Target="../media/image2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7.gif"/><Relationship Id="rId3" Type="http://schemas.openxmlformats.org/officeDocument/2006/relationships/image" Target="../media/image4.gif"/><Relationship Id="rId4" Type="http://schemas.openxmlformats.org/officeDocument/2006/relationships/image" Target="../media/image6.gif"/><Relationship Id="rId5" Type="http://schemas.openxmlformats.org/officeDocument/2006/relationships/image" Target="../media/image8.gif"/><Relationship Id="rId6" Type="http://schemas.openxmlformats.org/officeDocument/2006/relationships/image" Target="../media/image5.gif"/><Relationship Id="rId7" Type="http://schemas.openxmlformats.org/officeDocument/2006/relationships/image" Target="../media/image9.gif"/><Relationship Id="rId8" Type="http://schemas.openxmlformats.org/officeDocument/2006/relationships/image" Target="../media/image2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1.tif"/><Relationship Id="rId3" Type="http://schemas.openxmlformats.org/officeDocument/2006/relationships/image" Target="../media/image2.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0.gif"/><Relationship Id="rId3" Type="http://schemas.openxmlformats.org/officeDocument/2006/relationships/image" Target="../media/image39.tif"/><Relationship Id="rId4" Type="http://schemas.openxmlformats.org/officeDocument/2006/relationships/image" Target="../media/image23.png"/><Relationship Id="rId5" Type="http://schemas.openxmlformats.org/officeDocument/2006/relationships/image" Target="../media/image33.tif"/><Relationship Id="rId6" Type="http://schemas.openxmlformats.org/officeDocument/2006/relationships/image" Target="../media/image40.tif"/></Relationships>

</file>

<file path=ppt/slides/_rels/slide41.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41.tif"/><Relationship Id="rId3" Type="http://schemas.openxmlformats.org/officeDocument/2006/relationships/image" Target="../media/image42.tif"/><Relationship Id="rId4" Type="http://schemas.openxmlformats.org/officeDocument/2006/relationships/image" Target="../media/image3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3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1.g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2.gif"/></Relationships>

</file>

<file path=ppt/slides/_rels/slide45.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3.gif"/><Relationship Id="rId3" Type="http://schemas.openxmlformats.org/officeDocument/2006/relationships/image" Target="../media/image43.tif"/></Relationships>

</file>

<file path=ppt/slides/_rels/slide4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4.gif"/><Relationship Id="rId3" Type="http://schemas.openxmlformats.org/officeDocument/2006/relationships/image" Target="../media/image15.gif"/></Relationships>

</file>

<file path=ppt/slides/_rels/slide49.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6.gif"/><Relationship Id="rId3" Type="http://schemas.openxmlformats.org/officeDocument/2006/relationships/image" Target="../media/image15.gif"/></Relationships>

</file>

<file path=ppt/slides/_rels/slide5.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3.tif"/></Relationships>

</file>

<file path=ppt/slides/_rels/slide50.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7.gif"/></Relationships>

</file>

<file path=ppt/slides/_rels/slide51.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2.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8.g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9.g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4.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5.tif"/><Relationship Id="rId3" Type="http://schemas.openxmlformats.org/officeDocument/2006/relationships/image" Target="../media/image46.tif"/><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1" Type="http://schemas.openxmlformats.org/officeDocument/2006/relationships/image" Target="../media/image43.png"/><Relationship Id="rId12" Type="http://schemas.openxmlformats.org/officeDocument/2006/relationships/image" Target="../media/image44.png"/><Relationship Id="rId13" Type="http://schemas.openxmlformats.org/officeDocument/2006/relationships/image" Target="../media/image45.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7.tif"/></Relationships>

</file>

<file path=ppt/slides/_rels/slide58.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8.tif"/><Relationship Id="rId3" Type="http://schemas.openxmlformats.org/officeDocument/2006/relationships/image" Target="../media/image46.tif"/><Relationship Id="rId4" Type="http://schemas.openxmlformats.org/officeDocument/2006/relationships/image" Target="../media/image49.tif"/><Relationship Id="rId5" Type="http://schemas.openxmlformats.org/officeDocument/2006/relationships/image" Target="../media/image50.tif"/><Relationship Id="rId6" Type="http://schemas.openxmlformats.org/officeDocument/2006/relationships/image" Target="../media/image51.tif"/><Relationship Id="rId7" Type="http://schemas.openxmlformats.org/officeDocument/2006/relationships/image" Target="../media/image52.tif"/><Relationship Id="rId8" Type="http://schemas.openxmlformats.org/officeDocument/2006/relationships/image" Target="../media/image53.tif"/><Relationship Id="rId9" Type="http://schemas.openxmlformats.org/officeDocument/2006/relationships/image" Target="../media/image54.tif"/><Relationship Id="rId10" Type="http://schemas.openxmlformats.org/officeDocument/2006/relationships/image" Target="../media/image55.tif"/><Relationship Id="rId11" Type="http://schemas.openxmlformats.org/officeDocument/2006/relationships/image" Target="../media/image46.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7.tif"/><Relationship Id="rId7" Type="http://schemas.openxmlformats.org/officeDocument/2006/relationships/image" Target="../media/image8.tif"/><Relationship Id="rId8" Type="http://schemas.openxmlformats.org/officeDocument/2006/relationships/image" Target="../media/image9.tif"/><Relationship Id="rId9" Type="http://schemas.openxmlformats.org/officeDocument/2006/relationships/image" Target="../media/image10.tif"/></Relationships>

</file>

<file path=ppt/slides/_rels/slide60.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6.tif"/><Relationship Id="rId3" Type="http://schemas.openxmlformats.org/officeDocument/2006/relationships/image" Target="../media/image57.tif"/><Relationship Id="rId4" Type="http://schemas.openxmlformats.org/officeDocument/2006/relationships/image" Target="../media/image58.tif"/><Relationship Id="rId5" Type="http://schemas.openxmlformats.org/officeDocument/2006/relationships/image" Target="../media/image59.tif"/></Relationships>

</file>

<file path=ppt/slides/_rels/slide61.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0.tif"/><Relationship Id="rId3" Type="http://schemas.openxmlformats.org/officeDocument/2006/relationships/image" Target="../media/image61.tif"/></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tif"/><Relationship Id="rId3" Type="http://schemas.openxmlformats.org/officeDocument/2006/relationships/image" Target="../media/image63.tif"/><Relationship Id="rId4" Type="http://schemas.openxmlformats.org/officeDocument/2006/relationships/image" Target="../media/image64.tif"/><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27.tif"/></Relationships>

</file>

<file path=ppt/slides/_rels/slide63.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5.tif"/><Relationship Id="rId3" Type="http://schemas.openxmlformats.org/officeDocument/2006/relationships/image" Target="../media/image66.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7.tif"/><Relationship Id="rId3" Type="http://schemas.openxmlformats.org/officeDocument/2006/relationships/image" Target="../media/image68.tif"/><Relationship Id="rId4" Type="http://schemas.openxmlformats.org/officeDocument/2006/relationships/image" Target="../media/image63.tif"/><Relationship Id="rId5" Type="http://schemas.openxmlformats.org/officeDocument/2006/relationships/image" Target="../media/image28.tif"/></Relationships>

</file>

<file path=ppt/slides/_rels/slide65.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9.png"/><Relationship Id="rId3" Type="http://schemas.openxmlformats.org/officeDocument/2006/relationships/image" Target="../media/image68.tif"/><Relationship Id="rId4" Type="http://schemas.openxmlformats.org/officeDocument/2006/relationships/image" Target="../media/image27.tif"/></Relationships>

</file>

<file path=ppt/slides/_rels/slide6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9.tif"/><Relationship Id="rId3" Type="http://schemas.openxmlformats.org/officeDocument/2006/relationships/image" Target="../media/image28.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0.tif"/></Relationships>

</file>

<file path=ppt/slides/_rels/slide68.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jpeg"/><Relationship Id="rId3" Type="http://schemas.openxmlformats.org/officeDocument/2006/relationships/image" Target="../media/image28.tif"/></Relationships>

</file>

<file path=ppt/slides/_rels/slide69.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0.gif"/><Relationship Id="rId3" Type="http://schemas.openxmlformats.org/officeDocument/2006/relationships/image" Target="../media/image21.gif"/></Relationships>

</file>

<file path=ppt/slides/_rels/slide7.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png"/><Relationship Id="rId3" Type="http://schemas.openxmlformats.org/officeDocument/2006/relationships/image" Target="../media/image11.tif"/><Relationship Id="rId4" Type="http://schemas.openxmlformats.org/officeDocument/2006/relationships/image" Target="../media/image12.tif"/><Relationship Id="rId5" Type="http://schemas.openxmlformats.org/officeDocument/2006/relationships/image" Target="../media/image13.tif"/></Relationships>

</file>

<file path=ppt/slides/_rels/slide70.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1.tif"/><Relationship Id="rId3" Type="http://schemas.openxmlformats.org/officeDocument/2006/relationships/image" Target="../media/image72.tif"/><Relationship Id="rId4" Type="http://schemas.openxmlformats.org/officeDocument/2006/relationships/image" Target="../media/image73.tif"/></Relationships>

</file>

<file path=ppt/slides/_rels/slide72.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6" Type="http://schemas.openxmlformats.org/officeDocument/2006/relationships/image" Target="../media/image74.tif"/></Relationships>

</file>

<file path=ppt/slides/_rels/slide7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5.tif"/><Relationship Id="rId6" Type="http://schemas.openxmlformats.org/officeDocument/2006/relationships/image" Target="../media/image76.tif"/><Relationship Id="rId7" Type="http://schemas.openxmlformats.org/officeDocument/2006/relationships/image" Target="../media/image70.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4.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79.png"/><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74.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4.png"/><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7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5.png"/><Relationship Id="rId3" Type="http://schemas.openxmlformats.org/officeDocument/2006/relationships/image" Target="../media/image6.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74.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9.png"/><Relationship Id="rId3" Type="http://schemas.openxmlformats.org/officeDocument/2006/relationships/image" Target="../media/image68.tif"/><Relationship Id="rId4" Type="http://schemas.openxmlformats.org/officeDocument/2006/relationships/image" Target="../media/image50.png"/><Relationship Id="rId5" Type="http://schemas.openxmlformats.org/officeDocument/2006/relationships/image" Target="../media/image51.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2.gif"/><Relationship Id="rId3" Type="http://schemas.openxmlformats.org/officeDocument/2006/relationships/image" Target="../media/image77.tif"/></Relationships>

</file>

<file path=ppt/slides/_rels/slide8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3.gif"/></Relationships>

</file>

<file path=ppt/slides/_rels/slide85.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4.gif"/></Relationships>

</file>

<file path=ppt/slides/_rels/slide8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5.gif"/></Relationships>

</file>

<file path=ppt/slides/_rels/slide87.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6.gif"/><Relationship Id="rId3" Type="http://schemas.openxmlformats.org/officeDocument/2006/relationships/image" Target="../media/image2.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9.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video" Target="../media/media1.mov"/><Relationship Id="rId5" Type="http://schemas.microsoft.com/office/2007/relationships/media" Target="../media/media1.mov"/><Relationship Id="rId6" Type="http://schemas.openxmlformats.org/officeDocument/2006/relationships/image" Target="../media/image9.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78.tif"/><Relationship Id="rId3" Type="http://schemas.openxmlformats.org/officeDocument/2006/relationships/image" Target="../media/image79.tif"/><Relationship Id="rId4" Type="http://schemas.openxmlformats.org/officeDocument/2006/relationships/image" Target="../media/image80.tif"/><Relationship Id="rId5" Type="http://schemas.openxmlformats.org/officeDocument/2006/relationships/image" Target="../media/image102.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tif"/><Relationship Id="rId3" Type="http://schemas.openxmlformats.org/officeDocument/2006/relationships/image" Target="../media/image103.png"/><Relationship Id="rId4" Type="http://schemas.openxmlformats.org/officeDocument/2006/relationships/image" Target="../media/image82.tif"/></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tif"/><Relationship Id="rId3" Type="http://schemas.openxmlformats.org/officeDocument/2006/relationships/image" Target="../media/image104.png"/><Relationship Id="rId4" Type="http://schemas.openxmlformats.org/officeDocument/2006/relationships/image" Target="../media/image105.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 Id="rId3" Type="http://schemas.openxmlformats.org/officeDocument/2006/relationships/image" Target="../media/image84.tif"/></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 Id="rId3" Type="http://schemas.openxmlformats.org/officeDocument/2006/relationships/image" Target="../media/image108.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tif"/><Relationship Id="rId3" Type="http://schemas.openxmlformats.org/officeDocument/2006/relationships/image" Target="../media/image86.tif"/><Relationship Id="rId4" Type="http://schemas.openxmlformats.org/officeDocument/2006/relationships/image" Target="../media/image3.gif"/><Relationship Id="rId5" Type="http://schemas.openxmlformats.org/officeDocument/2006/relationships/image" Target="../media/image2.jpeg"/><Relationship Id="rId6" Type="http://schemas.openxmlformats.org/officeDocument/2006/relationships/image" Target="../media/image27.tif"/></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image" Target="../media/image112.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tif"/><Relationship Id="rId3" Type="http://schemas.openxmlformats.org/officeDocument/2006/relationships/image" Target="../media/image104.png"/><Relationship Id="rId4" Type="http://schemas.openxmlformats.org/officeDocument/2006/relationships/image" Target="../media/image105.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高能重离子碰撞输运模型及应用"/>
          <p:cNvSpPr txBox="1"/>
          <p:nvPr>
            <p:ph type="ctrTitle"/>
          </p:nvPr>
        </p:nvSpPr>
        <p:spPr>
          <a:xfrm>
            <a:off x="1326083" y="0"/>
            <a:ext cx="10352634" cy="3044478"/>
          </a:xfrm>
          <a:prstGeom prst="rect">
            <a:avLst/>
          </a:prstGeom>
        </p:spPr>
        <p:txBody>
          <a:bodyPr/>
          <a:lstStyle>
            <a:lvl1pPr>
              <a:defRPr b="1" sz="4900">
                <a:uFill>
                  <a:solidFill>
                    <a:srgbClr val="000000"/>
                  </a:solidFill>
                </a:uFill>
                <a:latin typeface="Times New Roman"/>
                <a:ea typeface="Times New Roman"/>
                <a:cs typeface="Times New Roman"/>
                <a:sym typeface="Times New Roman"/>
              </a:defRPr>
            </a:lvl1pPr>
          </a:lstStyle>
          <a:p>
            <a:pPr/>
            <a:r>
              <a:t>高能重离子碰撞输运模型及应用</a:t>
            </a:r>
          </a:p>
        </p:txBody>
      </p:sp>
      <p:sp>
        <p:nvSpPr>
          <p:cNvPr id="602" name="Slide Number"/>
          <p:cNvSpPr txBox="1"/>
          <p:nvPr>
            <p:ph type="sldNum" sz="quarter" idx="4294967295"/>
          </p:nvPr>
        </p:nvSpPr>
        <p:spPr>
          <a:xfrm>
            <a:off x="12596215" y="9326598"/>
            <a:ext cx="241438"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603"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604" name="马国亮"/>
          <p:cNvSpPr/>
          <p:nvPr/>
        </p:nvSpPr>
        <p:spPr>
          <a:xfrm>
            <a:off x="5548014" y="4203700"/>
            <a:ext cx="1892301" cy="812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b="1" sz="4000">
                <a:latin typeface="Times New Roman"/>
                <a:ea typeface="Times New Roman"/>
                <a:cs typeface="Times New Roman"/>
                <a:sym typeface="Times New Roman"/>
              </a:defRPr>
            </a:pPr>
            <a:r>
              <a:rPr b="0"/>
              <a:t>马国亮 </a:t>
            </a:r>
            <a:r>
              <a:t> </a:t>
            </a:r>
          </a:p>
        </p:txBody>
      </p:sp>
      <p:sp>
        <p:nvSpPr>
          <p:cNvPr id="605" name="复旦大学…"/>
          <p:cNvSpPr txBox="1"/>
          <p:nvPr/>
        </p:nvSpPr>
        <p:spPr>
          <a:xfrm>
            <a:off x="2787650" y="6324122"/>
            <a:ext cx="7073900" cy="12446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b="1" sz="3200">
                <a:latin typeface="Times New Roman"/>
                <a:ea typeface="Times New Roman"/>
                <a:cs typeface="Times New Roman"/>
                <a:sym typeface="Times New Roman"/>
              </a:defRPr>
            </a:pPr>
            <a:r>
              <a:t>复旦大学</a:t>
            </a:r>
          </a:p>
          <a:p>
            <a:pPr algn="ctr" defTabSz="584200">
              <a:defRPr b="1" sz="3200">
                <a:latin typeface="Times New Roman"/>
                <a:ea typeface="Times New Roman"/>
                <a:cs typeface="Times New Roman"/>
                <a:sym typeface="Times New Roman"/>
              </a:defRPr>
            </a:pPr>
            <a:r>
              <a:t>现代物理研究所</a:t>
            </a:r>
          </a:p>
        </p:txBody>
      </p:sp>
      <p:pic>
        <p:nvPicPr>
          <p:cNvPr id="606" name="logo2.png" descr="logo2.png"/>
          <p:cNvPicPr>
            <a:picLocks noChangeAspect="1"/>
          </p:cNvPicPr>
          <p:nvPr/>
        </p:nvPicPr>
        <p:blipFill>
          <a:blip r:embed="rId2">
            <a:extLst/>
          </a:blip>
          <a:stretch>
            <a:fillRect/>
          </a:stretch>
        </p:blipFill>
        <p:spPr>
          <a:xfrm>
            <a:off x="9914863" y="6580981"/>
            <a:ext cx="2222501" cy="22860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5" name="droppedImage.tiff" descr="droppedImage.tiff"/>
          <p:cNvPicPr>
            <a:picLocks noChangeAspect="1"/>
          </p:cNvPicPr>
          <p:nvPr/>
        </p:nvPicPr>
        <p:blipFill>
          <a:blip r:embed="rId2">
            <a:extLst/>
          </a:blip>
          <a:stretch>
            <a:fillRect/>
          </a:stretch>
        </p:blipFill>
        <p:spPr>
          <a:xfrm>
            <a:off x="127000" y="1041400"/>
            <a:ext cx="12738100" cy="8051800"/>
          </a:xfrm>
          <a:prstGeom prst="rect">
            <a:avLst/>
          </a:prstGeom>
          <a:ln w="12700">
            <a:miter lim="400000"/>
          </a:ln>
        </p:spPr>
      </p:pic>
      <p:sp>
        <p:nvSpPr>
          <p:cNvPr id="666" name="Stages of relativistic heavy-ion collisions"/>
          <p:cNvSpPr txBox="1"/>
          <p:nvPr/>
        </p:nvSpPr>
        <p:spPr>
          <a:xfrm>
            <a:off x="543842" y="161148"/>
            <a:ext cx="11899901" cy="7007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799" marR="57799" algn="ctr" defTabSz="1295400">
              <a:buClr>
                <a:srgbClr val="FF2600"/>
              </a:buClr>
              <a:buFont typeface="Times New Roman"/>
              <a:defRPr b="1" sz="4200">
                <a:uFill>
                  <a:solidFill>
                    <a:srgbClr val="000000"/>
                  </a:solidFill>
                </a:uFill>
                <a:latin typeface="Times New Roman"/>
                <a:ea typeface="Times New Roman"/>
                <a:cs typeface="Times New Roman"/>
                <a:sym typeface="Times New Roman"/>
              </a:defRPr>
            </a:pPr>
            <a:r>
              <a:t>Stages of </a:t>
            </a:r>
            <a:r>
              <a:rPr sz="4300"/>
              <a:t>relativistic heavy-ion collisions</a:t>
            </a:r>
          </a:p>
        </p:txBody>
      </p:sp>
      <p:sp>
        <p:nvSpPr>
          <p:cNvPr id="667"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18" name="Group"/>
          <p:cNvGrpSpPr/>
          <p:nvPr/>
        </p:nvGrpSpPr>
        <p:grpSpPr>
          <a:xfrm>
            <a:off x="6007100" y="834081"/>
            <a:ext cx="5562600" cy="3841332"/>
            <a:chOff x="0" y="0"/>
            <a:chExt cx="5562600" cy="3841331"/>
          </a:xfrm>
        </p:grpSpPr>
        <p:pic>
          <p:nvPicPr>
            <p:cNvPr id="2316" name="image22.gif" descr="image22.gif"/>
            <p:cNvPicPr>
              <a:picLocks noChangeAspect="1"/>
            </p:cNvPicPr>
            <p:nvPr/>
          </p:nvPicPr>
          <p:blipFill>
            <a:blip r:embed="rId2">
              <a:extLst/>
            </a:blip>
            <a:stretch>
              <a:fillRect/>
            </a:stretch>
          </p:blipFill>
          <p:spPr>
            <a:xfrm>
              <a:off x="0" y="0"/>
              <a:ext cx="5562600" cy="3841332"/>
            </a:xfrm>
            <a:prstGeom prst="rect">
              <a:avLst/>
            </a:prstGeom>
            <a:ln w="12700" cap="flat">
              <a:noFill/>
              <a:round/>
            </a:ln>
            <a:effectLst/>
          </p:spPr>
        </p:pic>
        <p:sp>
          <p:nvSpPr>
            <p:cNvPr id="2317" name="Rectangle"/>
            <p:cNvSpPr/>
            <p:nvPr/>
          </p:nvSpPr>
          <p:spPr>
            <a:xfrm>
              <a:off x="1295400" y="651818"/>
              <a:ext cx="1498601" cy="152401"/>
            </a:xfrm>
            <a:prstGeom prst="rect">
              <a:avLst/>
            </a:prstGeom>
            <a:solidFill>
              <a:srgbClr val="FFFFFF"/>
            </a:solidFill>
            <a:ln w="25400" cap="flat">
              <a:noFill/>
              <a:round/>
            </a:ln>
            <a:effectLst/>
          </p:spPr>
          <p:txBody>
            <a:bodyPr wrap="square" lIns="38100" tIns="38100" rIns="38100" bIns="38100" numCol="1" anchor="ctr">
              <a:noAutofit/>
            </a:bodyPr>
            <a:lstStyle/>
            <a:p>
              <a:pPr algn="ctr" defTabSz="914400">
                <a:buClr>
                  <a:srgbClr val="FFFFFF"/>
                </a:buClr>
                <a:defRPr sz="1800">
                  <a:solidFill>
                    <a:srgbClr val="FFFFFF"/>
                  </a:solidFill>
                  <a:uFill>
                    <a:solidFill>
                      <a:srgbClr val="FFFFFF"/>
                    </a:solidFill>
                  </a:uFill>
                  <a:latin typeface="Arial"/>
                  <a:ea typeface="Arial"/>
                  <a:cs typeface="Arial"/>
                  <a:sym typeface="Arial"/>
                </a:defRPr>
              </a:pPr>
            </a:p>
          </p:txBody>
        </p:sp>
      </p:grpSp>
      <p:sp>
        <p:nvSpPr>
          <p:cNvPr id="2319"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grpSp>
        <p:nvGrpSpPr>
          <p:cNvPr id="2334" name="Group"/>
          <p:cNvGrpSpPr/>
          <p:nvPr/>
        </p:nvGrpSpPr>
        <p:grpSpPr>
          <a:xfrm>
            <a:off x="4795725" y="5165769"/>
            <a:ext cx="8470903" cy="2978230"/>
            <a:chOff x="0" y="73895"/>
            <a:chExt cx="8470902" cy="2978229"/>
          </a:xfrm>
        </p:grpSpPr>
        <p:sp>
          <p:nvSpPr>
            <p:cNvPr id="2320" name="thermal"/>
            <p:cNvSpPr/>
            <p:nvPr/>
          </p:nvSpPr>
          <p:spPr>
            <a:xfrm>
              <a:off x="6990289" y="947078"/>
              <a:ext cx="1480614" cy="162227"/>
            </a:xfrm>
            <a:prstGeom prst="rect">
              <a:avLst/>
            </a:prstGeom>
            <a:noFill/>
            <a:ln w="12700" cap="flat">
              <a:noFill/>
              <a:round/>
            </a:ln>
            <a:effectLst/>
            <a:extLst>
              <a:ext uri="{C572A759-6A51-4108-AA02-DFA0A04FC94B}">
                <ma14:wrappingTextBoxFlag xmlns:ma14="http://schemas.microsoft.com/office/mac/drawingml/2011/main" val="1"/>
              </a:ext>
            </a:extLst>
          </p:spPr>
          <p:txBody>
            <a:bodyPr wrap="square" lIns="38100" tIns="38100" rIns="38100" bIns="38100" numCol="1" anchor="t">
              <a:noAutofit/>
            </a:bodyPr>
            <a:lstStyle>
              <a:lvl1pPr defTabSz="914400">
                <a:buClr>
                  <a:srgbClr val="0329D6"/>
                </a:buClr>
                <a:defRPr b="1" sz="600">
                  <a:solidFill>
                    <a:srgbClr val="0329D6"/>
                  </a:solidFill>
                  <a:uFill>
                    <a:solidFill>
                      <a:srgbClr val="0329D6"/>
                    </a:solidFill>
                  </a:uFill>
                  <a:latin typeface="Tahoma"/>
                  <a:ea typeface="Tahoma"/>
                  <a:cs typeface="Tahoma"/>
                  <a:sym typeface="Tahoma"/>
                </a:defRPr>
              </a:lvl1pPr>
            </a:lstStyle>
            <a:p>
              <a:pPr>
                <a:defRPr b="0" sz="1000">
                  <a:solidFill>
                    <a:srgbClr val="000000"/>
                  </a:solidFill>
                  <a:uFill>
                    <a:solidFill>
                      <a:srgbClr val="000000"/>
                    </a:solidFill>
                  </a:uFill>
                </a:defRPr>
              </a:pPr>
              <a:r>
                <a:rPr b="1" sz="600">
                  <a:solidFill>
                    <a:srgbClr val="0329D6"/>
                  </a:solidFill>
                  <a:uFill>
                    <a:solidFill>
                      <a:srgbClr val="0329D6"/>
                    </a:solidFill>
                  </a:uFill>
                </a:rPr>
                <a:t>thermal</a:t>
              </a:r>
            </a:p>
          </p:txBody>
        </p:sp>
        <p:sp>
          <p:nvSpPr>
            <p:cNvPr id="2321" name="Line"/>
            <p:cNvSpPr/>
            <p:nvPr/>
          </p:nvSpPr>
          <p:spPr>
            <a:xfrm flipH="1">
              <a:off x="6016511" y="1113160"/>
              <a:ext cx="978019" cy="739703"/>
            </a:xfrm>
            <a:prstGeom prst="line">
              <a:avLst/>
            </a:prstGeom>
            <a:noFill/>
            <a:ln w="12700" cap="flat">
              <a:solidFill>
                <a:srgbClr val="0329D6"/>
              </a:solidFill>
              <a:prstDash val="solid"/>
              <a:round/>
              <a:tailEnd type="triangle" w="med" len="med"/>
            </a:ln>
            <a:effectLst/>
          </p:spPr>
          <p:txBody>
            <a:bodyPr wrap="square" lIns="0" tIns="0" rIns="0" bIns="0" numCol="1" anchor="t">
              <a:noAutofit/>
            </a:bodyPr>
            <a:lstStyle/>
            <a:p>
              <a:pPr/>
            </a:p>
          </p:txBody>
        </p:sp>
        <p:sp>
          <p:nvSpPr>
            <p:cNvPr id="2322" name="Line"/>
            <p:cNvSpPr/>
            <p:nvPr/>
          </p:nvSpPr>
          <p:spPr>
            <a:xfrm flipH="1">
              <a:off x="6016511" y="1563814"/>
              <a:ext cx="1389857" cy="458329"/>
            </a:xfrm>
            <a:prstGeom prst="line">
              <a:avLst/>
            </a:prstGeom>
            <a:noFill/>
            <a:ln w="12700" cap="flat">
              <a:solidFill>
                <a:srgbClr val="0329D6"/>
              </a:solidFill>
              <a:prstDash val="solid"/>
              <a:round/>
              <a:tailEnd type="triangle" w="med" len="med"/>
            </a:ln>
            <a:effectLst/>
          </p:spPr>
          <p:txBody>
            <a:bodyPr wrap="square" lIns="0" tIns="0" rIns="0" bIns="0" numCol="1" anchor="t">
              <a:noAutofit/>
            </a:bodyPr>
            <a:lstStyle/>
            <a:p>
              <a:pPr/>
            </a:p>
          </p:txBody>
        </p:sp>
        <p:pic>
          <p:nvPicPr>
            <p:cNvPr id="2323" name="z3.tiff" descr="z3.tiff"/>
            <p:cNvPicPr>
              <a:picLocks noChangeAspect="1"/>
            </p:cNvPicPr>
            <p:nvPr/>
          </p:nvPicPr>
          <p:blipFill>
            <a:blip r:embed="rId3">
              <a:extLst/>
            </a:blip>
            <a:srcRect l="4774" t="0" r="2917" b="0"/>
            <a:stretch>
              <a:fillRect/>
            </a:stretch>
          </p:blipFill>
          <p:spPr>
            <a:xfrm>
              <a:off x="270347" y="197803"/>
              <a:ext cx="3620139" cy="2678133"/>
            </a:xfrm>
            <a:prstGeom prst="rect">
              <a:avLst/>
            </a:prstGeom>
            <a:ln w="12700" cap="flat">
              <a:noFill/>
              <a:miter lim="400000"/>
            </a:ln>
            <a:effectLst/>
          </p:spPr>
        </p:pic>
        <p:pic>
          <p:nvPicPr>
            <p:cNvPr id="2324" name="image.png" descr="image.png"/>
            <p:cNvPicPr>
              <a:picLocks noChangeAspect="0"/>
            </p:cNvPicPr>
            <p:nvPr/>
          </p:nvPicPr>
          <p:blipFill>
            <a:blip r:embed="rId4">
              <a:extLst/>
            </a:blip>
            <a:stretch>
              <a:fillRect/>
            </a:stretch>
          </p:blipFill>
          <p:spPr>
            <a:xfrm rot="19259998">
              <a:off x="376097" y="1072268"/>
              <a:ext cx="1458381" cy="1711692"/>
            </a:xfrm>
            <a:prstGeom prst="rect">
              <a:avLst/>
            </a:prstGeom>
            <a:ln w="9525" cap="flat">
              <a:noFill/>
              <a:round/>
            </a:ln>
            <a:effectLst/>
          </p:spPr>
        </p:pic>
        <p:pic>
          <p:nvPicPr>
            <p:cNvPr id="2325" name="gamma-jet.tiff" descr="gamma-jet.tiff"/>
            <p:cNvPicPr>
              <a:picLocks noChangeAspect="1"/>
            </p:cNvPicPr>
            <p:nvPr/>
          </p:nvPicPr>
          <p:blipFill>
            <a:blip r:embed="rId5">
              <a:extLst/>
            </a:blip>
            <a:srcRect l="0" t="0" r="0" b="0"/>
            <a:stretch>
              <a:fillRect/>
            </a:stretch>
          </p:blipFill>
          <p:spPr>
            <a:xfrm>
              <a:off x="4333162" y="73895"/>
              <a:ext cx="3620140" cy="2807439"/>
            </a:xfrm>
            <a:prstGeom prst="rect">
              <a:avLst/>
            </a:prstGeom>
            <a:ln w="12700" cap="flat">
              <a:noFill/>
              <a:miter lim="400000"/>
            </a:ln>
            <a:effectLst/>
          </p:spPr>
        </p:pic>
        <p:sp>
          <p:nvSpPr>
            <p:cNvPr id="2326" name="Hanzhong Zhang, Jeseph F.Owens,…"/>
            <p:cNvSpPr/>
            <p:nvPr/>
          </p:nvSpPr>
          <p:spPr>
            <a:xfrm>
              <a:off x="1932855" y="511540"/>
              <a:ext cx="1528236" cy="2164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marL="39687" marR="40639" defTabSz="914400">
                <a:buClr>
                  <a:srgbClr val="AB1500"/>
                </a:buClr>
                <a:buFont typeface="Times New Roman"/>
                <a:defRPr sz="700">
                  <a:uFill>
                    <a:solidFill>
                      <a:srgbClr val="000000"/>
                    </a:solidFill>
                  </a:uFill>
                  <a:latin typeface="Times New Roman"/>
                  <a:ea typeface="Times New Roman"/>
                  <a:cs typeface="Times New Roman"/>
                  <a:sym typeface="Times New Roman"/>
                </a:defRPr>
              </a:pPr>
              <a:r>
                <a:t>Hanzhong Zhang, Jeseph F.Owens,</a:t>
              </a:r>
            </a:p>
            <a:p>
              <a:pPr marL="39687" marR="40639" defTabSz="914400">
                <a:buClr>
                  <a:srgbClr val="AB1500"/>
                </a:buClr>
                <a:buFont typeface="Times New Roman"/>
                <a:defRPr sz="700">
                  <a:uFill>
                    <a:solidFill>
                      <a:srgbClr val="000000"/>
                    </a:solidFill>
                  </a:uFill>
                  <a:latin typeface="Times New Roman"/>
                  <a:ea typeface="Times New Roman"/>
                  <a:cs typeface="Times New Roman"/>
                  <a:sym typeface="Times New Roman"/>
                </a:defRPr>
              </a:pPr>
              <a:r>
                <a:t> EnkeWang &amp; Xin-Nian Wang (2009)</a:t>
              </a:r>
            </a:p>
          </p:txBody>
        </p:sp>
        <p:sp>
          <p:nvSpPr>
            <p:cNvPr id="2327" name="Oval"/>
            <p:cNvSpPr/>
            <p:nvPr/>
          </p:nvSpPr>
          <p:spPr>
            <a:xfrm rot="5400000">
              <a:off x="4884314" y="1512607"/>
              <a:ext cx="1076827" cy="1072269"/>
            </a:xfrm>
            <a:prstGeom prst="ellipse">
              <a:avLst/>
            </a:prstGeom>
            <a:gradFill flip="none" rotWithShape="1">
              <a:gsLst>
                <a:gs pos="0">
                  <a:srgbClr val="FFFFFF"/>
                </a:gs>
                <a:gs pos="100000">
                  <a:srgbClr val="FFA900"/>
                </a:gs>
              </a:gsLst>
              <a:lin ang="10800000" scaled="0"/>
            </a:gra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solidFill>
                    <a:srgbClr val="266C58"/>
                  </a:solidFill>
                  <a:uFill>
                    <a:solidFill>
                      <a:srgbClr val="266C58"/>
                    </a:solidFill>
                  </a:uFill>
                  <a:latin typeface="Arial"/>
                  <a:ea typeface="Arial"/>
                  <a:cs typeface="Arial"/>
                  <a:sym typeface="Arial"/>
                </a:defRPr>
              </a:pPr>
            </a:p>
          </p:txBody>
        </p:sp>
        <p:sp>
          <p:nvSpPr>
            <p:cNvPr id="2328" name="Line"/>
            <p:cNvSpPr/>
            <p:nvPr/>
          </p:nvSpPr>
          <p:spPr>
            <a:xfrm rot="17137643">
              <a:off x="5110523" y="1445272"/>
              <a:ext cx="512192" cy="280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18" y="17968"/>
                    <a:pt x="1636" y="14337"/>
                    <a:pt x="2805" y="14021"/>
                  </a:cubicBezTo>
                  <a:cubicBezTo>
                    <a:pt x="3974" y="13705"/>
                    <a:pt x="5844" y="20021"/>
                    <a:pt x="7013" y="19705"/>
                  </a:cubicBezTo>
                  <a:cubicBezTo>
                    <a:pt x="8182" y="19389"/>
                    <a:pt x="8649" y="12758"/>
                    <a:pt x="9818" y="12126"/>
                  </a:cubicBezTo>
                  <a:cubicBezTo>
                    <a:pt x="10987" y="11494"/>
                    <a:pt x="13091" y="16547"/>
                    <a:pt x="14026" y="15916"/>
                  </a:cubicBezTo>
                  <a:cubicBezTo>
                    <a:pt x="14961" y="15284"/>
                    <a:pt x="14493" y="8968"/>
                    <a:pt x="15428" y="8336"/>
                  </a:cubicBezTo>
                  <a:cubicBezTo>
                    <a:pt x="16364" y="7705"/>
                    <a:pt x="18701" y="12442"/>
                    <a:pt x="19636" y="12126"/>
                  </a:cubicBezTo>
                  <a:cubicBezTo>
                    <a:pt x="20571" y="11810"/>
                    <a:pt x="20805" y="9126"/>
                    <a:pt x="21039" y="6441"/>
                  </a:cubicBezTo>
                  <a:lnTo>
                    <a:pt x="21600" y="0"/>
                  </a:lnTo>
                </a:path>
              </a:pathLst>
            </a:custGeom>
            <a:noFill/>
            <a:ln w="38100" cap="flat">
              <a:solidFill>
                <a:srgbClr val="FF2600"/>
              </a:solidFill>
              <a:prstDash val="solid"/>
              <a:round/>
              <a:tailEnd type="triangle" w="med" len="med"/>
            </a:ln>
            <a:effectLst/>
          </p:spPr>
          <p:txBody>
            <a:bodyPr wrap="square" lIns="50800" tIns="50800" rIns="50800" bIns="50800" numCol="1" anchor="ctr">
              <a:noAutofit/>
            </a:bodyPr>
            <a:lstStyle/>
            <a:p>
              <a:pPr marL="40639" marR="40639" defTabSz="914400">
                <a:defRPr sz="2400">
                  <a:solidFill>
                    <a:srgbClr val="266C58"/>
                  </a:solidFill>
                  <a:uFill>
                    <a:solidFill>
                      <a:srgbClr val="266C58"/>
                    </a:solidFill>
                  </a:uFill>
                  <a:latin typeface="Arial"/>
                  <a:ea typeface="Arial"/>
                  <a:cs typeface="Arial"/>
                  <a:sym typeface="Arial"/>
                </a:defRPr>
              </a:pPr>
            </a:p>
          </p:txBody>
        </p:sp>
        <p:sp>
          <p:nvSpPr>
            <p:cNvPr id="2329" name="Line"/>
            <p:cNvSpPr/>
            <p:nvPr/>
          </p:nvSpPr>
          <p:spPr>
            <a:xfrm flipH="1">
              <a:off x="5416220" y="1852461"/>
              <a:ext cx="1302" cy="1017498"/>
            </a:xfrm>
            <a:prstGeom prst="line">
              <a:avLst/>
            </a:prstGeom>
            <a:noFill/>
            <a:ln w="63500" cap="flat">
              <a:solidFill>
                <a:srgbClr val="0433FF"/>
              </a:solidFill>
              <a:prstDash val="solid"/>
              <a:round/>
              <a:tailEnd type="triangle" w="med" len="med"/>
            </a:ln>
            <a:effectLst/>
          </p:spPr>
          <p:txBody>
            <a:bodyPr wrap="square" lIns="50800" tIns="50800" rIns="50800" bIns="50800" numCol="1" anchor="ctr">
              <a:noAutofit/>
            </a:bodyPr>
            <a:lstStyle/>
            <a:p>
              <a:pPr/>
            </a:p>
          </p:txBody>
        </p:sp>
        <p:sp>
          <p:nvSpPr>
            <p:cNvPr id="2330" name="Line"/>
            <p:cNvSpPr/>
            <p:nvPr/>
          </p:nvSpPr>
          <p:spPr>
            <a:xfrm flipV="1">
              <a:off x="5341961" y="1977301"/>
              <a:ext cx="52053" cy="314796"/>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331" name="Line"/>
            <p:cNvSpPr/>
            <p:nvPr/>
          </p:nvSpPr>
          <p:spPr>
            <a:xfrm flipV="1">
              <a:off x="5258679" y="1918277"/>
              <a:ext cx="124925" cy="206584"/>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332" name="Line"/>
            <p:cNvSpPr/>
            <p:nvPr/>
          </p:nvSpPr>
          <p:spPr>
            <a:xfrm flipH="1" flipV="1">
              <a:off x="5446064" y="1987138"/>
              <a:ext cx="52053" cy="314796"/>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333" name="Line"/>
            <p:cNvSpPr/>
            <p:nvPr/>
          </p:nvSpPr>
          <p:spPr>
            <a:xfrm flipH="1" flipV="1">
              <a:off x="5446064" y="1928115"/>
              <a:ext cx="124926" cy="206584"/>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grpSp>
      <p:sp>
        <p:nvSpPr>
          <p:cNvPr id="2335" name="Prompt γ has no energy loss and does not flow.…"/>
          <p:cNvSpPr/>
          <p:nvPr/>
        </p:nvSpPr>
        <p:spPr>
          <a:xfrm>
            <a:off x="825500" y="8058150"/>
            <a:ext cx="11582400" cy="9017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buSzPct val="125000"/>
              <a:buChar char="•"/>
              <a:defRPr sz="2000">
                <a:uFill>
                  <a:solidFill>
                    <a:srgbClr val="000000"/>
                  </a:solidFill>
                </a:uFill>
                <a:latin typeface="Arial"/>
                <a:ea typeface="Arial"/>
                <a:cs typeface="Arial"/>
                <a:sym typeface="Arial"/>
              </a:defRPr>
            </a:pPr>
            <a:r>
              <a:rPr sz="2600"/>
              <a:t>Prompt γ has no energy loss and does not flow. </a:t>
            </a:r>
            <a:endParaRPr sz="2600"/>
          </a:p>
          <a:p>
            <a:pPr defTabSz="914400">
              <a:buSzPct val="125000"/>
              <a:buChar char="•"/>
              <a:defRPr sz="2000">
                <a:uFill>
                  <a:solidFill>
                    <a:srgbClr val="000000"/>
                  </a:solidFill>
                </a:uFill>
                <a:latin typeface="Arial"/>
                <a:ea typeface="Arial"/>
                <a:cs typeface="Arial"/>
                <a:sym typeface="Arial"/>
              </a:defRPr>
            </a:pPr>
            <a:r>
              <a:rPr sz="2600"/>
              <a:t>γ-hadron probes medium differently from dihadron.</a:t>
            </a:r>
          </a:p>
        </p:txBody>
      </p:sp>
      <p:sp>
        <p:nvSpPr>
          <p:cNvPr id="2336" name="A golden probe: γ-jet (@ RHIC)"/>
          <p:cNvSpPr/>
          <p:nvPr/>
        </p:nvSpPr>
        <p:spPr>
          <a:xfrm>
            <a:off x="543842" y="161148"/>
            <a:ext cx="11899901" cy="792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900">
                <a:uFill>
                  <a:solidFill>
                    <a:srgbClr val="000000"/>
                  </a:solidFill>
                </a:uFill>
                <a:latin typeface="Arial"/>
                <a:ea typeface="Arial"/>
                <a:cs typeface="Arial"/>
                <a:sym typeface="Arial"/>
              </a:defRPr>
            </a:lvl1pPr>
          </a:lstStyle>
          <a:p>
            <a:pPr/>
            <a:r>
              <a:t>A golden probe: γ-jet (@ RHIC)</a:t>
            </a:r>
          </a:p>
        </p:txBody>
      </p:sp>
      <p:grpSp>
        <p:nvGrpSpPr>
          <p:cNvPr id="2365" name="Group"/>
          <p:cNvGrpSpPr/>
          <p:nvPr/>
        </p:nvGrpSpPr>
        <p:grpSpPr>
          <a:xfrm>
            <a:off x="1363416" y="1259557"/>
            <a:ext cx="4702469" cy="2988773"/>
            <a:chOff x="0" y="0"/>
            <a:chExt cx="4702468" cy="2988771"/>
          </a:xfrm>
        </p:grpSpPr>
        <p:grpSp>
          <p:nvGrpSpPr>
            <p:cNvPr id="2340" name="Group"/>
            <p:cNvGrpSpPr/>
            <p:nvPr/>
          </p:nvGrpSpPr>
          <p:grpSpPr>
            <a:xfrm>
              <a:off x="870201" y="840026"/>
              <a:ext cx="2625354" cy="936779"/>
              <a:chOff x="0" y="0"/>
              <a:chExt cx="2625352" cy="936777"/>
            </a:xfrm>
          </p:grpSpPr>
          <p:sp>
            <p:nvSpPr>
              <p:cNvPr id="2337" name="Rectangle"/>
              <p:cNvSpPr/>
              <p:nvPr/>
            </p:nvSpPr>
            <p:spPr>
              <a:xfrm>
                <a:off x="96049" y="9184"/>
                <a:ext cx="2433255" cy="909226"/>
              </a:xfrm>
              <a:prstGeom prst="rect">
                <a:avLst/>
              </a:prstGeom>
              <a:solidFill>
                <a:srgbClr val="FF82D6"/>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338" name="Oval"/>
              <p:cNvSpPr/>
              <p:nvPr/>
            </p:nvSpPr>
            <p:spPr>
              <a:xfrm>
                <a:off x="2422581" y="0"/>
                <a:ext cx="202772" cy="927594"/>
              </a:xfrm>
              <a:prstGeom prst="ellipse">
                <a:avLst/>
              </a:prstGeom>
              <a:solidFill>
                <a:srgbClr val="78ACFF"/>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339" name="Oval"/>
              <p:cNvSpPr/>
              <p:nvPr/>
            </p:nvSpPr>
            <p:spPr>
              <a:xfrm>
                <a:off x="0" y="0"/>
                <a:ext cx="202772" cy="936778"/>
              </a:xfrm>
              <a:prstGeom prst="ellipse">
                <a:avLst/>
              </a:prstGeom>
              <a:solidFill>
                <a:srgbClr val="78ACFF"/>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sp>
          <p:nvSpPr>
            <p:cNvPr id="2341" name="Line"/>
            <p:cNvSpPr/>
            <p:nvPr/>
          </p:nvSpPr>
          <p:spPr>
            <a:xfrm>
              <a:off x="1302844" y="996469"/>
              <a:ext cx="1088982" cy="2356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159" y="21600"/>
                  </a:lnTo>
                  <a:lnTo>
                    <a:pt x="21600" y="0"/>
                  </a:lnTo>
                </a:path>
              </a:pathLst>
            </a:custGeom>
            <a:noFill/>
            <a:ln w="38100" cap="flat">
              <a:solidFill>
                <a:srgbClr val="0433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342" name="Line"/>
            <p:cNvSpPr/>
            <p:nvPr/>
          </p:nvSpPr>
          <p:spPr>
            <a:xfrm rot="10800000">
              <a:off x="2103684" y="1358363"/>
              <a:ext cx="1091440" cy="237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159" y="21600"/>
                  </a:lnTo>
                  <a:lnTo>
                    <a:pt x="21600" y="0"/>
                  </a:lnTo>
                </a:path>
              </a:pathLst>
            </a:custGeom>
            <a:noFill/>
            <a:ln w="38100" cap="flat">
              <a:solidFill>
                <a:srgbClr val="0433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343" name="q"/>
            <p:cNvSpPr/>
            <p:nvPr/>
          </p:nvSpPr>
          <p:spPr>
            <a:xfrm>
              <a:off x="1243847" y="907881"/>
              <a:ext cx="584201" cy="321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buClr>
                  <a:srgbClr val="000000"/>
                </a:buClr>
                <a:buFont typeface="Times New Roman"/>
                <a:defRPr b="1" sz="1600">
                  <a:uFill>
                    <a:solidFill>
                      <a:srgbClr val="000000"/>
                    </a:solidFill>
                  </a:uFill>
                  <a:latin typeface="Times New Roman"/>
                  <a:ea typeface="Times New Roman"/>
                  <a:cs typeface="Times New Roman"/>
                  <a:sym typeface="Times New Roman"/>
                </a:defRPr>
              </a:lvl1pPr>
            </a:lstStyle>
            <a:p>
              <a:pPr/>
              <a:r>
                <a:t>q</a:t>
              </a:r>
            </a:p>
          </p:txBody>
        </p:sp>
        <p:sp>
          <p:nvSpPr>
            <p:cNvPr id="2344" name="q"/>
            <p:cNvSpPr/>
            <p:nvPr/>
          </p:nvSpPr>
          <p:spPr>
            <a:xfrm>
              <a:off x="2790052" y="1407370"/>
              <a:ext cx="285111" cy="321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buClr>
                  <a:srgbClr val="000000"/>
                </a:buClr>
                <a:buFont typeface="Times New Roman"/>
                <a:defRPr b="1" sz="1600">
                  <a:uFill>
                    <a:solidFill>
                      <a:srgbClr val="000000"/>
                    </a:solidFill>
                  </a:uFill>
                  <a:latin typeface="Times New Roman"/>
                  <a:ea typeface="Times New Roman"/>
                  <a:cs typeface="Times New Roman"/>
                  <a:sym typeface="Times New Roman"/>
                </a:defRPr>
              </a:lvl1pPr>
            </a:lstStyle>
            <a:p>
              <a:pPr/>
              <a:r>
                <a:t>q</a:t>
              </a:r>
            </a:p>
          </p:txBody>
        </p:sp>
        <p:sp>
          <p:nvSpPr>
            <p:cNvPr id="2345" name="Line"/>
            <p:cNvSpPr/>
            <p:nvPr/>
          </p:nvSpPr>
          <p:spPr>
            <a:xfrm flipH="1">
              <a:off x="1769902" y="1682560"/>
              <a:ext cx="275319" cy="853844"/>
            </a:xfrm>
            <a:prstGeom prst="line">
              <a:avLst/>
            </a:prstGeom>
            <a:noFill/>
            <a:ln w="25400" cap="flat">
              <a:solidFill>
                <a:srgbClr val="FF2600"/>
              </a:solidFill>
              <a:prstDash val="solid"/>
              <a:round/>
              <a:tailEnd type="triangle" w="med" len="med"/>
            </a:ln>
            <a:effectLst/>
          </p:spPr>
          <p:txBody>
            <a:bodyPr wrap="square" lIns="50800" tIns="50800" rIns="50800" bIns="50800" numCol="1" anchor="ctr">
              <a:noAutofit/>
            </a:bodyPr>
            <a:lstStyle/>
            <a:p>
              <a:pPr/>
            </a:p>
          </p:txBody>
        </p:sp>
        <p:sp>
          <p:nvSpPr>
            <p:cNvPr id="2346" name="Line"/>
            <p:cNvSpPr/>
            <p:nvPr/>
          </p:nvSpPr>
          <p:spPr>
            <a:xfrm flipH="1">
              <a:off x="1880520" y="1659942"/>
              <a:ext cx="132744" cy="346815"/>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347" name="Line"/>
            <p:cNvSpPr/>
            <p:nvPr/>
          </p:nvSpPr>
          <p:spPr>
            <a:xfrm flipH="1">
              <a:off x="1798883" y="1635438"/>
              <a:ext cx="213865" cy="173408"/>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348" name="Line"/>
            <p:cNvSpPr/>
            <p:nvPr/>
          </p:nvSpPr>
          <p:spPr>
            <a:xfrm flipH="1">
              <a:off x="1565871" y="1595856"/>
              <a:ext cx="499015" cy="86705"/>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349" name="Line"/>
            <p:cNvSpPr/>
            <p:nvPr/>
          </p:nvSpPr>
          <p:spPr>
            <a:xfrm flipH="1">
              <a:off x="2087008" y="1642978"/>
              <a:ext cx="19666" cy="569230"/>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350" name="Line"/>
            <p:cNvSpPr/>
            <p:nvPr/>
          </p:nvSpPr>
          <p:spPr>
            <a:xfrm>
              <a:off x="2133714" y="1629784"/>
              <a:ext cx="117994" cy="369434"/>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351" name="direct photon"/>
            <p:cNvSpPr/>
            <p:nvPr/>
          </p:nvSpPr>
          <p:spPr>
            <a:xfrm>
              <a:off x="2810168" y="0"/>
              <a:ext cx="1892301"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buClr>
                  <a:srgbClr val="FF2600"/>
                </a:buClr>
                <a:buFont typeface="Tahoma"/>
                <a:defRPr b="1" sz="1600">
                  <a:uFill>
                    <a:solidFill>
                      <a:srgbClr val="000000"/>
                    </a:solidFill>
                  </a:uFill>
                  <a:latin typeface="Tahoma"/>
                  <a:ea typeface="Tahoma"/>
                  <a:cs typeface="Tahoma"/>
                  <a:sym typeface="Tahoma"/>
                </a:defRPr>
              </a:lvl1pPr>
            </a:lstStyle>
            <a:p>
              <a:pPr>
                <a:defRPr b="0" sz="3400">
                  <a:latin typeface="Times New Roman"/>
                  <a:ea typeface="Times New Roman"/>
                  <a:cs typeface="Times New Roman"/>
                  <a:sym typeface="Times New Roman"/>
                </a:defRPr>
              </a:pPr>
              <a:r>
                <a:rPr b="1" sz="1600">
                  <a:latin typeface="Tahoma"/>
                  <a:ea typeface="Tahoma"/>
                  <a:cs typeface="Tahoma"/>
                  <a:sym typeface="Tahoma"/>
                </a:rPr>
                <a:t>direct photon</a:t>
              </a:r>
            </a:p>
          </p:txBody>
        </p:sp>
        <p:sp>
          <p:nvSpPr>
            <p:cNvPr id="2352" name="quark/gluon jet…"/>
            <p:cNvSpPr/>
            <p:nvPr/>
          </p:nvSpPr>
          <p:spPr>
            <a:xfrm>
              <a:off x="1885436" y="2266868"/>
              <a:ext cx="2019301"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solidFill>
                    <a:srgbClr val="FF2600"/>
                  </a:solidFill>
                  <a:uFill>
                    <a:solidFill>
                      <a:srgbClr val="FF2600"/>
                    </a:solidFill>
                  </a:uFill>
                  <a:latin typeface="Tahoma"/>
                  <a:ea typeface="Tahoma"/>
                  <a:cs typeface="Tahoma"/>
                  <a:sym typeface="Tahoma"/>
                </a:rPr>
                <a:t>quark/gluon jet </a:t>
              </a:r>
              <a:endParaRPr b="1" sz="1600">
                <a:solidFill>
                  <a:srgbClr val="FF2600"/>
                </a:solidFill>
                <a:uFill>
                  <a:solidFill>
                    <a:srgbClr val="FF2600"/>
                  </a:solidFill>
                </a:uFill>
                <a:latin typeface="Tahoma"/>
                <a:ea typeface="Tahoma"/>
                <a:cs typeface="Tahoma"/>
                <a:sym typeface="Tahoma"/>
              </a:endParaRPr>
            </a:p>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solidFill>
                    <a:srgbClr val="0329D6"/>
                  </a:solidFill>
                  <a:uFill>
                    <a:solidFill>
                      <a:srgbClr val="0329D6"/>
                    </a:solidFill>
                  </a:uFill>
                  <a:latin typeface="Tahoma"/>
                  <a:ea typeface="Tahoma"/>
                  <a:cs typeface="Tahoma"/>
                  <a:sym typeface="Tahoma"/>
                </a:rPr>
                <a:t>suppressed</a:t>
              </a:r>
            </a:p>
          </p:txBody>
        </p:sp>
        <p:sp>
          <p:nvSpPr>
            <p:cNvPr id="2353" name="Line"/>
            <p:cNvSpPr/>
            <p:nvPr/>
          </p:nvSpPr>
          <p:spPr>
            <a:xfrm>
              <a:off x="2182879" y="1236130"/>
              <a:ext cx="148184" cy="117933"/>
            </a:xfrm>
            <a:custGeom>
              <a:avLst/>
              <a:gdLst/>
              <a:ahLst/>
              <a:cxnLst>
                <a:cxn ang="0">
                  <a:pos x="wd2" y="hd2"/>
                </a:cxn>
                <a:cxn ang="5400000">
                  <a:pos x="wd2" y="hd2"/>
                </a:cxn>
                <a:cxn ang="10800000">
                  <a:pos x="wd2" y="hd2"/>
                </a:cxn>
                <a:cxn ang="16200000">
                  <a:pos x="wd2" y="hd2"/>
                </a:cxn>
              </a:cxnLst>
              <a:rect l="0" t="0" r="r" b="b"/>
              <a:pathLst>
                <a:path w="20668" h="20171" fill="norm" stroke="1" extrusionOk="0">
                  <a:moveTo>
                    <a:pt x="0" y="1004"/>
                  </a:moveTo>
                  <a:cubicBezTo>
                    <a:pt x="7530" y="78"/>
                    <a:pt x="15259" y="-693"/>
                    <a:pt x="15853" y="1004"/>
                  </a:cubicBezTo>
                  <a:cubicBezTo>
                    <a:pt x="16448" y="2701"/>
                    <a:pt x="2378" y="9181"/>
                    <a:pt x="3171" y="10878"/>
                  </a:cubicBezTo>
                  <a:cubicBezTo>
                    <a:pt x="3963" y="12576"/>
                    <a:pt x="19618" y="9490"/>
                    <a:pt x="20609" y="10878"/>
                  </a:cubicBezTo>
                  <a:cubicBezTo>
                    <a:pt x="21600" y="12267"/>
                    <a:pt x="9710" y="18130"/>
                    <a:pt x="9512" y="19518"/>
                  </a:cubicBezTo>
                  <a:cubicBezTo>
                    <a:pt x="9314" y="20907"/>
                    <a:pt x="17439" y="19673"/>
                    <a:pt x="19024" y="19518"/>
                  </a:cubicBezTo>
                </a:path>
              </a:pathLst>
            </a:custGeom>
            <a:no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354" name="Line"/>
            <p:cNvSpPr/>
            <p:nvPr/>
          </p:nvSpPr>
          <p:spPr>
            <a:xfrm flipH="1">
              <a:off x="0" y="1255041"/>
              <a:ext cx="594884" cy="1886"/>
            </a:xfrm>
            <a:prstGeom prst="line">
              <a:avLst/>
            </a:prstGeom>
            <a:noFill/>
            <a:ln w="28575" cap="flat">
              <a:solidFill>
                <a:srgbClr val="78ACFF"/>
              </a:solidFill>
              <a:prstDash val="solid"/>
              <a:round/>
              <a:tailEnd type="triangle" w="med" len="med"/>
            </a:ln>
            <a:effectLst/>
          </p:spPr>
          <p:txBody>
            <a:bodyPr wrap="square" lIns="50800" tIns="50800" rIns="50800" bIns="50800" numCol="1" anchor="ctr">
              <a:noAutofit/>
            </a:bodyPr>
            <a:lstStyle/>
            <a:p>
              <a:pPr/>
            </a:p>
          </p:txBody>
        </p:sp>
        <p:sp>
          <p:nvSpPr>
            <p:cNvPr id="2355" name="Line"/>
            <p:cNvSpPr/>
            <p:nvPr/>
          </p:nvSpPr>
          <p:spPr>
            <a:xfrm flipH="1">
              <a:off x="3869201" y="1255041"/>
              <a:ext cx="594885" cy="1886"/>
            </a:xfrm>
            <a:prstGeom prst="line">
              <a:avLst/>
            </a:prstGeom>
            <a:noFill/>
            <a:ln w="28575" cap="flat">
              <a:solidFill>
                <a:srgbClr val="78ACFF"/>
              </a:solidFill>
              <a:prstDash val="solid"/>
              <a:round/>
              <a:headEnd type="triangle" w="med" len="med"/>
            </a:ln>
            <a:effectLst/>
          </p:spPr>
          <p:txBody>
            <a:bodyPr wrap="square" lIns="50800" tIns="50800" rIns="50800" bIns="50800" numCol="1" anchor="ctr">
              <a:noAutofit/>
            </a:bodyPr>
            <a:lstStyle/>
            <a:p>
              <a:pPr/>
            </a:p>
          </p:txBody>
        </p:sp>
        <p:sp>
          <p:nvSpPr>
            <p:cNvPr id="2356" name="Line"/>
            <p:cNvSpPr/>
            <p:nvPr/>
          </p:nvSpPr>
          <p:spPr>
            <a:xfrm flipH="1">
              <a:off x="1651907" y="1748531"/>
              <a:ext cx="405604" cy="1240241"/>
            </a:xfrm>
            <a:prstGeom prst="line">
              <a:avLst/>
            </a:prstGeom>
            <a:noFill/>
            <a:ln w="25400" cap="flat">
              <a:solidFill>
                <a:srgbClr val="FF2600"/>
              </a:solidFill>
              <a:prstDash val="dash"/>
              <a:round/>
              <a:tailEnd type="triangle" w="med" len="med"/>
            </a:ln>
            <a:effectLst/>
          </p:spPr>
          <p:txBody>
            <a:bodyPr wrap="square" lIns="50800" tIns="50800" rIns="50800" bIns="50800" numCol="1" anchor="ctr">
              <a:noAutofit/>
            </a:bodyPr>
            <a:lstStyle/>
            <a:p>
              <a:pPr/>
            </a:p>
          </p:txBody>
        </p:sp>
        <p:grpSp>
          <p:nvGrpSpPr>
            <p:cNvPr id="2359" name="Group"/>
            <p:cNvGrpSpPr/>
            <p:nvPr/>
          </p:nvGrpSpPr>
          <p:grpSpPr>
            <a:xfrm flipH="1" rot="11820000">
              <a:off x="2124042" y="1450877"/>
              <a:ext cx="354106" cy="452085"/>
              <a:chOff x="0" y="6011"/>
              <a:chExt cx="354105" cy="452084"/>
            </a:xfrm>
          </p:grpSpPr>
          <p:sp>
            <p:nvSpPr>
              <p:cNvPr id="2357" name="Line"/>
              <p:cNvSpPr/>
              <p:nvPr/>
            </p:nvSpPr>
            <p:spPr>
              <a:xfrm flipV="1">
                <a:off x="310980" y="6011"/>
                <a:ext cx="43126" cy="70730"/>
              </a:xfrm>
              <a:prstGeom prst="line">
                <a:avLst/>
              </a:prstGeom>
              <a:noFill/>
              <a:ln w="9525" cap="flat">
                <a:solidFill>
                  <a:srgbClr val="FFA900"/>
                </a:solidFill>
                <a:prstDash val="solid"/>
                <a:round/>
                <a:tailEnd type="triangle" w="med" len="med"/>
              </a:ln>
              <a:effectLst/>
            </p:spPr>
            <p:txBody>
              <a:bodyPr wrap="square" lIns="50800" tIns="50800" rIns="50800" bIns="50800" numCol="1" anchor="ctr">
                <a:noAutofit/>
              </a:bodyPr>
              <a:lstStyle/>
              <a:p>
                <a:pPr/>
              </a:p>
            </p:txBody>
          </p:sp>
          <p:sp>
            <p:nvSpPr>
              <p:cNvPr id="2358" name="Line"/>
              <p:cNvSpPr/>
              <p:nvPr/>
            </p:nvSpPr>
            <p:spPr>
              <a:xfrm>
                <a:off x="0" y="76456"/>
                <a:ext cx="324333" cy="381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9525" cap="flat">
                <a:solidFill>
                  <a:srgbClr val="FFA9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grpSp>
          <p:nvGrpSpPr>
            <p:cNvPr id="2362" name="Group"/>
            <p:cNvGrpSpPr/>
            <p:nvPr/>
          </p:nvGrpSpPr>
          <p:grpSpPr>
            <a:xfrm flipH="1" rot="18120000">
              <a:off x="1685332" y="1235586"/>
              <a:ext cx="451322" cy="519277"/>
              <a:chOff x="0" y="1993"/>
              <a:chExt cx="451320" cy="519275"/>
            </a:xfrm>
          </p:grpSpPr>
          <p:sp>
            <p:nvSpPr>
              <p:cNvPr id="2360" name="Line"/>
              <p:cNvSpPr/>
              <p:nvPr/>
            </p:nvSpPr>
            <p:spPr>
              <a:xfrm flipV="1">
                <a:off x="396209" y="1993"/>
                <a:ext cx="55112" cy="81098"/>
              </a:xfrm>
              <a:prstGeom prst="line">
                <a:avLst/>
              </a:prstGeom>
              <a:noFill/>
              <a:ln w="9525" cap="flat">
                <a:solidFill>
                  <a:srgbClr val="4180FF"/>
                </a:solidFill>
                <a:prstDash val="solid"/>
                <a:round/>
                <a:tailEnd type="triangle" w="med" len="med"/>
              </a:ln>
              <a:effectLst/>
            </p:spPr>
            <p:txBody>
              <a:bodyPr wrap="square" lIns="50800" tIns="50800" rIns="50800" bIns="50800" numCol="1" anchor="ctr">
                <a:noAutofit/>
              </a:bodyPr>
              <a:lstStyle/>
              <a:p>
                <a:pPr/>
              </a:p>
            </p:txBody>
          </p:sp>
          <p:sp>
            <p:nvSpPr>
              <p:cNvPr id="2361" name="Line"/>
              <p:cNvSpPr/>
              <p:nvPr/>
            </p:nvSpPr>
            <p:spPr>
              <a:xfrm>
                <a:off x="0" y="83686"/>
                <a:ext cx="414479" cy="437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9525" cap="flat">
                <a:solidFill>
                  <a:srgbClr val="4180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sp>
          <p:nvSpPr>
            <p:cNvPr id="2363" name="Line"/>
            <p:cNvSpPr/>
            <p:nvPr/>
          </p:nvSpPr>
          <p:spPr>
            <a:xfrm flipV="1">
              <a:off x="2866579" y="323112"/>
              <a:ext cx="86422" cy="116134"/>
            </a:xfrm>
            <a:prstGeom prst="line">
              <a:avLst/>
            </a:prstGeom>
            <a:noFill/>
            <a:ln w="50800"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364" name="Line"/>
            <p:cNvSpPr/>
            <p:nvPr/>
          </p:nvSpPr>
          <p:spPr>
            <a:xfrm flipH="1" rot="5043345">
              <a:off x="2203088" y="464983"/>
              <a:ext cx="641318" cy="679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38100"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grpSp>
        <p:nvGrpSpPr>
          <p:cNvPr id="2371" name="Group"/>
          <p:cNvGrpSpPr/>
          <p:nvPr/>
        </p:nvGrpSpPr>
        <p:grpSpPr>
          <a:xfrm>
            <a:off x="209487" y="4597400"/>
            <a:ext cx="4902263" cy="3329624"/>
            <a:chOff x="0" y="0"/>
            <a:chExt cx="4902261" cy="3329623"/>
          </a:xfrm>
        </p:grpSpPr>
        <p:grpSp>
          <p:nvGrpSpPr>
            <p:cNvPr id="2369" name="Group"/>
            <p:cNvGrpSpPr/>
            <p:nvPr/>
          </p:nvGrpSpPr>
          <p:grpSpPr>
            <a:xfrm>
              <a:off x="0" y="0"/>
              <a:ext cx="4902262" cy="3329624"/>
              <a:chOff x="0" y="0"/>
              <a:chExt cx="4902261" cy="3329623"/>
            </a:xfrm>
          </p:grpSpPr>
          <p:pic>
            <p:nvPicPr>
              <p:cNvPr id="2366" name="droppedImage.tiff" descr="droppedImage.tiff"/>
              <p:cNvPicPr>
                <a:picLocks noChangeAspect="0"/>
              </p:cNvPicPr>
              <p:nvPr/>
            </p:nvPicPr>
            <p:blipFill>
              <a:blip r:embed="rId6">
                <a:extLst/>
              </a:blip>
              <a:stretch>
                <a:fillRect/>
              </a:stretch>
            </p:blipFill>
            <p:spPr>
              <a:xfrm>
                <a:off x="457261" y="40323"/>
                <a:ext cx="4445001" cy="3289301"/>
              </a:xfrm>
              <a:prstGeom prst="rect">
                <a:avLst/>
              </a:prstGeom>
              <a:ln w="12700" cap="flat">
                <a:noFill/>
                <a:miter lim="400000"/>
              </a:ln>
              <a:effectLst/>
            </p:spPr>
          </p:pic>
          <p:pic>
            <p:nvPicPr>
              <p:cNvPr id="2367" name="droppedImage.tiff" descr="droppedImage.tiff"/>
              <p:cNvPicPr>
                <a:picLocks noChangeAspect="1"/>
              </p:cNvPicPr>
              <p:nvPr/>
            </p:nvPicPr>
            <p:blipFill>
              <a:blip r:embed="rId7">
                <a:extLst/>
              </a:blip>
              <a:stretch>
                <a:fillRect/>
              </a:stretch>
            </p:blipFill>
            <p:spPr>
              <a:xfrm>
                <a:off x="0" y="0"/>
                <a:ext cx="736724" cy="3327400"/>
              </a:xfrm>
              <a:prstGeom prst="rect">
                <a:avLst/>
              </a:prstGeom>
              <a:ln w="12700" cap="flat">
                <a:noFill/>
                <a:miter lim="400000"/>
              </a:ln>
              <a:effectLst/>
            </p:spPr>
          </p:pic>
          <p:pic>
            <p:nvPicPr>
              <p:cNvPr id="2368" name="droppedImage.tiff" descr="droppedImage.tiff"/>
              <p:cNvPicPr>
                <a:picLocks noChangeAspect="1"/>
              </p:cNvPicPr>
              <p:nvPr/>
            </p:nvPicPr>
            <p:blipFill>
              <a:blip r:embed="rId8">
                <a:extLst/>
              </a:blip>
              <a:stretch>
                <a:fillRect/>
              </a:stretch>
            </p:blipFill>
            <p:spPr>
              <a:xfrm>
                <a:off x="2035134" y="457200"/>
                <a:ext cx="2492478" cy="660400"/>
              </a:xfrm>
              <a:prstGeom prst="rect">
                <a:avLst/>
              </a:prstGeom>
              <a:ln w="12700" cap="flat">
                <a:noFill/>
                <a:miter lim="400000"/>
              </a:ln>
              <a:effectLst/>
            </p:spPr>
          </p:pic>
        </p:grpSp>
        <p:sp>
          <p:nvSpPr>
            <p:cNvPr id="2370" name="PHENIX, PRL 109, 122302 (2012)"/>
            <p:cNvSpPr/>
            <p:nvPr/>
          </p:nvSpPr>
          <p:spPr>
            <a:xfrm>
              <a:off x="2127312" y="1168400"/>
              <a:ext cx="1998520" cy="266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050">
                  <a:latin typeface="Times"/>
                  <a:ea typeface="Times"/>
                  <a:cs typeface="Times"/>
                  <a:sym typeface="Times"/>
                </a:defRPr>
              </a:lvl1pPr>
            </a:lstStyle>
            <a:p>
              <a:pPr/>
              <a:r>
                <a:t>PHENIX, PRL 109, 122302 (2012)</a:t>
              </a:r>
            </a:p>
          </p:txBody>
        </p:sp>
      </p:gr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3" name="Slide Number"/>
          <p:cNvSpPr txBox="1"/>
          <p:nvPr>
            <p:ph type="sldNum" sz="quarter" idx="4294967295"/>
          </p:nvPr>
        </p:nvSpPr>
        <p:spPr>
          <a:xfrm>
            <a:off x="12445795" y="9316578"/>
            <a:ext cx="495710" cy="360822"/>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fld id="{86CB4B4D-7CA3-9044-876B-883B54F8677D}" type="slidenum"/>
          </a:p>
        </p:txBody>
      </p:sp>
      <p:grpSp>
        <p:nvGrpSpPr>
          <p:cNvPr id="2381" name="Group"/>
          <p:cNvGrpSpPr/>
          <p:nvPr/>
        </p:nvGrpSpPr>
        <p:grpSpPr>
          <a:xfrm>
            <a:off x="260542" y="4428813"/>
            <a:ext cx="4526997" cy="4161119"/>
            <a:chOff x="0" y="0"/>
            <a:chExt cx="4526995" cy="4161117"/>
          </a:xfrm>
        </p:grpSpPr>
        <p:sp>
          <p:nvSpPr>
            <p:cNvPr id="2374" name="Rectangle"/>
            <p:cNvSpPr/>
            <p:nvPr/>
          </p:nvSpPr>
          <p:spPr>
            <a:xfrm>
              <a:off x="0" y="3486"/>
              <a:ext cx="4381500" cy="415763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375" name="image.png" descr="image.png"/>
            <p:cNvPicPr>
              <a:picLocks noChangeAspect="1"/>
            </p:cNvPicPr>
            <p:nvPr/>
          </p:nvPicPr>
          <p:blipFill>
            <a:blip r:embed="rId2">
              <a:extLst/>
            </a:blip>
            <a:stretch>
              <a:fillRect/>
            </a:stretch>
          </p:blipFill>
          <p:spPr>
            <a:xfrm>
              <a:off x="278336" y="0"/>
              <a:ext cx="4248660" cy="3956424"/>
            </a:xfrm>
            <a:prstGeom prst="rect">
              <a:avLst/>
            </a:prstGeom>
            <a:ln w="9525" cap="flat">
              <a:noFill/>
              <a:round/>
            </a:ln>
            <a:effectLst/>
          </p:spPr>
        </p:pic>
        <p:sp>
          <p:nvSpPr>
            <p:cNvPr id="2376" name="Line"/>
            <p:cNvSpPr/>
            <p:nvPr/>
          </p:nvSpPr>
          <p:spPr>
            <a:xfrm flipH="1">
              <a:off x="4191256" y="1786964"/>
              <a:ext cx="6159" cy="922370"/>
            </a:xfrm>
            <a:prstGeom prst="line">
              <a:avLst/>
            </a:prstGeom>
            <a:noFill/>
            <a:ln w="50800" cap="flat">
              <a:solidFill>
                <a:srgbClr val="FF2600"/>
              </a:solidFill>
              <a:prstDash val="solid"/>
              <a:miter lim="400000"/>
              <a:headEnd type="triangle" w="med" len="med"/>
              <a:tailEnd type="triangle" w="med" len="med"/>
            </a:ln>
            <a:effectLst/>
          </p:spPr>
          <p:txBody>
            <a:bodyPr wrap="square" lIns="50800" tIns="50800" rIns="50800" bIns="50800" numCol="1" anchor="ctr">
              <a:noAutofit/>
            </a:bodyPr>
            <a:lstStyle/>
            <a:p>
              <a:pPr/>
            </a:p>
          </p:txBody>
        </p:sp>
        <p:sp>
          <p:nvSpPr>
            <p:cNvPr id="2377" name="Line"/>
            <p:cNvSpPr/>
            <p:nvPr/>
          </p:nvSpPr>
          <p:spPr>
            <a:xfrm flipV="1">
              <a:off x="868218" y="1798917"/>
              <a:ext cx="3109576" cy="7970"/>
            </a:xfrm>
            <a:prstGeom prst="line">
              <a:avLst/>
            </a:prstGeom>
            <a:noFill/>
            <a:ln w="25400" cap="flat">
              <a:solidFill>
                <a:srgbClr val="FF2600"/>
              </a:solidFill>
              <a:prstDash val="sysDot"/>
              <a:miter lim="400000"/>
            </a:ln>
            <a:effectLst/>
          </p:spPr>
          <p:txBody>
            <a:bodyPr wrap="square" lIns="50800" tIns="50800" rIns="50800" bIns="50800" numCol="1" anchor="ctr">
              <a:noAutofit/>
            </a:bodyPr>
            <a:lstStyle/>
            <a:p>
              <a:pPr/>
            </a:p>
          </p:txBody>
        </p:sp>
        <p:sp>
          <p:nvSpPr>
            <p:cNvPr id="2378" name="Line"/>
            <p:cNvSpPr/>
            <p:nvPr/>
          </p:nvSpPr>
          <p:spPr>
            <a:xfrm>
              <a:off x="2711257" y="2665505"/>
              <a:ext cx="1545553" cy="1994"/>
            </a:xfrm>
            <a:prstGeom prst="line">
              <a:avLst/>
            </a:prstGeom>
            <a:noFill/>
            <a:ln w="25400" cap="flat">
              <a:solidFill>
                <a:srgbClr val="FF2600"/>
              </a:solidFill>
              <a:prstDash val="sysDot"/>
              <a:miter lim="400000"/>
            </a:ln>
            <a:effectLst/>
          </p:spPr>
          <p:txBody>
            <a:bodyPr wrap="square" lIns="50800" tIns="50800" rIns="50800" bIns="50800" numCol="1" anchor="ctr">
              <a:noAutofit/>
            </a:bodyPr>
            <a:lstStyle/>
            <a:p>
              <a:pPr/>
            </a:p>
          </p:txBody>
        </p:sp>
        <p:sp>
          <p:nvSpPr>
            <p:cNvPr id="2379" name="Rectangle"/>
            <p:cNvSpPr/>
            <p:nvPr/>
          </p:nvSpPr>
          <p:spPr>
            <a:xfrm>
              <a:off x="1601611" y="3023970"/>
              <a:ext cx="1333501" cy="2667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80" name="PbPb"/>
            <p:cNvSpPr/>
            <p:nvPr/>
          </p:nvSpPr>
          <p:spPr>
            <a:xfrm>
              <a:off x="3071505" y="2781424"/>
              <a:ext cx="576958"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defTabSz="442258">
                <a:buClr>
                  <a:srgbClr val="FF4013"/>
                </a:buClr>
                <a:buFont typeface="Gill Sans"/>
                <a:defRPr sz="2200">
                  <a:solidFill>
                    <a:srgbClr val="FF4013"/>
                  </a:solidFill>
                  <a:uFill>
                    <a:solidFill>
                      <a:srgbClr val="FF4013"/>
                    </a:solidFill>
                  </a:uFill>
                  <a:latin typeface="+mn-lt"/>
                  <a:ea typeface="+mn-ea"/>
                  <a:cs typeface="+mn-cs"/>
                  <a:sym typeface="Gill Sans"/>
                </a:defRPr>
              </a:lvl1pPr>
            </a:lstStyle>
            <a:p>
              <a:pPr/>
              <a:r>
                <a:t>PbPb</a:t>
              </a:r>
            </a:p>
          </p:txBody>
        </p:sp>
      </p:grpSp>
      <p:pic>
        <p:nvPicPr>
          <p:cNvPr id="2382" name="image29.png" descr="image29.png"/>
          <p:cNvPicPr>
            <a:picLocks noChangeAspect="1"/>
          </p:cNvPicPr>
          <p:nvPr/>
        </p:nvPicPr>
        <p:blipFill>
          <a:blip r:embed="rId3">
            <a:extLst/>
          </a:blip>
          <a:stretch>
            <a:fillRect/>
          </a:stretch>
        </p:blipFill>
        <p:spPr>
          <a:xfrm>
            <a:off x="372334" y="1211157"/>
            <a:ext cx="11894737" cy="3225801"/>
          </a:xfrm>
          <a:prstGeom prst="rect">
            <a:avLst/>
          </a:prstGeom>
        </p:spPr>
      </p:pic>
      <p:sp>
        <p:nvSpPr>
          <p:cNvPr id="2383" name="γ-jet momentum imbalance @ LHC"/>
          <p:cNvSpPr/>
          <p:nvPr/>
        </p:nvSpPr>
        <p:spPr>
          <a:xfrm>
            <a:off x="543842" y="123048"/>
            <a:ext cx="11899901" cy="792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900">
                <a:uFill>
                  <a:solidFill>
                    <a:srgbClr val="000000"/>
                  </a:solidFill>
                </a:uFill>
                <a:latin typeface="Arial"/>
                <a:ea typeface="Arial"/>
                <a:cs typeface="Arial"/>
                <a:sym typeface="Arial"/>
              </a:defRPr>
            </a:lvl1pPr>
          </a:lstStyle>
          <a:p>
            <a:pPr/>
            <a:r>
              <a:t>γ-jet momentum imbalance @ LHC</a:t>
            </a:r>
          </a:p>
        </p:txBody>
      </p:sp>
      <p:sp>
        <p:nvSpPr>
          <p:cNvPr id="2384" name="arXiv: 1205.0206"/>
          <p:cNvSpPr/>
          <p:nvPr/>
        </p:nvSpPr>
        <p:spPr>
          <a:xfrm>
            <a:off x="10118058" y="747312"/>
            <a:ext cx="2130829" cy="3976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100">
                <a:latin typeface="Arial"/>
                <a:ea typeface="Arial"/>
                <a:cs typeface="Arial"/>
                <a:sym typeface="Arial"/>
              </a:defRPr>
            </a:lvl1pPr>
          </a:lstStyle>
          <a:p>
            <a:pPr/>
            <a:r>
              <a:t>arXiv: 1205.0206</a:t>
            </a:r>
          </a:p>
        </p:txBody>
      </p:sp>
      <p:pic>
        <p:nvPicPr>
          <p:cNvPr id="2385" name="image.png" descr="image.png"/>
          <p:cNvPicPr>
            <a:picLocks noChangeAspect="1"/>
          </p:cNvPicPr>
          <p:nvPr/>
        </p:nvPicPr>
        <p:blipFill>
          <a:blip r:embed="rId4">
            <a:extLst/>
          </a:blip>
          <a:stretch>
            <a:fillRect/>
          </a:stretch>
        </p:blipFill>
        <p:spPr>
          <a:xfrm>
            <a:off x="4581528" y="4478887"/>
            <a:ext cx="4203719" cy="3914574"/>
          </a:xfrm>
          <a:prstGeom prst="rect">
            <a:avLst/>
          </a:prstGeom>
        </p:spPr>
      </p:pic>
      <p:sp>
        <p:nvSpPr>
          <p:cNvPr id="2386" name="Line"/>
          <p:cNvSpPr/>
          <p:nvPr/>
        </p:nvSpPr>
        <p:spPr>
          <a:xfrm flipH="1">
            <a:off x="8496086" y="6242801"/>
            <a:ext cx="2783" cy="1174093"/>
          </a:xfrm>
          <a:prstGeom prst="line">
            <a:avLst/>
          </a:prstGeom>
          <a:ln w="50800">
            <a:solidFill>
              <a:srgbClr val="FF2600"/>
            </a:solidFill>
            <a:miter lim="400000"/>
            <a:headEnd type="triangle"/>
            <a:tailEnd type="triangle"/>
          </a:ln>
        </p:spPr>
        <p:txBody>
          <a:bodyPr lIns="50800" tIns="50800" rIns="50800" bIns="50800" anchor="ctr"/>
          <a:lstStyle/>
          <a:p>
            <a:pPr/>
          </a:p>
        </p:txBody>
      </p:sp>
      <p:sp>
        <p:nvSpPr>
          <p:cNvPr id="2387" name="Line"/>
          <p:cNvSpPr/>
          <p:nvPr/>
        </p:nvSpPr>
        <p:spPr>
          <a:xfrm flipV="1">
            <a:off x="5290989" y="6259495"/>
            <a:ext cx="3107729" cy="2783"/>
          </a:xfrm>
          <a:prstGeom prst="line">
            <a:avLst/>
          </a:prstGeom>
          <a:ln w="25400">
            <a:solidFill>
              <a:srgbClr val="FF2600"/>
            </a:solidFill>
            <a:prstDash val="sysDot"/>
            <a:miter lim="400000"/>
          </a:ln>
        </p:spPr>
        <p:txBody>
          <a:bodyPr lIns="50800" tIns="50800" rIns="50800" bIns="50800" anchor="ctr"/>
          <a:lstStyle/>
          <a:p>
            <a:pPr/>
          </a:p>
        </p:txBody>
      </p:sp>
      <p:sp>
        <p:nvSpPr>
          <p:cNvPr id="2388" name="Line"/>
          <p:cNvSpPr/>
          <p:nvPr/>
        </p:nvSpPr>
        <p:spPr>
          <a:xfrm>
            <a:off x="7555701" y="7361246"/>
            <a:ext cx="1046111" cy="2784"/>
          </a:xfrm>
          <a:prstGeom prst="line">
            <a:avLst/>
          </a:prstGeom>
          <a:ln w="25400">
            <a:solidFill>
              <a:srgbClr val="FF2600"/>
            </a:solidFill>
            <a:prstDash val="sysDot"/>
            <a:miter lim="400000"/>
          </a:ln>
        </p:spPr>
        <p:txBody>
          <a:bodyPr lIns="50800" tIns="50800" rIns="50800" bIns="50800" anchor="ctr"/>
          <a:lstStyle/>
          <a:p>
            <a:pPr/>
          </a:p>
        </p:txBody>
      </p:sp>
      <p:sp>
        <p:nvSpPr>
          <p:cNvPr id="2389" name="Rectangle"/>
          <p:cNvSpPr/>
          <p:nvPr/>
        </p:nvSpPr>
        <p:spPr>
          <a:xfrm>
            <a:off x="7028162" y="4787711"/>
            <a:ext cx="1321550" cy="375599"/>
          </a:xfrm>
          <a:prstGeom prst="rect">
            <a:avLst/>
          </a:prstGeom>
          <a:solidFill>
            <a:srgbClr val="FFFFFF"/>
          </a:solidFill>
          <a:ln w="12700">
            <a:miter lim="400000"/>
          </a:ln>
        </p:spPr>
        <p:txBody>
          <a:bodyPr lIns="50800" tIns="50800" rIns="50800" bIns="50800" anchor="ctr"/>
          <a:lstStyle/>
          <a:p>
            <a:pPr marL="40639" marR="40639" defTabSz="449262">
              <a:defRPr sz="2400">
                <a:uFill>
                  <a:solidFill>
                    <a:srgbClr val="000000"/>
                  </a:solidFill>
                </a:uFill>
                <a:latin typeface="Arial"/>
                <a:ea typeface="Arial"/>
                <a:cs typeface="Arial"/>
                <a:sym typeface="Arial"/>
              </a:defRPr>
            </a:pPr>
          </a:p>
        </p:txBody>
      </p:sp>
      <p:sp>
        <p:nvSpPr>
          <p:cNvPr id="2390" name="PbPb"/>
          <p:cNvSpPr/>
          <p:nvPr/>
        </p:nvSpPr>
        <p:spPr>
          <a:xfrm>
            <a:off x="7401331" y="6760291"/>
            <a:ext cx="876310" cy="46741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lvl1pPr algn="ctr" defTabSz="352425">
              <a:buClr>
                <a:srgbClr val="FF4013"/>
              </a:buClr>
              <a:buFont typeface="Gill Sans"/>
              <a:defRPr sz="1900">
                <a:solidFill>
                  <a:srgbClr val="FF4013"/>
                </a:solidFill>
                <a:uFill>
                  <a:solidFill>
                    <a:srgbClr val="FF4013"/>
                  </a:solidFill>
                </a:uFill>
                <a:latin typeface="+mn-lt"/>
                <a:ea typeface="+mn-ea"/>
                <a:cs typeface="+mn-cs"/>
                <a:sym typeface="Gill Sans"/>
              </a:defRPr>
            </a:lvl1pPr>
          </a:lstStyle>
          <a:p>
            <a:pPr/>
            <a:r>
              <a:t>PbPb</a:t>
            </a:r>
          </a:p>
        </p:txBody>
      </p:sp>
      <p:sp>
        <p:nvSpPr>
          <p:cNvPr id="2391" name="Quark/gluon jets lose about 15% of their initial energy.…"/>
          <p:cNvSpPr/>
          <p:nvPr/>
        </p:nvSpPr>
        <p:spPr>
          <a:xfrm>
            <a:off x="1041271" y="8312150"/>
            <a:ext cx="11277601" cy="8255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0" tIns="0" rIns="0" bIns="0" anchor="ctr">
            <a:spAutoFit/>
          </a:bodyPr>
          <a:lstStyle/>
          <a:p>
            <a:pPr defTabSz="442258">
              <a:lnSpc>
                <a:spcPct val="120000"/>
              </a:lnSpc>
              <a:buClr>
                <a:srgbClr val="000000"/>
              </a:buClr>
              <a:buSzPct val="125000"/>
              <a:buFont typeface="Gill Sans"/>
              <a:buChar char="•"/>
              <a:defRPr sz="2500">
                <a:uFill>
                  <a:solidFill>
                    <a:srgbClr val="000000"/>
                  </a:solidFill>
                </a:uFill>
                <a:latin typeface="Arial"/>
                <a:ea typeface="Arial"/>
                <a:cs typeface="Arial"/>
                <a:sym typeface="Arial"/>
              </a:defRPr>
            </a:pPr>
            <a:r>
              <a:t>  Quark/gluon jets lose about 15% of their initial energy.</a:t>
            </a:r>
          </a:p>
          <a:p>
            <a:pPr defTabSz="442258">
              <a:lnSpc>
                <a:spcPct val="120000"/>
              </a:lnSpc>
              <a:buClr>
                <a:srgbClr val="000000"/>
              </a:buClr>
              <a:buSzPct val="125000"/>
              <a:buFont typeface="Gill Sans"/>
              <a:buChar char="•"/>
              <a:defRPr sz="2500">
                <a:uFill>
                  <a:solidFill>
                    <a:srgbClr val="000000"/>
                  </a:solidFill>
                </a:uFill>
                <a:latin typeface="Arial"/>
                <a:ea typeface="Arial"/>
                <a:cs typeface="Arial"/>
                <a:sym typeface="Arial"/>
              </a:defRPr>
            </a:pPr>
            <a:r>
              <a:t>  20% of photons lose their jet partner.</a:t>
            </a:r>
          </a:p>
        </p:txBody>
      </p:sp>
      <p:sp>
        <p:nvSpPr>
          <p:cNvPr id="2392" name="Vacuum (pp collision)…"/>
          <p:cNvSpPr/>
          <p:nvPr/>
        </p:nvSpPr>
        <p:spPr>
          <a:xfrm>
            <a:off x="8928100" y="6976454"/>
            <a:ext cx="3120877" cy="6774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42258">
              <a:buClr>
                <a:srgbClr val="000000"/>
              </a:buClr>
              <a:buFont typeface="Gill Sans"/>
              <a:defRPr sz="3200">
                <a:latin typeface="Arial"/>
                <a:ea typeface="Arial"/>
                <a:cs typeface="Arial"/>
                <a:sym typeface="Arial"/>
              </a:defRPr>
            </a:pPr>
            <a:r>
              <a:rPr b="1" sz="2000">
                <a:uFill>
                  <a:solidFill>
                    <a:srgbClr val="000000"/>
                  </a:solidFill>
                </a:uFill>
              </a:rPr>
              <a:t>Vacuum</a:t>
            </a:r>
            <a:r>
              <a:rPr sz="2000">
                <a:uFill>
                  <a:solidFill>
                    <a:srgbClr val="000000"/>
                  </a:solidFill>
                </a:uFill>
              </a:rPr>
              <a:t> (pp collision) </a:t>
            </a:r>
            <a:endParaRPr sz="2000">
              <a:uFill>
                <a:solidFill>
                  <a:srgbClr val="000000"/>
                </a:solidFill>
              </a:uFill>
            </a:endParaRPr>
          </a:p>
          <a:p>
            <a:pPr defTabSz="442258">
              <a:buClr>
                <a:srgbClr val="000000"/>
              </a:buClr>
              <a:buFont typeface="Gill Sans"/>
              <a:defRPr sz="3200">
                <a:latin typeface="Arial"/>
                <a:ea typeface="Arial"/>
                <a:cs typeface="Arial"/>
                <a:sym typeface="Arial"/>
              </a:defRPr>
            </a:pPr>
            <a:r>
              <a:rPr sz="2000">
                <a:uFill>
                  <a:solidFill>
                    <a:srgbClr val="000000"/>
                  </a:solidFill>
                </a:uFill>
              </a:rPr>
              <a:t>   vs. </a:t>
            </a:r>
            <a:r>
              <a:rPr b="1" sz="2000">
                <a:solidFill>
                  <a:srgbClr val="FF2600"/>
                </a:solidFill>
                <a:uFill>
                  <a:solidFill>
                    <a:srgbClr val="FF2600"/>
                  </a:solidFill>
                </a:uFill>
              </a:rPr>
              <a:t>QGP</a:t>
            </a:r>
            <a:r>
              <a:rPr sz="2000">
                <a:uFill>
                  <a:solidFill>
                    <a:srgbClr val="000000"/>
                  </a:solidFill>
                </a:uFill>
              </a:rPr>
              <a:t> </a:t>
            </a:r>
            <a:r>
              <a:rPr sz="2000">
                <a:solidFill>
                  <a:srgbClr val="FF2600"/>
                </a:solidFill>
                <a:uFill>
                  <a:solidFill>
                    <a:srgbClr val="FF2600"/>
                  </a:solidFill>
                </a:uFill>
              </a:rPr>
              <a:t>(PbPb collision)</a:t>
            </a:r>
          </a:p>
        </p:txBody>
      </p:sp>
      <p:sp>
        <p:nvSpPr>
          <p:cNvPr id="2393" name="xjƔ = pTJet/pTƔ"/>
          <p:cNvSpPr/>
          <p:nvPr/>
        </p:nvSpPr>
        <p:spPr>
          <a:xfrm>
            <a:off x="10388600" y="5885085"/>
            <a:ext cx="194052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42258">
              <a:buClr>
                <a:srgbClr val="FF2600"/>
              </a:buClr>
              <a:buFont typeface="Gill Sans"/>
              <a:defRPr sz="3600">
                <a:latin typeface="Arial"/>
                <a:ea typeface="Arial"/>
                <a:cs typeface="Arial"/>
                <a:sym typeface="Arial"/>
              </a:defRPr>
            </a:pPr>
            <a:r>
              <a:rPr sz="2400">
                <a:uFill>
                  <a:solidFill>
                    <a:srgbClr val="000000"/>
                  </a:solidFill>
                </a:uFill>
              </a:rPr>
              <a:t>x</a:t>
            </a:r>
            <a:r>
              <a:rPr baseline="-5999" sz="2400">
                <a:uFill>
                  <a:solidFill>
                    <a:srgbClr val="000000"/>
                  </a:solidFill>
                </a:uFill>
              </a:rPr>
              <a:t>jƔ</a:t>
            </a:r>
            <a:r>
              <a:rPr sz="2400">
                <a:solidFill>
                  <a:srgbClr val="FF2600"/>
                </a:solidFill>
                <a:uFill>
                  <a:solidFill>
                    <a:srgbClr val="FF2600"/>
                  </a:solidFill>
                </a:uFill>
              </a:rPr>
              <a:t> </a:t>
            </a:r>
            <a:r>
              <a:rPr sz="2400">
                <a:uFill>
                  <a:solidFill>
                    <a:srgbClr val="000000"/>
                  </a:solidFill>
                </a:uFill>
              </a:rPr>
              <a:t>=</a:t>
            </a:r>
            <a:r>
              <a:rPr sz="2400">
                <a:solidFill>
                  <a:srgbClr val="FF2600"/>
                </a:solidFill>
                <a:uFill>
                  <a:solidFill>
                    <a:srgbClr val="FF2600"/>
                  </a:solidFill>
                </a:uFill>
              </a:rPr>
              <a:t> </a:t>
            </a:r>
            <a:r>
              <a:rPr sz="2400">
                <a:solidFill>
                  <a:srgbClr val="0433FF"/>
                </a:solidFill>
                <a:uFill>
                  <a:solidFill>
                    <a:srgbClr val="0433FF"/>
                  </a:solidFill>
                </a:uFill>
              </a:rPr>
              <a:t>p</a:t>
            </a:r>
            <a:r>
              <a:rPr baseline="-5999" sz="2400">
                <a:solidFill>
                  <a:srgbClr val="0433FF"/>
                </a:solidFill>
                <a:uFill>
                  <a:solidFill>
                    <a:srgbClr val="0433FF"/>
                  </a:solidFill>
                </a:uFill>
              </a:rPr>
              <a:t>T</a:t>
            </a:r>
            <a:r>
              <a:rPr baseline="31999" sz="2400">
                <a:solidFill>
                  <a:srgbClr val="0433FF"/>
                </a:solidFill>
                <a:uFill>
                  <a:solidFill>
                    <a:srgbClr val="0433FF"/>
                  </a:solidFill>
                </a:uFill>
              </a:rPr>
              <a:t>Jet</a:t>
            </a:r>
            <a:r>
              <a:rPr sz="2400">
                <a:uFill>
                  <a:solidFill>
                    <a:srgbClr val="000000"/>
                  </a:solidFill>
                </a:uFill>
              </a:rPr>
              <a:t>/</a:t>
            </a:r>
            <a:r>
              <a:rPr sz="2400">
                <a:solidFill>
                  <a:srgbClr val="FF2600"/>
                </a:solidFill>
                <a:uFill>
                  <a:solidFill>
                    <a:srgbClr val="FF2600"/>
                  </a:solidFill>
                </a:uFill>
              </a:rPr>
              <a:t>p</a:t>
            </a:r>
            <a:r>
              <a:rPr baseline="-5999" sz="2400">
                <a:solidFill>
                  <a:srgbClr val="FF2600"/>
                </a:solidFill>
                <a:uFill>
                  <a:solidFill>
                    <a:srgbClr val="FF2600"/>
                  </a:solidFill>
                </a:uFill>
              </a:rPr>
              <a:t>T</a:t>
            </a:r>
            <a:r>
              <a:rPr baseline="31999" sz="2400">
                <a:solidFill>
                  <a:srgbClr val="FF2600"/>
                </a:solidFill>
                <a:uFill>
                  <a:solidFill>
                    <a:srgbClr val="FF2600"/>
                  </a:solidFill>
                </a:uFill>
              </a:rPr>
              <a:t>Ɣ</a:t>
            </a:r>
            <a:r>
              <a:rPr sz="2400">
                <a:solidFill>
                  <a:srgbClr val="FF2600"/>
                </a:solidFill>
                <a:uFill>
                  <a:solidFill>
                    <a:srgbClr val="FF2600"/>
                  </a:solidFill>
                </a:uFill>
              </a:rPr>
              <a:t> </a:t>
            </a:r>
          </a:p>
        </p:txBody>
      </p:sp>
      <p:sp>
        <p:nvSpPr>
          <p:cNvPr id="2394" name="Ɣ-jet momentum balance fraction:"/>
          <p:cNvSpPr/>
          <p:nvPr/>
        </p:nvSpPr>
        <p:spPr>
          <a:xfrm>
            <a:off x="8589946" y="4715273"/>
            <a:ext cx="9017001" cy="27150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442258">
              <a:buClr>
                <a:srgbClr val="000000"/>
              </a:buClr>
              <a:buFont typeface="Gill Sans"/>
              <a:defRPr b="1" sz="1900">
                <a:uFill>
                  <a:solidFill>
                    <a:srgbClr val="000000"/>
                  </a:solidFill>
                </a:uFill>
                <a:latin typeface="Arial"/>
                <a:ea typeface="Arial"/>
                <a:cs typeface="Arial"/>
                <a:sym typeface="Arial"/>
              </a:defRPr>
            </a:lvl1pPr>
          </a:lstStyle>
          <a:p>
            <a:pPr/>
            <a:r>
              <a:t>Ɣ-jet momentum balance fraction:</a:t>
            </a:r>
          </a:p>
        </p:txBody>
      </p:sp>
      <p:grpSp>
        <p:nvGrpSpPr>
          <p:cNvPr id="2402" name="Group"/>
          <p:cNvGrpSpPr/>
          <p:nvPr/>
        </p:nvGrpSpPr>
        <p:grpSpPr>
          <a:xfrm rot="18437029">
            <a:off x="8809922" y="5226690"/>
            <a:ext cx="1787362" cy="1395733"/>
            <a:chOff x="0" y="0"/>
            <a:chExt cx="1787360" cy="1395731"/>
          </a:xfrm>
        </p:grpSpPr>
        <p:sp>
          <p:nvSpPr>
            <p:cNvPr id="2395" name="Circle"/>
            <p:cNvSpPr/>
            <p:nvPr/>
          </p:nvSpPr>
          <p:spPr>
            <a:xfrm rot="10771494">
              <a:off x="10793" y="5715"/>
              <a:ext cx="1384301" cy="1384301"/>
            </a:xfrm>
            <a:prstGeom prst="ellipse">
              <a:avLst/>
            </a:prstGeom>
            <a:gradFill flip="none" rotWithShape="1">
              <a:gsLst>
                <a:gs pos="0">
                  <a:srgbClr val="FFA900"/>
                </a:gs>
                <a:gs pos="100000">
                  <a:srgbClr val="FFD592"/>
                </a:gs>
                <a:gs pos="100000">
                  <a:srgbClr val="FFFFFF"/>
                </a:gs>
              </a:gsLst>
              <a:path path="shape">
                <a:fillToRect l="50000" t="50000" r="50000" b="50000"/>
              </a:path>
            </a:gra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solidFill>
                    <a:srgbClr val="266C58"/>
                  </a:solidFill>
                  <a:uFill>
                    <a:solidFill>
                      <a:srgbClr val="266C58"/>
                    </a:solidFill>
                  </a:uFill>
                  <a:latin typeface="Arial"/>
                  <a:ea typeface="Arial"/>
                  <a:cs typeface="Arial"/>
                  <a:sym typeface="Arial"/>
                </a:defRPr>
              </a:pPr>
            </a:p>
          </p:txBody>
        </p:sp>
        <p:sp>
          <p:nvSpPr>
            <p:cNvPr id="2396" name="Line"/>
            <p:cNvSpPr/>
            <p:nvPr/>
          </p:nvSpPr>
          <p:spPr>
            <a:xfrm rot="859856">
              <a:off x="968809" y="469122"/>
              <a:ext cx="788346" cy="343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18" y="17968"/>
                    <a:pt x="1636" y="14337"/>
                    <a:pt x="2805" y="14021"/>
                  </a:cubicBezTo>
                  <a:cubicBezTo>
                    <a:pt x="3974" y="13705"/>
                    <a:pt x="5844" y="20021"/>
                    <a:pt x="7013" y="19705"/>
                  </a:cubicBezTo>
                  <a:cubicBezTo>
                    <a:pt x="8182" y="19389"/>
                    <a:pt x="8649" y="12758"/>
                    <a:pt x="9818" y="12126"/>
                  </a:cubicBezTo>
                  <a:cubicBezTo>
                    <a:pt x="10987" y="11494"/>
                    <a:pt x="13091" y="16547"/>
                    <a:pt x="14026" y="15916"/>
                  </a:cubicBezTo>
                  <a:cubicBezTo>
                    <a:pt x="14961" y="15284"/>
                    <a:pt x="14493" y="8968"/>
                    <a:pt x="15428" y="8336"/>
                  </a:cubicBezTo>
                  <a:cubicBezTo>
                    <a:pt x="16364" y="7705"/>
                    <a:pt x="18701" y="12442"/>
                    <a:pt x="19636" y="12126"/>
                  </a:cubicBezTo>
                  <a:cubicBezTo>
                    <a:pt x="20571" y="11810"/>
                    <a:pt x="20805" y="9126"/>
                    <a:pt x="21039" y="6441"/>
                  </a:cubicBezTo>
                  <a:lnTo>
                    <a:pt x="21600" y="0"/>
                  </a:lnTo>
                </a:path>
              </a:pathLst>
            </a:custGeom>
            <a:noFill/>
            <a:ln w="38100" cap="flat">
              <a:solidFill>
                <a:srgbClr val="FF2600"/>
              </a:solidFill>
              <a:prstDash val="solid"/>
              <a:round/>
              <a:tailEnd type="triangle" w="med" len="med"/>
            </a:ln>
            <a:effectLst/>
          </p:spPr>
          <p:txBody>
            <a:bodyPr wrap="square" lIns="50800" tIns="50800" rIns="50800" bIns="50800" numCol="1" anchor="ctr">
              <a:noAutofit/>
            </a:bodyPr>
            <a:lstStyle/>
            <a:p>
              <a:pPr marL="40639" marR="40639" defTabSz="914400">
                <a:defRPr sz="2400">
                  <a:solidFill>
                    <a:srgbClr val="266C58"/>
                  </a:solidFill>
                  <a:uFill>
                    <a:solidFill>
                      <a:srgbClr val="266C58"/>
                    </a:solidFill>
                  </a:uFill>
                  <a:latin typeface="Arial"/>
                  <a:ea typeface="Arial"/>
                  <a:cs typeface="Arial"/>
                  <a:sym typeface="Arial"/>
                </a:defRPr>
              </a:pPr>
            </a:p>
          </p:txBody>
        </p:sp>
        <p:sp>
          <p:nvSpPr>
            <p:cNvPr id="2397" name="Line"/>
            <p:cNvSpPr/>
            <p:nvPr/>
          </p:nvSpPr>
          <p:spPr>
            <a:xfrm flipH="1" flipV="1">
              <a:off x="0" y="687748"/>
              <a:ext cx="956281" cy="1667"/>
            </a:xfrm>
            <a:prstGeom prst="line">
              <a:avLst/>
            </a:prstGeom>
            <a:noFill/>
            <a:ln w="63500" cap="flat">
              <a:solidFill>
                <a:srgbClr val="0433FF"/>
              </a:solidFill>
              <a:prstDash val="solid"/>
              <a:round/>
              <a:tailEnd type="triangle" w="med" len="med"/>
            </a:ln>
            <a:effectLst/>
          </p:spPr>
          <p:txBody>
            <a:bodyPr wrap="square" lIns="50800" tIns="50800" rIns="50800" bIns="50800" numCol="1" anchor="ctr">
              <a:noAutofit/>
            </a:bodyPr>
            <a:lstStyle/>
            <a:p>
              <a:pPr/>
            </a:p>
          </p:txBody>
        </p:sp>
        <p:sp>
          <p:nvSpPr>
            <p:cNvPr id="2398" name="Line"/>
            <p:cNvSpPr/>
            <p:nvPr/>
          </p:nvSpPr>
          <p:spPr>
            <a:xfrm>
              <a:off x="387966" y="601944"/>
              <a:ext cx="406913" cy="60129"/>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399" name="Line"/>
            <p:cNvSpPr/>
            <p:nvPr/>
          </p:nvSpPr>
          <p:spPr>
            <a:xfrm>
              <a:off x="603015" y="498557"/>
              <a:ext cx="267956" cy="150184"/>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400" name="Line"/>
            <p:cNvSpPr/>
            <p:nvPr/>
          </p:nvSpPr>
          <p:spPr>
            <a:xfrm flipV="1">
              <a:off x="376846" y="725675"/>
              <a:ext cx="405860" cy="66869"/>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401" name="Line"/>
            <p:cNvSpPr/>
            <p:nvPr/>
          </p:nvSpPr>
          <p:spPr>
            <a:xfrm flipV="1">
              <a:off x="593476" y="725044"/>
              <a:ext cx="265428" cy="154607"/>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gr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4" name="Rectangle"/>
          <p:cNvSpPr/>
          <p:nvPr/>
        </p:nvSpPr>
        <p:spPr>
          <a:xfrm>
            <a:off x="2781300" y="1028700"/>
            <a:ext cx="1270000" cy="368300"/>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405" name="image.png" descr="image.png"/>
          <p:cNvPicPr>
            <a:picLocks noChangeAspect="0"/>
          </p:cNvPicPr>
          <p:nvPr/>
        </p:nvPicPr>
        <p:blipFill>
          <a:blip r:embed="rId2">
            <a:extLst/>
          </a:blip>
          <a:stretch>
            <a:fillRect/>
          </a:stretch>
        </p:blipFill>
        <p:spPr>
          <a:xfrm>
            <a:off x="1346200" y="889000"/>
            <a:ext cx="2104403" cy="245303"/>
          </a:xfrm>
          <a:prstGeom prst="rect">
            <a:avLst/>
          </a:prstGeom>
          <a:ln w="12700">
            <a:miter lim="400000"/>
          </a:ln>
        </p:spPr>
      </p:pic>
      <p:pic>
        <p:nvPicPr>
          <p:cNvPr id="2406" name="image.png" descr="image.png"/>
          <p:cNvPicPr>
            <a:picLocks noChangeAspect="0"/>
          </p:cNvPicPr>
          <p:nvPr/>
        </p:nvPicPr>
        <p:blipFill>
          <a:blip r:embed="rId3">
            <a:extLst/>
          </a:blip>
          <a:stretch>
            <a:fillRect/>
          </a:stretch>
        </p:blipFill>
        <p:spPr>
          <a:xfrm>
            <a:off x="1336488" y="1104561"/>
            <a:ext cx="2121871" cy="264300"/>
          </a:xfrm>
          <a:prstGeom prst="rect">
            <a:avLst/>
          </a:prstGeom>
          <a:ln w="12700">
            <a:miter lim="400000"/>
          </a:ln>
        </p:spPr>
      </p:pic>
      <p:sp>
        <p:nvSpPr>
          <p:cNvPr id="2407" name="γ-jet momentum imbalance simulation"/>
          <p:cNvSpPr/>
          <p:nvPr/>
        </p:nvSpPr>
        <p:spPr>
          <a:xfrm>
            <a:off x="429542" y="123048"/>
            <a:ext cx="11899901" cy="792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buClr>
                <a:srgbClr val="000000"/>
              </a:buClr>
              <a:buFont typeface="Times New Roman"/>
              <a:defRPr b="1" sz="4900">
                <a:latin typeface="Arial"/>
                <a:ea typeface="Arial"/>
                <a:cs typeface="Arial"/>
                <a:sym typeface="Arial"/>
              </a:defRPr>
            </a:lvl1pPr>
          </a:lstStyle>
          <a:p>
            <a:pPr/>
            <a:r>
              <a:t>γ-jet momentum imbalance simulation</a:t>
            </a:r>
          </a:p>
        </p:txBody>
      </p:sp>
      <p:sp>
        <p:nvSpPr>
          <p:cNvPr id="2408" name="Jet losses more energy by strong partonic interactions than by hadronic interactions."/>
          <p:cNvSpPr/>
          <p:nvPr/>
        </p:nvSpPr>
        <p:spPr>
          <a:xfrm>
            <a:off x="1206500" y="8089900"/>
            <a:ext cx="10350500" cy="10033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571500" indent="-571500" defTabSz="584200">
              <a:spcBef>
                <a:spcPts val="2400"/>
              </a:spcBef>
              <a:buSzPct val="171000"/>
              <a:buChar char="•"/>
              <a:defRPr sz="2700">
                <a:latin typeface="Arial"/>
                <a:ea typeface="Arial"/>
                <a:cs typeface="Arial"/>
                <a:sym typeface="Arial"/>
              </a:defRPr>
            </a:lvl1pPr>
          </a:lstStyle>
          <a:p>
            <a:pPr/>
            <a:r>
              <a:t>Jet losses more energy by strong partonic interactions than by hadronic interactions.</a:t>
            </a:r>
          </a:p>
        </p:txBody>
      </p:sp>
      <p:sp>
        <p:nvSpPr>
          <p:cNvPr id="2409" name="ΔɸjƔ&gt;7/8 π"/>
          <p:cNvSpPr/>
          <p:nvPr/>
        </p:nvSpPr>
        <p:spPr>
          <a:xfrm>
            <a:off x="3463203" y="899297"/>
            <a:ext cx="1254152" cy="37310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1900">
                <a:solidFill>
                  <a:srgbClr val="FF2600"/>
                </a:solidFill>
                <a:latin typeface="Arial"/>
                <a:ea typeface="Arial"/>
                <a:cs typeface="Arial"/>
                <a:sym typeface="Arial"/>
              </a:defRPr>
            </a:pPr>
            <a:r>
              <a:t>Δɸ</a:t>
            </a:r>
            <a:r>
              <a:rPr baseline="-5999"/>
              <a:t>jƔ</a:t>
            </a:r>
            <a:r>
              <a:t>&gt;7/8 π</a:t>
            </a:r>
          </a:p>
        </p:txBody>
      </p:sp>
      <p:pic>
        <p:nvPicPr>
          <p:cNvPr id="2410" name="droppedImage.tiff" descr="droppedImage.tiff"/>
          <p:cNvPicPr>
            <a:picLocks noChangeAspect="1"/>
          </p:cNvPicPr>
          <p:nvPr/>
        </p:nvPicPr>
        <p:blipFill>
          <a:blip r:embed="rId4">
            <a:extLst/>
          </a:blip>
          <a:stretch>
            <a:fillRect/>
          </a:stretch>
        </p:blipFill>
        <p:spPr>
          <a:xfrm>
            <a:off x="1816100" y="1651000"/>
            <a:ext cx="6718300" cy="6388100"/>
          </a:xfrm>
          <a:prstGeom prst="rect">
            <a:avLst/>
          </a:prstGeom>
          <a:ln w="12700">
            <a:miter lim="400000"/>
          </a:ln>
        </p:spPr>
      </p:pic>
      <p:sp>
        <p:nvSpPr>
          <p:cNvPr id="2411" name="G.-L. Ma, Phys. Lett. B 724 (2013) 278"/>
          <p:cNvSpPr/>
          <p:nvPr/>
        </p:nvSpPr>
        <p:spPr>
          <a:xfrm>
            <a:off x="4724400" y="1238250"/>
            <a:ext cx="3544454" cy="35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700">
                <a:latin typeface="Times"/>
                <a:ea typeface="Times"/>
                <a:cs typeface="Times"/>
                <a:sym typeface="Times"/>
              </a:defRPr>
            </a:lvl1pPr>
          </a:lstStyle>
          <a:p>
            <a:pPr/>
            <a:r>
              <a:t>G.-L. Ma, Phys. Lett. B 724 (2013) 278</a:t>
            </a:r>
          </a:p>
        </p:txBody>
      </p:sp>
      <p:sp>
        <p:nvSpPr>
          <p:cNvPr id="2412" name="xjƔ = pTJet/pTƔ"/>
          <p:cNvSpPr/>
          <p:nvPr/>
        </p:nvSpPr>
        <p:spPr>
          <a:xfrm>
            <a:off x="10579100" y="1884585"/>
            <a:ext cx="1940521"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42258">
              <a:buClr>
                <a:srgbClr val="FF2600"/>
              </a:buClr>
              <a:buFont typeface="Gill Sans"/>
              <a:defRPr sz="3600">
                <a:latin typeface="Arial"/>
                <a:ea typeface="Arial"/>
                <a:cs typeface="Arial"/>
                <a:sym typeface="Arial"/>
              </a:defRPr>
            </a:pPr>
            <a:r>
              <a:rPr sz="2400">
                <a:uFill>
                  <a:solidFill>
                    <a:srgbClr val="000000"/>
                  </a:solidFill>
                </a:uFill>
              </a:rPr>
              <a:t>x</a:t>
            </a:r>
            <a:r>
              <a:rPr baseline="-5999" sz="2400">
                <a:uFill>
                  <a:solidFill>
                    <a:srgbClr val="000000"/>
                  </a:solidFill>
                </a:uFill>
              </a:rPr>
              <a:t>jƔ</a:t>
            </a:r>
            <a:r>
              <a:rPr sz="2400">
                <a:solidFill>
                  <a:srgbClr val="FF2600"/>
                </a:solidFill>
                <a:uFill>
                  <a:solidFill>
                    <a:srgbClr val="FF2600"/>
                  </a:solidFill>
                </a:uFill>
              </a:rPr>
              <a:t> </a:t>
            </a:r>
            <a:r>
              <a:rPr sz="2400">
                <a:uFill>
                  <a:solidFill>
                    <a:srgbClr val="000000"/>
                  </a:solidFill>
                </a:uFill>
              </a:rPr>
              <a:t>=</a:t>
            </a:r>
            <a:r>
              <a:rPr sz="2400">
                <a:solidFill>
                  <a:srgbClr val="FF2600"/>
                </a:solidFill>
                <a:uFill>
                  <a:solidFill>
                    <a:srgbClr val="FF2600"/>
                  </a:solidFill>
                </a:uFill>
              </a:rPr>
              <a:t> </a:t>
            </a:r>
            <a:r>
              <a:rPr sz="2400">
                <a:solidFill>
                  <a:srgbClr val="0433FF"/>
                </a:solidFill>
                <a:uFill>
                  <a:solidFill>
                    <a:srgbClr val="0433FF"/>
                  </a:solidFill>
                </a:uFill>
              </a:rPr>
              <a:t>p</a:t>
            </a:r>
            <a:r>
              <a:rPr baseline="-5999" sz="2400">
                <a:solidFill>
                  <a:srgbClr val="0433FF"/>
                </a:solidFill>
                <a:uFill>
                  <a:solidFill>
                    <a:srgbClr val="0433FF"/>
                  </a:solidFill>
                </a:uFill>
              </a:rPr>
              <a:t>T</a:t>
            </a:r>
            <a:r>
              <a:rPr baseline="31999" sz="2400">
                <a:solidFill>
                  <a:srgbClr val="0433FF"/>
                </a:solidFill>
                <a:uFill>
                  <a:solidFill>
                    <a:srgbClr val="0433FF"/>
                  </a:solidFill>
                </a:uFill>
              </a:rPr>
              <a:t>Jet</a:t>
            </a:r>
            <a:r>
              <a:rPr sz="2400">
                <a:uFill>
                  <a:solidFill>
                    <a:srgbClr val="000000"/>
                  </a:solidFill>
                </a:uFill>
              </a:rPr>
              <a:t>/</a:t>
            </a:r>
            <a:r>
              <a:rPr sz="2400">
                <a:solidFill>
                  <a:srgbClr val="FF2600"/>
                </a:solidFill>
                <a:uFill>
                  <a:solidFill>
                    <a:srgbClr val="FF2600"/>
                  </a:solidFill>
                </a:uFill>
              </a:rPr>
              <a:t>p</a:t>
            </a:r>
            <a:r>
              <a:rPr baseline="-5999" sz="2400">
                <a:solidFill>
                  <a:srgbClr val="FF2600"/>
                </a:solidFill>
                <a:uFill>
                  <a:solidFill>
                    <a:srgbClr val="FF2600"/>
                  </a:solidFill>
                </a:uFill>
              </a:rPr>
              <a:t>T</a:t>
            </a:r>
            <a:r>
              <a:rPr baseline="31999" sz="2400">
                <a:solidFill>
                  <a:srgbClr val="FF2600"/>
                </a:solidFill>
                <a:uFill>
                  <a:solidFill>
                    <a:srgbClr val="FF2600"/>
                  </a:solidFill>
                </a:uFill>
              </a:rPr>
              <a:t>Ɣ</a:t>
            </a:r>
            <a:r>
              <a:rPr sz="2400">
                <a:solidFill>
                  <a:srgbClr val="FF2600"/>
                </a:solidFill>
                <a:uFill>
                  <a:solidFill>
                    <a:srgbClr val="FF2600"/>
                  </a:solidFill>
                </a:uFill>
              </a:rPr>
              <a:t> </a:t>
            </a:r>
          </a:p>
        </p:txBody>
      </p:sp>
      <p:grpSp>
        <p:nvGrpSpPr>
          <p:cNvPr id="2420" name="Group"/>
          <p:cNvGrpSpPr/>
          <p:nvPr/>
        </p:nvGrpSpPr>
        <p:grpSpPr>
          <a:xfrm rot="18437029">
            <a:off x="9000422" y="1226190"/>
            <a:ext cx="1787362" cy="1395733"/>
            <a:chOff x="0" y="0"/>
            <a:chExt cx="1787360" cy="1395731"/>
          </a:xfrm>
        </p:grpSpPr>
        <p:sp>
          <p:nvSpPr>
            <p:cNvPr id="2413" name="Circle"/>
            <p:cNvSpPr/>
            <p:nvPr/>
          </p:nvSpPr>
          <p:spPr>
            <a:xfrm rot="10771494">
              <a:off x="10793" y="5715"/>
              <a:ext cx="1384301" cy="1384301"/>
            </a:xfrm>
            <a:prstGeom prst="ellipse">
              <a:avLst/>
            </a:prstGeom>
            <a:gradFill flip="none" rotWithShape="1">
              <a:gsLst>
                <a:gs pos="0">
                  <a:srgbClr val="FFA900"/>
                </a:gs>
                <a:gs pos="100000">
                  <a:srgbClr val="FFD592"/>
                </a:gs>
                <a:gs pos="100000">
                  <a:srgbClr val="FFFFFF"/>
                </a:gs>
              </a:gsLst>
              <a:path path="shape">
                <a:fillToRect l="50000" t="50000" r="50000" b="50000"/>
              </a:path>
            </a:gra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2400">
                  <a:solidFill>
                    <a:srgbClr val="266C58"/>
                  </a:solidFill>
                  <a:uFill>
                    <a:solidFill>
                      <a:srgbClr val="266C58"/>
                    </a:solidFill>
                  </a:uFill>
                  <a:latin typeface="Arial"/>
                  <a:ea typeface="Arial"/>
                  <a:cs typeface="Arial"/>
                  <a:sym typeface="Arial"/>
                </a:defRPr>
              </a:pPr>
            </a:p>
          </p:txBody>
        </p:sp>
        <p:sp>
          <p:nvSpPr>
            <p:cNvPr id="2414" name="Line"/>
            <p:cNvSpPr/>
            <p:nvPr/>
          </p:nvSpPr>
          <p:spPr>
            <a:xfrm rot="859856">
              <a:off x="968809" y="469122"/>
              <a:ext cx="788346" cy="343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18" y="17968"/>
                    <a:pt x="1636" y="14337"/>
                    <a:pt x="2805" y="14021"/>
                  </a:cubicBezTo>
                  <a:cubicBezTo>
                    <a:pt x="3974" y="13705"/>
                    <a:pt x="5844" y="20021"/>
                    <a:pt x="7013" y="19705"/>
                  </a:cubicBezTo>
                  <a:cubicBezTo>
                    <a:pt x="8182" y="19389"/>
                    <a:pt x="8649" y="12758"/>
                    <a:pt x="9818" y="12126"/>
                  </a:cubicBezTo>
                  <a:cubicBezTo>
                    <a:pt x="10987" y="11494"/>
                    <a:pt x="13091" y="16547"/>
                    <a:pt x="14026" y="15916"/>
                  </a:cubicBezTo>
                  <a:cubicBezTo>
                    <a:pt x="14961" y="15284"/>
                    <a:pt x="14493" y="8968"/>
                    <a:pt x="15428" y="8336"/>
                  </a:cubicBezTo>
                  <a:cubicBezTo>
                    <a:pt x="16364" y="7705"/>
                    <a:pt x="18701" y="12442"/>
                    <a:pt x="19636" y="12126"/>
                  </a:cubicBezTo>
                  <a:cubicBezTo>
                    <a:pt x="20571" y="11810"/>
                    <a:pt x="20805" y="9126"/>
                    <a:pt x="21039" y="6441"/>
                  </a:cubicBezTo>
                  <a:lnTo>
                    <a:pt x="21600" y="0"/>
                  </a:lnTo>
                </a:path>
              </a:pathLst>
            </a:custGeom>
            <a:noFill/>
            <a:ln w="38100" cap="flat">
              <a:solidFill>
                <a:srgbClr val="FF2600"/>
              </a:solidFill>
              <a:prstDash val="solid"/>
              <a:round/>
              <a:tailEnd type="triangle" w="med" len="med"/>
            </a:ln>
            <a:effectLst/>
          </p:spPr>
          <p:txBody>
            <a:bodyPr wrap="square" lIns="50800" tIns="50800" rIns="50800" bIns="50800" numCol="1" anchor="ctr">
              <a:noAutofit/>
            </a:bodyPr>
            <a:lstStyle/>
            <a:p>
              <a:pPr marL="40639" marR="40639" defTabSz="914400">
                <a:defRPr sz="2400">
                  <a:solidFill>
                    <a:srgbClr val="266C58"/>
                  </a:solidFill>
                  <a:uFill>
                    <a:solidFill>
                      <a:srgbClr val="266C58"/>
                    </a:solidFill>
                  </a:uFill>
                  <a:latin typeface="Arial"/>
                  <a:ea typeface="Arial"/>
                  <a:cs typeface="Arial"/>
                  <a:sym typeface="Arial"/>
                </a:defRPr>
              </a:pPr>
            </a:p>
          </p:txBody>
        </p:sp>
        <p:sp>
          <p:nvSpPr>
            <p:cNvPr id="2415" name="Line"/>
            <p:cNvSpPr/>
            <p:nvPr/>
          </p:nvSpPr>
          <p:spPr>
            <a:xfrm flipH="1" flipV="1">
              <a:off x="0" y="687748"/>
              <a:ext cx="956281" cy="1667"/>
            </a:xfrm>
            <a:prstGeom prst="line">
              <a:avLst/>
            </a:prstGeom>
            <a:noFill/>
            <a:ln w="63500" cap="flat">
              <a:solidFill>
                <a:srgbClr val="0433FF"/>
              </a:solidFill>
              <a:prstDash val="solid"/>
              <a:round/>
              <a:tailEnd type="triangle" w="med" len="med"/>
            </a:ln>
            <a:effectLst/>
          </p:spPr>
          <p:txBody>
            <a:bodyPr wrap="square" lIns="50800" tIns="50800" rIns="50800" bIns="50800" numCol="1" anchor="ctr">
              <a:noAutofit/>
            </a:bodyPr>
            <a:lstStyle/>
            <a:p>
              <a:pPr/>
            </a:p>
          </p:txBody>
        </p:sp>
        <p:sp>
          <p:nvSpPr>
            <p:cNvPr id="2416" name="Line"/>
            <p:cNvSpPr/>
            <p:nvPr/>
          </p:nvSpPr>
          <p:spPr>
            <a:xfrm>
              <a:off x="387966" y="601944"/>
              <a:ext cx="406913" cy="60129"/>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417" name="Line"/>
            <p:cNvSpPr/>
            <p:nvPr/>
          </p:nvSpPr>
          <p:spPr>
            <a:xfrm>
              <a:off x="603015" y="498557"/>
              <a:ext cx="267956" cy="150184"/>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418" name="Line"/>
            <p:cNvSpPr/>
            <p:nvPr/>
          </p:nvSpPr>
          <p:spPr>
            <a:xfrm flipV="1">
              <a:off x="376846" y="725675"/>
              <a:ext cx="405860" cy="66869"/>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sp>
          <p:nvSpPr>
            <p:cNvPr id="2419" name="Line"/>
            <p:cNvSpPr/>
            <p:nvPr/>
          </p:nvSpPr>
          <p:spPr>
            <a:xfrm flipV="1">
              <a:off x="593476" y="725044"/>
              <a:ext cx="265428" cy="154607"/>
            </a:xfrm>
            <a:prstGeom prst="line">
              <a:avLst/>
            </a:prstGeom>
            <a:noFill/>
            <a:ln w="12700" cap="flat">
              <a:solidFill>
                <a:srgbClr val="0433FF"/>
              </a:solidFill>
              <a:prstDash val="solid"/>
              <a:miter lim="400000"/>
              <a:headEnd type="stealth" w="med" len="med"/>
            </a:ln>
            <a:effectLst/>
          </p:spPr>
          <p:txBody>
            <a:bodyPr wrap="square" lIns="50800" tIns="50800" rIns="50800" bIns="50800" numCol="1" anchor="ctr">
              <a:noAutofit/>
            </a:bodyPr>
            <a:lstStyle/>
            <a:p>
              <a:pPr/>
            </a:p>
          </p:txBody>
        </p:sp>
      </p:grpSp>
      <p:sp>
        <p:nvSpPr>
          <p:cNvPr id="2421"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3" name="droppedImage.tiff" descr="droppedImage.tiff"/>
          <p:cNvPicPr>
            <a:picLocks noChangeAspect="1"/>
          </p:cNvPicPr>
          <p:nvPr/>
        </p:nvPicPr>
        <p:blipFill>
          <a:blip r:embed="rId2">
            <a:extLst/>
          </a:blip>
          <a:stretch>
            <a:fillRect/>
          </a:stretch>
        </p:blipFill>
        <p:spPr>
          <a:xfrm>
            <a:off x="6210300" y="1524000"/>
            <a:ext cx="6350000" cy="6438900"/>
          </a:xfrm>
          <a:prstGeom prst="rect">
            <a:avLst/>
          </a:prstGeom>
          <a:ln w="12700">
            <a:miter lim="400000"/>
          </a:ln>
        </p:spPr>
      </p:pic>
      <p:pic>
        <p:nvPicPr>
          <p:cNvPr id="2424" name="gammajet_zpct0_eveNo75_ampt_0001000.gif" descr="gammajet_zpct0_eveNo75_ampt_0001000.gif"/>
          <p:cNvPicPr>
            <a:picLocks noChangeAspect="1"/>
          </p:cNvPicPr>
          <p:nvPr/>
        </p:nvPicPr>
        <p:blipFill>
          <a:blip r:embed="rId3">
            <a:extLst/>
          </a:blip>
          <a:stretch>
            <a:fillRect/>
          </a:stretch>
        </p:blipFill>
        <p:spPr>
          <a:xfrm>
            <a:off x="660400" y="774700"/>
            <a:ext cx="5715000" cy="3875690"/>
          </a:xfrm>
          <a:prstGeom prst="rect">
            <a:avLst/>
          </a:prstGeom>
          <a:ln w="12700">
            <a:miter lim="400000"/>
          </a:ln>
        </p:spPr>
      </p:pic>
      <p:pic>
        <p:nvPicPr>
          <p:cNvPr id="2425" name="gammajet_zpc_eveNo75_ampt_0001000.gif" descr="gammajet_zpc_eveNo75_ampt_0001000.gif"/>
          <p:cNvPicPr>
            <a:picLocks noChangeAspect="1"/>
          </p:cNvPicPr>
          <p:nvPr/>
        </p:nvPicPr>
        <p:blipFill>
          <a:blip r:embed="rId4">
            <a:extLst/>
          </a:blip>
          <a:stretch>
            <a:fillRect/>
          </a:stretch>
        </p:blipFill>
        <p:spPr>
          <a:xfrm>
            <a:off x="685800" y="4572000"/>
            <a:ext cx="5715000" cy="3875690"/>
          </a:xfrm>
          <a:prstGeom prst="rect">
            <a:avLst/>
          </a:prstGeom>
          <a:ln w="12700">
            <a:miter lim="400000"/>
          </a:ln>
        </p:spPr>
      </p:pic>
      <p:sp>
        <p:nvSpPr>
          <p:cNvPr id="2426" name="before parton cascade"/>
          <p:cNvSpPr/>
          <p:nvPr/>
        </p:nvSpPr>
        <p:spPr>
          <a:xfrm>
            <a:off x="25400" y="994962"/>
            <a:ext cx="2768278" cy="3976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100">
                <a:latin typeface="Arial"/>
                <a:ea typeface="Arial"/>
                <a:cs typeface="Arial"/>
                <a:sym typeface="Arial"/>
              </a:defRPr>
            </a:lvl1pPr>
          </a:lstStyle>
          <a:p>
            <a:pPr/>
            <a:r>
              <a:t>before parton cascade</a:t>
            </a:r>
          </a:p>
        </p:txBody>
      </p:sp>
      <p:sp>
        <p:nvSpPr>
          <p:cNvPr id="2427" name="after parton cascade"/>
          <p:cNvSpPr/>
          <p:nvPr/>
        </p:nvSpPr>
        <p:spPr>
          <a:xfrm>
            <a:off x="-38100" y="4766862"/>
            <a:ext cx="2545724" cy="39767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defRPr sz="2100">
                <a:latin typeface="Arial"/>
                <a:ea typeface="Arial"/>
                <a:cs typeface="Arial"/>
                <a:sym typeface="Arial"/>
              </a:defRPr>
            </a:lvl1pPr>
          </a:lstStyle>
          <a:p>
            <a:pPr/>
            <a:r>
              <a:t>after parton cascade</a:t>
            </a:r>
          </a:p>
        </p:txBody>
      </p:sp>
      <p:sp>
        <p:nvSpPr>
          <p:cNvPr id="2428" name="Line"/>
          <p:cNvSpPr/>
          <p:nvPr/>
        </p:nvSpPr>
        <p:spPr>
          <a:xfrm rot="17454650">
            <a:off x="2128941" y="1385329"/>
            <a:ext cx="1380379" cy="736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40" y="16425"/>
                  <a:pt x="1680" y="11250"/>
                  <a:pt x="2880" y="10800"/>
                </a:cubicBezTo>
                <a:cubicBezTo>
                  <a:pt x="4080" y="10350"/>
                  <a:pt x="6000" y="19350"/>
                  <a:pt x="7200" y="18900"/>
                </a:cubicBezTo>
                <a:cubicBezTo>
                  <a:pt x="8400" y="18450"/>
                  <a:pt x="8880" y="9000"/>
                  <a:pt x="10080" y="8100"/>
                </a:cubicBezTo>
                <a:cubicBezTo>
                  <a:pt x="11280" y="7200"/>
                  <a:pt x="13440" y="14400"/>
                  <a:pt x="14400" y="13500"/>
                </a:cubicBezTo>
                <a:cubicBezTo>
                  <a:pt x="15360" y="12600"/>
                  <a:pt x="14880" y="3600"/>
                  <a:pt x="15840" y="2700"/>
                </a:cubicBezTo>
                <a:cubicBezTo>
                  <a:pt x="16800" y="1800"/>
                  <a:pt x="19200" y="8550"/>
                  <a:pt x="20160" y="8100"/>
                </a:cubicBezTo>
                <a:cubicBezTo>
                  <a:pt x="21120" y="7650"/>
                  <a:pt x="21360" y="3825"/>
                  <a:pt x="21600" y="0"/>
                </a:cubicBezTo>
              </a:path>
            </a:pathLst>
          </a:custGeom>
          <a:ln w="25400">
            <a:solidFill>
              <a:srgbClr val="FF2600"/>
            </a:solidFill>
            <a:tailEnd type="triangle"/>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429" name="Line"/>
          <p:cNvSpPr/>
          <p:nvPr/>
        </p:nvSpPr>
        <p:spPr>
          <a:xfrm rot="17454650">
            <a:off x="2173305" y="5195911"/>
            <a:ext cx="1380380" cy="736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40" y="16425"/>
                  <a:pt x="1680" y="11250"/>
                  <a:pt x="2880" y="10800"/>
                </a:cubicBezTo>
                <a:cubicBezTo>
                  <a:pt x="4080" y="10350"/>
                  <a:pt x="6000" y="19350"/>
                  <a:pt x="7200" y="18900"/>
                </a:cubicBezTo>
                <a:cubicBezTo>
                  <a:pt x="8400" y="18450"/>
                  <a:pt x="8880" y="9000"/>
                  <a:pt x="10080" y="8100"/>
                </a:cubicBezTo>
                <a:cubicBezTo>
                  <a:pt x="11280" y="7200"/>
                  <a:pt x="13440" y="14400"/>
                  <a:pt x="14400" y="13500"/>
                </a:cubicBezTo>
                <a:cubicBezTo>
                  <a:pt x="15360" y="12600"/>
                  <a:pt x="14880" y="3600"/>
                  <a:pt x="15840" y="2700"/>
                </a:cubicBezTo>
                <a:cubicBezTo>
                  <a:pt x="16800" y="1800"/>
                  <a:pt x="19200" y="8550"/>
                  <a:pt x="20160" y="8100"/>
                </a:cubicBezTo>
                <a:cubicBezTo>
                  <a:pt x="21120" y="7650"/>
                  <a:pt x="21360" y="3825"/>
                  <a:pt x="21600" y="0"/>
                </a:cubicBezTo>
              </a:path>
            </a:pathLst>
          </a:custGeom>
          <a:ln w="25400">
            <a:solidFill>
              <a:srgbClr val="FF2600"/>
            </a:solidFill>
            <a:tailEnd type="triangle"/>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430" name="Line"/>
          <p:cNvSpPr/>
          <p:nvPr/>
        </p:nvSpPr>
        <p:spPr>
          <a:xfrm flipH="1" flipV="1">
            <a:off x="3570784" y="2056163"/>
            <a:ext cx="202257" cy="4522735"/>
          </a:xfrm>
          <a:prstGeom prst="line">
            <a:avLst/>
          </a:prstGeom>
          <a:ln w="25400">
            <a:solidFill>
              <a:srgbClr val="000000"/>
            </a:solidFill>
            <a:miter lim="400000"/>
            <a:headEnd type="stealth"/>
          </a:ln>
        </p:spPr>
        <p:txBody>
          <a:bodyPr lIns="50800" tIns="50800" rIns="50800" bIns="50800" anchor="ctr"/>
          <a:lstStyle/>
          <a:p>
            <a:pPr/>
          </a:p>
        </p:txBody>
      </p:sp>
      <p:sp>
        <p:nvSpPr>
          <p:cNvPr id="2431" name="Δɸ"/>
          <p:cNvSpPr/>
          <p:nvPr/>
        </p:nvSpPr>
        <p:spPr>
          <a:xfrm>
            <a:off x="984169" y="3651250"/>
            <a:ext cx="485007"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mn-lt"/>
                <a:ea typeface="+mn-ea"/>
                <a:cs typeface="+mn-cs"/>
                <a:sym typeface="Gill Sans"/>
              </a:defRPr>
            </a:lvl1pPr>
          </a:lstStyle>
          <a:p>
            <a:pPr/>
            <a:r>
              <a:t>Δɸ</a:t>
            </a:r>
          </a:p>
        </p:txBody>
      </p:sp>
      <p:sp>
        <p:nvSpPr>
          <p:cNvPr id="2432" name="Δη"/>
          <p:cNvSpPr/>
          <p:nvPr/>
        </p:nvSpPr>
        <p:spPr>
          <a:xfrm>
            <a:off x="5921722" y="3759200"/>
            <a:ext cx="450156"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mn-lt"/>
                <a:ea typeface="+mn-ea"/>
                <a:cs typeface="+mn-cs"/>
                <a:sym typeface="Gill Sans"/>
              </a:defRPr>
            </a:lvl1pPr>
          </a:lstStyle>
          <a:p>
            <a:pPr/>
            <a:r>
              <a:t>Δη</a:t>
            </a:r>
          </a:p>
        </p:txBody>
      </p:sp>
      <p:sp>
        <p:nvSpPr>
          <p:cNvPr id="2433" name="Δɸ"/>
          <p:cNvSpPr/>
          <p:nvPr/>
        </p:nvSpPr>
        <p:spPr>
          <a:xfrm>
            <a:off x="850900" y="7493000"/>
            <a:ext cx="485007"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mn-lt"/>
                <a:ea typeface="+mn-ea"/>
                <a:cs typeface="+mn-cs"/>
                <a:sym typeface="Gill Sans"/>
              </a:defRPr>
            </a:lvl1pPr>
          </a:lstStyle>
          <a:p>
            <a:pPr/>
            <a:r>
              <a:t>Δɸ</a:t>
            </a:r>
          </a:p>
        </p:txBody>
      </p:sp>
      <p:sp>
        <p:nvSpPr>
          <p:cNvPr id="2434" name="Δη"/>
          <p:cNvSpPr/>
          <p:nvPr/>
        </p:nvSpPr>
        <p:spPr>
          <a:xfrm>
            <a:off x="5943600" y="7556500"/>
            <a:ext cx="450156"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mn-lt"/>
                <a:ea typeface="+mn-ea"/>
                <a:cs typeface="+mn-cs"/>
                <a:sym typeface="Gill Sans"/>
              </a:defRPr>
            </a:lvl1pPr>
          </a:lstStyle>
          <a:p>
            <a:pPr/>
            <a:r>
              <a:t>Δη</a:t>
            </a:r>
          </a:p>
        </p:txBody>
      </p:sp>
      <p:sp>
        <p:nvSpPr>
          <p:cNvPr id="2435" name="ET(GeV)"/>
          <p:cNvSpPr/>
          <p:nvPr/>
        </p:nvSpPr>
        <p:spPr>
          <a:xfrm>
            <a:off x="303158" y="1339850"/>
            <a:ext cx="970890"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000">
                <a:latin typeface="+mn-lt"/>
                <a:ea typeface="+mn-ea"/>
                <a:cs typeface="+mn-cs"/>
                <a:sym typeface="Gill Sans"/>
              </a:defRPr>
            </a:pPr>
            <a:r>
              <a:t>E</a:t>
            </a:r>
            <a:r>
              <a:rPr baseline="-5999"/>
              <a:t>T</a:t>
            </a:r>
            <a:r>
              <a:t>(GeV)</a:t>
            </a:r>
          </a:p>
        </p:txBody>
      </p:sp>
      <p:sp>
        <p:nvSpPr>
          <p:cNvPr id="2436" name="ET(GeV)"/>
          <p:cNvSpPr/>
          <p:nvPr/>
        </p:nvSpPr>
        <p:spPr>
          <a:xfrm>
            <a:off x="355600" y="5118100"/>
            <a:ext cx="970889"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000">
                <a:latin typeface="+mn-lt"/>
                <a:ea typeface="+mn-ea"/>
                <a:cs typeface="+mn-cs"/>
                <a:sym typeface="Gill Sans"/>
              </a:defRPr>
            </a:pPr>
            <a:r>
              <a:t>E</a:t>
            </a:r>
            <a:r>
              <a:rPr baseline="-5999"/>
              <a:t>T</a:t>
            </a:r>
            <a:r>
              <a:t>(GeV)</a:t>
            </a:r>
          </a:p>
        </p:txBody>
      </p:sp>
      <p:sp>
        <p:nvSpPr>
          <p:cNvPr id="2437" name="Jet losses its energy in parton cascade process."/>
          <p:cNvSpPr/>
          <p:nvPr/>
        </p:nvSpPr>
        <p:spPr>
          <a:xfrm>
            <a:off x="1206500" y="8470900"/>
            <a:ext cx="10566400" cy="55880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marL="571500" indent="-571500" defTabSz="584200">
              <a:spcBef>
                <a:spcPts val="2400"/>
              </a:spcBef>
              <a:buSzPct val="171000"/>
              <a:buChar char="•"/>
              <a:defRPr sz="2700">
                <a:latin typeface="Arial"/>
                <a:ea typeface="Arial"/>
                <a:cs typeface="Arial"/>
                <a:sym typeface="Arial"/>
              </a:defRPr>
            </a:lvl1pPr>
          </a:lstStyle>
          <a:p>
            <a:pPr/>
            <a:r>
              <a:t>Jet losses its energy in parton cascade process.</a:t>
            </a:r>
          </a:p>
        </p:txBody>
      </p:sp>
      <p:sp>
        <p:nvSpPr>
          <p:cNvPr id="2438" name="When jet losses energy"/>
          <p:cNvSpPr/>
          <p:nvPr/>
        </p:nvSpPr>
        <p:spPr>
          <a:xfrm>
            <a:off x="696242" y="72248"/>
            <a:ext cx="11899901" cy="792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buClr>
                <a:srgbClr val="000000"/>
              </a:buClr>
              <a:buFont typeface="Times New Roman"/>
              <a:defRPr b="1" sz="4900">
                <a:latin typeface="Arial"/>
                <a:ea typeface="Arial"/>
                <a:cs typeface="Arial"/>
                <a:sym typeface="Arial"/>
              </a:defRPr>
            </a:lvl1pPr>
          </a:lstStyle>
          <a:p>
            <a:pPr/>
            <a:r>
              <a:t>When jet losses energy </a:t>
            </a:r>
          </a:p>
        </p:txBody>
      </p:sp>
      <p:sp>
        <p:nvSpPr>
          <p:cNvPr id="2439" name="xjƔ= pTjet,rec/pTɣ"/>
          <p:cNvSpPr/>
          <p:nvPr/>
        </p:nvSpPr>
        <p:spPr>
          <a:xfrm>
            <a:off x="10871106" y="8017854"/>
            <a:ext cx="1636441"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2000">
                <a:latin typeface="Arial"/>
                <a:ea typeface="Arial"/>
                <a:cs typeface="Arial"/>
                <a:sym typeface="Arial"/>
              </a:defRPr>
            </a:pPr>
            <a:r>
              <a:t>x</a:t>
            </a:r>
            <a:r>
              <a:rPr baseline="-5999"/>
              <a:t>jƔ= </a:t>
            </a:r>
            <a:r>
              <a:t>p</a:t>
            </a:r>
            <a:r>
              <a:rPr baseline="-5999"/>
              <a:t>T</a:t>
            </a:r>
            <a:r>
              <a:rPr baseline="31999"/>
              <a:t>jet,rec</a:t>
            </a:r>
            <a:r>
              <a:t>/p</a:t>
            </a:r>
            <a:r>
              <a:rPr baseline="-5999"/>
              <a:t>T</a:t>
            </a:r>
            <a:r>
              <a:rPr baseline="31999"/>
              <a:t>ɣ</a:t>
            </a:r>
          </a:p>
        </p:txBody>
      </p:sp>
      <p:sp>
        <p:nvSpPr>
          <p:cNvPr id="2440"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42"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2443" name="Detail tomography of QGP"/>
          <p:cNvSpPr/>
          <p:nvPr/>
        </p:nvSpPr>
        <p:spPr>
          <a:xfrm>
            <a:off x="-1488158" y="59548"/>
            <a:ext cx="11899901" cy="7924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b="1" sz="4900">
                <a:latin typeface="Arial"/>
                <a:ea typeface="Arial"/>
                <a:cs typeface="Arial"/>
                <a:sym typeface="Arial"/>
              </a:defRPr>
            </a:lvl1pPr>
          </a:lstStyle>
          <a:p>
            <a:pPr/>
            <a:r>
              <a:t>Detail tomography of QGP</a:t>
            </a:r>
          </a:p>
        </p:txBody>
      </p:sp>
      <p:pic>
        <p:nvPicPr>
          <p:cNvPr id="2444" name="droppedImage.tiff" descr="droppedImage.tiff"/>
          <p:cNvPicPr>
            <a:picLocks noChangeAspect="1"/>
          </p:cNvPicPr>
          <p:nvPr/>
        </p:nvPicPr>
        <p:blipFill>
          <a:blip r:embed="rId2">
            <a:extLst/>
          </a:blip>
          <a:stretch>
            <a:fillRect/>
          </a:stretch>
        </p:blipFill>
        <p:spPr>
          <a:xfrm>
            <a:off x="203200" y="1028700"/>
            <a:ext cx="6438900" cy="6238345"/>
          </a:xfrm>
          <a:prstGeom prst="rect">
            <a:avLst/>
          </a:prstGeom>
          <a:ln w="12700">
            <a:miter lim="400000"/>
          </a:ln>
        </p:spPr>
      </p:pic>
      <p:pic>
        <p:nvPicPr>
          <p:cNvPr id="2445" name="droppedImage.tiff" descr="droppedImage.tiff"/>
          <p:cNvPicPr>
            <a:picLocks noChangeAspect="1"/>
          </p:cNvPicPr>
          <p:nvPr/>
        </p:nvPicPr>
        <p:blipFill>
          <a:blip r:embed="rId3">
            <a:extLst/>
          </a:blip>
          <a:stretch>
            <a:fillRect/>
          </a:stretch>
        </p:blipFill>
        <p:spPr>
          <a:xfrm>
            <a:off x="7210947" y="4211191"/>
            <a:ext cx="4930254" cy="4978401"/>
          </a:xfrm>
          <a:prstGeom prst="rect">
            <a:avLst/>
          </a:prstGeom>
          <a:ln w="12700">
            <a:miter lim="400000"/>
          </a:ln>
        </p:spPr>
      </p:pic>
      <p:grpSp>
        <p:nvGrpSpPr>
          <p:cNvPr id="2451" name="Group"/>
          <p:cNvGrpSpPr/>
          <p:nvPr/>
        </p:nvGrpSpPr>
        <p:grpSpPr>
          <a:xfrm>
            <a:off x="8047991" y="206238"/>
            <a:ext cx="3935058" cy="3723962"/>
            <a:chOff x="0" y="0"/>
            <a:chExt cx="3935056" cy="3723961"/>
          </a:xfrm>
        </p:grpSpPr>
        <p:grpSp>
          <p:nvGrpSpPr>
            <p:cNvPr id="2449" name="Group"/>
            <p:cNvGrpSpPr/>
            <p:nvPr/>
          </p:nvGrpSpPr>
          <p:grpSpPr>
            <a:xfrm>
              <a:off x="0" y="0"/>
              <a:ext cx="3935057" cy="3723962"/>
              <a:chOff x="0" y="0"/>
              <a:chExt cx="3935056" cy="3723961"/>
            </a:xfrm>
          </p:grpSpPr>
          <p:pic>
            <p:nvPicPr>
              <p:cNvPr id="2446" name="2012082122232854.tiff" descr="2012082122232854.tiff"/>
              <p:cNvPicPr>
                <a:picLocks noChangeAspect="1"/>
              </p:cNvPicPr>
              <p:nvPr/>
            </p:nvPicPr>
            <p:blipFill>
              <a:blip r:embed="rId4">
                <a:extLst/>
              </a:blip>
              <a:stretch>
                <a:fillRect/>
              </a:stretch>
            </p:blipFill>
            <p:spPr>
              <a:xfrm>
                <a:off x="625378" y="0"/>
                <a:ext cx="3128932" cy="3723962"/>
              </a:xfrm>
              <a:prstGeom prst="rect">
                <a:avLst/>
              </a:prstGeom>
              <a:ln w="12700" cap="flat">
                <a:noFill/>
                <a:miter lim="400000"/>
              </a:ln>
              <a:effectLst/>
            </p:spPr>
          </p:pic>
          <p:sp>
            <p:nvSpPr>
              <p:cNvPr id="2447" name="Line"/>
              <p:cNvSpPr/>
              <p:nvPr/>
            </p:nvSpPr>
            <p:spPr>
              <a:xfrm flipV="1">
                <a:off x="0" y="1031762"/>
                <a:ext cx="2509393" cy="1666134"/>
              </a:xfrm>
              <a:prstGeom prst="line">
                <a:avLst/>
              </a:prstGeom>
              <a:noFill/>
              <a:ln w="38100" cap="flat">
                <a:solidFill>
                  <a:srgbClr val="FF2600"/>
                </a:solidFill>
                <a:prstDash val="solid"/>
                <a:miter lim="400000"/>
                <a:headEnd type="stealth" w="med" len="med"/>
              </a:ln>
              <a:effectLst/>
            </p:spPr>
            <p:txBody>
              <a:bodyPr wrap="square" lIns="50800" tIns="50800" rIns="50800" bIns="50800" numCol="1" anchor="ctr">
                <a:noAutofit/>
              </a:bodyPr>
              <a:lstStyle/>
              <a:p>
                <a:pPr/>
              </a:p>
            </p:txBody>
          </p:sp>
          <p:sp>
            <p:nvSpPr>
              <p:cNvPr id="2448" name="Line"/>
              <p:cNvSpPr/>
              <p:nvPr/>
            </p:nvSpPr>
            <p:spPr>
              <a:xfrm flipH="1">
                <a:off x="2585492" y="279151"/>
                <a:ext cx="1349565" cy="828801"/>
              </a:xfrm>
              <a:prstGeom prst="line">
                <a:avLst/>
              </a:prstGeom>
              <a:noFill/>
              <a:ln w="38100" cap="flat">
                <a:solidFill>
                  <a:srgbClr val="FF2600"/>
                </a:solidFill>
                <a:prstDash val="solid"/>
                <a:miter lim="400000"/>
                <a:headEnd type="stealth" w="med" len="med"/>
              </a:ln>
              <a:effectLst/>
            </p:spPr>
            <p:txBody>
              <a:bodyPr wrap="square" lIns="50800" tIns="50800" rIns="50800" bIns="50800" numCol="1" anchor="ctr">
                <a:noAutofit/>
              </a:bodyPr>
              <a:lstStyle/>
              <a:p>
                <a:pPr/>
              </a:p>
            </p:txBody>
          </p:sp>
        </p:grpSp>
        <p:sp>
          <p:nvSpPr>
            <p:cNvPr id="2450" name="Rectangle"/>
            <p:cNvSpPr/>
            <p:nvPr/>
          </p:nvSpPr>
          <p:spPr>
            <a:xfrm>
              <a:off x="2424398" y="3031118"/>
              <a:ext cx="1309877" cy="649526"/>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2452" name="xjƔ is sensitive to the production information of γ-jet.…"/>
          <p:cNvSpPr/>
          <p:nvPr/>
        </p:nvSpPr>
        <p:spPr>
          <a:xfrm>
            <a:off x="685800" y="7683500"/>
            <a:ext cx="6413500" cy="12065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10000"/>
              </a:lnSpc>
              <a:buSzPct val="125000"/>
              <a:buChar char="•"/>
              <a:defRPr sz="2100">
                <a:latin typeface="Arial"/>
                <a:ea typeface="Arial"/>
                <a:cs typeface="Arial"/>
                <a:sym typeface="Arial"/>
              </a:defRPr>
            </a:pPr>
            <a:r>
              <a:rPr sz="2400">
                <a:uFill>
                  <a:solidFill>
                    <a:srgbClr val="000000"/>
                  </a:solidFill>
                </a:uFill>
              </a:rPr>
              <a:t>x</a:t>
            </a:r>
            <a:r>
              <a:rPr baseline="-5999" sz="2400">
                <a:uFill>
                  <a:solidFill>
                    <a:srgbClr val="000000"/>
                  </a:solidFill>
                </a:uFill>
              </a:rPr>
              <a:t>jƔ</a:t>
            </a:r>
            <a:r>
              <a:t> is sensitive to the production information of γ-jet.</a:t>
            </a:r>
          </a:p>
          <a:p>
            <a:pPr defTabSz="584200">
              <a:lnSpc>
                <a:spcPct val="110000"/>
              </a:lnSpc>
              <a:buSzPct val="125000"/>
              <a:buChar char="•"/>
              <a:defRPr sz="2100">
                <a:latin typeface="Arial"/>
                <a:ea typeface="Arial"/>
                <a:cs typeface="Arial"/>
                <a:sym typeface="Arial"/>
              </a:defRPr>
            </a:pPr>
            <a:r>
              <a:t> γ-hadron correlation with selected </a:t>
            </a:r>
            <a:r>
              <a:rPr sz="2400">
                <a:uFill>
                  <a:solidFill>
                    <a:srgbClr val="000000"/>
                  </a:solidFill>
                </a:uFill>
              </a:rPr>
              <a:t>x</a:t>
            </a:r>
            <a:r>
              <a:rPr baseline="-5999" sz="2400">
                <a:uFill>
                  <a:solidFill>
                    <a:srgbClr val="000000"/>
                  </a:solidFill>
                </a:uFill>
              </a:rPr>
              <a:t>jƔ</a:t>
            </a:r>
            <a:r>
              <a:t> is proposed as a good tool to do detail tomography of QGP. </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5" name="Group"/>
          <p:cNvGrpSpPr/>
          <p:nvPr/>
        </p:nvGrpSpPr>
        <p:grpSpPr>
          <a:xfrm>
            <a:off x="-2209800" y="-3733800"/>
            <a:ext cx="14240933" cy="18478500"/>
            <a:chOff x="0" y="0"/>
            <a:chExt cx="14240933" cy="18478500"/>
          </a:xfrm>
        </p:grpSpPr>
        <p:sp>
          <p:nvSpPr>
            <p:cNvPr id="2454" name="Oval"/>
            <p:cNvSpPr/>
            <p:nvPr/>
          </p:nvSpPr>
          <p:spPr>
            <a:xfrm>
              <a:off x="0" y="0"/>
              <a:ext cx="10883900" cy="18478500"/>
            </a:xfrm>
            <a:prstGeom prst="ellipse">
              <a:avLst/>
            </a:prstGeom>
            <a:solidFill>
              <a:srgbClr val="FF8C82"/>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2470" name="Group"/>
            <p:cNvGrpSpPr/>
            <p:nvPr/>
          </p:nvGrpSpPr>
          <p:grpSpPr>
            <a:xfrm>
              <a:off x="3695700" y="7200900"/>
              <a:ext cx="9275233" cy="4453468"/>
              <a:chOff x="0" y="0"/>
              <a:chExt cx="9275232" cy="4453467"/>
            </a:xfrm>
          </p:grpSpPr>
          <p:sp>
            <p:nvSpPr>
              <p:cNvPr id="2455" name="Line"/>
              <p:cNvSpPr/>
              <p:nvPr/>
            </p:nvSpPr>
            <p:spPr>
              <a:xfrm flipH="1">
                <a:off x="0" y="2383366"/>
                <a:ext cx="762000" cy="16935"/>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56" name="Line"/>
              <p:cNvSpPr/>
              <p:nvPr/>
            </p:nvSpPr>
            <p:spPr>
              <a:xfrm flipH="1">
                <a:off x="723900" y="2095500"/>
                <a:ext cx="1375834" cy="304800"/>
              </a:xfrm>
              <a:prstGeom prst="line">
                <a:avLst/>
              </a:prstGeom>
              <a:noFill/>
              <a:ln w="508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57" name="Line"/>
              <p:cNvSpPr/>
              <p:nvPr/>
            </p:nvSpPr>
            <p:spPr>
              <a:xfrm flipH="1" flipV="1">
                <a:off x="749300" y="2400300"/>
                <a:ext cx="1367367" cy="59267"/>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58" name="Line"/>
              <p:cNvSpPr/>
              <p:nvPr/>
            </p:nvSpPr>
            <p:spPr>
              <a:xfrm flipH="1">
                <a:off x="2095499" y="1270000"/>
                <a:ext cx="1426635" cy="825501"/>
              </a:xfrm>
              <a:prstGeom prst="line">
                <a:avLst/>
              </a:prstGeom>
              <a:noFill/>
              <a:ln w="762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59" name="Line"/>
              <p:cNvSpPr/>
              <p:nvPr/>
            </p:nvSpPr>
            <p:spPr>
              <a:xfrm flipH="1">
                <a:off x="2099733" y="1456266"/>
                <a:ext cx="2590801" cy="656168"/>
              </a:xfrm>
              <a:prstGeom prst="line">
                <a:avLst/>
              </a:prstGeom>
              <a:noFill/>
              <a:ln w="762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sp>
            <p:nvSpPr>
              <p:cNvPr id="2460" name="Line"/>
              <p:cNvSpPr/>
              <p:nvPr/>
            </p:nvSpPr>
            <p:spPr>
              <a:xfrm flipH="1" flipV="1">
                <a:off x="2095500" y="2451100"/>
                <a:ext cx="2391834" cy="50800"/>
              </a:xfrm>
              <a:prstGeom prst="line">
                <a:avLst/>
              </a:prstGeom>
              <a:noFill/>
              <a:ln w="762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sp>
            <p:nvSpPr>
              <p:cNvPr id="2461" name="Line"/>
              <p:cNvSpPr/>
              <p:nvPr/>
            </p:nvSpPr>
            <p:spPr>
              <a:xfrm flipH="1" flipV="1">
                <a:off x="2108200" y="2438400"/>
                <a:ext cx="1193800" cy="829733"/>
              </a:xfrm>
              <a:prstGeom prst="line">
                <a:avLst/>
              </a:prstGeom>
              <a:noFill/>
              <a:ln w="762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62" name="Line"/>
              <p:cNvSpPr/>
              <p:nvPr/>
            </p:nvSpPr>
            <p:spPr>
              <a:xfrm flipH="1">
                <a:off x="4652433" y="254000"/>
                <a:ext cx="3001434" cy="1248833"/>
              </a:xfrm>
              <a:prstGeom prst="line">
                <a:avLst/>
              </a:prstGeom>
              <a:noFill/>
              <a:ln w="1270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63" name="Line"/>
              <p:cNvSpPr/>
              <p:nvPr/>
            </p:nvSpPr>
            <p:spPr>
              <a:xfrm flipH="1">
                <a:off x="4627033" y="1320800"/>
                <a:ext cx="2315634" cy="169334"/>
              </a:xfrm>
              <a:prstGeom prst="line">
                <a:avLst/>
              </a:prstGeom>
              <a:noFill/>
              <a:ln w="1270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64" name="Line"/>
              <p:cNvSpPr/>
              <p:nvPr/>
            </p:nvSpPr>
            <p:spPr>
              <a:xfrm flipH="1">
                <a:off x="3471333" y="0"/>
                <a:ext cx="1574800" cy="1253068"/>
              </a:xfrm>
              <a:prstGeom prst="line">
                <a:avLst/>
              </a:prstGeom>
              <a:noFill/>
              <a:ln w="1270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65" name="Line"/>
              <p:cNvSpPr/>
              <p:nvPr/>
            </p:nvSpPr>
            <p:spPr>
              <a:xfrm flipH="1">
                <a:off x="3509433" y="592666"/>
                <a:ext cx="2806701" cy="668868"/>
              </a:xfrm>
              <a:prstGeom prst="line">
                <a:avLst/>
              </a:prstGeom>
              <a:noFill/>
              <a:ln w="1270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sp>
            <p:nvSpPr>
              <p:cNvPr id="2466" name="Line"/>
              <p:cNvSpPr/>
              <p:nvPr/>
            </p:nvSpPr>
            <p:spPr>
              <a:xfrm flipH="1">
                <a:off x="4436533" y="1951566"/>
                <a:ext cx="3234267" cy="529168"/>
              </a:xfrm>
              <a:prstGeom prst="line">
                <a:avLst/>
              </a:prstGeom>
              <a:noFill/>
              <a:ln w="1270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67" name="Line"/>
              <p:cNvSpPr/>
              <p:nvPr/>
            </p:nvSpPr>
            <p:spPr>
              <a:xfrm flipH="1" flipV="1">
                <a:off x="4436532" y="2493433"/>
                <a:ext cx="4838701" cy="67733"/>
              </a:xfrm>
              <a:prstGeom prst="line">
                <a:avLst/>
              </a:prstGeom>
              <a:noFill/>
              <a:ln w="1270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68" name="Line"/>
              <p:cNvSpPr/>
              <p:nvPr/>
            </p:nvSpPr>
            <p:spPr>
              <a:xfrm flipH="1" flipV="1">
                <a:off x="3268133" y="3242732"/>
                <a:ext cx="3911601" cy="533400"/>
              </a:xfrm>
              <a:prstGeom prst="line">
                <a:avLst/>
              </a:prstGeom>
              <a:noFill/>
              <a:ln w="1270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69" name="Line"/>
              <p:cNvSpPr/>
              <p:nvPr/>
            </p:nvSpPr>
            <p:spPr>
              <a:xfrm flipH="1" flipV="1">
                <a:off x="3285066" y="3246967"/>
                <a:ext cx="1320801" cy="1206501"/>
              </a:xfrm>
              <a:prstGeom prst="line">
                <a:avLst/>
              </a:prstGeom>
              <a:noFill/>
              <a:ln w="1270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grpSp>
        <p:grpSp>
          <p:nvGrpSpPr>
            <p:cNvPr id="2487" name="Group"/>
            <p:cNvGrpSpPr/>
            <p:nvPr/>
          </p:nvGrpSpPr>
          <p:grpSpPr>
            <a:xfrm>
              <a:off x="3683000" y="6591300"/>
              <a:ext cx="10130368" cy="4572001"/>
              <a:chOff x="0" y="0"/>
              <a:chExt cx="10130367" cy="4572000"/>
            </a:xfrm>
          </p:grpSpPr>
          <p:sp>
            <p:nvSpPr>
              <p:cNvPr id="2471" name="Line"/>
              <p:cNvSpPr/>
              <p:nvPr/>
            </p:nvSpPr>
            <p:spPr>
              <a:xfrm flipH="1">
                <a:off x="0" y="3005667"/>
                <a:ext cx="762000" cy="16934"/>
              </a:xfrm>
              <a:prstGeom prst="line">
                <a:avLst/>
              </a:prstGeom>
              <a:noFill/>
              <a:ln w="254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grpSp>
            <p:nvGrpSpPr>
              <p:cNvPr id="2486" name="Group"/>
              <p:cNvGrpSpPr/>
              <p:nvPr/>
            </p:nvGrpSpPr>
            <p:grpSpPr>
              <a:xfrm>
                <a:off x="749300" y="0"/>
                <a:ext cx="9381068" cy="4572001"/>
                <a:chOff x="0" y="0"/>
                <a:chExt cx="9381067" cy="4572000"/>
              </a:xfrm>
            </p:grpSpPr>
            <p:sp>
              <p:nvSpPr>
                <p:cNvPr id="2472" name="Line"/>
                <p:cNvSpPr/>
                <p:nvPr/>
              </p:nvSpPr>
              <p:spPr>
                <a:xfrm flipH="1">
                  <a:off x="0" y="2717800"/>
                  <a:ext cx="1375834" cy="304800"/>
                </a:xfrm>
                <a:prstGeom prst="line">
                  <a:avLst/>
                </a:prstGeom>
                <a:noFill/>
                <a:ln w="508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73" name="Line"/>
                <p:cNvSpPr/>
                <p:nvPr/>
              </p:nvSpPr>
              <p:spPr>
                <a:xfrm flipH="1" flipV="1">
                  <a:off x="25400" y="3022600"/>
                  <a:ext cx="1367367" cy="59267"/>
                </a:xfrm>
                <a:prstGeom prst="line">
                  <a:avLst/>
                </a:prstGeom>
                <a:noFill/>
                <a:ln w="508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74" name="Line"/>
                <p:cNvSpPr/>
                <p:nvPr/>
              </p:nvSpPr>
              <p:spPr>
                <a:xfrm flipH="1">
                  <a:off x="1371600" y="1989666"/>
                  <a:ext cx="1900767" cy="728135"/>
                </a:xfrm>
                <a:prstGeom prst="line">
                  <a:avLst/>
                </a:prstGeom>
                <a:noFill/>
                <a:ln w="762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sp>
              <p:nvSpPr>
                <p:cNvPr id="2475" name="Line"/>
                <p:cNvSpPr/>
                <p:nvPr/>
              </p:nvSpPr>
              <p:spPr>
                <a:xfrm flipH="1">
                  <a:off x="1375833" y="2311400"/>
                  <a:ext cx="3014134" cy="423334"/>
                </a:xfrm>
                <a:prstGeom prst="line">
                  <a:avLst/>
                </a:prstGeom>
                <a:noFill/>
                <a:ln w="762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76" name="Line"/>
                <p:cNvSpPr/>
                <p:nvPr/>
              </p:nvSpPr>
              <p:spPr>
                <a:xfrm flipH="1" flipV="1">
                  <a:off x="1371600" y="3073400"/>
                  <a:ext cx="2391834" cy="50800"/>
                </a:xfrm>
                <a:prstGeom prst="line">
                  <a:avLst/>
                </a:prstGeom>
                <a:noFill/>
                <a:ln w="762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77" name="Line"/>
                <p:cNvSpPr/>
                <p:nvPr/>
              </p:nvSpPr>
              <p:spPr>
                <a:xfrm flipH="1" flipV="1">
                  <a:off x="1308100" y="3073401"/>
                  <a:ext cx="2832100" cy="639234"/>
                </a:xfrm>
                <a:prstGeom prst="line">
                  <a:avLst/>
                </a:prstGeom>
                <a:noFill/>
                <a:ln w="762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sp>
              <p:nvSpPr>
                <p:cNvPr id="2478" name="Line"/>
                <p:cNvSpPr/>
                <p:nvPr/>
              </p:nvSpPr>
              <p:spPr>
                <a:xfrm flipH="1">
                  <a:off x="4334933" y="1371600"/>
                  <a:ext cx="4119034" cy="931333"/>
                </a:xfrm>
                <a:prstGeom prst="line">
                  <a:avLst/>
                </a:prstGeom>
                <a:noFill/>
                <a:ln w="1270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79" name="Line"/>
                <p:cNvSpPr/>
                <p:nvPr/>
              </p:nvSpPr>
              <p:spPr>
                <a:xfrm flipH="1">
                  <a:off x="4334933" y="1981200"/>
                  <a:ext cx="3678767" cy="321734"/>
                </a:xfrm>
                <a:prstGeom prst="line">
                  <a:avLst/>
                </a:prstGeom>
                <a:noFill/>
                <a:ln w="1270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sp>
              <p:nvSpPr>
                <p:cNvPr id="2480" name="Line"/>
                <p:cNvSpPr/>
                <p:nvPr/>
              </p:nvSpPr>
              <p:spPr>
                <a:xfrm flipH="1">
                  <a:off x="3255432" y="0"/>
                  <a:ext cx="4521201" cy="2036233"/>
                </a:xfrm>
                <a:prstGeom prst="line">
                  <a:avLst/>
                </a:prstGeom>
                <a:noFill/>
                <a:ln w="1270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81" name="Line"/>
                <p:cNvSpPr/>
                <p:nvPr/>
              </p:nvSpPr>
              <p:spPr>
                <a:xfrm flipH="1">
                  <a:off x="3230033" y="1066800"/>
                  <a:ext cx="3479800" cy="969434"/>
                </a:xfrm>
                <a:prstGeom prst="line">
                  <a:avLst/>
                </a:prstGeom>
                <a:noFill/>
                <a:ln w="1270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sp>
              <p:nvSpPr>
                <p:cNvPr id="2482" name="Line"/>
                <p:cNvSpPr/>
                <p:nvPr/>
              </p:nvSpPr>
              <p:spPr>
                <a:xfrm flipH="1">
                  <a:off x="3712633" y="2573866"/>
                  <a:ext cx="3234267" cy="529168"/>
                </a:xfrm>
                <a:prstGeom prst="line">
                  <a:avLst/>
                </a:prstGeom>
                <a:noFill/>
                <a:ln w="1270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sp>
              <p:nvSpPr>
                <p:cNvPr id="2483" name="Line"/>
                <p:cNvSpPr/>
                <p:nvPr/>
              </p:nvSpPr>
              <p:spPr>
                <a:xfrm flipH="1" flipV="1">
                  <a:off x="3712633" y="3115733"/>
                  <a:ext cx="4838701" cy="67734"/>
                </a:xfrm>
                <a:prstGeom prst="line">
                  <a:avLst/>
                </a:prstGeom>
                <a:noFill/>
                <a:ln w="127000" cap="flat">
                  <a:solidFill>
                    <a:srgbClr val="0433FF"/>
                  </a:solidFill>
                  <a:prstDash val="solid"/>
                  <a:miter lim="400000"/>
                  <a:headEnd type="triangle" w="med" len="med"/>
                </a:ln>
                <a:effectLst/>
              </p:spPr>
              <p:txBody>
                <a:bodyPr wrap="square" lIns="50800" tIns="50800" rIns="50800" bIns="50800" numCol="1" anchor="ctr">
                  <a:noAutofit/>
                </a:bodyPr>
                <a:lstStyle/>
                <a:p>
                  <a:pPr/>
                </a:p>
              </p:txBody>
            </p:sp>
            <p:sp>
              <p:nvSpPr>
                <p:cNvPr id="2484" name="Line"/>
                <p:cNvSpPr/>
                <p:nvPr/>
              </p:nvSpPr>
              <p:spPr>
                <a:xfrm flipH="1" flipV="1">
                  <a:off x="4119033" y="3725333"/>
                  <a:ext cx="5262035" cy="152401"/>
                </a:xfrm>
                <a:prstGeom prst="line">
                  <a:avLst/>
                </a:prstGeom>
                <a:noFill/>
                <a:ln w="127000" cap="flat">
                  <a:solidFill>
                    <a:srgbClr val="00F900"/>
                  </a:solidFill>
                  <a:prstDash val="solid"/>
                  <a:miter lim="400000"/>
                  <a:headEnd type="triangle" w="med" len="med"/>
                </a:ln>
                <a:effectLst/>
              </p:spPr>
              <p:txBody>
                <a:bodyPr wrap="square" lIns="50800" tIns="50800" rIns="50800" bIns="50800" numCol="1" anchor="ctr">
                  <a:noAutofit/>
                </a:bodyPr>
                <a:lstStyle/>
                <a:p>
                  <a:pPr/>
                </a:p>
              </p:txBody>
            </p:sp>
            <p:sp>
              <p:nvSpPr>
                <p:cNvPr id="2485" name="Line"/>
                <p:cNvSpPr/>
                <p:nvPr/>
              </p:nvSpPr>
              <p:spPr>
                <a:xfrm flipH="1" flipV="1">
                  <a:off x="4080933" y="3725333"/>
                  <a:ext cx="3335867" cy="846668"/>
                </a:xfrm>
                <a:prstGeom prst="line">
                  <a:avLst/>
                </a:prstGeom>
                <a:noFill/>
                <a:ln w="127000" cap="flat">
                  <a:solidFill>
                    <a:srgbClr val="FF2600"/>
                  </a:solidFill>
                  <a:prstDash val="solid"/>
                  <a:miter lim="400000"/>
                  <a:headEnd type="triangle" w="med" len="med"/>
                </a:ln>
                <a:effectLst/>
              </p:spPr>
              <p:txBody>
                <a:bodyPr wrap="square" lIns="50800" tIns="50800" rIns="50800" bIns="50800" numCol="1" anchor="ctr">
                  <a:noAutofit/>
                </a:bodyPr>
                <a:lstStyle/>
                <a:p>
                  <a:pPr/>
                </a:p>
              </p:txBody>
            </p:sp>
          </p:grpSp>
        </p:grpSp>
        <p:grpSp>
          <p:nvGrpSpPr>
            <p:cNvPr id="2492" name="Group"/>
            <p:cNvGrpSpPr/>
            <p:nvPr/>
          </p:nvGrpSpPr>
          <p:grpSpPr>
            <a:xfrm>
              <a:off x="10625666" y="8331200"/>
              <a:ext cx="3615268" cy="2609792"/>
              <a:chOff x="0" y="0"/>
              <a:chExt cx="3615266" cy="2609791"/>
            </a:xfrm>
          </p:grpSpPr>
          <p:sp>
            <p:nvSpPr>
              <p:cNvPr id="2488" name="Shape"/>
              <p:cNvSpPr/>
              <p:nvPr/>
            </p:nvSpPr>
            <p:spPr>
              <a:xfrm>
                <a:off x="0" y="184091"/>
                <a:ext cx="2540000" cy="2425701"/>
              </a:xfrm>
              <a:custGeom>
                <a:avLst/>
                <a:gdLst/>
                <a:ahLst/>
                <a:cxnLst>
                  <a:cxn ang="0">
                    <a:pos x="wd2" y="hd2"/>
                  </a:cxn>
                  <a:cxn ang="5400000">
                    <a:pos x="wd2" y="hd2"/>
                  </a:cxn>
                  <a:cxn ang="10800000">
                    <a:pos x="wd2" y="hd2"/>
                  </a:cxn>
                  <a:cxn ang="16200000">
                    <a:pos x="wd2" y="hd2"/>
                  </a:cxn>
                </a:cxnLst>
                <a:rect l="0" t="0" r="r" b="b"/>
                <a:pathLst>
                  <a:path w="21600" h="21164" fill="norm" stroke="1" extrusionOk="0">
                    <a:moveTo>
                      <a:pt x="0" y="15145"/>
                    </a:moveTo>
                    <a:lnTo>
                      <a:pt x="7145" y="3972"/>
                    </a:lnTo>
                    <a:lnTo>
                      <a:pt x="13791" y="0"/>
                    </a:lnTo>
                    <a:lnTo>
                      <a:pt x="18277" y="3476"/>
                    </a:lnTo>
                    <a:lnTo>
                      <a:pt x="21600" y="10676"/>
                    </a:lnTo>
                    <a:lnTo>
                      <a:pt x="19440" y="16386"/>
                    </a:lnTo>
                    <a:cubicBezTo>
                      <a:pt x="19440" y="16386"/>
                      <a:pt x="11963" y="20607"/>
                      <a:pt x="11631" y="21103"/>
                    </a:cubicBezTo>
                    <a:cubicBezTo>
                      <a:pt x="11298" y="21600"/>
                      <a:pt x="3988" y="18869"/>
                      <a:pt x="3988" y="18869"/>
                    </a:cubicBezTo>
                    <a:lnTo>
                      <a:pt x="0" y="15145"/>
                    </a:lnTo>
                    <a:close/>
                  </a:path>
                </a:pathLst>
              </a:custGeom>
              <a:noFill/>
              <a:ln w="25400" cap="flat">
                <a:solidFill>
                  <a:srgbClr val="000000"/>
                </a:solidFill>
                <a:custDash>
                  <a:ds d="600000" sp="600000"/>
                </a:custDash>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89" name="Line"/>
              <p:cNvSpPr/>
              <p:nvPr/>
            </p:nvSpPr>
            <p:spPr>
              <a:xfrm flipH="1">
                <a:off x="2239433" y="0"/>
                <a:ext cx="1037167" cy="774701"/>
              </a:xfrm>
              <a:prstGeom prst="line">
                <a:avLst/>
              </a:prstGeom>
              <a:noFill/>
              <a:ln w="1778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490" name="Line"/>
              <p:cNvSpPr/>
              <p:nvPr/>
            </p:nvSpPr>
            <p:spPr>
              <a:xfrm flipH="1">
                <a:off x="2468033" y="1155700"/>
                <a:ext cx="1147234" cy="241300"/>
              </a:xfrm>
              <a:prstGeom prst="line">
                <a:avLst/>
              </a:prstGeom>
              <a:noFill/>
              <a:ln w="1778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491" name="Line"/>
              <p:cNvSpPr/>
              <p:nvPr/>
            </p:nvSpPr>
            <p:spPr>
              <a:xfrm flipH="1" flipV="1">
                <a:off x="2345266" y="1845733"/>
                <a:ext cx="965201" cy="67734"/>
              </a:xfrm>
              <a:prstGeom prst="line">
                <a:avLst/>
              </a:prstGeom>
              <a:noFill/>
              <a:ln w="1778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grpSp>
        <p:grpSp>
          <p:nvGrpSpPr>
            <p:cNvPr id="2496" name="Group"/>
            <p:cNvGrpSpPr/>
            <p:nvPr/>
          </p:nvGrpSpPr>
          <p:grpSpPr>
            <a:xfrm>
              <a:off x="10435166" y="5956300"/>
              <a:ext cx="2260601" cy="2546292"/>
              <a:chOff x="0" y="0"/>
              <a:chExt cx="2260600" cy="2546291"/>
            </a:xfrm>
          </p:grpSpPr>
          <p:sp>
            <p:nvSpPr>
              <p:cNvPr id="2493" name="Shape"/>
              <p:cNvSpPr/>
              <p:nvPr/>
            </p:nvSpPr>
            <p:spPr>
              <a:xfrm flipH="1" rot="10800000">
                <a:off x="0" y="463491"/>
                <a:ext cx="1193800" cy="2082801"/>
              </a:xfrm>
              <a:custGeom>
                <a:avLst/>
                <a:gdLst/>
                <a:ahLst/>
                <a:cxnLst>
                  <a:cxn ang="0">
                    <a:pos x="wd2" y="hd2"/>
                  </a:cxn>
                  <a:cxn ang="5400000">
                    <a:pos x="wd2" y="hd2"/>
                  </a:cxn>
                  <a:cxn ang="10800000">
                    <a:pos x="wd2" y="hd2"/>
                  </a:cxn>
                  <a:cxn ang="16200000">
                    <a:pos x="wd2" y="hd2"/>
                  </a:cxn>
                </a:cxnLst>
                <a:rect l="0" t="0" r="r" b="b"/>
                <a:pathLst>
                  <a:path w="21600" h="21164" fill="norm" stroke="1" extrusionOk="0">
                    <a:moveTo>
                      <a:pt x="0" y="15145"/>
                    </a:moveTo>
                    <a:lnTo>
                      <a:pt x="7145" y="3972"/>
                    </a:lnTo>
                    <a:lnTo>
                      <a:pt x="13791" y="0"/>
                    </a:lnTo>
                    <a:lnTo>
                      <a:pt x="18277" y="3476"/>
                    </a:lnTo>
                    <a:lnTo>
                      <a:pt x="21600" y="10676"/>
                    </a:lnTo>
                    <a:lnTo>
                      <a:pt x="19440" y="16386"/>
                    </a:lnTo>
                    <a:cubicBezTo>
                      <a:pt x="19440" y="16386"/>
                      <a:pt x="11963" y="20607"/>
                      <a:pt x="11631" y="21103"/>
                    </a:cubicBezTo>
                    <a:cubicBezTo>
                      <a:pt x="11298" y="21600"/>
                      <a:pt x="3988" y="18869"/>
                      <a:pt x="3988" y="18869"/>
                    </a:cubicBezTo>
                    <a:lnTo>
                      <a:pt x="0" y="15145"/>
                    </a:lnTo>
                    <a:close/>
                  </a:path>
                </a:pathLst>
              </a:custGeom>
              <a:noFill/>
              <a:ln w="25400" cap="flat">
                <a:solidFill>
                  <a:srgbClr val="000000"/>
                </a:solidFill>
                <a:custDash>
                  <a:ds d="600000" sp="600000"/>
                </a:custDash>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94" name="Line"/>
              <p:cNvSpPr/>
              <p:nvPr/>
            </p:nvSpPr>
            <p:spPr>
              <a:xfrm flipH="1">
                <a:off x="931333" y="0"/>
                <a:ext cx="1037167" cy="774701"/>
              </a:xfrm>
              <a:prstGeom prst="line">
                <a:avLst/>
              </a:prstGeom>
              <a:noFill/>
              <a:ln w="1778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sp>
            <p:nvSpPr>
              <p:cNvPr id="2495" name="Line"/>
              <p:cNvSpPr/>
              <p:nvPr/>
            </p:nvSpPr>
            <p:spPr>
              <a:xfrm flipH="1">
                <a:off x="1223433" y="723900"/>
                <a:ext cx="1037167" cy="774701"/>
              </a:xfrm>
              <a:prstGeom prst="line">
                <a:avLst/>
              </a:prstGeom>
              <a:noFill/>
              <a:ln w="177800" cap="flat">
                <a:solidFill>
                  <a:srgbClr val="000000"/>
                </a:solidFill>
                <a:prstDash val="sysDot"/>
                <a:miter lim="400000"/>
                <a:headEnd type="triangle" w="med" len="med"/>
              </a:ln>
              <a:effectLst/>
            </p:spPr>
            <p:txBody>
              <a:bodyPr wrap="square" lIns="50800" tIns="50800" rIns="50800" bIns="50800" numCol="1" anchor="ctr">
                <a:noAutofit/>
              </a:bodyPr>
              <a:lstStyle/>
              <a:p>
                <a:pPr/>
              </a:p>
            </p:txBody>
          </p:sp>
        </p:grpSp>
        <p:grpSp>
          <p:nvGrpSpPr>
            <p:cNvPr id="2503" name="Group"/>
            <p:cNvGrpSpPr/>
            <p:nvPr/>
          </p:nvGrpSpPr>
          <p:grpSpPr>
            <a:xfrm>
              <a:off x="3980556" y="5537198"/>
              <a:ext cx="6769103" cy="8204200"/>
              <a:chOff x="0" y="0"/>
              <a:chExt cx="6769101" cy="8204199"/>
            </a:xfrm>
          </p:grpSpPr>
          <p:grpSp>
            <p:nvGrpSpPr>
              <p:cNvPr id="2500" name="Group"/>
              <p:cNvGrpSpPr/>
              <p:nvPr/>
            </p:nvGrpSpPr>
            <p:grpSpPr>
              <a:xfrm>
                <a:off x="0" y="2440425"/>
                <a:ext cx="2476519" cy="3095178"/>
                <a:chOff x="0" y="0"/>
                <a:chExt cx="2476518" cy="3095176"/>
              </a:xfrm>
            </p:grpSpPr>
            <p:sp>
              <p:nvSpPr>
                <p:cNvPr id="2497" name="Line"/>
                <p:cNvSpPr/>
                <p:nvPr/>
              </p:nvSpPr>
              <p:spPr>
                <a:xfrm>
                  <a:off x="0" y="1260516"/>
                  <a:ext cx="274204" cy="6745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2337" y="18052"/>
                      </a:lnTo>
                      <a:lnTo>
                        <a:pt x="21600" y="13163"/>
                      </a:lnTo>
                      <a:lnTo>
                        <a:pt x="21600" y="7784"/>
                      </a:lnTo>
                      <a:lnTo>
                        <a:pt x="12337" y="3062"/>
                      </a:lnTo>
                      <a:lnTo>
                        <a:pt x="1497" y="0"/>
                      </a:lnTo>
                    </a:path>
                  </a:pathLst>
                </a:custGeom>
                <a:noFill/>
                <a:ln w="50800" cap="flat">
                  <a:solidFill>
                    <a:srgbClr val="000000"/>
                  </a:solidFill>
                  <a:prstDash val="solid"/>
                  <a:miter lim="400000"/>
                </a:ln>
                <a:effectLst/>
              </p:spPr>
              <p:txBody>
                <a:bodyPr wrap="square" lIns="50800" tIns="50800" rIns="50800" bIns="50800" numCol="1" anchor="ctr">
                  <a:noAutofit/>
                </a:bodyPr>
                <a:lstStyle/>
                <a:p>
                  <a:pPr algn="ctr" defTabSz="584200">
                    <a:defRPr sz="4200">
                      <a:latin typeface="+mn-lt"/>
                      <a:ea typeface="+mn-ea"/>
                      <a:cs typeface="+mn-cs"/>
                      <a:sym typeface="Gill Sans"/>
                    </a:defRPr>
                  </a:pPr>
                </a:p>
              </p:txBody>
            </p:sp>
            <p:sp>
              <p:nvSpPr>
                <p:cNvPr id="2498" name="Line"/>
                <p:cNvSpPr/>
                <p:nvPr/>
              </p:nvSpPr>
              <p:spPr>
                <a:xfrm>
                  <a:off x="694196" y="624987"/>
                  <a:ext cx="578875" cy="1845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2337" y="18052"/>
                      </a:lnTo>
                      <a:lnTo>
                        <a:pt x="21600" y="13163"/>
                      </a:lnTo>
                      <a:lnTo>
                        <a:pt x="21600" y="7784"/>
                      </a:lnTo>
                      <a:lnTo>
                        <a:pt x="12337" y="3062"/>
                      </a:lnTo>
                      <a:lnTo>
                        <a:pt x="1497" y="0"/>
                      </a:lnTo>
                    </a:path>
                  </a:pathLst>
                </a:custGeom>
                <a:noFill/>
                <a:ln w="50800" cap="flat">
                  <a:solidFill>
                    <a:srgbClr val="000000"/>
                  </a:solidFill>
                  <a:prstDash val="solid"/>
                  <a:miter lim="400000"/>
                </a:ln>
                <a:effectLst/>
              </p:spPr>
              <p:txBody>
                <a:bodyPr wrap="square" lIns="50800" tIns="50800" rIns="50800" bIns="50800" numCol="1" anchor="ctr">
                  <a:noAutofit/>
                </a:bodyPr>
                <a:lstStyle/>
                <a:p>
                  <a:pPr algn="ctr" defTabSz="584200">
                    <a:defRPr sz="4200">
                      <a:latin typeface="+mn-lt"/>
                      <a:ea typeface="+mn-ea"/>
                      <a:cs typeface="+mn-cs"/>
                      <a:sym typeface="Gill Sans"/>
                    </a:defRPr>
                  </a:pPr>
                </a:p>
              </p:txBody>
            </p:sp>
            <p:sp>
              <p:nvSpPr>
                <p:cNvPr id="2499" name="Line"/>
                <p:cNvSpPr/>
                <p:nvPr/>
              </p:nvSpPr>
              <p:spPr>
                <a:xfrm>
                  <a:off x="1699608" y="0"/>
                  <a:ext cx="776911" cy="3095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2337" y="18052"/>
                      </a:lnTo>
                      <a:lnTo>
                        <a:pt x="21600" y="13163"/>
                      </a:lnTo>
                      <a:lnTo>
                        <a:pt x="21600" y="7784"/>
                      </a:lnTo>
                      <a:lnTo>
                        <a:pt x="12337" y="3062"/>
                      </a:lnTo>
                      <a:lnTo>
                        <a:pt x="1497" y="0"/>
                      </a:lnTo>
                    </a:path>
                  </a:pathLst>
                </a:custGeom>
                <a:noFill/>
                <a:ln w="50800" cap="flat">
                  <a:solidFill>
                    <a:srgbClr val="000000"/>
                  </a:solidFill>
                  <a:prstDash val="solid"/>
                  <a:miter lim="400000"/>
                </a:ln>
                <a:effectLst/>
              </p:spPr>
              <p:txBody>
                <a:bodyPr wrap="square" lIns="50800" tIns="50800" rIns="50800" bIns="50800" numCol="1" anchor="ctr">
                  <a:noAutofit/>
                </a:bodyPr>
                <a:lstStyle/>
                <a:p>
                  <a:pPr algn="ctr" defTabSz="584200">
                    <a:defRPr sz="4200">
                      <a:latin typeface="+mn-lt"/>
                      <a:ea typeface="+mn-ea"/>
                      <a:cs typeface="+mn-cs"/>
                      <a:sym typeface="Gill Sans"/>
                    </a:defRPr>
                  </a:pPr>
                </a:p>
              </p:txBody>
            </p:sp>
          </p:grpSp>
          <p:sp>
            <p:nvSpPr>
              <p:cNvPr id="2501" name="Line"/>
              <p:cNvSpPr/>
              <p:nvPr/>
            </p:nvSpPr>
            <p:spPr>
              <a:xfrm>
                <a:off x="3550249" y="1537571"/>
                <a:ext cx="1139443" cy="4890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2337" y="18052"/>
                    </a:lnTo>
                    <a:lnTo>
                      <a:pt x="21600" y="13163"/>
                    </a:lnTo>
                    <a:lnTo>
                      <a:pt x="21600" y="7784"/>
                    </a:lnTo>
                    <a:lnTo>
                      <a:pt x="12337" y="3062"/>
                    </a:lnTo>
                    <a:lnTo>
                      <a:pt x="1497" y="0"/>
                    </a:lnTo>
                  </a:path>
                </a:pathLst>
              </a:custGeom>
              <a:noFill/>
              <a:ln w="50800" cap="flat">
                <a:solidFill>
                  <a:srgbClr val="000000"/>
                </a:solidFill>
                <a:prstDash val="solid"/>
                <a:miter lim="400000"/>
              </a:ln>
              <a:effectLst/>
            </p:spPr>
            <p:txBody>
              <a:bodyPr wrap="square" lIns="50800" tIns="50800" rIns="50800" bIns="50800" numCol="1" anchor="ctr">
                <a:noAutofit/>
              </a:bodyPr>
              <a:lstStyle/>
              <a:p>
                <a:pPr algn="ctr" defTabSz="584200">
                  <a:defRPr sz="4200">
                    <a:latin typeface="+mn-lt"/>
                    <a:ea typeface="+mn-ea"/>
                    <a:cs typeface="+mn-cs"/>
                    <a:sym typeface="Gill Sans"/>
                  </a:defRPr>
                </a:pPr>
              </a:p>
            </p:txBody>
          </p:sp>
          <p:sp>
            <p:nvSpPr>
              <p:cNvPr id="2502" name="Line"/>
              <p:cNvSpPr/>
              <p:nvPr/>
            </p:nvSpPr>
            <p:spPr>
              <a:xfrm>
                <a:off x="5239849" y="0"/>
                <a:ext cx="1529253" cy="8204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2337" y="18052"/>
                    </a:lnTo>
                    <a:lnTo>
                      <a:pt x="21600" y="13163"/>
                    </a:lnTo>
                    <a:lnTo>
                      <a:pt x="21600" y="7784"/>
                    </a:lnTo>
                    <a:lnTo>
                      <a:pt x="12337" y="3062"/>
                    </a:lnTo>
                    <a:lnTo>
                      <a:pt x="1497" y="0"/>
                    </a:lnTo>
                  </a:path>
                </a:pathLst>
              </a:custGeom>
              <a:noFill/>
              <a:ln w="50800" cap="flat">
                <a:solidFill>
                  <a:srgbClr val="000000"/>
                </a:solidFill>
                <a:prstDash val="solid"/>
                <a:miter lim="400000"/>
              </a:ln>
              <a:effectLst/>
            </p:spPr>
            <p:txBody>
              <a:bodyPr wrap="square" lIns="50800" tIns="50800" rIns="50800" bIns="50800" numCol="1" anchor="ctr">
                <a:noAutofit/>
              </a:bodyPr>
              <a:lstStyle/>
              <a:p>
                <a:pPr algn="ctr" defTabSz="584200">
                  <a:defRPr sz="4200">
                    <a:latin typeface="+mn-lt"/>
                    <a:ea typeface="+mn-ea"/>
                    <a:cs typeface="+mn-cs"/>
                    <a:sym typeface="Gill Sans"/>
                  </a:defRPr>
                </a:pPr>
              </a:p>
            </p:txBody>
          </p:sp>
        </p:grpSp>
        <p:pic>
          <p:nvPicPr>
            <p:cNvPr id="2504" name="droppedImage.tiff" descr="droppedImage.tiff"/>
            <p:cNvPicPr>
              <a:picLocks noChangeAspect="1"/>
            </p:cNvPicPr>
            <p:nvPr/>
          </p:nvPicPr>
          <p:blipFill>
            <a:blip r:embed="rId2">
              <a:extLst/>
            </a:blip>
            <a:stretch>
              <a:fillRect/>
            </a:stretch>
          </p:blipFill>
          <p:spPr>
            <a:xfrm>
              <a:off x="2730500" y="4914900"/>
              <a:ext cx="6654800" cy="2184400"/>
            </a:xfrm>
            <a:prstGeom prst="rect">
              <a:avLst/>
            </a:prstGeom>
            <a:ln w="12700" cap="flat">
              <a:noFill/>
              <a:miter lim="400000"/>
            </a:ln>
            <a:effectLst/>
          </p:spPr>
        </p:pic>
      </p:grpSp>
      <p:sp>
        <p:nvSpPr>
          <p:cNvPr id="2506" name="Jet fragmentation function"/>
          <p:cNvSpPr/>
          <p:nvPr/>
        </p:nvSpPr>
        <p:spPr>
          <a:xfrm>
            <a:off x="190500" y="118502"/>
            <a:ext cx="12623800" cy="768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4085" marR="64085" algn="ctr" defTabSz="584200">
              <a:buClr>
                <a:srgbClr val="FFFFFF"/>
              </a:buClr>
              <a:buFont typeface="Arial"/>
              <a:tabLst>
                <a:tab pos="63500" algn="l"/>
                <a:tab pos="622300" algn="l"/>
                <a:tab pos="1193800" algn="l"/>
                <a:tab pos="1752600" algn="l"/>
                <a:tab pos="2311400" algn="l"/>
                <a:tab pos="2882900" algn="l"/>
                <a:tab pos="3441700" algn="l"/>
                <a:tab pos="4013200" algn="l"/>
                <a:tab pos="4572000" algn="l"/>
                <a:tab pos="5130800" algn="l"/>
                <a:tab pos="5702300" algn="l"/>
                <a:tab pos="6261100" algn="l"/>
                <a:tab pos="6819900" algn="l"/>
                <a:tab pos="7391400" algn="l"/>
                <a:tab pos="7950200" algn="l"/>
                <a:tab pos="8521700" algn="l"/>
                <a:tab pos="9080500" algn="l"/>
                <a:tab pos="9639300" algn="l"/>
                <a:tab pos="10210800" algn="l"/>
                <a:tab pos="10769600" algn="l"/>
                <a:tab pos="11328400" algn="l"/>
                <a:tab pos="11874500" algn="l"/>
                <a:tab pos="11899900" algn="l"/>
              </a:tabLst>
              <a:defRPr sz="4600">
                <a:uFill>
                  <a:solidFill>
                    <a:srgbClr val="000000"/>
                  </a:solidFill>
                </a:uFill>
                <a:latin typeface="Arial"/>
                <a:ea typeface="Arial"/>
                <a:cs typeface="Arial"/>
                <a:sym typeface="Arial"/>
              </a:defRPr>
            </a:lvl1pPr>
          </a:lstStyle>
          <a:p>
            <a:pPr/>
            <a:r>
              <a:t>Jet fragmentation function</a:t>
            </a:r>
          </a:p>
        </p:txBody>
      </p:sp>
      <p:sp>
        <p:nvSpPr>
          <p:cNvPr id="2507"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9" name="droppedImage.tiff" descr="droppedImage.tiff"/>
          <p:cNvPicPr>
            <a:picLocks noChangeAspect="1"/>
          </p:cNvPicPr>
          <p:nvPr/>
        </p:nvPicPr>
        <p:blipFill>
          <a:blip r:embed="rId2">
            <a:extLst/>
          </a:blip>
          <a:stretch>
            <a:fillRect/>
          </a:stretch>
        </p:blipFill>
        <p:spPr>
          <a:xfrm>
            <a:off x="304800" y="939800"/>
            <a:ext cx="12585700" cy="7861300"/>
          </a:xfrm>
          <a:prstGeom prst="rect">
            <a:avLst/>
          </a:prstGeom>
          <a:ln w="12700">
            <a:miter lim="400000"/>
          </a:ln>
        </p:spPr>
      </p:pic>
      <p:sp>
        <p:nvSpPr>
          <p:cNvPr id="2510" name="Slide Number"/>
          <p:cNvSpPr txBox="1"/>
          <p:nvPr>
            <p:ph type="sldNum" sz="quarter" idx="4294967295"/>
          </p:nvPr>
        </p:nvSpPr>
        <p:spPr>
          <a:xfrm>
            <a:off x="12483895" y="9329278"/>
            <a:ext cx="495710" cy="360822"/>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fld id="{86CB4B4D-7CA3-9044-876B-883B54F8677D}" type="slidenum"/>
          </a:p>
        </p:txBody>
      </p:sp>
      <p:sp>
        <p:nvSpPr>
          <p:cNvPr id="2511" name="Jet fragmentation function"/>
          <p:cNvSpPr/>
          <p:nvPr/>
        </p:nvSpPr>
        <p:spPr>
          <a:xfrm>
            <a:off x="190500" y="118502"/>
            <a:ext cx="12623800" cy="7682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4085" marR="64085" algn="ctr" defTabSz="584200">
              <a:buClr>
                <a:srgbClr val="FFFFFF"/>
              </a:buClr>
              <a:buFont typeface="Arial"/>
              <a:tabLst>
                <a:tab pos="63500" algn="l"/>
                <a:tab pos="622300" algn="l"/>
                <a:tab pos="1193800" algn="l"/>
                <a:tab pos="1752600" algn="l"/>
                <a:tab pos="2311400" algn="l"/>
                <a:tab pos="2882900" algn="l"/>
                <a:tab pos="3441700" algn="l"/>
                <a:tab pos="4013200" algn="l"/>
                <a:tab pos="4572000" algn="l"/>
                <a:tab pos="5130800" algn="l"/>
                <a:tab pos="5702300" algn="l"/>
                <a:tab pos="6261100" algn="l"/>
                <a:tab pos="6819900" algn="l"/>
                <a:tab pos="7391400" algn="l"/>
                <a:tab pos="7950200" algn="l"/>
                <a:tab pos="8521700" algn="l"/>
                <a:tab pos="9080500" algn="l"/>
                <a:tab pos="9639300" algn="l"/>
                <a:tab pos="10210800" algn="l"/>
                <a:tab pos="10769600" algn="l"/>
                <a:tab pos="11328400" algn="l"/>
                <a:tab pos="11874500" algn="l"/>
                <a:tab pos="11899900" algn="l"/>
              </a:tabLst>
              <a:defRPr sz="4600">
                <a:uFill>
                  <a:solidFill>
                    <a:srgbClr val="000000"/>
                  </a:solidFill>
                </a:uFill>
                <a:latin typeface="Arial"/>
                <a:ea typeface="Arial"/>
                <a:cs typeface="Arial"/>
                <a:sym typeface="Arial"/>
              </a:defRPr>
            </a:lvl1pPr>
          </a:lstStyle>
          <a:p>
            <a:pPr/>
            <a:r>
              <a:t>Jet fragmentation function</a:t>
            </a:r>
          </a:p>
        </p:txBody>
      </p:sp>
      <p:sp>
        <p:nvSpPr>
          <p:cNvPr id="2512" name="Select Tracks in ΔR=0.3 cone pT&gt; 1 GeV/c"/>
          <p:cNvSpPr/>
          <p:nvPr/>
        </p:nvSpPr>
        <p:spPr>
          <a:xfrm>
            <a:off x="5822244" y="3542552"/>
            <a:ext cx="7581901" cy="533401"/>
          </a:xfrm>
          <a:prstGeom prst="rect">
            <a:avLst/>
          </a:prstGeom>
          <a:extLst>
            <a:ext uri="{C572A759-6A51-4108-AA02-DFA0A04FC94B}">
              <ma14:wrappingTextBoxFlag xmlns:ma14="http://schemas.microsoft.com/office/mac/drawingml/2011/main" val="1"/>
            </a:ext>
          </a:extLst>
        </p:spPr>
        <p:txBody>
          <a:bodyPr lIns="50800" tIns="50800" rIns="50800" bIns="50800" anchor="ctr">
            <a:spAutoFit/>
          </a:bodyPr>
          <a:lstStyle/>
          <a:p>
            <a:pPr marL="49178" marR="49178" algn="ctr" defTabSz="584200">
              <a:lnSpc>
                <a:spcPct val="90000"/>
              </a:lnSpc>
              <a:spcBef>
                <a:spcPts val="600"/>
              </a:spcBef>
              <a:buClr>
                <a:srgbClr val="000000"/>
              </a:buClr>
              <a:buFont typeface="Arial"/>
              <a:tabLst>
                <a:tab pos="50800" algn="l"/>
                <a:tab pos="609600" algn="l"/>
                <a:tab pos="1181100" algn="l"/>
                <a:tab pos="1739900" algn="l"/>
                <a:tab pos="2298700" algn="l"/>
                <a:tab pos="2870200" algn="l"/>
                <a:tab pos="3429000" algn="l"/>
                <a:tab pos="4000500" algn="l"/>
                <a:tab pos="4559300" algn="l"/>
                <a:tab pos="5118100" algn="l"/>
                <a:tab pos="5689600" algn="l"/>
                <a:tab pos="6248400" algn="l"/>
                <a:tab pos="6807200" algn="l"/>
                <a:tab pos="7378700" algn="l"/>
                <a:tab pos="7937500" algn="l"/>
                <a:tab pos="8509000" algn="l"/>
                <a:tab pos="9067800" algn="l"/>
                <a:tab pos="9626600" algn="l"/>
                <a:tab pos="10198100" algn="l"/>
                <a:tab pos="10756900" algn="l"/>
                <a:tab pos="11315700" algn="l"/>
                <a:tab pos="11328400" algn="l"/>
              </a:tabLst>
              <a:defRPr sz="4200">
                <a:latin typeface="+mn-lt"/>
                <a:ea typeface="+mn-ea"/>
                <a:cs typeface="+mn-cs"/>
                <a:sym typeface="Gill Sans"/>
              </a:defRPr>
            </a:pPr>
            <a:r>
              <a:rPr sz="2600"/>
              <a:t>Select Tracks in </a:t>
            </a:r>
            <a:r>
              <a:rPr sz="2600">
                <a:latin typeface="Symbol"/>
                <a:ea typeface="Symbol"/>
                <a:cs typeface="Symbol"/>
                <a:sym typeface="Symbol"/>
              </a:rPr>
              <a:t>D</a:t>
            </a:r>
            <a:r>
              <a:rPr sz="2600"/>
              <a:t>R=0.3 cone p</a:t>
            </a:r>
            <a:r>
              <a:rPr baseline="-21346" sz="2600"/>
              <a:t>T</a:t>
            </a:r>
            <a:r>
              <a:rPr sz="2600"/>
              <a:t>&gt; 1 GeV/c</a:t>
            </a:r>
          </a:p>
        </p:txBody>
      </p:sp>
      <p:pic>
        <p:nvPicPr>
          <p:cNvPr id="2513" name="image.png" descr="image.png"/>
          <p:cNvPicPr>
            <a:picLocks noChangeAspect="0"/>
          </p:cNvPicPr>
          <p:nvPr/>
        </p:nvPicPr>
        <p:blipFill>
          <a:blip r:embed="rId3">
            <a:extLst/>
          </a:blip>
          <a:stretch>
            <a:fillRect/>
          </a:stretch>
        </p:blipFill>
        <p:spPr>
          <a:xfrm>
            <a:off x="2420968" y="3737286"/>
            <a:ext cx="3342840" cy="1069789"/>
          </a:xfrm>
          <a:prstGeom prst="rect">
            <a:avLst/>
          </a:prstGeom>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5" name="droppedImage.tiff" descr="droppedImage.tiff"/>
          <p:cNvPicPr>
            <a:picLocks noChangeAspect="1"/>
          </p:cNvPicPr>
          <p:nvPr/>
        </p:nvPicPr>
        <p:blipFill>
          <a:blip r:embed="rId2">
            <a:extLst/>
          </a:blip>
          <a:stretch>
            <a:fillRect/>
          </a:stretch>
        </p:blipFill>
        <p:spPr>
          <a:xfrm>
            <a:off x="546100" y="1397000"/>
            <a:ext cx="7175500" cy="7124700"/>
          </a:xfrm>
          <a:prstGeom prst="rect">
            <a:avLst/>
          </a:prstGeom>
          <a:ln w="12700">
            <a:miter lim="400000"/>
          </a:ln>
        </p:spPr>
      </p:pic>
      <p:pic>
        <p:nvPicPr>
          <p:cNvPr id="2516" name="droppedImage.tiff" descr="droppedImage.tiff"/>
          <p:cNvPicPr>
            <a:picLocks noChangeAspect="1"/>
          </p:cNvPicPr>
          <p:nvPr/>
        </p:nvPicPr>
        <p:blipFill>
          <a:blip r:embed="rId3">
            <a:extLst/>
          </a:blip>
          <a:stretch>
            <a:fillRect/>
          </a:stretch>
        </p:blipFill>
        <p:spPr>
          <a:xfrm>
            <a:off x="8089900" y="1102822"/>
            <a:ext cx="3987800" cy="3913678"/>
          </a:xfrm>
          <a:prstGeom prst="rect">
            <a:avLst/>
          </a:prstGeom>
          <a:ln w="12700">
            <a:miter lim="400000"/>
          </a:ln>
        </p:spPr>
      </p:pic>
      <p:sp>
        <p:nvSpPr>
          <p:cNvPr id="2517" name="Decomposition of jet fragmentation function"/>
          <p:cNvSpPr/>
          <p:nvPr/>
        </p:nvSpPr>
        <p:spPr>
          <a:xfrm>
            <a:off x="190500" y="102596"/>
            <a:ext cx="12623800" cy="774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64085" marR="64085" algn="ctr" defTabSz="584200">
              <a:buClr>
                <a:srgbClr val="FFFFFF"/>
              </a:buClr>
              <a:buFont typeface="Arial"/>
              <a:tabLst>
                <a:tab pos="63500" algn="l"/>
                <a:tab pos="622300" algn="l"/>
                <a:tab pos="1193800" algn="l"/>
                <a:tab pos="1752600" algn="l"/>
                <a:tab pos="2311400" algn="l"/>
                <a:tab pos="2882900" algn="l"/>
                <a:tab pos="3441700" algn="l"/>
                <a:tab pos="4013200" algn="l"/>
                <a:tab pos="4572000" algn="l"/>
                <a:tab pos="5130800" algn="l"/>
                <a:tab pos="5702300" algn="l"/>
                <a:tab pos="6261100" algn="l"/>
                <a:tab pos="6819900" algn="l"/>
                <a:tab pos="7391400" algn="l"/>
                <a:tab pos="7950200" algn="l"/>
                <a:tab pos="8521700" algn="l"/>
                <a:tab pos="9080500" algn="l"/>
                <a:tab pos="9639300" algn="l"/>
                <a:tab pos="10210800" algn="l"/>
                <a:tab pos="10769600" algn="l"/>
                <a:tab pos="11328400" algn="l"/>
                <a:tab pos="11874500" algn="l"/>
                <a:tab pos="11899900" algn="l"/>
              </a:tabLst>
              <a:defRPr sz="4600">
                <a:uFill>
                  <a:solidFill>
                    <a:srgbClr val="000000"/>
                  </a:solidFill>
                </a:uFill>
                <a:latin typeface="+mn-lt"/>
                <a:ea typeface="+mn-ea"/>
                <a:cs typeface="+mn-cs"/>
                <a:sym typeface="Gill Sans"/>
              </a:defRPr>
            </a:lvl1pPr>
          </a:lstStyle>
          <a:p>
            <a:pPr/>
            <a:r>
              <a:t>Decomposition of jet fragmentation function</a:t>
            </a:r>
          </a:p>
        </p:txBody>
      </p:sp>
      <p:sp>
        <p:nvSpPr>
          <p:cNvPr id="2518" name="Two components of jet hadronization from fragmentation and coalescence…"/>
          <p:cNvSpPr/>
          <p:nvPr/>
        </p:nvSpPr>
        <p:spPr>
          <a:xfrm>
            <a:off x="8077200" y="5264150"/>
            <a:ext cx="4267200" cy="35560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10000"/>
              </a:lnSpc>
              <a:buSzPct val="125000"/>
              <a:buChar char="•"/>
              <a:defRPr sz="2300">
                <a:latin typeface="Arial"/>
                <a:ea typeface="Arial"/>
                <a:cs typeface="Arial"/>
                <a:sym typeface="Arial"/>
              </a:defRPr>
            </a:pPr>
            <a:r>
              <a:t>Two components of jet hadronization from fragmentation and coalescence</a:t>
            </a:r>
          </a:p>
          <a:p>
            <a:pPr defTabSz="584200">
              <a:lnSpc>
                <a:spcPct val="110000"/>
              </a:lnSpc>
              <a:buSzPct val="125000"/>
              <a:buChar char="•"/>
              <a:defRPr sz="2500">
                <a:latin typeface="Arial"/>
                <a:ea typeface="Arial"/>
                <a:cs typeface="Arial"/>
                <a:sym typeface="Arial"/>
              </a:defRPr>
            </a:pPr>
          </a:p>
          <a:p>
            <a:pPr defTabSz="584200">
              <a:lnSpc>
                <a:spcPct val="110000"/>
              </a:lnSpc>
              <a:buSzPct val="125000"/>
              <a:buChar char="•"/>
              <a:defRPr sz="2500">
                <a:latin typeface="Arial"/>
                <a:ea typeface="Arial"/>
                <a:cs typeface="Arial"/>
                <a:sym typeface="Arial"/>
              </a:defRPr>
            </a:pPr>
          </a:p>
          <a:p>
            <a:pPr defTabSz="584200">
              <a:lnSpc>
                <a:spcPct val="110000"/>
              </a:lnSpc>
              <a:buSzPct val="125000"/>
              <a:buChar char="•"/>
              <a:defRPr sz="2500">
                <a:latin typeface="Arial"/>
                <a:ea typeface="Arial"/>
                <a:cs typeface="Arial"/>
                <a:sym typeface="Arial"/>
              </a:defRPr>
            </a:pPr>
            <a:r>
              <a:t> </a:t>
            </a:r>
            <a:r>
              <a:rPr sz="2300"/>
              <a:t>Jet fragmentation functions for mesons and baryons are proposed as a good probe to study the competition.</a:t>
            </a:r>
          </a:p>
        </p:txBody>
      </p:sp>
      <p:sp>
        <p:nvSpPr>
          <p:cNvPr id="2519"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pic>
        <p:nvPicPr>
          <p:cNvPr id="2520" name="droppedImage.tiff" descr="droppedImage.tiff"/>
          <p:cNvPicPr>
            <a:picLocks noChangeAspect="1"/>
          </p:cNvPicPr>
          <p:nvPr/>
        </p:nvPicPr>
        <p:blipFill>
          <a:blip r:embed="rId4">
            <a:extLst/>
          </a:blip>
          <a:stretch>
            <a:fillRect/>
          </a:stretch>
        </p:blipFill>
        <p:spPr>
          <a:xfrm>
            <a:off x="8255000" y="6464300"/>
            <a:ext cx="3644900" cy="6477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22" name="jetshape_phoratio_realcen0_1p5mb_diffstages_v12.gif" descr="jetshape_phoratio_realcen0_1p5mb_diffstages_v12.gif"/>
          <p:cNvPicPr>
            <a:picLocks noChangeAspect="1"/>
          </p:cNvPicPr>
          <p:nvPr/>
        </p:nvPicPr>
        <p:blipFill>
          <a:blip r:embed="rId2">
            <a:extLst/>
          </a:blip>
          <a:stretch>
            <a:fillRect/>
          </a:stretch>
        </p:blipFill>
        <p:spPr>
          <a:xfrm>
            <a:off x="6769100" y="1168400"/>
            <a:ext cx="6350000" cy="4397558"/>
          </a:xfrm>
          <a:prstGeom prst="rect">
            <a:avLst/>
          </a:prstGeom>
          <a:ln w="12700">
            <a:miter lim="400000"/>
          </a:ln>
        </p:spPr>
      </p:pic>
      <p:pic>
        <p:nvPicPr>
          <p:cNvPr id="2523" name="phoDis_pp_v6.gif" descr="phoDis_pp_v6.gif"/>
          <p:cNvPicPr>
            <a:picLocks noChangeAspect="1"/>
          </p:cNvPicPr>
          <p:nvPr/>
        </p:nvPicPr>
        <p:blipFill>
          <a:blip r:embed="rId3">
            <a:extLst/>
          </a:blip>
          <a:stretch>
            <a:fillRect/>
          </a:stretch>
        </p:blipFill>
        <p:spPr>
          <a:xfrm>
            <a:off x="330200" y="1143000"/>
            <a:ext cx="6350000" cy="4361064"/>
          </a:xfrm>
          <a:prstGeom prst="rect">
            <a:avLst/>
          </a:prstGeom>
          <a:ln w="12700">
            <a:miter lim="400000"/>
          </a:ln>
        </p:spPr>
      </p:pic>
      <p:sp>
        <p:nvSpPr>
          <p:cNvPr id="2524" name="Jet shape"/>
          <p:cNvSpPr/>
          <p:nvPr/>
        </p:nvSpPr>
        <p:spPr>
          <a:xfrm>
            <a:off x="543842" y="190500"/>
            <a:ext cx="11899901" cy="80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900">
                <a:uFill>
                  <a:solidFill>
                    <a:srgbClr val="000000"/>
                  </a:solidFill>
                </a:uFill>
                <a:latin typeface="Times New Roman"/>
                <a:ea typeface="Times New Roman"/>
                <a:cs typeface="Times New Roman"/>
                <a:sym typeface="Times New Roman"/>
              </a:defRPr>
            </a:lvl1pPr>
          </a:lstStyle>
          <a:p>
            <a:pPr/>
            <a:r>
              <a:t>Jet shape</a:t>
            </a:r>
          </a:p>
        </p:txBody>
      </p:sp>
      <p:sp>
        <p:nvSpPr>
          <p:cNvPr id="2525" name="A dynamical evolution of jet shape modifications in A+A:"/>
          <p:cNvSpPr/>
          <p:nvPr/>
        </p:nvSpPr>
        <p:spPr>
          <a:xfrm>
            <a:off x="457200" y="5886450"/>
            <a:ext cx="12560300"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10000"/>
              </a:lnSpc>
              <a:spcBef>
                <a:spcPts val="1800"/>
              </a:spcBef>
              <a:buSzPct val="200000"/>
              <a:buChar char="•"/>
              <a:defRPr b="1" sz="3300">
                <a:solidFill>
                  <a:srgbClr val="009A00"/>
                </a:solidFill>
                <a:latin typeface="Times New Roman"/>
                <a:ea typeface="Times New Roman"/>
                <a:cs typeface="Times New Roman"/>
                <a:sym typeface="Times New Roman"/>
              </a:defRPr>
            </a:lvl1pPr>
          </a:lstStyle>
          <a:p>
            <a:pPr/>
            <a:r>
              <a:t>A dynamical evolution of jet shape modifications in A+A:</a:t>
            </a:r>
          </a:p>
        </p:txBody>
      </p:sp>
      <p:sp>
        <p:nvSpPr>
          <p:cNvPr id="2526"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2527" name="Line"/>
          <p:cNvSpPr/>
          <p:nvPr/>
        </p:nvSpPr>
        <p:spPr>
          <a:xfrm flipV="1">
            <a:off x="215900" y="1104961"/>
            <a:ext cx="12560403" cy="4"/>
          </a:xfrm>
          <a:prstGeom prst="line">
            <a:avLst/>
          </a:prstGeom>
          <a:ln w="12700">
            <a:solidFill>
              <a:srgbClr val="000000"/>
            </a:solidFill>
          </a:ln>
        </p:spPr>
        <p:txBody>
          <a:bodyPr lIns="50800" tIns="50800" rIns="50800" bIns="50800" anchor="ctr"/>
          <a:lstStyle/>
          <a:p>
            <a:pPr/>
          </a:p>
        </p:txBody>
      </p:sp>
      <p:sp>
        <p:nvSpPr>
          <p:cNvPr id="2528" name="G.L. Ma, PRC 89, 024902 (2014)"/>
          <p:cNvSpPr/>
          <p:nvPr/>
        </p:nvSpPr>
        <p:spPr>
          <a:xfrm>
            <a:off x="8128000" y="1192845"/>
            <a:ext cx="4800600" cy="3829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defTabSz="584200">
              <a:spcBef>
                <a:spcPts val="2100"/>
              </a:spcBef>
              <a:defRPr sz="3600">
                <a:latin typeface="Times New Roman"/>
                <a:ea typeface="Times New Roman"/>
                <a:cs typeface="Times New Roman"/>
                <a:sym typeface="Times New Roman"/>
              </a:defRPr>
            </a:pPr>
            <a:r>
              <a:rPr sz="2000"/>
              <a:t>G.L. Ma, PRC 89, 024902 (2014)</a:t>
            </a:r>
          </a:p>
        </p:txBody>
      </p:sp>
      <p:sp>
        <p:nvSpPr>
          <p:cNvPr id="2529" name="Parton cascade :Jet energy is redistributed towards larger radius.…"/>
          <p:cNvSpPr/>
          <p:nvPr/>
        </p:nvSpPr>
        <p:spPr>
          <a:xfrm>
            <a:off x="723900" y="6515100"/>
            <a:ext cx="120269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10000"/>
              </a:lnSpc>
              <a:spcBef>
                <a:spcPts val="900"/>
              </a:spcBef>
              <a:buSzPct val="200000"/>
              <a:buChar char="•"/>
              <a:defRPr sz="3100">
                <a:solidFill>
                  <a:srgbClr val="FF2600"/>
                </a:solidFill>
                <a:latin typeface="Times New Roman"/>
                <a:ea typeface="Times New Roman"/>
                <a:cs typeface="Times New Roman"/>
                <a:sym typeface="Times New Roman"/>
              </a:defRPr>
            </a:pPr>
            <a:r>
              <a:rPr b="1"/>
              <a:t>Parton cascade</a:t>
            </a:r>
            <a:r>
              <a:t> :</a:t>
            </a:r>
            <a:r>
              <a:rPr>
                <a:solidFill>
                  <a:srgbClr val="000000"/>
                </a:solidFill>
              </a:rPr>
              <a:t>Jet energy is redistributed towards larger radius.</a:t>
            </a:r>
            <a:endParaRPr>
              <a:solidFill>
                <a:srgbClr val="000000"/>
              </a:solidFill>
            </a:endParaRPr>
          </a:p>
          <a:p>
            <a:pPr defTabSz="584200">
              <a:lnSpc>
                <a:spcPct val="110000"/>
              </a:lnSpc>
              <a:spcBef>
                <a:spcPts val="900"/>
              </a:spcBef>
              <a:buSzPct val="200000"/>
              <a:buChar char="•"/>
              <a:defRPr sz="3100">
                <a:solidFill>
                  <a:srgbClr val="FF40FF"/>
                </a:solidFill>
                <a:latin typeface="Times New Roman"/>
                <a:ea typeface="Times New Roman"/>
                <a:cs typeface="Times New Roman"/>
                <a:sym typeface="Times New Roman"/>
              </a:defRPr>
            </a:pPr>
            <a:r>
              <a:rPr b="1" sz="3000"/>
              <a:t>Coalescence</a:t>
            </a:r>
            <a:r>
              <a:rPr sz="3000"/>
              <a:t>: </a:t>
            </a:r>
            <a:r>
              <a:rPr>
                <a:solidFill>
                  <a:srgbClr val="000000"/>
                </a:solidFill>
              </a:rPr>
              <a:t>weaken the jet modification (a qualitative feature).</a:t>
            </a:r>
            <a:endParaRPr>
              <a:solidFill>
                <a:srgbClr val="000000"/>
              </a:solidFill>
            </a:endParaRPr>
          </a:p>
          <a:p>
            <a:pPr defTabSz="584200">
              <a:lnSpc>
                <a:spcPct val="110000"/>
              </a:lnSpc>
              <a:spcBef>
                <a:spcPts val="900"/>
              </a:spcBef>
              <a:buSzPct val="200000"/>
              <a:buChar char="•"/>
              <a:defRPr sz="3100">
                <a:latin typeface="Times New Roman"/>
                <a:ea typeface="Times New Roman"/>
                <a:cs typeface="Times New Roman"/>
                <a:sym typeface="Times New Roman"/>
              </a:defRPr>
            </a:pPr>
            <a:r>
              <a:rPr b="1"/>
              <a:t>Hadron rescatterings</a:t>
            </a:r>
            <a:r>
              <a:t>: futher modification by pushing the jet energy outwards further.</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31" name="jetshape_dijet_Ajbins_cen0to30_afterART_v11_withnewCMSdata_v3.gif" descr="jetshape_dijet_Ajbins_cen0to30_afterART_v11_withnewCMSdata_v3.gif"/>
          <p:cNvPicPr>
            <a:picLocks noChangeAspect="1"/>
          </p:cNvPicPr>
          <p:nvPr/>
        </p:nvPicPr>
        <p:blipFill>
          <a:blip r:embed="rId2">
            <a:extLst/>
          </a:blip>
          <a:stretch>
            <a:fillRect/>
          </a:stretch>
        </p:blipFill>
        <p:spPr>
          <a:xfrm>
            <a:off x="4419600" y="889000"/>
            <a:ext cx="8839200" cy="6235700"/>
          </a:xfrm>
          <a:prstGeom prst="rect">
            <a:avLst/>
          </a:prstGeom>
          <a:ln w="12700">
            <a:miter lim="400000"/>
          </a:ln>
        </p:spPr>
      </p:pic>
      <p:sp>
        <p:nvSpPr>
          <p:cNvPr id="2532" name="Leading vs subleading jet shapes"/>
          <p:cNvSpPr/>
          <p:nvPr/>
        </p:nvSpPr>
        <p:spPr>
          <a:xfrm>
            <a:off x="543842" y="190500"/>
            <a:ext cx="11899901" cy="689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100">
                <a:uFill>
                  <a:solidFill>
                    <a:srgbClr val="000000"/>
                  </a:solidFill>
                </a:uFill>
                <a:latin typeface="Times New Roman"/>
                <a:ea typeface="Times New Roman"/>
                <a:cs typeface="Times New Roman"/>
                <a:sym typeface="Times New Roman"/>
              </a:defRPr>
            </a:lvl1pPr>
          </a:lstStyle>
          <a:p>
            <a:pPr/>
            <a:r>
              <a:t>Leading vs subleading jet shapes</a:t>
            </a:r>
          </a:p>
        </p:txBody>
      </p:sp>
      <p:sp>
        <p:nvSpPr>
          <p:cNvPr id="2533" name="Subleading jet has a larger medium modification than leading jet. This ordering is consistent with the new CMS measurement.…"/>
          <p:cNvSpPr/>
          <p:nvPr/>
        </p:nvSpPr>
        <p:spPr>
          <a:xfrm>
            <a:off x="939800" y="7105650"/>
            <a:ext cx="11125200" cy="198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10000"/>
              </a:lnSpc>
              <a:spcBef>
                <a:spcPts val="700"/>
              </a:spcBef>
              <a:buSzPct val="200000"/>
              <a:buChar char="•"/>
              <a:defRPr sz="2900">
                <a:latin typeface="Times New Roman"/>
                <a:ea typeface="Times New Roman"/>
                <a:cs typeface="Times New Roman"/>
                <a:sym typeface="Times New Roman"/>
              </a:defRPr>
            </a:pPr>
            <a:r>
              <a:t>Subleading jet has a larger medium modification than leading jet. This ordering is consistent with the new CMS measurement.</a:t>
            </a:r>
          </a:p>
          <a:p>
            <a:pPr defTabSz="584200">
              <a:lnSpc>
                <a:spcPct val="110000"/>
              </a:lnSpc>
              <a:spcBef>
                <a:spcPts val="700"/>
              </a:spcBef>
              <a:buSzPct val="200000"/>
              <a:buChar char="•"/>
              <a:defRPr sz="2900">
                <a:latin typeface="Times New Roman"/>
                <a:ea typeface="Times New Roman"/>
                <a:cs typeface="Times New Roman"/>
                <a:sym typeface="Times New Roman"/>
              </a:defRPr>
            </a:pPr>
            <a:r>
              <a:t> The jet shape slightly depends on the dijet asymmetry Aj, consistent with the new CMS data.</a:t>
            </a:r>
          </a:p>
        </p:txBody>
      </p:sp>
      <p:sp>
        <p:nvSpPr>
          <p:cNvPr id="2534"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2535" name="Line"/>
          <p:cNvSpPr/>
          <p:nvPr/>
        </p:nvSpPr>
        <p:spPr>
          <a:xfrm flipV="1">
            <a:off x="215900" y="1104961"/>
            <a:ext cx="12560403" cy="4"/>
          </a:xfrm>
          <a:prstGeom prst="line">
            <a:avLst/>
          </a:prstGeom>
          <a:ln w="12700">
            <a:solidFill>
              <a:srgbClr val="000000"/>
            </a:solidFill>
          </a:ln>
        </p:spPr>
        <p:txBody>
          <a:bodyPr lIns="50800" tIns="50800" rIns="50800" bIns="50800" anchor="ctr"/>
          <a:lstStyle/>
          <a:p>
            <a:pPr/>
          </a:p>
        </p:txBody>
      </p:sp>
      <p:pic>
        <p:nvPicPr>
          <p:cNvPr id="2536" name="AjDis_cen0to30_afterART_1p5mb_v3.gif" descr="AjDis_cen0to30_afterART_1p5mb_v3.gif"/>
          <p:cNvPicPr>
            <a:picLocks noChangeAspect="1"/>
          </p:cNvPicPr>
          <p:nvPr/>
        </p:nvPicPr>
        <p:blipFill>
          <a:blip r:embed="rId3">
            <a:extLst/>
          </a:blip>
          <a:stretch>
            <a:fillRect/>
          </a:stretch>
        </p:blipFill>
        <p:spPr>
          <a:xfrm>
            <a:off x="479931" y="1257300"/>
            <a:ext cx="3825369" cy="2616200"/>
          </a:xfrm>
          <a:prstGeom prst="rect">
            <a:avLst/>
          </a:prstGeom>
          <a:ln w="12700">
            <a:miter lim="400000"/>
          </a:ln>
        </p:spPr>
      </p:pic>
      <p:sp>
        <p:nvSpPr>
          <p:cNvPr id="2537" name="Rectangle"/>
          <p:cNvSpPr/>
          <p:nvPr/>
        </p:nvSpPr>
        <p:spPr>
          <a:xfrm>
            <a:off x="1079500" y="4254500"/>
            <a:ext cx="2612262" cy="2445876"/>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sp>
        <p:nvSpPr>
          <p:cNvPr id="2538" name="Circle"/>
          <p:cNvSpPr/>
          <p:nvPr/>
        </p:nvSpPr>
        <p:spPr>
          <a:xfrm>
            <a:off x="1112777" y="4867453"/>
            <a:ext cx="1807014" cy="1807015"/>
          </a:xfrm>
          <a:prstGeom prst="ellipse">
            <a:avLst/>
          </a:prstGeom>
          <a:blipFill>
            <a:blip r:embed="rId4"/>
            <a:stretch>
              <a:fillRect/>
            </a:stretch>
          </a:blipFill>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grpSp>
        <p:nvGrpSpPr>
          <p:cNvPr id="2546" name="Group"/>
          <p:cNvGrpSpPr/>
          <p:nvPr/>
        </p:nvGrpSpPr>
        <p:grpSpPr>
          <a:xfrm>
            <a:off x="2550458" y="4271138"/>
            <a:ext cx="1061952" cy="990753"/>
            <a:chOff x="0" y="0"/>
            <a:chExt cx="1061950" cy="990752"/>
          </a:xfrm>
        </p:grpSpPr>
        <p:sp>
          <p:nvSpPr>
            <p:cNvPr id="2539" name="Line"/>
            <p:cNvSpPr/>
            <p:nvPr/>
          </p:nvSpPr>
          <p:spPr>
            <a:xfrm flipH="1">
              <a:off x="0" y="530057"/>
              <a:ext cx="456449" cy="460696"/>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p>
          </p:txBody>
        </p:sp>
        <p:sp>
          <p:nvSpPr>
            <p:cNvPr id="2540" name="Line"/>
            <p:cNvSpPr/>
            <p:nvPr/>
          </p:nvSpPr>
          <p:spPr>
            <a:xfrm flipV="1">
              <a:off x="326977" y="0"/>
              <a:ext cx="325141" cy="661391"/>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p>
          </p:txBody>
        </p:sp>
        <p:sp>
          <p:nvSpPr>
            <p:cNvPr id="2541" name="Line"/>
            <p:cNvSpPr/>
            <p:nvPr/>
          </p:nvSpPr>
          <p:spPr>
            <a:xfrm flipV="1">
              <a:off x="405828" y="216368"/>
              <a:ext cx="338770" cy="366601"/>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p>
          </p:txBody>
        </p:sp>
        <p:sp>
          <p:nvSpPr>
            <p:cNvPr id="2542" name="Line"/>
            <p:cNvSpPr/>
            <p:nvPr/>
          </p:nvSpPr>
          <p:spPr>
            <a:xfrm flipV="1">
              <a:off x="94316" y="378882"/>
              <a:ext cx="826482" cy="501713"/>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p>
          </p:txBody>
        </p:sp>
        <p:sp>
          <p:nvSpPr>
            <p:cNvPr id="2543" name="Line"/>
            <p:cNvSpPr/>
            <p:nvPr/>
          </p:nvSpPr>
          <p:spPr>
            <a:xfrm flipH="1">
              <a:off x="481759" y="99208"/>
              <a:ext cx="580192" cy="414787"/>
            </a:xfrm>
            <a:prstGeom prst="line">
              <a:avLst/>
            </a:prstGeom>
            <a:noFill/>
            <a:ln w="50800" cap="flat">
              <a:solidFill>
                <a:srgbClr val="000000"/>
              </a:solidFill>
              <a:prstDash val="solid"/>
              <a:miter lim="400000"/>
            </a:ln>
            <a:effectLst/>
          </p:spPr>
          <p:txBody>
            <a:bodyPr wrap="square" lIns="50800" tIns="50800" rIns="50800" bIns="50800" numCol="1" anchor="ctr">
              <a:noAutofit/>
            </a:bodyPr>
            <a:lstStyle/>
            <a:p>
              <a:pPr/>
            </a:p>
          </p:txBody>
        </p:sp>
        <p:sp>
          <p:nvSpPr>
            <p:cNvPr id="2544" name="Line"/>
            <p:cNvSpPr/>
            <p:nvPr/>
          </p:nvSpPr>
          <p:spPr>
            <a:xfrm flipH="1" rot="16980000">
              <a:off x="30966" y="692148"/>
              <a:ext cx="323195" cy="311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noFill/>
            <a:ln w="381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45" name="Line"/>
            <p:cNvSpPr/>
            <p:nvPr/>
          </p:nvSpPr>
          <p:spPr>
            <a:xfrm flipH="1" rot="20340000">
              <a:off x="166877" y="710944"/>
              <a:ext cx="258945" cy="472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noFill/>
            <a:ln w="381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2547" name="Line"/>
          <p:cNvSpPr/>
          <p:nvPr/>
        </p:nvSpPr>
        <p:spPr>
          <a:xfrm flipV="1">
            <a:off x="2163212" y="5255987"/>
            <a:ext cx="393934" cy="317616"/>
          </a:xfrm>
          <a:prstGeom prst="line">
            <a:avLst/>
          </a:prstGeom>
          <a:ln w="50800">
            <a:solidFill>
              <a:srgbClr val="FF2600"/>
            </a:solidFill>
            <a:miter lim="400000"/>
          </a:ln>
        </p:spPr>
        <p:txBody>
          <a:bodyPr lIns="50800" tIns="50800" rIns="50800" bIns="50800" anchor="ctr"/>
          <a:lstStyle/>
          <a:p>
            <a:pPr/>
          </a:p>
        </p:txBody>
      </p:sp>
      <p:sp>
        <p:nvSpPr>
          <p:cNvPr id="2548" name="Line"/>
          <p:cNvSpPr/>
          <p:nvPr/>
        </p:nvSpPr>
        <p:spPr>
          <a:xfrm flipH="1">
            <a:off x="1965476" y="5482999"/>
            <a:ext cx="309534" cy="484639"/>
          </a:xfrm>
          <a:prstGeom prst="line">
            <a:avLst/>
          </a:prstGeom>
          <a:ln w="50800">
            <a:solidFill>
              <a:srgbClr val="FF2600"/>
            </a:solidFill>
            <a:miter lim="400000"/>
          </a:ln>
        </p:spPr>
        <p:txBody>
          <a:bodyPr lIns="50800" tIns="50800" rIns="50800" bIns="50800" anchor="ctr"/>
          <a:lstStyle/>
          <a:p>
            <a:pPr/>
          </a:p>
        </p:txBody>
      </p:sp>
      <p:sp>
        <p:nvSpPr>
          <p:cNvPr id="2549" name="Line"/>
          <p:cNvSpPr/>
          <p:nvPr/>
        </p:nvSpPr>
        <p:spPr>
          <a:xfrm flipH="1">
            <a:off x="1912546" y="5536966"/>
            <a:ext cx="294514" cy="254867"/>
          </a:xfrm>
          <a:prstGeom prst="line">
            <a:avLst/>
          </a:prstGeom>
          <a:ln w="50800">
            <a:solidFill>
              <a:srgbClr val="FF2600"/>
            </a:solidFill>
            <a:miter lim="400000"/>
          </a:ln>
        </p:spPr>
        <p:txBody>
          <a:bodyPr lIns="50800" tIns="50800" rIns="50800" bIns="50800" anchor="ctr"/>
          <a:lstStyle/>
          <a:p>
            <a:pPr/>
          </a:p>
        </p:txBody>
      </p:sp>
      <p:sp>
        <p:nvSpPr>
          <p:cNvPr id="2550" name="Line"/>
          <p:cNvSpPr/>
          <p:nvPr/>
        </p:nvSpPr>
        <p:spPr>
          <a:xfrm flipH="1">
            <a:off x="1790021" y="5333219"/>
            <a:ext cx="684428" cy="317302"/>
          </a:xfrm>
          <a:prstGeom prst="line">
            <a:avLst/>
          </a:prstGeom>
          <a:ln w="50800">
            <a:solidFill>
              <a:srgbClr val="FF2600"/>
            </a:solidFill>
            <a:miter lim="400000"/>
          </a:ln>
        </p:spPr>
        <p:txBody>
          <a:bodyPr lIns="50800" tIns="50800" rIns="50800" bIns="50800" anchor="ctr"/>
          <a:lstStyle/>
          <a:p>
            <a:pPr/>
          </a:p>
        </p:txBody>
      </p:sp>
      <p:sp>
        <p:nvSpPr>
          <p:cNvPr id="2551" name="Line"/>
          <p:cNvSpPr/>
          <p:nvPr/>
        </p:nvSpPr>
        <p:spPr>
          <a:xfrm flipV="1">
            <a:off x="1656291" y="5583859"/>
            <a:ext cx="485902" cy="271275"/>
          </a:xfrm>
          <a:prstGeom prst="line">
            <a:avLst/>
          </a:prstGeom>
          <a:ln w="50800">
            <a:solidFill>
              <a:srgbClr val="FF2600"/>
            </a:solidFill>
            <a:miter lim="400000"/>
          </a:ln>
        </p:spPr>
        <p:txBody>
          <a:bodyPr lIns="50800" tIns="50800" rIns="50800" bIns="50800" anchor="ctr"/>
          <a:lstStyle/>
          <a:p>
            <a:pPr/>
          </a:p>
        </p:txBody>
      </p:sp>
      <p:sp>
        <p:nvSpPr>
          <p:cNvPr id="2552" name="Line"/>
          <p:cNvSpPr/>
          <p:nvPr/>
        </p:nvSpPr>
        <p:spPr>
          <a:xfrm flipH="1" rot="6563231">
            <a:off x="2257173" y="5446558"/>
            <a:ext cx="252179" cy="24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38100">
            <a:solidFill>
              <a:srgbClr val="FF26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sp>
        <p:nvSpPr>
          <p:cNvPr id="2553" name="Line"/>
          <p:cNvSpPr/>
          <p:nvPr/>
        </p:nvSpPr>
        <p:spPr>
          <a:xfrm flipH="1" rot="9923229">
            <a:off x="2204078" y="5410489"/>
            <a:ext cx="202048" cy="36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38100">
            <a:solidFill>
              <a:srgbClr val="FF26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sp>
        <p:nvSpPr>
          <p:cNvPr id="2554" name="Circle"/>
          <p:cNvSpPr/>
          <p:nvPr/>
        </p:nvSpPr>
        <p:spPr>
          <a:xfrm>
            <a:off x="2534294" y="5192715"/>
            <a:ext cx="78305" cy="78305"/>
          </a:xfrm>
          <a:prstGeom prst="ellipse">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sp>
        <p:nvSpPr>
          <p:cNvPr id="2555" name="Oval"/>
          <p:cNvSpPr/>
          <p:nvPr/>
        </p:nvSpPr>
        <p:spPr>
          <a:xfrm rot="1919745">
            <a:off x="2857499" y="4445000"/>
            <a:ext cx="622301" cy="355600"/>
          </a:xfrm>
          <a:prstGeom prst="ellipse">
            <a:avLst/>
          </a:prstGeom>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sp>
        <p:nvSpPr>
          <p:cNvPr id="2556" name="Oval"/>
          <p:cNvSpPr/>
          <p:nvPr/>
        </p:nvSpPr>
        <p:spPr>
          <a:xfrm rot="1919745">
            <a:off x="1697940" y="5484554"/>
            <a:ext cx="622301" cy="355601"/>
          </a:xfrm>
          <a:prstGeom prst="ellipse">
            <a:avLst/>
          </a:prstGeom>
          <a:ln w="25400">
            <a:solidFill>
              <a:srgbClr val="FF26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sp>
        <p:nvSpPr>
          <p:cNvPr id="2557" name="Line"/>
          <p:cNvSpPr/>
          <p:nvPr/>
        </p:nvSpPr>
        <p:spPr>
          <a:xfrm flipV="1">
            <a:off x="2569914" y="4829274"/>
            <a:ext cx="820987" cy="435075"/>
          </a:xfrm>
          <a:prstGeom prst="line">
            <a:avLst/>
          </a:prstGeom>
          <a:ln w="12700">
            <a:solidFill>
              <a:srgbClr val="000000"/>
            </a:solidFill>
            <a:miter lim="400000"/>
          </a:ln>
        </p:spPr>
        <p:txBody>
          <a:bodyPr lIns="50800" tIns="50800" rIns="50800" bIns="50800" anchor="ctr"/>
          <a:lstStyle/>
          <a:p>
            <a:pPr/>
          </a:p>
        </p:txBody>
      </p:sp>
      <p:sp>
        <p:nvSpPr>
          <p:cNvPr id="2558" name="Line"/>
          <p:cNvSpPr/>
          <p:nvPr/>
        </p:nvSpPr>
        <p:spPr>
          <a:xfrm flipV="1">
            <a:off x="2553890" y="4446091"/>
            <a:ext cx="362199" cy="808832"/>
          </a:xfrm>
          <a:prstGeom prst="line">
            <a:avLst/>
          </a:prstGeom>
          <a:ln w="12700">
            <a:solidFill>
              <a:srgbClr val="000000"/>
            </a:solidFill>
            <a:miter lim="400000"/>
          </a:ln>
        </p:spPr>
        <p:txBody>
          <a:bodyPr lIns="50800" tIns="50800" rIns="50800" bIns="50800" anchor="ctr"/>
          <a:lstStyle/>
          <a:p>
            <a:pPr/>
          </a:p>
        </p:txBody>
      </p:sp>
      <p:sp>
        <p:nvSpPr>
          <p:cNvPr id="2559" name="Line"/>
          <p:cNvSpPr/>
          <p:nvPr/>
        </p:nvSpPr>
        <p:spPr>
          <a:xfrm flipH="1">
            <a:off x="2297112" y="5271492"/>
            <a:ext cx="259508" cy="555427"/>
          </a:xfrm>
          <a:prstGeom prst="line">
            <a:avLst/>
          </a:prstGeom>
          <a:ln w="12700">
            <a:solidFill>
              <a:srgbClr val="FF2600"/>
            </a:solidFill>
            <a:miter lim="400000"/>
          </a:ln>
        </p:spPr>
        <p:txBody>
          <a:bodyPr lIns="50800" tIns="50800" rIns="50800" bIns="50800" anchor="ctr"/>
          <a:lstStyle/>
          <a:p>
            <a:pPr/>
          </a:p>
        </p:txBody>
      </p:sp>
      <p:sp>
        <p:nvSpPr>
          <p:cNvPr id="2560" name="Line"/>
          <p:cNvSpPr/>
          <p:nvPr/>
        </p:nvSpPr>
        <p:spPr>
          <a:xfrm flipH="1">
            <a:off x="1828948" y="5217368"/>
            <a:ext cx="738784" cy="223044"/>
          </a:xfrm>
          <a:prstGeom prst="line">
            <a:avLst/>
          </a:prstGeom>
          <a:ln w="12700">
            <a:solidFill>
              <a:srgbClr val="FF2600"/>
            </a:solidFill>
            <a:miter lim="400000"/>
          </a:ln>
        </p:spPr>
        <p:txBody>
          <a:bodyPr lIns="50800" tIns="50800" rIns="50800" bIns="50800" anchor="ctr"/>
          <a:lstStyle/>
          <a:p>
            <a:pPr/>
          </a:p>
        </p:txBody>
      </p:sp>
      <p:sp>
        <p:nvSpPr>
          <p:cNvPr id="2561" name="G.L. Ma, PRC 89, 024902 (2014)"/>
          <p:cNvSpPr/>
          <p:nvPr/>
        </p:nvSpPr>
        <p:spPr>
          <a:xfrm>
            <a:off x="8026400" y="1142045"/>
            <a:ext cx="4800600" cy="3829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defTabSz="584200">
              <a:spcBef>
                <a:spcPts val="2100"/>
              </a:spcBef>
              <a:defRPr sz="3600">
                <a:latin typeface="Times New Roman"/>
                <a:ea typeface="Times New Roman"/>
                <a:cs typeface="Times New Roman"/>
                <a:sym typeface="Times New Roman"/>
              </a:defRPr>
            </a:pPr>
            <a:r>
              <a:rPr sz="2000"/>
              <a:t>G.L. Ma, PRC 89, 024902 (2014)</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相对论重离子碰撞的模型"/>
          <p:cNvSpPr/>
          <p:nvPr/>
        </p:nvSpPr>
        <p:spPr>
          <a:xfrm>
            <a:off x="543842" y="605648"/>
            <a:ext cx="1189990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相对论重离子碰撞的模型</a:t>
            </a:r>
          </a:p>
        </p:txBody>
      </p:sp>
      <p:sp>
        <p:nvSpPr>
          <p:cNvPr id="670" name="流体力学模型…"/>
          <p:cNvSpPr txBox="1"/>
          <p:nvPr>
            <p:ph type="body" idx="1"/>
          </p:nvPr>
        </p:nvSpPr>
        <p:spPr>
          <a:xfrm>
            <a:off x="1346200" y="1308100"/>
            <a:ext cx="10934700" cy="7353300"/>
          </a:xfrm>
          <a:prstGeom prst="rect">
            <a:avLst/>
          </a:prstGeom>
        </p:spPr>
        <p:txBody>
          <a:bodyPr/>
          <a:lstStyle/>
          <a:p>
            <a:pPr marL="848178" indent="-530678">
              <a:spcBef>
                <a:spcPts val="1600"/>
              </a:spcBef>
              <a:defRPr sz="3900">
                <a:latin typeface="Times New Roman"/>
                <a:ea typeface="Times New Roman"/>
                <a:cs typeface="Times New Roman"/>
                <a:sym typeface="Times New Roman"/>
              </a:defRPr>
            </a:pPr>
            <a:r>
              <a:t>流体力学模型</a:t>
            </a:r>
          </a:p>
          <a:p>
            <a:pPr marL="848178" indent="-530678">
              <a:spcBef>
                <a:spcPts val="1600"/>
              </a:spcBef>
              <a:defRPr sz="3900">
                <a:latin typeface="Times New Roman"/>
                <a:ea typeface="Times New Roman"/>
                <a:cs typeface="Times New Roman"/>
                <a:sym typeface="Times New Roman"/>
              </a:defRPr>
            </a:pPr>
            <a:r>
              <a:t>统计热力学模型</a:t>
            </a:r>
          </a:p>
          <a:p>
            <a:pPr marL="848178" indent="-530678">
              <a:spcBef>
                <a:spcPts val="1600"/>
              </a:spcBef>
              <a:defRPr b="1" sz="3900">
                <a:solidFill>
                  <a:schemeClr val="accent5">
                    <a:hueOff val="-82419"/>
                    <a:satOff val="-9513"/>
                    <a:lumOff val="-16343"/>
                  </a:schemeClr>
                </a:solidFill>
                <a:latin typeface="Times New Roman"/>
                <a:ea typeface="Times New Roman"/>
                <a:cs typeface="Times New Roman"/>
                <a:sym typeface="Times New Roman"/>
              </a:defRPr>
            </a:pPr>
            <a:r>
              <a:t>输运模型</a:t>
            </a:r>
          </a:p>
          <a:p>
            <a:pPr marL="848178" indent="-530678">
              <a:spcBef>
                <a:spcPts val="1600"/>
              </a:spcBef>
              <a:defRPr sz="3900">
                <a:latin typeface="Times New Roman"/>
                <a:ea typeface="Times New Roman"/>
                <a:cs typeface="Times New Roman"/>
                <a:sym typeface="Times New Roman"/>
              </a:defRPr>
            </a:pPr>
            <a:r>
              <a:t>...</a:t>
            </a:r>
          </a:p>
        </p:txBody>
      </p:sp>
      <p:sp>
        <p:nvSpPr>
          <p:cNvPr id="671"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3" name="Jet transport in ZPC"/>
          <p:cNvSpPr/>
          <p:nvPr/>
        </p:nvSpPr>
        <p:spPr>
          <a:xfrm>
            <a:off x="361950" y="209538"/>
            <a:ext cx="11899900" cy="7620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Jet transport in ZPC</a:t>
            </a:r>
          </a:p>
        </p:txBody>
      </p:sp>
      <p:sp>
        <p:nvSpPr>
          <p:cNvPr id="2564" name="Jet losses energy and excite surrounding medium by collisions.…"/>
          <p:cNvSpPr/>
          <p:nvPr/>
        </p:nvSpPr>
        <p:spPr>
          <a:xfrm>
            <a:off x="939800" y="6915150"/>
            <a:ext cx="11125200" cy="198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10000"/>
              </a:lnSpc>
              <a:spcBef>
                <a:spcPts val="700"/>
              </a:spcBef>
              <a:buSzPct val="200000"/>
              <a:buChar char="•"/>
              <a:defRPr sz="3300">
                <a:latin typeface="Times New Roman"/>
                <a:ea typeface="Times New Roman"/>
                <a:cs typeface="Times New Roman"/>
                <a:sym typeface="Times New Roman"/>
              </a:defRPr>
            </a:pPr>
            <a:r>
              <a:t>Jet losses energy and excite surrounding medium by collisions. </a:t>
            </a:r>
          </a:p>
          <a:p>
            <a:pPr defTabSz="584200">
              <a:lnSpc>
                <a:spcPct val="110000"/>
              </a:lnSpc>
              <a:spcBef>
                <a:spcPts val="700"/>
              </a:spcBef>
              <a:buSzPct val="200000"/>
              <a:buChar char="•"/>
              <a:defRPr sz="3300">
                <a:latin typeface="Times New Roman"/>
                <a:ea typeface="Times New Roman"/>
                <a:cs typeface="Times New Roman"/>
                <a:sym typeface="Times New Roman"/>
              </a:defRPr>
            </a:pPr>
            <a:r>
              <a:t>Jet energy loss dE/dx, transport parameter q^, Mach Cone?</a:t>
            </a:r>
          </a:p>
        </p:txBody>
      </p:sp>
      <p:sp>
        <p:nvSpPr>
          <p:cNvPr id="2565"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2566" name="Line"/>
          <p:cNvSpPr/>
          <p:nvPr/>
        </p:nvSpPr>
        <p:spPr>
          <a:xfrm flipV="1">
            <a:off x="215900" y="1104961"/>
            <a:ext cx="12560403" cy="4"/>
          </a:xfrm>
          <a:prstGeom prst="line">
            <a:avLst/>
          </a:prstGeom>
          <a:ln w="12700">
            <a:solidFill>
              <a:srgbClr val="000000"/>
            </a:solidFill>
          </a:ln>
        </p:spPr>
        <p:txBody>
          <a:bodyPr lIns="50800" tIns="50800" rIns="50800" bIns="50800" anchor="ctr"/>
          <a:lstStyle/>
          <a:p>
            <a:pPr/>
          </a:p>
        </p:txBody>
      </p:sp>
      <p:pic>
        <p:nvPicPr>
          <p:cNvPr id="2567" name="图片 3" descr="图片 3"/>
          <p:cNvPicPr>
            <a:picLocks noChangeAspect="0"/>
          </p:cNvPicPr>
          <p:nvPr/>
        </p:nvPicPr>
        <p:blipFill>
          <a:blip r:embed="rId2">
            <a:extLst/>
          </a:blip>
          <a:stretch>
            <a:fillRect/>
          </a:stretch>
        </p:blipFill>
        <p:spPr>
          <a:xfrm>
            <a:off x="2466837" y="1333500"/>
            <a:ext cx="6899801" cy="5891721"/>
          </a:xfrm>
          <a:prstGeom prst="rect">
            <a:avLst/>
          </a:prstGeom>
          <a:ln w="12700">
            <a:miter lim="400000"/>
          </a:ln>
        </p:spPr>
      </p:pic>
      <p:sp>
        <p:nvSpPr>
          <p:cNvPr id="2568" name="段香盼 &amp; 马国亮 in progress"/>
          <p:cNvSpPr/>
          <p:nvPr/>
        </p:nvSpPr>
        <p:spPr>
          <a:xfrm>
            <a:off x="419100" y="1244599"/>
            <a:ext cx="4800600"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defTabSz="584200">
              <a:spcBef>
                <a:spcPts val="2100"/>
              </a:spcBef>
              <a:defRPr sz="2000">
                <a:latin typeface="Times New Roman"/>
                <a:ea typeface="Times New Roman"/>
                <a:cs typeface="Times New Roman"/>
                <a:sym typeface="Times New Roman"/>
              </a:defRPr>
            </a:pPr>
            <a:r>
              <a:t>段香盼 &amp; 马国亮 in progress</a:t>
            </a:r>
          </a:p>
        </p:txBody>
      </p:sp>
      <p:sp>
        <p:nvSpPr>
          <p:cNvPr id="2569" name="a single event"/>
          <p:cNvSpPr txBox="1"/>
          <p:nvPr/>
        </p:nvSpPr>
        <p:spPr>
          <a:xfrm>
            <a:off x="3492450" y="2082799"/>
            <a:ext cx="1446598" cy="35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lvl1pPr>
          </a:lstStyle>
          <a:p>
            <a:pPr/>
            <a:r>
              <a:t>a single event</a:t>
            </a: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71" name="总结"/>
          <p:cNvSpPr txBox="1"/>
          <p:nvPr>
            <p:ph type="title"/>
          </p:nvPr>
        </p:nvSpPr>
        <p:spPr>
          <a:xfrm>
            <a:off x="1270000" y="-660400"/>
            <a:ext cx="10464800" cy="2438400"/>
          </a:xfrm>
          <a:prstGeom prst="rect">
            <a:avLst/>
          </a:prstGeom>
        </p:spPr>
        <p:txBody>
          <a:bodyPr/>
          <a:lstStyle>
            <a:lvl1pPr>
              <a:defRPr b="1" sz="6400">
                <a:latin typeface="Times New Roman"/>
                <a:ea typeface="Times New Roman"/>
                <a:cs typeface="Times New Roman"/>
                <a:sym typeface="Times New Roman"/>
              </a:defRPr>
            </a:lvl1pPr>
          </a:lstStyle>
          <a:p>
            <a:pPr/>
            <a:r>
              <a:t>总结</a:t>
            </a:r>
          </a:p>
        </p:txBody>
      </p:sp>
      <p:sp>
        <p:nvSpPr>
          <p:cNvPr id="2572" name="相对论重离子碰撞研究的科学意义，已经取得了令人瞩目的重要结果…"/>
          <p:cNvSpPr txBox="1"/>
          <p:nvPr>
            <p:ph type="body" idx="1"/>
          </p:nvPr>
        </p:nvSpPr>
        <p:spPr>
          <a:xfrm>
            <a:off x="933450" y="2838450"/>
            <a:ext cx="10934700" cy="7353300"/>
          </a:xfrm>
          <a:prstGeom prst="rect">
            <a:avLst/>
          </a:prstGeom>
        </p:spPr>
        <p:txBody>
          <a:bodyPr/>
          <a:lstStyle/>
          <a:p>
            <a:pPr>
              <a:spcBef>
                <a:spcPts val="1600"/>
              </a:spcBef>
              <a:buClr>
                <a:srgbClr val="FF2600"/>
              </a:buClr>
              <a:defRPr sz="3900">
                <a:latin typeface="Times New Roman"/>
                <a:ea typeface="Times New Roman"/>
                <a:cs typeface="Times New Roman"/>
                <a:sym typeface="Times New Roman"/>
              </a:defRPr>
            </a:pPr>
            <a:r>
              <a:t>相对论重离子碰撞研究的科学意义，已经取得了令人瞩目的重要结果</a:t>
            </a:r>
          </a:p>
          <a:p>
            <a:pPr>
              <a:spcBef>
                <a:spcPts val="1600"/>
              </a:spcBef>
              <a:buClr>
                <a:srgbClr val="FF2600"/>
              </a:buClr>
              <a:defRPr sz="3900">
                <a:latin typeface="Times New Roman"/>
                <a:ea typeface="Times New Roman"/>
                <a:cs typeface="Times New Roman"/>
                <a:sym typeface="Times New Roman"/>
              </a:defRPr>
            </a:pPr>
            <a:r>
              <a:t>通过输运模型，结合不同的实验探针，来研究热密物质的不同性质</a:t>
            </a:r>
          </a:p>
          <a:p>
            <a:pPr>
              <a:spcBef>
                <a:spcPts val="1600"/>
              </a:spcBef>
              <a:buClr>
                <a:srgbClr val="FF2600"/>
              </a:buClr>
              <a:defRPr sz="3900">
                <a:latin typeface="Times New Roman"/>
                <a:ea typeface="Times New Roman"/>
                <a:cs typeface="Times New Roman"/>
                <a:sym typeface="Times New Roman"/>
              </a:defRPr>
            </a:pPr>
            <a:r>
              <a:t>未来理论和实验结合，将进一步探索更多QCD物质神秘的性质</a:t>
            </a:r>
          </a:p>
        </p:txBody>
      </p:sp>
      <p:sp>
        <p:nvSpPr>
          <p:cNvPr id="2573"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pic>
        <p:nvPicPr>
          <p:cNvPr id="2574" name="Image" descr="Image"/>
          <p:cNvPicPr>
            <a:picLocks noChangeAspect="1"/>
          </p:cNvPicPr>
          <p:nvPr/>
        </p:nvPicPr>
        <p:blipFill>
          <a:blip r:embed="rId2">
            <a:extLst/>
          </a:blip>
          <a:stretch>
            <a:fillRect/>
          </a:stretch>
        </p:blipFill>
        <p:spPr>
          <a:xfrm>
            <a:off x="1758950" y="2425700"/>
            <a:ext cx="9486900" cy="1625600"/>
          </a:xfrm>
          <a:prstGeom prst="rect">
            <a:avLst/>
          </a:prstGeom>
          <a:ln w="12700">
            <a:miter lim="400000"/>
          </a:ln>
        </p:spPr>
      </p:pic>
      <p:pic>
        <p:nvPicPr>
          <p:cNvPr id="2575" name="droppedImage.tiff" descr="droppedImage.tiff"/>
          <p:cNvPicPr>
            <a:picLocks noChangeAspect="1"/>
          </p:cNvPicPr>
          <p:nvPr/>
        </p:nvPicPr>
        <p:blipFill>
          <a:blip r:embed="rId3">
            <a:extLst/>
          </a:blip>
          <a:stretch>
            <a:fillRect/>
          </a:stretch>
        </p:blipFill>
        <p:spPr>
          <a:xfrm>
            <a:off x="2333961" y="1028700"/>
            <a:ext cx="8336878" cy="16256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 name="droppedImage.tiff" descr="droppedImage.tiff"/>
          <p:cNvPicPr>
            <a:picLocks noChangeAspect="1"/>
          </p:cNvPicPr>
          <p:nvPr/>
        </p:nvPicPr>
        <p:blipFill>
          <a:blip r:embed="rId2">
            <a:extLst/>
          </a:blip>
          <a:stretch>
            <a:fillRect/>
          </a:stretch>
        </p:blipFill>
        <p:spPr>
          <a:xfrm>
            <a:off x="2489200" y="1612900"/>
            <a:ext cx="8013700" cy="6515100"/>
          </a:xfrm>
          <a:prstGeom prst="rect">
            <a:avLst/>
          </a:prstGeom>
          <a:ln w="12700">
            <a:miter lim="400000"/>
          </a:ln>
        </p:spPr>
      </p:pic>
      <p:sp>
        <p:nvSpPr>
          <p:cNvPr id="674" name="主要的部分子输运模型"/>
          <p:cNvSpPr txBox="1"/>
          <p:nvPr>
            <p:ph type="title"/>
          </p:nvPr>
        </p:nvSpPr>
        <p:spPr>
          <a:xfrm>
            <a:off x="1270000" y="-190500"/>
            <a:ext cx="10464800" cy="2438400"/>
          </a:xfrm>
          <a:prstGeom prst="rect">
            <a:avLst/>
          </a:prstGeom>
        </p:spPr>
        <p:txBody>
          <a:bodyPr/>
          <a:lstStyle>
            <a:lvl1pPr>
              <a:defRPr b="1" sz="4800">
                <a:latin typeface="Times New Roman"/>
                <a:ea typeface="Times New Roman"/>
                <a:cs typeface="Times New Roman"/>
                <a:sym typeface="Times New Roman"/>
              </a:defRPr>
            </a:lvl1pPr>
          </a:lstStyle>
          <a:p>
            <a:pPr/>
            <a:r>
              <a:t>主要的部分子输运模型</a:t>
            </a:r>
          </a:p>
        </p:txBody>
      </p:sp>
      <p:sp>
        <p:nvSpPr>
          <p:cNvPr id="675" name="BAMPS"/>
          <p:cNvSpPr/>
          <p:nvPr/>
        </p:nvSpPr>
        <p:spPr>
          <a:xfrm>
            <a:off x="7074799" y="6629400"/>
            <a:ext cx="1714947"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600">
                <a:latin typeface="Arial"/>
                <a:ea typeface="Arial"/>
                <a:cs typeface="Arial"/>
                <a:sym typeface="Arial"/>
              </a:defRPr>
            </a:lvl1pPr>
          </a:lstStyle>
          <a:p>
            <a:pPr>
              <a:defRPr>
                <a:latin typeface="+mn-lt"/>
                <a:ea typeface="+mn-ea"/>
                <a:cs typeface="+mn-cs"/>
                <a:sym typeface="Gill Sans"/>
              </a:defRPr>
            </a:pPr>
            <a:r>
              <a:rPr>
                <a:latin typeface="Arial"/>
                <a:ea typeface="Arial"/>
                <a:cs typeface="Arial"/>
                <a:sym typeface="Arial"/>
              </a:rPr>
              <a:t>BAMPS</a:t>
            </a:r>
          </a:p>
        </p:txBody>
      </p:sp>
      <p:sp>
        <p:nvSpPr>
          <p:cNvPr id="676" name="Oval"/>
          <p:cNvSpPr/>
          <p:nvPr/>
        </p:nvSpPr>
        <p:spPr>
          <a:xfrm>
            <a:off x="2324100" y="3962400"/>
            <a:ext cx="8813800" cy="1270000"/>
          </a:xfrm>
          <a:prstGeom prst="ellipse">
            <a:avLst/>
          </a:prstGeom>
          <a:ln w="25400">
            <a:solidFill>
              <a:srgbClr val="FF26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677"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9" name="droppedImage.tiff" descr="droppedImage.tiff"/>
          <p:cNvPicPr>
            <a:picLocks noChangeAspect="1"/>
          </p:cNvPicPr>
          <p:nvPr/>
        </p:nvPicPr>
        <p:blipFill>
          <a:blip r:embed="rId2">
            <a:extLst/>
          </a:blip>
          <a:stretch>
            <a:fillRect/>
          </a:stretch>
        </p:blipFill>
        <p:spPr>
          <a:xfrm>
            <a:off x="1244600" y="1762162"/>
            <a:ext cx="10914351" cy="7073901"/>
          </a:xfrm>
          <a:prstGeom prst="rect">
            <a:avLst/>
          </a:prstGeom>
          <a:ln w="12700">
            <a:miter lim="400000"/>
          </a:ln>
        </p:spPr>
      </p:pic>
      <p:sp>
        <p:nvSpPr>
          <p:cNvPr id="680" name="为什么需要输运模型？"/>
          <p:cNvSpPr/>
          <p:nvPr/>
        </p:nvSpPr>
        <p:spPr>
          <a:xfrm>
            <a:off x="543842" y="719948"/>
            <a:ext cx="1189990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Arial"/>
                <a:ea typeface="Arial"/>
                <a:cs typeface="Arial"/>
                <a:sym typeface="Arial"/>
              </a:defRPr>
            </a:lvl1pPr>
          </a:lstStyle>
          <a:p>
            <a:pPr/>
            <a:r>
              <a:t>为什么需要输运模型？</a:t>
            </a:r>
          </a:p>
        </p:txBody>
      </p:sp>
      <p:sp>
        <p:nvSpPr>
          <p:cNvPr id="681"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粒子相空间分布"/>
          <p:cNvSpPr txBox="1"/>
          <p:nvPr>
            <p:ph type="title"/>
          </p:nvPr>
        </p:nvSpPr>
        <p:spPr>
          <a:xfrm>
            <a:off x="1270000" y="-152400"/>
            <a:ext cx="10464800" cy="2438400"/>
          </a:xfrm>
          <a:prstGeom prst="rect">
            <a:avLst/>
          </a:prstGeom>
        </p:spPr>
        <p:txBody>
          <a:bodyPr/>
          <a:lstStyle/>
          <a:p>
            <a:pPr/>
            <a:r>
              <a:t>粒子相空间分布</a:t>
            </a:r>
          </a:p>
        </p:txBody>
      </p:sp>
      <p:pic>
        <p:nvPicPr>
          <p:cNvPr id="684" name="Image" descr="Image"/>
          <p:cNvPicPr>
            <a:picLocks noChangeAspect="1"/>
          </p:cNvPicPr>
          <p:nvPr/>
        </p:nvPicPr>
        <p:blipFill>
          <a:blip r:embed="rId2">
            <a:extLst/>
          </a:blip>
          <a:stretch>
            <a:fillRect/>
          </a:stretch>
        </p:blipFill>
        <p:spPr>
          <a:xfrm>
            <a:off x="2019300" y="2425700"/>
            <a:ext cx="9220200" cy="1879600"/>
          </a:xfrm>
          <a:prstGeom prst="rect">
            <a:avLst/>
          </a:prstGeom>
          <a:ln w="12700">
            <a:miter lim="400000"/>
          </a:ln>
        </p:spPr>
      </p:pic>
      <p:pic>
        <p:nvPicPr>
          <p:cNvPr id="685" name="Image" descr="Image"/>
          <p:cNvPicPr>
            <a:picLocks noChangeAspect="1"/>
          </p:cNvPicPr>
          <p:nvPr/>
        </p:nvPicPr>
        <p:blipFill>
          <a:blip r:embed="rId3">
            <a:extLst/>
          </a:blip>
          <a:stretch>
            <a:fillRect/>
          </a:stretch>
        </p:blipFill>
        <p:spPr>
          <a:xfrm>
            <a:off x="254000" y="4652460"/>
            <a:ext cx="13004800" cy="4517002"/>
          </a:xfrm>
          <a:prstGeom prst="rect">
            <a:avLst/>
          </a:prstGeom>
          <a:ln w="12700">
            <a:miter lim="400000"/>
          </a:ln>
        </p:spPr>
      </p:pic>
      <p:sp>
        <p:nvSpPr>
          <p:cNvPr id="686" name="Slide Number"/>
          <p:cNvSpPr txBox="1"/>
          <p:nvPr>
            <p:ph type="sldNum" sz="quarter" idx="4294967295"/>
          </p:nvPr>
        </p:nvSpPr>
        <p:spPr>
          <a:xfrm>
            <a:off x="12532647" y="9326598"/>
            <a:ext cx="368574"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8" name="Image" descr="Image"/>
          <p:cNvPicPr>
            <a:picLocks noChangeAspect="1"/>
          </p:cNvPicPr>
          <p:nvPr/>
        </p:nvPicPr>
        <p:blipFill>
          <a:blip r:embed="rId2">
            <a:extLst/>
          </a:blip>
          <a:stretch>
            <a:fillRect/>
          </a:stretch>
        </p:blipFill>
        <p:spPr>
          <a:xfrm>
            <a:off x="1758950" y="1654858"/>
            <a:ext cx="9486900" cy="1892301"/>
          </a:xfrm>
          <a:prstGeom prst="rect">
            <a:avLst/>
          </a:prstGeom>
          <a:ln w="12700">
            <a:miter lim="400000"/>
          </a:ln>
        </p:spPr>
      </p:pic>
      <p:pic>
        <p:nvPicPr>
          <p:cNvPr id="689" name="Image" descr="Image"/>
          <p:cNvPicPr>
            <a:picLocks noChangeAspect="1"/>
          </p:cNvPicPr>
          <p:nvPr/>
        </p:nvPicPr>
        <p:blipFill>
          <a:blip r:embed="rId3">
            <a:extLst/>
          </a:blip>
          <a:stretch>
            <a:fillRect/>
          </a:stretch>
        </p:blipFill>
        <p:spPr>
          <a:xfrm>
            <a:off x="1670050" y="3575050"/>
            <a:ext cx="8509000" cy="1689100"/>
          </a:xfrm>
          <a:prstGeom prst="rect">
            <a:avLst/>
          </a:prstGeom>
          <a:ln w="12700">
            <a:miter lim="400000"/>
          </a:ln>
        </p:spPr>
      </p:pic>
      <p:pic>
        <p:nvPicPr>
          <p:cNvPr id="690" name="Image" descr="Image"/>
          <p:cNvPicPr>
            <a:picLocks noChangeAspect="1"/>
          </p:cNvPicPr>
          <p:nvPr/>
        </p:nvPicPr>
        <p:blipFill>
          <a:blip r:embed="rId4">
            <a:extLst/>
          </a:blip>
          <a:stretch>
            <a:fillRect/>
          </a:stretch>
        </p:blipFill>
        <p:spPr>
          <a:xfrm>
            <a:off x="1806575" y="5454650"/>
            <a:ext cx="7531100" cy="1841500"/>
          </a:xfrm>
          <a:prstGeom prst="rect">
            <a:avLst/>
          </a:prstGeom>
          <a:ln w="12700">
            <a:miter lim="400000"/>
          </a:ln>
        </p:spPr>
      </p:pic>
      <p:pic>
        <p:nvPicPr>
          <p:cNvPr id="691" name="Image" descr="Image"/>
          <p:cNvPicPr>
            <a:picLocks noChangeAspect="1"/>
          </p:cNvPicPr>
          <p:nvPr/>
        </p:nvPicPr>
        <p:blipFill>
          <a:blip r:embed="rId5">
            <a:extLst/>
          </a:blip>
          <a:stretch>
            <a:fillRect/>
          </a:stretch>
        </p:blipFill>
        <p:spPr>
          <a:xfrm>
            <a:off x="1899353" y="7654241"/>
            <a:ext cx="8587672" cy="1532645"/>
          </a:xfrm>
          <a:prstGeom prst="rect">
            <a:avLst/>
          </a:prstGeom>
          <a:ln w="12700">
            <a:miter lim="400000"/>
          </a:ln>
        </p:spPr>
      </p:pic>
      <p:sp>
        <p:nvSpPr>
          <p:cNvPr id="692" name="粒子相空间分布的演化"/>
          <p:cNvSpPr txBox="1"/>
          <p:nvPr>
            <p:ph type="title"/>
          </p:nvPr>
        </p:nvSpPr>
        <p:spPr>
          <a:xfrm>
            <a:off x="1270000" y="-368300"/>
            <a:ext cx="10464800" cy="2438400"/>
          </a:xfrm>
          <a:prstGeom prst="rect">
            <a:avLst/>
          </a:prstGeom>
        </p:spPr>
        <p:txBody>
          <a:bodyPr/>
          <a:lstStyle>
            <a:lvl1pPr>
              <a:defRPr sz="7700">
                <a:latin typeface="Arial"/>
                <a:ea typeface="Arial"/>
                <a:cs typeface="Arial"/>
                <a:sym typeface="Arial"/>
              </a:defRPr>
            </a:lvl1pPr>
          </a:lstStyle>
          <a:p>
            <a:pPr/>
            <a:r>
              <a:t>粒子相空间分布的演化</a:t>
            </a:r>
          </a:p>
        </p:txBody>
      </p:sp>
      <p:sp>
        <p:nvSpPr>
          <p:cNvPr id="693" name="Slide Number"/>
          <p:cNvSpPr txBox="1"/>
          <p:nvPr>
            <p:ph type="sldNum" sz="quarter" idx="4294967295"/>
          </p:nvPr>
        </p:nvSpPr>
        <p:spPr>
          <a:xfrm>
            <a:off x="12532647" y="9326598"/>
            <a:ext cx="368574"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95" name="Image" descr="Image"/>
          <p:cNvPicPr>
            <a:picLocks noChangeAspect="1"/>
          </p:cNvPicPr>
          <p:nvPr/>
        </p:nvPicPr>
        <p:blipFill>
          <a:blip r:embed="rId2">
            <a:extLst/>
          </a:blip>
          <a:stretch>
            <a:fillRect/>
          </a:stretch>
        </p:blipFill>
        <p:spPr>
          <a:xfrm>
            <a:off x="313424" y="1875898"/>
            <a:ext cx="10265676" cy="3231970"/>
          </a:xfrm>
          <a:prstGeom prst="rect">
            <a:avLst/>
          </a:prstGeom>
          <a:ln w="12700">
            <a:miter lim="400000"/>
          </a:ln>
        </p:spPr>
      </p:pic>
      <p:pic>
        <p:nvPicPr>
          <p:cNvPr id="696" name="Image" descr="Image"/>
          <p:cNvPicPr>
            <a:picLocks noChangeAspect="1"/>
          </p:cNvPicPr>
          <p:nvPr/>
        </p:nvPicPr>
        <p:blipFill>
          <a:blip r:embed="rId3">
            <a:extLst/>
          </a:blip>
          <a:stretch>
            <a:fillRect/>
          </a:stretch>
        </p:blipFill>
        <p:spPr>
          <a:xfrm>
            <a:off x="819150" y="5357458"/>
            <a:ext cx="7886700" cy="1308101"/>
          </a:xfrm>
          <a:prstGeom prst="rect">
            <a:avLst/>
          </a:prstGeom>
          <a:ln w="12700">
            <a:miter lim="400000"/>
          </a:ln>
        </p:spPr>
      </p:pic>
      <p:pic>
        <p:nvPicPr>
          <p:cNvPr id="697" name="Image" descr="Image"/>
          <p:cNvPicPr>
            <a:picLocks noChangeAspect="1"/>
          </p:cNvPicPr>
          <p:nvPr/>
        </p:nvPicPr>
        <p:blipFill>
          <a:blip r:embed="rId4">
            <a:extLst/>
          </a:blip>
          <a:stretch>
            <a:fillRect/>
          </a:stretch>
        </p:blipFill>
        <p:spPr>
          <a:xfrm>
            <a:off x="878239" y="6737350"/>
            <a:ext cx="12001501" cy="1511300"/>
          </a:xfrm>
          <a:prstGeom prst="rect">
            <a:avLst/>
          </a:prstGeom>
          <a:ln w="12700">
            <a:miter lim="400000"/>
          </a:ln>
        </p:spPr>
      </p:pic>
      <p:sp>
        <p:nvSpPr>
          <p:cNvPr id="698" name="玻尔兹曼方程"/>
          <p:cNvSpPr txBox="1"/>
          <p:nvPr>
            <p:ph type="title"/>
          </p:nvPr>
        </p:nvSpPr>
        <p:spPr>
          <a:xfrm>
            <a:off x="1270000" y="-304800"/>
            <a:ext cx="10464800" cy="2438400"/>
          </a:xfrm>
          <a:prstGeom prst="rect">
            <a:avLst/>
          </a:prstGeom>
        </p:spPr>
        <p:txBody>
          <a:bodyPr/>
          <a:lstStyle>
            <a:lvl1pPr>
              <a:defRPr>
                <a:latin typeface="Arial"/>
                <a:ea typeface="Arial"/>
                <a:cs typeface="Arial"/>
                <a:sym typeface="Arial"/>
              </a:defRPr>
            </a:lvl1pPr>
          </a:lstStyle>
          <a:p>
            <a:pPr/>
            <a:r>
              <a:t>玻尔兹曼方程</a:t>
            </a:r>
          </a:p>
        </p:txBody>
      </p:sp>
      <p:sp>
        <p:nvSpPr>
          <p:cNvPr id="699" name="Slide Number"/>
          <p:cNvSpPr txBox="1"/>
          <p:nvPr>
            <p:ph type="sldNum" sz="quarter" idx="4294967295"/>
          </p:nvPr>
        </p:nvSpPr>
        <p:spPr>
          <a:xfrm>
            <a:off x="12532647" y="9326598"/>
            <a:ext cx="368574"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1" name="Image" descr="Image"/>
          <p:cNvPicPr>
            <a:picLocks noChangeAspect="1"/>
          </p:cNvPicPr>
          <p:nvPr/>
        </p:nvPicPr>
        <p:blipFill>
          <a:blip r:embed="rId2">
            <a:extLst/>
          </a:blip>
          <a:stretch>
            <a:fillRect/>
          </a:stretch>
        </p:blipFill>
        <p:spPr>
          <a:xfrm>
            <a:off x="2823810" y="1930400"/>
            <a:ext cx="5054601" cy="1397000"/>
          </a:xfrm>
          <a:prstGeom prst="rect">
            <a:avLst/>
          </a:prstGeom>
          <a:ln w="12700">
            <a:miter lim="400000"/>
          </a:ln>
        </p:spPr>
      </p:pic>
      <p:pic>
        <p:nvPicPr>
          <p:cNvPr id="702" name="Image" descr="Image"/>
          <p:cNvPicPr>
            <a:picLocks noChangeAspect="1"/>
          </p:cNvPicPr>
          <p:nvPr/>
        </p:nvPicPr>
        <p:blipFill>
          <a:blip r:embed="rId3">
            <a:extLst/>
          </a:blip>
          <a:stretch>
            <a:fillRect/>
          </a:stretch>
        </p:blipFill>
        <p:spPr>
          <a:xfrm>
            <a:off x="2855560" y="3451225"/>
            <a:ext cx="7886701" cy="1409700"/>
          </a:xfrm>
          <a:prstGeom prst="rect">
            <a:avLst/>
          </a:prstGeom>
          <a:ln w="12700">
            <a:miter lim="400000"/>
          </a:ln>
        </p:spPr>
      </p:pic>
      <p:grpSp>
        <p:nvGrpSpPr>
          <p:cNvPr id="705" name="Group"/>
          <p:cNvGrpSpPr/>
          <p:nvPr/>
        </p:nvGrpSpPr>
        <p:grpSpPr>
          <a:xfrm>
            <a:off x="3073400" y="6896100"/>
            <a:ext cx="5625601" cy="2438400"/>
            <a:chOff x="0" y="0"/>
            <a:chExt cx="5625600" cy="2438400"/>
          </a:xfrm>
        </p:grpSpPr>
        <p:pic>
          <p:nvPicPr>
            <p:cNvPr id="703" name="Image" descr="Image"/>
            <p:cNvPicPr>
              <a:picLocks noChangeAspect="1"/>
            </p:cNvPicPr>
            <p:nvPr/>
          </p:nvPicPr>
          <p:blipFill>
            <a:blip r:embed="rId4">
              <a:extLst/>
            </a:blip>
            <a:stretch>
              <a:fillRect/>
            </a:stretch>
          </p:blipFill>
          <p:spPr>
            <a:xfrm>
              <a:off x="0" y="0"/>
              <a:ext cx="5625601" cy="2438400"/>
            </a:xfrm>
            <a:prstGeom prst="rect">
              <a:avLst/>
            </a:prstGeom>
            <a:ln w="12700" cap="flat">
              <a:noFill/>
              <a:miter lim="400000"/>
            </a:ln>
            <a:effectLst/>
          </p:spPr>
        </p:pic>
        <p:sp>
          <p:nvSpPr>
            <p:cNvPr id="704" name="N"/>
            <p:cNvSpPr txBox="1"/>
            <p:nvPr/>
          </p:nvSpPr>
          <p:spPr>
            <a:xfrm>
              <a:off x="148762" y="369599"/>
              <a:ext cx="322117" cy="470402"/>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i="1" sz="3400"/>
              </a:lvl1pPr>
            </a:lstStyle>
            <a:p>
              <a:pPr/>
              <a:r>
                <a:t>N</a:t>
              </a:r>
            </a:p>
          </p:txBody>
        </p:sp>
      </p:grpSp>
      <p:sp>
        <p:nvSpPr>
          <p:cNvPr id="706" name="流体力学和输运模型"/>
          <p:cNvSpPr txBox="1"/>
          <p:nvPr>
            <p:ph type="title"/>
          </p:nvPr>
        </p:nvSpPr>
        <p:spPr>
          <a:xfrm>
            <a:off x="1270000" y="-400080"/>
            <a:ext cx="10464800" cy="2438401"/>
          </a:xfrm>
          <a:prstGeom prst="rect">
            <a:avLst/>
          </a:prstGeom>
        </p:spPr>
        <p:txBody>
          <a:bodyPr/>
          <a:lstStyle>
            <a:lvl1pPr>
              <a:defRPr>
                <a:latin typeface="Arial"/>
                <a:ea typeface="Arial"/>
                <a:cs typeface="Arial"/>
                <a:sym typeface="Arial"/>
              </a:defRPr>
            </a:lvl1pPr>
          </a:lstStyle>
          <a:p>
            <a:pPr/>
            <a:r>
              <a:t>流体力学和输运模型</a:t>
            </a:r>
          </a:p>
        </p:txBody>
      </p:sp>
      <p:sp>
        <p:nvSpPr>
          <p:cNvPr id="707" name="流体力学演化方程："/>
          <p:cNvSpPr txBox="1"/>
          <p:nvPr/>
        </p:nvSpPr>
        <p:spPr>
          <a:xfrm>
            <a:off x="1428700" y="1504950"/>
            <a:ext cx="285750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流体力学演化方程：</a:t>
            </a:r>
          </a:p>
        </p:txBody>
      </p:sp>
      <p:sp>
        <p:nvSpPr>
          <p:cNvPr id="708" name="Rectangle"/>
          <p:cNvSpPr/>
          <p:nvPr/>
        </p:nvSpPr>
        <p:spPr>
          <a:xfrm>
            <a:off x="1155700" y="1485900"/>
            <a:ext cx="10693400" cy="3463925"/>
          </a:xfrm>
          <a:prstGeom prst="rect">
            <a:avLst/>
          </a:prstGeom>
          <a:ln w="635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709" name="Image" descr="Image"/>
          <p:cNvPicPr>
            <a:picLocks noChangeAspect="1"/>
          </p:cNvPicPr>
          <p:nvPr/>
        </p:nvPicPr>
        <p:blipFill>
          <a:blip r:embed="rId5">
            <a:extLst/>
          </a:blip>
          <a:stretch>
            <a:fillRect/>
          </a:stretch>
        </p:blipFill>
        <p:spPr>
          <a:xfrm>
            <a:off x="1631950" y="5443537"/>
            <a:ext cx="9486900" cy="1625601"/>
          </a:xfrm>
          <a:prstGeom prst="rect">
            <a:avLst/>
          </a:prstGeom>
          <a:ln w="12700">
            <a:miter lim="400000"/>
          </a:ln>
        </p:spPr>
      </p:pic>
      <p:sp>
        <p:nvSpPr>
          <p:cNvPr id="710" name="Rectangle"/>
          <p:cNvSpPr/>
          <p:nvPr/>
        </p:nvSpPr>
        <p:spPr>
          <a:xfrm>
            <a:off x="1155700" y="5146774"/>
            <a:ext cx="10693400" cy="4108351"/>
          </a:xfrm>
          <a:prstGeom prst="rect">
            <a:avLst/>
          </a:prstGeom>
          <a:ln w="635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711" name="玻尔兹曼输运方程："/>
          <p:cNvSpPr txBox="1"/>
          <p:nvPr/>
        </p:nvSpPr>
        <p:spPr>
          <a:xfrm>
            <a:off x="1428700" y="5124450"/>
            <a:ext cx="285750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玻尔兹曼输运方程：</a:t>
            </a:r>
          </a:p>
        </p:txBody>
      </p:sp>
      <p:sp>
        <p:nvSpPr>
          <p:cNvPr id="712" name="Slide Number"/>
          <p:cNvSpPr txBox="1"/>
          <p:nvPr>
            <p:ph type="sldNum" sz="quarter" idx="4294967295"/>
          </p:nvPr>
        </p:nvSpPr>
        <p:spPr>
          <a:xfrm>
            <a:off x="12532647" y="9326598"/>
            <a:ext cx="368574"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715" name="Line"/>
          <p:cNvSpPr/>
          <p:nvPr/>
        </p:nvSpPr>
        <p:spPr>
          <a:xfrm>
            <a:off x="2142184" y="1583936"/>
            <a:ext cx="1231901" cy="2049"/>
          </a:xfrm>
          <a:prstGeom prst="line">
            <a:avLst/>
          </a:prstGeom>
          <a:ln w="91440">
            <a:solidFill>
              <a:srgbClr val="941100"/>
            </a:solidFill>
            <a:tailEnd type="triangle"/>
          </a:ln>
        </p:spPr>
        <p:txBody>
          <a:bodyPr lIns="50800" tIns="50800" rIns="50800" bIns="50800" anchor="ctr"/>
          <a:lstStyle/>
          <a:p>
            <a:pPr/>
          </a:p>
        </p:txBody>
      </p:sp>
      <p:sp>
        <p:nvSpPr>
          <p:cNvPr id="716" name="ZPC (Zhang's Parton Cascade)"/>
          <p:cNvSpPr/>
          <p:nvPr/>
        </p:nvSpPr>
        <p:spPr>
          <a:xfrm>
            <a:off x="3835400" y="3822700"/>
            <a:ext cx="5168900" cy="342900"/>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1181100">
              <a:lnSpc>
                <a:spcPts val="24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7B1979"/>
                </a:solidFill>
                <a:uFill>
                  <a:solidFill>
                    <a:srgbClr val="7B1979"/>
                  </a:solidFill>
                </a:uFill>
                <a:latin typeface="Times"/>
                <a:ea typeface="Times"/>
                <a:cs typeface="Times"/>
                <a:sym typeface="Times"/>
              </a:rPr>
              <a:t>ZPC</a:t>
            </a:r>
            <a:r>
              <a:rPr b="0">
                <a:solidFill>
                  <a:srgbClr val="FF2600"/>
                </a:solidFill>
                <a:uFill>
                  <a:solidFill>
                    <a:srgbClr val="FF2600"/>
                  </a:solidFill>
                </a:uFill>
                <a:latin typeface="Times"/>
                <a:ea typeface="Times"/>
                <a:cs typeface="Times"/>
                <a:sym typeface="Times"/>
              </a:rPr>
              <a:t> </a:t>
            </a:r>
            <a:r>
              <a:rPr b="0">
                <a:latin typeface="Times"/>
                <a:ea typeface="Times"/>
                <a:cs typeface="Times"/>
                <a:sym typeface="Times"/>
              </a:rPr>
              <a:t>(Zhang's Parton Cascade)</a:t>
            </a:r>
          </a:p>
        </p:txBody>
      </p:sp>
      <p:sp>
        <p:nvSpPr>
          <p:cNvPr id="717" name="ART (A Relativistic Transport model for hadrons)"/>
          <p:cNvSpPr/>
          <p:nvPr/>
        </p:nvSpPr>
        <p:spPr>
          <a:xfrm>
            <a:off x="3253250" y="6837766"/>
            <a:ext cx="8229601" cy="3429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1181100">
              <a:lnSpc>
                <a:spcPts val="24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0433FF"/>
                </a:solidFill>
                <a:uFill>
                  <a:solidFill>
                    <a:srgbClr val="0433FF"/>
                  </a:solidFill>
                </a:uFill>
                <a:latin typeface="Times"/>
                <a:ea typeface="Times"/>
                <a:cs typeface="Times"/>
                <a:sym typeface="Times"/>
              </a:rPr>
              <a:t>ART</a:t>
            </a:r>
            <a:r>
              <a:rPr b="0">
                <a:latin typeface="Times"/>
                <a:ea typeface="Times"/>
                <a:cs typeface="Times"/>
                <a:sym typeface="Times"/>
              </a:rPr>
              <a:t> (A Relativistic Transport model for hadrons)</a:t>
            </a:r>
          </a:p>
        </p:txBody>
      </p:sp>
      <p:sp>
        <p:nvSpPr>
          <p:cNvPr id="718" name="A+B"/>
          <p:cNvSpPr/>
          <p:nvPr/>
        </p:nvSpPr>
        <p:spPr>
          <a:xfrm>
            <a:off x="994220" y="1417960"/>
            <a:ext cx="1004888" cy="381001"/>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1181100">
              <a:lnSpc>
                <a:spcPts val="2400"/>
              </a:lnSpc>
              <a:buClr>
                <a:srgbClr val="000000"/>
              </a:buClr>
              <a:buFont typeface="Times"/>
              <a:defRPr sz="4000">
                <a:uFill>
                  <a:solidFill>
                    <a:srgbClr val="000000"/>
                  </a:solidFill>
                </a:uFill>
                <a:latin typeface="Times"/>
                <a:ea typeface="Times"/>
                <a:cs typeface="Times"/>
                <a:sym typeface="Times"/>
              </a:defRPr>
            </a:lvl1pPr>
          </a:lstStyle>
          <a:p>
            <a:pPr>
              <a:defRPr b="1" sz="3000">
                <a:latin typeface="Times New Roman"/>
                <a:ea typeface="Times New Roman"/>
                <a:cs typeface="Times New Roman"/>
                <a:sym typeface="Times New Roman"/>
              </a:defRPr>
            </a:pPr>
            <a:r>
              <a:rPr b="0" sz="4000">
                <a:latin typeface="Times"/>
                <a:ea typeface="Times"/>
                <a:cs typeface="Times"/>
                <a:sym typeface="Times"/>
              </a:rPr>
              <a:t>A+B</a:t>
            </a:r>
          </a:p>
        </p:txBody>
      </p:sp>
      <p:sp>
        <p:nvSpPr>
          <p:cNvPr id="719" name="Final particle spectra"/>
          <p:cNvSpPr/>
          <p:nvPr/>
        </p:nvSpPr>
        <p:spPr>
          <a:xfrm>
            <a:off x="3441700" y="8470879"/>
            <a:ext cx="4343400" cy="368301"/>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1181100">
              <a:lnSpc>
                <a:spcPts val="2400"/>
              </a:lnSpc>
              <a:buClr>
                <a:srgbClr val="000000"/>
              </a:buClr>
              <a:buFont typeface="Times"/>
              <a:defRPr sz="3600">
                <a:uFill>
                  <a:solidFill>
                    <a:srgbClr val="000000"/>
                  </a:solidFill>
                </a:uFill>
                <a:latin typeface="Times"/>
                <a:ea typeface="Times"/>
                <a:cs typeface="Times"/>
                <a:sym typeface="Times"/>
              </a:defRPr>
            </a:lvl1pPr>
          </a:lstStyle>
          <a:p>
            <a:pPr>
              <a:defRPr b="1" sz="3000">
                <a:latin typeface="Times New Roman"/>
                <a:ea typeface="Times New Roman"/>
                <a:cs typeface="Times New Roman"/>
                <a:sym typeface="Times New Roman"/>
              </a:defRPr>
            </a:pPr>
            <a:r>
              <a:rPr b="0" sz="3600">
                <a:latin typeface="Times"/>
                <a:ea typeface="Times"/>
                <a:cs typeface="Times"/>
                <a:sym typeface="Times"/>
              </a:rPr>
              <a:t>Final particle spectra</a:t>
            </a:r>
          </a:p>
        </p:txBody>
      </p:sp>
      <p:sp>
        <p:nvSpPr>
          <p:cNvPr id="720" name="Rounded Rectangle"/>
          <p:cNvSpPr/>
          <p:nvPr/>
        </p:nvSpPr>
        <p:spPr>
          <a:xfrm>
            <a:off x="3171253" y="6712771"/>
            <a:ext cx="8559801" cy="584201"/>
          </a:xfrm>
          <a:prstGeom prst="roundRect">
            <a:avLst>
              <a:gd name="adj" fmla="val 185"/>
            </a:avLst>
          </a:prstGeom>
          <a:ln w="91440">
            <a:solidFill>
              <a:srgbClr val="011993"/>
            </a:solidFill>
          </a:ln>
        </p:spPr>
        <p:txBody>
          <a:bodyPr lIns="0" tIns="0" rIns="0" bIns="0"/>
          <a:lstStyle/>
          <a:p>
            <a:pPr defTabSz="584200">
              <a:defRPr sz="1400"/>
            </a:pPr>
          </a:p>
        </p:txBody>
      </p:sp>
      <p:sp>
        <p:nvSpPr>
          <p:cNvPr id="721" name="Line"/>
          <p:cNvSpPr/>
          <p:nvPr/>
        </p:nvSpPr>
        <p:spPr>
          <a:xfrm>
            <a:off x="5532780" y="2225296"/>
            <a:ext cx="1" cy="1473201"/>
          </a:xfrm>
          <a:prstGeom prst="line">
            <a:avLst/>
          </a:prstGeom>
          <a:ln w="91440">
            <a:solidFill>
              <a:srgbClr val="929292"/>
            </a:solidFill>
            <a:tailEnd type="triangle"/>
          </a:ln>
        </p:spPr>
        <p:txBody>
          <a:bodyPr lIns="50800" tIns="50800" rIns="50800" bIns="50800" anchor="ctr"/>
          <a:lstStyle/>
          <a:p>
            <a:pPr/>
          </a:p>
        </p:txBody>
      </p:sp>
      <p:sp>
        <p:nvSpPr>
          <p:cNvPr id="722" name="Line"/>
          <p:cNvSpPr/>
          <p:nvPr/>
        </p:nvSpPr>
        <p:spPr>
          <a:xfrm>
            <a:off x="5532780" y="5667743"/>
            <a:ext cx="1" cy="977901"/>
          </a:xfrm>
          <a:prstGeom prst="line">
            <a:avLst/>
          </a:prstGeom>
          <a:ln w="91440">
            <a:solidFill>
              <a:srgbClr val="929292"/>
            </a:solidFill>
            <a:tailEnd type="triangle"/>
          </a:ln>
        </p:spPr>
        <p:txBody>
          <a:bodyPr lIns="50800" tIns="50800" rIns="50800" bIns="50800" anchor="ctr"/>
          <a:lstStyle/>
          <a:p>
            <a:pPr/>
          </a:p>
        </p:txBody>
      </p:sp>
      <p:sp>
        <p:nvSpPr>
          <p:cNvPr id="723" name="Rounded Rectangle"/>
          <p:cNvSpPr/>
          <p:nvPr/>
        </p:nvSpPr>
        <p:spPr>
          <a:xfrm>
            <a:off x="3691937" y="3700630"/>
            <a:ext cx="5186341" cy="610626"/>
          </a:xfrm>
          <a:prstGeom prst="roundRect">
            <a:avLst>
              <a:gd name="adj" fmla="val 126"/>
            </a:avLst>
          </a:prstGeom>
          <a:ln w="91440">
            <a:solidFill>
              <a:srgbClr val="942193"/>
            </a:solidFill>
          </a:ln>
        </p:spPr>
        <p:txBody>
          <a:bodyPr lIns="0" tIns="0" rIns="0" bIns="0"/>
          <a:lstStyle/>
          <a:p>
            <a:pPr defTabSz="584200">
              <a:defRPr sz="1400"/>
            </a:pPr>
          </a:p>
        </p:txBody>
      </p:sp>
      <p:sp>
        <p:nvSpPr>
          <p:cNvPr id="724" name="Hadrons freeze out (at a global cut-off time);…"/>
          <p:cNvSpPr/>
          <p:nvPr/>
        </p:nvSpPr>
        <p:spPr>
          <a:xfrm>
            <a:off x="5803900" y="7480300"/>
            <a:ext cx="6850237" cy="635000"/>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1181100">
              <a:lnSpc>
                <a:spcPts val="2400"/>
              </a:lnSpc>
              <a:buClr>
                <a:srgbClr val="000000"/>
              </a:buClr>
              <a:defRPr b="1" sz="3000">
                <a:uFill>
                  <a:solidFill>
                    <a:srgbClr val="000000"/>
                  </a:solidFill>
                </a:uFill>
                <a:latin typeface="Times New Roman"/>
                <a:ea typeface="Times New Roman"/>
                <a:cs typeface="Times New Roman"/>
                <a:sym typeface="Times New Roman"/>
              </a:defRPr>
            </a:pPr>
            <a:r>
              <a:rPr b="0">
                <a:solidFill>
                  <a:srgbClr val="434ED6"/>
                </a:solidFill>
                <a:uFill>
                  <a:solidFill>
                    <a:srgbClr val="434ED6"/>
                  </a:solidFill>
                </a:uFill>
              </a:rPr>
              <a:t>Hadrons freeze out (at a global cut-off time);</a:t>
            </a:r>
          </a:p>
          <a:p>
            <a:pPr defTabSz="1181100">
              <a:lnSpc>
                <a:spcPts val="2400"/>
              </a:lnSpc>
              <a:buClr>
                <a:srgbClr val="000000"/>
              </a:buClr>
              <a:defRPr b="1" sz="3000">
                <a:uFill>
                  <a:solidFill>
                    <a:srgbClr val="000000"/>
                  </a:solidFill>
                </a:uFill>
                <a:latin typeface="Times New Roman"/>
                <a:ea typeface="Times New Roman"/>
                <a:cs typeface="Times New Roman"/>
                <a:sym typeface="Times New Roman"/>
              </a:defRPr>
            </a:pPr>
            <a:r>
              <a:rPr b="0">
                <a:solidFill>
                  <a:srgbClr val="434ED6"/>
                </a:solidFill>
                <a:uFill>
                  <a:solidFill>
                    <a:srgbClr val="434ED6"/>
                  </a:solidFill>
                </a:uFill>
              </a:rPr>
              <a:t>strong-decay all remaining resonances</a:t>
            </a:r>
          </a:p>
        </p:txBody>
      </p:sp>
      <p:sp>
        <p:nvSpPr>
          <p:cNvPr id="725" name="Line"/>
          <p:cNvSpPr/>
          <p:nvPr/>
        </p:nvSpPr>
        <p:spPr>
          <a:xfrm>
            <a:off x="5511800" y="7249629"/>
            <a:ext cx="6151" cy="1036833"/>
          </a:xfrm>
          <a:prstGeom prst="line">
            <a:avLst/>
          </a:prstGeom>
          <a:ln w="91440">
            <a:solidFill>
              <a:srgbClr val="929292"/>
            </a:solidFill>
            <a:tailEnd type="triangle"/>
          </a:ln>
        </p:spPr>
        <p:txBody>
          <a:bodyPr lIns="50800" tIns="50800" rIns="50800" bIns="50800" anchor="ctr"/>
          <a:lstStyle/>
          <a:p>
            <a:pPr/>
          </a:p>
        </p:txBody>
      </p:sp>
      <p:sp>
        <p:nvSpPr>
          <p:cNvPr id="726" name="Hadronization (Lund String fragmentation)"/>
          <p:cNvSpPr/>
          <p:nvPr/>
        </p:nvSpPr>
        <p:spPr>
          <a:xfrm>
            <a:off x="3161002" y="5077609"/>
            <a:ext cx="7493001" cy="495301"/>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lvl1pPr defTabSz="1181100">
              <a:buClr>
                <a:srgbClr val="000000"/>
              </a:buClr>
              <a:defRPr sz="3000">
                <a:uFill>
                  <a:solidFill>
                    <a:srgbClr val="000000"/>
                  </a:solidFill>
                </a:uFill>
                <a:latin typeface="Times New Roman"/>
                <a:ea typeface="Times New Roman"/>
                <a:cs typeface="Times New Roman"/>
                <a:sym typeface="Times New Roman"/>
              </a:defRPr>
            </a:lvl1pPr>
          </a:lstStyle>
          <a:p>
            <a:pPr/>
            <a:r>
              <a:t>Hadronization (Lund String fragmentation)</a:t>
            </a:r>
          </a:p>
        </p:txBody>
      </p:sp>
      <p:sp>
        <p:nvSpPr>
          <p:cNvPr id="727" name="Rounded Rectangle"/>
          <p:cNvSpPr/>
          <p:nvPr/>
        </p:nvSpPr>
        <p:spPr>
          <a:xfrm>
            <a:off x="3171253" y="5077609"/>
            <a:ext cx="7467921" cy="610625"/>
          </a:xfrm>
          <a:prstGeom prst="roundRect">
            <a:avLst>
              <a:gd name="adj" fmla="val 126"/>
            </a:avLst>
          </a:prstGeom>
          <a:ln w="91440">
            <a:solidFill>
              <a:srgbClr val="929292"/>
            </a:solidFill>
          </a:ln>
        </p:spPr>
        <p:txBody>
          <a:bodyPr lIns="0" tIns="0" rIns="0" bIns="0"/>
          <a:lstStyle/>
          <a:p>
            <a:pPr defTabSz="584200">
              <a:defRPr sz="1400"/>
            </a:pPr>
          </a:p>
        </p:txBody>
      </p:sp>
      <p:sp>
        <p:nvSpPr>
          <p:cNvPr id="728" name="Line"/>
          <p:cNvSpPr/>
          <p:nvPr/>
        </p:nvSpPr>
        <p:spPr>
          <a:xfrm>
            <a:off x="5532780" y="4290764"/>
            <a:ext cx="1" cy="787401"/>
          </a:xfrm>
          <a:prstGeom prst="line">
            <a:avLst/>
          </a:prstGeom>
          <a:ln w="91440">
            <a:solidFill>
              <a:srgbClr val="929292"/>
            </a:solidFill>
            <a:tailEnd type="triangle"/>
          </a:ln>
        </p:spPr>
        <p:txBody>
          <a:bodyPr lIns="50800" tIns="50800" rIns="50800" bIns="50800" anchor="ctr"/>
          <a:lstStyle/>
          <a:p>
            <a:pPr/>
          </a:p>
        </p:txBody>
      </p:sp>
      <p:sp>
        <p:nvSpPr>
          <p:cNvPr id="729" name="Line"/>
          <p:cNvSpPr/>
          <p:nvPr/>
        </p:nvSpPr>
        <p:spPr>
          <a:xfrm>
            <a:off x="9271865" y="2225295"/>
            <a:ext cx="1" cy="2857501"/>
          </a:xfrm>
          <a:prstGeom prst="line">
            <a:avLst/>
          </a:prstGeom>
          <a:ln w="91440">
            <a:solidFill>
              <a:srgbClr val="000000"/>
            </a:solidFill>
            <a:prstDash val="sysDot"/>
            <a:tailEnd type="triangle"/>
          </a:ln>
        </p:spPr>
        <p:txBody>
          <a:bodyPr lIns="50800" tIns="50800" rIns="50800" bIns="50800" anchor="ctr"/>
          <a:lstStyle/>
          <a:p>
            <a:pPr/>
          </a:p>
        </p:txBody>
      </p:sp>
      <p:sp>
        <p:nvSpPr>
          <p:cNvPr id="730" name="Line"/>
          <p:cNvSpPr/>
          <p:nvPr/>
        </p:nvSpPr>
        <p:spPr>
          <a:xfrm>
            <a:off x="11172156" y="2225296"/>
            <a:ext cx="67649" cy="4432301"/>
          </a:xfrm>
          <a:prstGeom prst="line">
            <a:avLst/>
          </a:prstGeom>
          <a:ln w="91440">
            <a:solidFill>
              <a:srgbClr val="929292"/>
            </a:solidFill>
            <a:prstDash val="sysDot"/>
            <a:tailEnd type="triangle"/>
          </a:ln>
        </p:spPr>
        <p:txBody>
          <a:bodyPr lIns="50800" tIns="50800" rIns="50800" bIns="50800" anchor="ctr"/>
          <a:lstStyle/>
          <a:p>
            <a:pPr/>
          </a:p>
        </p:txBody>
      </p:sp>
      <p:sp>
        <p:nvSpPr>
          <p:cNvPr id="731" name="Partons freeze out"/>
          <p:cNvSpPr/>
          <p:nvPr/>
        </p:nvSpPr>
        <p:spPr>
          <a:xfrm>
            <a:off x="5801321" y="4389120"/>
            <a:ext cx="2839431" cy="4953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434ED6"/>
              </a:buClr>
              <a:defRPr sz="3000">
                <a:solidFill>
                  <a:srgbClr val="434ED6"/>
                </a:solidFill>
                <a:uFill>
                  <a:solidFill>
                    <a:srgbClr val="434ED6"/>
                  </a:solidFill>
                </a:uFill>
                <a:latin typeface="Times New Roman"/>
                <a:ea typeface="Times New Roman"/>
                <a:cs typeface="Times New Roman"/>
                <a:sym typeface="Times New Roman"/>
              </a:defRPr>
            </a:lvl1pPr>
          </a:lstStyle>
          <a:p>
            <a:pPr>
              <a:defRPr>
                <a:solidFill>
                  <a:srgbClr val="000000"/>
                </a:solidFill>
                <a:uFill>
                  <a:solidFill>
                    <a:srgbClr val="000000"/>
                  </a:solidFill>
                </a:uFill>
              </a:defRPr>
            </a:pPr>
            <a:r>
              <a:rPr>
                <a:solidFill>
                  <a:srgbClr val="434ED6"/>
                </a:solidFill>
                <a:uFill>
                  <a:solidFill>
                    <a:srgbClr val="434ED6"/>
                  </a:solidFill>
                </a:uFill>
              </a:rPr>
              <a:t>Partons freeze out</a:t>
            </a:r>
          </a:p>
        </p:txBody>
      </p:sp>
      <p:sp>
        <p:nvSpPr>
          <p:cNvPr id="732" name="HIJING (PDFs, nuclear shadowing):…"/>
          <p:cNvSpPr/>
          <p:nvPr/>
        </p:nvSpPr>
        <p:spPr>
          <a:xfrm>
            <a:off x="3794433" y="1223298"/>
            <a:ext cx="7472525" cy="850901"/>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1181100">
              <a:buClr>
                <a:srgbClr val="007600"/>
              </a:buClr>
              <a:buFont typeface="Times"/>
              <a:defRPr b="1" sz="3000">
                <a:uFill>
                  <a:solidFill>
                    <a:srgbClr val="000000"/>
                  </a:solidFill>
                </a:uFill>
                <a:latin typeface="Times New Roman"/>
                <a:ea typeface="Times New Roman"/>
                <a:cs typeface="Times New Roman"/>
                <a:sym typeface="Times New Roman"/>
              </a:defRPr>
            </a:pPr>
            <a:r>
              <a:rPr b="0">
                <a:solidFill>
                  <a:srgbClr val="007600"/>
                </a:solidFill>
                <a:uFill>
                  <a:solidFill>
                    <a:srgbClr val="007600"/>
                  </a:solidFill>
                </a:uFill>
                <a:latin typeface="Times"/>
                <a:ea typeface="Times"/>
                <a:cs typeface="Times"/>
                <a:sym typeface="Times"/>
              </a:rPr>
              <a:t>HIJING </a:t>
            </a:r>
            <a:r>
              <a:rPr b="0">
                <a:solidFill>
                  <a:srgbClr val="007600"/>
                </a:solidFill>
                <a:uFill>
                  <a:solidFill>
                    <a:srgbClr val="007600"/>
                  </a:solidFill>
                </a:uFill>
              </a:rPr>
              <a:t>(PDFs, nuclear shadowing):</a:t>
            </a:r>
          </a:p>
          <a:p>
            <a:pPr defTabSz="1181100">
              <a:lnSpc>
                <a:spcPts val="2600"/>
              </a:lnSpc>
              <a:buClr>
                <a:srgbClr val="000000"/>
              </a:buClr>
              <a:defRPr b="1" sz="3000">
                <a:uFill>
                  <a:solidFill>
                    <a:srgbClr val="000000"/>
                  </a:solidFill>
                </a:uFill>
                <a:latin typeface="Times New Roman"/>
                <a:ea typeface="Times New Roman"/>
                <a:cs typeface="Times New Roman"/>
                <a:sym typeface="Times New Roman"/>
              </a:defRPr>
            </a:pPr>
            <a:r>
              <a:rPr b="0">
                <a:solidFill>
                  <a:srgbClr val="434ED6"/>
                </a:solidFill>
                <a:uFill>
                  <a:solidFill>
                    <a:srgbClr val="434ED6"/>
                  </a:solidFill>
                </a:uFill>
              </a:rPr>
              <a:t>   </a:t>
            </a:r>
            <a:r>
              <a:rPr b="0">
                <a:solidFill>
                  <a:srgbClr val="007600"/>
                </a:solidFill>
                <a:uFill>
                  <a:solidFill>
                    <a:srgbClr val="007600"/>
                  </a:solidFill>
                </a:uFill>
              </a:rPr>
              <a:t>minijet partons,      excited</a:t>
            </a:r>
            <a:r>
              <a:rPr b="0" i="1">
                <a:solidFill>
                  <a:srgbClr val="007600"/>
                </a:solidFill>
                <a:uFill>
                  <a:solidFill>
                    <a:srgbClr val="007600"/>
                  </a:solidFill>
                </a:uFill>
                <a:latin typeface="Times"/>
                <a:ea typeface="Times"/>
                <a:cs typeface="Times"/>
                <a:sym typeface="Times"/>
              </a:rPr>
              <a:t> </a:t>
            </a:r>
            <a:r>
              <a:rPr b="0">
                <a:solidFill>
                  <a:srgbClr val="007600"/>
                </a:solidFill>
                <a:uFill>
                  <a:solidFill>
                    <a:srgbClr val="007600"/>
                  </a:solidFill>
                </a:uFill>
              </a:rPr>
              <a:t>strings,    spectators</a:t>
            </a:r>
          </a:p>
        </p:txBody>
      </p:sp>
      <p:sp>
        <p:nvSpPr>
          <p:cNvPr id="733" name="Rounded Rectangle"/>
          <p:cNvSpPr/>
          <p:nvPr/>
        </p:nvSpPr>
        <p:spPr>
          <a:xfrm>
            <a:off x="3573041" y="1143384"/>
            <a:ext cx="8453941" cy="1241741"/>
          </a:xfrm>
          <a:prstGeom prst="roundRect">
            <a:avLst>
              <a:gd name="adj" fmla="val 126"/>
            </a:avLst>
          </a:prstGeom>
          <a:ln w="91440">
            <a:solidFill>
              <a:srgbClr val="008F00"/>
            </a:solidFill>
          </a:ln>
        </p:spPr>
        <p:txBody>
          <a:bodyPr lIns="0" tIns="0" rIns="0" bIns="0"/>
          <a:lstStyle/>
          <a:p>
            <a:pPr defTabSz="584200">
              <a:defRPr sz="1400"/>
            </a:pPr>
          </a:p>
        </p:txBody>
      </p:sp>
      <p:sp>
        <p:nvSpPr>
          <p:cNvPr id="734" name="Line"/>
          <p:cNvSpPr/>
          <p:nvPr/>
        </p:nvSpPr>
        <p:spPr>
          <a:xfrm flipV="1">
            <a:off x="4087574" y="2225296"/>
            <a:ext cx="2330780" cy="18443"/>
          </a:xfrm>
          <a:prstGeom prst="line">
            <a:avLst/>
          </a:prstGeom>
          <a:ln w="91440">
            <a:solidFill>
              <a:srgbClr val="929292"/>
            </a:solidFill>
          </a:ln>
        </p:spPr>
        <p:txBody>
          <a:bodyPr lIns="50800" tIns="50800" rIns="50800" bIns="50800" anchor="ctr"/>
          <a:lstStyle/>
          <a:p>
            <a:pPr/>
          </a:p>
        </p:txBody>
      </p:sp>
      <p:sp>
        <p:nvSpPr>
          <p:cNvPr id="735" name="Line"/>
          <p:cNvSpPr/>
          <p:nvPr/>
        </p:nvSpPr>
        <p:spPr>
          <a:xfrm>
            <a:off x="7402322" y="2225296"/>
            <a:ext cx="2362201" cy="1"/>
          </a:xfrm>
          <a:prstGeom prst="line">
            <a:avLst/>
          </a:prstGeom>
          <a:ln w="91440">
            <a:solidFill>
              <a:srgbClr val="000000"/>
            </a:solidFill>
          </a:ln>
        </p:spPr>
        <p:txBody>
          <a:bodyPr lIns="50800" tIns="50800" rIns="50800" bIns="50800" anchor="ctr"/>
          <a:lstStyle/>
          <a:p>
            <a:pPr/>
          </a:p>
        </p:txBody>
      </p:sp>
      <p:sp>
        <p:nvSpPr>
          <p:cNvPr id="736" name="Line"/>
          <p:cNvSpPr/>
          <p:nvPr/>
        </p:nvSpPr>
        <p:spPr>
          <a:xfrm>
            <a:off x="10354232" y="2225296"/>
            <a:ext cx="1574801" cy="1"/>
          </a:xfrm>
          <a:prstGeom prst="line">
            <a:avLst/>
          </a:prstGeom>
          <a:ln w="91440">
            <a:solidFill>
              <a:srgbClr val="929292"/>
            </a:solidFill>
          </a:ln>
        </p:spPr>
        <p:txBody>
          <a:bodyPr lIns="50800" tIns="50800" rIns="50800" bIns="50800" anchor="ctr"/>
          <a:lstStyle/>
          <a:p>
            <a:pPr/>
          </a:p>
        </p:txBody>
      </p:sp>
      <p:sp>
        <p:nvSpPr>
          <p:cNvPr id="737" name="Line"/>
          <p:cNvSpPr/>
          <p:nvPr/>
        </p:nvSpPr>
        <p:spPr>
          <a:xfrm>
            <a:off x="10354232" y="2225296"/>
            <a:ext cx="1574801" cy="1"/>
          </a:xfrm>
          <a:prstGeom prst="line">
            <a:avLst/>
          </a:prstGeom>
          <a:ln w="91440">
            <a:solidFill>
              <a:srgbClr val="929292"/>
            </a:solidFill>
          </a:ln>
        </p:spPr>
        <p:txBody>
          <a:bodyPr lIns="50800" tIns="50800" rIns="50800" bIns="50800" anchor="ctr"/>
          <a:lstStyle/>
          <a:p>
            <a:pPr/>
          </a:p>
        </p:txBody>
      </p:sp>
      <p:sp>
        <p:nvSpPr>
          <p:cNvPr id="738" name="Less partonic interaction…"/>
          <p:cNvSpPr/>
          <p:nvPr/>
        </p:nvSpPr>
        <p:spPr>
          <a:xfrm>
            <a:off x="110696" y="3405563"/>
            <a:ext cx="2870201" cy="4381501"/>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p>
            <a:pPr defTabSz="1181100">
              <a:buClr>
                <a:srgbClr val="000000"/>
              </a:buClr>
              <a:defRPr sz="3000">
                <a:uFill>
                  <a:solidFill>
                    <a:srgbClr val="000000"/>
                  </a:solidFill>
                </a:uFill>
                <a:latin typeface="Times New Roman"/>
                <a:ea typeface="Times New Roman"/>
                <a:cs typeface="Times New Roman"/>
                <a:sym typeface="Times New Roman"/>
              </a:defRPr>
            </a:pPr>
            <a:r>
              <a:rPr i="1"/>
              <a:t>Less partonic interaction</a:t>
            </a:r>
          </a:p>
          <a:p>
            <a:pPr defTabSz="1181100">
              <a:buClr>
                <a:srgbClr val="000000"/>
              </a:buClr>
              <a:defRPr i="1" sz="3000">
                <a:uFill>
                  <a:solidFill>
                    <a:srgbClr val="000000"/>
                  </a:solidFill>
                </a:uFill>
                <a:latin typeface="Times New Roman"/>
                <a:ea typeface="Times New Roman"/>
                <a:cs typeface="Times New Roman"/>
                <a:sym typeface="Times New Roman"/>
              </a:defRPr>
            </a:pPr>
          </a:p>
          <a:p>
            <a:pPr defTabSz="1181100">
              <a:buClr>
                <a:srgbClr val="000000"/>
              </a:buClr>
              <a:defRPr i="1" sz="3000">
                <a:uFill>
                  <a:solidFill>
                    <a:srgbClr val="000000"/>
                  </a:solidFill>
                </a:uFill>
                <a:latin typeface="Times New Roman"/>
                <a:ea typeface="Times New Roman"/>
                <a:cs typeface="Times New Roman"/>
                <a:sym typeface="Times New Roman"/>
              </a:defRPr>
            </a:pPr>
          </a:p>
          <a:p>
            <a:pPr defTabSz="1181100">
              <a:buClr>
                <a:srgbClr val="000000"/>
              </a:buClr>
              <a:defRPr i="1" sz="3000">
                <a:uFill>
                  <a:solidFill>
                    <a:srgbClr val="000000"/>
                  </a:solidFill>
                </a:uFill>
                <a:latin typeface="Times New Roman"/>
                <a:ea typeface="Times New Roman"/>
                <a:cs typeface="Times New Roman"/>
                <a:sym typeface="Times New Roman"/>
              </a:defRPr>
            </a:pPr>
          </a:p>
          <a:p>
            <a:pPr defTabSz="1181100">
              <a:buClr>
                <a:srgbClr val="000000"/>
              </a:buClr>
              <a:defRPr sz="3000">
                <a:uFill>
                  <a:solidFill>
                    <a:srgbClr val="000000"/>
                  </a:solidFill>
                </a:uFill>
                <a:latin typeface="Times New Roman"/>
                <a:ea typeface="Times New Roman"/>
                <a:cs typeface="Times New Roman"/>
                <a:sym typeface="Times New Roman"/>
              </a:defRPr>
            </a:pPr>
            <a:r>
              <a:rPr i="1"/>
              <a:t>Dominated by hadronic</a:t>
            </a:r>
          </a:p>
          <a:p>
            <a:pPr defTabSz="1181100">
              <a:buClr>
                <a:srgbClr val="000000"/>
              </a:buClr>
              <a:defRPr sz="3000">
                <a:uFill>
                  <a:solidFill>
                    <a:srgbClr val="000000"/>
                  </a:solidFill>
                </a:uFill>
                <a:latin typeface="Times New Roman"/>
                <a:ea typeface="Times New Roman"/>
                <a:cs typeface="Times New Roman"/>
                <a:sym typeface="Times New Roman"/>
              </a:defRPr>
            </a:pPr>
            <a:r>
              <a:rPr i="1"/>
              <a:t>interactions </a:t>
            </a:r>
          </a:p>
          <a:p>
            <a:pPr defTabSz="1181100">
              <a:buClr>
                <a:srgbClr val="000000"/>
              </a:buClr>
              <a:defRPr sz="3000">
                <a:uFill>
                  <a:solidFill>
                    <a:srgbClr val="000000"/>
                  </a:solidFill>
                </a:uFill>
                <a:latin typeface="Times New Roman"/>
                <a:ea typeface="Times New Roman"/>
                <a:cs typeface="Times New Roman"/>
                <a:sym typeface="Times New Roman"/>
              </a:defRPr>
            </a:pPr>
            <a:r>
              <a:rPr i="1"/>
              <a:t>(at very high densities)</a:t>
            </a:r>
          </a:p>
        </p:txBody>
      </p:sp>
      <p:sp>
        <p:nvSpPr>
          <p:cNvPr id="739" name="Structure of default AMPT model"/>
          <p:cNvSpPr txBox="1"/>
          <p:nvPr>
            <p:ph type="title"/>
          </p:nvPr>
        </p:nvSpPr>
        <p:spPr>
          <a:xfrm>
            <a:off x="942570" y="-3415"/>
            <a:ext cx="11110659" cy="1629015"/>
          </a:xfrm>
          <a:prstGeom prst="rect">
            <a:avLst/>
          </a:prstGeom>
        </p:spPr>
        <p:txBody>
          <a:bodyPr/>
          <a:lstStyle/>
          <a:p>
            <a:pPr/>
            <a:r>
              <a:t>Structure of default AMPT model</a:t>
            </a:r>
          </a:p>
        </p:txBody>
      </p:sp>
      <p:sp>
        <p:nvSpPr>
          <p:cNvPr id="740"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741"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742" name="Z. W. Lin, C. M. Ko et al. PRC 72, 064901 (2005)"/>
          <p:cNvSpPr txBox="1"/>
          <p:nvPr/>
        </p:nvSpPr>
        <p:spPr>
          <a:xfrm>
            <a:off x="7124700" y="732530"/>
            <a:ext cx="5620197"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1295400">
              <a:defRPr sz="2000">
                <a:uFill>
                  <a:solidFill>
                    <a:srgbClr val="000000"/>
                  </a:solidFill>
                </a:uFill>
                <a:latin typeface="Arial"/>
                <a:ea typeface="Arial"/>
                <a:cs typeface="Arial"/>
                <a:sym typeface="Arial"/>
              </a:defRPr>
            </a:pPr>
            <a:r>
              <a:t>Z. W. Lin, C. M. Ko et al. </a:t>
            </a:r>
            <a:r>
              <a:t>PRC 72, 064901 (2005)</a:t>
            </a:r>
          </a:p>
        </p:txBody>
      </p:sp>
      <p:sp>
        <p:nvSpPr>
          <p:cNvPr id="743" name="玻尔兹曼部分子输运"/>
          <p:cNvSpPr txBox="1"/>
          <p:nvPr/>
        </p:nvSpPr>
        <p:spPr>
          <a:xfrm>
            <a:off x="6101945" y="3177796"/>
            <a:ext cx="285750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玻尔兹曼部分子输运</a:t>
            </a:r>
          </a:p>
        </p:txBody>
      </p:sp>
      <p:sp>
        <p:nvSpPr>
          <p:cNvPr id="744" name="玻尔兹曼强子输运"/>
          <p:cNvSpPr txBox="1"/>
          <p:nvPr/>
        </p:nvSpPr>
        <p:spPr>
          <a:xfrm>
            <a:off x="7800268" y="6182359"/>
            <a:ext cx="255270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玻尔兹曼强子输运</a:t>
            </a:r>
          </a:p>
        </p:txBody>
      </p:sp>
      <p:pic>
        <p:nvPicPr>
          <p:cNvPr id="745" name="Image" descr="Image"/>
          <p:cNvPicPr>
            <a:picLocks noChangeAspect="1"/>
          </p:cNvPicPr>
          <p:nvPr/>
        </p:nvPicPr>
        <p:blipFill>
          <a:blip r:embed="rId2">
            <a:extLst/>
          </a:blip>
          <a:stretch>
            <a:fillRect/>
          </a:stretch>
        </p:blipFill>
        <p:spPr>
          <a:xfrm>
            <a:off x="438150" y="2064731"/>
            <a:ext cx="2425700" cy="901701"/>
          </a:xfrm>
          <a:prstGeom prst="rect">
            <a:avLst/>
          </a:prstGeom>
          <a:ln w="12700">
            <a:miter lim="400000"/>
          </a:ln>
        </p:spPr>
      </p:pic>
      <p:pic>
        <p:nvPicPr>
          <p:cNvPr id="746" name="Oval Oval" descr="Oval Oval"/>
          <p:cNvPicPr>
            <a:picLocks noChangeAspect="0"/>
          </p:cNvPicPr>
          <p:nvPr/>
        </p:nvPicPr>
        <p:blipFill>
          <a:blip r:embed="rId3">
            <a:extLst/>
          </a:blip>
          <a:stretch>
            <a:fillRect/>
          </a:stretch>
        </p:blipFill>
        <p:spPr>
          <a:xfrm>
            <a:off x="145045" y="1829781"/>
            <a:ext cx="3011910" cy="13716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38"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750" name="Line"/>
          <p:cNvSpPr/>
          <p:nvPr/>
        </p:nvSpPr>
        <p:spPr>
          <a:xfrm>
            <a:off x="2142184" y="1583936"/>
            <a:ext cx="1231901" cy="2049"/>
          </a:xfrm>
          <a:prstGeom prst="line">
            <a:avLst/>
          </a:prstGeom>
          <a:ln w="91440">
            <a:solidFill>
              <a:srgbClr val="941100"/>
            </a:solidFill>
            <a:tailEnd type="triangle"/>
          </a:ln>
        </p:spPr>
        <p:txBody>
          <a:bodyPr lIns="50800" tIns="50800" rIns="50800" bIns="50800" anchor="ctr"/>
          <a:lstStyle/>
          <a:p>
            <a:pPr/>
          </a:p>
        </p:txBody>
      </p:sp>
      <p:sp>
        <p:nvSpPr>
          <p:cNvPr id="751" name="A+B"/>
          <p:cNvSpPr/>
          <p:nvPr/>
        </p:nvSpPr>
        <p:spPr>
          <a:xfrm>
            <a:off x="994220" y="1417960"/>
            <a:ext cx="1004888" cy="381001"/>
          </a:xfrm>
          <a:prstGeom prst="rect">
            <a:avLst/>
          </a:prstGeom>
          <a:extLst>
            <a:ext uri="{C572A759-6A51-4108-AA02-DFA0A04FC94B}">
              <ma14:wrappingTextBoxFlag xmlns:ma14="http://schemas.microsoft.com/office/mac/drawingml/2011/main" val="1"/>
            </a:ext>
          </a:extLst>
        </p:spPr>
        <p:txBody>
          <a:bodyPr wrap="none" lIns="0" tIns="0" rIns="0" bIns="0">
            <a:spAutoFit/>
          </a:bodyPr>
          <a:lstStyle>
            <a:lvl1pPr defTabSz="1181100">
              <a:lnSpc>
                <a:spcPts val="2400"/>
              </a:lnSpc>
              <a:buClr>
                <a:srgbClr val="000000"/>
              </a:buClr>
              <a:buFont typeface="Times"/>
              <a:defRPr sz="4000">
                <a:uFill>
                  <a:solidFill>
                    <a:srgbClr val="000000"/>
                  </a:solidFill>
                </a:uFill>
                <a:latin typeface="Times"/>
                <a:ea typeface="Times"/>
                <a:cs typeface="Times"/>
                <a:sym typeface="Times"/>
              </a:defRPr>
            </a:lvl1pPr>
          </a:lstStyle>
          <a:p>
            <a:pPr>
              <a:defRPr b="1" sz="3000">
                <a:latin typeface="Times New Roman"/>
                <a:ea typeface="Times New Roman"/>
                <a:cs typeface="Times New Roman"/>
                <a:sym typeface="Times New Roman"/>
              </a:defRPr>
            </a:pPr>
            <a:r>
              <a:rPr b="0" sz="4000">
                <a:latin typeface="Times"/>
                <a:ea typeface="Times"/>
                <a:cs typeface="Times"/>
                <a:sym typeface="Times"/>
              </a:rPr>
              <a:t>A+B</a:t>
            </a:r>
          </a:p>
        </p:txBody>
      </p:sp>
      <p:sp>
        <p:nvSpPr>
          <p:cNvPr id="752" name="Final particle spectra"/>
          <p:cNvSpPr/>
          <p:nvPr/>
        </p:nvSpPr>
        <p:spPr>
          <a:xfrm>
            <a:off x="3441700" y="8470879"/>
            <a:ext cx="4343400" cy="368301"/>
          </a:xfrm>
          <a:prstGeom prst="rect">
            <a:avLst/>
          </a:prstGeom>
          <a:extLst>
            <a:ext uri="{C572A759-6A51-4108-AA02-DFA0A04FC94B}">
              <ma14:wrappingTextBoxFlag xmlns:ma14="http://schemas.microsoft.com/office/mac/drawingml/2011/main" val="1"/>
            </a:ext>
          </a:extLst>
        </p:spPr>
        <p:txBody>
          <a:bodyPr lIns="0" tIns="0" rIns="0" bIns="0">
            <a:spAutoFit/>
          </a:bodyPr>
          <a:lstStyle>
            <a:lvl1pPr defTabSz="1181100">
              <a:lnSpc>
                <a:spcPts val="2400"/>
              </a:lnSpc>
              <a:buClr>
                <a:srgbClr val="000000"/>
              </a:buClr>
              <a:buFont typeface="Times"/>
              <a:defRPr sz="3600">
                <a:uFill>
                  <a:solidFill>
                    <a:srgbClr val="000000"/>
                  </a:solidFill>
                </a:uFill>
                <a:latin typeface="Times"/>
                <a:ea typeface="Times"/>
                <a:cs typeface="Times"/>
                <a:sym typeface="Times"/>
              </a:defRPr>
            </a:lvl1pPr>
          </a:lstStyle>
          <a:p>
            <a:pPr>
              <a:defRPr b="1" sz="3000">
                <a:latin typeface="Times New Roman"/>
                <a:ea typeface="Times New Roman"/>
                <a:cs typeface="Times New Roman"/>
                <a:sym typeface="Times New Roman"/>
              </a:defRPr>
            </a:pPr>
            <a:r>
              <a:rPr b="0" sz="3600">
                <a:latin typeface="Times"/>
                <a:ea typeface="Times"/>
                <a:cs typeface="Times"/>
                <a:sym typeface="Times"/>
              </a:rPr>
              <a:t>Final particle spectra</a:t>
            </a:r>
          </a:p>
        </p:txBody>
      </p:sp>
      <p:sp>
        <p:nvSpPr>
          <p:cNvPr id="753" name="Line"/>
          <p:cNvSpPr/>
          <p:nvPr/>
        </p:nvSpPr>
        <p:spPr>
          <a:xfrm>
            <a:off x="5532780" y="5667743"/>
            <a:ext cx="1" cy="977901"/>
          </a:xfrm>
          <a:prstGeom prst="line">
            <a:avLst/>
          </a:prstGeom>
          <a:ln w="91440">
            <a:solidFill>
              <a:srgbClr val="929292"/>
            </a:solidFill>
            <a:tailEnd type="triangle"/>
          </a:ln>
        </p:spPr>
        <p:txBody>
          <a:bodyPr lIns="50800" tIns="50800" rIns="50800" bIns="50800" anchor="ctr"/>
          <a:lstStyle/>
          <a:p>
            <a:pPr/>
          </a:p>
        </p:txBody>
      </p:sp>
      <p:sp>
        <p:nvSpPr>
          <p:cNvPr id="754" name="Line"/>
          <p:cNvSpPr/>
          <p:nvPr/>
        </p:nvSpPr>
        <p:spPr>
          <a:xfrm>
            <a:off x="5511800" y="7249629"/>
            <a:ext cx="6151" cy="1036833"/>
          </a:xfrm>
          <a:prstGeom prst="line">
            <a:avLst/>
          </a:prstGeom>
          <a:ln w="91440">
            <a:solidFill>
              <a:srgbClr val="929292"/>
            </a:solidFill>
            <a:tailEnd type="triangle"/>
          </a:ln>
        </p:spPr>
        <p:txBody>
          <a:bodyPr lIns="50800" tIns="50800" rIns="50800" bIns="50800" anchor="ctr"/>
          <a:lstStyle/>
          <a:p>
            <a:pPr/>
          </a:p>
        </p:txBody>
      </p:sp>
      <p:sp>
        <p:nvSpPr>
          <p:cNvPr id="755" name="Hadronization (Quark Coalescence)"/>
          <p:cNvSpPr/>
          <p:nvPr/>
        </p:nvSpPr>
        <p:spPr>
          <a:xfrm>
            <a:off x="3368047" y="5077609"/>
            <a:ext cx="6311901" cy="495301"/>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p>
            <a:pPr defTabSz="1181100">
              <a:buClr>
                <a:srgbClr val="000000"/>
              </a:buClr>
              <a:defRPr sz="3000">
                <a:uFill>
                  <a:solidFill>
                    <a:srgbClr val="000000"/>
                  </a:solidFill>
                </a:uFill>
                <a:latin typeface="Times New Roman"/>
                <a:ea typeface="Times New Roman"/>
                <a:cs typeface="Times New Roman"/>
                <a:sym typeface="Times New Roman"/>
              </a:defRPr>
            </a:pPr>
            <a:r>
              <a:t>Hadronization (</a:t>
            </a:r>
            <a:r>
              <a:rPr>
                <a:solidFill>
                  <a:srgbClr val="FF2600"/>
                </a:solidFill>
                <a:uFill>
                  <a:solidFill>
                    <a:srgbClr val="FF2600"/>
                  </a:solidFill>
                </a:uFill>
              </a:rPr>
              <a:t>Quark Coalescence</a:t>
            </a:r>
            <a:r>
              <a:t>)</a:t>
            </a:r>
          </a:p>
        </p:txBody>
      </p:sp>
      <p:sp>
        <p:nvSpPr>
          <p:cNvPr id="756" name="Rounded Rectangle"/>
          <p:cNvSpPr/>
          <p:nvPr/>
        </p:nvSpPr>
        <p:spPr>
          <a:xfrm>
            <a:off x="3171253" y="5077609"/>
            <a:ext cx="6385554" cy="610625"/>
          </a:xfrm>
          <a:prstGeom prst="roundRect">
            <a:avLst>
              <a:gd name="adj" fmla="val 126"/>
            </a:avLst>
          </a:prstGeom>
          <a:ln w="91440">
            <a:solidFill>
              <a:srgbClr val="929292"/>
            </a:solidFill>
          </a:ln>
        </p:spPr>
        <p:txBody>
          <a:bodyPr lIns="0" tIns="0" rIns="0" bIns="0"/>
          <a:lstStyle/>
          <a:p>
            <a:pPr defTabSz="584200">
              <a:defRPr sz="1400"/>
            </a:pPr>
          </a:p>
        </p:txBody>
      </p:sp>
      <p:sp>
        <p:nvSpPr>
          <p:cNvPr id="757" name="Line"/>
          <p:cNvSpPr/>
          <p:nvPr/>
        </p:nvSpPr>
        <p:spPr>
          <a:xfrm>
            <a:off x="5532780" y="4290764"/>
            <a:ext cx="1" cy="787401"/>
          </a:xfrm>
          <a:prstGeom prst="line">
            <a:avLst/>
          </a:prstGeom>
          <a:ln w="91440">
            <a:solidFill>
              <a:srgbClr val="929292"/>
            </a:solidFill>
            <a:tailEnd type="triangle"/>
          </a:ln>
        </p:spPr>
        <p:txBody>
          <a:bodyPr lIns="50800" tIns="50800" rIns="50800" bIns="50800" anchor="ctr"/>
          <a:lstStyle/>
          <a:p>
            <a:pPr/>
          </a:p>
        </p:txBody>
      </p:sp>
      <p:sp>
        <p:nvSpPr>
          <p:cNvPr id="758" name="HIJING (PDFs, nuclear shadowing):…"/>
          <p:cNvSpPr/>
          <p:nvPr/>
        </p:nvSpPr>
        <p:spPr>
          <a:xfrm>
            <a:off x="3794433" y="1223298"/>
            <a:ext cx="7472525" cy="850901"/>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1181100">
              <a:buClr>
                <a:srgbClr val="007600"/>
              </a:buClr>
              <a:buFont typeface="Times"/>
              <a:defRPr b="1" sz="3000">
                <a:uFill>
                  <a:solidFill>
                    <a:srgbClr val="000000"/>
                  </a:solidFill>
                </a:uFill>
                <a:latin typeface="Times New Roman"/>
                <a:ea typeface="Times New Roman"/>
                <a:cs typeface="Times New Roman"/>
                <a:sym typeface="Times New Roman"/>
              </a:defRPr>
            </a:pPr>
            <a:r>
              <a:rPr b="0">
                <a:solidFill>
                  <a:srgbClr val="007600"/>
                </a:solidFill>
                <a:uFill>
                  <a:solidFill>
                    <a:srgbClr val="007600"/>
                  </a:solidFill>
                </a:uFill>
                <a:latin typeface="Times"/>
                <a:ea typeface="Times"/>
                <a:cs typeface="Times"/>
                <a:sym typeface="Times"/>
              </a:rPr>
              <a:t>HIJING </a:t>
            </a:r>
            <a:r>
              <a:rPr b="0">
                <a:solidFill>
                  <a:srgbClr val="007600"/>
                </a:solidFill>
                <a:uFill>
                  <a:solidFill>
                    <a:srgbClr val="007600"/>
                  </a:solidFill>
                </a:uFill>
              </a:rPr>
              <a:t>(PDFs, nuclear shadowing):</a:t>
            </a:r>
          </a:p>
          <a:p>
            <a:pPr defTabSz="1181100">
              <a:lnSpc>
                <a:spcPts val="2600"/>
              </a:lnSpc>
              <a:buClr>
                <a:srgbClr val="000000"/>
              </a:buClr>
              <a:defRPr b="1" sz="3000">
                <a:uFill>
                  <a:solidFill>
                    <a:srgbClr val="000000"/>
                  </a:solidFill>
                </a:uFill>
                <a:latin typeface="Times New Roman"/>
                <a:ea typeface="Times New Roman"/>
                <a:cs typeface="Times New Roman"/>
                <a:sym typeface="Times New Roman"/>
              </a:defRPr>
            </a:pPr>
            <a:r>
              <a:rPr b="0">
                <a:solidFill>
                  <a:srgbClr val="434ED6"/>
                </a:solidFill>
                <a:uFill>
                  <a:solidFill>
                    <a:srgbClr val="434ED6"/>
                  </a:solidFill>
                </a:uFill>
              </a:rPr>
              <a:t>   </a:t>
            </a:r>
            <a:r>
              <a:rPr b="0">
                <a:solidFill>
                  <a:srgbClr val="007600"/>
                </a:solidFill>
                <a:uFill>
                  <a:solidFill>
                    <a:srgbClr val="007600"/>
                  </a:solidFill>
                </a:uFill>
              </a:rPr>
              <a:t>minijet partons,      excited</a:t>
            </a:r>
            <a:r>
              <a:rPr b="0" i="1">
                <a:solidFill>
                  <a:srgbClr val="007600"/>
                </a:solidFill>
                <a:uFill>
                  <a:solidFill>
                    <a:srgbClr val="007600"/>
                  </a:solidFill>
                </a:uFill>
                <a:latin typeface="Times"/>
                <a:ea typeface="Times"/>
                <a:cs typeface="Times"/>
                <a:sym typeface="Times"/>
              </a:rPr>
              <a:t> </a:t>
            </a:r>
            <a:r>
              <a:rPr b="0">
                <a:solidFill>
                  <a:srgbClr val="007600"/>
                </a:solidFill>
                <a:uFill>
                  <a:solidFill>
                    <a:srgbClr val="007600"/>
                  </a:solidFill>
                </a:uFill>
              </a:rPr>
              <a:t>strings,    spectators</a:t>
            </a:r>
          </a:p>
        </p:txBody>
      </p:sp>
      <p:sp>
        <p:nvSpPr>
          <p:cNvPr id="759" name="Rounded Rectangle"/>
          <p:cNvSpPr/>
          <p:nvPr/>
        </p:nvSpPr>
        <p:spPr>
          <a:xfrm>
            <a:off x="3573041" y="1143384"/>
            <a:ext cx="8453941" cy="1241741"/>
          </a:xfrm>
          <a:prstGeom prst="roundRect">
            <a:avLst>
              <a:gd name="adj" fmla="val 126"/>
            </a:avLst>
          </a:prstGeom>
          <a:ln w="91440">
            <a:solidFill>
              <a:srgbClr val="008F00"/>
            </a:solidFill>
          </a:ln>
        </p:spPr>
        <p:txBody>
          <a:bodyPr lIns="0" tIns="0" rIns="0" bIns="0"/>
          <a:lstStyle/>
          <a:p>
            <a:pPr defTabSz="584200">
              <a:defRPr sz="1400"/>
            </a:pPr>
          </a:p>
        </p:txBody>
      </p:sp>
      <p:sp>
        <p:nvSpPr>
          <p:cNvPr id="760" name="ART (A Relativistic Transport model for hadrons)"/>
          <p:cNvSpPr/>
          <p:nvPr/>
        </p:nvSpPr>
        <p:spPr>
          <a:xfrm>
            <a:off x="3253250" y="6837766"/>
            <a:ext cx="8229601" cy="342901"/>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1181100">
              <a:lnSpc>
                <a:spcPts val="24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0433FF"/>
                </a:solidFill>
                <a:uFill>
                  <a:solidFill>
                    <a:srgbClr val="0433FF"/>
                  </a:solidFill>
                </a:uFill>
                <a:latin typeface="Times"/>
                <a:ea typeface="Times"/>
                <a:cs typeface="Times"/>
                <a:sym typeface="Times"/>
              </a:rPr>
              <a:t>ART</a:t>
            </a:r>
            <a:r>
              <a:rPr b="0">
                <a:latin typeface="Times"/>
                <a:ea typeface="Times"/>
                <a:cs typeface="Times"/>
                <a:sym typeface="Times"/>
              </a:rPr>
              <a:t> (A Relativistic Transport model for hadrons)</a:t>
            </a:r>
          </a:p>
        </p:txBody>
      </p:sp>
      <p:sp>
        <p:nvSpPr>
          <p:cNvPr id="761" name="Rounded Rectangle"/>
          <p:cNvSpPr/>
          <p:nvPr/>
        </p:nvSpPr>
        <p:spPr>
          <a:xfrm>
            <a:off x="3171253" y="6712771"/>
            <a:ext cx="8559801" cy="584201"/>
          </a:xfrm>
          <a:prstGeom prst="roundRect">
            <a:avLst>
              <a:gd name="adj" fmla="val 185"/>
            </a:avLst>
          </a:prstGeom>
          <a:ln w="91440">
            <a:solidFill>
              <a:srgbClr val="011993"/>
            </a:solidFill>
          </a:ln>
        </p:spPr>
        <p:txBody>
          <a:bodyPr lIns="0" tIns="0" rIns="0" bIns="0"/>
          <a:lstStyle/>
          <a:p>
            <a:pPr defTabSz="584200">
              <a:defRPr sz="1400"/>
            </a:pPr>
          </a:p>
        </p:txBody>
      </p:sp>
      <p:sp>
        <p:nvSpPr>
          <p:cNvPr id="762" name="Line"/>
          <p:cNvSpPr/>
          <p:nvPr/>
        </p:nvSpPr>
        <p:spPr>
          <a:xfrm>
            <a:off x="11172156" y="2225296"/>
            <a:ext cx="67649" cy="4432301"/>
          </a:xfrm>
          <a:prstGeom prst="line">
            <a:avLst/>
          </a:prstGeom>
          <a:ln w="91440">
            <a:solidFill>
              <a:srgbClr val="929292"/>
            </a:solidFill>
            <a:prstDash val="sysDot"/>
            <a:tailEnd type="triangle"/>
          </a:ln>
        </p:spPr>
        <p:txBody>
          <a:bodyPr lIns="50800" tIns="50800" rIns="50800" bIns="50800" anchor="ctr"/>
          <a:lstStyle/>
          <a:p>
            <a:pPr/>
          </a:p>
        </p:txBody>
      </p:sp>
      <p:sp>
        <p:nvSpPr>
          <p:cNvPr id="763" name="Partons freeze out"/>
          <p:cNvSpPr/>
          <p:nvPr/>
        </p:nvSpPr>
        <p:spPr>
          <a:xfrm>
            <a:off x="5801321" y="4389120"/>
            <a:ext cx="2839431" cy="4953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434ED6"/>
              </a:buClr>
              <a:defRPr sz="3000">
                <a:solidFill>
                  <a:srgbClr val="434ED6"/>
                </a:solidFill>
                <a:uFill>
                  <a:solidFill>
                    <a:srgbClr val="434ED6"/>
                  </a:solidFill>
                </a:uFill>
                <a:latin typeface="Times New Roman"/>
                <a:ea typeface="Times New Roman"/>
                <a:cs typeface="Times New Roman"/>
                <a:sym typeface="Times New Roman"/>
              </a:defRPr>
            </a:lvl1pPr>
          </a:lstStyle>
          <a:p>
            <a:pPr>
              <a:defRPr>
                <a:solidFill>
                  <a:srgbClr val="000000"/>
                </a:solidFill>
                <a:uFill>
                  <a:solidFill>
                    <a:srgbClr val="000000"/>
                  </a:solidFill>
                </a:uFill>
              </a:defRPr>
            </a:pPr>
            <a:r>
              <a:rPr>
                <a:solidFill>
                  <a:srgbClr val="434ED6"/>
                </a:solidFill>
                <a:uFill>
                  <a:solidFill>
                    <a:srgbClr val="434ED6"/>
                  </a:solidFill>
                </a:uFill>
              </a:rPr>
              <a:t>Partons freeze out</a:t>
            </a:r>
          </a:p>
        </p:txBody>
      </p:sp>
      <p:sp>
        <p:nvSpPr>
          <p:cNvPr id="764" name="ZPC (Zhang's Parton Cascade)"/>
          <p:cNvSpPr/>
          <p:nvPr/>
        </p:nvSpPr>
        <p:spPr>
          <a:xfrm>
            <a:off x="3835400" y="3822700"/>
            <a:ext cx="5168900" cy="342900"/>
          </a:xfrm>
          <a:prstGeom prst="rect">
            <a:avLst/>
          </a:prstGeom>
          <a:extLst>
            <a:ext uri="{C572A759-6A51-4108-AA02-DFA0A04FC94B}">
              <ma14:wrappingTextBoxFlag xmlns:ma14="http://schemas.microsoft.com/office/mac/drawingml/2011/main" val="1"/>
            </a:ext>
          </a:extLst>
        </p:spPr>
        <p:txBody>
          <a:bodyPr lIns="0" tIns="0" rIns="0" bIns="0">
            <a:spAutoFit/>
          </a:bodyPr>
          <a:lstStyle/>
          <a:p>
            <a:pPr defTabSz="1181100">
              <a:lnSpc>
                <a:spcPts val="24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7B1979"/>
                </a:solidFill>
                <a:uFill>
                  <a:solidFill>
                    <a:srgbClr val="7B1979"/>
                  </a:solidFill>
                </a:uFill>
                <a:latin typeface="Times"/>
                <a:ea typeface="Times"/>
                <a:cs typeface="Times"/>
                <a:sym typeface="Times"/>
              </a:rPr>
              <a:t>ZPC</a:t>
            </a:r>
            <a:r>
              <a:rPr b="0">
                <a:solidFill>
                  <a:srgbClr val="FF2600"/>
                </a:solidFill>
                <a:uFill>
                  <a:solidFill>
                    <a:srgbClr val="FF2600"/>
                  </a:solidFill>
                </a:uFill>
                <a:latin typeface="Times"/>
                <a:ea typeface="Times"/>
                <a:cs typeface="Times"/>
                <a:sym typeface="Times"/>
              </a:rPr>
              <a:t> </a:t>
            </a:r>
            <a:r>
              <a:rPr b="0">
                <a:latin typeface="Times"/>
                <a:ea typeface="Times"/>
                <a:cs typeface="Times"/>
                <a:sym typeface="Times"/>
              </a:rPr>
              <a:t>(Zhang's Parton Cascade)</a:t>
            </a:r>
          </a:p>
        </p:txBody>
      </p:sp>
      <p:sp>
        <p:nvSpPr>
          <p:cNvPr id="765" name="Rounded Rectangle"/>
          <p:cNvSpPr/>
          <p:nvPr/>
        </p:nvSpPr>
        <p:spPr>
          <a:xfrm>
            <a:off x="3691937" y="3700630"/>
            <a:ext cx="5186341" cy="610626"/>
          </a:xfrm>
          <a:prstGeom prst="roundRect">
            <a:avLst>
              <a:gd name="adj" fmla="val 126"/>
            </a:avLst>
          </a:prstGeom>
          <a:ln w="91440">
            <a:solidFill>
              <a:srgbClr val="942193"/>
            </a:solidFill>
          </a:ln>
        </p:spPr>
        <p:txBody>
          <a:bodyPr lIns="0" tIns="0" rIns="0" bIns="0"/>
          <a:lstStyle/>
          <a:p>
            <a:pPr defTabSz="584200">
              <a:defRPr sz="1400"/>
            </a:pPr>
          </a:p>
        </p:txBody>
      </p:sp>
      <p:sp>
        <p:nvSpPr>
          <p:cNvPr id="766" name="Partonic…"/>
          <p:cNvSpPr/>
          <p:nvPr/>
        </p:nvSpPr>
        <p:spPr>
          <a:xfrm>
            <a:off x="209093" y="3208852"/>
            <a:ext cx="2870201" cy="4813301"/>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p>
            <a:pPr defTabSz="1181100">
              <a:buClr>
                <a:srgbClr val="000000"/>
              </a:buClr>
              <a:defRPr sz="3000">
                <a:uFill>
                  <a:solidFill>
                    <a:srgbClr val="000000"/>
                  </a:solidFill>
                </a:uFill>
                <a:latin typeface="Times New Roman"/>
                <a:ea typeface="Times New Roman"/>
                <a:cs typeface="Times New Roman"/>
                <a:sym typeface="Times New Roman"/>
              </a:defRPr>
            </a:pPr>
            <a:r>
              <a:rPr i="1"/>
              <a:t>Partonic</a:t>
            </a:r>
          </a:p>
          <a:p>
            <a:pPr defTabSz="1181100">
              <a:buClr>
                <a:srgbClr val="000000"/>
              </a:buClr>
              <a:defRPr sz="3000">
                <a:uFill>
                  <a:solidFill>
                    <a:srgbClr val="000000"/>
                  </a:solidFill>
                </a:uFill>
                <a:latin typeface="Times New Roman"/>
                <a:ea typeface="Times New Roman"/>
                <a:cs typeface="Times New Roman"/>
                <a:sym typeface="Times New Roman"/>
              </a:defRPr>
            </a:pPr>
            <a:r>
              <a:rPr i="1"/>
              <a:t>interactions</a:t>
            </a:r>
          </a:p>
          <a:p>
            <a:pPr defTabSz="1181100">
              <a:buClr>
                <a:srgbClr val="000000"/>
              </a:buClr>
              <a:defRPr sz="3000">
                <a:uFill>
                  <a:solidFill>
                    <a:srgbClr val="000000"/>
                  </a:solidFill>
                </a:uFill>
                <a:latin typeface="Times New Roman"/>
                <a:ea typeface="Times New Roman"/>
                <a:cs typeface="Times New Roman"/>
                <a:sym typeface="Times New Roman"/>
              </a:defRPr>
            </a:pPr>
            <a:r>
              <a:rPr i="1"/>
              <a:t>dominate.</a:t>
            </a:r>
          </a:p>
          <a:p>
            <a:pPr defTabSz="1181100">
              <a:buClr>
                <a:srgbClr val="000000"/>
              </a:buClr>
              <a:defRPr i="1" sz="3000">
                <a:uFill>
                  <a:solidFill>
                    <a:srgbClr val="000000"/>
                  </a:solidFill>
                </a:uFill>
                <a:latin typeface="Times New Roman"/>
                <a:ea typeface="Times New Roman"/>
                <a:cs typeface="Times New Roman"/>
                <a:sym typeface="Times New Roman"/>
              </a:defRPr>
            </a:pPr>
          </a:p>
          <a:p>
            <a:pPr defTabSz="1181100">
              <a:buClr>
                <a:srgbClr val="000000"/>
              </a:buClr>
              <a:defRPr sz="3000">
                <a:uFill>
                  <a:solidFill>
                    <a:srgbClr val="000000"/>
                  </a:solidFill>
                </a:uFill>
                <a:latin typeface="Times New Roman"/>
                <a:ea typeface="Times New Roman"/>
                <a:cs typeface="Times New Roman"/>
                <a:sym typeface="Times New Roman"/>
              </a:defRPr>
            </a:pPr>
            <a:r>
              <a:rPr i="1"/>
              <a:t>Better describes flow &amp; HBT,</a:t>
            </a:r>
          </a:p>
          <a:p>
            <a:pPr defTabSz="1181100">
              <a:buClr>
                <a:srgbClr val="000000"/>
              </a:buClr>
              <a:defRPr i="1" sz="3000">
                <a:uFill>
                  <a:solidFill>
                    <a:srgbClr val="000000"/>
                  </a:solidFill>
                </a:uFill>
                <a:latin typeface="Times New Roman"/>
                <a:ea typeface="Times New Roman"/>
                <a:cs typeface="Times New Roman"/>
                <a:sym typeface="Times New Roman"/>
              </a:defRPr>
            </a:pPr>
          </a:p>
          <a:p>
            <a:pPr defTabSz="1181100">
              <a:buClr>
                <a:srgbClr val="000000"/>
              </a:buClr>
              <a:defRPr sz="3000">
                <a:uFill>
                  <a:solidFill>
                    <a:srgbClr val="000000"/>
                  </a:solidFill>
                </a:uFill>
                <a:latin typeface="Times New Roman"/>
                <a:ea typeface="Times New Roman"/>
                <a:cs typeface="Times New Roman"/>
                <a:sym typeface="Times New Roman"/>
              </a:defRPr>
            </a:pPr>
            <a:r>
              <a:rPr i="1"/>
              <a:t>but does not describe well</a:t>
            </a:r>
          </a:p>
          <a:p>
            <a:pPr defTabSz="1181100">
              <a:buClr>
                <a:srgbClr val="000000"/>
              </a:buClr>
              <a:defRPr sz="3000">
                <a:uFill>
                  <a:solidFill>
                    <a:srgbClr val="000000"/>
                  </a:solidFill>
                </a:uFill>
                <a:latin typeface="Times New Roman"/>
                <a:ea typeface="Times New Roman"/>
                <a:cs typeface="Times New Roman"/>
                <a:sym typeface="Times New Roman"/>
              </a:defRPr>
            </a:pPr>
            <a:r>
              <a:rPr i="1"/>
              <a:t>single particle spectra</a:t>
            </a:r>
          </a:p>
        </p:txBody>
      </p:sp>
      <p:sp>
        <p:nvSpPr>
          <p:cNvPr id="767" name="Line"/>
          <p:cNvSpPr/>
          <p:nvPr/>
        </p:nvSpPr>
        <p:spPr>
          <a:xfrm>
            <a:off x="5532779" y="2225296"/>
            <a:ext cx="1367309" cy="889001"/>
          </a:xfrm>
          <a:prstGeom prst="line">
            <a:avLst/>
          </a:prstGeom>
          <a:ln w="91440">
            <a:solidFill>
              <a:srgbClr val="FF2600"/>
            </a:solidFill>
            <a:tailEnd type="triangle"/>
          </a:ln>
        </p:spPr>
        <p:txBody>
          <a:bodyPr lIns="50800" tIns="50800" rIns="50800" bIns="50800" anchor="ctr"/>
          <a:lstStyle/>
          <a:p>
            <a:pPr/>
          </a:p>
        </p:txBody>
      </p:sp>
      <p:sp>
        <p:nvSpPr>
          <p:cNvPr id="768" name="Line"/>
          <p:cNvSpPr/>
          <p:nvPr/>
        </p:nvSpPr>
        <p:spPr>
          <a:xfrm flipH="1">
            <a:off x="5631177" y="2225296"/>
            <a:ext cx="3671437" cy="1371601"/>
          </a:xfrm>
          <a:prstGeom prst="line">
            <a:avLst/>
          </a:prstGeom>
          <a:ln w="91440">
            <a:solidFill>
              <a:srgbClr val="FF2600"/>
            </a:solidFill>
            <a:tailEnd type="triangle"/>
          </a:ln>
        </p:spPr>
        <p:txBody>
          <a:bodyPr lIns="50800" tIns="50800" rIns="50800" bIns="50800" anchor="ctr"/>
          <a:lstStyle/>
          <a:p>
            <a:pPr/>
          </a:p>
        </p:txBody>
      </p:sp>
      <p:sp>
        <p:nvSpPr>
          <p:cNvPr id="769" name="Line"/>
          <p:cNvSpPr/>
          <p:nvPr/>
        </p:nvSpPr>
        <p:spPr>
          <a:xfrm flipV="1">
            <a:off x="4087574" y="2225296"/>
            <a:ext cx="2330780" cy="18443"/>
          </a:xfrm>
          <a:prstGeom prst="line">
            <a:avLst/>
          </a:prstGeom>
          <a:ln w="91440">
            <a:solidFill>
              <a:srgbClr val="929292"/>
            </a:solidFill>
          </a:ln>
        </p:spPr>
        <p:txBody>
          <a:bodyPr lIns="50800" tIns="50800" rIns="50800" bIns="50800" anchor="ctr"/>
          <a:lstStyle/>
          <a:p>
            <a:pPr/>
          </a:p>
        </p:txBody>
      </p:sp>
      <p:sp>
        <p:nvSpPr>
          <p:cNvPr id="770" name="Line"/>
          <p:cNvSpPr/>
          <p:nvPr/>
        </p:nvSpPr>
        <p:spPr>
          <a:xfrm>
            <a:off x="7402322" y="2225296"/>
            <a:ext cx="2362201" cy="1"/>
          </a:xfrm>
          <a:prstGeom prst="line">
            <a:avLst/>
          </a:prstGeom>
          <a:ln w="91440">
            <a:solidFill>
              <a:srgbClr val="FF2600"/>
            </a:solidFill>
          </a:ln>
        </p:spPr>
        <p:txBody>
          <a:bodyPr lIns="50800" tIns="50800" rIns="50800" bIns="50800" anchor="ctr"/>
          <a:lstStyle/>
          <a:p>
            <a:pPr/>
          </a:p>
        </p:txBody>
      </p:sp>
      <p:sp>
        <p:nvSpPr>
          <p:cNvPr id="771" name="Line"/>
          <p:cNvSpPr/>
          <p:nvPr/>
        </p:nvSpPr>
        <p:spPr>
          <a:xfrm>
            <a:off x="10354232" y="2225296"/>
            <a:ext cx="1574801" cy="1"/>
          </a:xfrm>
          <a:prstGeom prst="line">
            <a:avLst/>
          </a:prstGeom>
          <a:ln w="91440">
            <a:solidFill>
              <a:srgbClr val="929292"/>
            </a:solidFill>
          </a:ln>
        </p:spPr>
        <p:txBody>
          <a:bodyPr lIns="50800" tIns="50800" rIns="50800" bIns="50800" anchor="ctr"/>
          <a:lstStyle/>
          <a:p>
            <a:pPr/>
          </a:p>
        </p:txBody>
      </p:sp>
      <p:sp>
        <p:nvSpPr>
          <p:cNvPr id="772" name="Line"/>
          <p:cNvSpPr/>
          <p:nvPr/>
        </p:nvSpPr>
        <p:spPr>
          <a:xfrm>
            <a:off x="10354232" y="2225296"/>
            <a:ext cx="1574801" cy="1"/>
          </a:xfrm>
          <a:prstGeom prst="line">
            <a:avLst/>
          </a:prstGeom>
          <a:ln w="91440">
            <a:solidFill>
              <a:srgbClr val="929292"/>
            </a:solidFill>
          </a:ln>
        </p:spPr>
        <p:txBody>
          <a:bodyPr lIns="50800" tIns="50800" rIns="50800" bIns="50800" anchor="ctr"/>
          <a:lstStyle/>
          <a:p>
            <a:pPr/>
          </a:p>
        </p:txBody>
      </p:sp>
      <p:sp>
        <p:nvSpPr>
          <p:cNvPr id="773" name="Melt to q &amp; qbar via intermediate hadrons"/>
          <p:cNvSpPr/>
          <p:nvPr/>
        </p:nvSpPr>
        <p:spPr>
          <a:xfrm>
            <a:off x="7490469" y="2692400"/>
            <a:ext cx="3263901" cy="749300"/>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lvl1pPr defTabSz="1181100">
              <a:buClr>
                <a:srgbClr val="FF2600"/>
              </a:buClr>
              <a:defRPr i="1" sz="2400">
                <a:solidFill>
                  <a:srgbClr val="FF2600"/>
                </a:solidFill>
                <a:uFill>
                  <a:solidFill>
                    <a:srgbClr val="FF2600"/>
                  </a:solidFill>
                </a:uFill>
                <a:latin typeface="Times New Roman"/>
                <a:ea typeface="Times New Roman"/>
                <a:cs typeface="Times New Roman"/>
                <a:sym typeface="Times New Roman"/>
              </a:defRPr>
            </a:lvl1pPr>
          </a:lstStyle>
          <a:p>
            <a:pPr>
              <a:defRPr i="0" sz="3000">
                <a:solidFill>
                  <a:srgbClr val="000000"/>
                </a:solidFill>
                <a:uFill>
                  <a:solidFill>
                    <a:srgbClr val="000000"/>
                  </a:solidFill>
                </a:uFill>
              </a:defRPr>
            </a:pPr>
            <a:r>
              <a:rPr i="1" sz="2400">
                <a:solidFill>
                  <a:srgbClr val="FF2600"/>
                </a:solidFill>
                <a:uFill>
                  <a:solidFill>
                    <a:srgbClr val="FF2600"/>
                  </a:solidFill>
                </a:uFill>
              </a:rPr>
              <a:t>Melt to q &amp; qbar via intermediate hadrons</a:t>
            </a:r>
          </a:p>
        </p:txBody>
      </p:sp>
      <p:sp>
        <p:nvSpPr>
          <p:cNvPr id="774" name="Hadrons freeze out (at a global cut-off time);…"/>
          <p:cNvSpPr/>
          <p:nvPr/>
        </p:nvSpPr>
        <p:spPr>
          <a:xfrm>
            <a:off x="5803900" y="7480300"/>
            <a:ext cx="6850237" cy="635000"/>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1181100">
              <a:lnSpc>
                <a:spcPts val="2400"/>
              </a:lnSpc>
              <a:buClr>
                <a:srgbClr val="000000"/>
              </a:buClr>
              <a:defRPr b="1" sz="3000">
                <a:uFill>
                  <a:solidFill>
                    <a:srgbClr val="000000"/>
                  </a:solidFill>
                </a:uFill>
                <a:latin typeface="Times New Roman"/>
                <a:ea typeface="Times New Roman"/>
                <a:cs typeface="Times New Roman"/>
                <a:sym typeface="Times New Roman"/>
              </a:defRPr>
            </a:pPr>
            <a:r>
              <a:rPr b="0">
                <a:solidFill>
                  <a:srgbClr val="434ED6"/>
                </a:solidFill>
                <a:uFill>
                  <a:solidFill>
                    <a:srgbClr val="434ED6"/>
                  </a:solidFill>
                </a:uFill>
              </a:rPr>
              <a:t>Hadrons freeze out (at a global cut-off time);</a:t>
            </a:r>
          </a:p>
          <a:p>
            <a:pPr defTabSz="1181100">
              <a:lnSpc>
                <a:spcPts val="2400"/>
              </a:lnSpc>
              <a:buClr>
                <a:srgbClr val="000000"/>
              </a:buClr>
              <a:defRPr b="1" sz="3000">
                <a:uFill>
                  <a:solidFill>
                    <a:srgbClr val="000000"/>
                  </a:solidFill>
                </a:uFill>
                <a:latin typeface="Times New Roman"/>
                <a:ea typeface="Times New Roman"/>
                <a:cs typeface="Times New Roman"/>
                <a:sym typeface="Times New Roman"/>
              </a:defRPr>
            </a:pPr>
            <a:r>
              <a:rPr b="0">
                <a:solidFill>
                  <a:srgbClr val="434ED6"/>
                </a:solidFill>
                <a:uFill>
                  <a:solidFill>
                    <a:srgbClr val="434ED6"/>
                  </a:solidFill>
                </a:uFill>
              </a:rPr>
              <a:t>strong-decay all remaining resonances</a:t>
            </a:r>
          </a:p>
        </p:txBody>
      </p:sp>
      <p:sp>
        <p:nvSpPr>
          <p:cNvPr id="775" name="Structure of string-melting AMPT model"/>
          <p:cNvSpPr txBox="1"/>
          <p:nvPr>
            <p:ph type="title"/>
          </p:nvPr>
        </p:nvSpPr>
        <p:spPr>
          <a:xfrm>
            <a:off x="942570" y="-3415"/>
            <a:ext cx="11110659" cy="1629015"/>
          </a:xfrm>
          <a:prstGeom prst="rect">
            <a:avLst/>
          </a:prstGeom>
        </p:spPr>
        <p:txBody>
          <a:bodyPr/>
          <a:lstStyle>
            <a:lvl1pPr>
              <a:defRPr sz="5300"/>
            </a:lvl1pPr>
          </a:lstStyle>
          <a:p>
            <a:pPr/>
            <a:r>
              <a:t>Structure of string-melting AMPT model</a:t>
            </a:r>
          </a:p>
        </p:txBody>
      </p:sp>
      <p:sp>
        <p:nvSpPr>
          <p:cNvPr id="776"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777"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778" name="Z. W. Lin, C. M. Ko et al. PRC 72, 064901 (2005)"/>
          <p:cNvSpPr txBox="1"/>
          <p:nvPr/>
        </p:nvSpPr>
        <p:spPr>
          <a:xfrm>
            <a:off x="7124700" y="732530"/>
            <a:ext cx="5620197"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defTabSz="1295400">
              <a:defRPr sz="2000">
                <a:uFill>
                  <a:solidFill>
                    <a:srgbClr val="000000"/>
                  </a:solidFill>
                </a:uFill>
                <a:latin typeface="Arial"/>
                <a:ea typeface="Arial"/>
                <a:cs typeface="Arial"/>
                <a:sym typeface="Arial"/>
              </a:defRPr>
            </a:pPr>
            <a:r>
              <a:t>Z. W. Lin, C. M. Ko et al. </a:t>
            </a:r>
            <a:r>
              <a:t>PRC 72, 064901 (2005)</a:t>
            </a:r>
          </a:p>
        </p:txBody>
      </p:sp>
      <p:sp>
        <p:nvSpPr>
          <p:cNvPr id="779" name="玻尔兹曼部分子输运"/>
          <p:cNvSpPr txBox="1"/>
          <p:nvPr/>
        </p:nvSpPr>
        <p:spPr>
          <a:xfrm>
            <a:off x="6101945" y="3177796"/>
            <a:ext cx="285750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玻尔兹曼部分子输运</a:t>
            </a:r>
          </a:p>
        </p:txBody>
      </p:sp>
      <p:sp>
        <p:nvSpPr>
          <p:cNvPr id="780" name="玻尔兹曼强子输运"/>
          <p:cNvSpPr txBox="1"/>
          <p:nvPr/>
        </p:nvSpPr>
        <p:spPr>
          <a:xfrm>
            <a:off x="7800268" y="6182359"/>
            <a:ext cx="2552701"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玻尔兹曼强子输运</a:t>
            </a:r>
          </a:p>
        </p:txBody>
      </p:sp>
      <p:pic>
        <p:nvPicPr>
          <p:cNvPr id="781" name="Image" descr="Image"/>
          <p:cNvPicPr>
            <a:picLocks noChangeAspect="1"/>
          </p:cNvPicPr>
          <p:nvPr/>
        </p:nvPicPr>
        <p:blipFill>
          <a:blip r:embed="rId2">
            <a:extLst/>
          </a:blip>
          <a:stretch>
            <a:fillRect/>
          </a:stretch>
        </p:blipFill>
        <p:spPr>
          <a:xfrm>
            <a:off x="438150" y="2064731"/>
            <a:ext cx="2425700" cy="901701"/>
          </a:xfrm>
          <a:prstGeom prst="rect">
            <a:avLst/>
          </a:prstGeom>
          <a:ln w="12700">
            <a:miter lim="400000"/>
          </a:ln>
        </p:spPr>
      </p:pic>
      <p:pic>
        <p:nvPicPr>
          <p:cNvPr id="782" name="Oval Oval" descr="Oval Oval"/>
          <p:cNvPicPr>
            <a:picLocks noChangeAspect="0"/>
          </p:cNvPicPr>
          <p:nvPr/>
        </p:nvPicPr>
        <p:blipFill>
          <a:blip r:embed="rId3">
            <a:extLst/>
          </a:blip>
          <a:stretch>
            <a:fillRect/>
          </a:stretch>
        </p:blipFill>
        <p:spPr>
          <a:xfrm>
            <a:off x="145045" y="1829781"/>
            <a:ext cx="3011910" cy="13716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6"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内容"/>
          <p:cNvSpPr txBox="1"/>
          <p:nvPr>
            <p:ph type="title"/>
          </p:nvPr>
        </p:nvSpPr>
        <p:spPr>
          <a:xfrm>
            <a:off x="1270000" y="-292100"/>
            <a:ext cx="10464800" cy="2438400"/>
          </a:xfrm>
          <a:prstGeom prst="rect">
            <a:avLst/>
          </a:prstGeom>
        </p:spPr>
        <p:txBody>
          <a:bodyPr/>
          <a:lstStyle>
            <a:lvl1pPr>
              <a:defRPr b="1" sz="6400">
                <a:latin typeface="Times New Roman"/>
                <a:ea typeface="Times New Roman"/>
                <a:cs typeface="Times New Roman"/>
                <a:sym typeface="Times New Roman"/>
              </a:defRPr>
            </a:lvl1pPr>
          </a:lstStyle>
          <a:p>
            <a:pPr/>
            <a:r>
              <a:t>内容</a:t>
            </a:r>
          </a:p>
        </p:txBody>
      </p:sp>
      <p:sp>
        <p:nvSpPr>
          <p:cNvPr id="609" name="背景介绍…"/>
          <p:cNvSpPr txBox="1"/>
          <p:nvPr>
            <p:ph type="body" idx="1"/>
          </p:nvPr>
        </p:nvSpPr>
        <p:spPr>
          <a:xfrm>
            <a:off x="1308100" y="1638300"/>
            <a:ext cx="10934700" cy="7353300"/>
          </a:xfrm>
          <a:prstGeom prst="rect">
            <a:avLst/>
          </a:prstGeom>
        </p:spPr>
        <p:txBody>
          <a:bodyPr/>
          <a:lstStyle/>
          <a:p>
            <a:pPr marL="752928" indent="-435428">
              <a:spcBef>
                <a:spcPts val="1600"/>
              </a:spcBef>
              <a:defRPr sz="3200">
                <a:latin typeface="Times New Roman"/>
                <a:ea typeface="Times New Roman"/>
                <a:cs typeface="Times New Roman"/>
                <a:sym typeface="Times New Roman"/>
              </a:defRPr>
            </a:pPr>
            <a:r>
              <a:t>背景介绍 </a:t>
            </a:r>
          </a:p>
          <a:p>
            <a:pPr marL="752928" indent="-435428">
              <a:spcBef>
                <a:spcPts val="1600"/>
              </a:spcBef>
              <a:defRPr sz="3200">
                <a:latin typeface="Times New Roman"/>
                <a:ea typeface="Times New Roman"/>
                <a:cs typeface="Times New Roman"/>
                <a:sym typeface="Times New Roman"/>
              </a:defRPr>
            </a:pPr>
            <a:r>
              <a:t>模型介绍</a:t>
            </a:r>
          </a:p>
          <a:p>
            <a:pPr marL="752928" indent="-435428">
              <a:spcBef>
                <a:spcPts val="1600"/>
              </a:spcBef>
              <a:defRPr sz="3200">
                <a:latin typeface="Times New Roman"/>
                <a:ea typeface="Times New Roman"/>
                <a:cs typeface="Times New Roman"/>
                <a:sym typeface="Times New Roman"/>
              </a:defRPr>
            </a:pPr>
            <a:r>
              <a:t>软探针－集体流</a:t>
            </a:r>
          </a:p>
          <a:p>
            <a:pPr marL="752928" indent="-435428">
              <a:spcBef>
                <a:spcPts val="1600"/>
              </a:spcBef>
              <a:defRPr sz="3200">
                <a:latin typeface="Times New Roman"/>
                <a:ea typeface="Times New Roman"/>
                <a:cs typeface="Times New Roman"/>
                <a:sym typeface="Times New Roman"/>
              </a:defRPr>
            </a:pPr>
            <a:r>
              <a:t>手征反常探针－手征磁效应</a:t>
            </a:r>
          </a:p>
          <a:p>
            <a:pPr marL="752928" indent="-435428">
              <a:spcBef>
                <a:spcPts val="1600"/>
              </a:spcBef>
              <a:defRPr sz="3200">
                <a:latin typeface="Times New Roman"/>
                <a:ea typeface="Times New Roman"/>
                <a:cs typeface="Times New Roman"/>
                <a:sym typeface="Times New Roman"/>
              </a:defRPr>
            </a:pPr>
            <a:r>
              <a:t>硬探针－喷注</a:t>
            </a:r>
          </a:p>
          <a:p>
            <a:pPr marL="752928" indent="-435428">
              <a:spcBef>
                <a:spcPts val="1600"/>
              </a:spcBef>
              <a:defRPr sz="3200">
                <a:latin typeface="Times New Roman"/>
                <a:ea typeface="Times New Roman"/>
                <a:cs typeface="Times New Roman"/>
                <a:sym typeface="Times New Roman"/>
              </a:defRPr>
            </a:pPr>
            <a:r>
              <a:t>总结</a:t>
            </a:r>
          </a:p>
        </p:txBody>
      </p:sp>
      <p:sp>
        <p:nvSpPr>
          <p:cNvPr id="610" name="Slide Number"/>
          <p:cNvSpPr txBox="1"/>
          <p:nvPr>
            <p:ph type="sldNum" sz="quarter" idx="4294967295"/>
          </p:nvPr>
        </p:nvSpPr>
        <p:spPr>
          <a:xfrm>
            <a:off x="12596215" y="9326598"/>
            <a:ext cx="241438"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5" name="e200-sm-phi0-theta0(3Time evolution of a central Au+Au event at 200AGeV from string melting AMPT (view along the beam axis)).gif" descr="e200-sm-phi0-theta0(3Time evolution of a central Au+Au event at 200AGeV from string melting AMPT (view along the beam axis)).gif"/>
          <p:cNvPicPr>
            <a:picLocks noChangeAspect="0"/>
          </p:cNvPicPr>
          <p:nvPr/>
        </p:nvPicPr>
        <p:blipFill>
          <a:blip r:embed="rId2">
            <a:extLst/>
          </a:blip>
          <a:stretch>
            <a:fillRect/>
          </a:stretch>
        </p:blipFill>
        <p:spPr>
          <a:xfrm>
            <a:off x="6692304" y="4206851"/>
            <a:ext cx="5588001" cy="4191001"/>
          </a:xfrm>
          <a:prstGeom prst="rect">
            <a:avLst/>
          </a:prstGeom>
          <a:ln w="12700">
            <a:miter lim="400000"/>
          </a:ln>
        </p:spPr>
      </p:pic>
      <p:sp>
        <p:nvSpPr>
          <p:cNvPr id="786" name="Time evolution of a central Au+Au collision from the AMPT model (string-melting version)"/>
          <p:cNvSpPr txBox="1"/>
          <p:nvPr/>
        </p:nvSpPr>
        <p:spPr>
          <a:xfrm>
            <a:off x="552450" y="21166"/>
            <a:ext cx="11899900" cy="12986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b="1" sz="4100">
                <a:latin typeface="Times New Roman"/>
                <a:ea typeface="Times New Roman"/>
                <a:cs typeface="Times New Roman"/>
                <a:sym typeface="Times New Roman"/>
              </a:defRPr>
            </a:lvl1pPr>
          </a:lstStyle>
          <a:p>
            <a:pPr/>
            <a:r>
              <a:t>Time evolution of a central Au+Au collision from the AMPT model (string-melting version)</a:t>
            </a:r>
          </a:p>
        </p:txBody>
      </p:sp>
      <p:grpSp>
        <p:nvGrpSpPr>
          <p:cNvPr id="791" name="Group"/>
          <p:cNvGrpSpPr/>
          <p:nvPr/>
        </p:nvGrpSpPr>
        <p:grpSpPr>
          <a:xfrm>
            <a:off x="233370" y="1233258"/>
            <a:ext cx="12423165" cy="2699661"/>
            <a:chOff x="0" y="0"/>
            <a:chExt cx="12423163" cy="2699659"/>
          </a:xfrm>
        </p:grpSpPr>
        <p:pic>
          <p:nvPicPr>
            <p:cNvPr id="787" name="droppedImage.tiff" descr="droppedImage.tiff"/>
            <p:cNvPicPr>
              <a:picLocks noChangeAspect="0"/>
            </p:cNvPicPr>
            <p:nvPr/>
          </p:nvPicPr>
          <p:blipFill>
            <a:blip r:embed="rId3">
              <a:extLst/>
            </a:blip>
            <a:stretch>
              <a:fillRect/>
            </a:stretch>
          </p:blipFill>
          <p:spPr>
            <a:xfrm>
              <a:off x="0" y="0"/>
              <a:ext cx="12423164" cy="2699660"/>
            </a:xfrm>
            <a:prstGeom prst="rect">
              <a:avLst/>
            </a:prstGeom>
            <a:ln w="12700" cap="flat">
              <a:noFill/>
              <a:miter lim="400000"/>
            </a:ln>
            <a:effectLst/>
          </p:spPr>
        </p:pic>
        <p:sp>
          <p:nvSpPr>
            <p:cNvPr id="788" name="Rectangle"/>
            <p:cNvSpPr/>
            <p:nvPr/>
          </p:nvSpPr>
          <p:spPr>
            <a:xfrm>
              <a:off x="103253" y="2425362"/>
              <a:ext cx="12236668" cy="259862"/>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789" name="Rectangle"/>
            <p:cNvSpPr/>
            <p:nvPr/>
          </p:nvSpPr>
          <p:spPr>
            <a:xfrm>
              <a:off x="7158066" y="2208812"/>
              <a:ext cx="582700" cy="259861"/>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790" name="Rectangle"/>
            <p:cNvSpPr/>
            <p:nvPr/>
          </p:nvSpPr>
          <p:spPr>
            <a:xfrm>
              <a:off x="12111003" y="43310"/>
              <a:ext cx="291350" cy="2641914"/>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792"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3" name="Rectangle"/>
          <p:cNvSpPr/>
          <p:nvPr/>
        </p:nvSpPr>
        <p:spPr>
          <a:xfrm>
            <a:off x="3666066" y="1295400"/>
            <a:ext cx="1320735" cy="2575377"/>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794" name="Line"/>
          <p:cNvSpPr/>
          <p:nvPr/>
        </p:nvSpPr>
        <p:spPr>
          <a:xfrm>
            <a:off x="3329164" y="2864193"/>
            <a:ext cx="1994539" cy="1"/>
          </a:xfrm>
          <a:prstGeom prst="line">
            <a:avLst/>
          </a:prstGeom>
          <a:ln w="38100">
            <a:solidFill>
              <a:srgbClr val="FF2600"/>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795" name="e200-sm-phi90-theta80(3Side view of the above event (beams come from the left and right sides repspectively)).gif" descr="e200-sm-phi90-theta80(3Side view of the above event (beams come from the left and right sides repspectively)).gif"/>
          <p:cNvPicPr>
            <a:picLocks noChangeAspect="0"/>
          </p:cNvPicPr>
          <p:nvPr/>
        </p:nvPicPr>
        <p:blipFill>
          <a:blip r:embed="rId4">
            <a:extLst/>
          </a:blip>
          <a:stretch>
            <a:fillRect/>
          </a:stretch>
        </p:blipFill>
        <p:spPr>
          <a:xfrm>
            <a:off x="320939" y="4206851"/>
            <a:ext cx="5588001" cy="4191001"/>
          </a:xfrm>
          <a:prstGeom prst="rect">
            <a:avLst/>
          </a:prstGeom>
          <a:ln w="12700">
            <a:miter lim="400000"/>
          </a:ln>
        </p:spPr>
      </p:pic>
      <p:sp>
        <p:nvSpPr>
          <p:cNvPr id="796" name="XOZ"/>
          <p:cNvSpPr txBox="1"/>
          <p:nvPr/>
        </p:nvSpPr>
        <p:spPr>
          <a:xfrm>
            <a:off x="4255911" y="4838746"/>
            <a:ext cx="1275644"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XOZ</a:t>
            </a:r>
          </a:p>
        </p:txBody>
      </p:sp>
      <p:sp>
        <p:nvSpPr>
          <p:cNvPr id="797" name="XOY"/>
          <p:cNvSpPr txBox="1"/>
          <p:nvPr/>
        </p:nvSpPr>
        <p:spPr>
          <a:xfrm>
            <a:off x="10951734" y="4838746"/>
            <a:ext cx="1210532"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XOY</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00" name="HIJING soft strings + hard minijets…"/>
          <p:cNvSpPr/>
          <p:nvPr/>
        </p:nvSpPr>
        <p:spPr>
          <a:xfrm>
            <a:off x="1881842" y="1635162"/>
            <a:ext cx="7132564" cy="3644901"/>
          </a:xfrm>
          <a:prstGeom prst="rect">
            <a:avLst/>
          </a:prstGeom>
          <a:extLst>
            <a:ext uri="{C572A759-6A51-4108-AA02-DFA0A04FC94B}">
              <ma14:wrappingTextBoxFlag xmlns:ma14="http://schemas.microsoft.com/office/mac/drawingml/2011/main" val="1"/>
            </a:ext>
          </a:extLst>
        </p:spPr>
        <p:txBody>
          <a:bodyPr wrap="none" lIns="0" tIns="0" rIns="0" bIns="0">
            <a:spAutoFit/>
          </a:bodyPr>
          <a:lstStyle/>
          <a:p>
            <a:pPr defTabSz="1181100">
              <a:lnSpc>
                <a:spcPts val="24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0433FF"/>
                </a:solidFill>
                <a:uFill>
                  <a:solidFill>
                    <a:srgbClr val="0433FF"/>
                  </a:solidFill>
                </a:uFill>
                <a:latin typeface="Times"/>
                <a:ea typeface="Times"/>
                <a:cs typeface="Times"/>
                <a:sym typeface="Times"/>
              </a:rPr>
              <a:t>HIJING</a:t>
            </a:r>
            <a:r>
              <a:rPr b="0">
                <a:latin typeface="Times"/>
                <a:ea typeface="Times"/>
                <a:cs typeface="Times"/>
                <a:sym typeface="Times"/>
              </a:rPr>
              <a:t>	soft strings + hard minijets</a:t>
            </a:r>
          </a:p>
          <a:p>
            <a:pPr defTabSz="1181100">
              <a:lnSpc>
                <a:spcPts val="2600"/>
              </a:lnSpc>
              <a:buClr>
                <a:srgbClr val="000000"/>
              </a:buClr>
              <a:buFont typeface="Times"/>
              <a:defRPr sz="3000">
                <a:uFill>
                  <a:solidFill>
                    <a:srgbClr val="000000"/>
                  </a:solidFill>
                </a:uFill>
                <a:latin typeface="Times"/>
                <a:ea typeface="Times"/>
                <a:cs typeface="Times"/>
                <a:sym typeface="Times"/>
              </a:defRPr>
            </a:pPr>
          </a:p>
          <a:p>
            <a:pPr defTabSz="1181100">
              <a:lnSpc>
                <a:spcPts val="26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0433FF"/>
                </a:solidFill>
                <a:uFill>
                  <a:solidFill>
                    <a:srgbClr val="0433FF"/>
                  </a:solidFill>
                </a:uFill>
                <a:latin typeface="Times"/>
                <a:ea typeface="Times"/>
                <a:cs typeface="Times"/>
                <a:sym typeface="Times"/>
              </a:rPr>
              <a:t>ZPC</a:t>
            </a:r>
            <a:r>
              <a:rPr b="0">
                <a:latin typeface="Times"/>
                <a:ea typeface="Times"/>
                <a:cs typeface="Times"/>
                <a:sym typeface="Times"/>
              </a:rPr>
              <a:t>		2</a:t>
            </a:r>
            <a:r>
              <a:rPr b="0" i="1"/>
              <a:t>↔</a:t>
            </a:r>
            <a:r>
              <a:rPr b="0">
                <a:latin typeface="Times"/>
                <a:ea typeface="Times"/>
                <a:cs typeface="Times"/>
                <a:sym typeface="Times"/>
              </a:rPr>
              <a:t>2 parton cascade:  </a:t>
            </a:r>
          </a:p>
          <a:p>
            <a:pPr defTabSz="1181100">
              <a:lnSpc>
                <a:spcPts val="26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0433FF"/>
                </a:solidFill>
                <a:uFill>
                  <a:solidFill>
                    <a:srgbClr val="0433FF"/>
                  </a:solidFill>
                </a:uFill>
                <a:latin typeface="Times"/>
                <a:ea typeface="Times"/>
                <a:cs typeface="Times"/>
                <a:sym typeface="Times"/>
              </a:rPr>
              <a:t>		gg</a:t>
            </a:r>
            <a:r>
              <a:rPr b="0" i="1"/>
              <a:t>↔</a:t>
            </a:r>
            <a:r>
              <a:rPr b="0">
                <a:solidFill>
                  <a:srgbClr val="0433FF"/>
                </a:solidFill>
                <a:uFill>
                  <a:solidFill>
                    <a:srgbClr val="0433FF"/>
                  </a:solidFill>
                </a:uFill>
                <a:latin typeface="Times"/>
                <a:ea typeface="Times"/>
                <a:cs typeface="Times"/>
                <a:sym typeface="Times"/>
              </a:rPr>
              <a:t>gg, gg</a:t>
            </a:r>
            <a:r>
              <a:rPr b="0" i="1"/>
              <a:t>↔</a:t>
            </a:r>
            <a:r>
              <a:rPr b="0">
                <a:solidFill>
                  <a:srgbClr val="0433FF"/>
                </a:solidFill>
                <a:uFill>
                  <a:solidFill>
                    <a:srgbClr val="0433FF"/>
                  </a:solidFill>
                </a:uFill>
                <a:latin typeface="Times"/>
                <a:ea typeface="Times"/>
                <a:cs typeface="Times"/>
                <a:sym typeface="Times"/>
              </a:rPr>
              <a:t>qqbar, gq</a:t>
            </a:r>
            <a:r>
              <a:rPr b="0" i="1"/>
              <a:t>↔</a:t>
            </a:r>
            <a:r>
              <a:rPr b="0">
                <a:solidFill>
                  <a:srgbClr val="0433FF"/>
                </a:solidFill>
                <a:uFill>
                  <a:solidFill>
                    <a:srgbClr val="0433FF"/>
                  </a:solidFill>
                </a:uFill>
                <a:latin typeface="Times"/>
                <a:ea typeface="Times"/>
                <a:cs typeface="Times"/>
                <a:sym typeface="Times"/>
              </a:rPr>
              <a:t>gq, ...</a:t>
            </a:r>
          </a:p>
          <a:p>
            <a:pPr defTabSz="1181100">
              <a:lnSpc>
                <a:spcPts val="2600"/>
              </a:lnSpc>
              <a:buClr>
                <a:srgbClr val="000000"/>
              </a:buClr>
              <a:buFont typeface="Times"/>
              <a:defRPr sz="3000">
                <a:solidFill>
                  <a:srgbClr val="0433FF"/>
                </a:solidFill>
                <a:uFill>
                  <a:solidFill>
                    <a:srgbClr val="0433FF"/>
                  </a:solidFill>
                </a:uFill>
                <a:latin typeface="Times"/>
                <a:ea typeface="Times"/>
                <a:cs typeface="Times"/>
                <a:sym typeface="Times"/>
              </a:defRPr>
            </a:pPr>
          </a:p>
          <a:p>
            <a:pPr defTabSz="1181100">
              <a:lnSpc>
                <a:spcPts val="2600"/>
              </a:lnSpc>
              <a:buClr>
                <a:srgbClr val="000000"/>
              </a:buClr>
              <a:buFont typeface="Times"/>
              <a:defRPr sz="3000">
                <a:solidFill>
                  <a:srgbClr val="0433FF"/>
                </a:solidFill>
                <a:uFill>
                  <a:solidFill>
                    <a:srgbClr val="0433FF"/>
                  </a:solidFill>
                </a:uFill>
                <a:latin typeface="Times"/>
                <a:ea typeface="Times"/>
                <a:cs typeface="Times"/>
                <a:sym typeface="Times"/>
              </a:defRPr>
            </a:pPr>
          </a:p>
          <a:p>
            <a:pPr defTabSz="1181100">
              <a:lnSpc>
                <a:spcPts val="26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0433FF"/>
                </a:solidFill>
                <a:uFill>
                  <a:solidFill>
                    <a:srgbClr val="0433FF"/>
                  </a:solidFill>
                </a:uFill>
                <a:latin typeface="Times"/>
                <a:ea typeface="Times"/>
                <a:cs typeface="Times"/>
                <a:sym typeface="Times"/>
              </a:rPr>
              <a:t>Hadronization</a:t>
            </a:r>
            <a:r>
              <a:rPr b="0">
                <a:latin typeface="Times"/>
                <a:ea typeface="Times"/>
                <a:cs typeface="Times"/>
                <a:sym typeface="Times"/>
              </a:rPr>
              <a:t>	Lund string fragmentation</a:t>
            </a:r>
          </a:p>
          <a:p>
            <a:pPr defTabSz="1181100">
              <a:lnSpc>
                <a:spcPts val="2600"/>
              </a:lnSpc>
              <a:buClr>
                <a:srgbClr val="000000"/>
              </a:buClr>
              <a:buFont typeface="Times"/>
              <a:defRPr b="1" sz="3000">
                <a:uFill>
                  <a:solidFill>
                    <a:srgbClr val="000000"/>
                  </a:solidFill>
                </a:uFill>
                <a:latin typeface="Times New Roman"/>
                <a:ea typeface="Times New Roman"/>
                <a:cs typeface="Times New Roman"/>
                <a:sym typeface="Times New Roman"/>
              </a:defRPr>
            </a:pPr>
            <a:r>
              <a:rPr b="0">
                <a:latin typeface="Times"/>
                <a:ea typeface="Times"/>
                <a:cs typeface="Times"/>
                <a:sym typeface="Times"/>
              </a:rPr>
              <a:t>			or </a:t>
            </a:r>
          </a:p>
          <a:p>
            <a:pPr defTabSz="1181100">
              <a:lnSpc>
                <a:spcPts val="2600"/>
              </a:lnSpc>
              <a:buClr>
                <a:srgbClr val="000000"/>
              </a:buClr>
              <a:buFont typeface="Times"/>
              <a:defRPr b="1" sz="3000">
                <a:uFill>
                  <a:solidFill>
                    <a:srgbClr val="000000"/>
                  </a:solidFill>
                </a:uFill>
                <a:latin typeface="Times New Roman"/>
                <a:ea typeface="Times New Roman"/>
                <a:cs typeface="Times New Roman"/>
                <a:sym typeface="Times New Roman"/>
              </a:defRPr>
            </a:pPr>
            <a:r>
              <a:rPr b="0">
                <a:latin typeface="Times"/>
                <a:ea typeface="Times"/>
                <a:cs typeface="Times"/>
                <a:sym typeface="Times"/>
              </a:rPr>
              <a:t>			quark coalescence</a:t>
            </a:r>
          </a:p>
          <a:p>
            <a:pPr defTabSz="1181100">
              <a:lnSpc>
                <a:spcPts val="2600"/>
              </a:lnSpc>
              <a:buClr>
                <a:srgbClr val="000000"/>
              </a:buClr>
              <a:buFont typeface="Times"/>
              <a:defRPr sz="3000">
                <a:solidFill>
                  <a:srgbClr val="0433FF"/>
                </a:solidFill>
                <a:uFill>
                  <a:solidFill>
                    <a:srgbClr val="0433FF"/>
                  </a:solidFill>
                </a:uFill>
                <a:latin typeface="Times"/>
                <a:ea typeface="Times"/>
                <a:cs typeface="Times"/>
                <a:sym typeface="Times"/>
              </a:defRPr>
            </a:pPr>
          </a:p>
          <a:p>
            <a:pPr defTabSz="1181100">
              <a:lnSpc>
                <a:spcPts val="2600"/>
              </a:lnSpc>
              <a:buClr>
                <a:srgbClr val="000000"/>
              </a:buClr>
              <a:buFont typeface="Times"/>
              <a:defRPr b="1" sz="3000">
                <a:uFill>
                  <a:solidFill>
                    <a:srgbClr val="000000"/>
                  </a:solidFill>
                </a:uFill>
                <a:latin typeface="Times New Roman"/>
                <a:ea typeface="Times New Roman"/>
                <a:cs typeface="Times New Roman"/>
                <a:sym typeface="Times New Roman"/>
              </a:defRPr>
            </a:pPr>
            <a:r>
              <a:rPr b="0">
                <a:solidFill>
                  <a:srgbClr val="0433FF"/>
                </a:solidFill>
                <a:uFill>
                  <a:solidFill>
                    <a:srgbClr val="0433FF"/>
                  </a:solidFill>
                </a:uFill>
                <a:latin typeface="Times"/>
                <a:ea typeface="Times"/>
                <a:cs typeface="Times"/>
                <a:sym typeface="Times"/>
              </a:rPr>
              <a:t>ART</a:t>
            </a:r>
            <a:r>
              <a:rPr b="0">
                <a:latin typeface="Times"/>
                <a:ea typeface="Times"/>
                <a:cs typeface="Times"/>
                <a:sym typeface="Times"/>
              </a:rPr>
              <a:t>		hadron cascade including:</a:t>
            </a:r>
          </a:p>
        </p:txBody>
      </p:sp>
      <p:sp>
        <p:nvSpPr>
          <p:cNvPr id="801" name="Main Ingredients"/>
          <p:cNvSpPr txBox="1"/>
          <p:nvPr>
            <p:ph type="title"/>
          </p:nvPr>
        </p:nvSpPr>
        <p:spPr>
          <a:xfrm>
            <a:off x="1199213" y="0"/>
            <a:ext cx="11108608" cy="1624918"/>
          </a:xfrm>
          <a:prstGeom prst="rect">
            <a:avLst/>
          </a:prstGeom>
        </p:spPr>
        <p:txBody>
          <a:bodyPr/>
          <a:lstStyle>
            <a:lvl1pPr>
              <a:tabLst>
                <a:tab pos="584200" algn="l"/>
                <a:tab pos="1181100" algn="l"/>
                <a:tab pos="1765300" algn="l"/>
                <a:tab pos="2362200" algn="l"/>
                <a:tab pos="2946400" algn="l"/>
                <a:tab pos="3543300" algn="l"/>
                <a:tab pos="4127500" algn="l"/>
                <a:tab pos="4724400" algn="l"/>
                <a:tab pos="5308600" algn="l"/>
                <a:tab pos="5905500" algn="l"/>
                <a:tab pos="6489700" algn="l"/>
                <a:tab pos="7086600" algn="l"/>
                <a:tab pos="7670800" algn="l"/>
                <a:tab pos="8267700" algn="l"/>
                <a:tab pos="8851900" algn="l"/>
                <a:tab pos="9436100" algn="l"/>
                <a:tab pos="10033000" algn="l"/>
                <a:tab pos="10617200" algn="l"/>
                <a:tab pos="11214100" algn="l"/>
                <a:tab pos="11798300" algn="l"/>
              </a:tabLst>
              <a:defRPr sz="4000">
                <a:solidFill>
                  <a:srgbClr val="011993"/>
                </a:solidFill>
                <a:uFill>
                  <a:solidFill>
                    <a:srgbClr val="011993"/>
                  </a:solidFill>
                </a:uFill>
              </a:defRPr>
            </a:lvl1pPr>
          </a:lstStyle>
          <a:p>
            <a:pPr>
              <a:defRPr sz="5600">
                <a:solidFill>
                  <a:srgbClr val="000000"/>
                </a:solidFill>
                <a:uFill>
                  <a:solidFill>
                    <a:srgbClr val="000000"/>
                  </a:solidFill>
                </a:uFill>
              </a:defRPr>
            </a:pPr>
            <a:r>
              <a:rPr sz="4000">
                <a:solidFill>
                  <a:srgbClr val="011993"/>
                </a:solidFill>
                <a:uFill>
                  <a:solidFill>
                    <a:srgbClr val="011993"/>
                  </a:solidFill>
                </a:uFill>
              </a:rPr>
              <a:t>Main Ingredients</a:t>
            </a:r>
          </a:p>
        </p:txBody>
      </p:sp>
      <p:sp>
        <p:nvSpPr>
          <p:cNvPr id="802"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pic>
        <p:nvPicPr>
          <p:cNvPr id="803" name="image26.pdf" descr="image26.pdf"/>
          <p:cNvPicPr>
            <a:picLocks noChangeAspect="0"/>
          </p:cNvPicPr>
          <p:nvPr/>
        </p:nvPicPr>
        <p:blipFill>
          <a:blip r:embed="rId2">
            <a:extLst/>
          </a:blip>
          <a:stretch>
            <a:fillRect/>
          </a:stretch>
        </p:blipFill>
        <p:spPr>
          <a:xfrm>
            <a:off x="3749808" y="6315251"/>
            <a:ext cx="6432050" cy="2008095"/>
          </a:xfrm>
          <a:prstGeom prst="rect">
            <a:avLst/>
          </a:prstGeom>
          <a:ln w="12700">
            <a:miter lim="400000"/>
          </a:ln>
        </p:spPr>
      </p:pic>
      <p:sp>
        <p:nvSpPr>
          <p:cNvPr id="804"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6"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07" name="HIJING initial condition"/>
          <p:cNvSpPr txBox="1"/>
          <p:nvPr>
            <p:ph type="title"/>
          </p:nvPr>
        </p:nvSpPr>
        <p:spPr>
          <a:xfrm>
            <a:off x="942570" y="428385"/>
            <a:ext cx="11110659" cy="1629015"/>
          </a:xfrm>
          <a:prstGeom prst="rect">
            <a:avLst/>
          </a:prstGeom>
        </p:spPr>
        <p:txBody>
          <a:bodyPr/>
          <a:lstStyle/>
          <a:p>
            <a:pPr/>
            <a:r>
              <a:t>HIJING initial condition</a:t>
            </a:r>
          </a:p>
        </p:txBody>
      </p:sp>
      <p:sp>
        <p:nvSpPr>
          <p:cNvPr id="808"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pic>
        <p:nvPicPr>
          <p:cNvPr id="809" name="droppedImage.tiff" descr="droppedImage.tiff"/>
          <p:cNvPicPr>
            <a:picLocks noChangeAspect="1"/>
          </p:cNvPicPr>
          <p:nvPr/>
        </p:nvPicPr>
        <p:blipFill>
          <a:blip r:embed="rId2">
            <a:extLst/>
          </a:blip>
          <a:stretch>
            <a:fillRect/>
          </a:stretch>
        </p:blipFill>
        <p:spPr>
          <a:xfrm>
            <a:off x="896453" y="1841500"/>
            <a:ext cx="10711347" cy="6959600"/>
          </a:xfrm>
          <a:prstGeom prst="rect">
            <a:avLst/>
          </a:prstGeom>
          <a:ln w="12700">
            <a:miter lim="400000"/>
          </a:ln>
        </p:spPr>
      </p:pic>
      <p:sp>
        <p:nvSpPr>
          <p:cNvPr id="810"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13" name="two key parameters of HIJING"/>
          <p:cNvSpPr txBox="1"/>
          <p:nvPr>
            <p:ph type="title"/>
          </p:nvPr>
        </p:nvSpPr>
        <p:spPr>
          <a:xfrm>
            <a:off x="942570" y="402985"/>
            <a:ext cx="11110659" cy="1629015"/>
          </a:xfrm>
          <a:prstGeom prst="rect">
            <a:avLst/>
          </a:prstGeom>
        </p:spPr>
        <p:txBody>
          <a:bodyPr/>
          <a:lstStyle/>
          <a:p>
            <a:pPr/>
            <a:r>
              <a:t>two key parameters of HIJING</a:t>
            </a:r>
          </a:p>
        </p:txBody>
      </p:sp>
      <p:sp>
        <p:nvSpPr>
          <p:cNvPr id="814"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pic>
        <p:nvPicPr>
          <p:cNvPr id="815" name="droppedImage.tiff" descr="droppedImage.tiff"/>
          <p:cNvPicPr>
            <a:picLocks noChangeAspect="1"/>
          </p:cNvPicPr>
          <p:nvPr/>
        </p:nvPicPr>
        <p:blipFill>
          <a:blip r:embed="rId2">
            <a:extLst/>
          </a:blip>
          <a:stretch>
            <a:fillRect/>
          </a:stretch>
        </p:blipFill>
        <p:spPr>
          <a:xfrm>
            <a:off x="546100" y="1460500"/>
            <a:ext cx="11912600" cy="7594600"/>
          </a:xfrm>
          <a:prstGeom prst="rect">
            <a:avLst/>
          </a:prstGeom>
          <a:ln w="12700">
            <a:miter lim="400000"/>
          </a:ln>
        </p:spPr>
      </p:pic>
      <p:sp>
        <p:nvSpPr>
          <p:cNvPr id="816"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19" name="Zhang’s parton cascade model"/>
          <p:cNvSpPr txBox="1"/>
          <p:nvPr>
            <p:ph type="title"/>
          </p:nvPr>
        </p:nvSpPr>
        <p:spPr>
          <a:xfrm>
            <a:off x="942570" y="-3415"/>
            <a:ext cx="11110659" cy="1629015"/>
          </a:xfrm>
          <a:prstGeom prst="rect">
            <a:avLst/>
          </a:prstGeom>
        </p:spPr>
        <p:txBody>
          <a:bodyPr/>
          <a:lstStyle/>
          <a:p>
            <a:pPr/>
            <a:r>
              <a:t>Zhang’s parton cascade model</a:t>
            </a:r>
          </a:p>
        </p:txBody>
      </p:sp>
      <p:sp>
        <p:nvSpPr>
          <p:cNvPr id="820"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pic>
        <p:nvPicPr>
          <p:cNvPr id="821" name="droppedImage.tiff" descr="droppedImage.tiff"/>
          <p:cNvPicPr>
            <a:picLocks noChangeAspect="1"/>
          </p:cNvPicPr>
          <p:nvPr/>
        </p:nvPicPr>
        <p:blipFill>
          <a:blip r:embed="rId2">
            <a:extLst/>
          </a:blip>
          <a:stretch>
            <a:fillRect/>
          </a:stretch>
        </p:blipFill>
        <p:spPr>
          <a:xfrm>
            <a:off x="1705277" y="2336800"/>
            <a:ext cx="10397823" cy="6794500"/>
          </a:xfrm>
          <a:prstGeom prst="rect">
            <a:avLst/>
          </a:prstGeom>
          <a:ln w="12700">
            <a:miter lim="400000"/>
          </a:ln>
        </p:spPr>
      </p:pic>
      <p:sp>
        <p:nvSpPr>
          <p:cNvPr id="822"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pic>
        <p:nvPicPr>
          <p:cNvPr id="823" name="droppedImage.tiff" descr="droppedImage.tiff"/>
          <p:cNvPicPr>
            <a:picLocks noChangeAspect="1"/>
          </p:cNvPicPr>
          <p:nvPr/>
        </p:nvPicPr>
        <p:blipFill>
          <a:blip r:embed="rId3">
            <a:extLst/>
          </a:blip>
          <a:stretch>
            <a:fillRect/>
          </a:stretch>
        </p:blipFill>
        <p:spPr>
          <a:xfrm>
            <a:off x="1955800" y="1320800"/>
            <a:ext cx="8864600" cy="9271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26" name="Zhang’s parton cascade model"/>
          <p:cNvSpPr txBox="1"/>
          <p:nvPr>
            <p:ph type="title"/>
          </p:nvPr>
        </p:nvSpPr>
        <p:spPr>
          <a:xfrm>
            <a:off x="947070" y="-193915"/>
            <a:ext cx="11110660" cy="1629015"/>
          </a:xfrm>
          <a:prstGeom prst="rect">
            <a:avLst/>
          </a:prstGeom>
        </p:spPr>
        <p:txBody>
          <a:bodyPr/>
          <a:lstStyle/>
          <a:p>
            <a:pPr/>
            <a:r>
              <a:t>Zhang’s parton cascade model</a:t>
            </a:r>
          </a:p>
        </p:txBody>
      </p:sp>
      <p:sp>
        <p:nvSpPr>
          <p:cNvPr id="827"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828"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pic>
        <p:nvPicPr>
          <p:cNvPr id="829" name="droppedImage.tiff" descr="droppedImage.tiff"/>
          <p:cNvPicPr>
            <a:picLocks noChangeAspect="1"/>
          </p:cNvPicPr>
          <p:nvPr/>
        </p:nvPicPr>
        <p:blipFill>
          <a:blip r:embed="rId2">
            <a:extLst/>
          </a:blip>
          <a:stretch>
            <a:fillRect/>
          </a:stretch>
        </p:blipFill>
        <p:spPr>
          <a:xfrm>
            <a:off x="1955800" y="927100"/>
            <a:ext cx="8864600" cy="927100"/>
          </a:xfrm>
          <a:prstGeom prst="rect">
            <a:avLst/>
          </a:prstGeom>
          <a:ln w="12700">
            <a:miter lim="400000"/>
          </a:ln>
        </p:spPr>
      </p:pic>
      <p:graphicFrame>
        <p:nvGraphicFramePr>
          <p:cNvPr id="830" name="Table 1"/>
          <p:cNvGraphicFramePr/>
          <p:nvPr/>
        </p:nvGraphicFramePr>
        <p:xfrm>
          <a:off x="342900" y="1930565"/>
          <a:ext cx="8255000" cy="2609535"/>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812800"/>
                <a:gridCol w="419100"/>
                <a:gridCol w="368300"/>
                <a:gridCol w="723900"/>
                <a:gridCol w="2159000"/>
                <a:gridCol w="266700"/>
                <a:gridCol w="914400"/>
                <a:gridCol w="266700"/>
                <a:gridCol w="812800"/>
                <a:gridCol w="1346200"/>
                <a:gridCol w="1409700"/>
                <a:gridCol w="1346200"/>
                <a:gridCol w="1244600"/>
              </a:tblGrid>
              <a:tr h="461058">
                <a:tc gridSpan="13">
                  <a:txBody>
                    <a:bodyPr/>
                    <a:lstStyle/>
                    <a:p>
                      <a:pPr>
                        <a:defRPr b="0">
                          <a:solidFill>
                            <a:srgbClr val="000000"/>
                          </a:solidFill>
                        </a:defRPr>
                      </a:pPr>
                      <a:r>
                        <a:rPr sz="2400">
                          <a:latin typeface="Helvetica Neue Light"/>
                          <a:ea typeface="Helvetica Neue Light"/>
                          <a:cs typeface="Helvetica Neue Light"/>
                          <a:sym typeface="Helvetica Neue Light"/>
                        </a:rPr>
                        <a:t>Table 1</a:t>
                      </a:r>
                    </a:p>
                  </a:txBody>
                  <a:tcPr marL="50800" marR="50800" marT="50800" marB="50800" anchor="ctr" anchorCtr="0" horzOverflow="overflow">
                    <a:lnL/>
                    <a:lnR/>
                    <a:lnT/>
                    <a:lnB/>
                    <a:solidFill>
                      <a:srgbClr val="000000">
                        <a:alpha val="0"/>
                      </a:srgb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r>
              <a:tr h="434922">
                <a:tc>
                  <a:txBody>
                    <a:bodyPr/>
                    <a:lstStyle/>
                    <a:p>
                      <a:pPr defTabSz="914400">
                        <a:defRPr b="0">
                          <a:solidFill>
                            <a:srgbClr val="000000"/>
                          </a:solidFill>
                        </a:defRPr>
                      </a:pPr>
                      <a:r>
                        <a:rPr b="1" sz="2200">
                          <a:solidFill>
                            <a:srgbClr val="FFFFFF"/>
                          </a:solidFill>
                          <a:sym typeface="Helvetica Neue"/>
                        </a:rPr>
                        <a:t>1</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    </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1</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1932</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10.0000</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0</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0</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1</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35</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 3  35</a:t>
                      </a:r>
                    </a:p>
                  </a:txBody>
                  <a:tcPr marL="50800" marR="50800" marT="50800" marB="50800" anchor="ctr" anchorCtr="0" horzOverflow="overflow">
                    <a:solidFill>
                      <a:schemeClr val="accent1">
                        <a:hueOff val="114395"/>
                        <a:lumOff val="-24975"/>
                      </a:schemeClr>
                    </a:solidFill>
                  </a:tcPr>
                </a:tc>
                <a:tc>
                  <a:txBody>
                    <a:bodyPr/>
                    <a:lstStyle/>
                    <a:p>
                      <a:pPr defTabSz="914400">
                        <a:defRPr b="1" sz="2200">
                          <a:solidFill>
                            <a:srgbClr val="FFFFFF"/>
                          </a:solidFill>
                          <a:sym typeface="Helvetica Neue"/>
                        </a:defRPr>
                      </a:pPr>
                    </a:p>
                  </a:txBody>
                  <a:tcPr marL="50800" marR="50800" marT="50800" marB="50800" anchor="ctr" anchorCtr="0" horzOverflow="overflow">
                    <a:solidFill>
                      <a:schemeClr val="accent1">
                        <a:hueOff val="114395"/>
                        <a:lumOff val="-24975"/>
                      </a:schemeClr>
                    </a:solidFill>
                  </a:tcPr>
                </a:tc>
                <a:tc>
                  <a:txBody>
                    <a:bodyPr/>
                    <a:lstStyle/>
                    <a:p>
                      <a:pPr defTabSz="914400">
                        <a:defRPr b="1" sz="2200">
                          <a:solidFill>
                            <a:srgbClr val="FFFFFF"/>
                          </a:solidFill>
                          <a:sym typeface="Helvetica Neue"/>
                        </a:defRPr>
                      </a:pPr>
                    </a:p>
                  </a:txBody>
                  <a:tcPr marL="50800" marR="50800" marT="50800" marB="50800" anchor="ctr" anchorCtr="0" horzOverflow="overflow">
                    <a:solidFill>
                      <a:schemeClr val="accent1">
                        <a:hueOff val="114395"/>
                        <a:lumOff val="-24975"/>
                      </a:schemeClr>
                    </a:solidFill>
                  </a:tcPr>
                </a:tc>
                <a:tc>
                  <a:txBody>
                    <a:bodyPr/>
                    <a:lstStyle/>
                    <a:p>
                      <a:pPr defTabSz="914400">
                        <a:defRPr b="1" sz="2200">
                          <a:solidFill>
                            <a:srgbClr val="FFFFFF"/>
                          </a:solidFill>
                          <a:sym typeface="Helvetica Neue"/>
                        </a:defRPr>
                      </a:pPr>
                    </a:p>
                  </a:txBody>
                  <a:tcPr marL="50800" marR="50800" marT="50800" marB="50800" anchor="ctr" anchorCtr="0" horzOverflow="overflow">
                    <a:solidFill>
                      <a:schemeClr val="accent1">
                        <a:hueOff val="114395"/>
                        <a:lumOff val="-24975"/>
                      </a:schemeClr>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1</a:t>
                      </a:r>
                    </a:p>
                  </a:txBody>
                  <a:tcPr marL="50800" marR="50800" marT="50800" marB="50800" anchor="ctr" anchorCtr="0" horzOverflow="overflow">
                    <a:solidFill>
                      <a:srgbClr val="FFFFFF"/>
                    </a:solidFill>
                  </a:tcPr>
                </a:tc>
                <a:tc>
                  <a:txBody>
                    <a:bodyPr/>
                    <a:lstStyle/>
                    <a:p>
                      <a:pPr defTabSz="914400"/>
                      <a:r>
                        <a:rPr sz="2200">
                          <a:sym typeface="Helvetica Neue"/>
                        </a:rPr>
                        <a:t>-3</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0.189   -0.212    </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-0.286</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0.199</a:t>
                      </a:r>
                    </a:p>
                  </a:txBody>
                  <a:tcPr marL="50800" marR="50800" marT="50800" marB="50800" anchor="ctr" anchorCtr="0" horzOverflow="overflow">
                    <a:solidFill>
                      <a:srgbClr val="FFFFFF"/>
                    </a:solidFill>
                  </a:tcPr>
                </a:tc>
                <a:tc>
                  <a:txBody>
                    <a:bodyPr/>
                    <a:lstStyle/>
                    <a:p>
                      <a:pPr defTabSz="914400"/>
                      <a:r>
                        <a:rPr sz="2200">
                          <a:sym typeface="Helvetica Neue"/>
                        </a:rPr>
                        <a:t>-4.26E-01</a:t>
                      </a:r>
                    </a:p>
                  </a:txBody>
                  <a:tcPr marL="50800" marR="50800" marT="50800" marB="50800" anchor="ctr" anchorCtr="0" horzOverflow="overflow">
                    <a:solidFill>
                      <a:srgbClr val="FFFFFF"/>
                    </a:solidFill>
                  </a:tcPr>
                </a:tc>
                <a:tc>
                  <a:txBody>
                    <a:bodyPr/>
                    <a:lstStyle/>
                    <a:p>
                      <a:pPr defTabSz="914400"/>
                      <a:r>
                        <a:rPr sz="2200">
                          <a:sym typeface="Helvetica Neue"/>
                        </a:rPr>
                        <a:t>-4.56E-01</a:t>
                      </a:r>
                    </a:p>
                  </a:txBody>
                  <a:tcPr marL="50800" marR="50800" marT="50800" marB="50800" anchor="ctr" anchorCtr="0" horzOverflow="overflow">
                    <a:solidFill>
                      <a:srgbClr val="FFFFFF"/>
                    </a:solidFill>
                  </a:tcPr>
                </a:tc>
                <a:tc>
                  <a:txBody>
                    <a:bodyPr/>
                    <a:lstStyle/>
                    <a:p>
                      <a:pPr defTabSz="914400"/>
                      <a:r>
                        <a:rPr sz="2200">
                          <a:sym typeface="Helvetica Neue"/>
                        </a:rPr>
                        <a:t>-2.01E-02</a:t>
                      </a:r>
                    </a:p>
                  </a:txBody>
                  <a:tcPr marL="50800" marR="50800" marT="50800" marB="50800" anchor="ctr" anchorCtr="0" horzOverflow="overflow">
                    <a:solidFill>
                      <a:srgbClr val="FFFFFF"/>
                    </a:solidFill>
                  </a:tcPr>
                </a:tc>
                <a:tc>
                  <a:txBody>
                    <a:bodyPr/>
                    <a:lstStyle/>
                    <a:p>
                      <a:pPr defTabSz="914400"/>
                      <a:r>
                        <a:rPr sz="2200">
                          <a:sym typeface="Helvetica Neue"/>
                        </a:rPr>
                        <a:t>6.63E-02</a:t>
                      </a:r>
                    </a:p>
                  </a:txBody>
                  <a:tcPr marL="50800" marR="50800" marT="50800" marB="50800" anchor="ctr" anchorCtr="0" horzOverflow="overflow">
                    <a:solidFill>
                      <a:srgbClr val="FFFFFF"/>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2</a:t>
                      </a:r>
                    </a:p>
                  </a:txBody>
                  <a:tcPr marL="50800" marR="50800" marT="50800" marB="50800" anchor="ctr" anchorCtr="0" horzOverflow="overflow">
                    <a:solidFill>
                      <a:srgbClr val="E3E5E8"/>
                    </a:solidFill>
                  </a:tcPr>
                </a:tc>
                <a:tc>
                  <a:txBody>
                    <a:bodyPr/>
                    <a:lstStyle/>
                    <a:p>
                      <a:pPr defTabSz="914400"/>
                      <a:r>
                        <a:rPr sz="2200">
                          <a:sym typeface="Helvetica Neue"/>
                        </a:rPr>
                        <a:t>2</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0.797   -2.614    </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-0.707</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0.006</a:t>
                      </a:r>
                    </a:p>
                  </a:txBody>
                  <a:tcPr marL="50800" marR="50800" marT="50800" marB="50800" anchor="ctr" anchorCtr="0" horzOverflow="overflow">
                    <a:solidFill>
                      <a:srgbClr val="E3E5E8"/>
                    </a:solidFill>
                  </a:tcPr>
                </a:tc>
                <a:tc>
                  <a:txBody>
                    <a:bodyPr/>
                    <a:lstStyle/>
                    <a:p>
                      <a:pPr defTabSz="914400"/>
                      <a:r>
                        <a:rPr sz="2200">
                          <a:sym typeface="Helvetica Neue"/>
                        </a:rPr>
                        <a:t>-4.26E-01</a:t>
                      </a:r>
                    </a:p>
                  </a:txBody>
                  <a:tcPr marL="50800" marR="50800" marT="50800" marB="50800" anchor="ctr" anchorCtr="0" horzOverflow="overflow">
                    <a:solidFill>
                      <a:srgbClr val="E3E5E8"/>
                    </a:solidFill>
                  </a:tcPr>
                </a:tc>
                <a:tc>
                  <a:txBody>
                    <a:bodyPr/>
                    <a:lstStyle/>
                    <a:p>
                      <a:pPr defTabSz="914400"/>
                      <a:r>
                        <a:rPr sz="2200">
                          <a:sym typeface="Helvetica Neue"/>
                        </a:rPr>
                        <a:t>-4.56E-01</a:t>
                      </a:r>
                    </a:p>
                  </a:txBody>
                  <a:tcPr marL="50800" marR="50800" marT="50800" marB="50800" anchor="ctr" anchorCtr="0" horzOverflow="overflow">
                    <a:solidFill>
                      <a:srgbClr val="E3E5E8"/>
                    </a:solidFill>
                  </a:tcPr>
                </a:tc>
                <a:tc>
                  <a:txBody>
                    <a:bodyPr/>
                    <a:lstStyle/>
                    <a:p>
                      <a:pPr defTabSz="914400"/>
                      <a:r>
                        <a:rPr sz="2200">
                          <a:sym typeface="Helvetica Neue"/>
                        </a:rPr>
                        <a:t>-2.01E-02</a:t>
                      </a:r>
                    </a:p>
                  </a:txBody>
                  <a:tcPr marL="50800" marR="50800" marT="50800" marB="50800" anchor="ctr" anchorCtr="0" horzOverflow="overflow">
                    <a:solidFill>
                      <a:srgbClr val="E3E5E8"/>
                    </a:solidFill>
                  </a:tcPr>
                </a:tc>
                <a:tc>
                  <a:txBody>
                    <a:bodyPr/>
                    <a:lstStyle/>
                    <a:p>
                      <a:pPr defTabSz="914400"/>
                      <a:r>
                        <a:rPr sz="2200">
                          <a:sym typeface="Helvetica Neue"/>
                        </a:rPr>
                        <a:t>6.63E-02</a:t>
                      </a:r>
                    </a:p>
                  </a:txBody>
                  <a:tcPr marL="50800" marR="50800" marT="50800" marB="50800" anchor="ctr" anchorCtr="0" horzOverflow="overflow">
                    <a:solidFill>
                      <a:srgbClr val="E3E5E8"/>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3</a:t>
                      </a:r>
                    </a:p>
                  </a:txBody>
                  <a:tcPr marL="50800" marR="50800" marT="50800" marB="50800" anchor="ctr" anchorCtr="0" horzOverflow="overflow">
                    <a:solidFill>
                      <a:srgbClr val="FFFFFF"/>
                    </a:solidFill>
                  </a:tcPr>
                </a:tc>
                <a:tc>
                  <a:txBody>
                    <a:bodyPr/>
                    <a:lstStyle/>
                    <a:p>
                      <a:pPr defTabSz="914400"/>
                      <a:r>
                        <a:rPr sz="2200">
                          <a:sym typeface="Helvetica Neue"/>
                        </a:rPr>
                        <a:t>2</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0.337   -1.804    </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-0.948</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0.006</a:t>
                      </a:r>
                    </a:p>
                  </a:txBody>
                  <a:tcPr marL="50800" marR="50800" marT="50800" marB="50800" anchor="ctr" anchorCtr="0" horzOverflow="overflow">
                    <a:solidFill>
                      <a:srgbClr val="FFFFFF"/>
                    </a:solidFill>
                  </a:tcPr>
                </a:tc>
                <a:tc>
                  <a:txBody>
                    <a:bodyPr/>
                    <a:lstStyle/>
                    <a:p>
                      <a:pPr defTabSz="914400"/>
                      <a:r>
                        <a:rPr sz="2200">
                          <a:sym typeface="Helvetica Neue"/>
                        </a:rPr>
                        <a:t>-5.48E-01</a:t>
                      </a:r>
                    </a:p>
                  </a:txBody>
                  <a:tcPr marL="50800" marR="50800" marT="50800" marB="50800" anchor="ctr" anchorCtr="0" horzOverflow="overflow">
                    <a:solidFill>
                      <a:srgbClr val="FFFFFF"/>
                    </a:solidFill>
                  </a:tcPr>
                </a:tc>
                <a:tc>
                  <a:txBody>
                    <a:bodyPr/>
                    <a:lstStyle/>
                    <a:p>
                      <a:pPr defTabSz="914400"/>
                      <a:r>
                        <a:rPr sz="2200">
                          <a:sym typeface="Helvetica Neue"/>
                        </a:rPr>
                        <a:t>-2.48E+00</a:t>
                      </a:r>
                    </a:p>
                  </a:txBody>
                  <a:tcPr marL="50800" marR="50800" marT="50800" marB="50800" anchor="ctr" anchorCtr="0" horzOverflow="overflow">
                    <a:solidFill>
                      <a:srgbClr val="FFFFFF"/>
                    </a:solidFill>
                  </a:tcPr>
                </a:tc>
                <a:tc>
                  <a:txBody>
                    <a:bodyPr/>
                    <a:lstStyle/>
                    <a:p>
                      <a:pPr defTabSz="914400"/>
                      <a:r>
                        <a:rPr sz="2200">
                          <a:sym typeface="Helvetica Neue"/>
                        </a:rPr>
                        <a:t>-2.46E-02</a:t>
                      </a:r>
                    </a:p>
                  </a:txBody>
                  <a:tcPr marL="50800" marR="50800" marT="50800" marB="50800" anchor="ctr" anchorCtr="0" horzOverflow="overflow">
                    <a:solidFill>
                      <a:srgbClr val="FFFFFF"/>
                    </a:solidFill>
                  </a:tcPr>
                </a:tc>
                <a:tc>
                  <a:txBody>
                    <a:bodyPr/>
                    <a:lstStyle/>
                    <a:p>
                      <a:pPr defTabSz="914400"/>
                      <a:r>
                        <a:rPr sz="2200">
                          <a:sym typeface="Helvetica Neue"/>
                        </a:rPr>
                        <a:t>6.68E-02</a:t>
                      </a:r>
                    </a:p>
                  </a:txBody>
                  <a:tcPr marL="50800" marR="50800" marT="50800" marB="50800" anchor="ctr" anchorCtr="0" horzOverflow="overflow">
                    <a:solidFill>
                      <a:srgbClr val="FFFFFF"/>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4</a:t>
                      </a:r>
                    </a:p>
                  </a:txBody>
                  <a:tcPr marL="50800" marR="50800" marT="50800" marB="50800" anchor="ctr" anchorCtr="0" horzOverflow="overflow">
                    <a:solidFill>
                      <a:srgbClr val="E3E5E8"/>
                    </a:solidFill>
                  </a:tcPr>
                </a:tc>
                <a:tc>
                  <a:txBody>
                    <a:bodyPr/>
                    <a:lstStyle/>
                    <a:p>
                      <a:pPr defTabSz="914400"/>
                      <a:r>
                        <a:rPr sz="2200">
                          <a:sym typeface="Helvetica Neue"/>
                        </a:rPr>
                        <a:t>1</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0.015    0.073    </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0.006</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0.010</a:t>
                      </a:r>
                    </a:p>
                  </a:txBody>
                  <a:tcPr marL="50800" marR="50800" marT="50800" marB="50800" anchor="ctr" anchorCtr="0" horzOverflow="overflow">
                    <a:solidFill>
                      <a:srgbClr val="E3E5E8"/>
                    </a:solidFill>
                  </a:tcPr>
                </a:tc>
                <a:tc>
                  <a:txBody>
                    <a:bodyPr/>
                    <a:lstStyle/>
                    <a:p>
                      <a:pPr defTabSz="914400"/>
                      <a:r>
                        <a:rPr sz="2200">
                          <a:sym typeface="Helvetica Neue"/>
                        </a:rPr>
                        <a:t>-5.48E-01</a:t>
                      </a:r>
                    </a:p>
                  </a:txBody>
                  <a:tcPr marL="50800" marR="50800" marT="50800" marB="50800" anchor="ctr" anchorCtr="0" horzOverflow="overflow">
                    <a:solidFill>
                      <a:srgbClr val="E3E5E8"/>
                    </a:solidFill>
                  </a:tcPr>
                </a:tc>
                <a:tc>
                  <a:txBody>
                    <a:bodyPr/>
                    <a:lstStyle/>
                    <a:p>
                      <a:pPr defTabSz="914400"/>
                      <a:r>
                        <a:rPr sz="2200">
                          <a:sym typeface="Helvetica Neue"/>
                        </a:rPr>
                        <a:t>-2.48E+00</a:t>
                      </a:r>
                    </a:p>
                  </a:txBody>
                  <a:tcPr marL="50800" marR="50800" marT="50800" marB="50800" anchor="ctr" anchorCtr="0" horzOverflow="overflow">
                    <a:solidFill>
                      <a:srgbClr val="E3E5E8"/>
                    </a:solidFill>
                  </a:tcPr>
                </a:tc>
                <a:tc>
                  <a:txBody>
                    <a:bodyPr/>
                    <a:lstStyle/>
                    <a:p>
                      <a:pPr defTabSz="914400"/>
                      <a:r>
                        <a:rPr sz="2200">
                          <a:sym typeface="Helvetica Neue"/>
                        </a:rPr>
                        <a:t>-2.46E-02</a:t>
                      </a:r>
                    </a:p>
                  </a:txBody>
                  <a:tcPr marL="50800" marR="50800" marT="50800" marB="50800" anchor="ctr" anchorCtr="0" horzOverflow="overflow">
                    <a:solidFill>
                      <a:srgbClr val="E3E5E8"/>
                    </a:solidFill>
                  </a:tcPr>
                </a:tc>
                <a:tc>
                  <a:txBody>
                    <a:bodyPr/>
                    <a:lstStyle/>
                    <a:p>
                      <a:pPr defTabSz="914400"/>
                      <a:r>
                        <a:rPr sz="2200">
                          <a:sym typeface="Helvetica Neue"/>
                        </a:rPr>
                        <a:t>6.68E-02</a:t>
                      </a:r>
                    </a:p>
                  </a:txBody>
                  <a:tcPr marL="50800" marR="50800" marT="50800" marB="50800" anchor="ctr" anchorCtr="0" horzOverflow="overflow">
                    <a:solidFill>
                      <a:srgbClr val="E3E5E8"/>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5</a:t>
                      </a:r>
                    </a:p>
                  </a:txBody>
                  <a:tcPr marL="50800" marR="50800" marT="50800" marB="50800" anchor="ctr" anchorCtr="0" horzOverflow="overflow">
                    <a:solidFill>
                      <a:srgbClr val="FFFFFF"/>
                    </a:solidFill>
                  </a:tcPr>
                </a:tc>
                <a:tc>
                  <a:txBody>
                    <a:bodyPr/>
                    <a:lstStyle/>
                    <a:p>
                      <a:pPr defTabSz="914400"/>
                      <a:r>
                        <a:rPr sz="2200">
                          <a:sym typeface="Helvetica Neue"/>
                        </a:rPr>
                        <a:t>2</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0.252   -1.209    </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-0.318</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0.006</a:t>
                      </a:r>
                    </a:p>
                  </a:txBody>
                  <a:tcPr marL="50800" marR="50800" marT="50800" marB="50800" anchor="ctr" anchorCtr="0" horzOverflow="overflow">
                    <a:solidFill>
                      <a:srgbClr val="FFFFFF"/>
                    </a:solidFill>
                  </a:tcPr>
                </a:tc>
                <a:tc>
                  <a:txBody>
                    <a:bodyPr/>
                    <a:lstStyle/>
                    <a:p>
                      <a:pPr defTabSz="914400"/>
                      <a:r>
                        <a:rPr sz="2200">
                          <a:sym typeface="Helvetica Neue"/>
                        </a:rPr>
                        <a:t>-5.48E-01</a:t>
                      </a:r>
                    </a:p>
                  </a:txBody>
                  <a:tcPr marL="50800" marR="50800" marT="50800" marB="50800" anchor="ctr" anchorCtr="0" horzOverflow="overflow">
                    <a:solidFill>
                      <a:srgbClr val="FFFFFF"/>
                    </a:solidFill>
                  </a:tcPr>
                </a:tc>
                <a:tc>
                  <a:txBody>
                    <a:bodyPr/>
                    <a:lstStyle/>
                    <a:p>
                      <a:pPr defTabSz="914400"/>
                      <a:r>
                        <a:rPr sz="2200">
                          <a:sym typeface="Helvetica Neue"/>
                        </a:rPr>
                        <a:t>-2.48E+00</a:t>
                      </a:r>
                    </a:p>
                  </a:txBody>
                  <a:tcPr marL="50800" marR="50800" marT="50800" marB="50800" anchor="ctr" anchorCtr="0" horzOverflow="overflow">
                    <a:solidFill>
                      <a:srgbClr val="FFFFFF"/>
                    </a:solidFill>
                  </a:tcPr>
                </a:tc>
                <a:tc>
                  <a:txBody>
                    <a:bodyPr/>
                    <a:lstStyle/>
                    <a:p>
                      <a:pPr defTabSz="914400"/>
                      <a:r>
                        <a:rPr sz="2200">
                          <a:sym typeface="Helvetica Neue"/>
                        </a:rPr>
                        <a:t>-2.46E-02</a:t>
                      </a:r>
                    </a:p>
                  </a:txBody>
                  <a:tcPr marL="50800" marR="50800" marT="50800" marB="50800" anchor="ctr" anchorCtr="0" horzOverflow="overflow">
                    <a:solidFill>
                      <a:srgbClr val="FFFFFF"/>
                    </a:solidFill>
                  </a:tcPr>
                </a:tc>
                <a:tc>
                  <a:txBody>
                    <a:bodyPr/>
                    <a:lstStyle/>
                    <a:p>
                      <a:pPr defTabSz="914400"/>
                      <a:r>
                        <a:rPr sz="2200">
                          <a:sym typeface="Helvetica Neue"/>
                        </a:rPr>
                        <a:t>6.68E-02</a:t>
                      </a:r>
                    </a:p>
                  </a:txBody>
                  <a:tcPr marL="50800" marR="50800" marT="50800" marB="50800" anchor="ctr" anchorCtr="0" horzOverflow="overflow">
                    <a:solidFill>
                      <a:srgbClr val="FFFFFF"/>
                    </a:solidFill>
                  </a:tcPr>
                </a:tc>
              </a:tr>
            </a:tbl>
          </a:graphicData>
        </a:graphic>
      </p:graphicFrame>
      <p:graphicFrame>
        <p:nvGraphicFramePr>
          <p:cNvPr id="831" name="Table 1-1"/>
          <p:cNvGraphicFramePr/>
          <p:nvPr/>
        </p:nvGraphicFramePr>
        <p:xfrm>
          <a:off x="285750" y="5505464"/>
          <a:ext cx="8255000" cy="2609535"/>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812800"/>
                <a:gridCol w="419100"/>
                <a:gridCol w="368300"/>
                <a:gridCol w="723900"/>
                <a:gridCol w="2159000"/>
                <a:gridCol w="266700"/>
                <a:gridCol w="914400"/>
                <a:gridCol w="266700"/>
                <a:gridCol w="812800"/>
                <a:gridCol w="1346200"/>
                <a:gridCol w="1409700"/>
                <a:gridCol w="1409700"/>
                <a:gridCol w="1295400"/>
              </a:tblGrid>
              <a:tr h="461058">
                <a:tc gridSpan="13">
                  <a:txBody>
                    <a:bodyPr/>
                    <a:lstStyle/>
                    <a:p>
                      <a:pPr>
                        <a:defRPr b="0">
                          <a:solidFill>
                            <a:srgbClr val="000000"/>
                          </a:solidFill>
                        </a:defRPr>
                      </a:pPr>
                      <a:r>
                        <a:rPr sz="2400">
                          <a:latin typeface="Helvetica Neue Light"/>
                          <a:ea typeface="Helvetica Neue Light"/>
                          <a:cs typeface="Helvetica Neue Light"/>
                          <a:sym typeface="Helvetica Neue Light"/>
                        </a:rPr>
                        <a:t>Table 1-1</a:t>
                      </a:r>
                    </a:p>
                  </a:txBody>
                  <a:tcPr marL="50800" marR="50800" marT="50800" marB="50800" anchor="ctr" anchorCtr="0" horzOverflow="overflow">
                    <a:lnL/>
                    <a:lnR/>
                    <a:lnT/>
                    <a:lnB/>
                    <a:solidFill>
                      <a:srgbClr val="000000">
                        <a:alpha val="0"/>
                      </a:srgbClr>
                    </a:solidFill>
                  </a:tcPr>
                </a:tc>
                <a:tc hMerge="1">
                  <a:tcPr/>
                </a:tc>
                <a:tc hMerge="1">
                  <a:tcPr/>
                </a:tc>
                <a:tc hMerge="1">
                  <a:tcPr/>
                </a:tc>
                <a:tc hMerge="1">
                  <a:tcPr/>
                </a:tc>
                <a:tc hMerge="1">
                  <a:tcPr/>
                </a:tc>
                <a:tc hMerge="1">
                  <a:tcPr/>
                </a:tc>
                <a:tc hMerge="1">
                  <a:tcPr/>
                </a:tc>
                <a:tc hMerge="1">
                  <a:tcPr/>
                </a:tc>
                <a:tc hMerge="1">
                  <a:tcPr/>
                </a:tc>
                <a:tc hMerge="1">
                  <a:tcPr/>
                </a:tc>
                <a:tc hMerge="1">
                  <a:tcPr/>
                </a:tc>
                <a:tc hMerge="1">
                  <a:tcPr/>
                </a:tc>
              </a:tr>
              <a:tr h="434922">
                <a:tc>
                  <a:txBody>
                    <a:bodyPr/>
                    <a:lstStyle/>
                    <a:p>
                      <a:pPr defTabSz="914400">
                        <a:defRPr b="0">
                          <a:solidFill>
                            <a:srgbClr val="000000"/>
                          </a:solidFill>
                        </a:defRPr>
                      </a:pPr>
                      <a:r>
                        <a:rPr b="1" sz="2200">
                          <a:solidFill>
                            <a:srgbClr val="FFFFFF"/>
                          </a:solidFill>
                          <a:sym typeface="Helvetica Neue"/>
                        </a:rPr>
                        <a:t>1</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    </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1</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1932</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10.0000</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0</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0</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1</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35</a:t>
                      </a:r>
                    </a:p>
                  </a:txBody>
                  <a:tcPr marL="50800" marR="50800" marT="50800" marB="50800" anchor="ctr" anchorCtr="0" horzOverflow="overflow">
                    <a:solidFill>
                      <a:schemeClr val="accent1">
                        <a:hueOff val="114395"/>
                        <a:lumOff val="-24975"/>
                      </a:schemeClr>
                    </a:solidFill>
                  </a:tcPr>
                </a:tc>
                <a:tc>
                  <a:txBody>
                    <a:bodyPr/>
                    <a:lstStyle/>
                    <a:p>
                      <a:pPr defTabSz="914400"/>
                      <a:r>
                        <a:rPr b="1" sz="2200">
                          <a:solidFill>
                            <a:srgbClr val="FFFFFF"/>
                          </a:solidFill>
                          <a:sym typeface="Helvetica Neue"/>
                        </a:rPr>
                        <a:t> 3  35</a:t>
                      </a:r>
                    </a:p>
                  </a:txBody>
                  <a:tcPr marL="50800" marR="50800" marT="50800" marB="50800" anchor="ctr" anchorCtr="0" horzOverflow="overflow">
                    <a:solidFill>
                      <a:schemeClr val="accent1">
                        <a:hueOff val="114395"/>
                        <a:lumOff val="-24975"/>
                      </a:schemeClr>
                    </a:solidFill>
                  </a:tcPr>
                </a:tc>
                <a:tc>
                  <a:txBody>
                    <a:bodyPr/>
                    <a:lstStyle/>
                    <a:p>
                      <a:pPr defTabSz="914400">
                        <a:defRPr b="1" sz="2200">
                          <a:solidFill>
                            <a:srgbClr val="FFFFFF"/>
                          </a:solidFill>
                          <a:sym typeface="Helvetica Neue"/>
                        </a:defRPr>
                      </a:pPr>
                    </a:p>
                  </a:txBody>
                  <a:tcPr marL="50800" marR="50800" marT="50800" marB="50800" anchor="ctr" anchorCtr="0" horzOverflow="overflow">
                    <a:solidFill>
                      <a:schemeClr val="accent1">
                        <a:hueOff val="114395"/>
                        <a:lumOff val="-24975"/>
                      </a:schemeClr>
                    </a:solidFill>
                  </a:tcPr>
                </a:tc>
                <a:tc>
                  <a:txBody>
                    <a:bodyPr/>
                    <a:lstStyle/>
                    <a:p>
                      <a:pPr defTabSz="914400">
                        <a:defRPr b="1" sz="2200">
                          <a:solidFill>
                            <a:srgbClr val="FFFFFF"/>
                          </a:solidFill>
                          <a:sym typeface="Helvetica Neue"/>
                        </a:defRPr>
                      </a:pPr>
                    </a:p>
                  </a:txBody>
                  <a:tcPr marL="50800" marR="50800" marT="50800" marB="50800" anchor="ctr" anchorCtr="0" horzOverflow="overflow">
                    <a:solidFill>
                      <a:schemeClr val="accent1">
                        <a:hueOff val="114395"/>
                        <a:lumOff val="-24975"/>
                      </a:schemeClr>
                    </a:solidFill>
                  </a:tcPr>
                </a:tc>
                <a:tc>
                  <a:txBody>
                    <a:bodyPr/>
                    <a:lstStyle/>
                    <a:p>
                      <a:pPr defTabSz="914400">
                        <a:defRPr b="1" sz="2200">
                          <a:solidFill>
                            <a:srgbClr val="FFFFFF"/>
                          </a:solidFill>
                          <a:sym typeface="Helvetica Neue"/>
                        </a:defRPr>
                      </a:pPr>
                    </a:p>
                  </a:txBody>
                  <a:tcPr marL="50800" marR="50800" marT="50800" marB="50800" anchor="ctr" anchorCtr="0" horzOverflow="overflow">
                    <a:solidFill>
                      <a:schemeClr val="accent1">
                        <a:hueOff val="114395"/>
                        <a:lumOff val="-24975"/>
                      </a:schemeClr>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1</a:t>
                      </a:r>
                    </a:p>
                  </a:txBody>
                  <a:tcPr marL="50800" marR="50800" marT="50800" marB="50800" anchor="ctr" anchorCtr="0" horzOverflow="overflow">
                    <a:solidFill>
                      <a:srgbClr val="FFFFFF"/>
                    </a:solidFill>
                  </a:tcPr>
                </a:tc>
                <a:tc>
                  <a:txBody>
                    <a:bodyPr/>
                    <a:lstStyle/>
                    <a:p>
                      <a:pPr defTabSz="914400"/>
                      <a:r>
                        <a:rPr sz="2200">
                          <a:sym typeface="Helvetica Neue"/>
                        </a:rPr>
                        <a:t>-3</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0.037   -0.171    </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-0.029</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0.199</a:t>
                      </a:r>
                    </a:p>
                  </a:txBody>
                  <a:tcPr marL="50800" marR="50800" marT="50800" marB="50800" anchor="ctr" anchorCtr="0" horzOverflow="overflow">
                    <a:solidFill>
                      <a:srgbClr val="FFFFFF"/>
                    </a:solidFill>
                  </a:tcPr>
                </a:tc>
                <a:tc>
                  <a:txBody>
                    <a:bodyPr/>
                    <a:lstStyle/>
                    <a:p>
                      <a:pPr defTabSz="914400"/>
                      <a:r>
                        <a:rPr sz="2200">
                          <a:sym typeface="Helvetica Neue"/>
                        </a:rPr>
                        <a:t>-3.91E-01</a:t>
                      </a:r>
                    </a:p>
                  </a:txBody>
                  <a:tcPr marL="50800" marR="50800" marT="50800" marB="50800" anchor="ctr" anchorCtr="0" horzOverflow="overflow">
                    <a:solidFill>
                      <a:srgbClr val="FFFFFF"/>
                    </a:solidFill>
                  </a:tcPr>
                </a:tc>
                <a:tc>
                  <a:txBody>
                    <a:bodyPr/>
                    <a:lstStyle/>
                    <a:p>
                      <a:pPr defTabSz="914400"/>
                      <a:r>
                        <a:rPr sz="2200">
                          <a:sym typeface="Helvetica Neue"/>
                        </a:rPr>
                        <a:t>-5.77E-01</a:t>
                      </a:r>
                    </a:p>
                  </a:txBody>
                  <a:tcPr marL="50800" marR="50800" marT="50800" marB="50800" anchor="ctr" anchorCtr="0" horzOverflow="overflow">
                    <a:solidFill>
                      <a:srgbClr val="FFFFFF"/>
                    </a:solidFill>
                  </a:tcPr>
                </a:tc>
                <a:tc>
                  <a:txBody>
                    <a:bodyPr/>
                    <a:lstStyle/>
                    <a:p>
                      <a:pPr defTabSz="914400"/>
                      <a:r>
                        <a:rPr sz="2200">
                          <a:sym typeface="Helvetica Neue"/>
                        </a:rPr>
                        <a:t>-2.06E-01</a:t>
                      </a:r>
                    </a:p>
                  </a:txBody>
                  <a:tcPr marL="50800" marR="50800" marT="50800" marB="50800" anchor="ctr" anchorCtr="0" horzOverflow="overflow">
                    <a:solidFill>
                      <a:srgbClr val="FFFFFF"/>
                    </a:solidFill>
                  </a:tcPr>
                </a:tc>
                <a:tc>
                  <a:txBody>
                    <a:bodyPr/>
                    <a:lstStyle/>
                    <a:p>
                      <a:pPr defTabSz="914400"/>
                      <a:r>
                        <a:rPr sz="2200">
                          <a:sym typeface="Helvetica Neue"/>
                        </a:rPr>
                        <a:t>8.32E-01</a:t>
                      </a:r>
                    </a:p>
                  </a:txBody>
                  <a:tcPr marL="50800" marR="50800" marT="50800" marB="50800" anchor="ctr" anchorCtr="0" horzOverflow="overflow">
                    <a:solidFill>
                      <a:srgbClr val="FFFFFF"/>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2</a:t>
                      </a:r>
                    </a:p>
                  </a:txBody>
                  <a:tcPr marL="50800" marR="50800" marT="50800" marB="50800" anchor="ctr" anchorCtr="0" horzOverflow="overflow">
                    <a:solidFill>
                      <a:srgbClr val="E3E5E8"/>
                    </a:solidFill>
                  </a:tcPr>
                </a:tc>
                <a:tc>
                  <a:txBody>
                    <a:bodyPr/>
                    <a:lstStyle/>
                    <a:p>
                      <a:pPr defTabSz="914400"/>
                      <a:r>
                        <a:rPr sz="2200">
                          <a:sym typeface="Helvetica Neue"/>
                        </a:rPr>
                        <a:t>2</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0.212    0.321    </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-0.739</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0.006</a:t>
                      </a:r>
                    </a:p>
                  </a:txBody>
                  <a:tcPr marL="50800" marR="50800" marT="50800" marB="50800" anchor="ctr" anchorCtr="0" horzOverflow="overflow">
                    <a:solidFill>
                      <a:srgbClr val="E3E5E8"/>
                    </a:solidFill>
                  </a:tcPr>
                </a:tc>
                <a:tc>
                  <a:txBody>
                    <a:bodyPr/>
                    <a:lstStyle/>
                    <a:p>
                      <a:pPr defTabSz="914400"/>
                      <a:r>
                        <a:rPr sz="2200">
                          <a:sym typeface="Helvetica Neue"/>
                        </a:rPr>
                        <a:t>-2.41E-01</a:t>
                      </a:r>
                    </a:p>
                  </a:txBody>
                  <a:tcPr marL="50800" marR="50800" marT="50800" marB="50800" anchor="ctr" anchorCtr="0" horzOverflow="overflow">
                    <a:solidFill>
                      <a:srgbClr val="E3E5E8"/>
                    </a:solidFill>
                  </a:tcPr>
                </a:tc>
                <a:tc>
                  <a:txBody>
                    <a:bodyPr/>
                    <a:lstStyle/>
                    <a:p>
                      <a:pPr defTabSz="914400"/>
                      <a:r>
                        <a:rPr sz="2200">
                          <a:sym typeface="Helvetica Neue"/>
                        </a:rPr>
                        <a:t>-8.82E-01</a:t>
                      </a:r>
                    </a:p>
                  </a:txBody>
                  <a:tcPr marL="50800" marR="50800" marT="50800" marB="50800" anchor="ctr" anchorCtr="0" horzOverflow="overflow">
                    <a:solidFill>
                      <a:srgbClr val="E3E5E8"/>
                    </a:solidFill>
                  </a:tcPr>
                </a:tc>
                <a:tc>
                  <a:txBody>
                    <a:bodyPr/>
                    <a:lstStyle/>
                    <a:p>
                      <a:pPr defTabSz="914400"/>
                      <a:r>
                        <a:rPr sz="2200">
                          <a:sym typeface="Helvetica Neue"/>
                        </a:rPr>
                        <a:t>-3.04E+00</a:t>
                      </a:r>
                    </a:p>
                  </a:txBody>
                  <a:tcPr marL="50800" marR="50800" marT="50800" marB="50800" anchor="ctr" anchorCtr="0" horzOverflow="overflow">
                    <a:solidFill>
                      <a:srgbClr val="E3E5E8"/>
                    </a:solidFill>
                  </a:tcPr>
                </a:tc>
                <a:tc>
                  <a:txBody>
                    <a:bodyPr/>
                    <a:lstStyle/>
                    <a:p>
                      <a:pPr defTabSz="914400"/>
                      <a:r>
                        <a:rPr sz="2200">
                          <a:sym typeface="Helvetica Neue"/>
                        </a:rPr>
                        <a:t>3.79E+00</a:t>
                      </a:r>
                    </a:p>
                  </a:txBody>
                  <a:tcPr marL="50800" marR="50800" marT="50800" marB="50800" anchor="ctr" anchorCtr="0" horzOverflow="overflow">
                    <a:solidFill>
                      <a:srgbClr val="E3E5E8"/>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3</a:t>
                      </a:r>
                    </a:p>
                  </a:txBody>
                  <a:tcPr marL="50800" marR="50800" marT="50800" marB="50800" anchor="ctr" anchorCtr="0" horzOverflow="overflow">
                    <a:solidFill>
                      <a:srgbClr val="FFFFFF"/>
                    </a:solidFill>
                  </a:tcPr>
                </a:tc>
                <a:tc>
                  <a:txBody>
                    <a:bodyPr/>
                    <a:lstStyle/>
                    <a:p>
                      <a:pPr defTabSz="914400"/>
                      <a:r>
                        <a:rPr sz="2200">
                          <a:sym typeface="Helvetica Neue"/>
                        </a:rPr>
                        <a:t>2</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0.435   -1.184    </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-0.636</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0.006</a:t>
                      </a:r>
                    </a:p>
                  </a:txBody>
                  <a:tcPr marL="50800" marR="50800" marT="50800" marB="50800" anchor="ctr" anchorCtr="0" horzOverflow="overflow">
                    <a:solidFill>
                      <a:srgbClr val="FFFFFF"/>
                    </a:solidFill>
                  </a:tcPr>
                </a:tc>
                <a:tc>
                  <a:txBody>
                    <a:bodyPr/>
                    <a:lstStyle/>
                    <a:p>
                      <a:pPr defTabSz="914400"/>
                      <a:r>
                        <a:rPr sz="2200">
                          <a:sym typeface="Helvetica Neue"/>
                        </a:rPr>
                        <a:t>-3.37E-01</a:t>
                      </a:r>
                    </a:p>
                  </a:txBody>
                  <a:tcPr marL="50800" marR="50800" marT="50800" marB="50800" anchor="ctr" anchorCtr="0" horzOverflow="overflow">
                    <a:solidFill>
                      <a:srgbClr val="FFFFFF"/>
                    </a:solidFill>
                  </a:tcPr>
                </a:tc>
                <a:tc>
                  <a:txBody>
                    <a:bodyPr/>
                    <a:lstStyle/>
                    <a:p>
                      <a:pPr defTabSz="914400"/>
                      <a:r>
                        <a:rPr sz="2200">
                          <a:sym typeface="Helvetica Neue"/>
                        </a:rPr>
                        <a:t>-3.6E+00</a:t>
                      </a:r>
                    </a:p>
                  </a:txBody>
                  <a:tcPr marL="50800" marR="50800" marT="50800" marB="50800" anchor="ctr" anchorCtr="0" horzOverflow="overflow">
                    <a:solidFill>
                      <a:srgbClr val="FFFFFF"/>
                    </a:solidFill>
                  </a:tcPr>
                </a:tc>
                <a:tc>
                  <a:txBody>
                    <a:bodyPr/>
                    <a:lstStyle/>
                    <a:p>
                      <a:pPr defTabSz="914400"/>
                      <a:r>
                        <a:rPr sz="2200">
                          <a:sym typeface="Helvetica Neue"/>
                        </a:rPr>
                        <a:t>-6.17E-01</a:t>
                      </a:r>
                    </a:p>
                  </a:txBody>
                  <a:tcPr marL="50800" marR="50800" marT="50800" marB="50800" anchor="ctr" anchorCtr="0" horzOverflow="overflow">
                    <a:solidFill>
                      <a:srgbClr val="FFFFFF"/>
                    </a:solidFill>
                  </a:tcPr>
                </a:tc>
                <a:tc>
                  <a:txBody>
                    <a:bodyPr/>
                    <a:lstStyle/>
                    <a:p>
                      <a:pPr defTabSz="914400"/>
                      <a:r>
                        <a:rPr sz="2200">
                          <a:sym typeface="Helvetica Neue"/>
                        </a:rPr>
                        <a:t>1.36E+00</a:t>
                      </a:r>
                    </a:p>
                  </a:txBody>
                  <a:tcPr marL="50800" marR="50800" marT="50800" marB="50800" anchor="ctr" anchorCtr="0" horzOverflow="overflow">
                    <a:solidFill>
                      <a:srgbClr val="FFFFFF"/>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4</a:t>
                      </a:r>
                    </a:p>
                  </a:txBody>
                  <a:tcPr marL="50800" marR="50800" marT="50800" marB="50800" anchor="ctr" anchorCtr="0" horzOverflow="overflow">
                    <a:solidFill>
                      <a:srgbClr val="E3E5E8"/>
                    </a:solidFill>
                  </a:tcPr>
                </a:tc>
                <a:tc>
                  <a:txBody>
                    <a:bodyPr/>
                    <a:lstStyle/>
                    <a:p>
                      <a:pPr defTabSz="914400"/>
                      <a:r>
                        <a:rPr sz="2200">
                          <a:sym typeface="Helvetica Neue"/>
                        </a:rPr>
                        <a:t>1</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0.099    0.052    </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0.102</a:t>
                      </a:r>
                    </a:p>
                  </a:txBody>
                  <a:tcPr marL="50800" marR="50800" marT="50800" marB="50800" anchor="ctr" anchorCtr="0" horzOverflow="overflow">
                    <a:solidFill>
                      <a:srgbClr val="E3E5E8"/>
                    </a:solidFill>
                  </a:tcPr>
                </a:tc>
                <a:tc>
                  <a:txBody>
                    <a:bodyPr/>
                    <a:lstStyle/>
                    <a:p>
                      <a:pPr defTabSz="914400"/>
                      <a:r>
                        <a:rPr sz="2200">
                          <a:sym typeface="Helvetica Neue"/>
                        </a:rPr>
                        <a:t> </a:t>
                      </a:r>
                    </a:p>
                  </a:txBody>
                  <a:tcPr marL="50800" marR="50800" marT="50800" marB="50800" anchor="ctr" anchorCtr="0" horzOverflow="overflow">
                    <a:solidFill>
                      <a:srgbClr val="E3E5E8"/>
                    </a:solidFill>
                  </a:tcPr>
                </a:tc>
                <a:tc>
                  <a:txBody>
                    <a:bodyPr/>
                    <a:lstStyle/>
                    <a:p>
                      <a:pPr defTabSz="914400"/>
                      <a:r>
                        <a:rPr sz="2200">
                          <a:sym typeface="Helvetica Neue"/>
                        </a:rPr>
                        <a:t>0.010</a:t>
                      </a:r>
                    </a:p>
                  </a:txBody>
                  <a:tcPr marL="50800" marR="50800" marT="50800" marB="50800" anchor="ctr" anchorCtr="0" horzOverflow="overflow">
                    <a:solidFill>
                      <a:srgbClr val="E3E5E8"/>
                    </a:solidFill>
                  </a:tcPr>
                </a:tc>
                <a:tc>
                  <a:txBody>
                    <a:bodyPr/>
                    <a:lstStyle/>
                    <a:p>
                      <a:pPr defTabSz="914400"/>
                      <a:r>
                        <a:rPr sz="2200">
                          <a:sym typeface="Helvetica Neue"/>
                        </a:rPr>
                        <a:t>1.19E+00</a:t>
                      </a:r>
                    </a:p>
                  </a:txBody>
                  <a:tcPr marL="50800" marR="50800" marT="50800" marB="50800" anchor="ctr" anchorCtr="0" horzOverflow="overflow">
                    <a:solidFill>
                      <a:srgbClr val="E3E5E8"/>
                    </a:solidFill>
                  </a:tcPr>
                </a:tc>
                <a:tc>
                  <a:txBody>
                    <a:bodyPr/>
                    <a:lstStyle/>
                    <a:p>
                      <a:pPr defTabSz="914400"/>
                      <a:r>
                        <a:rPr sz="2200">
                          <a:sym typeface="Helvetica Neue"/>
                        </a:rPr>
                        <a:t>-2.87E+00</a:t>
                      </a:r>
                    </a:p>
                  </a:txBody>
                  <a:tcPr marL="50800" marR="50800" marT="50800" marB="50800" anchor="ctr" anchorCtr="0" horzOverflow="overflow">
                    <a:solidFill>
                      <a:srgbClr val="E3E5E8"/>
                    </a:solidFill>
                  </a:tcPr>
                </a:tc>
                <a:tc>
                  <a:txBody>
                    <a:bodyPr/>
                    <a:lstStyle/>
                    <a:p>
                      <a:pPr defTabSz="914400"/>
                      <a:r>
                        <a:rPr sz="2200">
                          <a:sym typeface="Helvetica Neue"/>
                        </a:rPr>
                        <a:t>5.99E-01</a:t>
                      </a:r>
                    </a:p>
                  </a:txBody>
                  <a:tcPr marL="50800" marR="50800" marT="50800" marB="50800" anchor="ctr" anchorCtr="0" horzOverflow="overflow">
                    <a:solidFill>
                      <a:srgbClr val="E3E5E8"/>
                    </a:solidFill>
                  </a:tcPr>
                </a:tc>
                <a:tc>
                  <a:txBody>
                    <a:bodyPr/>
                    <a:lstStyle/>
                    <a:p>
                      <a:pPr defTabSz="914400"/>
                      <a:r>
                        <a:rPr sz="2200">
                          <a:sym typeface="Helvetica Neue"/>
                        </a:rPr>
                        <a:t>2.12E+00</a:t>
                      </a:r>
                    </a:p>
                  </a:txBody>
                  <a:tcPr marL="50800" marR="50800" marT="50800" marB="50800" anchor="ctr" anchorCtr="0" horzOverflow="overflow">
                    <a:solidFill>
                      <a:srgbClr val="E3E5E8"/>
                    </a:solidFill>
                  </a:tcPr>
                </a:tc>
              </a:tr>
              <a:tr h="434922">
                <a:tc>
                  <a:txBody>
                    <a:bodyPr/>
                    <a:lstStyle/>
                    <a:p>
                      <a:pPr defTabSz="914400">
                        <a:defRPr b="0">
                          <a:solidFill>
                            <a:srgbClr val="000000"/>
                          </a:solidFill>
                        </a:defRPr>
                      </a:pPr>
                      <a:r>
                        <a:rPr b="1" sz="2200">
                          <a:solidFill>
                            <a:srgbClr val="FFFFFF"/>
                          </a:solidFill>
                          <a:sym typeface="Helvetica Neue"/>
                        </a:rPr>
                        <a:t>         </a:t>
                      </a:r>
                    </a:p>
                  </a:txBody>
                  <a:tcPr marL="50800" marR="50800" marT="50800" marB="50800" anchor="ctr" anchorCtr="0" horzOverflow="overflow"/>
                </a:tc>
                <a:tc>
                  <a:txBody>
                    <a:bodyPr/>
                    <a:lstStyle/>
                    <a:p>
                      <a:pPr defTabSz="914400"/>
                      <a:r>
                        <a:rPr sz="2200">
                          <a:sym typeface="Helvetica Neue"/>
                        </a:rPr>
                        <a:t>5</a:t>
                      </a:r>
                    </a:p>
                  </a:txBody>
                  <a:tcPr marL="50800" marR="50800" marT="50800" marB="50800" anchor="ctr" anchorCtr="0" horzOverflow="overflow">
                    <a:solidFill>
                      <a:srgbClr val="FFFFFF"/>
                    </a:solidFill>
                  </a:tcPr>
                </a:tc>
                <a:tc>
                  <a:txBody>
                    <a:bodyPr/>
                    <a:lstStyle/>
                    <a:p>
                      <a:pPr defTabSz="914400"/>
                      <a:r>
                        <a:rPr sz="2200">
                          <a:sym typeface="Helvetica Neue"/>
                        </a:rPr>
                        <a:t>2</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0.046   -1.033    </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0.071</a:t>
                      </a:r>
                    </a:p>
                  </a:txBody>
                  <a:tcPr marL="50800" marR="50800" marT="50800" marB="50800" anchor="ctr" anchorCtr="0" horzOverflow="overflow">
                    <a:solidFill>
                      <a:srgbClr val="FFFFFF"/>
                    </a:solidFill>
                  </a:tcPr>
                </a:tc>
                <a:tc>
                  <a:txBody>
                    <a:bodyPr/>
                    <a:lstStyle/>
                    <a:p>
                      <a:pPr defTabSz="914400"/>
                      <a:r>
                        <a:rPr sz="2200">
                          <a:sym typeface="Helvetica Neue"/>
                        </a:rPr>
                        <a:t> </a:t>
                      </a:r>
                    </a:p>
                  </a:txBody>
                  <a:tcPr marL="50800" marR="50800" marT="50800" marB="50800" anchor="ctr" anchorCtr="0" horzOverflow="overflow">
                    <a:solidFill>
                      <a:srgbClr val="FFFFFF"/>
                    </a:solidFill>
                  </a:tcPr>
                </a:tc>
                <a:tc>
                  <a:txBody>
                    <a:bodyPr/>
                    <a:lstStyle/>
                    <a:p>
                      <a:pPr defTabSz="914400"/>
                      <a:r>
                        <a:rPr sz="2200">
                          <a:sym typeface="Helvetica Neue"/>
                        </a:rPr>
                        <a:t>0.006</a:t>
                      </a:r>
                    </a:p>
                  </a:txBody>
                  <a:tcPr marL="50800" marR="50800" marT="50800" marB="50800" anchor="ctr" anchorCtr="0" horzOverflow="overflow">
                    <a:solidFill>
                      <a:srgbClr val="FFFFFF"/>
                    </a:solidFill>
                  </a:tcPr>
                </a:tc>
                <a:tc>
                  <a:txBody>
                    <a:bodyPr/>
                    <a:lstStyle/>
                    <a:p>
                      <a:pPr defTabSz="914400"/>
                      <a:r>
                        <a:rPr sz="2200">
                          <a:sym typeface="Helvetica Neue"/>
                        </a:rPr>
                        <a:t>-7.07E-01</a:t>
                      </a:r>
                    </a:p>
                  </a:txBody>
                  <a:tcPr marL="50800" marR="50800" marT="50800" marB="50800" anchor="ctr" anchorCtr="0" horzOverflow="overflow">
                    <a:solidFill>
                      <a:srgbClr val="FFFFFF"/>
                    </a:solidFill>
                  </a:tcPr>
                </a:tc>
                <a:tc>
                  <a:txBody>
                    <a:bodyPr/>
                    <a:lstStyle/>
                    <a:p>
                      <a:pPr defTabSz="914400"/>
                      <a:r>
                        <a:rPr sz="2200">
                          <a:sym typeface="Helvetica Neue"/>
                        </a:rPr>
                        <a:t>-3.24E+00</a:t>
                      </a:r>
                    </a:p>
                  </a:txBody>
                  <a:tcPr marL="50800" marR="50800" marT="50800" marB="50800" anchor="ctr" anchorCtr="0" horzOverflow="overflow">
                    <a:solidFill>
                      <a:srgbClr val="FFFFFF"/>
                    </a:solidFill>
                  </a:tcPr>
                </a:tc>
                <a:tc>
                  <a:txBody>
                    <a:bodyPr/>
                    <a:lstStyle/>
                    <a:p>
                      <a:pPr defTabSz="914400"/>
                      <a:r>
                        <a:rPr sz="2200">
                          <a:sym typeface="Helvetica Neue"/>
                        </a:rPr>
                        <a:t>-2.26E-01</a:t>
                      </a:r>
                    </a:p>
                  </a:txBody>
                  <a:tcPr marL="50800" marR="50800" marT="50800" marB="50800" anchor="ctr" anchorCtr="0" horzOverflow="overflow">
                    <a:solidFill>
                      <a:srgbClr val="FFFFFF"/>
                    </a:solidFill>
                  </a:tcPr>
                </a:tc>
                <a:tc>
                  <a:txBody>
                    <a:bodyPr/>
                    <a:lstStyle/>
                    <a:p>
                      <a:pPr defTabSz="914400"/>
                      <a:r>
                        <a:rPr sz="2200">
                          <a:sym typeface="Helvetica Neue"/>
                        </a:rPr>
                        <a:t>8.75E-01</a:t>
                      </a:r>
                    </a:p>
                  </a:txBody>
                  <a:tcPr marL="50800" marR="50800" marT="50800" marB="50800" anchor="ctr" anchorCtr="0" horzOverflow="overflow">
                    <a:solidFill>
                      <a:srgbClr val="FFFFFF"/>
                    </a:solidFill>
                  </a:tcPr>
                </a:tc>
              </a:tr>
            </a:tbl>
          </a:graphicData>
        </a:graphic>
      </p:graphicFrame>
      <p:sp>
        <p:nvSpPr>
          <p:cNvPr id="832" name="f(x,p,t) of initial partons"/>
          <p:cNvSpPr txBox="1"/>
          <p:nvPr/>
        </p:nvSpPr>
        <p:spPr>
          <a:xfrm>
            <a:off x="4967920" y="1930565"/>
            <a:ext cx="3068960" cy="457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f(x,p,t) of initial partons</a:t>
            </a:r>
          </a:p>
        </p:txBody>
      </p:sp>
      <p:sp>
        <p:nvSpPr>
          <p:cNvPr id="833" name="f(x,p,t) of final partons"/>
          <p:cNvSpPr txBox="1"/>
          <p:nvPr/>
        </p:nvSpPr>
        <p:spPr>
          <a:xfrm>
            <a:off x="4967920" y="5505464"/>
            <a:ext cx="2939170" cy="4572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f(x,p,t) of final partons</a:t>
            </a:r>
          </a:p>
        </p:txBody>
      </p:sp>
      <p:sp>
        <p:nvSpPr>
          <p:cNvPr id="834" name="Particle ID…"/>
          <p:cNvSpPr/>
          <p:nvPr/>
        </p:nvSpPr>
        <p:spPr>
          <a:xfrm>
            <a:off x="905799" y="5159389"/>
            <a:ext cx="1417639" cy="7493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p>
            <a:pPr defTabSz="1181100">
              <a:buClr>
                <a:srgbClr val="021EAA"/>
              </a:buClr>
              <a:defRPr sz="3000">
                <a:uFill>
                  <a:solidFill>
                    <a:srgbClr val="000000"/>
                  </a:solidFill>
                </a:uFill>
                <a:latin typeface="Times New Roman"/>
                <a:ea typeface="Times New Roman"/>
                <a:cs typeface="Times New Roman"/>
                <a:sym typeface="Times New Roman"/>
              </a:defRPr>
            </a:pPr>
            <a:r>
              <a:rPr sz="2400">
                <a:solidFill>
                  <a:srgbClr val="021EAA"/>
                </a:solidFill>
                <a:uFill>
                  <a:solidFill>
                    <a:srgbClr val="021EAA"/>
                  </a:solidFill>
                </a:uFill>
              </a:rPr>
              <a:t>Particle ID</a:t>
            </a:r>
          </a:p>
          <a:p>
            <a:pPr defTabSz="1181100">
              <a:buClr>
                <a:srgbClr val="021EAA"/>
              </a:buClr>
              <a:defRPr sz="3000">
                <a:uFill>
                  <a:solidFill>
                    <a:srgbClr val="000000"/>
                  </a:solidFill>
                </a:uFill>
                <a:latin typeface="Times New Roman"/>
                <a:ea typeface="Times New Roman"/>
                <a:cs typeface="Times New Roman"/>
                <a:sym typeface="Times New Roman"/>
              </a:defRPr>
            </a:pPr>
            <a:r>
              <a:rPr sz="2400">
                <a:solidFill>
                  <a:srgbClr val="021EAA"/>
                </a:solidFill>
                <a:uFill>
                  <a:solidFill>
                    <a:srgbClr val="021EAA"/>
                  </a:solidFill>
                </a:uFill>
              </a:rPr>
              <a:t>(PYTHIA)</a:t>
            </a:r>
          </a:p>
        </p:txBody>
      </p:sp>
      <p:sp>
        <p:nvSpPr>
          <p:cNvPr id="835" name="momentum"/>
          <p:cNvSpPr/>
          <p:nvPr/>
        </p:nvSpPr>
        <p:spPr>
          <a:xfrm>
            <a:off x="3324421" y="5159389"/>
            <a:ext cx="2180085"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07600"/>
              </a:buClr>
              <a:defRPr sz="2400">
                <a:solidFill>
                  <a:srgbClr val="007600"/>
                </a:solidFill>
                <a:uFill>
                  <a:solidFill>
                    <a:srgbClr val="007600"/>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07600"/>
                </a:solidFill>
                <a:uFill>
                  <a:solidFill>
                    <a:srgbClr val="007600"/>
                  </a:solidFill>
                </a:uFill>
              </a:rPr>
              <a:t>momentum</a:t>
            </a:r>
          </a:p>
        </p:txBody>
      </p:sp>
      <p:sp>
        <p:nvSpPr>
          <p:cNvPr id="836" name="Line"/>
          <p:cNvSpPr/>
          <p:nvPr/>
        </p:nvSpPr>
        <p:spPr>
          <a:xfrm>
            <a:off x="2369054" y="5065855"/>
            <a:ext cx="3644901" cy="1"/>
          </a:xfrm>
          <a:prstGeom prst="line">
            <a:avLst/>
          </a:prstGeom>
          <a:ln w="91440">
            <a:solidFill>
              <a:srgbClr val="008F00"/>
            </a:solidFill>
          </a:ln>
        </p:spPr>
        <p:txBody>
          <a:bodyPr lIns="50800" tIns="50800" rIns="50800" bIns="50800" anchor="ctr"/>
          <a:lstStyle/>
          <a:p>
            <a:pPr/>
          </a:p>
        </p:txBody>
      </p:sp>
      <p:sp>
        <p:nvSpPr>
          <p:cNvPr id="837" name="mass"/>
          <p:cNvSpPr/>
          <p:nvPr/>
        </p:nvSpPr>
        <p:spPr>
          <a:xfrm>
            <a:off x="6374984" y="5159389"/>
            <a:ext cx="698501"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mass</a:t>
            </a:r>
          </a:p>
        </p:txBody>
      </p:sp>
      <p:sp>
        <p:nvSpPr>
          <p:cNvPr id="838" name="position &amp; time"/>
          <p:cNvSpPr/>
          <p:nvPr/>
        </p:nvSpPr>
        <p:spPr>
          <a:xfrm>
            <a:off x="8774466" y="5159389"/>
            <a:ext cx="2728815" cy="7493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07600"/>
              </a:buClr>
              <a:defRPr sz="2400">
                <a:solidFill>
                  <a:srgbClr val="007600"/>
                </a:solidFill>
                <a:uFill>
                  <a:solidFill>
                    <a:srgbClr val="007600"/>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07600"/>
                </a:solidFill>
                <a:uFill>
                  <a:solidFill>
                    <a:srgbClr val="007600"/>
                  </a:solidFill>
                </a:uFill>
              </a:rPr>
              <a:t>position &amp; time</a:t>
            </a:r>
          </a:p>
        </p:txBody>
      </p:sp>
      <p:sp>
        <p:nvSpPr>
          <p:cNvPr id="839" name="Line"/>
          <p:cNvSpPr/>
          <p:nvPr/>
        </p:nvSpPr>
        <p:spPr>
          <a:xfrm>
            <a:off x="7387300" y="5065855"/>
            <a:ext cx="4724401" cy="1"/>
          </a:xfrm>
          <a:prstGeom prst="line">
            <a:avLst/>
          </a:prstGeom>
          <a:ln w="91440">
            <a:solidFill>
              <a:srgbClr val="008F00"/>
            </a:solidFill>
          </a:ln>
        </p:spPr>
        <p:txBody>
          <a:bodyPr lIns="50800" tIns="50800" rIns="50800" bIns="50800" anchor="ctr"/>
          <a:lstStyle/>
          <a:p>
            <a:pPr/>
          </a:p>
        </p:txBody>
      </p:sp>
      <p:sp>
        <p:nvSpPr>
          <p:cNvPr id="840" name="Particle#"/>
          <p:cNvSpPr/>
          <p:nvPr/>
        </p:nvSpPr>
        <p:spPr>
          <a:xfrm>
            <a:off x="1984868" y="1930565"/>
            <a:ext cx="1172221"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Particle#</a:t>
            </a:r>
          </a:p>
        </p:txBody>
      </p:sp>
      <p:sp>
        <p:nvSpPr>
          <p:cNvPr id="841" name="b(fm)"/>
          <p:cNvSpPr/>
          <p:nvPr/>
        </p:nvSpPr>
        <p:spPr>
          <a:xfrm>
            <a:off x="3448523" y="2028921"/>
            <a:ext cx="782886"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b(fm)</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44" name="String fragmentation"/>
          <p:cNvSpPr txBox="1"/>
          <p:nvPr>
            <p:ph type="title"/>
          </p:nvPr>
        </p:nvSpPr>
        <p:spPr>
          <a:xfrm>
            <a:off x="942570" y="390285"/>
            <a:ext cx="11110659" cy="1629015"/>
          </a:xfrm>
          <a:prstGeom prst="rect">
            <a:avLst/>
          </a:prstGeom>
        </p:spPr>
        <p:txBody>
          <a:bodyPr/>
          <a:lstStyle/>
          <a:p>
            <a:pPr/>
            <a:r>
              <a:t>String fragmentation</a:t>
            </a:r>
          </a:p>
        </p:txBody>
      </p:sp>
      <p:sp>
        <p:nvSpPr>
          <p:cNvPr id="845"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pic>
        <p:nvPicPr>
          <p:cNvPr id="846" name="droppedImage.tiff" descr="droppedImage.tiff"/>
          <p:cNvPicPr>
            <a:picLocks noChangeAspect="1"/>
          </p:cNvPicPr>
          <p:nvPr/>
        </p:nvPicPr>
        <p:blipFill>
          <a:blip r:embed="rId2">
            <a:extLst/>
          </a:blip>
          <a:stretch>
            <a:fillRect/>
          </a:stretch>
        </p:blipFill>
        <p:spPr>
          <a:xfrm>
            <a:off x="800100" y="1663700"/>
            <a:ext cx="11404600" cy="7200900"/>
          </a:xfrm>
          <a:prstGeom prst="rect">
            <a:avLst/>
          </a:prstGeom>
          <a:ln w="12700">
            <a:miter lim="400000"/>
          </a:ln>
        </p:spPr>
      </p:pic>
      <p:sp>
        <p:nvSpPr>
          <p:cNvPr id="847"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pic>
        <p:nvPicPr>
          <p:cNvPr id="848" name="droppedImage.tiff" descr="droppedImage.tiff"/>
          <p:cNvPicPr>
            <a:picLocks noChangeAspect="1"/>
          </p:cNvPicPr>
          <p:nvPr/>
        </p:nvPicPr>
        <p:blipFill>
          <a:blip r:embed="rId3">
            <a:extLst/>
          </a:blip>
          <a:stretch>
            <a:fillRect/>
          </a:stretch>
        </p:blipFill>
        <p:spPr>
          <a:xfrm>
            <a:off x="8026400" y="6921500"/>
            <a:ext cx="4381500" cy="965200"/>
          </a:xfrm>
          <a:prstGeom prst="rect">
            <a:avLst/>
          </a:prstGeom>
          <a:ln w="12700">
            <a:miter lim="400000"/>
          </a:ln>
        </p:spPr>
      </p:pic>
      <p:pic>
        <p:nvPicPr>
          <p:cNvPr id="849" name="droppedImage.tiff" descr="droppedImage.tiff"/>
          <p:cNvPicPr>
            <a:picLocks noChangeAspect="1"/>
          </p:cNvPicPr>
          <p:nvPr/>
        </p:nvPicPr>
        <p:blipFill>
          <a:blip r:embed="rId4">
            <a:extLst/>
          </a:blip>
          <a:stretch>
            <a:fillRect/>
          </a:stretch>
        </p:blipFill>
        <p:spPr>
          <a:xfrm>
            <a:off x="8064500" y="7912100"/>
            <a:ext cx="1676400" cy="749300"/>
          </a:xfrm>
          <a:prstGeom prst="rect">
            <a:avLst/>
          </a:prstGeom>
          <a:ln w="12700">
            <a:miter lim="400000"/>
          </a:ln>
        </p:spPr>
      </p:pic>
      <p:sp>
        <p:nvSpPr>
          <p:cNvPr id="850" name="string tension:"/>
          <p:cNvSpPr/>
          <p:nvPr/>
        </p:nvSpPr>
        <p:spPr>
          <a:xfrm>
            <a:off x="8064500" y="6286500"/>
            <a:ext cx="2427921" cy="4953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00000"/>
              </a:buClr>
              <a:defRPr b="1" sz="3000">
                <a:uFill>
                  <a:solidFill>
                    <a:srgbClr val="000000"/>
                  </a:solidFill>
                </a:uFill>
                <a:latin typeface="Times New Roman"/>
                <a:ea typeface="Times New Roman"/>
                <a:cs typeface="Times New Roman"/>
                <a:sym typeface="Times New Roman"/>
              </a:defRPr>
            </a:lvl1pPr>
          </a:lstStyle>
          <a:p>
            <a:pPr/>
            <a:r>
              <a:t>string tension: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53" name="Fragmentation in default AMPT"/>
          <p:cNvSpPr txBox="1"/>
          <p:nvPr>
            <p:ph type="title"/>
          </p:nvPr>
        </p:nvSpPr>
        <p:spPr>
          <a:xfrm>
            <a:off x="955270" y="314085"/>
            <a:ext cx="11110659" cy="1629015"/>
          </a:xfrm>
          <a:prstGeom prst="rect">
            <a:avLst/>
          </a:prstGeom>
        </p:spPr>
        <p:txBody>
          <a:bodyPr/>
          <a:lstStyle/>
          <a:p>
            <a:pPr/>
            <a:r>
              <a:t>Fragmentation in default AMPT</a:t>
            </a:r>
          </a:p>
        </p:txBody>
      </p:sp>
      <p:sp>
        <p:nvSpPr>
          <p:cNvPr id="854"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pic>
        <p:nvPicPr>
          <p:cNvPr id="855" name="droppedImage.tiff" descr="droppedImage.tiff"/>
          <p:cNvPicPr>
            <a:picLocks noChangeAspect="1"/>
          </p:cNvPicPr>
          <p:nvPr/>
        </p:nvPicPr>
        <p:blipFill>
          <a:blip r:embed="rId2">
            <a:extLst/>
          </a:blip>
          <a:stretch>
            <a:fillRect/>
          </a:stretch>
        </p:blipFill>
        <p:spPr>
          <a:xfrm>
            <a:off x="800100" y="1968500"/>
            <a:ext cx="11417300" cy="7086600"/>
          </a:xfrm>
          <a:prstGeom prst="rect">
            <a:avLst/>
          </a:prstGeom>
          <a:ln w="12700">
            <a:miter lim="400000"/>
          </a:ln>
        </p:spPr>
      </p:pic>
      <p:sp>
        <p:nvSpPr>
          <p:cNvPr id="856"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8"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59" name="String melting mechanism"/>
          <p:cNvSpPr txBox="1"/>
          <p:nvPr>
            <p:ph type="title"/>
          </p:nvPr>
        </p:nvSpPr>
        <p:spPr>
          <a:prstGeom prst="rect">
            <a:avLst/>
          </a:prstGeom>
        </p:spPr>
        <p:txBody>
          <a:bodyPr/>
          <a:lstStyle/>
          <a:p>
            <a:pPr/>
            <a:r>
              <a:t>String melting mechanism</a:t>
            </a:r>
          </a:p>
        </p:txBody>
      </p:sp>
      <p:sp>
        <p:nvSpPr>
          <p:cNvPr id="860"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pic>
        <p:nvPicPr>
          <p:cNvPr id="861" name="droppedImage.tiff" descr="droppedImage.tiff"/>
          <p:cNvPicPr>
            <a:picLocks noChangeAspect="1"/>
          </p:cNvPicPr>
          <p:nvPr/>
        </p:nvPicPr>
        <p:blipFill>
          <a:blip r:embed="rId2">
            <a:extLst/>
          </a:blip>
          <a:stretch>
            <a:fillRect/>
          </a:stretch>
        </p:blipFill>
        <p:spPr>
          <a:xfrm>
            <a:off x="1384300" y="2095500"/>
            <a:ext cx="10236200" cy="6845300"/>
          </a:xfrm>
          <a:prstGeom prst="rect">
            <a:avLst/>
          </a:prstGeom>
          <a:ln w="12700">
            <a:miter lim="400000"/>
          </a:ln>
        </p:spPr>
      </p:pic>
      <p:sp>
        <p:nvSpPr>
          <p:cNvPr id="862"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4"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65" name="Coalescence in string-melting AMPT"/>
          <p:cNvSpPr txBox="1"/>
          <p:nvPr>
            <p:ph type="title"/>
          </p:nvPr>
        </p:nvSpPr>
        <p:spPr>
          <a:xfrm>
            <a:off x="942570" y="377585"/>
            <a:ext cx="11110659" cy="1629015"/>
          </a:xfrm>
          <a:prstGeom prst="rect">
            <a:avLst/>
          </a:prstGeom>
        </p:spPr>
        <p:txBody>
          <a:bodyPr/>
          <a:lstStyle/>
          <a:p>
            <a:pPr/>
            <a:r>
              <a:t>Coalescence in string-melting AMPT</a:t>
            </a:r>
          </a:p>
        </p:txBody>
      </p:sp>
      <p:sp>
        <p:nvSpPr>
          <p:cNvPr id="866"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pic>
        <p:nvPicPr>
          <p:cNvPr id="867" name="droppedImage.tiff" descr="droppedImage.tiff"/>
          <p:cNvPicPr>
            <a:picLocks noChangeAspect="1"/>
          </p:cNvPicPr>
          <p:nvPr/>
        </p:nvPicPr>
        <p:blipFill>
          <a:blip r:embed="rId2">
            <a:extLst/>
          </a:blip>
          <a:stretch>
            <a:fillRect/>
          </a:stretch>
        </p:blipFill>
        <p:spPr>
          <a:xfrm>
            <a:off x="1219200" y="1790700"/>
            <a:ext cx="10553700" cy="6819900"/>
          </a:xfrm>
          <a:prstGeom prst="rect">
            <a:avLst/>
          </a:prstGeom>
          <a:ln w="12700">
            <a:miter lim="400000"/>
          </a:ln>
        </p:spPr>
      </p:pic>
      <p:sp>
        <p:nvSpPr>
          <p:cNvPr id="868"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2" name="droppedImage.pdf" descr="droppedImage.pdf"/>
          <p:cNvPicPr>
            <a:picLocks noChangeAspect="1"/>
          </p:cNvPicPr>
          <p:nvPr/>
        </p:nvPicPr>
        <p:blipFill>
          <a:blip r:embed="rId2">
            <a:extLst/>
          </a:blip>
          <a:stretch>
            <a:fillRect/>
          </a:stretch>
        </p:blipFill>
        <p:spPr>
          <a:xfrm>
            <a:off x="239226" y="1257300"/>
            <a:ext cx="4753947" cy="7683500"/>
          </a:xfrm>
          <a:prstGeom prst="rect">
            <a:avLst/>
          </a:prstGeom>
          <a:ln w="12700">
            <a:miter lim="400000"/>
          </a:ln>
        </p:spPr>
      </p:pic>
      <p:pic>
        <p:nvPicPr>
          <p:cNvPr id="613" name="droppedImage.pdf" descr="droppedImage.pdf"/>
          <p:cNvPicPr>
            <a:picLocks noChangeAspect="1"/>
          </p:cNvPicPr>
          <p:nvPr/>
        </p:nvPicPr>
        <p:blipFill>
          <a:blip r:embed="rId3">
            <a:extLst/>
          </a:blip>
          <a:stretch>
            <a:fillRect/>
          </a:stretch>
        </p:blipFill>
        <p:spPr>
          <a:xfrm>
            <a:off x="5166782" y="1257300"/>
            <a:ext cx="10454218" cy="5702300"/>
          </a:xfrm>
          <a:prstGeom prst="rect">
            <a:avLst/>
          </a:prstGeom>
          <a:ln w="12700">
            <a:miter lim="400000"/>
          </a:ln>
        </p:spPr>
      </p:pic>
      <p:sp>
        <p:nvSpPr>
          <p:cNvPr id="614" name="physics @ energy and length scales"/>
          <p:cNvSpPr txBox="1"/>
          <p:nvPr/>
        </p:nvSpPr>
        <p:spPr>
          <a:xfrm>
            <a:off x="543842" y="161148"/>
            <a:ext cx="11899901" cy="762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physics @ energy and length scales </a:t>
            </a:r>
          </a:p>
        </p:txBody>
      </p:sp>
      <p:sp>
        <p:nvSpPr>
          <p:cNvPr id="615" name="Oval"/>
          <p:cNvSpPr/>
          <p:nvPr/>
        </p:nvSpPr>
        <p:spPr>
          <a:xfrm rot="1881978">
            <a:off x="1112614" y="6450395"/>
            <a:ext cx="3390901" cy="1727201"/>
          </a:xfrm>
          <a:prstGeom prst="ellipse">
            <a:avLst/>
          </a:prstGeom>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616" name="Rectangle"/>
          <p:cNvSpPr/>
          <p:nvPr/>
        </p:nvSpPr>
        <p:spPr>
          <a:xfrm>
            <a:off x="5181600" y="3479800"/>
            <a:ext cx="7378700" cy="889000"/>
          </a:xfrm>
          <a:prstGeom prst="rect">
            <a:avLst/>
          </a:prstGeom>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617" name="Slide Number"/>
          <p:cNvSpPr txBox="1"/>
          <p:nvPr>
            <p:ph type="sldNum" sz="quarter" idx="4294967295"/>
          </p:nvPr>
        </p:nvSpPr>
        <p:spPr>
          <a:xfrm>
            <a:off x="12602633" y="9323609"/>
            <a:ext cx="2286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0" name="droppedImage.tiff" descr="droppedImage.tiff"/>
          <p:cNvPicPr>
            <a:picLocks noChangeAspect="1"/>
          </p:cNvPicPr>
          <p:nvPr/>
        </p:nvPicPr>
        <p:blipFill>
          <a:blip r:embed="rId2">
            <a:extLst/>
          </a:blip>
          <a:stretch>
            <a:fillRect/>
          </a:stretch>
        </p:blipFill>
        <p:spPr>
          <a:xfrm>
            <a:off x="1206500" y="1778000"/>
            <a:ext cx="11747500" cy="5969000"/>
          </a:xfrm>
          <a:prstGeom prst="rect">
            <a:avLst/>
          </a:prstGeom>
          <a:ln w="12700">
            <a:miter lim="400000"/>
          </a:ln>
        </p:spPr>
      </p:pic>
      <p:sp>
        <p:nvSpPr>
          <p:cNvPr id="871" name="AMPT模型的关键参数"/>
          <p:cNvSpPr/>
          <p:nvPr/>
        </p:nvSpPr>
        <p:spPr>
          <a:xfrm>
            <a:off x="543842" y="656448"/>
            <a:ext cx="11899901"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AMPT模型的关键参数</a:t>
            </a:r>
          </a:p>
        </p:txBody>
      </p:sp>
      <p:sp>
        <p:nvSpPr>
          <p:cNvPr id="872"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4"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875"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876" name="Parameters in  input.ampt: New options in red"/>
          <p:cNvSpPr/>
          <p:nvPr/>
        </p:nvSpPr>
        <p:spPr>
          <a:xfrm>
            <a:off x="307490" y="426165"/>
            <a:ext cx="3365501" cy="9398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algn="ctr" defTabSz="584200">
              <a:lnSpc>
                <a:spcPts val="2400"/>
              </a:lnSpc>
              <a:buClr>
                <a:srgbClr val="000000"/>
              </a:buClr>
              <a:buFont typeface="Times"/>
              <a:defRPr sz="3000">
                <a:uFill>
                  <a:solidFill>
                    <a:srgbClr val="000000"/>
                  </a:solidFill>
                </a:uFill>
                <a:latin typeface="Times New Roman"/>
                <a:ea typeface="Times New Roman"/>
                <a:cs typeface="Times New Roman"/>
                <a:sym typeface="Times New Roman"/>
              </a:defRPr>
            </a:pPr>
            <a:r>
              <a:rPr sz="3600">
                <a:solidFill>
                  <a:srgbClr val="021EAA"/>
                </a:solidFill>
                <a:uFill>
                  <a:solidFill>
                    <a:srgbClr val="021EAA"/>
                  </a:solidFill>
                </a:uFill>
                <a:latin typeface="Times"/>
                <a:ea typeface="Times"/>
                <a:cs typeface="Times"/>
                <a:sym typeface="Times"/>
              </a:rPr>
              <a:t>Parameters in </a:t>
            </a:r>
            <a:br>
              <a:rPr sz="3600">
                <a:solidFill>
                  <a:srgbClr val="021EAA"/>
                </a:solidFill>
                <a:uFill>
                  <a:solidFill>
                    <a:srgbClr val="021EAA"/>
                  </a:solidFill>
                </a:uFill>
                <a:latin typeface="Times"/>
                <a:ea typeface="Times"/>
                <a:cs typeface="Times"/>
                <a:sym typeface="Times"/>
              </a:rPr>
            </a:br>
            <a:r>
              <a:rPr sz="3600">
                <a:solidFill>
                  <a:srgbClr val="021EAA"/>
                </a:solidFill>
                <a:uFill>
                  <a:solidFill>
                    <a:srgbClr val="021EAA"/>
                  </a:solidFill>
                </a:uFill>
                <a:latin typeface="Times"/>
                <a:ea typeface="Times"/>
                <a:cs typeface="Times"/>
                <a:sym typeface="Times"/>
              </a:rPr>
              <a:t>input.ampt:</a:t>
            </a:r>
            <a:br>
              <a:rPr sz="3600">
                <a:solidFill>
                  <a:srgbClr val="021EAA"/>
                </a:solidFill>
                <a:uFill>
                  <a:solidFill>
                    <a:srgbClr val="021EAA"/>
                  </a:solidFill>
                </a:uFill>
                <a:latin typeface="Times"/>
                <a:ea typeface="Times"/>
                <a:cs typeface="Times"/>
                <a:sym typeface="Times"/>
              </a:rPr>
            </a:br>
            <a:r>
              <a:rPr i="1" sz="2400">
                <a:solidFill>
                  <a:srgbClr val="FF2600"/>
                </a:solidFill>
                <a:uFill>
                  <a:solidFill>
                    <a:srgbClr val="FF2600"/>
                  </a:solidFill>
                </a:uFill>
                <a:latin typeface="Times"/>
                <a:ea typeface="Times"/>
                <a:cs typeface="Times"/>
                <a:sym typeface="Times"/>
              </a:rPr>
              <a:t>New options in red</a:t>
            </a:r>
          </a:p>
        </p:txBody>
      </p:sp>
      <p:sp>
        <p:nvSpPr>
          <p:cNvPr id="877" name="200.           ! EFRM (sqrt(S_NN) in GeV) CMS          ! FRAME A               ! PROJ A               ! TARG 197            ! IAP (projectile A number) 79              ! IZP (projectile Z number) 197            ! IAT (target A number) 79              ! IZT (target Z number) 2              ! NEVNT (total number of events) 0.              ! BMIN (mininum impact parameter in fm)  13.             ! BMAX (maximum impact parameter in fm, also see below) 1 ! ISOFT (D=1): select Default AMPT or String Melting(see below) 150 ! NTMAX: number of timesteps (D=150), see below 0.2 ! DT: timestep in fm (hadron cascade time= DT*NTMAX) (D=0.2) 2.2 ! PARJ(41): parameter a in Lund symmetric splitting function 0.5       ! PARJ(42): parameter b in Lund symmetric splitting function 1 ! (D=1,yes;0,no) flag for popcorn mechanism(netbaryon stopping) 1.0 ! PARJ(5) to control BMBbar vs BBbar in popcorn (D=1.0) 1 ! shadowing flag (Default=1,yes; 0,no) 0 ! quenching flag (D=0,no; 1,yes) 1.0 ! quenching parameter -dE/dx (GeV/fm) in case quenching flag=1 2.0 ! p0 cutoff in HIJING for minijet productions (D=2.0) 3.2264d0 ! parton screening mass in fm^(-1) (D=3.2264d0), see below 0 ! IZPC: (D=0 forward-angle parton scatterings; 100,isotropic) 0.47140452d0 ! alpha in parton cascade 1d6 ! dpcoal in GeV 1d6 ! drcoal in fm 0 ! ihjsed: take HIJING seed from below (D=0)or at runtime(11) 53153523 ! random seed for HIJING 8 ! random seed for parton cascade 0 ! flag for Ks0 weak decays (D=0,no; 1,yes) 1 ! flag for phi decays at end of hadron cascade (D=1,yes; 0,no) 0 ! optional OSCAR output (D=0,no; 1,yes; 2,initial parton info)"/>
          <p:cNvSpPr/>
          <p:nvPr/>
        </p:nvSpPr>
        <p:spPr>
          <a:xfrm>
            <a:off x="4636957" y="901832"/>
            <a:ext cx="7391401" cy="7535169"/>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1181100">
              <a:buClr>
                <a:srgbClr val="000000"/>
              </a:buClr>
              <a:defRPr sz="3000">
                <a:uFill>
                  <a:solidFill>
                    <a:srgbClr val="000000"/>
                  </a:solidFill>
                </a:uFill>
                <a:latin typeface="Times New Roman"/>
                <a:ea typeface="Times New Roman"/>
                <a:cs typeface="Times New Roman"/>
                <a:sym typeface="Times New Roman"/>
              </a:defRPr>
            </a:pPr>
            <a:r>
              <a:rPr sz="1600"/>
              <a:t>200.           ! EFRM (sqrt(S_NN) in GeV)</a:t>
            </a:r>
            <a:br>
              <a:rPr sz="1600"/>
            </a:br>
            <a:r>
              <a:rPr sz="1600"/>
              <a:t>CMS          ! FRAME</a:t>
            </a:r>
            <a:br>
              <a:rPr sz="1600"/>
            </a:br>
            <a:r>
              <a:rPr sz="1600"/>
              <a:t>A               ! PROJ</a:t>
            </a:r>
            <a:br>
              <a:rPr sz="1600"/>
            </a:br>
            <a:r>
              <a:rPr sz="1600"/>
              <a:t>A               ! TARG</a:t>
            </a:r>
            <a:br>
              <a:rPr sz="1600"/>
            </a:br>
            <a:r>
              <a:rPr sz="1600"/>
              <a:t>197            ! IAP (projectile A number)</a:t>
            </a:r>
            <a:br>
              <a:rPr sz="1600"/>
            </a:br>
            <a:r>
              <a:rPr sz="1600"/>
              <a:t>79              ! IZP (projectile Z number)</a:t>
            </a:r>
            <a:br>
              <a:rPr sz="1600"/>
            </a:br>
            <a:r>
              <a:rPr sz="1600"/>
              <a:t>197            ! IAT (target A number)</a:t>
            </a:r>
            <a:br>
              <a:rPr sz="1600"/>
            </a:br>
            <a:r>
              <a:rPr sz="1600"/>
              <a:t>79              ! IZT (target Z number)</a:t>
            </a:r>
            <a:br>
              <a:rPr sz="1600"/>
            </a:br>
            <a:r>
              <a:rPr sz="1600"/>
              <a:t>2              ! NEVNT (total number of events)</a:t>
            </a:r>
            <a:br>
              <a:rPr sz="1600"/>
            </a:br>
            <a:r>
              <a:rPr sz="1600"/>
              <a:t>0.              ! BMIN (mininum impact parameter in fm) </a:t>
            </a:r>
            <a:br>
              <a:rPr sz="1600"/>
            </a:br>
            <a:r>
              <a:rPr sz="1600"/>
              <a:t>13.             ! BMAX (maximum impact parameter in fm, also see below)</a:t>
            </a:r>
            <a:br>
              <a:rPr sz="1600"/>
            </a:br>
            <a:r>
              <a:rPr sz="1600"/>
              <a:t>1	! ISOFT (D=1): select Default AMPT or String Melting(see below)</a:t>
            </a:r>
            <a:br>
              <a:rPr sz="1600"/>
            </a:br>
            <a:r>
              <a:rPr sz="1600"/>
              <a:t>150	! NTMAX: number of timesteps (D=150), see below</a:t>
            </a:r>
            <a:br>
              <a:rPr sz="1600"/>
            </a:br>
            <a:r>
              <a:rPr sz="1600"/>
              <a:t>0.2	! DT: timestep in fm (hadron cascade time= DT*NTMAX) (D=0.2)</a:t>
            </a:r>
            <a:br>
              <a:rPr sz="1600"/>
            </a:br>
            <a:r>
              <a:rPr sz="1600"/>
              <a:t>2.2	! PARJ(41): parameter a in Lund symmetric splitting function</a:t>
            </a:r>
            <a:br>
              <a:rPr sz="1600"/>
            </a:br>
            <a:r>
              <a:rPr sz="1600"/>
              <a:t>0.5      	! PARJ(42): parameter b in Lund symmetric splitting function</a:t>
            </a:r>
            <a:br>
              <a:rPr sz="1600"/>
            </a:br>
            <a:r>
              <a:rPr sz="1600"/>
              <a:t>1	! (D=1,yes;0,no) flag for popcorn mechanism(netbaryon stopping)</a:t>
            </a:r>
            <a:br>
              <a:rPr sz="1600"/>
            </a:br>
            <a:r>
              <a:rPr sz="1600"/>
              <a:t>1.0	! PARJ(5) to control BMBbar vs BBbar in popcorn (D=1.0)</a:t>
            </a:r>
            <a:br>
              <a:rPr sz="1600"/>
            </a:br>
            <a:r>
              <a:rPr sz="1600"/>
              <a:t>1	! shadowing flag (Default=1,yes; 0,no)</a:t>
            </a:r>
            <a:br>
              <a:rPr sz="1600"/>
            </a:br>
            <a:r>
              <a:rPr sz="1600"/>
              <a:t>0	! quenching flag (D=0,no; 1,yes)</a:t>
            </a:r>
            <a:br>
              <a:rPr sz="1600"/>
            </a:br>
            <a:r>
              <a:rPr sz="1600"/>
              <a:t>1.0	! quenching parameter -dE/dx (GeV/fm) in case quenching flag=1</a:t>
            </a:r>
            <a:br>
              <a:rPr sz="1600"/>
            </a:br>
            <a:r>
              <a:rPr sz="1600"/>
              <a:t>2.0	! p0 cutoff in HIJING for minijet productions (D=2.0)</a:t>
            </a:r>
            <a:br>
              <a:rPr sz="1600"/>
            </a:br>
            <a:r>
              <a:rPr sz="1600"/>
              <a:t>3.2264d0	! parton screening mass in fm^(-1) (D=3.2264d0), see below</a:t>
            </a:r>
            <a:br>
              <a:rPr sz="1600"/>
            </a:br>
            <a:r>
              <a:rPr sz="1600"/>
              <a:t>0	! IZPC: (D=0 forward-angle parton scatterings; 100,isotropic)</a:t>
            </a:r>
            <a:br>
              <a:rPr sz="1600"/>
            </a:br>
            <a:r>
              <a:rPr sz="1600"/>
              <a:t>0.47140452d0	! alpha in parton cascade</a:t>
            </a:r>
            <a:br>
              <a:rPr sz="1600"/>
            </a:br>
            <a:r>
              <a:rPr sz="1600"/>
              <a:t>1d6	! dpcoal in GeV</a:t>
            </a:r>
            <a:br>
              <a:rPr sz="1600"/>
            </a:br>
            <a:r>
              <a:rPr sz="1600"/>
              <a:t>1d6	! drcoal in fm</a:t>
            </a:r>
            <a:br>
              <a:rPr sz="1600"/>
            </a:br>
            <a:r>
              <a:rPr sz="1600"/>
              <a:t>0	! ihjsed: take HIJING seed from below (D=0)or at runtime(11)</a:t>
            </a:r>
            <a:br>
              <a:rPr sz="1600"/>
            </a:br>
            <a:r>
              <a:rPr sz="1600"/>
              <a:t>53153523	! random seed for HIJING</a:t>
            </a:r>
            <a:br>
              <a:rPr sz="1600"/>
            </a:br>
            <a:r>
              <a:rPr sz="1600"/>
              <a:t>8	! random seed for parton cascade</a:t>
            </a:r>
            <a:br>
              <a:rPr sz="1600"/>
            </a:br>
            <a:r>
              <a:rPr sz="1600"/>
              <a:t>0	! flag for Ks0 weak decays (D=0,no; 1,yes)</a:t>
            </a:r>
            <a:br>
              <a:rPr sz="1600"/>
            </a:br>
            <a:r>
              <a:rPr sz="1600">
                <a:solidFill>
                  <a:srgbClr val="FF2600"/>
                </a:solidFill>
                <a:uFill>
                  <a:solidFill>
                    <a:srgbClr val="FF2600"/>
                  </a:solidFill>
                </a:uFill>
              </a:rPr>
              <a:t>1	! flag for phi decays at end of hadron cascade (D=1,yes; 0,no)</a:t>
            </a:r>
            <a:br>
              <a:rPr sz="1600">
                <a:solidFill>
                  <a:srgbClr val="FF2600"/>
                </a:solidFill>
                <a:uFill>
                  <a:solidFill>
                    <a:srgbClr val="FF2600"/>
                  </a:solidFill>
                </a:uFill>
              </a:rPr>
            </a:br>
            <a:r>
              <a:rPr sz="1600"/>
              <a:t>0	! optional OSCAR output (D=0,no; 1,yes; </a:t>
            </a:r>
            <a:r>
              <a:rPr sz="1600">
                <a:solidFill>
                  <a:srgbClr val="FF2600"/>
                </a:solidFill>
                <a:uFill>
                  <a:solidFill>
                    <a:srgbClr val="FF2600"/>
                  </a:solidFill>
                </a:uFill>
              </a:rPr>
              <a:t>2,initial parton info</a:t>
            </a:r>
            <a:r>
              <a:rPr sz="1600"/>
              <a:t>)</a:t>
            </a:r>
          </a:p>
        </p:txBody>
      </p:sp>
      <p:sp>
        <p:nvSpPr>
          <p:cNvPr id="878" name="Rounded Rectangle"/>
          <p:cNvSpPr/>
          <p:nvPr/>
        </p:nvSpPr>
        <p:spPr>
          <a:xfrm>
            <a:off x="4440163" y="356539"/>
            <a:ext cx="7480301" cy="3149601"/>
          </a:xfrm>
          <a:prstGeom prst="roundRect">
            <a:avLst>
              <a:gd name="adj" fmla="val 125"/>
            </a:avLst>
          </a:prstGeom>
          <a:ln w="25400">
            <a:solidFill>
              <a:srgbClr val="008F00"/>
            </a:solidFill>
          </a:ln>
        </p:spPr>
        <p:txBody>
          <a:bodyPr lIns="0" tIns="0" rIns="0" bIns="0"/>
          <a:lstStyle/>
          <a:p>
            <a:pPr defTabSz="584200">
              <a:defRPr sz="1400"/>
            </a:pPr>
          </a:p>
        </p:txBody>
      </p:sp>
      <p:sp>
        <p:nvSpPr>
          <p:cNvPr id="879" name="Rounded Rectangle"/>
          <p:cNvSpPr/>
          <p:nvPr/>
        </p:nvSpPr>
        <p:spPr>
          <a:xfrm>
            <a:off x="4144972" y="3503919"/>
            <a:ext cx="8166101" cy="495301"/>
          </a:xfrm>
          <a:prstGeom prst="roundRect">
            <a:avLst>
              <a:gd name="adj" fmla="val 182"/>
            </a:avLst>
          </a:prstGeom>
          <a:ln w="25400">
            <a:solidFill>
              <a:srgbClr val="434ED6"/>
            </a:solidFill>
          </a:ln>
        </p:spPr>
        <p:txBody>
          <a:bodyPr lIns="0" tIns="0" rIns="0" bIns="0"/>
          <a:lstStyle/>
          <a:p>
            <a:pPr defTabSz="584200">
              <a:defRPr sz="1400"/>
            </a:pPr>
          </a:p>
        </p:txBody>
      </p:sp>
      <p:sp>
        <p:nvSpPr>
          <p:cNvPr id="880" name="Rounded Rectangle"/>
          <p:cNvSpPr/>
          <p:nvPr/>
        </p:nvSpPr>
        <p:spPr>
          <a:xfrm>
            <a:off x="4440163" y="5077609"/>
            <a:ext cx="7480301" cy="977901"/>
          </a:xfrm>
          <a:prstGeom prst="roundRect">
            <a:avLst>
              <a:gd name="adj" fmla="val 184"/>
            </a:avLst>
          </a:prstGeom>
          <a:ln w="25400">
            <a:solidFill>
              <a:srgbClr val="008F00"/>
            </a:solidFill>
          </a:ln>
        </p:spPr>
        <p:txBody>
          <a:bodyPr lIns="0" tIns="0" rIns="0" bIns="0"/>
          <a:lstStyle/>
          <a:p>
            <a:pPr defTabSz="584200">
              <a:defRPr sz="1400"/>
            </a:pPr>
          </a:p>
        </p:txBody>
      </p:sp>
      <p:sp>
        <p:nvSpPr>
          <p:cNvPr id="881" name="Rounded Rectangle"/>
          <p:cNvSpPr/>
          <p:nvPr/>
        </p:nvSpPr>
        <p:spPr>
          <a:xfrm>
            <a:off x="4144972" y="6061166"/>
            <a:ext cx="8166101" cy="787401"/>
          </a:xfrm>
          <a:prstGeom prst="roundRect">
            <a:avLst>
              <a:gd name="adj" fmla="val 183"/>
            </a:avLst>
          </a:prstGeom>
          <a:ln w="25400">
            <a:solidFill>
              <a:srgbClr val="942193"/>
            </a:solidFill>
          </a:ln>
        </p:spPr>
        <p:txBody>
          <a:bodyPr lIns="0" tIns="0" rIns="0" bIns="0"/>
          <a:lstStyle/>
          <a:p>
            <a:pPr defTabSz="584200">
              <a:defRPr sz="1400"/>
            </a:pPr>
          </a:p>
        </p:txBody>
      </p:sp>
      <p:sp>
        <p:nvSpPr>
          <p:cNvPr id="882" name="Rounded Rectangle"/>
          <p:cNvSpPr/>
          <p:nvPr/>
        </p:nvSpPr>
        <p:spPr>
          <a:xfrm>
            <a:off x="4636957" y="6848010"/>
            <a:ext cx="7670801" cy="495301"/>
          </a:xfrm>
          <a:prstGeom prst="roundRect">
            <a:avLst>
              <a:gd name="adj" fmla="val 182"/>
            </a:avLst>
          </a:prstGeom>
          <a:ln w="25400">
            <a:solidFill>
              <a:srgbClr val="929292"/>
            </a:solidFill>
          </a:ln>
        </p:spPr>
        <p:txBody>
          <a:bodyPr lIns="0" tIns="0" rIns="0" bIns="0"/>
          <a:lstStyle/>
          <a:p>
            <a:pPr defTabSz="584200">
              <a:defRPr sz="1400"/>
            </a:pPr>
          </a:p>
        </p:txBody>
      </p:sp>
      <p:sp>
        <p:nvSpPr>
          <p:cNvPr id="883" name="Rounded Rectangle"/>
          <p:cNvSpPr/>
          <p:nvPr/>
        </p:nvSpPr>
        <p:spPr>
          <a:xfrm>
            <a:off x="4440163" y="8126634"/>
            <a:ext cx="7480301" cy="889001"/>
          </a:xfrm>
          <a:prstGeom prst="roundRect">
            <a:avLst>
              <a:gd name="adj" fmla="val 182"/>
            </a:avLst>
          </a:prstGeom>
          <a:ln w="25400">
            <a:solidFill>
              <a:srgbClr val="000000"/>
            </a:solidFill>
          </a:ln>
        </p:spPr>
        <p:txBody>
          <a:bodyPr lIns="0" tIns="0" rIns="0" bIns="0"/>
          <a:lstStyle/>
          <a:p>
            <a:pPr defTabSz="584200">
              <a:defRPr sz="1400"/>
            </a:pPr>
          </a:p>
        </p:txBody>
      </p:sp>
      <p:sp>
        <p:nvSpPr>
          <p:cNvPr id="884" name="Rounded Rectangle"/>
          <p:cNvSpPr/>
          <p:nvPr/>
        </p:nvSpPr>
        <p:spPr>
          <a:xfrm>
            <a:off x="4144972" y="7831566"/>
            <a:ext cx="8166101" cy="292101"/>
          </a:xfrm>
          <a:prstGeom prst="roundRect">
            <a:avLst>
              <a:gd name="adj" fmla="val 185"/>
            </a:avLst>
          </a:prstGeom>
          <a:ln w="25400">
            <a:solidFill>
              <a:srgbClr val="942193"/>
            </a:solidFill>
          </a:ln>
        </p:spPr>
        <p:txBody>
          <a:bodyPr lIns="0" tIns="0" rIns="0" bIns="0"/>
          <a:lstStyle/>
          <a:p>
            <a:pPr defTabSz="584200">
              <a:defRPr sz="1400"/>
            </a:pPr>
          </a:p>
        </p:txBody>
      </p:sp>
      <p:sp>
        <p:nvSpPr>
          <p:cNvPr id="885" name="Initial Conditions/…"/>
          <p:cNvSpPr/>
          <p:nvPr/>
        </p:nvSpPr>
        <p:spPr>
          <a:xfrm>
            <a:off x="166045" y="1635162"/>
            <a:ext cx="3511502" cy="14351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p>
            <a:pPr defTabSz="1181100">
              <a:buClr>
                <a:srgbClr val="007600"/>
              </a:buClr>
              <a:defRPr sz="3000">
                <a:uFill>
                  <a:solidFill>
                    <a:srgbClr val="000000"/>
                  </a:solidFill>
                </a:uFill>
                <a:latin typeface="Times New Roman"/>
                <a:ea typeface="Times New Roman"/>
                <a:cs typeface="Times New Roman"/>
                <a:sym typeface="Times New Roman"/>
              </a:defRPr>
            </a:pPr>
            <a:r>
              <a:rPr sz="2400">
                <a:solidFill>
                  <a:srgbClr val="007600"/>
                </a:solidFill>
                <a:uFill>
                  <a:solidFill>
                    <a:srgbClr val="007600"/>
                  </a:solidFill>
                </a:uFill>
              </a:rPr>
              <a:t>Initial Conditions/</a:t>
            </a:r>
          </a:p>
          <a:p>
            <a:pPr defTabSz="1181100">
              <a:buClr>
                <a:srgbClr val="007600"/>
              </a:buClr>
              <a:defRPr sz="3000">
                <a:uFill>
                  <a:solidFill>
                    <a:srgbClr val="000000"/>
                  </a:solidFill>
                </a:uFill>
                <a:latin typeface="Times New Roman"/>
                <a:ea typeface="Times New Roman"/>
                <a:cs typeface="Times New Roman"/>
                <a:sym typeface="Times New Roman"/>
              </a:defRPr>
            </a:pPr>
            <a:r>
              <a:rPr sz="2400">
                <a:solidFill>
                  <a:srgbClr val="007600"/>
                </a:solidFill>
                <a:uFill>
                  <a:solidFill>
                    <a:srgbClr val="007600"/>
                  </a:solidFill>
                </a:uFill>
              </a:rPr>
              <a:t>HIJING</a:t>
            </a:r>
          </a:p>
          <a:p>
            <a:pPr defTabSz="1181100">
              <a:buClr>
                <a:srgbClr val="000000"/>
              </a:buClr>
              <a:defRPr sz="3000">
                <a:uFill>
                  <a:solidFill>
                    <a:srgbClr val="000000"/>
                  </a:solidFill>
                </a:uFill>
                <a:latin typeface="Times New Roman"/>
                <a:ea typeface="Times New Roman"/>
                <a:cs typeface="Times New Roman"/>
                <a:sym typeface="Times New Roman"/>
              </a:defRPr>
            </a:pPr>
            <a:r>
              <a:rPr sz="2400"/>
              <a:t>(e.g. turn on quenching to</a:t>
            </a:r>
          </a:p>
          <a:p>
            <a:pPr defTabSz="1181100">
              <a:buClr>
                <a:srgbClr val="000000"/>
              </a:buClr>
              <a:defRPr sz="3000">
                <a:uFill>
                  <a:solidFill>
                    <a:srgbClr val="000000"/>
                  </a:solidFill>
                </a:uFill>
                <a:latin typeface="Times New Roman"/>
                <a:ea typeface="Times New Roman"/>
                <a:cs typeface="Times New Roman"/>
                <a:sym typeface="Times New Roman"/>
              </a:defRPr>
            </a:pPr>
            <a:r>
              <a:rPr sz="2400"/>
              <a:t>mimic inelastic energy loss)</a:t>
            </a:r>
          </a:p>
        </p:txBody>
      </p:sp>
      <p:sp>
        <p:nvSpPr>
          <p:cNvPr id="886" name="Hadron Cascade…"/>
          <p:cNvSpPr/>
          <p:nvPr/>
        </p:nvSpPr>
        <p:spPr>
          <a:xfrm>
            <a:off x="209093" y="3503919"/>
            <a:ext cx="3260428" cy="17780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p>
            <a:pPr defTabSz="1181100">
              <a:buClr>
                <a:srgbClr val="021EAA"/>
              </a:buClr>
              <a:defRPr sz="3000">
                <a:uFill>
                  <a:solidFill>
                    <a:srgbClr val="000000"/>
                  </a:solidFill>
                </a:uFill>
                <a:latin typeface="Times New Roman"/>
                <a:ea typeface="Times New Roman"/>
                <a:cs typeface="Times New Roman"/>
                <a:sym typeface="Times New Roman"/>
              </a:defRPr>
            </a:pPr>
            <a:r>
              <a:rPr sz="2400">
                <a:solidFill>
                  <a:srgbClr val="021EAA"/>
                </a:solidFill>
                <a:uFill>
                  <a:solidFill>
                    <a:srgbClr val="021EAA"/>
                  </a:solidFill>
                </a:uFill>
              </a:rPr>
              <a:t>Hadron Cascade</a:t>
            </a:r>
          </a:p>
          <a:p>
            <a:pPr defTabSz="1181100">
              <a:buClr>
                <a:srgbClr val="000000"/>
              </a:buClr>
              <a:defRPr sz="3000">
                <a:uFill>
                  <a:solidFill>
                    <a:srgbClr val="000000"/>
                  </a:solidFill>
                </a:uFill>
                <a:latin typeface="Times New Roman"/>
                <a:ea typeface="Times New Roman"/>
                <a:cs typeface="Times New Roman"/>
                <a:sym typeface="Times New Roman"/>
              </a:defRPr>
            </a:pPr>
            <a:r>
              <a:rPr sz="2400"/>
              <a:t>(e.g. NTMAX=2 turns off</a:t>
            </a:r>
          </a:p>
          <a:p>
            <a:pPr defTabSz="1181100">
              <a:buClr>
                <a:srgbClr val="000000"/>
              </a:buClr>
              <a:defRPr sz="3000">
                <a:uFill>
                  <a:solidFill>
                    <a:srgbClr val="000000"/>
                  </a:solidFill>
                </a:uFill>
                <a:latin typeface="Times New Roman"/>
                <a:ea typeface="Times New Roman"/>
                <a:cs typeface="Times New Roman"/>
                <a:sym typeface="Times New Roman"/>
              </a:defRPr>
            </a:pPr>
            <a:r>
              <a:rPr sz="2400"/>
              <a:t>hadron cascade </a:t>
            </a:r>
          </a:p>
          <a:p>
            <a:pPr defTabSz="1181100">
              <a:buClr>
                <a:srgbClr val="000000"/>
              </a:buClr>
              <a:defRPr sz="3000">
                <a:uFill>
                  <a:solidFill>
                    <a:srgbClr val="000000"/>
                  </a:solidFill>
                </a:uFill>
                <a:latin typeface="Times New Roman"/>
                <a:ea typeface="Times New Roman"/>
                <a:cs typeface="Times New Roman"/>
                <a:sym typeface="Times New Roman"/>
              </a:defRPr>
            </a:pPr>
            <a:r>
              <a:rPr sz="2400"/>
              <a:t>but still has full parton </a:t>
            </a:r>
          </a:p>
          <a:p>
            <a:pPr defTabSz="1181100">
              <a:buClr>
                <a:srgbClr val="000000"/>
              </a:buClr>
              <a:defRPr sz="3000">
                <a:uFill>
                  <a:solidFill>
                    <a:srgbClr val="000000"/>
                  </a:solidFill>
                </a:uFill>
                <a:latin typeface="Times New Roman"/>
                <a:ea typeface="Times New Roman"/>
                <a:cs typeface="Times New Roman"/>
                <a:sym typeface="Times New Roman"/>
              </a:defRPr>
            </a:pPr>
            <a:r>
              <a:rPr sz="2400"/>
              <a:t>cascade &amp; hadronization)</a:t>
            </a:r>
          </a:p>
        </p:txBody>
      </p:sp>
      <p:sp>
        <p:nvSpPr>
          <p:cNvPr id="887" name="Line"/>
          <p:cNvSpPr/>
          <p:nvPr/>
        </p:nvSpPr>
        <p:spPr>
          <a:xfrm>
            <a:off x="2275430" y="2422007"/>
            <a:ext cx="2159001" cy="1"/>
          </a:xfrm>
          <a:prstGeom prst="line">
            <a:avLst/>
          </a:prstGeom>
          <a:ln w="25400">
            <a:solidFill>
              <a:srgbClr val="008F00"/>
            </a:solidFill>
            <a:tailEnd type="triangle"/>
          </a:ln>
        </p:spPr>
        <p:txBody>
          <a:bodyPr lIns="50800" tIns="50800" rIns="50800" bIns="50800" anchor="ctr"/>
          <a:lstStyle/>
          <a:p>
            <a:pPr/>
          </a:p>
        </p:txBody>
      </p:sp>
      <p:sp>
        <p:nvSpPr>
          <p:cNvPr id="888" name="Line"/>
          <p:cNvSpPr/>
          <p:nvPr/>
        </p:nvSpPr>
        <p:spPr>
          <a:xfrm>
            <a:off x="2275430" y="2422007"/>
            <a:ext cx="2159001" cy="2857501"/>
          </a:xfrm>
          <a:prstGeom prst="line">
            <a:avLst/>
          </a:prstGeom>
          <a:ln w="25400">
            <a:solidFill>
              <a:srgbClr val="008F00"/>
            </a:solidFill>
            <a:tailEnd type="triangle"/>
          </a:ln>
        </p:spPr>
        <p:txBody>
          <a:bodyPr lIns="50800" tIns="50800" rIns="50800" bIns="50800" anchor="ctr"/>
          <a:lstStyle/>
          <a:p>
            <a:pPr/>
          </a:p>
        </p:txBody>
      </p:sp>
      <p:sp>
        <p:nvSpPr>
          <p:cNvPr id="889" name="Line"/>
          <p:cNvSpPr/>
          <p:nvPr/>
        </p:nvSpPr>
        <p:spPr>
          <a:xfrm>
            <a:off x="2570620" y="3798986"/>
            <a:ext cx="1574801" cy="1"/>
          </a:xfrm>
          <a:prstGeom prst="line">
            <a:avLst/>
          </a:prstGeom>
          <a:ln w="25400">
            <a:solidFill>
              <a:srgbClr val="434ED6"/>
            </a:solidFill>
            <a:tailEnd type="triangle"/>
          </a:ln>
        </p:spPr>
        <p:txBody>
          <a:bodyPr lIns="50800" tIns="50800" rIns="50800" bIns="50800" anchor="ctr"/>
          <a:lstStyle/>
          <a:p>
            <a:pPr/>
          </a:p>
        </p:txBody>
      </p:sp>
      <p:sp>
        <p:nvSpPr>
          <p:cNvPr id="890" name="Parton Cascade"/>
          <p:cNvSpPr/>
          <p:nvPr/>
        </p:nvSpPr>
        <p:spPr>
          <a:xfrm>
            <a:off x="799475" y="6257877"/>
            <a:ext cx="1976339"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7B1979"/>
              </a:buClr>
              <a:defRPr sz="2400">
                <a:solidFill>
                  <a:srgbClr val="7B1979"/>
                </a:solidFill>
                <a:uFill>
                  <a:solidFill>
                    <a:srgbClr val="7B1979"/>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7B1979"/>
                </a:solidFill>
                <a:uFill>
                  <a:solidFill>
                    <a:srgbClr val="7B1979"/>
                  </a:solidFill>
                </a:uFill>
              </a:rPr>
              <a:t>Parton Cascade</a:t>
            </a:r>
          </a:p>
        </p:txBody>
      </p:sp>
      <p:sp>
        <p:nvSpPr>
          <p:cNvPr id="891" name="Line"/>
          <p:cNvSpPr/>
          <p:nvPr/>
        </p:nvSpPr>
        <p:spPr>
          <a:xfrm>
            <a:off x="3062605" y="6552944"/>
            <a:ext cx="1079501" cy="1"/>
          </a:xfrm>
          <a:prstGeom prst="line">
            <a:avLst/>
          </a:prstGeom>
          <a:ln w="25400">
            <a:solidFill>
              <a:srgbClr val="942193"/>
            </a:solidFill>
            <a:tailEnd type="triangle"/>
          </a:ln>
        </p:spPr>
        <p:txBody>
          <a:bodyPr lIns="50800" tIns="50800" rIns="50800" bIns="50800" anchor="ctr"/>
          <a:lstStyle/>
          <a:p>
            <a:pPr/>
          </a:p>
        </p:txBody>
      </p:sp>
      <p:sp>
        <p:nvSpPr>
          <p:cNvPr id="892" name="Line"/>
          <p:cNvSpPr/>
          <p:nvPr/>
        </p:nvSpPr>
        <p:spPr>
          <a:xfrm>
            <a:off x="3062605" y="6552944"/>
            <a:ext cx="1079501" cy="1473201"/>
          </a:xfrm>
          <a:prstGeom prst="line">
            <a:avLst/>
          </a:prstGeom>
          <a:ln w="25400">
            <a:solidFill>
              <a:srgbClr val="942193"/>
            </a:solidFill>
            <a:tailEnd type="triangle"/>
          </a:ln>
        </p:spPr>
        <p:txBody>
          <a:bodyPr lIns="50800" tIns="50800" rIns="50800" bIns="50800" anchor="ctr"/>
          <a:lstStyle/>
          <a:p>
            <a:pPr/>
          </a:p>
        </p:txBody>
      </p:sp>
      <p:sp>
        <p:nvSpPr>
          <p:cNvPr id="893" name="Hadronization"/>
          <p:cNvSpPr/>
          <p:nvPr/>
        </p:nvSpPr>
        <p:spPr>
          <a:xfrm>
            <a:off x="266700" y="6827520"/>
            <a:ext cx="1832422"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929292"/>
              </a:buClr>
              <a:defRPr sz="2400">
                <a:solidFill>
                  <a:srgbClr val="929292"/>
                </a:solidFill>
                <a:uFill>
                  <a:solidFill>
                    <a:srgbClr val="929292"/>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929292"/>
                </a:solidFill>
                <a:uFill>
                  <a:solidFill>
                    <a:srgbClr val="929292"/>
                  </a:solidFill>
                </a:uFill>
              </a:rPr>
              <a:t>Hadronization</a:t>
            </a:r>
          </a:p>
        </p:txBody>
      </p:sp>
      <p:sp>
        <p:nvSpPr>
          <p:cNvPr id="894" name="Line"/>
          <p:cNvSpPr/>
          <p:nvPr/>
        </p:nvSpPr>
        <p:spPr>
          <a:xfrm>
            <a:off x="2275430" y="7143077"/>
            <a:ext cx="2362201" cy="1"/>
          </a:xfrm>
          <a:prstGeom prst="line">
            <a:avLst/>
          </a:prstGeom>
          <a:ln w="25400">
            <a:solidFill>
              <a:srgbClr val="929292"/>
            </a:solidFill>
            <a:tailEnd type="triangle"/>
          </a:ln>
        </p:spPr>
        <p:txBody>
          <a:bodyPr lIns="50800" tIns="50800" rIns="50800" bIns="50800" anchor="ctr"/>
          <a:lstStyle/>
          <a:p>
            <a:pPr/>
          </a:p>
        </p:txBody>
      </p:sp>
      <p:sp>
        <p:nvSpPr>
          <p:cNvPr id="895" name="Rounded Rectangle"/>
          <p:cNvSpPr/>
          <p:nvPr/>
        </p:nvSpPr>
        <p:spPr>
          <a:xfrm>
            <a:off x="4440163" y="7339789"/>
            <a:ext cx="7480301" cy="495301"/>
          </a:xfrm>
          <a:prstGeom prst="roundRect">
            <a:avLst>
              <a:gd name="adj" fmla="val 182"/>
            </a:avLst>
          </a:prstGeom>
          <a:ln w="25400">
            <a:solidFill>
              <a:srgbClr val="008F00"/>
            </a:solidFill>
          </a:ln>
        </p:spPr>
        <p:txBody>
          <a:bodyPr lIns="0" tIns="0" rIns="0" bIns="0"/>
          <a:lstStyle/>
          <a:p>
            <a:pPr defTabSz="584200">
              <a:defRPr sz="1400"/>
            </a:pPr>
          </a:p>
        </p:txBody>
      </p:sp>
      <p:sp>
        <p:nvSpPr>
          <p:cNvPr id="896" name="Line"/>
          <p:cNvSpPr/>
          <p:nvPr/>
        </p:nvSpPr>
        <p:spPr>
          <a:xfrm>
            <a:off x="2275430" y="2422007"/>
            <a:ext cx="2123735" cy="5118101"/>
          </a:xfrm>
          <a:prstGeom prst="line">
            <a:avLst/>
          </a:prstGeom>
          <a:ln w="25400">
            <a:solidFill>
              <a:srgbClr val="008F00"/>
            </a:solidFill>
            <a:tailEnd type="triangle"/>
          </a:ln>
        </p:spPr>
        <p:txBody>
          <a:bodyPr lIns="50800" tIns="50800" rIns="50800" bIns="50800" anchor="ctr"/>
          <a:lstStyle/>
          <a:p>
            <a:pPr/>
          </a:p>
        </p:txBody>
      </p:sp>
      <p:sp>
        <p:nvSpPr>
          <p:cNvPr id="897" name="Output options"/>
          <p:cNvSpPr/>
          <p:nvPr/>
        </p:nvSpPr>
        <p:spPr>
          <a:xfrm>
            <a:off x="1358900" y="8204499"/>
            <a:ext cx="1909366"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00000"/>
              </a:buClr>
              <a:defRPr sz="2400">
                <a:uFill>
                  <a:solidFill>
                    <a:srgbClr val="000000"/>
                  </a:solidFill>
                </a:uFill>
                <a:latin typeface="Times New Roman"/>
                <a:ea typeface="Times New Roman"/>
                <a:cs typeface="Times New Roman"/>
                <a:sym typeface="Times New Roman"/>
              </a:defRPr>
            </a:lvl1pPr>
          </a:lstStyle>
          <a:p>
            <a:pPr>
              <a:defRPr sz="3000"/>
            </a:pPr>
            <a:r>
              <a:rPr sz="2400"/>
              <a:t>Output options</a:t>
            </a:r>
          </a:p>
        </p:txBody>
      </p:sp>
      <p:sp>
        <p:nvSpPr>
          <p:cNvPr id="898" name="Line"/>
          <p:cNvSpPr/>
          <p:nvPr/>
        </p:nvSpPr>
        <p:spPr>
          <a:xfrm>
            <a:off x="3456193" y="8520056"/>
            <a:ext cx="977901" cy="1"/>
          </a:xfrm>
          <a:prstGeom prst="line">
            <a:avLst/>
          </a:prstGeom>
          <a:ln w="25400">
            <a:solidFill>
              <a:srgbClr val="000000"/>
            </a:solidFill>
            <a:tailEnd type="triangle"/>
          </a:ln>
        </p:spPr>
        <p:txBody>
          <a:bodyPr lIns="50800" tIns="50800" rIns="50800" bIns="50800" anchor="ctr"/>
          <a:lstStyle/>
          <a:p>
            <a:pPr/>
          </a:p>
        </p:txBody>
      </p:sp>
      <p:sp>
        <p:nvSpPr>
          <p:cNvPr id="899" name="Rounded Rectangle"/>
          <p:cNvSpPr/>
          <p:nvPr/>
        </p:nvSpPr>
        <p:spPr>
          <a:xfrm>
            <a:off x="4636957" y="3995697"/>
            <a:ext cx="7670801" cy="1079501"/>
          </a:xfrm>
          <a:prstGeom prst="roundRect">
            <a:avLst>
              <a:gd name="adj" fmla="val 183"/>
            </a:avLst>
          </a:prstGeom>
          <a:ln w="25400">
            <a:solidFill>
              <a:srgbClr val="929292"/>
            </a:solidFill>
          </a:ln>
        </p:spPr>
        <p:txBody>
          <a:bodyPr lIns="0" tIns="0" rIns="0" bIns="0"/>
          <a:lstStyle/>
          <a:p>
            <a:pPr defTabSz="584200">
              <a:defRPr sz="1400"/>
            </a:pPr>
          </a:p>
        </p:txBody>
      </p:sp>
      <p:sp>
        <p:nvSpPr>
          <p:cNvPr id="900" name="Line"/>
          <p:cNvSpPr/>
          <p:nvPr/>
        </p:nvSpPr>
        <p:spPr>
          <a:xfrm flipV="1">
            <a:off x="2275430" y="4487475"/>
            <a:ext cx="2362201" cy="2654301"/>
          </a:xfrm>
          <a:prstGeom prst="line">
            <a:avLst/>
          </a:prstGeom>
          <a:ln w="25400">
            <a:solidFill>
              <a:srgbClr val="929292"/>
            </a:solidFill>
            <a:tailEnd type="triangle"/>
          </a:ln>
        </p:spPr>
        <p:txBody>
          <a:bodyPr lIns="50800" tIns="50800" rIns="50800" bIns="50800" anchor="ctr"/>
          <a:lstStyle/>
          <a:p>
            <a:pPr/>
          </a:p>
        </p:txBody>
      </p:sp>
      <p:sp>
        <p:nvSpPr>
          <p:cNvPr id="901"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5"/>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887"/>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878"/>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888"/>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896"/>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880"/>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89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3" presetID="18" grpId="8" fill="hold">
                                  <p:stCondLst>
                                    <p:cond delay="0"/>
                                  </p:stCondLst>
                                  <p:iterate type="el" backwards="0">
                                    <p:tmAbs val="0"/>
                                  </p:iterate>
                                  <p:childTnLst>
                                    <p:set>
                                      <p:cBhvr>
                                        <p:cTn id="28" fill="hold"/>
                                        <p:tgtEl>
                                          <p:spTgt spid="890"/>
                                        </p:tgtEl>
                                        <p:attrNameLst>
                                          <p:attrName>style.visibility</p:attrName>
                                        </p:attrNameLst>
                                      </p:cBhvr>
                                      <p:to>
                                        <p:strVal val="visible"/>
                                      </p:to>
                                    </p:set>
                                    <p:animEffect filter="strips(upRight)" transition="in">
                                      <p:cBhvr>
                                        <p:cTn id="29" dur="500"/>
                                        <p:tgtEl>
                                          <p:spTgt spid="890"/>
                                        </p:tgtEl>
                                      </p:cBhvr>
                                    </p:animEffect>
                                  </p:childTnLst>
                                </p:cTn>
                              </p:par>
                            </p:childTnLst>
                          </p:cTn>
                        </p:par>
                        <p:par>
                          <p:cTn id="30" fill="hold">
                            <p:stCondLst>
                              <p:cond delay="500"/>
                            </p:stCondLst>
                            <p:childTnLst>
                              <p:par>
                                <p:cTn id="31" presetClass="entr" nodeType="afterEffect" presetSubtype="3" presetID="18" grpId="9" fill="hold">
                                  <p:stCondLst>
                                    <p:cond delay="0"/>
                                  </p:stCondLst>
                                  <p:iterate type="el" backwards="0">
                                    <p:tmAbs val="0"/>
                                  </p:iterate>
                                  <p:childTnLst>
                                    <p:set>
                                      <p:cBhvr>
                                        <p:cTn id="32" fill="hold"/>
                                        <p:tgtEl>
                                          <p:spTgt spid="891"/>
                                        </p:tgtEl>
                                        <p:attrNameLst>
                                          <p:attrName>style.visibility</p:attrName>
                                        </p:attrNameLst>
                                      </p:cBhvr>
                                      <p:to>
                                        <p:strVal val="visible"/>
                                      </p:to>
                                    </p:set>
                                    <p:animEffect filter="strips(upRight)" transition="in">
                                      <p:cBhvr>
                                        <p:cTn id="33" dur="500"/>
                                        <p:tgtEl>
                                          <p:spTgt spid="891"/>
                                        </p:tgtEl>
                                      </p:cBhvr>
                                    </p:animEffect>
                                  </p:childTnLst>
                                </p:cTn>
                              </p:par>
                            </p:childTnLst>
                          </p:cTn>
                        </p:par>
                        <p:par>
                          <p:cTn id="34" fill="hold">
                            <p:stCondLst>
                              <p:cond delay="1000"/>
                            </p:stCondLst>
                            <p:childTnLst>
                              <p:par>
                                <p:cTn id="35" presetClass="entr" nodeType="afterEffect" presetSubtype="3" presetID="18" grpId="10" fill="hold">
                                  <p:stCondLst>
                                    <p:cond delay="0"/>
                                  </p:stCondLst>
                                  <p:iterate type="el" backwards="0">
                                    <p:tmAbs val="0"/>
                                  </p:iterate>
                                  <p:childTnLst>
                                    <p:set>
                                      <p:cBhvr>
                                        <p:cTn id="36" fill="hold"/>
                                        <p:tgtEl>
                                          <p:spTgt spid="892"/>
                                        </p:tgtEl>
                                        <p:attrNameLst>
                                          <p:attrName>style.visibility</p:attrName>
                                        </p:attrNameLst>
                                      </p:cBhvr>
                                      <p:to>
                                        <p:strVal val="visible"/>
                                      </p:to>
                                    </p:set>
                                    <p:animEffect filter="strips(upRight)" transition="in">
                                      <p:cBhvr>
                                        <p:cTn id="37" dur="500"/>
                                        <p:tgtEl>
                                          <p:spTgt spid="892"/>
                                        </p:tgtEl>
                                      </p:cBhvr>
                                    </p:animEffect>
                                  </p:childTnLst>
                                </p:cTn>
                              </p:par>
                            </p:childTnLst>
                          </p:cTn>
                        </p:par>
                        <p:par>
                          <p:cTn id="38" fill="hold">
                            <p:stCondLst>
                              <p:cond delay="1500"/>
                            </p:stCondLst>
                            <p:childTnLst>
                              <p:par>
                                <p:cTn id="39" presetClass="entr" nodeType="afterEffect" presetSubtype="3" presetID="18" grpId="11" fill="hold">
                                  <p:stCondLst>
                                    <p:cond delay="0"/>
                                  </p:stCondLst>
                                  <p:iterate type="el" backwards="0">
                                    <p:tmAbs val="0"/>
                                  </p:iterate>
                                  <p:childTnLst>
                                    <p:set>
                                      <p:cBhvr>
                                        <p:cTn id="40" fill="hold"/>
                                        <p:tgtEl>
                                          <p:spTgt spid="881"/>
                                        </p:tgtEl>
                                        <p:attrNameLst>
                                          <p:attrName>style.visibility</p:attrName>
                                        </p:attrNameLst>
                                      </p:cBhvr>
                                      <p:to>
                                        <p:strVal val="visible"/>
                                      </p:to>
                                    </p:set>
                                    <p:animEffect filter="strips(upRight)" transition="in">
                                      <p:cBhvr>
                                        <p:cTn id="41" dur="500"/>
                                        <p:tgtEl>
                                          <p:spTgt spid="881"/>
                                        </p:tgtEl>
                                      </p:cBhvr>
                                    </p:animEffect>
                                  </p:childTnLst>
                                </p:cTn>
                              </p:par>
                            </p:childTnLst>
                          </p:cTn>
                        </p:par>
                        <p:par>
                          <p:cTn id="42" fill="hold">
                            <p:stCondLst>
                              <p:cond delay="2000"/>
                            </p:stCondLst>
                            <p:childTnLst>
                              <p:par>
                                <p:cTn id="43" presetClass="entr" nodeType="afterEffect" presetSubtype="3" presetID="18" grpId="12" fill="hold">
                                  <p:stCondLst>
                                    <p:cond delay="0"/>
                                  </p:stCondLst>
                                  <p:iterate type="el" backwards="0">
                                    <p:tmAbs val="0"/>
                                  </p:iterate>
                                  <p:childTnLst>
                                    <p:set>
                                      <p:cBhvr>
                                        <p:cTn id="44" fill="hold"/>
                                        <p:tgtEl>
                                          <p:spTgt spid="884"/>
                                        </p:tgtEl>
                                        <p:attrNameLst>
                                          <p:attrName>style.visibility</p:attrName>
                                        </p:attrNameLst>
                                      </p:cBhvr>
                                      <p:to>
                                        <p:strVal val="visible"/>
                                      </p:to>
                                    </p:set>
                                    <p:animEffect filter="strips(upRight)" transition="in">
                                      <p:cBhvr>
                                        <p:cTn id="45" dur="500"/>
                                        <p:tgtEl>
                                          <p:spTgt spid="884"/>
                                        </p:tgtEl>
                                      </p:cBhvr>
                                    </p:animEffect>
                                  </p:childTnLst>
                                </p:cTn>
                              </p:par>
                            </p:childTnLst>
                          </p:cTn>
                        </p:par>
                        <p:par>
                          <p:cTn id="46" fill="hold">
                            <p:stCondLst>
                              <p:cond delay="2500"/>
                            </p:stCondLst>
                            <p:childTnLst>
                              <p:par>
                                <p:cTn id="47" presetClass="exit" nodeType="afterEffect" presetSubtype="10" presetID="3" grpId="13" fill="hold">
                                  <p:stCondLst>
                                    <p:cond delay="0"/>
                                  </p:stCondLst>
                                  <p:iterate type="el" backwards="0">
                                    <p:tmAbs val="0"/>
                                  </p:iterate>
                                  <p:childTnLst>
                                    <p:animEffect filter="blinds(horizontal)" transition="out">
                                      <p:cBhvr>
                                        <p:cTn id="48" dur="500" fill="hold"/>
                                        <p:tgtEl>
                                          <p:spTgt spid="887"/>
                                        </p:tgtEl>
                                      </p:cBhvr>
                                    </p:animEffect>
                                    <p:set>
                                      <p:cBhvr>
                                        <p:cTn id="49" fill="hold">
                                          <p:stCondLst>
                                            <p:cond delay="499"/>
                                          </p:stCondLst>
                                        </p:cTn>
                                        <p:tgtEl>
                                          <p:spTgt spid="887"/>
                                        </p:tgtEl>
                                        <p:attrNameLst>
                                          <p:attrName>style.visibility</p:attrName>
                                        </p:attrNameLst>
                                      </p:cBhvr>
                                      <p:to>
                                        <p:strVal val="hidden"/>
                                      </p:to>
                                    </p:set>
                                  </p:childTnLst>
                                </p:cTn>
                              </p:par>
                            </p:childTnLst>
                          </p:cTn>
                        </p:par>
                        <p:par>
                          <p:cTn id="50" fill="hold">
                            <p:stCondLst>
                              <p:cond delay="3000"/>
                            </p:stCondLst>
                            <p:childTnLst>
                              <p:par>
                                <p:cTn id="51" presetClass="exit" nodeType="afterEffect" presetSubtype="10" presetID="3" grpId="14" fill="hold">
                                  <p:stCondLst>
                                    <p:cond delay="0"/>
                                  </p:stCondLst>
                                  <p:iterate type="el" backwards="0">
                                    <p:tmAbs val="0"/>
                                  </p:iterate>
                                  <p:childTnLst>
                                    <p:animEffect filter="blinds(horizontal)" transition="out">
                                      <p:cBhvr>
                                        <p:cTn id="52" dur="500" fill="hold"/>
                                        <p:tgtEl>
                                          <p:spTgt spid="878"/>
                                        </p:tgtEl>
                                      </p:cBhvr>
                                    </p:animEffect>
                                    <p:set>
                                      <p:cBhvr>
                                        <p:cTn id="53" fill="hold">
                                          <p:stCondLst>
                                            <p:cond delay="499"/>
                                          </p:stCondLst>
                                        </p:cTn>
                                        <p:tgtEl>
                                          <p:spTgt spid="878"/>
                                        </p:tgtEl>
                                        <p:attrNameLst>
                                          <p:attrName>style.visibility</p:attrName>
                                        </p:attrNameLst>
                                      </p:cBhvr>
                                      <p:to>
                                        <p:strVal val="hidden"/>
                                      </p:to>
                                    </p:set>
                                  </p:childTnLst>
                                </p:cTn>
                              </p:par>
                            </p:childTnLst>
                          </p:cTn>
                        </p:par>
                        <p:par>
                          <p:cTn id="54" fill="hold">
                            <p:stCondLst>
                              <p:cond delay="3500"/>
                            </p:stCondLst>
                            <p:childTnLst>
                              <p:par>
                                <p:cTn id="55" presetClass="exit" nodeType="afterEffect" presetSubtype="10" presetID="3" grpId="15" fill="hold">
                                  <p:stCondLst>
                                    <p:cond delay="0"/>
                                  </p:stCondLst>
                                  <p:iterate type="el" backwards="0">
                                    <p:tmAbs val="0"/>
                                  </p:iterate>
                                  <p:childTnLst>
                                    <p:animEffect filter="blinds(horizontal)" transition="out">
                                      <p:cBhvr>
                                        <p:cTn id="56" dur="500" fill="hold"/>
                                        <p:tgtEl>
                                          <p:spTgt spid="880"/>
                                        </p:tgtEl>
                                      </p:cBhvr>
                                    </p:animEffect>
                                    <p:set>
                                      <p:cBhvr>
                                        <p:cTn id="57" fill="hold">
                                          <p:stCondLst>
                                            <p:cond delay="499"/>
                                          </p:stCondLst>
                                        </p:cTn>
                                        <p:tgtEl>
                                          <p:spTgt spid="880"/>
                                        </p:tgtEl>
                                        <p:attrNameLst>
                                          <p:attrName>style.visibility</p:attrName>
                                        </p:attrNameLst>
                                      </p:cBhvr>
                                      <p:to>
                                        <p:strVal val="hidden"/>
                                      </p:to>
                                    </p:set>
                                  </p:childTnLst>
                                </p:cTn>
                              </p:par>
                            </p:childTnLst>
                          </p:cTn>
                        </p:par>
                        <p:par>
                          <p:cTn id="58" fill="hold">
                            <p:stCondLst>
                              <p:cond delay="4000"/>
                            </p:stCondLst>
                            <p:childTnLst>
                              <p:par>
                                <p:cTn id="59" presetClass="exit" nodeType="afterEffect" presetSubtype="10" presetID="3" grpId="16" fill="hold">
                                  <p:stCondLst>
                                    <p:cond delay="0"/>
                                  </p:stCondLst>
                                  <p:iterate type="el" backwards="0">
                                    <p:tmAbs val="0"/>
                                  </p:iterate>
                                  <p:childTnLst>
                                    <p:animEffect filter="blinds(horizontal)" transition="out">
                                      <p:cBhvr>
                                        <p:cTn id="60" dur="500" fill="hold"/>
                                        <p:tgtEl>
                                          <p:spTgt spid="895"/>
                                        </p:tgtEl>
                                      </p:cBhvr>
                                    </p:animEffect>
                                    <p:set>
                                      <p:cBhvr>
                                        <p:cTn id="61" fill="hold">
                                          <p:stCondLst>
                                            <p:cond delay="499"/>
                                          </p:stCondLst>
                                        </p:cTn>
                                        <p:tgtEl>
                                          <p:spTgt spid="895"/>
                                        </p:tgtEl>
                                        <p:attrNameLst>
                                          <p:attrName>style.visibility</p:attrName>
                                        </p:attrNameLst>
                                      </p:cBhvr>
                                      <p:to>
                                        <p:strVal val="hidden"/>
                                      </p:to>
                                    </p:set>
                                  </p:childTnLst>
                                </p:cTn>
                              </p:par>
                            </p:childTnLst>
                          </p:cTn>
                        </p:par>
                        <p:par>
                          <p:cTn id="62" fill="hold">
                            <p:stCondLst>
                              <p:cond delay="4500"/>
                            </p:stCondLst>
                            <p:childTnLst>
                              <p:par>
                                <p:cTn id="63" presetClass="exit" nodeType="afterEffect" presetSubtype="10" presetID="3" grpId="17" fill="hold">
                                  <p:stCondLst>
                                    <p:cond delay="0"/>
                                  </p:stCondLst>
                                  <p:iterate type="el" backwards="0">
                                    <p:tmAbs val="0"/>
                                  </p:iterate>
                                  <p:childTnLst>
                                    <p:animEffect filter="blinds(horizontal)" transition="out">
                                      <p:cBhvr>
                                        <p:cTn id="64" dur="500" fill="hold"/>
                                        <p:tgtEl>
                                          <p:spTgt spid="896"/>
                                        </p:tgtEl>
                                      </p:cBhvr>
                                    </p:animEffect>
                                    <p:set>
                                      <p:cBhvr>
                                        <p:cTn id="65" fill="hold">
                                          <p:stCondLst>
                                            <p:cond delay="499"/>
                                          </p:stCondLst>
                                        </p:cTn>
                                        <p:tgtEl>
                                          <p:spTgt spid="896"/>
                                        </p:tgtEl>
                                        <p:attrNameLst>
                                          <p:attrName>style.visibility</p:attrName>
                                        </p:attrNameLst>
                                      </p:cBhvr>
                                      <p:to>
                                        <p:strVal val="hidden"/>
                                      </p:to>
                                    </p:set>
                                  </p:childTnLst>
                                </p:cTn>
                              </p:par>
                            </p:childTnLst>
                          </p:cTn>
                        </p:par>
                        <p:par>
                          <p:cTn id="66" fill="hold">
                            <p:stCondLst>
                              <p:cond delay="5000"/>
                            </p:stCondLst>
                            <p:childTnLst>
                              <p:par>
                                <p:cTn id="67" presetClass="exit" nodeType="afterEffect" presetSubtype="10" presetID="3" grpId="18" fill="hold">
                                  <p:stCondLst>
                                    <p:cond delay="0"/>
                                  </p:stCondLst>
                                  <p:iterate type="el" backwards="0">
                                    <p:tmAbs val="0"/>
                                  </p:iterate>
                                  <p:childTnLst>
                                    <p:animEffect filter="blinds(horizontal)" transition="out">
                                      <p:cBhvr>
                                        <p:cTn id="68" dur="500" fill="hold"/>
                                        <p:tgtEl>
                                          <p:spTgt spid="888"/>
                                        </p:tgtEl>
                                      </p:cBhvr>
                                    </p:animEffect>
                                    <p:set>
                                      <p:cBhvr>
                                        <p:cTn id="69" fill="hold">
                                          <p:stCondLst>
                                            <p:cond delay="499"/>
                                          </p:stCondLst>
                                        </p:cTn>
                                        <p:tgtEl>
                                          <p:spTgt spid="888"/>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Class="entr" nodeType="clickEffect" presetSubtype="10" presetID="3" grpId="19" fill="hold">
                                  <p:stCondLst>
                                    <p:cond delay="0"/>
                                  </p:stCondLst>
                                  <p:iterate type="el" backwards="0">
                                    <p:tmAbs val="0"/>
                                  </p:iterate>
                                  <p:childTnLst>
                                    <p:set>
                                      <p:cBhvr>
                                        <p:cTn id="73" fill="hold"/>
                                        <p:tgtEl>
                                          <p:spTgt spid="893"/>
                                        </p:tgtEl>
                                        <p:attrNameLst>
                                          <p:attrName>style.visibility</p:attrName>
                                        </p:attrNameLst>
                                      </p:cBhvr>
                                      <p:to>
                                        <p:strVal val="visible"/>
                                      </p:to>
                                    </p:set>
                                    <p:animEffect filter="blinds(horizontal)" transition="in">
                                      <p:cBhvr>
                                        <p:cTn id="74" dur="500"/>
                                        <p:tgtEl>
                                          <p:spTgt spid="893"/>
                                        </p:tgtEl>
                                      </p:cBhvr>
                                    </p:animEffect>
                                  </p:childTnLst>
                                </p:cTn>
                              </p:par>
                            </p:childTnLst>
                          </p:cTn>
                        </p:par>
                        <p:par>
                          <p:cTn id="75" fill="hold">
                            <p:stCondLst>
                              <p:cond delay="500"/>
                            </p:stCondLst>
                            <p:childTnLst>
                              <p:par>
                                <p:cTn id="76" presetClass="entr" nodeType="afterEffect" presetSubtype="10" presetID="3" grpId="20" fill="hold">
                                  <p:stCondLst>
                                    <p:cond delay="0"/>
                                  </p:stCondLst>
                                  <p:iterate type="el" backwards="0">
                                    <p:tmAbs val="0"/>
                                  </p:iterate>
                                  <p:childTnLst>
                                    <p:set>
                                      <p:cBhvr>
                                        <p:cTn id="77" fill="hold"/>
                                        <p:tgtEl>
                                          <p:spTgt spid="900"/>
                                        </p:tgtEl>
                                        <p:attrNameLst>
                                          <p:attrName>style.visibility</p:attrName>
                                        </p:attrNameLst>
                                      </p:cBhvr>
                                      <p:to>
                                        <p:strVal val="visible"/>
                                      </p:to>
                                    </p:set>
                                    <p:animEffect filter="blinds(horizontal)" transition="in">
                                      <p:cBhvr>
                                        <p:cTn id="78" dur="500"/>
                                        <p:tgtEl>
                                          <p:spTgt spid="900"/>
                                        </p:tgtEl>
                                      </p:cBhvr>
                                    </p:animEffect>
                                  </p:childTnLst>
                                </p:cTn>
                              </p:par>
                            </p:childTnLst>
                          </p:cTn>
                        </p:par>
                        <p:par>
                          <p:cTn id="79" fill="hold">
                            <p:stCondLst>
                              <p:cond delay="1000"/>
                            </p:stCondLst>
                            <p:childTnLst>
                              <p:par>
                                <p:cTn id="80" presetClass="entr" nodeType="afterEffect" presetSubtype="10" presetID="3" grpId="21" fill="hold">
                                  <p:stCondLst>
                                    <p:cond delay="0"/>
                                  </p:stCondLst>
                                  <p:iterate type="el" backwards="0">
                                    <p:tmAbs val="0"/>
                                  </p:iterate>
                                  <p:childTnLst>
                                    <p:set>
                                      <p:cBhvr>
                                        <p:cTn id="81" fill="hold"/>
                                        <p:tgtEl>
                                          <p:spTgt spid="894"/>
                                        </p:tgtEl>
                                        <p:attrNameLst>
                                          <p:attrName>style.visibility</p:attrName>
                                        </p:attrNameLst>
                                      </p:cBhvr>
                                      <p:to>
                                        <p:strVal val="visible"/>
                                      </p:to>
                                    </p:set>
                                    <p:animEffect filter="blinds(horizontal)" transition="in">
                                      <p:cBhvr>
                                        <p:cTn id="82" dur="500"/>
                                        <p:tgtEl>
                                          <p:spTgt spid="894"/>
                                        </p:tgtEl>
                                      </p:cBhvr>
                                    </p:animEffect>
                                  </p:childTnLst>
                                </p:cTn>
                              </p:par>
                            </p:childTnLst>
                          </p:cTn>
                        </p:par>
                        <p:par>
                          <p:cTn id="83" fill="hold">
                            <p:stCondLst>
                              <p:cond delay="1500"/>
                            </p:stCondLst>
                            <p:childTnLst>
                              <p:par>
                                <p:cTn id="84" presetClass="entr" nodeType="afterEffect" presetSubtype="10" presetID="3" grpId="22" fill="hold">
                                  <p:stCondLst>
                                    <p:cond delay="0"/>
                                  </p:stCondLst>
                                  <p:iterate type="el" backwards="0">
                                    <p:tmAbs val="0"/>
                                  </p:iterate>
                                  <p:childTnLst>
                                    <p:set>
                                      <p:cBhvr>
                                        <p:cTn id="85" fill="hold"/>
                                        <p:tgtEl>
                                          <p:spTgt spid="882"/>
                                        </p:tgtEl>
                                        <p:attrNameLst>
                                          <p:attrName>style.visibility</p:attrName>
                                        </p:attrNameLst>
                                      </p:cBhvr>
                                      <p:to>
                                        <p:strVal val="visible"/>
                                      </p:to>
                                    </p:set>
                                    <p:animEffect filter="blinds(horizontal)" transition="in">
                                      <p:cBhvr>
                                        <p:cTn id="86" dur="500"/>
                                        <p:tgtEl>
                                          <p:spTgt spid="882"/>
                                        </p:tgtEl>
                                      </p:cBhvr>
                                    </p:animEffect>
                                  </p:childTnLst>
                                </p:cTn>
                              </p:par>
                            </p:childTnLst>
                          </p:cTn>
                        </p:par>
                        <p:par>
                          <p:cTn id="87" fill="hold">
                            <p:stCondLst>
                              <p:cond delay="2000"/>
                            </p:stCondLst>
                            <p:childTnLst>
                              <p:par>
                                <p:cTn id="88" presetClass="entr" nodeType="afterEffect" presetSubtype="10" presetID="3" grpId="23" fill="hold">
                                  <p:stCondLst>
                                    <p:cond delay="0"/>
                                  </p:stCondLst>
                                  <p:iterate type="el" backwards="0">
                                    <p:tmAbs val="0"/>
                                  </p:iterate>
                                  <p:childTnLst>
                                    <p:set>
                                      <p:cBhvr>
                                        <p:cTn id="89" fill="hold"/>
                                        <p:tgtEl>
                                          <p:spTgt spid="899"/>
                                        </p:tgtEl>
                                        <p:attrNameLst>
                                          <p:attrName>style.visibility</p:attrName>
                                        </p:attrNameLst>
                                      </p:cBhvr>
                                      <p:to>
                                        <p:strVal val="visible"/>
                                      </p:to>
                                    </p:set>
                                    <p:animEffect filter="blinds(horizontal)" transition="in">
                                      <p:cBhvr>
                                        <p:cTn id="90" dur="500"/>
                                        <p:tgtEl>
                                          <p:spTgt spid="899"/>
                                        </p:tgtEl>
                                      </p:cBhvr>
                                    </p:animEffect>
                                  </p:childTnLst>
                                </p:cTn>
                              </p:par>
                            </p:childTnLst>
                          </p:cTn>
                        </p:par>
                      </p:childTnLst>
                    </p:cTn>
                  </p:par>
                  <p:par>
                    <p:cTn id="91" fill="hold">
                      <p:stCondLst>
                        <p:cond delay="indefinite"/>
                      </p:stCondLst>
                      <p:childTnLst>
                        <p:par>
                          <p:cTn id="92" fill="hold">
                            <p:stCondLst>
                              <p:cond delay="0"/>
                            </p:stCondLst>
                            <p:childTnLst>
                              <p:par>
                                <p:cTn id="93" presetClass="entr" nodeType="clickEffect" presetSubtype="10" presetID="3" grpId="24" fill="hold">
                                  <p:stCondLst>
                                    <p:cond delay="0"/>
                                  </p:stCondLst>
                                  <p:iterate type="el" backwards="0">
                                    <p:tmAbs val="0"/>
                                  </p:iterate>
                                  <p:childTnLst>
                                    <p:set>
                                      <p:cBhvr>
                                        <p:cTn id="94" fill="hold"/>
                                        <p:tgtEl>
                                          <p:spTgt spid="886"/>
                                        </p:tgtEl>
                                        <p:attrNameLst>
                                          <p:attrName>style.visibility</p:attrName>
                                        </p:attrNameLst>
                                      </p:cBhvr>
                                      <p:to>
                                        <p:strVal val="visible"/>
                                      </p:to>
                                    </p:set>
                                    <p:animEffect filter="blinds(horizontal)" transition="in">
                                      <p:cBhvr>
                                        <p:cTn id="95" dur="500"/>
                                        <p:tgtEl>
                                          <p:spTgt spid="886"/>
                                        </p:tgtEl>
                                      </p:cBhvr>
                                    </p:animEffect>
                                  </p:childTnLst>
                                </p:cTn>
                              </p:par>
                            </p:childTnLst>
                          </p:cTn>
                        </p:par>
                        <p:par>
                          <p:cTn id="96" fill="hold">
                            <p:stCondLst>
                              <p:cond delay="500"/>
                            </p:stCondLst>
                            <p:childTnLst>
                              <p:par>
                                <p:cTn id="97" presetClass="entr" nodeType="afterEffect" presetSubtype="10" presetID="3" grpId="25" fill="hold">
                                  <p:stCondLst>
                                    <p:cond delay="0"/>
                                  </p:stCondLst>
                                  <p:iterate type="el" backwards="0">
                                    <p:tmAbs val="0"/>
                                  </p:iterate>
                                  <p:childTnLst>
                                    <p:set>
                                      <p:cBhvr>
                                        <p:cTn id="98" fill="hold"/>
                                        <p:tgtEl>
                                          <p:spTgt spid="889"/>
                                        </p:tgtEl>
                                        <p:attrNameLst>
                                          <p:attrName>style.visibility</p:attrName>
                                        </p:attrNameLst>
                                      </p:cBhvr>
                                      <p:to>
                                        <p:strVal val="visible"/>
                                      </p:to>
                                    </p:set>
                                    <p:animEffect filter="blinds(horizontal)" transition="in">
                                      <p:cBhvr>
                                        <p:cTn id="99" dur="500"/>
                                        <p:tgtEl>
                                          <p:spTgt spid="889"/>
                                        </p:tgtEl>
                                      </p:cBhvr>
                                    </p:animEffect>
                                  </p:childTnLst>
                                </p:cTn>
                              </p:par>
                            </p:childTnLst>
                          </p:cTn>
                        </p:par>
                        <p:par>
                          <p:cTn id="100" fill="hold">
                            <p:stCondLst>
                              <p:cond delay="1000"/>
                            </p:stCondLst>
                            <p:childTnLst>
                              <p:par>
                                <p:cTn id="101" presetClass="entr" nodeType="afterEffect" presetSubtype="10" presetID="3" grpId="26" fill="hold">
                                  <p:stCondLst>
                                    <p:cond delay="0"/>
                                  </p:stCondLst>
                                  <p:iterate type="el" backwards="0">
                                    <p:tmAbs val="0"/>
                                  </p:iterate>
                                  <p:childTnLst>
                                    <p:set>
                                      <p:cBhvr>
                                        <p:cTn id="102" fill="hold"/>
                                        <p:tgtEl>
                                          <p:spTgt spid="879"/>
                                        </p:tgtEl>
                                        <p:attrNameLst>
                                          <p:attrName>style.visibility</p:attrName>
                                        </p:attrNameLst>
                                      </p:cBhvr>
                                      <p:to>
                                        <p:strVal val="visible"/>
                                      </p:to>
                                    </p:set>
                                    <p:animEffect filter="blinds(horizontal)" transition="in">
                                      <p:cBhvr>
                                        <p:cTn id="103" dur="500"/>
                                        <p:tgtEl>
                                          <p:spTgt spid="879"/>
                                        </p:tgtEl>
                                      </p:cBhvr>
                                    </p:animEffect>
                                  </p:childTnLst>
                                </p:cTn>
                              </p:par>
                            </p:childTnLst>
                          </p:cTn>
                        </p:par>
                      </p:childTnLst>
                    </p:cTn>
                  </p:par>
                  <p:par>
                    <p:cTn id="104" fill="hold">
                      <p:stCondLst>
                        <p:cond delay="indefinite"/>
                      </p:stCondLst>
                      <p:childTnLst>
                        <p:par>
                          <p:cTn id="105" fill="hold">
                            <p:stCondLst>
                              <p:cond delay="0"/>
                            </p:stCondLst>
                            <p:childTnLst>
                              <p:par>
                                <p:cTn id="106" presetClass="entr" nodeType="clickEffect" presetSubtype="10" presetID="3" grpId="27" fill="hold">
                                  <p:stCondLst>
                                    <p:cond delay="0"/>
                                  </p:stCondLst>
                                  <p:iterate type="el" backwards="0">
                                    <p:tmAbs val="0"/>
                                  </p:iterate>
                                  <p:childTnLst>
                                    <p:set>
                                      <p:cBhvr>
                                        <p:cTn id="107" fill="hold"/>
                                        <p:tgtEl>
                                          <p:spTgt spid="897"/>
                                        </p:tgtEl>
                                        <p:attrNameLst>
                                          <p:attrName>style.visibility</p:attrName>
                                        </p:attrNameLst>
                                      </p:cBhvr>
                                      <p:to>
                                        <p:strVal val="visible"/>
                                      </p:to>
                                    </p:set>
                                    <p:animEffect filter="blinds(horizontal)" transition="in">
                                      <p:cBhvr>
                                        <p:cTn id="108" dur="500"/>
                                        <p:tgtEl>
                                          <p:spTgt spid="897"/>
                                        </p:tgtEl>
                                      </p:cBhvr>
                                    </p:animEffect>
                                  </p:childTnLst>
                                </p:cTn>
                              </p:par>
                            </p:childTnLst>
                          </p:cTn>
                        </p:par>
                        <p:par>
                          <p:cTn id="109" fill="hold">
                            <p:stCondLst>
                              <p:cond delay="500"/>
                            </p:stCondLst>
                            <p:childTnLst>
                              <p:par>
                                <p:cTn id="110" presetClass="entr" nodeType="afterEffect" presetSubtype="10" presetID="3" grpId="28" fill="hold">
                                  <p:stCondLst>
                                    <p:cond delay="0"/>
                                  </p:stCondLst>
                                  <p:iterate type="el" backwards="0">
                                    <p:tmAbs val="0"/>
                                  </p:iterate>
                                  <p:childTnLst>
                                    <p:set>
                                      <p:cBhvr>
                                        <p:cTn id="111" fill="hold"/>
                                        <p:tgtEl>
                                          <p:spTgt spid="898"/>
                                        </p:tgtEl>
                                        <p:attrNameLst>
                                          <p:attrName>style.visibility</p:attrName>
                                        </p:attrNameLst>
                                      </p:cBhvr>
                                      <p:to>
                                        <p:strVal val="visible"/>
                                      </p:to>
                                    </p:set>
                                    <p:animEffect filter="blinds(horizontal)" transition="in">
                                      <p:cBhvr>
                                        <p:cTn id="112" dur="500"/>
                                        <p:tgtEl>
                                          <p:spTgt spid="898"/>
                                        </p:tgtEl>
                                      </p:cBhvr>
                                    </p:animEffect>
                                  </p:childTnLst>
                                </p:cTn>
                              </p:par>
                            </p:childTnLst>
                          </p:cTn>
                        </p:par>
                        <p:par>
                          <p:cTn id="113" fill="hold">
                            <p:stCondLst>
                              <p:cond delay="1000"/>
                            </p:stCondLst>
                            <p:childTnLst>
                              <p:par>
                                <p:cTn id="114" presetClass="entr" nodeType="afterEffect" presetSubtype="10" presetID="3" grpId="29" fill="hold">
                                  <p:stCondLst>
                                    <p:cond delay="0"/>
                                  </p:stCondLst>
                                  <p:iterate type="el" backwards="0">
                                    <p:tmAbs val="0"/>
                                  </p:iterate>
                                  <p:childTnLst>
                                    <p:set>
                                      <p:cBhvr>
                                        <p:cTn id="115" fill="hold"/>
                                        <p:tgtEl>
                                          <p:spTgt spid="883"/>
                                        </p:tgtEl>
                                        <p:attrNameLst>
                                          <p:attrName>style.visibility</p:attrName>
                                        </p:attrNameLst>
                                      </p:cBhvr>
                                      <p:to>
                                        <p:strVal val="visible"/>
                                      </p:to>
                                    </p:set>
                                    <p:animEffect filter="blinds(horizontal)" transition="in">
                                      <p:cBhvr>
                                        <p:cTn id="116" dur="500"/>
                                        <p:tgtEl>
                                          <p:spTgt spid="8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78" grpId="3"/>
      <p:bldP build="whole" bldLvl="1" animBg="1" rev="0" advAuto="0" spid="882" grpId="22"/>
      <p:bldP build="whole" bldLvl="1" animBg="1" rev="0" advAuto="0" spid="895" grpId="16"/>
      <p:bldP build="whole" bldLvl="1" animBg="1" rev="0" advAuto="0" spid="887" grpId="2"/>
      <p:bldP build="whole" bldLvl="1" animBg="1" rev="0" advAuto="0" spid="880" grpId="6"/>
      <p:bldP build="whole" bldLvl="1" animBg="1" rev="0" advAuto="0" spid="881" grpId="11"/>
      <p:bldP build="whole" bldLvl="1" animBg="1" rev="0" advAuto="0" spid="886" grpId="24"/>
      <p:bldP build="whole" bldLvl="1" animBg="1" rev="0" advAuto="0" spid="879" grpId="26"/>
      <p:bldP build="whole" bldLvl="1" animBg="1" rev="0" advAuto="0" spid="897" grpId="27"/>
      <p:bldP build="whole" bldLvl="1" animBg="1" rev="0" advAuto="0" spid="899" grpId="23"/>
      <p:bldP build="whole" bldLvl="1" animBg="1" rev="0" advAuto="0" spid="878" grpId="14"/>
      <p:bldP build="whole" bldLvl="1" animBg="1" rev="0" advAuto="0" spid="887" grpId="13"/>
      <p:bldP build="whole" bldLvl="1" animBg="1" rev="0" advAuto="0" spid="880" grpId="15"/>
      <p:bldP build="whole" bldLvl="1" animBg="1" rev="0" advAuto="0" spid="888" grpId="4"/>
      <p:bldP build="whole" bldLvl="1" animBg="1" rev="0" advAuto="0" spid="883" grpId="29"/>
      <p:bldP build="whole" bldLvl="1" animBg="1" rev="0" advAuto="0" spid="889" grpId="25"/>
      <p:bldP build="whole" bldLvl="1" animBg="1" rev="0" advAuto="0" spid="892" grpId="10"/>
      <p:bldP build="whole" bldLvl="1" animBg="1" rev="0" advAuto="0" spid="884" grpId="12"/>
      <p:bldP build="whole" bldLvl="1" animBg="1" rev="0" advAuto="0" spid="894" grpId="21"/>
      <p:bldP build="whole" bldLvl="1" animBg="1" rev="0" advAuto="0" spid="893" grpId="19"/>
      <p:bldP build="whole" bldLvl="1" animBg="1" rev="0" advAuto="0" spid="896" grpId="5"/>
      <p:bldP build="whole" bldLvl="1" animBg="1" rev="0" advAuto="0" spid="898" grpId="28"/>
      <p:bldP build="whole" bldLvl="1" animBg="1" rev="0" advAuto="0" spid="888" grpId="18"/>
      <p:bldP build="whole" bldLvl="1" animBg="1" rev="0" advAuto="0" spid="891" grpId="9"/>
      <p:bldP build="whole" bldLvl="1" animBg="1" rev="0" advAuto="0" spid="895" grpId="7"/>
      <p:bldP build="whole" bldLvl="1" animBg="1" rev="0" advAuto="0" spid="890" grpId="8"/>
      <p:bldP build="whole" bldLvl="1" animBg="1" rev="0" advAuto="0" spid="885" grpId="1"/>
      <p:bldP build="whole" bldLvl="1" animBg="1" rev="0" advAuto="0" spid="900" grpId="20"/>
      <p:bldP build="whole" bldLvl="1" animBg="1" rev="0" advAuto="0" spid="896" grpId="17"/>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3" name="Line"/>
          <p:cNvSpPr/>
          <p:nvPr/>
        </p:nvSpPr>
        <p:spPr>
          <a:xfrm flipV="1">
            <a:off x="215848" y="9220229"/>
            <a:ext cx="12560404" cy="4"/>
          </a:xfrm>
          <a:prstGeom prst="line">
            <a:avLst/>
          </a:prstGeom>
          <a:ln w="12700">
            <a:solidFill>
              <a:srgbClr val="000000"/>
            </a:solidFill>
          </a:ln>
        </p:spPr>
        <p:txBody>
          <a:bodyPr lIns="50800" tIns="50800" rIns="50800" bIns="50800" anchor="ctr"/>
          <a:lstStyle/>
          <a:p>
            <a:pPr/>
          </a:p>
        </p:txBody>
      </p:sp>
      <p:sp>
        <p:nvSpPr>
          <p:cNvPr id="904" name="马国亮/(复旦大学现代物理研究所)"/>
          <p:cNvSpPr txBox="1"/>
          <p:nvPr/>
        </p:nvSpPr>
        <p:spPr>
          <a:xfrm>
            <a:off x="9148233" y="9270999"/>
            <a:ext cx="6489701"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1500">
                <a:latin typeface="Times New Roman"/>
                <a:ea typeface="Times New Roman"/>
                <a:cs typeface="Times New Roman"/>
                <a:sym typeface="Times New Roman"/>
              </a:defRPr>
            </a:lvl1pPr>
          </a:lstStyle>
          <a:p>
            <a:pPr/>
            <a:r>
              <a:t>马国亮/(复旦大学现代物理研究所)</a:t>
            </a:r>
          </a:p>
        </p:txBody>
      </p:sp>
      <p:sp>
        <p:nvSpPr>
          <p:cNvPr id="905" name="Output files"/>
          <p:cNvSpPr/>
          <p:nvPr/>
        </p:nvSpPr>
        <p:spPr>
          <a:xfrm>
            <a:off x="4341766" y="400786"/>
            <a:ext cx="4635501" cy="3683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ctr" defTabSz="584200">
              <a:lnSpc>
                <a:spcPts val="2400"/>
              </a:lnSpc>
              <a:buClr>
                <a:srgbClr val="000000"/>
              </a:buClr>
              <a:buFont typeface="Times"/>
              <a:defRPr sz="3600">
                <a:solidFill>
                  <a:srgbClr val="021EAA"/>
                </a:solidFill>
                <a:uFill>
                  <a:solidFill>
                    <a:srgbClr val="021EAA"/>
                  </a:solidFill>
                </a:uFill>
                <a:latin typeface="Times"/>
                <a:ea typeface="Times"/>
                <a:cs typeface="Times"/>
                <a:sym typeface="Times"/>
              </a:defRPr>
            </a:lvl1pPr>
          </a:lstStyle>
          <a:p>
            <a:pPr>
              <a:defRPr sz="3000">
                <a:solidFill>
                  <a:srgbClr val="000000"/>
                </a:solidFill>
                <a:uFill>
                  <a:solidFill>
                    <a:srgbClr val="000000"/>
                  </a:solidFill>
                </a:uFill>
                <a:latin typeface="Times New Roman"/>
                <a:ea typeface="Times New Roman"/>
                <a:cs typeface="Times New Roman"/>
                <a:sym typeface="Times New Roman"/>
              </a:defRPr>
            </a:pPr>
            <a:r>
              <a:rPr sz="3600">
                <a:solidFill>
                  <a:srgbClr val="021EAA"/>
                </a:solidFill>
                <a:uFill>
                  <a:solidFill>
                    <a:srgbClr val="021EAA"/>
                  </a:solidFill>
                </a:uFill>
                <a:latin typeface="Times"/>
                <a:ea typeface="Times"/>
                <a:cs typeface="Times"/>
                <a:sym typeface="Times"/>
              </a:rPr>
              <a:t>Output files</a:t>
            </a:r>
          </a:p>
        </p:txBody>
      </p:sp>
      <p:sp>
        <p:nvSpPr>
          <p:cNvPr id="906" name="ampt.dat"/>
          <p:cNvSpPr/>
          <p:nvPr/>
        </p:nvSpPr>
        <p:spPr>
          <a:xfrm>
            <a:off x="504284" y="960184"/>
            <a:ext cx="2667001" cy="3683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lvl1pPr algn="ctr" defTabSz="584200">
              <a:lnSpc>
                <a:spcPts val="2400"/>
              </a:lnSpc>
              <a:buClr>
                <a:srgbClr val="000000"/>
              </a:buClr>
              <a:buFont typeface="Times"/>
              <a:defRPr sz="3600">
                <a:solidFill>
                  <a:srgbClr val="021EAA"/>
                </a:solidFill>
                <a:uFill>
                  <a:solidFill>
                    <a:srgbClr val="021EAA"/>
                  </a:solidFill>
                </a:uFill>
                <a:latin typeface="Times"/>
                <a:ea typeface="Times"/>
                <a:cs typeface="Times"/>
                <a:sym typeface="Times"/>
              </a:defRPr>
            </a:lvl1pPr>
          </a:lstStyle>
          <a:p>
            <a:pPr>
              <a:defRPr sz="3000">
                <a:solidFill>
                  <a:srgbClr val="000000"/>
                </a:solidFill>
                <a:uFill>
                  <a:solidFill>
                    <a:srgbClr val="000000"/>
                  </a:solidFill>
                </a:uFill>
                <a:latin typeface="Times New Roman"/>
                <a:ea typeface="Times New Roman"/>
                <a:cs typeface="Times New Roman"/>
                <a:sym typeface="Times New Roman"/>
              </a:defRPr>
            </a:pPr>
            <a:r>
              <a:rPr sz="3600">
                <a:solidFill>
                  <a:srgbClr val="021EAA"/>
                </a:solidFill>
                <a:uFill>
                  <a:solidFill>
                    <a:srgbClr val="021EAA"/>
                  </a:solidFill>
                </a:uFill>
                <a:latin typeface="Times"/>
                <a:ea typeface="Times"/>
                <a:cs typeface="Times"/>
                <a:sym typeface="Times"/>
              </a:rPr>
              <a:t>ampt.dat</a:t>
            </a:r>
          </a:p>
        </p:txBody>
      </p:sp>
      <p:sp>
        <p:nvSpPr>
          <p:cNvPr id="907" name="1      1   4218    8.0000       84  84   2  82   1  83   2112    0.000    0.000     99.996  0.940     6.00    -4.86     0.23     0.00   2112    0.000    0.000     99.996  0.940     6.78     3.61     0.21     0.00   2212    0.000    0.000     99.996  0.940     5.53     1.48     0.26     0.00   2212    0.000    0.000    -99.996  0.940    -9.31    -2.75    -0.16     0.00     111    0.071   -0.334     -0.376  0.135     1.81    -0.96    -1.18     7.00"/>
          <p:cNvSpPr/>
          <p:nvPr/>
        </p:nvSpPr>
        <p:spPr>
          <a:xfrm>
            <a:off x="799475" y="3433216"/>
            <a:ext cx="11760201" cy="2578101"/>
          </a:xfrm>
          <a:prstGeom prst="rect">
            <a:avLst/>
          </a:prstGeom>
          <a:extLst>
            <a:ext uri="{C572A759-6A51-4108-AA02-DFA0A04FC94B}">
              <ma14:wrappingTextBoxFlag xmlns:ma14="http://schemas.microsoft.com/office/mac/drawingml/2011/main" val="1"/>
            </a:ext>
          </a:extLst>
        </p:spPr>
        <p:txBody>
          <a:bodyPr lIns="0" tIns="0" rIns="0" bIns="0" anchor="ctr">
            <a:spAutoFit/>
          </a:bodyPr>
          <a:lstStyle/>
          <a:p>
            <a:pPr defTabSz="1181100">
              <a:buClr>
                <a:srgbClr val="000000"/>
              </a:buClr>
              <a:defRPr sz="3000">
                <a:uFill>
                  <a:solidFill>
                    <a:srgbClr val="000000"/>
                  </a:solidFill>
                </a:uFill>
                <a:latin typeface="Times New Roman"/>
                <a:ea typeface="Times New Roman"/>
                <a:cs typeface="Times New Roman"/>
                <a:sym typeface="Times New Roman"/>
              </a:defRPr>
            </a:pPr>
            <a:r>
              <a:t>      1      1   4218    8.0000       84  84   2  82   1  83</a:t>
            </a:r>
            <a:br/>
            <a:r>
              <a:t>  2112    0.000    0.000     99.996  0.940     6.00    -4.86     0.23     0.00</a:t>
            </a:r>
            <a:br/>
            <a:r>
              <a:t>  2112    0.000    0.000     99.996  0.940     6.78     3.61     0.21     0.00</a:t>
            </a:r>
            <a:br/>
            <a:r>
              <a:t>  2212    0.000    0.000     99.996  0.940     5.53     1.48     0.26     0.00</a:t>
            </a:r>
            <a:br/>
            <a:r>
              <a:t>  2212    0.000    0.000    -99.996  0.940    -9.31    -2.75    -0.16     0.00</a:t>
            </a:r>
            <a:br/>
            <a:r>
              <a:t>    111    0.071   -0.334     -0.376  0.135     1.81    -0.96    -1.18     7.00</a:t>
            </a:r>
          </a:p>
        </p:txBody>
      </p:sp>
      <p:sp>
        <p:nvSpPr>
          <p:cNvPr id="908" name="Event#"/>
          <p:cNvSpPr/>
          <p:nvPr/>
        </p:nvSpPr>
        <p:spPr>
          <a:xfrm>
            <a:off x="897872" y="1733518"/>
            <a:ext cx="952253"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Event#</a:t>
            </a:r>
          </a:p>
        </p:txBody>
      </p:sp>
      <p:sp>
        <p:nvSpPr>
          <p:cNvPr id="909" name="Line"/>
          <p:cNvSpPr/>
          <p:nvPr/>
        </p:nvSpPr>
        <p:spPr>
          <a:xfrm flipH="1">
            <a:off x="1488254" y="2247900"/>
            <a:ext cx="1" cy="766355"/>
          </a:xfrm>
          <a:prstGeom prst="line">
            <a:avLst/>
          </a:prstGeom>
          <a:ln w="25400">
            <a:solidFill>
              <a:srgbClr val="434ED6"/>
            </a:solidFill>
            <a:tailEnd type="triangle"/>
          </a:ln>
        </p:spPr>
        <p:txBody>
          <a:bodyPr lIns="50800" tIns="50800" rIns="50800" bIns="50800" anchor="ctr"/>
          <a:lstStyle/>
          <a:p>
            <a:pPr/>
          </a:p>
        </p:txBody>
      </p:sp>
      <p:sp>
        <p:nvSpPr>
          <p:cNvPr id="910" name="Test#"/>
          <p:cNvSpPr/>
          <p:nvPr/>
        </p:nvSpPr>
        <p:spPr>
          <a:xfrm>
            <a:off x="1881841" y="2028584"/>
            <a:ext cx="744787"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Test#</a:t>
            </a:r>
          </a:p>
        </p:txBody>
      </p:sp>
      <p:sp>
        <p:nvSpPr>
          <p:cNvPr id="911" name="Line"/>
          <p:cNvSpPr/>
          <p:nvPr/>
        </p:nvSpPr>
        <p:spPr>
          <a:xfrm>
            <a:off x="2373827" y="2520363"/>
            <a:ext cx="1" cy="584201"/>
          </a:xfrm>
          <a:prstGeom prst="line">
            <a:avLst/>
          </a:prstGeom>
          <a:ln w="25400">
            <a:solidFill>
              <a:srgbClr val="434ED6"/>
            </a:solidFill>
            <a:tailEnd type="triangle"/>
          </a:ln>
        </p:spPr>
        <p:txBody>
          <a:bodyPr lIns="50800" tIns="50800" rIns="50800" bIns="50800" anchor="ctr"/>
          <a:lstStyle/>
          <a:p>
            <a:pPr/>
          </a:p>
        </p:txBody>
      </p:sp>
      <p:sp>
        <p:nvSpPr>
          <p:cNvPr id="912" name="Particle#"/>
          <p:cNvSpPr/>
          <p:nvPr/>
        </p:nvSpPr>
        <p:spPr>
          <a:xfrm>
            <a:off x="2683368" y="1733518"/>
            <a:ext cx="1172221"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Particle#</a:t>
            </a:r>
          </a:p>
        </p:txBody>
      </p:sp>
      <p:sp>
        <p:nvSpPr>
          <p:cNvPr id="913" name="Line"/>
          <p:cNvSpPr/>
          <p:nvPr/>
        </p:nvSpPr>
        <p:spPr>
          <a:xfrm>
            <a:off x="3273750" y="2247900"/>
            <a:ext cx="1" cy="766355"/>
          </a:xfrm>
          <a:prstGeom prst="line">
            <a:avLst/>
          </a:prstGeom>
          <a:ln w="25400">
            <a:solidFill>
              <a:srgbClr val="434ED6"/>
            </a:solidFill>
            <a:tailEnd type="triangle"/>
          </a:ln>
        </p:spPr>
        <p:txBody>
          <a:bodyPr lIns="50800" tIns="50800" rIns="50800" bIns="50800" anchor="ctr"/>
          <a:lstStyle/>
          <a:p>
            <a:pPr/>
          </a:p>
        </p:txBody>
      </p:sp>
      <p:sp>
        <p:nvSpPr>
          <p:cNvPr id="914" name="b(fm)"/>
          <p:cNvSpPr/>
          <p:nvPr/>
        </p:nvSpPr>
        <p:spPr>
          <a:xfrm>
            <a:off x="4147023" y="1831873"/>
            <a:ext cx="782886"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b(fm)</a:t>
            </a:r>
          </a:p>
        </p:txBody>
      </p:sp>
      <p:sp>
        <p:nvSpPr>
          <p:cNvPr id="915" name="Line"/>
          <p:cNvSpPr/>
          <p:nvPr/>
        </p:nvSpPr>
        <p:spPr>
          <a:xfrm>
            <a:off x="4552910" y="2349500"/>
            <a:ext cx="1" cy="766355"/>
          </a:xfrm>
          <a:prstGeom prst="line">
            <a:avLst/>
          </a:prstGeom>
          <a:ln w="25400">
            <a:solidFill>
              <a:srgbClr val="434ED6"/>
            </a:solidFill>
            <a:tailEnd type="triangle"/>
          </a:ln>
        </p:spPr>
        <p:txBody>
          <a:bodyPr lIns="50800" tIns="50800" rIns="50800" bIns="50800" anchor="ctr"/>
          <a:lstStyle/>
          <a:p>
            <a:pPr/>
          </a:p>
        </p:txBody>
      </p:sp>
      <p:sp>
        <p:nvSpPr>
          <p:cNvPr id="916" name="Npart1"/>
          <p:cNvSpPr/>
          <p:nvPr/>
        </p:nvSpPr>
        <p:spPr>
          <a:xfrm>
            <a:off x="5340086" y="1831873"/>
            <a:ext cx="935286"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Npart1</a:t>
            </a:r>
          </a:p>
        </p:txBody>
      </p:sp>
      <p:sp>
        <p:nvSpPr>
          <p:cNvPr id="917" name="Line"/>
          <p:cNvSpPr/>
          <p:nvPr/>
        </p:nvSpPr>
        <p:spPr>
          <a:xfrm>
            <a:off x="5930468" y="2349500"/>
            <a:ext cx="1" cy="766355"/>
          </a:xfrm>
          <a:prstGeom prst="line">
            <a:avLst/>
          </a:prstGeom>
          <a:ln w="25400">
            <a:solidFill>
              <a:srgbClr val="434ED6"/>
            </a:solidFill>
            <a:tailEnd type="triangle"/>
          </a:ln>
        </p:spPr>
        <p:txBody>
          <a:bodyPr lIns="50800" tIns="50800" rIns="50800" bIns="50800" anchor="ctr"/>
          <a:lstStyle/>
          <a:p>
            <a:pPr/>
          </a:p>
        </p:txBody>
      </p:sp>
      <p:sp>
        <p:nvSpPr>
          <p:cNvPr id="918" name="Npart2"/>
          <p:cNvSpPr/>
          <p:nvPr/>
        </p:nvSpPr>
        <p:spPr>
          <a:xfrm>
            <a:off x="6047313" y="1340095"/>
            <a:ext cx="935287"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Npart2</a:t>
            </a:r>
          </a:p>
        </p:txBody>
      </p:sp>
      <p:sp>
        <p:nvSpPr>
          <p:cNvPr id="919" name="Line"/>
          <p:cNvSpPr/>
          <p:nvPr/>
        </p:nvSpPr>
        <p:spPr>
          <a:xfrm flipH="1">
            <a:off x="6604896" y="1831873"/>
            <a:ext cx="38101" cy="1181101"/>
          </a:xfrm>
          <a:prstGeom prst="line">
            <a:avLst/>
          </a:prstGeom>
          <a:ln w="25400">
            <a:solidFill>
              <a:srgbClr val="434ED6"/>
            </a:solidFill>
            <a:tailEnd type="triangle"/>
          </a:ln>
        </p:spPr>
        <p:txBody>
          <a:bodyPr lIns="50800" tIns="50800" rIns="50800" bIns="50800" anchor="ctr"/>
          <a:lstStyle/>
          <a:p>
            <a:pPr/>
          </a:p>
        </p:txBody>
      </p:sp>
      <p:sp>
        <p:nvSpPr>
          <p:cNvPr id="920" name="Particle ID…"/>
          <p:cNvSpPr/>
          <p:nvPr/>
        </p:nvSpPr>
        <p:spPr>
          <a:xfrm>
            <a:off x="897872" y="6925875"/>
            <a:ext cx="1417638" cy="7493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p>
            <a:pPr defTabSz="1181100">
              <a:buClr>
                <a:srgbClr val="021EAA"/>
              </a:buClr>
              <a:defRPr sz="3000">
                <a:uFill>
                  <a:solidFill>
                    <a:srgbClr val="000000"/>
                  </a:solidFill>
                </a:uFill>
                <a:latin typeface="Times New Roman"/>
                <a:ea typeface="Times New Roman"/>
                <a:cs typeface="Times New Roman"/>
                <a:sym typeface="Times New Roman"/>
              </a:defRPr>
            </a:pPr>
            <a:r>
              <a:rPr sz="2400">
                <a:solidFill>
                  <a:srgbClr val="021EAA"/>
                </a:solidFill>
                <a:uFill>
                  <a:solidFill>
                    <a:srgbClr val="021EAA"/>
                  </a:solidFill>
                </a:uFill>
              </a:rPr>
              <a:t>Particle ID</a:t>
            </a:r>
          </a:p>
          <a:p>
            <a:pPr defTabSz="1181100">
              <a:buClr>
                <a:srgbClr val="021EAA"/>
              </a:buClr>
              <a:defRPr sz="3000">
                <a:uFill>
                  <a:solidFill>
                    <a:srgbClr val="000000"/>
                  </a:solidFill>
                </a:uFill>
                <a:latin typeface="Times New Roman"/>
                <a:ea typeface="Times New Roman"/>
                <a:cs typeface="Times New Roman"/>
                <a:sym typeface="Times New Roman"/>
              </a:defRPr>
            </a:pPr>
            <a:r>
              <a:rPr sz="2400">
                <a:solidFill>
                  <a:srgbClr val="021EAA"/>
                </a:solidFill>
                <a:uFill>
                  <a:solidFill>
                    <a:srgbClr val="021EAA"/>
                  </a:solidFill>
                </a:uFill>
              </a:rPr>
              <a:t>(PYTHIA)</a:t>
            </a:r>
          </a:p>
        </p:txBody>
      </p:sp>
      <p:sp>
        <p:nvSpPr>
          <p:cNvPr id="921" name="Line"/>
          <p:cNvSpPr/>
          <p:nvPr/>
        </p:nvSpPr>
        <p:spPr>
          <a:xfrm flipV="1">
            <a:off x="1488254" y="6257876"/>
            <a:ext cx="1" cy="685801"/>
          </a:xfrm>
          <a:prstGeom prst="line">
            <a:avLst/>
          </a:prstGeom>
          <a:ln w="25400">
            <a:solidFill>
              <a:srgbClr val="434ED6"/>
            </a:solidFill>
            <a:tailEnd type="triangle"/>
          </a:ln>
        </p:spPr>
        <p:txBody>
          <a:bodyPr lIns="50800" tIns="50800" rIns="50800" bIns="50800" anchor="ctr"/>
          <a:lstStyle/>
          <a:p>
            <a:pPr/>
          </a:p>
        </p:txBody>
      </p:sp>
      <p:sp>
        <p:nvSpPr>
          <p:cNvPr id="922" name="Final momentum"/>
          <p:cNvSpPr/>
          <p:nvPr/>
        </p:nvSpPr>
        <p:spPr>
          <a:xfrm>
            <a:off x="3456193" y="7024231"/>
            <a:ext cx="2180085"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07600"/>
              </a:buClr>
              <a:defRPr sz="2400">
                <a:solidFill>
                  <a:srgbClr val="007600"/>
                </a:solidFill>
                <a:uFill>
                  <a:solidFill>
                    <a:srgbClr val="007600"/>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07600"/>
                </a:solidFill>
                <a:uFill>
                  <a:solidFill>
                    <a:srgbClr val="007600"/>
                  </a:solidFill>
                </a:uFill>
              </a:rPr>
              <a:t>Final momentum</a:t>
            </a:r>
          </a:p>
        </p:txBody>
      </p:sp>
      <p:sp>
        <p:nvSpPr>
          <p:cNvPr id="923" name="Line"/>
          <p:cNvSpPr/>
          <p:nvPr/>
        </p:nvSpPr>
        <p:spPr>
          <a:xfrm flipV="1">
            <a:off x="4538560" y="6356232"/>
            <a:ext cx="1" cy="685801"/>
          </a:xfrm>
          <a:prstGeom prst="line">
            <a:avLst/>
          </a:prstGeom>
          <a:ln w="25400">
            <a:solidFill>
              <a:srgbClr val="008F00"/>
            </a:solidFill>
            <a:tailEnd type="triangle"/>
          </a:ln>
        </p:spPr>
        <p:txBody>
          <a:bodyPr lIns="50800" tIns="50800" rIns="50800" bIns="50800" anchor="ctr"/>
          <a:lstStyle/>
          <a:p>
            <a:pPr/>
          </a:p>
        </p:txBody>
      </p:sp>
      <p:sp>
        <p:nvSpPr>
          <p:cNvPr id="924" name="Line"/>
          <p:cNvSpPr/>
          <p:nvPr/>
        </p:nvSpPr>
        <p:spPr>
          <a:xfrm>
            <a:off x="2373827" y="6257877"/>
            <a:ext cx="3644901" cy="1"/>
          </a:xfrm>
          <a:prstGeom prst="line">
            <a:avLst/>
          </a:prstGeom>
          <a:ln w="91440">
            <a:solidFill>
              <a:srgbClr val="008F00"/>
            </a:solidFill>
          </a:ln>
        </p:spPr>
        <p:txBody>
          <a:bodyPr lIns="50800" tIns="50800" rIns="50800" bIns="50800" anchor="ctr"/>
          <a:lstStyle/>
          <a:p>
            <a:pPr/>
          </a:p>
        </p:txBody>
      </p:sp>
      <p:sp>
        <p:nvSpPr>
          <p:cNvPr id="925" name="mass"/>
          <p:cNvSpPr/>
          <p:nvPr/>
        </p:nvSpPr>
        <p:spPr>
          <a:xfrm>
            <a:off x="6303556" y="6848010"/>
            <a:ext cx="698501" cy="4064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lvl1pPr defTabSz="1181100">
              <a:buClr>
                <a:srgbClr val="021EAA"/>
              </a:buClr>
              <a:defRPr sz="2400">
                <a:solidFill>
                  <a:srgbClr val="021EAA"/>
                </a:solidFill>
                <a:uFill>
                  <a:solidFill>
                    <a:srgbClr val="021EAA"/>
                  </a:solidFill>
                </a:uFill>
                <a:latin typeface="Times New Roman"/>
                <a:ea typeface="Times New Roman"/>
                <a:cs typeface="Times New Roman"/>
                <a:sym typeface="Times New Roman"/>
              </a:defRPr>
            </a:lvl1pPr>
          </a:lstStyle>
          <a:p>
            <a:pPr>
              <a:defRPr sz="3000">
                <a:solidFill>
                  <a:srgbClr val="000000"/>
                </a:solidFill>
                <a:uFill>
                  <a:solidFill>
                    <a:srgbClr val="000000"/>
                  </a:solidFill>
                </a:uFill>
              </a:defRPr>
            </a:pPr>
            <a:r>
              <a:rPr sz="2400">
                <a:solidFill>
                  <a:srgbClr val="021EAA"/>
                </a:solidFill>
                <a:uFill>
                  <a:solidFill>
                    <a:srgbClr val="021EAA"/>
                  </a:solidFill>
                </a:uFill>
              </a:rPr>
              <a:t>mass</a:t>
            </a:r>
          </a:p>
        </p:txBody>
      </p:sp>
      <p:sp>
        <p:nvSpPr>
          <p:cNvPr id="926" name="Line"/>
          <p:cNvSpPr/>
          <p:nvPr/>
        </p:nvSpPr>
        <p:spPr>
          <a:xfrm flipV="1">
            <a:off x="6703293" y="6184900"/>
            <a:ext cx="1" cy="685800"/>
          </a:xfrm>
          <a:prstGeom prst="line">
            <a:avLst/>
          </a:prstGeom>
          <a:ln w="25400">
            <a:solidFill>
              <a:srgbClr val="434ED6"/>
            </a:solidFill>
            <a:tailEnd type="triangle"/>
          </a:ln>
        </p:spPr>
        <p:txBody>
          <a:bodyPr lIns="50800" tIns="50800" rIns="50800" bIns="50800" anchor="ctr"/>
          <a:lstStyle/>
          <a:p>
            <a:pPr/>
          </a:p>
        </p:txBody>
      </p:sp>
      <p:sp>
        <p:nvSpPr>
          <p:cNvPr id="927" name="Final position &amp; time…"/>
          <p:cNvSpPr/>
          <p:nvPr/>
        </p:nvSpPr>
        <p:spPr>
          <a:xfrm>
            <a:off x="8474439" y="7024231"/>
            <a:ext cx="2728814" cy="749301"/>
          </a:xfrm>
          <a:prstGeom prst="rect">
            <a:avLst/>
          </a:prstGeom>
          <a:extLst>
            <a:ext uri="{C572A759-6A51-4108-AA02-DFA0A04FC94B}">
              <ma14:wrappingTextBoxFlag xmlns:ma14="http://schemas.microsoft.com/office/mac/drawingml/2011/main" val="1"/>
            </a:ext>
          </a:extLst>
        </p:spPr>
        <p:txBody>
          <a:bodyPr wrap="none" lIns="38100" tIns="38100" rIns="38100" bIns="38100">
            <a:spAutoFit/>
          </a:bodyPr>
          <a:lstStyle/>
          <a:p>
            <a:pPr defTabSz="1181100">
              <a:buClr>
                <a:srgbClr val="007600"/>
              </a:buClr>
              <a:defRPr sz="3000">
                <a:uFill>
                  <a:solidFill>
                    <a:srgbClr val="000000"/>
                  </a:solidFill>
                </a:uFill>
                <a:latin typeface="Times New Roman"/>
                <a:ea typeface="Times New Roman"/>
                <a:cs typeface="Times New Roman"/>
                <a:sym typeface="Times New Roman"/>
              </a:defRPr>
            </a:pPr>
            <a:r>
              <a:rPr sz="2400">
                <a:solidFill>
                  <a:srgbClr val="007600"/>
                </a:solidFill>
                <a:uFill>
                  <a:solidFill>
                    <a:srgbClr val="007600"/>
                  </a:solidFill>
                </a:uFill>
              </a:rPr>
              <a:t>Final position &amp; time</a:t>
            </a:r>
          </a:p>
          <a:p>
            <a:pPr defTabSz="1181100">
              <a:buClr>
                <a:srgbClr val="007600"/>
              </a:buClr>
              <a:defRPr sz="3000">
                <a:uFill>
                  <a:solidFill>
                    <a:srgbClr val="000000"/>
                  </a:solidFill>
                </a:uFill>
                <a:latin typeface="Times New Roman"/>
                <a:ea typeface="Times New Roman"/>
                <a:cs typeface="Times New Roman"/>
                <a:sym typeface="Times New Roman"/>
              </a:defRPr>
            </a:pPr>
            <a:r>
              <a:rPr sz="2400">
                <a:solidFill>
                  <a:srgbClr val="007600"/>
                </a:solidFill>
                <a:uFill>
                  <a:solidFill>
                    <a:srgbClr val="007600"/>
                  </a:solidFill>
                </a:uFill>
              </a:rPr>
              <a:t>(at kinetic freeze-out)</a:t>
            </a:r>
          </a:p>
        </p:txBody>
      </p:sp>
      <p:sp>
        <p:nvSpPr>
          <p:cNvPr id="928" name="Line"/>
          <p:cNvSpPr/>
          <p:nvPr/>
        </p:nvSpPr>
        <p:spPr>
          <a:xfrm flipV="1">
            <a:off x="9556805" y="6356232"/>
            <a:ext cx="1" cy="685801"/>
          </a:xfrm>
          <a:prstGeom prst="line">
            <a:avLst/>
          </a:prstGeom>
          <a:ln w="25400">
            <a:solidFill>
              <a:srgbClr val="008F00"/>
            </a:solidFill>
            <a:tailEnd type="triangle"/>
          </a:ln>
        </p:spPr>
        <p:txBody>
          <a:bodyPr lIns="50800" tIns="50800" rIns="50800" bIns="50800" anchor="ctr"/>
          <a:lstStyle/>
          <a:p>
            <a:pPr/>
          </a:p>
        </p:txBody>
      </p:sp>
      <p:sp>
        <p:nvSpPr>
          <p:cNvPr id="929" name="Line"/>
          <p:cNvSpPr/>
          <p:nvPr/>
        </p:nvSpPr>
        <p:spPr>
          <a:xfrm>
            <a:off x="7392072" y="6257877"/>
            <a:ext cx="4724401" cy="1"/>
          </a:xfrm>
          <a:prstGeom prst="line">
            <a:avLst/>
          </a:prstGeom>
          <a:ln w="91440">
            <a:solidFill>
              <a:srgbClr val="008F00"/>
            </a:solidFill>
          </a:ln>
        </p:spPr>
        <p:txBody>
          <a:bodyPr lIns="50800" tIns="50800" rIns="50800" bIns="50800" anchor="ctr"/>
          <a:lstStyle/>
          <a:p>
            <a:pPr/>
          </a:p>
        </p:txBody>
      </p:sp>
      <p:sp>
        <p:nvSpPr>
          <p:cNvPr id="930" name="zpc.dat…"/>
          <p:cNvSpPr/>
          <p:nvPr/>
        </p:nvSpPr>
        <p:spPr>
          <a:xfrm>
            <a:off x="1094666" y="8126633"/>
            <a:ext cx="11328401" cy="1028701"/>
          </a:xfrm>
          <a:prstGeom prst="rect">
            <a:avLst/>
          </a:prstGeom>
          <a:extLst>
            <a:ext uri="{C572A759-6A51-4108-AA02-DFA0A04FC94B}">
              <ma14:wrappingTextBoxFlag xmlns:ma14="http://schemas.microsoft.com/office/mac/drawingml/2011/main" val="1"/>
            </a:ext>
          </a:extLst>
        </p:spPr>
        <p:txBody>
          <a:bodyPr lIns="38100" tIns="38100" rIns="38100" bIns="38100">
            <a:spAutoFit/>
          </a:bodyPr>
          <a:lstStyle/>
          <a:p>
            <a:pPr defTabSz="1181100">
              <a:buClr>
                <a:srgbClr val="021EAA"/>
              </a:buClr>
              <a:defRPr sz="3000">
                <a:uFill>
                  <a:solidFill>
                    <a:srgbClr val="000000"/>
                  </a:solidFill>
                </a:uFill>
                <a:latin typeface="Times New Roman"/>
                <a:ea typeface="Times New Roman"/>
                <a:cs typeface="Times New Roman"/>
                <a:sym typeface="Times New Roman"/>
              </a:defRPr>
            </a:pPr>
            <a:r>
              <a:rPr sz="3600">
                <a:solidFill>
                  <a:srgbClr val="021EAA"/>
                </a:solidFill>
                <a:uFill>
                  <a:solidFill>
                    <a:srgbClr val="021EAA"/>
                  </a:solidFill>
                </a:uFill>
              </a:rPr>
              <a:t>zpc.dat</a:t>
            </a:r>
          </a:p>
          <a:p>
            <a:pPr defTabSz="1181100">
              <a:buClr>
                <a:srgbClr val="007600"/>
              </a:buClr>
              <a:defRPr sz="3000">
                <a:uFill>
                  <a:solidFill>
                    <a:srgbClr val="000000"/>
                  </a:solidFill>
                </a:uFill>
                <a:latin typeface="Times New Roman"/>
                <a:ea typeface="Times New Roman"/>
                <a:cs typeface="Times New Roman"/>
                <a:sym typeface="Times New Roman"/>
              </a:defRPr>
            </a:pPr>
            <a:r>
              <a:rPr>
                <a:solidFill>
                  <a:srgbClr val="007600"/>
                </a:solidFill>
                <a:uFill>
                  <a:solidFill>
                    <a:srgbClr val="007600"/>
                  </a:solidFill>
                </a:uFill>
              </a:rPr>
              <a:t>Final momentum</a:t>
            </a:r>
            <a:r>
              <a:t>, </a:t>
            </a:r>
            <a:r>
              <a:rPr>
                <a:solidFill>
                  <a:srgbClr val="007600"/>
                </a:solidFill>
                <a:uFill>
                  <a:solidFill>
                    <a:srgbClr val="007600"/>
                  </a:solidFill>
                </a:uFill>
              </a:rPr>
              <a:t>position &amp; time of all partons (at kinetic freeze-out)</a:t>
            </a:r>
          </a:p>
        </p:txBody>
      </p:sp>
      <p:sp>
        <p:nvSpPr>
          <p:cNvPr id="931"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8"/>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90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910"/>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911"/>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912"/>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913"/>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914"/>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915"/>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916"/>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917"/>
                                        </p:tgtEl>
                                        <p:attrNameLst>
                                          <p:attrName>style.visibility</p:attrName>
                                        </p:attrNameLst>
                                      </p:cBhvr>
                                      <p:to>
                                        <p:strVal val="visible"/>
                                      </p:to>
                                    </p:set>
                                  </p:childTnLst>
                                </p:cTn>
                              </p:par>
                            </p:childTnLst>
                          </p:cTn>
                        </p:par>
                        <p:par>
                          <p:cTn id="34" fill="hold">
                            <p:stCondLst>
                              <p:cond delay="0"/>
                            </p:stCondLst>
                            <p:childTnLst>
                              <p:par>
                                <p:cTn id="35" presetClass="entr" nodeType="afterEffect" presetSubtype="0" presetID="1" grpId="11" fill="hold">
                                  <p:stCondLst>
                                    <p:cond delay="0"/>
                                  </p:stCondLst>
                                  <p:iterate type="el" backwards="0">
                                    <p:tmAbs val="0"/>
                                  </p:iterate>
                                  <p:childTnLst>
                                    <p:set>
                                      <p:cBhvr>
                                        <p:cTn id="36" fill="hold"/>
                                        <p:tgtEl>
                                          <p:spTgt spid="918"/>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2" fill="hold">
                                  <p:stCondLst>
                                    <p:cond delay="0"/>
                                  </p:stCondLst>
                                  <p:iterate type="el" backwards="0">
                                    <p:tmAbs val="0"/>
                                  </p:iterate>
                                  <p:childTnLst>
                                    <p:set>
                                      <p:cBhvr>
                                        <p:cTn id="39" fill="hold"/>
                                        <p:tgtEl>
                                          <p:spTgt spid="9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Class="entr" nodeType="clickEffect" presetSubtype="0" presetID="1" grpId="13" fill="hold">
                                  <p:stCondLst>
                                    <p:cond delay="0"/>
                                  </p:stCondLst>
                                  <p:iterate type="el" backwards="0">
                                    <p:tmAbs val="0"/>
                                  </p:iterate>
                                  <p:childTnLst>
                                    <p:set>
                                      <p:cBhvr>
                                        <p:cTn id="43" fill="hold"/>
                                        <p:tgtEl>
                                          <p:spTgt spid="920"/>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4" fill="hold">
                                  <p:stCondLst>
                                    <p:cond delay="0"/>
                                  </p:stCondLst>
                                  <p:iterate type="el" backwards="0">
                                    <p:tmAbs val="0"/>
                                  </p:iterate>
                                  <p:childTnLst>
                                    <p:set>
                                      <p:cBhvr>
                                        <p:cTn id="46" fill="hold"/>
                                        <p:tgtEl>
                                          <p:spTgt spid="921"/>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5" fill="hold">
                                  <p:stCondLst>
                                    <p:cond delay="0"/>
                                  </p:stCondLst>
                                  <p:iterate type="el" backwards="0">
                                    <p:tmAbs val="0"/>
                                  </p:iterate>
                                  <p:childTnLst>
                                    <p:set>
                                      <p:cBhvr>
                                        <p:cTn id="49" fill="hold"/>
                                        <p:tgtEl>
                                          <p:spTgt spid="922"/>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16" fill="hold">
                                  <p:stCondLst>
                                    <p:cond delay="0"/>
                                  </p:stCondLst>
                                  <p:iterate type="el" backwards="0">
                                    <p:tmAbs val="0"/>
                                  </p:iterate>
                                  <p:childTnLst>
                                    <p:set>
                                      <p:cBhvr>
                                        <p:cTn id="52" fill="hold"/>
                                        <p:tgtEl>
                                          <p:spTgt spid="923"/>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17" fill="hold">
                                  <p:stCondLst>
                                    <p:cond delay="0"/>
                                  </p:stCondLst>
                                  <p:iterate type="el" backwards="0">
                                    <p:tmAbs val="0"/>
                                  </p:iterate>
                                  <p:childTnLst>
                                    <p:set>
                                      <p:cBhvr>
                                        <p:cTn id="55" fill="hold"/>
                                        <p:tgtEl>
                                          <p:spTgt spid="924"/>
                                        </p:tgtEl>
                                        <p:attrNameLst>
                                          <p:attrName>style.visibility</p:attrName>
                                        </p:attrNameLst>
                                      </p:cBhvr>
                                      <p:to>
                                        <p:strVal val="visible"/>
                                      </p:to>
                                    </p:set>
                                  </p:childTnLst>
                                </p:cTn>
                              </p:par>
                            </p:childTnLst>
                          </p:cTn>
                        </p:par>
                        <p:par>
                          <p:cTn id="56" fill="hold">
                            <p:stCondLst>
                              <p:cond delay="0"/>
                            </p:stCondLst>
                            <p:childTnLst>
                              <p:par>
                                <p:cTn id="57" presetClass="entr" nodeType="afterEffect" presetSubtype="0" presetID="1" grpId="18" fill="hold">
                                  <p:stCondLst>
                                    <p:cond delay="0"/>
                                  </p:stCondLst>
                                  <p:iterate type="el" backwards="0">
                                    <p:tmAbs val="0"/>
                                  </p:iterate>
                                  <p:childTnLst>
                                    <p:set>
                                      <p:cBhvr>
                                        <p:cTn id="58" fill="hold"/>
                                        <p:tgtEl>
                                          <p:spTgt spid="925"/>
                                        </p:tgtEl>
                                        <p:attrNameLst>
                                          <p:attrName>style.visibility</p:attrName>
                                        </p:attrNameLst>
                                      </p:cBhvr>
                                      <p:to>
                                        <p:strVal val="visible"/>
                                      </p:to>
                                    </p:set>
                                  </p:childTnLst>
                                </p:cTn>
                              </p:par>
                            </p:childTnLst>
                          </p:cTn>
                        </p:par>
                        <p:par>
                          <p:cTn id="59" fill="hold">
                            <p:stCondLst>
                              <p:cond delay="0"/>
                            </p:stCondLst>
                            <p:childTnLst>
                              <p:par>
                                <p:cTn id="60" presetClass="entr" nodeType="afterEffect" presetSubtype="0" presetID="1" grpId="19" fill="hold">
                                  <p:stCondLst>
                                    <p:cond delay="0"/>
                                  </p:stCondLst>
                                  <p:iterate type="el" backwards="0">
                                    <p:tmAbs val="0"/>
                                  </p:iterate>
                                  <p:childTnLst>
                                    <p:set>
                                      <p:cBhvr>
                                        <p:cTn id="61" fill="hold"/>
                                        <p:tgtEl>
                                          <p:spTgt spid="926"/>
                                        </p:tgtEl>
                                        <p:attrNameLst>
                                          <p:attrName>style.visibility</p:attrName>
                                        </p:attrNameLst>
                                      </p:cBhvr>
                                      <p:to>
                                        <p:strVal val="visible"/>
                                      </p:to>
                                    </p:set>
                                  </p:childTnLst>
                                </p:cTn>
                              </p:par>
                            </p:childTnLst>
                          </p:cTn>
                        </p:par>
                        <p:par>
                          <p:cTn id="62" fill="hold">
                            <p:stCondLst>
                              <p:cond delay="0"/>
                            </p:stCondLst>
                            <p:childTnLst>
                              <p:par>
                                <p:cTn id="63" presetClass="entr" nodeType="afterEffect" presetSubtype="0" presetID="1" grpId="20" fill="hold">
                                  <p:stCondLst>
                                    <p:cond delay="0"/>
                                  </p:stCondLst>
                                  <p:iterate type="el" backwards="0">
                                    <p:tmAbs val="0"/>
                                  </p:iterate>
                                  <p:childTnLst>
                                    <p:set>
                                      <p:cBhvr>
                                        <p:cTn id="64" fill="hold"/>
                                        <p:tgtEl>
                                          <p:spTgt spid="927"/>
                                        </p:tgtEl>
                                        <p:attrNameLst>
                                          <p:attrName>style.visibility</p:attrName>
                                        </p:attrNameLst>
                                      </p:cBhvr>
                                      <p:to>
                                        <p:strVal val="visible"/>
                                      </p:to>
                                    </p:set>
                                  </p:childTnLst>
                                </p:cTn>
                              </p:par>
                            </p:childTnLst>
                          </p:cTn>
                        </p:par>
                        <p:par>
                          <p:cTn id="65" fill="hold">
                            <p:stCondLst>
                              <p:cond delay="0"/>
                            </p:stCondLst>
                            <p:childTnLst>
                              <p:par>
                                <p:cTn id="66" presetClass="entr" nodeType="afterEffect" presetSubtype="0" presetID="1" grpId="21" fill="hold">
                                  <p:stCondLst>
                                    <p:cond delay="0"/>
                                  </p:stCondLst>
                                  <p:iterate type="el" backwards="0">
                                    <p:tmAbs val="0"/>
                                  </p:iterate>
                                  <p:childTnLst>
                                    <p:set>
                                      <p:cBhvr>
                                        <p:cTn id="67" fill="hold"/>
                                        <p:tgtEl>
                                          <p:spTgt spid="928"/>
                                        </p:tgtEl>
                                        <p:attrNameLst>
                                          <p:attrName>style.visibility</p:attrName>
                                        </p:attrNameLst>
                                      </p:cBhvr>
                                      <p:to>
                                        <p:strVal val="visible"/>
                                      </p:to>
                                    </p:set>
                                  </p:childTnLst>
                                </p:cTn>
                              </p:par>
                            </p:childTnLst>
                          </p:cTn>
                        </p:par>
                        <p:par>
                          <p:cTn id="68" fill="hold">
                            <p:stCondLst>
                              <p:cond delay="0"/>
                            </p:stCondLst>
                            <p:childTnLst>
                              <p:par>
                                <p:cTn id="69" presetClass="entr" nodeType="afterEffect" presetSubtype="0" presetID="1" grpId="22" fill="hold">
                                  <p:stCondLst>
                                    <p:cond delay="0"/>
                                  </p:stCondLst>
                                  <p:iterate type="el" backwards="0">
                                    <p:tmAbs val="0"/>
                                  </p:iterate>
                                  <p:childTnLst>
                                    <p:set>
                                      <p:cBhvr>
                                        <p:cTn id="70" fill="hold"/>
                                        <p:tgtEl>
                                          <p:spTgt spid="9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0" presetID="1" grpId="23" fill="hold">
                                  <p:stCondLst>
                                    <p:cond delay="0"/>
                                  </p:stCondLst>
                                  <p:iterate type="el" backwards="0">
                                    <p:tmAbs val="0"/>
                                  </p:iterate>
                                  <p:childTnLst>
                                    <p:set>
                                      <p:cBhvr>
                                        <p:cTn id="74" fill="hold"/>
                                        <p:tgtEl>
                                          <p:spTgt spid="9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20" grpId="13"/>
      <p:bldP build="whole" bldLvl="1" animBg="1" rev="0" advAuto="0" spid="919" grpId="12"/>
      <p:bldP build="whole" bldLvl="1" animBg="1" rev="0" advAuto="0" spid="918" grpId="11"/>
      <p:bldP build="whole" bldLvl="1" animBg="1" rev="0" advAuto="0" spid="930" grpId="23"/>
      <p:bldP build="whole" bldLvl="1" animBg="1" rev="0" advAuto="0" spid="917" grpId="10"/>
      <p:bldP build="whole" bldLvl="1" animBg="1" rev="0" advAuto="0" spid="929" grpId="22"/>
      <p:bldP build="whole" bldLvl="1" animBg="1" rev="0" advAuto="0" spid="916" grpId="9"/>
      <p:bldP build="whole" bldLvl="1" animBg="1" rev="0" advAuto="0" spid="928" grpId="21"/>
      <p:bldP build="whole" bldLvl="1" animBg="1" rev="0" advAuto="0" spid="915" grpId="8"/>
      <p:bldP build="whole" bldLvl="1" animBg="1" rev="0" advAuto="0" spid="913" grpId="6"/>
      <p:bldP build="whole" bldLvl="1" animBg="1" rev="0" advAuto="0" spid="927" grpId="20"/>
      <p:bldP build="whole" bldLvl="1" animBg="1" rev="0" advAuto="0" spid="912" grpId="5"/>
      <p:bldP build="whole" bldLvl="1" animBg="1" rev="0" advAuto="0" spid="926" grpId="19"/>
      <p:bldP build="whole" bldLvl="1" animBg="1" rev="0" advAuto="0" spid="911" grpId="4"/>
      <p:bldP build="whole" bldLvl="1" animBg="1" rev="0" advAuto="0" spid="925" grpId="18"/>
      <p:bldP build="whole" bldLvl="1" animBg="1" rev="0" advAuto="0" spid="910" grpId="3"/>
      <p:bldP build="whole" bldLvl="1" animBg="1" rev="0" advAuto="0" spid="924" grpId="17"/>
      <p:bldP build="whole" bldLvl="1" animBg="1" rev="0" advAuto="0" spid="923" grpId="16"/>
      <p:bldP build="whole" bldLvl="1" animBg="1" rev="0" advAuto="0" spid="909" grpId="2"/>
      <p:bldP build="whole" bldLvl="1" animBg="1" rev="0" advAuto="0" spid="914" grpId="7"/>
      <p:bldP build="whole" bldLvl="1" animBg="1" rev="0" advAuto="0" spid="922" grpId="15"/>
      <p:bldP build="whole" bldLvl="1" animBg="1" rev="0" advAuto="0" spid="908" grpId="1"/>
      <p:bldP build="whole" bldLvl="1" animBg="1" rev="0" advAuto="0" spid="921" grpId="14"/>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软探针：集体流(flow)"/>
          <p:cNvSpPr txBox="1"/>
          <p:nvPr>
            <p:ph type="title"/>
          </p:nvPr>
        </p:nvSpPr>
        <p:spPr>
          <a:xfrm>
            <a:off x="1270000" y="3048000"/>
            <a:ext cx="10464800" cy="2438400"/>
          </a:xfrm>
          <a:prstGeom prst="rect">
            <a:avLst/>
          </a:prstGeom>
        </p:spPr>
        <p:txBody>
          <a:bodyPr/>
          <a:lstStyle/>
          <a:p>
            <a:pPr/>
            <a:r>
              <a:t>软探针：集体流(flow)</a:t>
            </a:r>
          </a:p>
        </p:txBody>
      </p:sp>
      <p:sp>
        <p:nvSpPr>
          <p:cNvPr id="934"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36" name="droppedImage.tiff" descr="droppedImage.tiff"/>
          <p:cNvPicPr>
            <a:picLocks noChangeAspect="1"/>
          </p:cNvPicPr>
          <p:nvPr/>
        </p:nvPicPr>
        <p:blipFill>
          <a:blip r:embed="rId2">
            <a:extLst/>
          </a:blip>
          <a:stretch>
            <a:fillRect/>
          </a:stretch>
        </p:blipFill>
        <p:spPr>
          <a:xfrm>
            <a:off x="962508" y="3276600"/>
            <a:ext cx="3863492" cy="2946400"/>
          </a:xfrm>
          <a:prstGeom prst="rect">
            <a:avLst/>
          </a:prstGeom>
          <a:ln w="12700">
            <a:miter lim="400000"/>
          </a:ln>
        </p:spPr>
      </p:pic>
      <p:sp>
        <p:nvSpPr>
          <p:cNvPr id="937"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938" name="初态几何空间的涨落在末态相互作用下演化为各阶次的集体流。…"/>
          <p:cNvSpPr/>
          <p:nvPr/>
        </p:nvSpPr>
        <p:spPr>
          <a:xfrm>
            <a:off x="1080622" y="6532245"/>
            <a:ext cx="4902201" cy="2442211"/>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10000"/>
              </a:lnSpc>
              <a:spcBef>
                <a:spcPts val="700"/>
              </a:spcBef>
              <a:buSzPct val="200000"/>
              <a:buChar char="•"/>
              <a:defRPr sz="2900">
                <a:latin typeface="Arial"/>
                <a:ea typeface="Arial"/>
                <a:cs typeface="Arial"/>
                <a:sym typeface="Arial"/>
              </a:defRPr>
            </a:pPr>
            <a:r>
              <a:t>初态几何空间的涨落在末态相互作用下演化为各阶次的集体流。</a:t>
            </a:r>
          </a:p>
          <a:p>
            <a:pPr defTabSz="584200">
              <a:lnSpc>
                <a:spcPct val="110000"/>
              </a:lnSpc>
              <a:spcBef>
                <a:spcPts val="700"/>
              </a:spcBef>
              <a:buSzPct val="200000"/>
              <a:buChar char="•"/>
              <a:defRPr sz="2900">
                <a:latin typeface="Arial"/>
                <a:ea typeface="Arial"/>
                <a:cs typeface="Arial"/>
                <a:sym typeface="Arial"/>
              </a:defRPr>
            </a:pPr>
            <a:r>
              <a:t>几何空间的涨落</a:t>
            </a:r>
            <a:r>
              <a:rPr>
                <a:latin typeface="Cambria"/>
                <a:ea typeface="Cambria"/>
                <a:cs typeface="Cambria"/>
                <a:sym typeface="Cambria"/>
              </a:rPr>
              <a:t>⟺</a:t>
            </a:r>
            <a:r>
              <a:t>集体流</a:t>
            </a:r>
          </a:p>
        </p:txBody>
      </p:sp>
      <p:grpSp>
        <p:nvGrpSpPr>
          <p:cNvPr id="943" name="Group"/>
          <p:cNvGrpSpPr/>
          <p:nvPr/>
        </p:nvGrpSpPr>
        <p:grpSpPr>
          <a:xfrm>
            <a:off x="854319" y="1391877"/>
            <a:ext cx="6946901" cy="1930401"/>
            <a:chOff x="0" y="0"/>
            <a:chExt cx="6946900" cy="1930400"/>
          </a:xfrm>
        </p:grpSpPr>
        <p:pic>
          <p:nvPicPr>
            <p:cNvPr id="939" name="droppedImage.tiff" descr="droppedImage.tiff"/>
            <p:cNvPicPr>
              <a:picLocks noChangeAspect="0"/>
            </p:cNvPicPr>
            <p:nvPr/>
          </p:nvPicPr>
          <p:blipFill>
            <a:blip r:embed="rId3">
              <a:extLst/>
            </a:blip>
            <a:stretch>
              <a:fillRect/>
            </a:stretch>
          </p:blipFill>
          <p:spPr>
            <a:xfrm>
              <a:off x="0" y="0"/>
              <a:ext cx="6946900" cy="1930401"/>
            </a:xfrm>
            <a:prstGeom prst="rect">
              <a:avLst/>
            </a:prstGeom>
            <a:ln w="12700" cap="flat">
              <a:noFill/>
              <a:miter lim="400000"/>
            </a:ln>
            <a:effectLst/>
          </p:spPr>
        </p:pic>
        <p:sp>
          <p:nvSpPr>
            <p:cNvPr id="940" name="Rectangle"/>
            <p:cNvSpPr/>
            <p:nvPr/>
          </p:nvSpPr>
          <p:spPr>
            <a:xfrm>
              <a:off x="57737" y="1734258"/>
              <a:ext cx="6842577" cy="185815"/>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41" name="Rectangle"/>
            <p:cNvSpPr/>
            <p:nvPr/>
          </p:nvSpPr>
          <p:spPr>
            <a:xfrm>
              <a:off x="4002695" y="1579415"/>
              <a:ext cx="325839" cy="185815"/>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942" name="Rectangle"/>
            <p:cNvSpPr/>
            <p:nvPr/>
          </p:nvSpPr>
          <p:spPr>
            <a:xfrm>
              <a:off x="6772321" y="30968"/>
              <a:ext cx="162920" cy="1889104"/>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pic>
        <p:nvPicPr>
          <p:cNvPr id="944" name="droppedImage.tiff" descr="droppedImage.tiff"/>
          <p:cNvPicPr>
            <a:picLocks noChangeAspect="1"/>
          </p:cNvPicPr>
          <p:nvPr/>
        </p:nvPicPr>
        <p:blipFill>
          <a:blip r:embed="rId4">
            <a:extLst/>
          </a:blip>
          <a:stretch>
            <a:fillRect/>
          </a:stretch>
        </p:blipFill>
        <p:spPr>
          <a:xfrm>
            <a:off x="4865865" y="3797300"/>
            <a:ext cx="7227394" cy="1257300"/>
          </a:xfrm>
          <a:prstGeom prst="rect">
            <a:avLst/>
          </a:prstGeom>
        </p:spPr>
      </p:pic>
      <p:pic>
        <p:nvPicPr>
          <p:cNvPr id="945" name="droppedImage.tiff" descr="droppedImage.tiff"/>
          <p:cNvPicPr>
            <a:picLocks noChangeAspect="1"/>
          </p:cNvPicPr>
          <p:nvPr/>
        </p:nvPicPr>
        <p:blipFill>
          <a:blip r:embed="rId5">
            <a:extLst/>
          </a:blip>
          <a:stretch>
            <a:fillRect/>
          </a:stretch>
        </p:blipFill>
        <p:spPr>
          <a:xfrm>
            <a:off x="6767151" y="5283200"/>
            <a:ext cx="5399449" cy="3797300"/>
          </a:xfrm>
          <a:prstGeom prst="rect">
            <a:avLst/>
          </a:prstGeom>
          <a:ln w="12700">
            <a:miter lim="400000"/>
          </a:ln>
        </p:spPr>
      </p:pic>
      <p:sp>
        <p:nvSpPr>
          <p:cNvPr id="946" name="初始几何涨落⇒各种集体流"/>
          <p:cNvSpPr/>
          <p:nvPr/>
        </p:nvSpPr>
        <p:spPr>
          <a:xfrm>
            <a:off x="114300" y="-393700"/>
            <a:ext cx="127635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5000">
                <a:latin typeface="Arial"/>
                <a:ea typeface="Arial"/>
                <a:cs typeface="Arial"/>
                <a:sym typeface="Arial"/>
              </a:defRPr>
            </a:lvl1pPr>
          </a:lstStyle>
          <a:p>
            <a:pPr/>
            <a:r>
              <a:t>初始几何涨落⇒各种集体流</a:t>
            </a:r>
          </a:p>
        </p:txBody>
      </p:sp>
      <p:grpSp>
        <p:nvGrpSpPr>
          <p:cNvPr id="1055" name="Group"/>
          <p:cNvGrpSpPr/>
          <p:nvPr/>
        </p:nvGrpSpPr>
        <p:grpSpPr>
          <a:xfrm>
            <a:off x="7988300" y="1154112"/>
            <a:ext cx="4313077" cy="2228708"/>
            <a:chOff x="0" y="0"/>
            <a:chExt cx="4313076" cy="2228706"/>
          </a:xfrm>
        </p:grpSpPr>
        <p:grpSp>
          <p:nvGrpSpPr>
            <p:cNvPr id="1000" name="Group"/>
            <p:cNvGrpSpPr/>
            <p:nvPr/>
          </p:nvGrpSpPr>
          <p:grpSpPr>
            <a:xfrm>
              <a:off x="2154515" y="108373"/>
              <a:ext cx="2158562" cy="1828848"/>
              <a:chOff x="0" y="0"/>
              <a:chExt cx="2158560" cy="1828847"/>
            </a:xfrm>
          </p:grpSpPr>
          <p:sp>
            <p:nvSpPr>
              <p:cNvPr id="947" name="Oval"/>
              <p:cNvSpPr/>
              <p:nvPr/>
            </p:nvSpPr>
            <p:spPr>
              <a:xfrm rot="16200000">
                <a:off x="429195" y="629995"/>
                <a:ext cx="693218" cy="1055093"/>
              </a:xfrm>
              <a:prstGeom prst="ellipse">
                <a:avLst/>
              </a:prstGeom>
              <a:gradFill flip="none" rotWithShape="1">
                <a:gsLst>
                  <a:gs pos="0">
                    <a:srgbClr val="FFFB00"/>
                  </a:gs>
                  <a:gs pos="100000">
                    <a:srgbClr val="FF4C00"/>
                  </a:gs>
                </a:gsLst>
                <a:path path="shape">
                  <a:fillToRect l="50000" t="50000" r="50000" b="50000"/>
                </a:path>
              </a:gradFill>
              <a:ln w="9360" cap="flat">
                <a:solidFill>
                  <a:srgbClr val="D81E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48" name="px"/>
              <p:cNvSpPr/>
              <p:nvPr/>
            </p:nvSpPr>
            <p:spPr>
              <a:xfrm rot="60000">
                <a:off x="1698584" y="1044553"/>
                <a:ext cx="457201" cy="3220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marL="43538" marR="43538" defTabSz="828675">
                  <a:lnSpc>
                    <a:spcPct val="93000"/>
                  </a:lnSpc>
                  <a:buClr>
                    <a:srgbClr val="000000"/>
                  </a:buClr>
                  <a:buFont typeface="Arial"/>
                  <a:tabLst>
                    <a:tab pos="38100" algn="l"/>
                    <a:tab pos="457200" algn="l"/>
                    <a:tab pos="876300" algn="l"/>
                    <a:tab pos="1282700" algn="l"/>
                    <a:tab pos="1701800" algn="l"/>
                    <a:tab pos="2120900" algn="l"/>
                    <a:tab pos="2527300" algn="l"/>
                    <a:tab pos="2946400" algn="l"/>
                    <a:tab pos="3365500" algn="l"/>
                    <a:tab pos="3771900" algn="l"/>
                    <a:tab pos="4191000" algn="l"/>
                    <a:tab pos="4610100" algn="l"/>
                    <a:tab pos="5016500" algn="l"/>
                    <a:tab pos="5435600" algn="l"/>
                    <a:tab pos="5854700" algn="l"/>
                    <a:tab pos="6261100" algn="l"/>
                    <a:tab pos="6680200" algn="l"/>
                    <a:tab pos="7099300" algn="l"/>
                    <a:tab pos="7505700" algn="l"/>
                    <a:tab pos="7924800" algn="l"/>
                    <a:tab pos="8343900" algn="l"/>
                    <a:tab pos="9156700" algn="l"/>
                  </a:tabLst>
                  <a:defRPr sz="1800">
                    <a:uFill>
                      <a:solidFill>
                        <a:srgbClr val="000000"/>
                      </a:solidFill>
                    </a:uFill>
                    <a:latin typeface="Arial"/>
                    <a:ea typeface="Arial"/>
                    <a:cs typeface="Arial"/>
                    <a:sym typeface="Arial"/>
                  </a:defRPr>
                </a:pPr>
                <a:r>
                  <a:rPr sz="1500"/>
                  <a:t>p</a:t>
                </a:r>
                <a:r>
                  <a:rPr baseline="-25000" sz="1500"/>
                  <a:t>x</a:t>
                </a:r>
              </a:p>
            </p:txBody>
          </p:sp>
          <p:grpSp>
            <p:nvGrpSpPr>
              <p:cNvPr id="952" name="Group"/>
              <p:cNvGrpSpPr/>
              <p:nvPr/>
            </p:nvGrpSpPr>
            <p:grpSpPr>
              <a:xfrm>
                <a:off x="120582" y="1384565"/>
                <a:ext cx="164523" cy="190162"/>
                <a:chOff x="0" y="0"/>
                <a:chExt cx="164521" cy="190161"/>
              </a:xfrm>
            </p:grpSpPr>
            <p:sp>
              <p:nvSpPr>
                <p:cNvPr id="949" name="Shape"/>
                <p:cNvSpPr/>
                <p:nvPr/>
              </p:nvSpPr>
              <p:spPr>
                <a:xfrm>
                  <a:off x="0" y="26159"/>
                  <a:ext cx="143234" cy="16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376"/>
                      </a:moveTo>
                      <a:lnTo>
                        <a:pt x="7745" y="18122"/>
                      </a:lnTo>
                      <a:lnTo>
                        <a:pt x="9560" y="20141"/>
                      </a:lnTo>
                      <a:lnTo>
                        <a:pt x="0" y="21600"/>
                      </a:lnTo>
                      <a:lnTo>
                        <a:pt x="1936" y="11333"/>
                      </a:lnTo>
                      <a:lnTo>
                        <a:pt x="3812" y="13521"/>
                      </a:lnTo>
                      <a:lnTo>
                        <a:pt x="17728" y="0"/>
                      </a:lnTo>
                      <a:lnTo>
                        <a:pt x="21600" y="4376"/>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50" name="Shape"/>
                <p:cNvSpPr/>
                <p:nvPr/>
              </p:nvSpPr>
              <p:spPr>
                <a:xfrm>
                  <a:off x="134767" y="0"/>
                  <a:ext cx="29755" cy="38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783"/>
                      </a:moveTo>
                      <a:lnTo>
                        <a:pt x="18189" y="21600"/>
                      </a:lnTo>
                      <a:lnTo>
                        <a:pt x="0" y="2817"/>
                      </a:lnTo>
                      <a:lnTo>
                        <a:pt x="3411" y="0"/>
                      </a:lnTo>
                      <a:lnTo>
                        <a:pt x="21600" y="18783"/>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51" name="Shape"/>
                <p:cNvSpPr/>
                <p:nvPr/>
              </p:nvSpPr>
              <p:spPr>
                <a:xfrm>
                  <a:off x="120581" y="9342"/>
                  <a:ext cx="35054" cy="44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457"/>
                      </a:moveTo>
                      <a:lnTo>
                        <a:pt x="15755" y="21600"/>
                      </a:lnTo>
                      <a:lnTo>
                        <a:pt x="0" y="5349"/>
                      </a:lnTo>
                      <a:lnTo>
                        <a:pt x="5591" y="0"/>
                      </a:lnTo>
                      <a:lnTo>
                        <a:pt x="21600" y="16457"/>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56" name="Group"/>
              <p:cNvGrpSpPr/>
              <p:nvPr/>
            </p:nvGrpSpPr>
            <p:grpSpPr>
              <a:xfrm>
                <a:off x="1257244" y="1401381"/>
                <a:ext cx="182246" cy="169610"/>
                <a:chOff x="0" y="0"/>
                <a:chExt cx="182244" cy="169608"/>
              </a:xfrm>
            </p:grpSpPr>
            <p:sp>
              <p:nvSpPr>
                <p:cNvPr id="953" name="Shape"/>
                <p:cNvSpPr/>
                <p:nvPr/>
              </p:nvSpPr>
              <p:spPr>
                <a:xfrm>
                  <a:off x="28371" y="22422"/>
                  <a:ext cx="153874" cy="1471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02" y="0"/>
                      </a:moveTo>
                      <a:lnTo>
                        <a:pt x="17201" y="13547"/>
                      </a:lnTo>
                      <a:lnTo>
                        <a:pt x="18837" y="10675"/>
                      </a:lnTo>
                      <a:lnTo>
                        <a:pt x="21600" y="21600"/>
                      </a:lnTo>
                      <a:lnTo>
                        <a:pt x="12464" y="21225"/>
                      </a:lnTo>
                      <a:lnTo>
                        <a:pt x="14043" y="18603"/>
                      </a:lnTo>
                      <a:lnTo>
                        <a:pt x="0" y="5182"/>
                      </a:lnTo>
                      <a:lnTo>
                        <a:pt x="3102"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54" name="Shape"/>
                <p:cNvSpPr/>
                <p:nvPr/>
              </p:nvSpPr>
              <p:spPr>
                <a:xfrm>
                  <a:off x="0" y="0"/>
                  <a:ext cx="26208" cy="406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1" y="0"/>
                      </a:moveTo>
                      <a:lnTo>
                        <a:pt x="21600" y="2046"/>
                      </a:lnTo>
                      <a:lnTo>
                        <a:pt x="4513" y="21600"/>
                      </a:lnTo>
                      <a:lnTo>
                        <a:pt x="0" y="18644"/>
                      </a:lnTo>
                      <a:lnTo>
                        <a:pt x="17731"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55" name="Shape"/>
                <p:cNvSpPr/>
                <p:nvPr/>
              </p:nvSpPr>
              <p:spPr>
                <a:xfrm>
                  <a:off x="12412" y="7473"/>
                  <a:ext cx="31526" cy="462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10" y="0"/>
                      </a:moveTo>
                      <a:lnTo>
                        <a:pt x="21600" y="4516"/>
                      </a:lnTo>
                      <a:lnTo>
                        <a:pt x="6750" y="21600"/>
                      </a:lnTo>
                      <a:lnTo>
                        <a:pt x="0" y="16887"/>
                      </a:lnTo>
                      <a:lnTo>
                        <a:pt x="1431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60" name="Group"/>
              <p:cNvGrpSpPr/>
              <p:nvPr/>
            </p:nvGrpSpPr>
            <p:grpSpPr>
              <a:xfrm>
                <a:off x="182646" y="700690"/>
                <a:ext cx="162739" cy="190172"/>
                <a:chOff x="0" y="0"/>
                <a:chExt cx="162738" cy="190170"/>
              </a:xfrm>
            </p:grpSpPr>
            <p:sp>
              <p:nvSpPr>
                <p:cNvPr id="957" name="Shape"/>
                <p:cNvSpPr/>
                <p:nvPr/>
              </p:nvSpPr>
              <p:spPr>
                <a:xfrm>
                  <a:off x="0" y="0"/>
                  <a:ext cx="141457" cy="16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27" y="21600"/>
                      </a:moveTo>
                      <a:lnTo>
                        <a:pt x="3888" y="7967"/>
                      </a:lnTo>
                      <a:lnTo>
                        <a:pt x="1790" y="10211"/>
                      </a:lnTo>
                      <a:lnTo>
                        <a:pt x="0" y="0"/>
                      </a:lnTo>
                      <a:lnTo>
                        <a:pt x="9813" y="1403"/>
                      </a:lnTo>
                      <a:lnTo>
                        <a:pt x="7838" y="3535"/>
                      </a:lnTo>
                      <a:lnTo>
                        <a:pt x="21600" y="17168"/>
                      </a:lnTo>
                      <a:lnTo>
                        <a:pt x="17527"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58" name="Shape"/>
                <p:cNvSpPr/>
                <p:nvPr/>
              </p:nvSpPr>
              <p:spPr>
                <a:xfrm>
                  <a:off x="132994" y="151349"/>
                  <a:ext cx="29745" cy="388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03" y="21600"/>
                      </a:moveTo>
                      <a:lnTo>
                        <a:pt x="0" y="18348"/>
                      </a:lnTo>
                      <a:lnTo>
                        <a:pt x="18973" y="0"/>
                      </a:lnTo>
                      <a:lnTo>
                        <a:pt x="21600" y="3484"/>
                      </a:lnTo>
                      <a:lnTo>
                        <a:pt x="3503"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59" name="Shape"/>
                <p:cNvSpPr/>
                <p:nvPr/>
              </p:nvSpPr>
              <p:spPr>
                <a:xfrm>
                  <a:off x="118809" y="134532"/>
                  <a:ext cx="35063" cy="44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14" y="21600"/>
                      </a:moveTo>
                      <a:lnTo>
                        <a:pt x="0" y="16098"/>
                      </a:lnTo>
                      <a:lnTo>
                        <a:pt x="15890" y="0"/>
                      </a:lnTo>
                      <a:lnTo>
                        <a:pt x="21600" y="5298"/>
                      </a:lnTo>
                      <a:lnTo>
                        <a:pt x="5214"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64" name="Group"/>
              <p:cNvGrpSpPr/>
              <p:nvPr/>
            </p:nvGrpSpPr>
            <p:grpSpPr>
              <a:xfrm>
                <a:off x="436223" y="536262"/>
                <a:ext cx="100666" cy="249975"/>
                <a:chOff x="0" y="0"/>
                <a:chExt cx="100664" cy="249974"/>
              </a:xfrm>
            </p:grpSpPr>
            <p:sp>
              <p:nvSpPr>
                <p:cNvPr id="961" name="Shape"/>
                <p:cNvSpPr/>
                <p:nvPr/>
              </p:nvSpPr>
              <p:spPr>
                <a:xfrm>
                  <a:off x="0" y="0"/>
                  <a:ext cx="90037" cy="214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48" y="21600"/>
                      </a:moveTo>
                      <a:lnTo>
                        <a:pt x="4128" y="6844"/>
                      </a:lnTo>
                      <a:lnTo>
                        <a:pt x="0" y="7485"/>
                      </a:lnTo>
                      <a:lnTo>
                        <a:pt x="4608" y="0"/>
                      </a:lnTo>
                      <a:lnTo>
                        <a:pt x="16704" y="4876"/>
                      </a:lnTo>
                      <a:lnTo>
                        <a:pt x="12384" y="5432"/>
                      </a:lnTo>
                      <a:lnTo>
                        <a:pt x="21600" y="20231"/>
                      </a:lnTo>
                      <a:lnTo>
                        <a:pt x="13248"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62" name="Shape"/>
                <p:cNvSpPr/>
                <p:nvPr/>
              </p:nvSpPr>
              <p:spPr>
                <a:xfrm>
                  <a:off x="62063" y="231695"/>
                  <a:ext cx="38602" cy="18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60" y="13440"/>
                      </a:lnTo>
                      <a:lnTo>
                        <a:pt x="19762" y="0"/>
                      </a:lnTo>
                      <a:lnTo>
                        <a:pt x="21600" y="8640"/>
                      </a:lnTo>
                      <a:lnTo>
                        <a:pt x="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63" name="Shape"/>
                <p:cNvSpPr/>
                <p:nvPr/>
              </p:nvSpPr>
              <p:spPr>
                <a:xfrm>
                  <a:off x="56743" y="209272"/>
                  <a:ext cx="38619" cy="29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24" y="21600"/>
                      </a:moveTo>
                      <a:lnTo>
                        <a:pt x="0" y="10330"/>
                      </a:lnTo>
                      <a:lnTo>
                        <a:pt x="20057" y="0"/>
                      </a:lnTo>
                      <a:lnTo>
                        <a:pt x="21600" y="11270"/>
                      </a:lnTo>
                      <a:lnTo>
                        <a:pt x="2424"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68" name="Group"/>
              <p:cNvGrpSpPr/>
              <p:nvPr/>
            </p:nvGrpSpPr>
            <p:grpSpPr>
              <a:xfrm>
                <a:off x="1246605" y="743666"/>
                <a:ext cx="160964" cy="195763"/>
                <a:chOff x="0" y="0"/>
                <a:chExt cx="160963" cy="195762"/>
              </a:xfrm>
            </p:grpSpPr>
            <p:sp>
              <p:nvSpPr>
                <p:cNvPr id="965" name="Shape"/>
                <p:cNvSpPr/>
                <p:nvPr/>
              </p:nvSpPr>
              <p:spPr>
                <a:xfrm>
                  <a:off x="23052" y="0"/>
                  <a:ext cx="137912" cy="167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236"/>
                      </a:moveTo>
                      <a:lnTo>
                        <a:pt x="13745" y="3709"/>
                      </a:lnTo>
                      <a:lnTo>
                        <a:pt x="11528" y="1636"/>
                      </a:lnTo>
                      <a:lnTo>
                        <a:pt x="21600" y="0"/>
                      </a:lnTo>
                      <a:lnTo>
                        <a:pt x="20143" y="10145"/>
                      </a:lnTo>
                      <a:lnTo>
                        <a:pt x="18053" y="8073"/>
                      </a:lnTo>
                      <a:lnTo>
                        <a:pt x="4244" y="21600"/>
                      </a:lnTo>
                      <a:lnTo>
                        <a:pt x="0" y="17236"/>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66" name="Shape"/>
                <p:cNvSpPr/>
                <p:nvPr/>
              </p:nvSpPr>
              <p:spPr>
                <a:xfrm>
                  <a:off x="0" y="156954"/>
                  <a:ext cx="31515" cy="38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80"/>
                      </a:moveTo>
                      <a:lnTo>
                        <a:pt x="2492" y="0"/>
                      </a:lnTo>
                      <a:lnTo>
                        <a:pt x="21600" y="18720"/>
                      </a:lnTo>
                      <a:lnTo>
                        <a:pt x="18554" y="21600"/>
                      </a:lnTo>
                      <a:lnTo>
                        <a:pt x="0" y="288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67" name="Shape"/>
                <p:cNvSpPr/>
                <p:nvPr/>
              </p:nvSpPr>
              <p:spPr>
                <a:xfrm>
                  <a:off x="8866" y="138269"/>
                  <a:ext cx="36834"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152"/>
                      </a:moveTo>
                      <a:lnTo>
                        <a:pt x="5459" y="0"/>
                      </a:lnTo>
                      <a:lnTo>
                        <a:pt x="21600" y="16051"/>
                      </a:lnTo>
                      <a:lnTo>
                        <a:pt x="15666" y="21600"/>
                      </a:lnTo>
                      <a:lnTo>
                        <a:pt x="0" y="5152"/>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72" name="Group"/>
              <p:cNvGrpSpPr/>
              <p:nvPr/>
            </p:nvGrpSpPr>
            <p:grpSpPr>
              <a:xfrm>
                <a:off x="751864" y="1569547"/>
                <a:ext cx="74080" cy="259301"/>
                <a:chOff x="0" y="0"/>
                <a:chExt cx="74078" cy="259299"/>
              </a:xfrm>
            </p:grpSpPr>
            <p:sp>
              <p:nvSpPr>
                <p:cNvPr id="969" name="Shape"/>
                <p:cNvSpPr/>
                <p:nvPr/>
              </p:nvSpPr>
              <p:spPr>
                <a:xfrm>
                  <a:off x="0" y="35501"/>
                  <a:ext cx="74079" cy="223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16" y="204"/>
                      </a:moveTo>
                      <a:lnTo>
                        <a:pt x="16955" y="14904"/>
                      </a:lnTo>
                      <a:lnTo>
                        <a:pt x="21600" y="15312"/>
                      </a:lnTo>
                      <a:lnTo>
                        <a:pt x="9755" y="21600"/>
                      </a:lnTo>
                      <a:lnTo>
                        <a:pt x="0" y="15312"/>
                      </a:lnTo>
                      <a:lnTo>
                        <a:pt x="6039" y="14904"/>
                      </a:lnTo>
                      <a:lnTo>
                        <a:pt x="3716" y="0"/>
                      </a:lnTo>
                      <a:lnTo>
                        <a:pt x="14516" y="204"/>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70" name="Shape"/>
                <p:cNvSpPr/>
                <p:nvPr/>
              </p:nvSpPr>
              <p:spPr>
                <a:xfrm>
                  <a:off x="12413" y="0"/>
                  <a:ext cx="36843" cy="8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0520"/>
                      </a:lnTo>
                      <a:lnTo>
                        <a:pt x="0" y="21600"/>
                      </a:lnTo>
                      <a:lnTo>
                        <a:pt x="0" y="1080"/>
                      </a:lnTo>
                      <a:lnTo>
                        <a:pt x="2160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71" name="Shape"/>
                <p:cNvSpPr/>
                <p:nvPr/>
              </p:nvSpPr>
              <p:spPr>
                <a:xfrm>
                  <a:off x="12413" y="16816"/>
                  <a:ext cx="36843" cy="16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20520"/>
                      </a:lnTo>
                      <a:lnTo>
                        <a:pt x="0" y="21600"/>
                      </a:lnTo>
                      <a:lnTo>
                        <a:pt x="0" y="540"/>
                      </a:lnTo>
                      <a:lnTo>
                        <a:pt x="2160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76" name="Group"/>
              <p:cNvGrpSpPr/>
              <p:nvPr/>
            </p:nvGrpSpPr>
            <p:grpSpPr>
              <a:xfrm>
                <a:off x="1344135" y="1117368"/>
                <a:ext cx="212388" cy="93005"/>
                <a:chOff x="0" y="0"/>
                <a:chExt cx="212387" cy="93004"/>
              </a:xfrm>
            </p:grpSpPr>
            <p:sp>
              <p:nvSpPr>
                <p:cNvPr id="973" name="Shape"/>
                <p:cNvSpPr/>
                <p:nvPr/>
              </p:nvSpPr>
              <p:spPr>
                <a:xfrm>
                  <a:off x="42557" y="0"/>
                  <a:ext cx="169831" cy="93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 y="3714"/>
                      </a:moveTo>
                      <a:lnTo>
                        <a:pt x="16008" y="5180"/>
                      </a:lnTo>
                      <a:lnTo>
                        <a:pt x="14828" y="0"/>
                      </a:lnTo>
                      <a:lnTo>
                        <a:pt x="21600" y="10360"/>
                      </a:lnTo>
                      <a:lnTo>
                        <a:pt x="14725" y="21600"/>
                      </a:lnTo>
                      <a:lnTo>
                        <a:pt x="15905" y="15345"/>
                      </a:lnTo>
                      <a:lnTo>
                        <a:pt x="0" y="14074"/>
                      </a:lnTo>
                      <a:lnTo>
                        <a:pt x="51" y="3714"/>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74" name="Rectangle"/>
                <p:cNvSpPr/>
                <p:nvPr/>
              </p:nvSpPr>
              <p:spPr>
                <a:xfrm>
                  <a:off x="0" y="14947"/>
                  <a:ext cx="6676" cy="44423"/>
                </a:xfrm>
                <a:prstGeom prst="rect">
                  <a:avLst/>
                </a:pr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75" name="Shape"/>
                <p:cNvSpPr/>
                <p:nvPr/>
              </p:nvSpPr>
              <p:spPr>
                <a:xfrm>
                  <a:off x="14185" y="14947"/>
                  <a:ext cx="13770" cy="444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404"/>
                      </a:lnTo>
                      <a:lnTo>
                        <a:pt x="21600" y="21600"/>
                      </a:lnTo>
                      <a:lnTo>
                        <a:pt x="0" y="21196"/>
                      </a:lnTo>
                      <a:lnTo>
                        <a:pt x="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80" name="Group"/>
              <p:cNvGrpSpPr/>
              <p:nvPr/>
            </p:nvGrpSpPr>
            <p:grpSpPr>
              <a:xfrm>
                <a:off x="1032040" y="1548993"/>
                <a:ext cx="120183" cy="240614"/>
                <a:chOff x="0" y="0"/>
                <a:chExt cx="120182" cy="240612"/>
              </a:xfrm>
            </p:grpSpPr>
            <p:sp>
              <p:nvSpPr>
                <p:cNvPr id="977" name="Shape"/>
                <p:cNvSpPr/>
                <p:nvPr/>
              </p:nvSpPr>
              <p:spPr>
                <a:xfrm>
                  <a:off x="15959" y="33633"/>
                  <a:ext cx="104224" cy="206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86" y="0"/>
                      </a:moveTo>
                      <a:lnTo>
                        <a:pt x="18455" y="14637"/>
                      </a:lnTo>
                      <a:lnTo>
                        <a:pt x="21600" y="13616"/>
                      </a:lnTo>
                      <a:lnTo>
                        <a:pt x="19779" y="21600"/>
                      </a:lnTo>
                      <a:lnTo>
                        <a:pt x="7862" y="17653"/>
                      </a:lnTo>
                      <a:lnTo>
                        <a:pt x="11503" y="16544"/>
                      </a:lnTo>
                      <a:lnTo>
                        <a:pt x="0" y="2351"/>
                      </a:lnTo>
                      <a:lnTo>
                        <a:pt x="6786"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78" name="Shape"/>
                <p:cNvSpPr/>
                <p:nvPr/>
              </p:nvSpPr>
              <p:spPr>
                <a:xfrm>
                  <a:off x="0" y="0"/>
                  <a:ext cx="35067" cy="25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82" y="0"/>
                      </a:moveTo>
                      <a:lnTo>
                        <a:pt x="21600" y="5574"/>
                      </a:lnTo>
                      <a:lnTo>
                        <a:pt x="1718" y="21600"/>
                      </a:lnTo>
                      <a:lnTo>
                        <a:pt x="0" y="16374"/>
                      </a:lnTo>
                      <a:lnTo>
                        <a:pt x="19882"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79" name="Shape"/>
                <p:cNvSpPr/>
                <p:nvPr/>
              </p:nvSpPr>
              <p:spPr>
                <a:xfrm>
                  <a:off x="7093" y="14947"/>
                  <a:ext cx="38602" cy="33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72" y="0"/>
                      </a:moveTo>
                      <a:lnTo>
                        <a:pt x="21600" y="7929"/>
                      </a:lnTo>
                      <a:lnTo>
                        <a:pt x="3217" y="21600"/>
                      </a:lnTo>
                      <a:lnTo>
                        <a:pt x="0" y="11210"/>
                      </a:lnTo>
                      <a:lnTo>
                        <a:pt x="19072"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84" name="Group"/>
              <p:cNvGrpSpPr/>
              <p:nvPr/>
            </p:nvGrpSpPr>
            <p:grpSpPr>
              <a:xfrm>
                <a:off x="998348" y="549341"/>
                <a:ext cx="104222" cy="255565"/>
                <a:chOff x="0" y="0"/>
                <a:chExt cx="104221" cy="255563"/>
              </a:xfrm>
            </p:grpSpPr>
            <p:sp>
              <p:nvSpPr>
                <p:cNvPr id="981" name="Shape"/>
                <p:cNvSpPr/>
                <p:nvPr/>
              </p:nvSpPr>
              <p:spPr>
                <a:xfrm>
                  <a:off x="12412" y="0"/>
                  <a:ext cx="91810" cy="214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109"/>
                      </a:moveTo>
                      <a:lnTo>
                        <a:pt x="9149" y="5879"/>
                      </a:lnTo>
                      <a:lnTo>
                        <a:pt x="5471" y="4516"/>
                      </a:lnTo>
                      <a:lnTo>
                        <a:pt x="17733" y="0"/>
                      </a:lnTo>
                      <a:lnTo>
                        <a:pt x="21600" y="8265"/>
                      </a:lnTo>
                      <a:lnTo>
                        <a:pt x="17827" y="6859"/>
                      </a:lnTo>
                      <a:lnTo>
                        <a:pt x="8112" y="21600"/>
                      </a:lnTo>
                      <a:lnTo>
                        <a:pt x="0" y="20109"/>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82" name="Shape"/>
                <p:cNvSpPr/>
                <p:nvPr/>
              </p:nvSpPr>
              <p:spPr>
                <a:xfrm>
                  <a:off x="0" y="229826"/>
                  <a:ext cx="36830" cy="25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728"/>
                      </a:moveTo>
                      <a:lnTo>
                        <a:pt x="1680" y="0"/>
                      </a:lnTo>
                      <a:lnTo>
                        <a:pt x="21600" y="15226"/>
                      </a:lnTo>
                      <a:lnTo>
                        <a:pt x="21600" y="21600"/>
                      </a:lnTo>
                      <a:lnTo>
                        <a:pt x="0" y="6728"/>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83" name="Shape"/>
                <p:cNvSpPr/>
                <p:nvPr/>
              </p:nvSpPr>
              <p:spPr>
                <a:xfrm>
                  <a:off x="3546" y="209272"/>
                  <a:ext cx="38619" cy="29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2204" y="0"/>
                      </a:lnTo>
                      <a:lnTo>
                        <a:pt x="21600" y="10800"/>
                      </a:lnTo>
                      <a:lnTo>
                        <a:pt x="19176" y="21600"/>
                      </a:lnTo>
                      <a:lnTo>
                        <a:pt x="0" y="108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88" name="Group"/>
              <p:cNvGrpSpPr/>
              <p:nvPr/>
            </p:nvGrpSpPr>
            <p:grpSpPr>
              <a:xfrm>
                <a:off x="-1" y="1083735"/>
                <a:ext cx="208804" cy="91132"/>
                <a:chOff x="0" y="0"/>
                <a:chExt cx="208802" cy="91131"/>
              </a:xfrm>
            </p:grpSpPr>
            <p:sp>
              <p:nvSpPr>
                <p:cNvPr id="985" name="Shape"/>
                <p:cNvSpPr/>
                <p:nvPr/>
              </p:nvSpPr>
              <p:spPr>
                <a:xfrm>
                  <a:off x="0" y="0"/>
                  <a:ext cx="176923" cy="91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1" y="17058"/>
                      </a:moveTo>
                      <a:lnTo>
                        <a:pt x="6016" y="16250"/>
                      </a:lnTo>
                      <a:lnTo>
                        <a:pt x="5967" y="21600"/>
                      </a:lnTo>
                      <a:lnTo>
                        <a:pt x="0" y="10699"/>
                      </a:lnTo>
                      <a:lnTo>
                        <a:pt x="6115" y="0"/>
                      </a:lnTo>
                      <a:lnTo>
                        <a:pt x="6164" y="5350"/>
                      </a:lnTo>
                      <a:lnTo>
                        <a:pt x="21600" y="6157"/>
                      </a:lnTo>
                      <a:lnTo>
                        <a:pt x="21501" y="17058"/>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86" name="Shape"/>
                <p:cNvSpPr/>
                <p:nvPr/>
              </p:nvSpPr>
              <p:spPr>
                <a:xfrm>
                  <a:off x="200379" y="28027"/>
                  <a:ext cx="8424"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21600"/>
                      </a:moveTo>
                      <a:lnTo>
                        <a:pt x="0" y="21600"/>
                      </a:lnTo>
                      <a:lnTo>
                        <a:pt x="2274" y="0"/>
                      </a:lnTo>
                      <a:lnTo>
                        <a:pt x="21600" y="0"/>
                      </a:lnTo>
                      <a:lnTo>
                        <a:pt x="18189"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87" name="Shape"/>
                <p:cNvSpPr/>
                <p:nvPr/>
              </p:nvSpPr>
              <p:spPr>
                <a:xfrm>
                  <a:off x="180872" y="26159"/>
                  <a:ext cx="13793"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66" y="21600"/>
                      </a:moveTo>
                      <a:lnTo>
                        <a:pt x="0" y="21600"/>
                      </a:lnTo>
                      <a:lnTo>
                        <a:pt x="617" y="0"/>
                      </a:lnTo>
                      <a:lnTo>
                        <a:pt x="21600" y="0"/>
                      </a:lnTo>
                      <a:lnTo>
                        <a:pt x="20366"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92" name="Group"/>
              <p:cNvGrpSpPr/>
              <p:nvPr/>
            </p:nvGrpSpPr>
            <p:grpSpPr>
              <a:xfrm>
                <a:off x="723492" y="480206"/>
                <a:ext cx="77618" cy="263036"/>
                <a:chOff x="0" y="0"/>
                <a:chExt cx="77617" cy="263035"/>
              </a:xfrm>
            </p:grpSpPr>
            <p:sp>
              <p:nvSpPr>
                <p:cNvPr id="989" name="Shape"/>
                <p:cNvSpPr/>
                <p:nvPr/>
              </p:nvSpPr>
              <p:spPr>
                <a:xfrm>
                  <a:off x="0" y="0"/>
                  <a:ext cx="77618" cy="223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69" y="21192"/>
                      </a:moveTo>
                      <a:lnTo>
                        <a:pt x="4976" y="6928"/>
                      </a:lnTo>
                      <a:lnTo>
                        <a:pt x="0" y="6562"/>
                      </a:lnTo>
                      <a:lnTo>
                        <a:pt x="12101" y="0"/>
                      </a:lnTo>
                      <a:lnTo>
                        <a:pt x="21600" y="6725"/>
                      </a:lnTo>
                      <a:lnTo>
                        <a:pt x="16963" y="6358"/>
                      </a:lnTo>
                      <a:lnTo>
                        <a:pt x="18660" y="21600"/>
                      </a:lnTo>
                      <a:lnTo>
                        <a:pt x="8369" y="21192"/>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90" name="Shape"/>
                <p:cNvSpPr/>
                <p:nvPr/>
              </p:nvSpPr>
              <p:spPr>
                <a:xfrm>
                  <a:off x="30145" y="254117"/>
                  <a:ext cx="36843" cy="8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 y="21600"/>
                      </a:moveTo>
                      <a:lnTo>
                        <a:pt x="0" y="3086"/>
                      </a:lnTo>
                      <a:lnTo>
                        <a:pt x="21368" y="0"/>
                      </a:lnTo>
                      <a:lnTo>
                        <a:pt x="21600" y="18514"/>
                      </a:lnTo>
                      <a:lnTo>
                        <a:pt x="232"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91" name="Shape"/>
                <p:cNvSpPr/>
                <p:nvPr/>
              </p:nvSpPr>
              <p:spPr>
                <a:xfrm>
                  <a:off x="30145" y="229826"/>
                  <a:ext cx="36843" cy="16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 y="21600"/>
                      </a:moveTo>
                      <a:lnTo>
                        <a:pt x="0" y="554"/>
                      </a:lnTo>
                      <a:lnTo>
                        <a:pt x="21368" y="0"/>
                      </a:lnTo>
                      <a:lnTo>
                        <a:pt x="21600" y="21046"/>
                      </a:lnTo>
                      <a:lnTo>
                        <a:pt x="232"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996" name="Group"/>
              <p:cNvGrpSpPr/>
              <p:nvPr/>
            </p:nvGrpSpPr>
            <p:grpSpPr>
              <a:xfrm>
                <a:off x="423810" y="1535914"/>
                <a:ext cx="107765" cy="251825"/>
                <a:chOff x="0" y="0"/>
                <a:chExt cx="107764" cy="251823"/>
              </a:xfrm>
            </p:grpSpPr>
            <p:sp>
              <p:nvSpPr>
                <p:cNvPr id="993" name="Shape"/>
                <p:cNvSpPr/>
                <p:nvPr/>
              </p:nvSpPr>
              <p:spPr>
                <a:xfrm>
                  <a:off x="0" y="37370"/>
                  <a:ext cx="93584" cy="214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97"/>
                      </a:moveTo>
                      <a:lnTo>
                        <a:pt x="11723" y="16082"/>
                      </a:lnTo>
                      <a:lnTo>
                        <a:pt x="15969" y="16767"/>
                      </a:lnTo>
                      <a:lnTo>
                        <a:pt x="3692" y="21600"/>
                      </a:lnTo>
                      <a:lnTo>
                        <a:pt x="0" y="13858"/>
                      </a:lnTo>
                      <a:lnTo>
                        <a:pt x="3969" y="14671"/>
                      </a:lnTo>
                      <a:lnTo>
                        <a:pt x="14031" y="0"/>
                      </a:lnTo>
                      <a:lnTo>
                        <a:pt x="21600" y="1497"/>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94" name="Shape"/>
                <p:cNvSpPr/>
                <p:nvPr/>
              </p:nvSpPr>
              <p:spPr>
                <a:xfrm>
                  <a:off x="70930" y="0"/>
                  <a:ext cx="36835" cy="21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400"/>
                      </a:moveTo>
                      <a:lnTo>
                        <a:pt x="20176" y="21600"/>
                      </a:lnTo>
                      <a:lnTo>
                        <a:pt x="0" y="5929"/>
                      </a:lnTo>
                      <a:lnTo>
                        <a:pt x="475" y="0"/>
                      </a:lnTo>
                      <a:lnTo>
                        <a:pt x="21600" y="144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995" name="Shape"/>
                <p:cNvSpPr/>
                <p:nvPr/>
              </p:nvSpPr>
              <p:spPr>
                <a:xfrm>
                  <a:off x="63837" y="14947"/>
                  <a:ext cx="38619" cy="29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491"/>
                      </a:moveTo>
                      <a:lnTo>
                        <a:pt x="18955" y="21600"/>
                      </a:lnTo>
                      <a:lnTo>
                        <a:pt x="0" y="10491"/>
                      </a:lnTo>
                      <a:lnTo>
                        <a:pt x="3306" y="0"/>
                      </a:lnTo>
                      <a:lnTo>
                        <a:pt x="21600" y="10491"/>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sp>
            <p:nvSpPr>
              <p:cNvPr id="997" name="Line"/>
              <p:cNvSpPr/>
              <p:nvPr/>
            </p:nvSpPr>
            <p:spPr>
              <a:xfrm>
                <a:off x="778463" y="1128579"/>
                <a:ext cx="1131343" cy="1869"/>
              </a:xfrm>
              <a:prstGeom prst="line">
                <a:avLst/>
              </a:prstGeom>
              <a:noFill/>
              <a:ln w="19080"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998" name="Line"/>
              <p:cNvSpPr/>
              <p:nvPr/>
            </p:nvSpPr>
            <p:spPr>
              <a:xfrm flipV="1">
                <a:off x="778463" y="106504"/>
                <a:ext cx="1774" cy="1023944"/>
              </a:xfrm>
              <a:prstGeom prst="line">
                <a:avLst/>
              </a:prstGeom>
              <a:noFill/>
              <a:ln w="19080"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999" name="py"/>
              <p:cNvSpPr/>
              <p:nvPr/>
            </p:nvSpPr>
            <p:spPr>
              <a:xfrm>
                <a:off x="303228" y="0"/>
                <a:ext cx="431801" cy="3220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p>
                <a:pPr marL="43538" marR="43538" defTabSz="828675">
                  <a:lnSpc>
                    <a:spcPct val="93000"/>
                  </a:lnSpc>
                  <a:buClr>
                    <a:srgbClr val="000000"/>
                  </a:buClr>
                  <a:buFont typeface="Arial"/>
                  <a:tabLst>
                    <a:tab pos="38100" algn="l"/>
                    <a:tab pos="457200" algn="l"/>
                    <a:tab pos="876300" algn="l"/>
                    <a:tab pos="1282700" algn="l"/>
                    <a:tab pos="1701800" algn="l"/>
                    <a:tab pos="2120900" algn="l"/>
                    <a:tab pos="2527300" algn="l"/>
                    <a:tab pos="2946400" algn="l"/>
                    <a:tab pos="3365500" algn="l"/>
                    <a:tab pos="3771900" algn="l"/>
                    <a:tab pos="4191000" algn="l"/>
                    <a:tab pos="4610100" algn="l"/>
                    <a:tab pos="5016500" algn="l"/>
                    <a:tab pos="5435600" algn="l"/>
                    <a:tab pos="5854700" algn="l"/>
                    <a:tab pos="6261100" algn="l"/>
                    <a:tab pos="6680200" algn="l"/>
                    <a:tab pos="7099300" algn="l"/>
                    <a:tab pos="7505700" algn="l"/>
                    <a:tab pos="7924800" algn="l"/>
                    <a:tab pos="8343900" algn="l"/>
                    <a:tab pos="9156700" algn="l"/>
                  </a:tabLst>
                  <a:defRPr sz="1800">
                    <a:uFill>
                      <a:solidFill>
                        <a:srgbClr val="000000"/>
                      </a:solidFill>
                    </a:uFill>
                    <a:latin typeface="Arial"/>
                    <a:ea typeface="Arial"/>
                    <a:cs typeface="Arial"/>
                    <a:sym typeface="Arial"/>
                  </a:defRPr>
                </a:pPr>
                <a:r>
                  <a:rPr sz="1500"/>
                  <a:t>p</a:t>
                </a:r>
                <a:r>
                  <a:rPr baseline="-25000" sz="1500"/>
                  <a:t>y</a:t>
                </a:r>
              </a:p>
            </p:txBody>
          </p:sp>
        </p:grpSp>
        <p:sp>
          <p:nvSpPr>
            <p:cNvPr id="1001" name="Oval"/>
            <p:cNvSpPr/>
            <p:nvPr/>
          </p:nvSpPr>
          <p:spPr>
            <a:xfrm>
              <a:off x="260669" y="618476"/>
              <a:ext cx="555033" cy="1281798"/>
            </a:xfrm>
            <a:prstGeom prst="ellipse">
              <a:avLst/>
            </a:prstGeom>
            <a:gradFill flip="none" rotWithShape="1">
              <a:gsLst>
                <a:gs pos="0">
                  <a:srgbClr val="FFFB00"/>
                </a:gs>
                <a:gs pos="100000">
                  <a:srgbClr val="FF4C00"/>
                </a:gs>
              </a:gsLst>
              <a:path path="shape">
                <a:fillToRect l="50000" t="50000" r="50000" b="50000"/>
              </a:path>
            </a:gradFill>
            <a:ln w="9360" cap="flat">
              <a:solidFill>
                <a:srgbClr val="D81E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nvGrpSpPr>
            <p:cNvPr id="1005" name="Group"/>
            <p:cNvGrpSpPr/>
            <p:nvPr/>
          </p:nvGrpSpPr>
          <p:grpSpPr>
            <a:xfrm>
              <a:off x="200378" y="461521"/>
              <a:ext cx="155655" cy="201380"/>
              <a:chOff x="0" y="0"/>
              <a:chExt cx="155653" cy="201378"/>
            </a:xfrm>
          </p:grpSpPr>
          <p:sp>
            <p:nvSpPr>
              <p:cNvPr id="1002" name="Shape"/>
              <p:cNvSpPr/>
              <p:nvPr/>
            </p:nvSpPr>
            <p:spPr>
              <a:xfrm>
                <a:off x="0" y="0"/>
                <a:ext cx="134366" cy="173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38" y="21600"/>
                    </a:moveTo>
                    <a:lnTo>
                      <a:pt x="3622" y="7782"/>
                    </a:lnTo>
                    <a:lnTo>
                      <a:pt x="1358" y="9688"/>
                    </a:lnTo>
                    <a:lnTo>
                      <a:pt x="0" y="0"/>
                    </a:lnTo>
                    <a:lnTo>
                      <a:pt x="10283" y="1959"/>
                    </a:lnTo>
                    <a:lnTo>
                      <a:pt x="7954" y="4076"/>
                    </a:lnTo>
                    <a:lnTo>
                      <a:pt x="21600" y="17682"/>
                    </a:lnTo>
                    <a:lnTo>
                      <a:pt x="17138"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03" name="Shape"/>
              <p:cNvSpPr/>
              <p:nvPr/>
            </p:nvSpPr>
            <p:spPr>
              <a:xfrm>
                <a:off x="124128" y="164428"/>
                <a:ext cx="31526" cy="36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lnTo>
                      <a:pt x="0" y="18409"/>
                    </a:lnTo>
                    <a:lnTo>
                      <a:pt x="18630" y="0"/>
                    </a:lnTo>
                    <a:lnTo>
                      <a:pt x="21600" y="3682"/>
                    </a:lnTo>
                    <a:lnTo>
                      <a:pt x="270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04" name="Shape"/>
              <p:cNvSpPr/>
              <p:nvPr/>
            </p:nvSpPr>
            <p:spPr>
              <a:xfrm>
                <a:off x="109942" y="147612"/>
                <a:ext cx="36839" cy="42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65" y="21600"/>
                    </a:moveTo>
                    <a:lnTo>
                      <a:pt x="0" y="15612"/>
                    </a:lnTo>
                    <a:lnTo>
                      <a:pt x="15730" y="0"/>
                    </a:lnTo>
                    <a:lnTo>
                      <a:pt x="21600" y="5774"/>
                    </a:lnTo>
                    <a:lnTo>
                      <a:pt x="5165"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09" name="Group"/>
            <p:cNvGrpSpPr/>
            <p:nvPr/>
          </p:nvGrpSpPr>
          <p:grpSpPr>
            <a:xfrm>
              <a:off x="200378" y="1859166"/>
              <a:ext cx="141453" cy="220060"/>
              <a:chOff x="0" y="0"/>
              <a:chExt cx="141451" cy="220058"/>
            </a:xfrm>
          </p:grpSpPr>
          <p:sp>
            <p:nvSpPr>
              <p:cNvPr id="1006" name="Shape"/>
              <p:cNvSpPr/>
              <p:nvPr/>
            </p:nvSpPr>
            <p:spPr>
              <a:xfrm>
                <a:off x="0" y="31764"/>
                <a:ext cx="121955" cy="1882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926"/>
                    </a:moveTo>
                    <a:lnTo>
                      <a:pt x="8100" y="17065"/>
                    </a:lnTo>
                    <a:lnTo>
                      <a:pt x="10658" y="18479"/>
                    </a:lnTo>
                    <a:lnTo>
                      <a:pt x="0" y="21600"/>
                    </a:lnTo>
                    <a:lnTo>
                      <a:pt x="782" y="12726"/>
                    </a:lnTo>
                    <a:lnTo>
                      <a:pt x="3055" y="14091"/>
                    </a:lnTo>
                    <a:lnTo>
                      <a:pt x="16484" y="0"/>
                    </a:lnTo>
                    <a:lnTo>
                      <a:pt x="21600" y="2926"/>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07" name="Shape"/>
              <p:cNvSpPr/>
              <p:nvPr/>
            </p:nvSpPr>
            <p:spPr>
              <a:xfrm>
                <a:off x="109942" y="0"/>
                <a:ext cx="31510" cy="31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930"/>
                    </a:moveTo>
                    <a:lnTo>
                      <a:pt x="19356" y="21600"/>
                    </a:lnTo>
                    <a:lnTo>
                      <a:pt x="0" y="4670"/>
                    </a:lnTo>
                    <a:lnTo>
                      <a:pt x="2244" y="0"/>
                    </a:lnTo>
                    <a:lnTo>
                      <a:pt x="21600" y="1693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08" name="Shape"/>
              <p:cNvSpPr/>
              <p:nvPr/>
            </p:nvSpPr>
            <p:spPr>
              <a:xfrm>
                <a:off x="97529" y="13079"/>
                <a:ext cx="35063" cy="38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680"/>
                    </a:moveTo>
                    <a:lnTo>
                      <a:pt x="16883" y="21600"/>
                    </a:lnTo>
                    <a:lnTo>
                      <a:pt x="0" y="7680"/>
                    </a:lnTo>
                    <a:lnTo>
                      <a:pt x="4717" y="0"/>
                    </a:lnTo>
                    <a:lnTo>
                      <a:pt x="21600" y="1368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13" name="Group"/>
            <p:cNvGrpSpPr/>
            <p:nvPr/>
          </p:nvGrpSpPr>
          <p:grpSpPr>
            <a:xfrm>
              <a:off x="748317" y="538130"/>
              <a:ext cx="155649" cy="199502"/>
              <a:chOff x="0" y="0"/>
              <a:chExt cx="155647" cy="199500"/>
            </a:xfrm>
          </p:grpSpPr>
          <p:sp>
            <p:nvSpPr>
              <p:cNvPr id="1010" name="Shape"/>
              <p:cNvSpPr/>
              <p:nvPr/>
            </p:nvSpPr>
            <p:spPr>
              <a:xfrm>
                <a:off x="21279" y="0"/>
                <a:ext cx="134369" cy="169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893"/>
                    </a:moveTo>
                    <a:lnTo>
                      <a:pt x="13757" y="3869"/>
                    </a:lnTo>
                    <a:lnTo>
                      <a:pt x="11636" y="2149"/>
                    </a:lnTo>
                    <a:lnTo>
                      <a:pt x="21600" y="0"/>
                    </a:lnTo>
                    <a:lnTo>
                      <a:pt x="19993" y="9672"/>
                    </a:lnTo>
                    <a:lnTo>
                      <a:pt x="17871" y="7737"/>
                    </a:lnTo>
                    <a:lnTo>
                      <a:pt x="4179" y="21600"/>
                    </a:lnTo>
                    <a:lnTo>
                      <a:pt x="0" y="17893"/>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11" name="Shape"/>
              <p:cNvSpPr/>
              <p:nvPr/>
            </p:nvSpPr>
            <p:spPr>
              <a:xfrm>
                <a:off x="0" y="162560"/>
                <a:ext cx="29754" cy="36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270"/>
                    </a:moveTo>
                    <a:lnTo>
                      <a:pt x="2274" y="0"/>
                    </a:lnTo>
                    <a:lnTo>
                      <a:pt x="21600" y="18084"/>
                    </a:lnTo>
                    <a:lnTo>
                      <a:pt x="18189" y="21600"/>
                    </a:lnTo>
                    <a:lnTo>
                      <a:pt x="0" y="427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12" name="Shape"/>
              <p:cNvSpPr/>
              <p:nvPr/>
            </p:nvSpPr>
            <p:spPr>
              <a:xfrm>
                <a:off x="8866" y="145743"/>
                <a:ext cx="35063" cy="40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790"/>
                    </a:moveTo>
                    <a:lnTo>
                      <a:pt x="5710" y="0"/>
                    </a:lnTo>
                    <a:lnTo>
                      <a:pt x="21600" y="15365"/>
                    </a:lnTo>
                    <a:lnTo>
                      <a:pt x="15890" y="21600"/>
                    </a:lnTo>
                    <a:lnTo>
                      <a:pt x="0" y="579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17" name="Group"/>
            <p:cNvGrpSpPr/>
            <p:nvPr/>
          </p:nvGrpSpPr>
          <p:grpSpPr>
            <a:xfrm>
              <a:off x="835207" y="850171"/>
              <a:ext cx="203524" cy="121035"/>
              <a:chOff x="0" y="0"/>
              <a:chExt cx="203523" cy="121033"/>
            </a:xfrm>
          </p:grpSpPr>
          <p:sp>
            <p:nvSpPr>
              <p:cNvPr id="1014" name="Shape"/>
              <p:cNvSpPr/>
              <p:nvPr/>
            </p:nvSpPr>
            <p:spPr>
              <a:xfrm>
                <a:off x="30145" y="0"/>
                <a:ext cx="173379" cy="109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027"/>
                    </a:moveTo>
                    <a:lnTo>
                      <a:pt x="14684" y="4286"/>
                    </a:lnTo>
                    <a:lnTo>
                      <a:pt x="14032" y="0"/>
                    </a:lnTo>
                    <a:lnTo>
                      <a:pt x="21600" y="4875"/>
                    </a:lnTo>
                    <a:lnTo>
                      <a:pt x="16939" y="16893"/>
                    </a:lnTo>
                    <a:lnTo>
                      <a:pt x="16187" y="12691"/>
                    </a:lnTo>
                    <a:lnTo>
                      <a:pt x="1955" y="21600"/>
                    </a:lnTo>
                    <a:lnTo>
                      <a:pt x="0" y="13027"/>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15" name="Shape"/>
              <p:cNvSpPr/>
              <p:nvPr/>
            </p:nvSpPr>
            <p:spPr>
              <a:xfrm>
                <a:off x="0" y="76608"/>
                <a:ext cx="17330" cy="44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3"/>
                    </a:moveTo>
                    <a:lnTo>
                      <a:pt x="7535" y="0"/>
                    </a:lnTo>
                    <a:lnTo>
                      <a:pt x="21600" y="20377"/>
                    </a:lnTo>
                    <a:lnTo>
                      <a:pt x="14065" y="21600"/>
                    </a:lnTo>
                    <a:lnTo>
                      <a:pt x="0" y="1223"/>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16" name="Shape"/>
              <p:cNvSpPr/>
              <p:nvPr/>
            </p:nvSpPr>
            <p:spPr>
              <a:xfrm>
                <a:off x="12413" y="69134"/>
                <a:ext cx="24413" cy="462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49"/>
                    </a:moveTo>
                    <a:lnTo>
                      <a:pt x="10983" y="0"/>
                    </a:lnTo>
                    <a:lnTo>
                      <a:pt x="21600" y="20029"/>
                    </a:lnTo>
                    <a:lnTo>
                      <a:pt x="9519" y="21600"/>
                    </a:lnTo>
                    <a:lnTo>
                      <a:pt x="0" y="2749"/>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21" name="Group"/>
            <p:cNvGrpSpPr/>
            <p:nvPr/>
          </p:nvGrpSpPr>
          <p:grpSpPr>
            <a:xfrm>
              <a:off x="711079" y="1847955"/>
              <a:ext cx="159192" cy="193903"/>
              <a:chOff x="0" y="0"/>
              <a:chExt cx="159191" cy="193902"/>
            </a:xfrm>
          </p:grpSpPr>
          <p:sp>
            <p:nvSpPr>
              <p:cNvPr id="1018" name="Shape"/>
              <p:cNvSpPr/>
              <p:nvPr/>
            </p:nvSpPr>
            <p:spPr>
              <a:xfrm>
                <a:off x="21278" y="26159"/>
                <a:ext cx="137914" cy="1677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45" y="0"/>
                    </a:moveTo>
                    <a:lnTo>
                      <a:pt x="18073" y="13711"/>
                    </a:lnTo>
                    <a:lnTo>
                      <a:pt x="20152" y="11643"/>
                    </a:lnTo>
                    <a:lnTo>
                      <a:pt x="21600" y="21600"/>
                    </a:lnTo>
                    <a:lnTo>
                      <a:pt x="11587" y="20131"/>
                    </a:lnTo>
                    <a:lnTo>
                      <a:pt x="13791" y="17955"/>
                    </a:lnTo>
                    <a:lnTo>
                      <a:pt x="0" y="4135"/>
                    </a:lnTo>
                    <a:lnTo>
                      <a:pt x="4345"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19" name="Shape"/>
              <p:cNvSpPr/>
              <p:nvPr/>
            </p:nvSpPr>
            <p:spPr>
              <a:xfrm>
                <a:off x="0" y="0"/>
                <a:ext cx="33282" cy="38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33" y="0"/>
                    </a:moveTo>
                    <a:lnTo>
                      <a:pt x="21600" y="2160"/>
                    </a:lnTo>
                    <a:lnTo>
                      <a:pt x="3200" y="21600"/>
                    </a:lnTo>
                    <a:lnTo>
                      <a:pt x="0" y="18480"/>
                    </a:lnTo>
                    <a:lnTo>
                      <a:pt x="17333"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20" name="Shape"/>
              <p:cNvSpPr/>
              <p:nvPr/>
            </p:nvSpPr>
            <p:spPr>
              <a:xfrm>
                <a:off x="7092" y="11211"/>
                <a:ext cx="38603" cy="44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96" y="0"/>
                    </a:moveTo>
                    <a:lnTo>
                      <a:pt x="21600" y="5452"/>
                    </a:lnTo>
                    <a:lnTo>
                      <a:pt x="5974" y="21600"/>
                    </a:lnTo>
                    <a:lnTo>
                      <a:pt x="0" y="16357"/>
                    </a:lnTo>
                    <a:lnTo>
                      <a:pt x="15396"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25" name="Group"/>
            <p:cNvGrpSpPr/>
            <p:nvPr/>
          </p:nvGrpSpPr>
          <p:grpSpPr>
            <a:xfrm>
              <a:off x="-1" y="1231347"/>
              <a:ext cx="203533" cy="91134"/>
              <a:chOff x="0" y="0"/>
              <a:chExt cx="203531" cy="91133"/>
            </a:xfrm>
          </p:grpSpPr>
          <p:sp>
            <p:nvSpPr>
              <p:cNvPr id="1022" name="Shape"/>
              <p:cNvSpPr/>
              <p:nvPr/>
            </p:nvSpPr>
            <p:spPr>
              <a:xfrm>
                <a:off x="0" y="0"/>
                <a:ext cx="175151" cy="91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7" y="15974"/>
                    </a:moveTo>
                    <a:lnTo>
                      <a:pt x="5214" y="16175"/>
                    </a:lnTo>
                    <a:lnTo>
                      <a:pt x="5810" y="21600"/>
                    </a:lnTo>
                    <a:lnTo>
                      <a:pt x="0" y="11051"/>
                    </a:lnTo>
                    <a:lnTo>
                      <a:pt x="5710" y="0"/>
                    </a:lnTo>
                    <a:lnTo>
                      <a:pt x="6257" y="5425"/>
                    </a:lnTo>
                    <a:lnTo>
                      <a:pt x="21600" y="5023"/>
                    </a:lnTo>
                    <a:lnTo>
                      <a:pt x="20557" y="15974"/>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23" name="Shape"/>
              <p:cNvSpPr/>
              <p:nvPr/>
            </p:nvSpPr>
            <p:spPr>
              <a:xfrm>
                <a:off x="196832" y="20553"/>
                <a:ext cx="6700"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271" y="21600"/>
                    </a:lnTo>
                    <a:lnTo>
                      <a:pt x="0" y="0"/>
                    </a:lnTo>
                    <a:lnTo>
                      <a:pt x="20329" y="0"/>
                    </a:lnTo>
                    <a:lnTo>
                      <a:pt x="2160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24" name="Shape"/>
              <p:cNvSpPr/>
              <p:nvPr/>
            </p:nvSpPr>
            <p:spPr>
              <a:xfrm>
                <a:off x="177326" y="22422"/>
                <a:ext cx="13782"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635" y="21600"/>
                    </a:lnTo>
                    <a:lnTo>
                      <a:pt x="0" y="0"/>
                    </a:lnTo>
                    <a:lnTo>
                      <a:pt x="20965" y="0"/>
                    </a:lnTo>
                    <a:lnTo>
                      <a:pt x="2160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29" name="Group"/>
            <p:cNvGrpSpPr/>
            <p:nvPr/>
          </p:nvGrpSpPr>
          <p:grpSpPr>
            <a:xfrm>
              <a:off x="503606" y="1967539"/>
              <a:ext cx="72299" cy="261168"/>
              <a:chOff x="0" y="0"/>
              <a:chExt cx="72297" cy="261166"/>
            </a:xfrm>
          </p:grpSpPr>
          <p:sp>
            <p:nvSpPr>
              <p:cNvPr id="1026" name="Shape"/>
              <p:cNvSpPr/>
              <p:nvPr/>
            </p:nvSpPr>
            <p:spPr>
              <a:xfrm>
                <a:off x="0" y="39238"/>
                <a:ext cx="72298" cy="221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03" y="1033"/>
                    </a:moveTo>
                    <a:lnTo>
                      <a:pt x="16261" y="16190"/>
                    </a:lnTo>
                    <a:lnTo>
                      <a:pt x="21600" y="15240"/>
                    </a:lnTo>
                    <a:lnTo>
                      <a:pt x="10800" y="21600"/>
                    </a:lnTo>
                    <a:lnTo>
                      <a:pt x="0" y="16148"/>
                    </a:lnTo>
                    <a:lnTo>
                      <a:pt x="5582" y="15198"/>
                    </a:lnTo>
                    <a:lnTo>
                      <a:pt x="5825" y="0"/>
                    </a:lnTo>
                    <a:lnTo>
                      <a:pt x="16503" y="1033"/>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27" name="Rectangle"/>
              <p:cNvSpPr/>
              <p:nvPr/>
            </p:nvSpPr>
            <p:spPr>
              <a:xfrm>
                <a:off x="19506" y="0"/>
                <a:ext cx="35072" cy="7081"/>
              </a:xfrm>
              <a:prstGeom prst="rect">
                <a:avLst/>
              </a:pr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28" name="Shape"/>
              <p:cNvSpPr/>
              <p:nvPr/>
            </p:nvSpPr>
            <p:spPr>
              <a:xfrm>
                <a:off x="19505" y="14947"/>
                <a:ext cx="36831" cy="16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120" y="21600"/>
                    </a:lnTo>
                    <a:lnTo>
                      <a:pt x="0" y="21600"/>
                    </a:lnTo>
                    <a:lnTo>
                      <a:pt x="240" y="0"/>
                    </a:lnTo>
                    <a:lnTo>
                      <a:pt x="2160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33" name="Group"/>
            <p:cNvGrpSpPr/>
            <p:nvPr/>
          </p:nvGrpSpPr>
          <p:grpSpPr>
            <a:xfrm>
              <a:off x="28371" y="1588232"/>
              <a:ext cx="192901" cy="141586"/>
              <a:chOff x="0" y="0"/>
              <a:chExt cx="192899" cy="141584"/>
            </a:xfrm>
          </p:grpSpPr>
          <p:sp>
            <p:nvSpPr>
              <p:cNvPr id="1030" name="Shape"/>
              <p:cNvSpPr/>
              <p:nvPr/>
            </p:nvSpPr>
            <p:spPr>
              <a:xfrm>
                <a:off x="0" y="16816"/>
                <a:ext cx="168058" cy="1247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005"/>
                    </a:moveTo>
                    <a:lnTo>
                      <a:pt x="7096" y="18243"/>
                    </a:lnTo>
                    <a:lnTo>
                      <a:pt x="8081" y="21600"/>
                    </a:lnTo>
                    <a:lnTo>
                      <a:pt x="0" y="19630"/>
                    </a:lnTo>
                    <a:lnTo>
                      <a:pt x="3885" y="8100"/>
                    </a:lnTo>
                    <a:lnTo>
                      <a:pt x="5024" y="11530"/>
                    </a:lnTo>
                    <a:lnTo>
                      <a:pt x="19269" y="0"/>
                    </a:lnTo>
                    <a:lnTo>
                      <a:pt x="21600" y="7005"/>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31" name="Shape"/>
              <p:cNvSpPr/>
              <p:nvPr/>
            </p:nvSpPr>
            <p:spPr>
              <a:xfrm>
                <a:off x="172006" y="0"/>
                <a:ext cx="20894" cy="42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75"/>
                    </a:moveTo>
                    <a:lnTo>
                      <a:pt x="16000" y="21600"/>
                    </a:lnTo>
                    <a:lnTo>
                      <a:pt x="0" y="1711"/>
                    </a:lnTo>
                    <a:lnTo>
                      <a:pt x="5600" y="0"/>
                    </a:lnTo>
                    <a:lnTo>
                      <a:pt x="21600" y="19675"/>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32" name="Shape"/>
              <p:cNvSpPr/>
              <p:nvPr/>
            </p:nvSpPr>
            <p:spPr>
              <a:xfrm>
                <a:off x="154274" y="5605"/>
                <a:ext cx="27973" cy="4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835"/>
                    </a:moveTo>
                    <a:lnTo>
                      <a:pt x="13577" y="21600"/>
                    </a:lnTo>
                    <a:lnTo>
                      <a:pt x="0" y="2774"/>
                    </a:lnTo>
                    <a:lnTo>
                      <a:pt x="9566" y="0"/>
                    </a:lnTo>
                    <a:lnTo>
                      <a:pt x="21600" y="17835"/>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37" name="Group"/>
            <p:cNvGrpSpPr/>
            <p:nvPr/>
          </p:nvGrpSpPr>
          <p:grpSpPr>
            <a:xfrm>
              <a:off x="822794" y="1545256"/>
              <a:ext cx="203524" cy="122898"/>
              <a:chOff x="0" y="0"/>
              <a:chExt cx="203522" cy="122896"/>
            </a:xfrm>
          </p:grpSpPr>
          <p:sp>
            <p:nvSpPr>
              <p:cNvPr id="1034" name="Shape"/>
              <p:cNvSpPr/>
              <p:nvPr/>
            </p:nvSpPr>
            <p:spPr>
              <a:xfrm>
                <a:off x="31918" y="11210"/>
                <a:ext cx="171605" cy="111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4" y="0"/>
                    </a:moveTo>
                    <a:lnTo>
                      <a:pt x="15870" y="9363"/>
                    </a:lnTo>
                    <a:lnTo>
                      <a:pt x="16631" y="5503"/>
                    </a:lnTo>
                    <a:lnTo>
                      <a:pt x="21600" y="17576"/>
                    </a:lnTo>
                    <a:lnTo>
                      <a:pt x="13639" y="21600"/>
                    </a:lnTo>
                    <a:lnTo>
                      <a:pt x="14654" y="17411"/>
                    </a:lnTo>
                    <a:lnTo>
                      <a:pt x="0" y="7720"/>
                    </a:lnTo>
                    <a:lnTo>
                      <a:pt x="1014"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35" name="Shape"/>
              <p:cNvSpPr/>
              <p:nvPr/>
            </p:nvSpPr>
            <p:spPr>
              <a:xfrm>
                <a:off x="0" y="0"/>
                <a:ext cx="15561" cy="42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5" y="0"/>
                    </a:moveTo>
                    <a:lnTo>
                      <a:pt x="21600" y="655"/>
                    </a:lnTo>
                    <a:lnTo>
                      <a:pt x="9969" y="21600"/>
                    </a:lnTo>
                    <a:lnTo>
                      <a:pt x="0" y="20945"/>
                    </a:lnTo>
                    <a:lnTo>
                      <a:pt x="16615"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36" name="Shape"/>
              <p:cNvSpPr/>
              <p:nvPr/>
            </p:nvSpPr>
            <p:spPr>
              <a:xfrm>
                <a:off x="12413" y="3736"/>
                <a:ext cx="24413" cy="46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17" y="0"/>
                    </a:moveTo>
                    <a:lnTo>
                      <a:pt x="21600" y="2180"/>
                    </a:lnTo>
                    <a:lnTo>
                      <a:pt x="10983" y="21600"/>
                    </a:lnTo>
                    <a:lnTo>
                      <a:pt x="0" y="19222"/>
                    </a:lnTo>
                    <a:lnTo>
                      <a:pt x="10617"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41" name="Group"/>
            <p:cNvGrpSpPr/>
            <p:nvPr/>
          </p:nvGrpSpPr>
          <p:grpSpPr>
            <a:xfrm>
              <a:off x="519566" y="308303"/>
              <a:ext cx="72307" cy="259257"/>
              <a:chOff x="0" y="0"/>
              <a:chExt cx="72306" cy="259255"/>
            </a:xfrm>
          </p:grpSpPr>
          <p:sp>
            <p:nvSpPr>
              <p:cNvPr id="1038" name="Shape"/>
              <p:cNvSpPr/>
              <p:nvPr/>
            </p:nvSpPr>
            <p:spPr>
              <a:xfrm>
                <a:off x="0" y="0"/>
                <a:ext cx="72307" cy="216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9" y="21600"/>
                    </a:moveTo>
                    <a:lnTo>
                      <a:pt x="4866" y="6370"/>
                    </a:lnTo>
                    <a:lnTo>
                      <a:pt x="0" y="5822"/>
                    </a:lnTo>
                    <a:lnTo>
                      <a:pt x="11631" y="0"/>
                    </a:lnTo>
                    <a:lnTo>
                      <a:pt x="21600" y="6075"/>
                    </a:lnTo>
                    <a:lnTo>
                      <a:pt x="15785" y="5737"/>
                    </a:lnTo>
                    <a:lnTo>
                      <a:pt x="15666" y="20798"/>
                    </a:lnTo>
                    <a:lnTo>
                      <a:pt x="5459"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39" name="Shape"/>
              <p:cNvSpPr/>
              <p:nvPr/>
            </p:nvSpPr>
            <p:spPr>
              <a:xfrm>
                <a:off x="17732" y="250380"/>
                <a:ext cx="35063" cy="8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326"/>
                    </a:moveTo>
                    <a:lnTo>
                      <a:pt x="0" y="0"/>
                    </a:lnTo>
                    <a:lnTo>
                      <a:pt x="21600" y="3411"/>
                    </a:lnTo>
                    <a:lnTo>
                      <a:pt x="21600" y="21600"/>
                    </a:lnTo>
                    <a:lnTo>
                      <a:pt x="0" y="19326"/>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40" name="Shape"/>
              <p:cNvSpPr/>
              <p:nvPr/>
            </p:nvSpPr>
            <p:spPr>
              <a:xfrm>
                <a:off x="17732" y="222352"/>
                <a:ext cx="35068" cy="20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3287"/>
                    </a:lnTo>
                    <a:lnTo>
                      <a:pt x="21600" y="0"/>
                    </a:lnTo>
                    <a:lnTo>
                      <a:pt x="21600" y="17843"/>
                    </a:lnTo>
                    <a:lnTo>
                      <a:pt x="0"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45" name="Group"/>
            <p:cNvGrpSpPr/>
            <p:nvPr/>
          </p:nvGrpSpPr>
          <p:grpSpPr>
            <a:xfrm>
              <a:off x="872445" y="1203319"/>
              <a:ext cx="210616" cy="89263"/>
              <a:chOff x="0" y="0"/>
              <a:chExt cx="210614" cy="89261"/>
            </a:xfrm>
          </p:grpSpPr>
          <p:sp>
            <p:nvSpPr>
              <p:cNvPr id="1042" name="Shape"/>
              <p:cNvSpPr/>
              <p:nvPr/>
            </p:nvSpPr>
            <p:spPr>
              <a:xfrm>
                <a:off x="31918" y="0"/>
                <a:ext cx="178697" cy="89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81"/>
                    </a:moveTo>
                    <a:lnTo>
                      <a:pt x="15554" y="5891"/>
                    </a:lnTo>
                    <a:lnTo>
                      <a:pt x="15310" y="0"/>
                    </a:lnTo>
                    <a:lnTo>
                      <a:pt x="21600" y="12712"/>
                    </a:lnTo>
                    <a:lnTo>
                      <a:pt x="15164" y="21600"/>
                    </a:lnTo>
                    <a:lnTo>
                      <a:pt x="14725" y="17673"/>
                    </a:lnTo>
                    <a:lnTo>
                      <a:pt x="488" y="19533"/>
                    </a:lnTo>
                    <a:lnTo>
                      <a:pt x="0" y="8681"/>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43" name="Shape"/>
              <p:cNvSpPr/>
              <p:nvPr/>
            </p:nvSpPr>
            <p:spPr>
              <a:xfrm>
                <a:off x="0" y="37370"/>
                <a:ext cx="6699" cy="44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059" y="0"/>
                    </a:lnTo>
                    <a:lnTo>
                      <a:pt x="21600" y="21600"/>
                    </a:lnTo>
                    <a:lnTo>
                      <a:pt x="2541" y="21600"/>
                    </a:lnTo>
                    <a:lnTo>
                      <a:pt x="0" y="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44" name="Shape"/>
              <p:cNvSpPr/>
              <p:nvPr/>
            </p:nvSpPr>
            <p:spPr>
              <a:xfrm>
                <a:off x="12412" y="35501"/>
                <a:ext cx="13770" cy="44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
                    </a:moveTo>
                    <a:lnTo>
                      <a:pt x="20945" y="0"/>
                    </a:lnTo>
                    <a:lnTo>
                      <a:pt x="21600" y="21600"/>
                    </a:lnTo>
                    <a:lnTo>
                      <a:pt x="1309" y="21600"/>
                    </a:lnTo>
                    <a:lnTo>
                      <a:pt x="0" y="208"/>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grpSp>
          <p:nvGrpSpPr>
            <p:cNvPr id="1049" name="Group"/>
            <p:cNvGrpSpPr/>
            <p:nvPr/>
          </p:nvGrpSpPr>
          <p:grpSpPr>
            <a:xfrm>
              <a:off x="30145" y="835223"/>
              <a:ext cx="201738" cy="126642"/>
              <a:chOff x="0" y="0"/>
              <a:chExt cx="201737" cy="126641"/>
            </a:xfrm>
          </p:grpSpPr>
          <p:sp>
            <p:nvSpPr>
              <p:cNvPr id="1046" name="Shape"/>
              <p:cNvSpPr/>
              <p:nvPr/>
            </p:nvSpPr>
            <p:spPr>
              <a:xfrm>
                <a:off x="0" y="0"/>
                <a:ext cx="173377" cy="113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93" y="21600"/>
                    </a:moveTo>
                    <a:lnTo>
                      <a:pt x="5475" y="11840"/>
                    </a:lnTo>
                    <a:lnTo>
                      <a:pt x="4621" y="15760"/>
                    </a:lnTo>
                    <a:lnTo>
                      <a:pt x="0" y="3760"/>
                    </a:lnTo>
                    <a:lnTo>
                      <a:pt x="7686" y="0"/>
                    </a:lnTo>
                    <a:lnTo>
                      <a:pt x="6932" y="4000"/>
                    </a:lnTo>
                    <a:lnTo>
                      <a:pt x="21600" y="13760"/>
                    </a:lnTo>
                    <a:lnTo>
                      <a:pt x="19993"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47" name="Shape"/>
              <p:cNvSpPr/>
              <p:nvPr/>
            </p:nvSpPr>
            <p:spPr>
              <a:xfrm>
                <a:off x="182646" y="84082"/>
                <a:ext cx="19092" cy="425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65" y="21600"/>
                    </a:moveTo>
                    <a:lnTo>
                      <a:pt x="0" y="20329"/>
                    </a:lnTo>
                    <a:lnTo>
                      <a:pt x="14557" y="0"/>
                    </a:lnTo>
                    <a:lnTo>
                      <a:pt x="21600" y="635"/>
                    </a:lnTo>
                    <a:lnTo>
                      <a:pt x="5165"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sp>
            <p:nvSpPr>
              <p:cNvPr id="1048" name="Shape"/>
              <p:cNvSpPr/>
              <p:nvPr/>
            </p:nvSpPr>
            <p:spPr>
              <a:xfrm>
                <a:off x="164913" y="74740"/>
                <a:ext cx="26184" cy="48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43" y="21600"/>
                    </a:moveTo>
                    <a:lnTo>
                      <a:pt x="0" y="18514"/>
                    </a:lnTo>
                    <a:lnTo>
                      <a:pt x="10286" y="0"/>
                    </a:lnTo>
                    <a:lnTo>
                      <a:pt x="21600" y="1929"/>
                    </a:lnTo>
                    <a:lnTo>
                      <a:pt x="9943" y="21600"/>
                    </a:lnTo>
                  </a:path>
                </a:pathLst>
              </a:custGeom>
              <a:gradFill flip="none" rotWithShape="1">
                <a:gsLst>
                  <a:gs pos="0">
                    <a:srgbClr val="FF4C00"/>
                  </a:gs>
                  <a:gs pos="100000">
                    <a:srgbClr val="FFFB00"/>
                  </a:gs>
                </a:gsLst>
                <a:lin ang="0" scaled="0"/>
              </a:gradFill>
              <a:ln w="9360" cap="flat">
                <a:solidFill>
                  <a:srgbClr val="FFFFFF"/>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sp>
          <p:nvSpPr>
            <p:cNvPr id="1050" name="Line"/>
            <p:cNvSpPr/>
            <p:nvPr/>
          </p:nvSpPr>
          <p:spPr>
            <a:xfrm flipV="1">
              <a:off x="563897" y="0"/>
              <a:ext cx="1774" cy="1276192"/>
            </a:xfrm>
            <a:prstGeom prst="line">
              <a:avLst/>
            </a:prstGeom>
            <a:noFill/>
            <a:ln w="19080"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1051" name="Line"/>
            <p:cNvSpPr/>
            <p:nvPr/>
          </p:nvSpPr>
          <p:spPr>
            <a:xfrm flipV="1">
              <a:off x="558578" y="1264980"/>
              <a:ext cx="787330" cy="9343"/>
            </a:xfrm>
            <a:prstGeom prst="line">
              <a:avLst/>
            </a:prstGeom>
            <a:noFill/>
            <a:ln w="19080"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1052" name="y"/>
            <p:cNvSpPr/>
            <p:nvPr/>
          </p:nvSpPr>
          <p:spPr>
            <a:xfrm>
              <a:off x="258896" y="1868"/>
              <a:ext cx="260958" cy="2858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L="43538" marR="43538" defTabSz="828675">
                <a:lnSpc>
                  <a:spcPct val="93000"/>
                </a:lnSpc>
                <a:buClr>
                  <a:srgbClr val="000000"/>
                </a:buClr>
                <a:buFont typeface="Arial"/>
                <a:tabLst>
                  <a:tab pos="38100" algn="l"/>
                  <a:tab pos="457200" algn="l"/>
                  <a:tab pos="876300" algn="l"/>
                  <a:tab pos="1282700" algn="l"/>
                  <a:tab pos="1701800" algn="l"/>
                  <a:tab pos="2120900" algn="l"/>
                  <a:tab pos="2527300" algn="l"/>
                  <a:tab pos="2946400" algn="l"/>
                  <a:tab pos="3365500" algn="l"/>
                  <a:tab pos="3771900" algn="l"/>
                  <a:tab pos="4191000" algn="l"/>
                  <a:tab pos="4610100" algn="l"/>
                  <a:tab pos="5016500" algn="l"/>
                  <a:tab pos="5435600" algn="l"/>
                  <a:tab pos="5854700" algn="l"/>
                  <a:tab pos="6261100" algn="l"/>
                  <a:tab pos="6680200" algn="l"/>
                  <a:tab pos="7099300" algn="l"/>
                  <a:tab pos="7505700" algn="l"/>
                  <a:tab pos="7924800" algn="l"/>
                  <a:tab pos="8343900" algn="l"/>
                  <a:tab pos="9156700" algn="l"/>
                </a:tabLst>
                <a:defRPr sz="1500">
                  <a:uFill>
                    <a:solidFill>
                      <a:srgbClr val="000000"/>
                    </a:solidFill>
                  </a:uFill>
                  <a:latin typeface="Arial"/>
                  <a:ea typeface="Arial"/>
                  <a:cs typeface="Arial"/>
                  <a:sym typeface="Arial"/>
                </a:defRPr>
              </a:lvl1pPr>
            </a:lstStyle>
            <a:p>
              <a:pPr/>
              <a:r>
                <a:t>y</a:t>
              </a:r>
            </a:p>
          </p:txBody>
        </p:sp>
        <p:sp>
          <p:nvSpPr>
            <p:cNvPr id="1053" name="x"/>
            <p:cNvSpPr/>
            <p:nvPr/>
          </p:nvSpPr>
          <p:spPr>
            <a:xfrm>
              <a:off x="1131342" y="1238821"/>
              <a:ext cx="260958" cy="2858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L="43538" marR="43538" defTabSz="828675">
                <a:lnSpc>
                  <a:spcPct val="93000"/>
                </a:lnSpc>
                <a:buClr>
                  <a:srgbClr val="000000"/>
                </a:buClr>
                <a:buFont typeface="Arial"/>
                <a:tabLst>
                  <a:tab pos="38100" algn="l"/>
                  <a:tab pos="457200" algn="l"/>
                  <a:tab pos="876300" algn="l"/>
                  <a:tab pos="1282700" algn="l"/>
                  <a:tab pos="1701800" algn="l"/>
                  <a:tab pos="2120900" algn="l"/>
                  <a:tab pos="2527300" algn="l"/>
                  <a:tab pos="2946400" algn="l"/>
                  <a:tab pos="3365500" algn="l"/>
                  <a:tab pos="3771900" algn="l"/>
                  <a:tab pos="4191000" algn="l"/>
                  <a:tab pos="4610100" algn="l"/>
                  <a:tab pos="5016500" algn="l"/>
                  <a:tab pos="5435600" algn="l"/>
                  <a:tab pos="5854700" algn="l"/>
                  <a:tab pos="6261100" algn="l"/>
                  <a:tab pos="6680200" algn="l"/>
                  <a:tab pos="7099300" algn="l"/>
                  <a:tab pos="7505700" algn="l"/>
                  <a:tab pos="7924800" algn="l"/>
                  <a:tab pos="8343900" algn="l"/>
                  <a:tab pos="9156700" algn="l"/>
                </a:tabLst>
                <a:defRPr sz="1500">
                  <a:uFill>
                    <a:solidFill>
                      <a:srgbClr val="000000"/>
                    </a:solidFill>
                  </a:uFill>
                  <a:latin typeface="Arial"/>
                  <a:ea typeface="Arial"/>
                  <a:cs typeface="Arial"/>
                  <a:sym typeface="Arial"/>
                </a:defRPr>
              </a:lvl1pPr>
            </a:lstStyle>
            <a:p>
              <a:pPr/>
              <a:r>
                <a:t>x</a:t>
              </a:r>
            </a:p>
          </p:txBody>
        </p:sp>
        <p:sp>
          <p:nvSpPr>
            <p:cNvPr id="1054" name="Shape"/>
            <p:cNvSpPr/>
            <p:nvPr/>
          </p:nvSpPr>
          <p:spPr>
            <a:xfrm>
              <a:off x="1565792" y="1143527"/>
              <a:ext cx="458875" cy="311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16172" y="5400"/>
                  </a:lnTo>
                  <a:lnTo>
                    <a:pt x="16172" y="0"/>
                  </a:lnTo>
                  <a:lnTo>
                    <a:pt x="21600" y="10829"/>
                  </a:lnTo>
                  <a:lnTo>
                    <a:pt x="16172" y="21600"/>
                  </a:lnTo>
                  <a:lnTo>
                    <a:pt x="16172" y="16200"/>
                  </a:lnTo>
                  <a:lnTo>
                    <a:pt x="0" y="16200"/>
                  </a:lnTo>
                  <a:lnTo>
                    <a:pt x="0" y="5400"/>
                  </a:lnTo>
                </a:path>
              </a:pathLst>
            </a:custGeom>
            <a:solidFill>
              <a:srgbClr val="3DA779"/>
            </a:solidFill>
            <a:ln w="9398" cap="flat">
              <a:solidFill>
                <a:srgbClr val="000000"/>
              </a:solidFill>
              <a:prstDash val="solid"/>
              <a:round/>
            </a:ln>
            <a:effectLst/>
          </p:spPr>
          <p:txBody>
            <a:bodyPr wrap="square" lIns="50800" tIns="50800" rIns="50800" bIns="50800" numCol="1" anchor="ctr">
              <a:noAutofit/>
            </a:bodyPr>
            <a:lstStyle/>
            <a:p>
              <a:pPr marL="40639" marR="40639" defTabSz="914400">
                <a:defRPr sz="1800">
                  <a:uFill>
                    <a:solidFill>
                      <a:srgbClr val="000000"/>
                    </a:solidFill>
                  </a:uFill>
                  <a:latin typeface="Arial"/>
                  <a:ea typeface="Arial"/>
                  <a:cs typeface="Arial"/>
                  <a:sym typeface="Arial"/>
                </a:defRPr>
              </a:pPr>
            </a:p>
          </p:txBody>
        </p:sp>
      </p:grpSp>
      <p:sp>
        <p:nvSpPr>
          <p:cNvPr id="1056" name="ALICE, PRL, 107, 032301 (2011)"/>
          <p:cNvSpPr/>
          <p:nvPr/>
        </p:nvSpPr>
        <p:spPr>
          <a:xfrm>
            <a:off x="9220875" y="8108950"/>
            <a:ext cx="2710546" cy="304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400">
                <a:latin typeface="Arial"/>
                <a:ea typeface="Arial"/>
                <a:cs typeface="Arial"/>
                <a:sym typeface="Arial"/>
              </a:defRPr>
            </a:lvl1pPr>
          </a:lstStyle>
          <a:p>
            <a:pPr/>
            <a:r>
              <a:t>ALICE, PRL, 107, 032301 (2011)</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58" name="Image" descr="Image"/>
          <p:cNvPicPr>
            <a:picLocks noChangeAspect="1"/>
          </p:cNvPicPr>
          <p:nvPr/>
        </p:nvPicPr>
        <p:blipFill>
          <a:blip r:embed="rId2">
            <a:extLst/>
          </a:blip>
          <a:stretch>
            <a:fillRect/>
          </a:stretch>
        </p:blipFill>
        <p:spPr>
          <a:xfrm>
            <a:off x="254000" y="1259416"/>
            <a:ext cx="4064000" cy="3136901"/>
          </a:xfrm>
          <a:prstGeom prst="rect">
            <a:avLst/>
          </a:prstGeom>
          <a:ln w="12700">
            <a:miter lim="400000"/>
          </a:ln>
        </p:spPr>
      </p:pic>
      <p:sp>
        <p:nvSpPr>
          <p:cNvPr id="1059" name="Measuring flow vn is nothing but a Fourier analysis on exp. data.…"/>
          <p:cNvSpPr txBox="1"/>
          <p:nvPr/>
        </p:nvSpPr>
        <p:spPr>
          <a:xfrm>
            <a:off x="162057" y="5513774"/>
            <a:ext cx="4677768" cy="3513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defTabSz="584200">
              <a:buSzPct val="100000"/>
              <a:buChar char="•"/>
              <a:defRPr b="1" sz="4000">
                <a:solidFill>
                  <a:srgbClr val="0433FF"/>
                </a:solidFill>
                <a:latin typeface="Arial"/>
                <a:ea typeface="Arial"/>
                <a:cs typeface="Arial"/>
                <a:sym typeface="Arial"/>
              </a:defRPr>
            </a:pPr>
            <a:r>
              <a:t>Measuring flow v</a:t>
            </a:r>
            <a:r>
              <a:rPr baseline="-5999"/>
              <a:t>n</a:t>
            </a:r>
            <a:r>
              <a:t> is nothing but a Fourier analysis on exp. data.</a:t>
            </a:r>
          </a:p>
          <a:p>
            <a:pPr marL="228600" indent="-228600" defTabSz="584200">
              <a:buSzPct val="100000"/>
              <a:buChar char="•"/>
              <a:defRPr b="1" sz="4000">
                <a:solidFill>
                  <a:srgbClr val="0433FF"/>
                </a:solidFill>
                <a:latin typeface="Arial"/>
                <a:ea typeface="Arial"/>
                <a:cs typeface="Arial"/>
                <a:sym typeface="Arial"/>
              </a:defRPr>
            </a:pPr>
            <a:r>
              <a:t>ɸ=tan</a:t>
            </a:r>
            <a:r>
              <a:rPr baseline="31999"/>
              <a:t>-1</a:t>
            </a:r>
            <a:r>
              <a:t>(p</a:t>
            </a:r>
            <a:r>
              <a:rPr baseline="-5999"/>
              <a:t>y</a:t>
            </a:r>
            <a:r>
              <a:t>/p</a:t>
            </a:r>
            <a:r>
              <a:rPr baseline="-5999"/>
              <a:t>x</a:t>
            </a:r>
            <a:r>
              <a:t>); v</a:t>
            </a:r>
            <a:r>
              <a:rPr baseline="-5999"/>
              <a:t>n</a:t>
            </a:r>
            <a:r>
              <a:t>=a</a:t>
            </a:r>
            <a:r>
              <a:rPr baseline="-5999"/>
              <a:t>n</a:t>
            </a:r>
            <a:r>
              <a:t> =&lt;cosnɸ&gt;</a:t>
            </a:r>
          </a:p>
        </p:txBody>
      </p:sp>
      <p:sp>
        <p:nvSpPr>
          <p:cNvPr id="1060" name="Slide Number"/>
          <p:cNvSpPr txBox="1"/>
          <p:nvPr>
            <p:ph type="sldNum" sz="quarter" idx="4294967295"/>
          </p:nvPr>
        </p:nvSpPr>
        <p:spPr>
          <a:xfrm>
            <a:off x="12545483" y="9326598"/>
            <a:ext cx="342901"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pic>
        <p:nvPicPr>
          <p:cNvPr id="1061" name="Image" descr="Image"/>
          <p:cNvPicPr>
            <a:picLocks noChangeAspect="1"/>
          </p:cNvPicPr>
          <p:nvPr/>
        </p:nvPicPr>
        <p:blipFill>
          <a:blip r:embed="rId3">
            <a:extLst/>
          </a:blip>
          <a:stretch>
            <a:fillRect/>
          </a:stretch>
        </p:blipFill>
        <p:spPr>
          <a:xfrm>
            <a:off x="1073150" y="4425950"/>
            <a:ext cx="2425700" cy="901700"/>
          </a:xfrm>
          <a:prstGeom prst="rect">
            <a:avLst/>
          </a:prstGeom>
          <a:ln w="12700">
            <a:miter lim="400000"/>
          </a:ln>
        </p:spPr>
      </p:pic>
      <p:grpSp>
        <p:nvGrpSpPr>
          <p:cNvPr id="1076" name="Group"/>
          <p:cNvGrpSpPr/>
          <p:nvPr/>
        </p:nvGrpSpPr>
        <p:grpSpPr>
          <a:xfrm>
            <a:off x="4737100" y="-213784"/>
            <a:ext cx="8263467" cy="10231968"/>
            <a:chOff x="0" y="0"/>
            <a:chExt cx="8263466" cy="10231966"/>
          </a:xfrm>
        </p:grpSpPr>
        <p:pic>
          <p:nvPicPr>
            <p:cNvPr id="1062" name="Image" descr="Image"/>
            <p:cNvPicPr>
              <a:picLocks noChangeAspect="1"/>
            </p:cNvPicPr>
            <p:nvPr/>
          </p:nvPicPr>
          <p:blipFill>
            <a:blip r:embed="rId4">
              <a:extLst/>
            </a:blip>
            <a:stretch>
              <a:fillRect/>
            </a:stretch>
          </p:blipFill>
          <p:spPr>
            <a:xfrm>
              <a:off x="0" y="0"/>
              <a:ext cx="8102600" cy="6083300"/>
            </a:xfrm>
            <a:prstGeom prst="rect">
              <a:avLst/>
            </a:prstGeom>
            <a:ln w="12700" cap="flat">
              <a:noFill/>
              <a:miter lim="400000"/>
            </a:ln>
            <a:effectLst/>
          </p:spPr>
        </p:pic>
        <p:pic>
          <p:nvPicPr>
            <p:cNvPr id="1063" name="Image" descr="Image"/>
            <p:cNvPicPr>
              <a:picLocks noChangeAspect="1"/>
            </p:cNvPicPr>
            <p:nvPr/>
          </p:nvPicPr>
          <p:blipFill>
            <a:blip r:embed="rId5">
              <a:extLst/>
            </a:blip>
            <a:stretch>
              <a:fillRect/>
            </a:stretch>
          </p:blipFill>
          <p:spPr>
            <a:xfrm>
              <a:off x="160866" y="4148666"/>
              <a:ext cx="8102601" cy="6083301"/>
            </a:xfrm>
            <a:prstGeom prst="rect">
              <a:avLst/>
            </a:prstGeom>
            <a:ln w="12700" cap="flat">
              <a:noFill/>
              <a:miter lim="400000"/>
            </a:ln>
            <a:effectLst/>
          </p:spPr>
        </p:pic>
        <p:sp>
          <p:nvSpPr>
            <p:cNvPr id="1064" name="ɸ"/>
            <p:cNvSpPr txBox="1"/>
            <p:nvPr/>
          </p:nvSpPr>
          <p:spPr>
            <a:xfrm>
              <a:off x="3016200" y="54573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65" name="ɸ"/>
            <p:cNvSpPr txBox="1"/>
            <p:nvPr/>
          </p:nvSpPr>
          <p:spPr>
            <a:xfrm>
              <a:off x="3028900" y="68289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66" name="ɸ"/>
            <p:cNvSpPr txBox="1"/>
            <p:nvPr/>
          </p:nvSpPr>
          <p:spPr>
            <a:xfrm>
              <a:off x="3016200" y="83529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67" name="ɸ"/>
            <p:cNvSpPr txBox="1"/>
            <p:nvPr/>
          </p:nvSpPr>
          <p:spPr>
            <a:xfrm>
              <a:off x="3727400" y="54573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68" name="ɸ"/>
            <p:cNvSpPr txBox="1"/>
            <p:nvPr/>
          </p:nvSpPr>
          <p:spPr>
            <a:xfrm>
              <a:off x="5022800" y="68289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69" name="ɸ"/>
            <p:cNvSpPr txBox="1"/>
            <p:nvPr/>
          </p:nvSpPr>
          <p:spPr>
            <a:xfrm>
              <a:off x="4972000" y="83529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70" name="ɸ"/>
            <p:cNvSpPr txBox="1"/>
            <p:nvPr/>
          </p:nvSpPr>
          <p:spPr>
            <a:xfrm>
              <a:off x="4476700" y="68289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71" name="ɸ"/>
            <p:cNvSpPr txBox="1"/>
            <p:nvPr/>
          </p:nvSpPr>
          <p:spPr>
            <a:xfrm>
              <a:off x="4476700" y="83529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72" name="ɸ"/>
            <p:cNvSpPr txBox="1"/>
            <p:nvPr/>
          </p:nvSpPr>
          <p:spPr>
            <a:xfrm>
              <a:off x="4654500" y="36031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solidFill>
                    <a:srgbClr val="0433FF"/>
                  </a:solidFill>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73" name="ɸ"/>
            <p:cNvSpPr txBox="1"/>
            <p:nvPr/>
          </p:nvSpPr>
          <p:spPr>
            <a:xfrm>
              <a:off x="7054800" y="36031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solidFill>
                    <a:srgbClr val="0433FF"/>
                  </a:solidFill>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74" name="ɸ"/>
            <p:cNvSpPr txBox="1"/>
            <p:nvPr/>
          </p:nvSpPr>
          <p:spPr>
            <a:xfrm>
              <a:off x="1225500" y="36031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solidFill>
                    <a:srgbClr val="0433FF"/>
                  </a:solidFill>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sp>
          <p:nvSpPr>
            <p:cNvPr id="1075" name="ɸ"/>
            <p:cNvSpPr txBox="1"/>
            <p:nvPr/>
          </p:nvSpPr>
          <p:spPr>
            <a:xfrm>
              <a:off x="1162000" y="1380611"/>
              <a:ext cx="335515" cy="43494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i="1" sz="2300">
                  <a:solidFill>
                    <a:srgbClr val="FF2600"/>
                  </a:solidFill>
                  <a:latin typeface="Arial"/>
                  <a:ea typeface="Arial"/>
                  <a:cs typeface="Arial"/>
                  <a:sym typeface="Arial"/>
                </a:defRPr>
              </a:lvl1pPr>
            </a:lstStyle>
            <a:p>
              <a:pPr>
                <a:defRPr b="0">
                  <a:latin typeface="Baskerville"/>
                  <a:ea typeface="Baskerville"/>
                  <a:cs typeface="Baskerville"/>
                  <a:sym typeface="Baskerville"/>
                </a:defRPr>
              </a:pPr>
              <a:r>
                <a:rPr b="1">
                  <a:latin typeface="Arial"/>
                  <a:ea typeface="Arial"/>
                  <a:cs typeface="Arial"/>
                  <a:sym typeface="Arial"/>
                </a:rPr>
                <a:t>ɸ</a:t>
              </a:r>
            </a:p>
          </p:txBody>
        </p:sp>
      </p:grpSp>
      <p:sp>
        <p:nvSpPr>
          <p:cNvPr id="1077" name="flow and"/>
          <p:cNvSpPr txBox="1"/>
          <p:nvPr/>
        </p:nvSpPr>
        <p:spPr>
          <a:xfrm>
            <a:off x="-277284" y="158678"/>
            <a:ext cx="11899901" cy="743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500">
                <a:solidFill>
                  <a:srgbClr val="0433FF"/>
                </a:solidFill>
                <a:uFill>
                  <a:solidFill>
                    <a:srgbClr val="000000"/>
                  </a:solidFill>
                </a:uFill>
                <a:latin typeface="Arial"/>
                <a:ea typeface="Arial"/>
                <a:cs typeface="Arial"/>
                <a:sym typeface="Arial"/>
              </a:defRPr>
            </a:lvl1pPr>
          </a:lstStyle>
          <a:p>
            <a:pPr/>
            <a:r>
              <a:t>flow and </a:t>
            </a:r>
          </a:p>
        </p:txBody>
      </p:sp>
      <p:pic>
        <p:nvPicPr>
          <p:cNvPr id="1078" name="Image" descr="Image"/>
          <p:cNvPicPr>
            <a:picLocks noChangeAspect="1"/>
          </p:cNvPicPr>
          <p:nvPr/>
        </p:nvPicPr>
        <p:blipFill>
          <a:blip r:embed="rId6">
            <a:extLst/>
          </a:blip>
          <a:stretch>
            <a:fillRect/>
          </a:stretch>
        </p:blipFill>
        <p:spPr>
          <a:xfrm>
            <a:off x="5340350" y="7535919"/>
            <a:ext cx="7056967" cy="1584899"/>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0" name="Image" descr="Image"/>
          <p:cNvPicPr>
            <a:picLocks noChangeAspect="1"/>
          </p:cNvPicPr>
          <p:nvPr/>
        </p:nvPicPr>
        <p:blipFill>
          <a:blip r:embed="rId2">
            <a:extLst/>
          </a:blip>
          <a:stretch>
            <a:fillRect/>
          </a:stretch>
        </p:blipFill>
        <p:spPr>
          <a:xfrm>
            <a:off x="520700" y="1460342"/>
            <a:ext cx="4064000" cy="3136901"/>
          </a:xfrm>
          <a:prstGeom prst="rect">
            <a:avLst/>
          </a:prstGeom>
          <a:ln w="12700">
            <a:miter lim="400000"/>
          </a:ln>
        </p:spPr>
      </p:pic>
      <p:sp>
        <p:nvSpPr>
          <p:cNvPr id="1081" name="Slide Number"/>
          <p:cNvSpPr txBox="1"/>
          <p:nvPr>
            <p:ph type="sldNum" sz="quarter" idx="4294967295"/>
          </p:nvPr>
        </p:nvSpPr>
        <p:spPr>
          <a:xfrm>
            <a:off x="12545483" y="9326598"/>
            <a:ext cx="342901"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sp>
        <p:nvSpPr>
          <p:cNvPr id="1082" name="flow in each event"/>
          <p:cNvSpPr txBox="1"/>
          <p:nvPr/>
        </p:nvSpPr>
        <p:spPr>
          <a:xfrm>
            <a:off x="205316" y="158678"/>
            <a:ext cx="11899901" cy="7433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500">
                <a:solidFill>
                  <a:srgbClr val="0433FF"/>
                </a:solidFill>
                <a:uFill>
                  <a:solidFill>
                    <a:srgbClr val="000000"/>
                  </a:solidFill>
                </a:uFill>
                <a:latin typeface="Arial"/>
                <a:ea typeface="Arial"/>
                <a:cs typeface="Arial"/>
                <a:sym typeface="Arial"/>
              </a:defRPr>
            </a:lvl1pPr>
          </a:lstStyle>
          <a:p>
            <a:pPr/>
            <a:r>
              <a:t>flow in each event </a:t>
            </a:r>
          </a:p>
        </p:txBody>
      </p:sp>
      <p:pic>
        <p:nvPicPr>
          <p:cNvPr id="1083" name="Image" descr="Image"/>
          <p:cNvPicPr>
            <a:picLocks noChangeAspect="1"/>
          </p:cNvPicPr>
          <p:nvPr/>
        </p:nvPicPr>
        <p:blipFill>
          <a:blip r:embed="rId3">
            <a:extLst/>
          </a:blip>
          <a:stretch>
            <a:fillRect/>
          </a:stretch>
        </p:blipFill>
        <p:spPr>
          <a:xfrm>
            <a:off x="5238750" y="2337183"/>
            <a:ext cx="7056967" cy="1584899"/>
          </a:xfrm>
          <a:prstGeom prst="rect">
            <a:avLst/>
          </a:prstGeom>
          <a:ln w="12700">
            <a:miter lim="400000"/>
          </a:ln>
        </p:spPr>
      </p:pic>
      <p:pic>
        <p:nvPicPr>
          <p:cNvPr id="1084" name="Image" descr="Image"/>
          <p:cNvPicPr>
            <a:picLocks noChangeAspect="1"/>
          </p:cNvPicPr>
          <p:nvPr/>
        </p:nvPicPr>
        <p:blipFill>
          <a:blip r:embed="rId4">
            <a:extLst/>
          </a:blip>
          <a:stretch>
            <a:fillRect/>
          </a:stretch>
        </p:blipFill>
        <p:spPr>
          <a:xfrm>
            <a:off x="342900" y="5357283"/>
            <a:ext cx="12014200" cy="3822701"/>
          </a:xfrm>
          <a:prstGeom prst="rect">
            <a:avLst/>
          </a:prstGeom>
          <a:ln w="12700">
            <a:miter lim="400000"/>
          </a:ln>
        </p:spPr>
      </p:pic>
      <p:sp>
        <p:nvSpPr>
          <p:cNvPr id="1085" name="Event 1"/>
          <p:cNvSpPr txBox="1"/>
          <p:nvPr/>
        </p:nvSpPr>
        <p:spPr>
          <a:xfrm>
            <a:off x="1098500" y="4870071"/>
            <a:ext cx="110484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Event 1</a:t>
            </a:r>
          </a:p>
        </p:txBody>
      </p:sp>
      <p:sp>
        <p:nvSpPr>
          <p:cNvPr id="1086" name="Event 2"/>
          <p:cNvSpPr txBox="1"/>
          <p:nvPr/>
        </p:nvSpPr>
        <p:spPr>
          <a:xfrm>
            <a:off x="4933900" y="4829330"/>
            <a:ext cx="110484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Event 2</a:t>
            </a:r>
          </a:p>
        </p:txBody>
      </p:sp>
      <p:sp>
        <p:nvSpPr>
          <p:cNvPr id="1087" name="Event 3"/>
          <p:cNvSpPr txBox="1"/>
          <p:nvPr/>
        </p:nvSpPr>
        <p:spPr>
          <a:xfrm>
            <a:off x="8921700" y="4870071"/>
            <a:ext cx="1104845"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300"/>
            </a:lvl1pPr>
          </a:lstStyle>
          <a:p>
            <a:pPr/>
            <a:r>
              <a:t>Event 3</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Slide Number"/>
          <p:cNvSpPr txBox="1"/>
          <p:nvPr>
            <p:ph type="sldNum" sz="quarter" idx="4294967295"/>
          </p:nvPr>
        </p:nvSpPr>
        <p:spPr>
          <a:xfrm>
            <a:off x="12545483" y="9326598"/>
            <a:ext cx="342901"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pic>
        <p:nvPicPr>
          <p:cNvPr id="1090" name="Image" descr="Image"/>
          <p:cNvPicPr>
            <a:picLocks noChangeAspect="1"/>
          </p:cNvPicPr>
          <p:nvPr/>
        </p:nvPicPr>
        <p:blipFill>
          <a:blip r:embed="rId2">
            <a:extLst/>
          </a:blip>
          <a:stretch>
            <a:fillRect/>
          </a:stretch>
        </p:blipFill>
        <p:spPr>
          <a:xfrm>
            <a:off x="3689438" y="-15159"/>
            <a:ext cx="5329590" cy="1196954"/>
          </a:xfrm>
          <a:prstGeom prst="rect">
            <a:avLst/>
          </a:prstGeom>
          <a:ln w="12700">
            <a:miter lim="400000"/>
          </a:ln>
        </p:spPr>
      </p:pic>
      <p:pic>
        <p:nvPicPr>
          <p:cNvPr id="1091" name="Screen Shot 2021-07-11 at 9.52.11 PM.png" descr="Screen Shot 2021-07-11 at 9.52.11 PM.png"/>
          <p:cNvPicPr>
            <a:picLocks noChangeAspect="1"/>
          </p:cNvPicPr>
          <p:nvPr/>
        </p:nvPicPr>
        <p:blipFill>
          <a:blip r:embed="rId3">
            <a:extLst/>
          </a:blip>
          <a:stretch>
            <a:fillRect/>
          </a:stretch>
        </p:blipFill>
        <p:spPr>
          <a:xfrm>
            <a:off x="606325" y="2037705"/>
            <a:ext cx="4775201" cy="2908301"/>
          </a:xfrm>
          <a:prstGeom prst="rect">
            <a:avLst/>
          </a:prstGeom>
          <a:ln w="12700">
            <a:miter lim="400000"/>
          </a:ln>
        </p:spPr>
      </p:pic>
      <p:pic>
        <p:nvPicPr>
          <p:cNvPr id="1092" name="Screen Shot 2021-07-11 at 9.52.26 PM.png" descr="Screen Shot 2021-07-11 at 9.52.26 PM.png"/>
          <p:cNvPicPr>
            <a:picLocks noChangeAspect="1"/>
          </p:cNvPicPr>
          <p:nvPr/>
        </p:nvPicPr>
        <p:blipFill>
          <a:blip r:embed="rId4">
            <a:extLst/>
          </a:blip>
          <a:stretch>
            <a:fillRect/>
          </a:stretch>
        </p:blipFill>
        <p:spPr>
          <a:xfrm>
            <a:off x="778321" y="5477470"/>
            <a:ext cx="4826001" cy="2908301"/>
          </a:xfrm>
          <a:prstGeom prst="rect">
            <a:avLst/>
          </a:prstGeom>
          <a:ln w="12700">
            <a:miter lim="400000"/>
          </a:ln>
        </p:spPr>
      </p:pic>
      <p:pic>
        <p:nvPicPr>
          <p:cNvPr id="1093" name="Screen Shot 2021-07-11 at 9.52.52 PM.png" descr="Screen Shot 2021-07-11 at 9.52.52 PM.png"/>
          <p:cNvPicPr>
            <a:picLocks noChangeAspect="1"/>
          </p:cNvPicPr>
          <p:nvPr/>
        </p:nvPicPr>
        <p:blipFill>
          <a:blip r:embed="rId5">
            <a:extLst/>
          </a:blip>
          <a:stretch>
            <a:fillRect/>
          </a:stretch>
        </p:blipFill>
        <p:spPr>
          <a:xfrm>
            <a:off x="6557813" y="1993255"/>
            <a:ext cx="4711701" cy="2997201"/>
          </a:xfrm>
          <a:prstGeom prst="rect">
            <a:avLst/>
          </a:prstGeom>
          <a:ln w="12700">
            <a:miter lim="400000"/>
          </a:ln>
        </p:spPr>
      </p:pic>
      <p:pic>
        <p:nvPicPr>
          <p:cNvPr id="1094" name="Screen Shot 2021-07-11 at 9.53.10 PM.png" descr="Screen Shot 2021-07-11 at 9.53.10 PM.png"/>
          <p:cNvPicPr>
            <a:picLocks noChangeAspect="1"/>
          </p:cNvPicPr>
          <p:nvPr/>
        </p:nvPicPr>
        <p:blipFill>
          <a:blip r:embed="rId6">
            <a:extLst/>
          </a:blip>
          <a:stretch>
            <a:fillRect/>
          </a:stretch>
        </p:blipFill>
        <p:spPr>
          <a:xfrm>
            <a:off x="6684813" y="5345956"/>
            <a:ext cx="4686301" cy="2895601"/>
          </a:xfrm>
          <a:prstGeom prst="rect">
            <a:avLst/>
          </a:prstGeom>
          <a:ln w="12700">
            <a:miter lim="400000"/>
          </a:ln>
        </p:spPr>
      </p:pic>
      <p:sp>
        <p:nvSpPr>
          <p:cNvPr id="1095" name="⓵v2=0.1,v3=0,𝚿2=0,𝚿3=0"/>
          <p:cNvSpPr txBox="1"/>
          <p:nvPr/>
        </p:nvSpPr>
        <p:spPr>
          <a:xfrm>
            <a:off x="1149300" y="1676399"/>
            <a:ext cx="2556367"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pPr>
            <a:r>
              <a:t>⓵v</a:t>
            </a:r>
            <a:r>
              <a:rPr baseline="-5999"/>
              <a:t>2</a:t>
            </a:r>
            <a:r>
              <a:t>=0.1,v</a:t>
            </a:r>
            <a:r>
              <a:rPr baseline="-5999"/>
              <a:t>3</a:t>
            </a:r>
            <a:r>
              <a:t>=0,𝚿</a:t>
            </a:r>
            <a:r>
              <a:rPr baseline="-5999"/>
              <a:t>2</a:t>
            </a:r>
            <a:r>
              <a:t>=0,𝚿</a:t>
            </a:r>
            <a:r>
              <a:rPr baseline="-5999"/>
              <a:t>3</a:t>
            </a:r>
            <a:r>
              <a:t>=0</a:t>
            </a:r>
          </a:p>
        </p:txBody>
      </p:sp>
      <p:sp>
        <p:nvSpPr>
          <p:cNvPr id="1096" name="②v2=0.1,v3=0,𝚿2=0.6,𝚿3=0"/>
          <p:cNvSpPr txBox="1"/>
          <p:nvPr/>
        </p:nvSpPr>
        <p:spPr>
          <a:xfrm>
            <a:off x="1149300" y="5130799"/>
            <a:ext cx="2736425"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pPr>
            <a:r>
              <a:t>②v</a:t>
            </a:r>
            <a:r>
              <a:rPr baseline="-5999"/>
              <a:t>2</a:t>
            </a:r>
            <a:r>
              <a:t>=0.1,v</a:t>
            </a:r>
            <a:r>
              <a:rPr baseline="-5999"/>
              <a:t>3</a:t>
            </a:r>
            <a:r>
              <a:t>=0,𝚿</a:t>
            </a:r>
            <a:r>
              <a:rPr baseline="-5999"/>
              <a:t>2</a:t>
            </a:r>
            <a:r>
              <a:t>=0.6,𝚿</a:t>
            </a:r>
            <a:r>
              <a:rPr baseline="-5999"/>
              <a:t>3</a:t>
            </a:r>
            <a:r>
              <a:t>=0</a:t>
            </a:r>
          </a:p>
        </p:txBody>
      </p:sp>
      <p:sp>
        <p:nvSpPr>
          <p:cNvPr id="1097" name="③v2=0.1,v3=0.05,𝚿2=0.6,𝚿3=0"/>
          <p:cNvSpPr txBox="1"/>
          <p:nvPr/>
        </p:nvSpPr>
        <p:spPr>
          <a:xfrm>
            <a:off x="7219900" y="1574799"/>
            <a:ext cx="3036555"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pPr>
            <a:r>
              <a:t>③v</a:t>
            </a:r>
            <a:r>
              <a:rPr baseline="-5999"/>
              <a:t>2</a:t>
            </a:r>
            <a:r>
              <a:t>=0.1,v</a:t>
            </a:r>
            <a:r>
              <a:rPr baseline="-5999"/>
              <a:t>3</a:t>
            </a:r>
            <a:r>
              <a:t>=0.05,𝚿</a:t>
            </a:r>
            <a:r>
              <a:rPr baseline="-5999"/>
              <a:t>2</a:t>
            </a:r>
            <a:r>
              <a:t>=0.6,𝚿</a:t>
            </a:r>
            <a:r>
              <a:rPr baseline="-5999"/>
              <a:t>3</a:t>
            </a:r>
            <a:r>
              <a:t>=0</a:t>
            </a:r>
          </a:p>
        </p:txBody>
      </p:sp>
      <p:sp>
        <p:nvSpPr>
          <p:cNvPr id="1098" name="④v2=0.1,v3=0.05,𝚿2=0.6,𝚿3=1.0"/>
          <p:cNvSpPr txBox="1"/>
          <p:nvPr/>
        </p:nvSpPr>
        <p:spPr>
          <a:xfrm>
            <a:off x="7359600" y="5130799"/>
            <a:ext cx="3216612"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700"/>
            </a:pPr>
            <a:r>
              <a:t>④v</a:t>
            </a:r>
            <a:r>
              <a:rPr baseline="-5999"/>
              <a:t>2</a:t>
            </a:r>
            <a:r>
              <a:t>=0.1,v</a:t>
            </a:r>
            <a:r>
              <a:rPr baseline="-5999"/>
              <a:t>3</a:t>
            </a:r>
            <a:r>
              <a:t>=0.05,𝚿</a:t>
            </a:r>
            <a:r>
              <a:rPr baseline="-5999"/>
              <a:t>2</a:t>
            </a:r>
            <a:r>
              <a:t>=0.6,𝚿</a:t>
            </a:r>
            <a:r>
              <a:rPr baseline="-5999"/>
              <a:t>3</a:t>
            </a:r>
            <a:r>
              <a:t>=1.0</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0" name="初始几何涨落"/>
          <p:cNvSpPr txBox="1"/>
          <p:nvPr>
            <p:ph type="title"/>
          </p:nvPr>
        </p:nvSpPr>
        <p:spPr>
          <a:xfrm>
            <a:off x="355600" y="-571500"/>
            <a:ext cx="12280900" cy="2438400"/>
          </a:xfrm>
          <a:prstGeom prst="rect">
            <a:avLst/>
          </a:prstGeom>
        </p:spPr>
        <p:txBody>
          <a:bodyPr/>
          <a:lstStyle>
            <a:lvl1pPr>
              <a:defRPr b="1" sz="5700">
                <a:latin typeface="Arial"/>
                <a:ea typeface="Arial"/>
                <a:cs typeface="Arial"/>
                <a:sym typeface="Arial"/>
              </a:defRPr>
            </a:lvl1pPr>
          </a:lstStyle>
          <a:p>
            <a:pPr/>
            <a:r>
              <a:t>初始几何涨落</a:t>
            </a:r>
          </a:p>
        </p:txBody>
      </p:sp>
      <p:pic>
        <p:nvPicPr>
          <p:cNvPr id="1101" name="partonDis_t0_v2.gif" descr="partonDis_t0_v2.gif"/>
          <p:cNvPicPr>
            <a:picLocks noChangeAspect="1"/>
          </p:cNvPicPr>
          <p:nvPr/>
        </p:nvPicPr>
        <p:blipFill>
          <a:blip r:embed="rId2">
            <a:extLst/>
          </a:blip>
          <a:stretch>
            <a:fillRect/>
          </a:stretch>
        </p:blipFill>
        <p:spPr>
          <a:xfrm>
            <a:off x="224624" y="1473200"/>
            <a:ext cx="5136581" cy="5372101"/>
          </a:xfrm>
          <a:prstGeom prst="rect">
            <a:avLst/>
          </a:prstGeom>
          <a:ln w="12700">
            <a:miter lim="400000"/>
          </a:ln>
        </p:spPr>
      </p:pic>
      <p:sp>
        <p:nvSpPr>
          <p:cNvPr id="1102" name="Au+Au 200 GeV (b=0 fm)"/>
          <p:cNvSpPr/>
          <p:nvPr/>
        </p:nvSpPr>
        <p:spPr>
          <a:xfrm>
            <a:off x="48542" y="1402816"/>
            <a:ext cx="5727701" cy="47096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2800">
                <a:latin typeface="Arial"/>
                <a:ea typeface="Arial"/>
                <a:cs typeface="Arial"/>
                <a:sym typeface="Arial"/>
              </a:defRPr>
            </a:lvl1pPr>
          </a:lstStyle>
          <a:p>
            <a:pPr/>
            <a:r>
              <a:t>Au+Au 200 GeV (b=0 fm)</a:t>
            </a:r>
          </a:p>
        </p:txBody>
      </p:sp>
      <p:sp>
        <p:nvSpPr>
          <p:cNvPr id="1103"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1104" name="AMPT events"/>
          <p:cNvSpPr/>
          <p:nvPr/>
        </p:nvSpPr>
        <p:spPr>
          <a:xfrm>
            <a:off x="5743575" y="8450070"/>
            <a:ext cx="1843336" cy="39726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b="1" sz="2200">
                <a:latin typeface="Arial"/>
                <a:ea typeface="Arial"/>
                <a:cs typeface="Arial"/>
                <a:sym typeface="Arial"/>
              </a:defRPr>
            </a:lvl1pPr>
          </a:lstStyle>
          <a:p>
            <a:pPr/>
            <a:r>
              <a:t>AMPT events</a:t>
            </a:r>
          </a:p>
        </p:txBody>
      </p:sp>
      <p:grpSp>
        <p:nvGrpSpPr>
          <p:cNvPr id="1113" name="Group"/>
          <p:cNvGrpSpPr/>
          <p:nvPr/>
        </p:nvGrpSpPr>
        <p:grpSpPr>
          <a:xfrm>
            <a:off x="5575300" y="1259259"/>
            <a:ext cx="7188200" cy="7681542"/>
            <a:chOff x="0" y="1959"/>
            <a:chExt cx="7188200" cy="7681540"/>
          </a:xfrm>
        </p:grpSpPr>
        <p:pic>
          <p:nvPicPr>
            <p:cNvPr id="1105" name="xyDis_zpct0_e2_0.298_e3_0.009_v3.gif" descr="xyDis_zpct0_e2_0.298_e3_0.009_v3.gif"/>
            <p:cNvPicPr>
              <a:picLocks noChangeAspect="1"/>
            </p:cNvPicPr>
            <p:nvPr/>
          </p:nvPicPr>
          <p:blipFill>
            <a:blip r:embed="rId3">
              <a:extLst/>
            </a:blip>
            <a:stretch>
              <a:fillRect/>
            </a:stretch>
          </p:blipFill>
          <p:spPr>
            <a:xfrm>
              <a:off x="3632200" y="254000"/>
              <a:ext cx="3556000" cy="3582587"/>
            </a:xfrm>
            <a:prstGeom prst="rect">
              <a:avLst/>
            </a:prstGeom>
            <a:ln w="12700" cap="flat">
              <a:noFill/>
              <a:miter lim="400000"/>
            </a:ln>
            <a:effectLst/>
          </p:spPr>
        </p:pic>
        <p:pic>
          <p:nvPicPr>
            <p:cNvPr id="1106" name="xyDis_zpct0_e2_0.017_e3_0.025_v3.gif" descr="xyDis_zpct0_e2_0.017_e3_0.025_v3.gif"/>
            <p:cNvPicPr>
              <a:picLocks noChangeAspect="1"/>
            </p:cNvPicPr>
            <p:nvPr/>
          </p:nvPicPr>
          <p:blipFill>
            <a:blip r:embed="rId4">
              <a:extLst/>
            </a:blip>
            <a:srcRect l="0" t="0" r="0" b="0"/>
            <a:stretch>
              <a:fillRect/>
            </a:stretch>
          </p:blipFill>
          <p:spPr>
            <a:xfrm>
              <a:off x="266700" y="1143000"/>
              <a:ext cx="3556000" cy="3582587"/>
            </a:xfrm>
            <a:prstGeom prst="rect">
              <a:avLst/>
            </a:prstGeom>
            <a:ln w="12700" cap="flat">
              <a:noFill/>
              <a:miter lim="400000"/>
            </a:ln>
            <a:effectLst/>
          </p:spPr>
        </p:pic>
        <p:sp>
          <p:nvSpPr>
            <p:cNvPr id="1107" name="event 1"/>
            <p:cNvSpPr/>
            <p:nvPr/>
          </p:nvSpPr>
          <p:spPr>
            <a:xfrm>
              <a:off x="656803" y="840159"/>
              <a:ext cx="1755280" cy="6310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584200">
                <a:defRPr sz="4000">
                  <a:latin typeface="Arial"/>
                  <a:ea typeface="Arial"/>
                  <a:cs typeface="Arial"/>
                  <a:sym typeface="Arial"/>
                </a:defRPr>
              </a:lvl1pPr>
            </a:lstStyle>
            <a:p>
              <a:pPr/>
              <a:r>
                <a:t>event 1</a:t>
              </a:r>
            </a:p>
          </p:txBody>
        </p:sp>
        <p:sp>
          <p:nvSpPr>
            <p:cNvPr id="1108" name="+ event 2"/>
            <p:cNvSpPr/>
            <p:nvPr/>
          </p:nvSpPr>
          <p:spPr>
            <a:xfrm>
              <a:off x="4010198" y="1959"/>
              <a:ext cx="2193083" cy="6310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584200">
                <a:defRPr sz="4000">
                  <a:latin typeface="Arial"/>
                  <a:ea typeface="Arial"/>
                  <a:cs typeface="Arial"/>
                  <a:sym typeface="Arial"/>
                </a:defRPr>
              </a:lvl1pPr>
            </a:lstStyle>
            <a:p>
              <a:pPr/>
              <a:r>
                <a:t>+ event 2</a:t>
              </a:r>
            </a:p>
          </p:txBody>
        </p:sp>
        <p:sp>
          <p:nvSpPr>
            <p:cNvPr id="1109" name="+..."/>
            <p:cNvSpPr/>
            <p:nvPr/>
          </p:nvSpPr>
          <p:spPr>
            <a:xfrm>
              <a:off x="1318840" y="5676900"/>
              <a:ext cx="719684" cy="660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584200">
                <a:defRPr sz="4000">
                  <a:latin typeface="+mn-lt"/>
                  <a:ea typeface="+mn-ea"/>
                  <a:cs typeface="+mn-cs"/>
                  <a:sym typeface="Gill Sans"/>
                </a:defRPr>
              </a:lvl1pPr>
            </a:lstStyle>
            <a:p>
              <a:pPr/>
              <a:r>
                <a:t>+...</a:t>
              </a:r>
            </a:p>
          </p:txBody>
        </p:sp>
        <p:pic>
          <p:nvPicPr>
            <p:cNvPr id="1110" name="xyDis_zpct0_e2_0.027_e3_0.240_v3.gif" descr="xyDis_zpct0_e2_0.027_e3_0.240_v3.gif"/>
            <p:cNvPicPr>
              <a:picLocks noChangeAspect="1"/>
            </p:cNvPicPr>
            <p:nvPr/>
          </p:nvPicPr>
          <p:blipFill>
            <a:blip r:embed="rId5">
              <a:extLst/>
            </a:blip>
            <a:stretch>
              <a:fillRect/>
            </a:stretch>
          </p:blipFill>
          <p:spPr>
            <a:xfrm>
              <a:off x="3632200" y="4025900"/>
              <a:ext cx="3556000" cy="3582587"/>
            </a:xfrm>
            <a:prstGeom prst="rect">
              <a:avLst/>
            </a:prstGeom>
            <a:ln w="12700" cap="flat">
              <a:noFill/>
              <a:miter lim="400000"/>
            </a:ln>
            <a:effectLst/>
          </p:spPr>
        </p:pic>
        <p:sp>
          <p:nvSpPr>
            <p:cNvPr id="1111" name="+ event 3"/>
            <p:cNvSpPr/>
            <p:nvPr/>
          </p:nvSpPr>
          <p:spPr>
            <a:xfrm>
              <a:off x="4010198" y="3748459"/>
              <a:ext cx="2193083" cy="6310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lgn="ctr" defTabSz="584200">
                <a:defRPr sz="4000">
                  <a:latin typeface="Arial"/>
                  <a:ea typeface="Arial"/>
                  <a:cs typeface="Arial"/>
                  <a:sym typeface="Arial"/>
                </a:defRPr>
              </a:lvl1pPr>
            </a:lstStyle>
            <a:p>
              <a:pPr/>
              <a:r>
                <a:t>+ event 3</a:t>
              </a:r>
            </a:p>
          </p:txBody>
        </p:sp>
        <p:sp>
          <p:nvSpPr>
            <p:cNvPr id="1112" name="Rectangle"/>
            <p:cNvSpPr/>
            <p:nvPr/>
          </p:nvSpPr>
          <p:spPr>
            <a:xfrm>
              <a:off x="0" y="127000"/>
              <a:ext cx="7162800" cy="7556500"/>
            </a:xfrm>
            <a:prstGeom prst="rect">
              <a:avLst/>
            </a:prstGeom>
            <a:noFill/>
            <a:ln w="25400" cap="flat">
              <a:solidFill>
                <a:srgbClr val="000000"/>
              </a:solidFill>
              <a:prstDash val="solid"/>
              <a:miter lim="400000"/>
            </a:ln>
            <a:effectLst/>
          </p:spPr>
          <p:txBody>
            <a:bodyPr wrap="square" lIns="38100" tIns="38100" rIns="38100" bIns="38100" numCol="1" anchor="ctr">
              <a:noAutofit/>
            </a:bodyPr>
            <a:lstStyle/>
            <a:p>
              <a:pPr algn="ctr" defTabSz="584200">
                <a:defRPr sz="38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114" name="Rectangle"/>
          <p:cNvSpPr/>
          <p:nvPr/>
        </p:nvSpPr>
        <p:spPr>
          <a:xfrm>
            <a:off x="228600" y="1371600"/>
            <a:ext cx="4787900" cy="5448300"/>
          </a:xfrm>
          <a:prstGeom prst="rect">
            <a:avLst/>
          </a:prstGeom>
          <a:ln w="25400">
            <a:solidFill>
              <a:srgbClr val="000000"/>
            </a:solidFill>
            <a:miter lim="400000"/>
          </a:ln>
        </p:spPr>
        <p:txBody>
          <a:bodyPr lIns="38100" tIns="38100" rIns="38100" bIns="38100" anchor="ctr"/>
          <a:lstStyle/>
          <a:p>
            <a:pPr algn="ctr" defTabSz="584200">
              <a:defRPr sz="38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115" name="="/>
          <p:cNvSpPr/>
          <p:nvPr/>
        </p:nvSpPr>
        <p:spPr>
          <a:xfrm>
            <a:off x="5075460" y="3835400"/>
            <a:ext cx="385565" cy="6604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sz="4000">
                <a:latin typeface="+mn-lt"/>
                <a:ea typeface="+mn-ea"/>
                <a:cs typeface="+mn-cs"/>
                <a:sym typeface="Gill Sans"/>
              </a:defRPr>
            </a:lvl1pPr>
          </a:lstStyle>
          <a:p>
            <a:pPr/>
            <a:r>
              <a:t>=</a:t>
            </a:r>
          </a:p>
        </p:txBody>
      </p:sp>
      <p:sp>
        <p:nvSpPr>
          <p:cNvPr id="1116" name="最中心的碰撞（b=0）由于初态几何空间的涨落存在，所以也不总是圆形对称分布。"/>
          <p:cNvSpPr/>
          <p:nvPr/>
        </p:nvSpPr>
        <p:spPr>
          <a:xfrm>
            <a:off x="191622" y="6811970"/>
            <a:ext cx="4800601" cy="2365360"/>
          </a:xfrm>
          <a:prstGeom prst="rect">
            <a:avLst/>
          </a:prstGeom>
          <a:ln w="127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10000"/>
              </a:lnSpc>
              <a:spcBef>
                <a:spcPts val="700"/>
              </a:spcBef>
              <a:buSzPct val="200000"/>
              <a:buChar char="•"/>
              <a:defRPr sz="2900">
                <a:latin typeface="Arial"/>
                <a:ea typeface="Arial"/>
                <a:cs typeface="Arial"/>
                <a:sym typeface="Arial"/>
              </a:defRPr>
            </a:lvl1pPr>
          </a:lstStyle>
          <a:p>
            <a:pPr/>
            <a:r>
              <a:t>最中心的碰撞（b=0）由于初态几何空间的涨落存在，所以也不总是圆形对称分布。</a:t>
            </a:r>
          </a:p>
        </p:txBody>
      </p:sp>
      <p:sp>
        <p:nvSpPr>
          <p:cNvPr id="1117" name="Ma et al. 2011"/>
          <p:cNvSpPr/>
          <p:nvPr/>
        </p:nvSpPr>
        <p:spPr>
          <a:xfrm>
            <a:off x="11016698" y="855054"/>
            <a:ext cx="1705149"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Arial"/>
                <a:ea typeface="Arial"/>
                <a:cs typeface="Arial"/>
                <a:sym typeface="Arial"/>
              </a:defRPr>
            </a:lvl1pPr>
          </a:lstStyle>
          <a:p>
            <a:pPr/>
            <a:r>
              <a:t>Ma et al. 2011</a:t>
            </a:r>
          </a:p>
        </p:txBody>
      </p:sp>
      <p:sp>
        <p:nvSpPr>
          <p:cNvPr id="1118" name="f(t=0,x,y)"/>
          <p:cNvSpPr txBox="1"/>
          <p:nvPr/>
        </p:nvSpPr>
        <p:spPr>
          <a:xfrm>
            <a:off x="6109816" y="1330511"/>
            <a:ext cx="1870324" cy="6155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Times New Roman"/>
                <a:ea typeface="Times New Roman"/>
                <a:cs typeface="Times New Roman"/>
                <a:sym typeface="Times New Roman"/>
              </a:defRPr>
            </a:lvl1pPr>
          </a:lstStyle>
          <a:p>
            <a:pPr/>
            <a:r>
              <a:t>f(t=0,x,y)</a:t>
            </a:r>
          </a:p>
        </p:txBody>
      </p:sp>
      <p:pic>
        <p:nvPicPr>
          <p:cNvPr id="1119" name="Image" descr="Image"/>
          <p:cNvPicPr>
            <a:picLocks noChangeAspect="1"/>
          </p:cNvPicPr>
          <p:nvPr/>
        </p:nvPicPr>
        <p:blipFill>
          <a:blip r:embed="rId6">
            <a:extLst/>
          </a:blip>
          <a:stretch>
            <a:fillRect/>
          </a:stretch>
        </p:blipFill>
        <p:spPr>
          <a:xfrm>
            <a:off x="5756692" y="7747440"/>
            <a:ext cx="3930156" cy="757338"/>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1" name="PxPyDis_zpc_e2_0.298_e3_0.009.gif" descr="PxPyDis_zpc_e2_0.298_e3_0.009.gif"/>
          <p:cNvPicPr>
            <a:picLocks noChangeAspect="1"/>
          </p:cNvPicPr>
          <p:nvPr/>
        </p:nvPicPr>
        <p:blipFill>
          <a:blip r:embed="rId2">
            <a:extLst/>
          </a:blip>
          <a:stretch>
            <a:fillRect/>
          </a:stretch>
        </p:blipFill>
        <p:spPr>
          <a:xfrm>
            <a:off x="4838700" y="4711700"/>
            <a:ext cx="3873500" cy="3822914"/>
          </a:xfrm>
          <a:prstGeom prst="rect">
            <a:avLst/>
          </a:prstGeom>
          <a:ln w="12700">
            <a:miter lim="400000"/>
          </a:ln>
        </p:spPr>
      </p:pic>
      <p:pic>
        <p:nvPicPr>
          <p:cNvPr id="1122" name="xyDis_zpct0_e2_0.298_e3_0.009_v3.gif" descr="xyDis_zpct0_e2_0.298_e3_0.009_v3.gif"/>
          <p:cNvPicPr>
            <a:picLocks noChangeAspect="1"/>
          </p:cNvPicPr>
          <p:nvPr/>
        </p:nvPicPr>
        <p:blipFill>
          <a:blip r:embed="rId3">
            <a:extLst/>
          </a:blip>
          <a:stretch>
            <a:fillRect/>
          </a:stretch>
        </p:blipFill>
        <p:spPr>
          <a:xfrm>
            <a:off x="4876800" y="774700"/>
            <a:ext cx="3810000" cy="3838486"/>
          </a:xfrm>
          <a:prstGeom prst="rect">
            <a:avLst/>
          </a:prstGeom>
          <a:ln w="12700">
            <a:miter lim="400000"/>
          </a:ln>
        </p:spPr>
      </p:pic>
      <p:pic>
        <p:nvPicPr>
          <p:cNvPr id="1123" name="xyDis_zpct0_e2_0.027_e3_0.240_v3.gif" descr="xyDis_zpct0_e2_0.027_e3_0.240_v3.gif"/>
          <p:cNvPicPr>
            <a:picLocks noChangeAspect="1"/>
          </p:cNvPicPr>
          <p:nvPr/>
        </p:nvPicPr>
        <p:blipFill>
          <a:blip r:embed="rId4">
            <a:extLst/>
          </a:blip>
          <a:stretch>
            <a:fillRect/>
          </a:stretch>
        </p:blipFill>
        <p:spPr>
          <a:xfrm>
            <a:off x="8991600" y="774700"/>
            <a:ext cx="3810000" cy="3838486"/>
          </a:xfrm>
          <a:prstGeom prst="rect">
            <a:avLst/>
          </a:prstGeom>
          <a:ln w="12700">
            <a:miter lim="400000"/>
          </a:ln>
        </p:spPr>
      </p:pic>
      <p:pic>
        <p:nvPicPr>
          <p:cNvPr id="1124" name="PxPyDis_zpc_e2_0.027_e3_0.240_v2.gif" descr="PxPyDis_zpc_e2_0.027_e3_0.240_v2.gif"/>
          <p:cNvPicPr>
            <a:picLocks noChangeAspect="1"/>
          </p:cNvPicPr>
          <p:nvPr/>
        </p:nvPicPr>
        <p:blipFill>
          <a:blip r:embed="rId5">
            <a:extLst/>
          </a:blip>
          <a:stretch>
            <a:fillRect/>
          </a:stretch>
        </p:blipFill>
        <p:spPr>
          <a:xfrm>
            <a:off x="8991600" y="4749800"/>
            <a:ext cx="3810000" cy="3853051"/>
          </a:xfrm>
          <a:prstGeom prst="rect">
            <a:avLst/>
          </a:prstGeom>
          <a:ln w="12700">
            <a:miter lim="400000"/>
          </a:ln>
        </p:spPr>
      </p:pic>
      <p:pic>
        <p:nvPicPr>
          <p:cNvPr id="1125" name="xyDis_zpct0_e2_0.017_e3_0.025_v3.gif" descr="xyDis_zpct0_e2_0.017_e3_0.025_v3.gif"/>
          <p:cNvPicPr>
            <a:picLocks noChangeAspect="1"/>
          </p:cNvPicPr>
          <p:nvPr/>
        </p:nvPicPr>
        <p:blipFill>
          <a:blip r:embed="rId6">
            <a:extLst/>
          </a:blip>
          <a:stretch>
            <a:fillRect/>
          </a:stretch>
        </p:blipFill>
        <p:spPr>
          <a:xfrm>
            <a:off x="927100" y="774700"/>
            <a:ext cx="3810000" cy="3838486"/>
          </a:xfrm>
          <a:prstGeom prst="rect">
            <a:avLst/>
          </a:prstGeom>
          <a:ln w="12700">
            <a:miter lim="400000"/>
          </a:ln>
        </p:spPr>
      </p:pic>
      <p:pic>
        <p:nvPicPr>
          <p:cNvPr id="1126" name="PxPyDis_zpc_e2_0.017_e3_0.025_v2.gif" descr="PxPyDis_zpc_e2_0.017_e3_0.025_v2.gif"/>
          <p:cNvPicPr>
            <a:picLocks noChangeAspect="1"/>
          </p:cNvPicPr>
          <p:nvPr/>
        </p:nvPicPr>
        <p:blipFill>
          <a:blip r:embed="rId7">
            <a:extLst/>
          </a:blip>
          <a:stretch>
            <a:fillRect/>
          </a:stretch>
        </p:blipFill>
        <p:spPr>
          <a:xfrm>
            <a:off x="927100" y="4711700"/>
            <a:ext cx="3810000" cy="3838647"/>
          </a:xfrm>
          <a:prstGeom prst="rect">
            <a:avLst/>
          </a:prstGeom>
          <a:ln w="12700">
            <a:miter lim="400000"/>
          </a:ln>
        </p:spPr>
      </p:pic>
      <p:sp>
        <p:nvSpPr>
          <p:cNvPr id="1127" name="Rectangle"/>
          <p:cNvSpPr/>
          <p:nvPr/>
        </p:nvSpPr>
        <p:spPr>
          <a:xfrm>
            <a:off x="5448300" y="7543800"/>
            <a:ext cx="1587500" cy="558800"/>
          </a:xfrm>
          <a:prstGeom prst="rect">
            <a:avLst/>
          </a:prstGeom>
          <a:solidFill>
            <a:srgbClr val="FFFFFF"/>
          </a:solidFill>
          <a:ln w="12700">
            <a:miter lim="400000"/>
          </a:ln>
        </p:spPr>
        <p:txBody>
          <a:bodyPr lIns="38100" tIns="38100" rIns="38100" bIns="38100" anchor="ctr"/>
          <a:lstStyle/>
          <a:p>
            <a:pPr algn="ctr" defTabSz="584200">
              <a:defRPr sz="38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128" name="(d)"/>
          <p:cNvSpPr/>
          <p:nvPr/>
        </p:nvSpPr>
        <p:spPr>
          <a:xfrm>
            <a:off x="1416174" y="5149850"/>
            <a:ext cx="617538" cy="596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sz="3600">
                <a:latin typeface="+mn-lt"/>
                <a:ea typeface="+mn-ea"/>
                <a:cs typeface="+mn-cs"/>
                <a:sym typeface="Gill Sans"/>
              </a:defRPr>
            </a:lvl1pPr>
          </a:lstStyle>
          <a:p>
            <a:pPr/>
            <a:r>
              <a:t>(d)</a:t>
            </a:r>
          </a:p>
        </p:txBody>
      </p:sp>
      <p:sp>
        <p:nvSpPr>
          <p:cNvPr id="1129" name="(e)"/>
          <p:cNvSpPr/>
          <p:nvPr/>
        </p:nvSpPr>
        <p:spPr>
          <a:xfrm>
            <a:off x="5315632" y="5130800"/>
            <a:ext cx="603474" cy="596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sz="3600">
                <a:latin typeface="+mn-lt"/>
                <a:ea typeface="+mn-ea"/>
                <a:cs typeface="+mn-cs"/>
                <a:sym typeface="Gill Sans"/>
              </a:defRPr>
            </a:lvl1pPr>
          </a:lstStyle>
          <a:p>
            <a:pPr/>
            <a:r>
              <a:t>(e)</a:t>
            </a:r>
          </a:p>
        </p:txBody>
      </p:sp>
      <p:sp>
        <p:nvSpPr>
          <p:cNvPr id="1130" name="(f)"/>
          <p:cNvSpPr/>
          <p:nvPr/>
        </p:nvSpPr>
        <p:spPr>
          <a:xfrm>
            <a:off x="9526550" y="5156200"/>
            <a:ext cx="498773" cy="596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sz="3600">
                <a:latin typeface="+mn-lt"/>
                <a:ea typeface="+mn-ea"/>
                <a:cs typeface="+mn-cs"/>
                <a:sym typeface="Gill Sans"/>
              </a:defRPr>
            </a:lvl1pPr>
          </a:lstStyle>
          <a:p>
            <a:pPr/>
            <a:r>
              <a:t>(f)</a:t>
            </a:r>
          </a:p>
        </p:txBody>
      </p:sp>
      <p:sp>
        <p:nvSpPr>
          <p:cNvPr id="1131" name="(a)"/>
          <p:cNvSpPr/>
          <p:nvPr/>
        </p:nvSpPr>
        <p:spPr>
          <a:xfrm>
            <a:off x="1441375" y="1206500"/>
            <a:ext cx="579587" cy="596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sz="3600">
                <a:latin typeface="+mn-lt"/>
                <a:ea typeface="+mn-ea"/>
                <a:cs typeface="+mn-cs"/>
                <a:sym typeface="Gill Sans"/>
              </a:defRPr>
            </a:lvl1pPr>
          </a:lstStyle>
          <a:p>
            <a:pPr/>
            <a:r>
              <a:t>(a)</a:t>
            </a:r>
          </a:p>
        </p:txBody>
      </p:sp>
      <p:sp>
        <p:nvSpPr>
          <p:cNvPr id="1132" name="(b)"/>
          <p:cNvSpPr/>
          <p:nvPr/>
        </p:nvSpPr>
        <p:spPr>
          <a:xfrm>
            <a:off x="5317256" y="1193800"/>
            <a:ext cx="613074" cy="596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sz="3600">
                <a:latin typeface="+mn-lt"/>
                <a:ea typeface="+mn-ea"/>
                <a:cs typeface="+mn-cs"/>
                <a:sym typeface="Gill Sans"/>
              </a:defRPr>
            </a:lvl1pPr>
          </a:lstStyle>
          <a:p>
            <a:pPr/>
            <a:r>
              <a:t>(b)</a:t>
            </a:r>
          </a:p>
        </p:txBody>
      </p:sp>
      <p:sp>
        <p:nvSpPr>
          <p:cNvPr id="1133" name="(c)"/>
          <p:cNvSpPr/>
          <p:nvPr/>
        </p:nvSpPr>
        <p:spPr>
          <a:xfrm>
            <a:off x="9374075" y="1193800"/>
            <a:ext cx="584722" cy="5969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584200">
              <a:defRPr sz="3600">
                <a:latin typeface="+mn-lt"/>
                <a:ea typeface="+mn-ea"/>
                <a:cs typeface="+mn-cs"/>
                <a:sym typeface="Gill Sans"/>
              </a:defRPr>
            </a:lvl1pPr>
          </a:lstStyle>
          <a:p>
            <a:pPr/>
            <a:r>
              <a:t>(c)</a:t>
            </a:r>
          </a:p>
        </p:txBody>
      </p:sp>
      <p:sp>
        <p:nvSpPr>
          <p:cNvPr id="1134" name="initial spacial space"/>
          <p:cNvSpPr/>
          <p:nvPr/>
        </p:nvSpPr>
        <p:spPr>
          <a:xfrm rot="16200000">
            <a:off x="-1253208" y="2278908"/>
            <a:ext cx="3441701" cy="484084"/>
          </a:xfrm>
          <a:prstGeom prst="rect">
            <a:avLst/>
          </a:prstGeom>
          <a:ln w="25400">
            <a:solidFill>
              <a:srgbClr val="000000"/>
            </a:solidFill>
            <a:miter lim="400000"/>
          </a:ln>
          <a:effectLst>
            <a:outerShdw sx="100000" sy="100000" kx="0" ky="0" algn="b" rotWithShape="0" blurRad="63500" dist="101600" dir="2700000">
              <a:srgbClr val="929292">
                <a:alpha val="50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2700">
                <a:latin typeface="Arial"/>
                <a:ea typeface="Arial"/>
                <a:cs typeface="Arial"/>
                <a:sym typeface="Arial"/>
              </a:defRPr>
            </a:lvl1pPr>
          </a:lstStyle>
          <a:p>
            <a:pPr/>
            <a:r>
              <a:t>initial spacial space</a:t>
            </a:r>
          </a:p>
        </p:txBody>
      </p:sp>
      <p:sp>
        <p:nvSpPr>
          <p:cNvPr id="1135" name="final momentum space"/>
          <p:cNvSpPr/>
          <p:nvPr/>
        </p:nvSpPr>
        <p:spPr>
          <a:xfrm rot="16200000">
            <a:off x="-1403351" y="6704858"/>
            <a:ext cx="3721101" cy="484084"/>
          </a:xfrm>
          <a:prstGeom prst="rect">
            <a:avLst/>
          </a:prstGeom>
          <a:ln w="25400">
            <a:solidFill>
              <a:srgbClr val="000000"/>
            </a:solidFill>
            <a:miter lim="400000"/>
          </a:ln>
          <a:effectLst>
            <a:outerShdw sx="100000" sy="100000" kx="0" ky="0" algn="b" rotWithShape="0" blurRad="63500" dist="101600" dir="2700000">
              <a:srgbClr val="929292">
                <a:alpha val="50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2700">
                <a:latin typeface="Arial"/>
                <a:ea typeface="Arial"/>
                <a:cs typeface="Arial"/>
                <a:sym typeface="Arial"/>
              </a:defRPr>
            </a:lvl1pPr>
          </a:lstStyle>
          <a:p>
            <a:pPr/>
            <a:r>
              <a:t>final momentum space</a:t>
            </a:r>
          </a:p>
        </p:txBody>
      </p:sp>
      <p:sp>
        <p:nvSpPr>
          <p:cNvPr id="1136" name="Au+Au 200 GeV (b=0 fm)"/>
          <p:cNvSpPr/>
          <p:nvPr/>
        </p:nvSpPr>
        <p:spPr>
          <a:xfrm>
            <a:off x="8991600" y="7655281"/>
            <a:ext cx="3759200" cy="32313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1700">
                <a:latin typeface="Arial"/>
                <a:ea typeface="Arial"/>
                <a:cs typeface="Arial"/>
                <a:sym typeface="Arial"/>
              </a:defRPr>
            </a:lvl1pPr>
          </a:lstStyle>
          <a:p>
            <a:pPr/>
            <a:r>
              <a:t>Au+Au 200 GeV (b=0 fm)</a:t>
            </a:r>
          </a:p>
        </p:txBody>
      </p:sp>
      <p:sp>
        <p:nvSpPr>
          <p:cNvPr id="1137" name="Au+Au 200 GeV (b=0 fm)"/>
          <p:cNvSpPr/>
          <p:nvPr/>
        </p:nvSpPr>
        <p:spPr>
          <a:xfrm>
            <a:off x="5054600" y="7655281"/>
            <a:ext cx="3759200" cy="32313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1700">
                <a:latin typeface="Arial"/>
                <a:ea typeface="Arial"/>
                <a:cs typeface="Arial"/>
                <a:sym typeface="Arial"/>
              </a:defRPr>
            </a:lvl1pPr>
          </a:lstStyle>
          <a:p>
            <a:pPr/>
            <a:r>
              <a:t>Au+Au 200 GeV (b=0 fm)</a:t>
            </a:r>
          </a:p>
        </p:txBody>
      </p:sp>
      <p:sp>
        <p:nvSpPr>
          <p:cNvPr id="1138" name="Au+Au 200 GeV (b=0 fm)"/>
          <p:cNvSpPr/>
          <p:nvPr/>
        </p:nvSpPr>
        <p:spPr>
          <a:xfrm>
            <a:off x="1066800" y="7655281"/>
            <a:ext cx="3759200" cy="323138"/>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1700">
                <a:latin typeface="Arial"/>
                <a:ea typeface="Arial"/>
                <a:cs typeface="Arial"/>
                <a:sym typeface="Arial"/>
              </a:defRPr>
            </a:lvl1pPr>
          </a:lstStyle>
          <a:p>
            <a:pPr/>
            <a:r>
              <a:t>Au+Au 200 GeV (b=0 fm)</a:t>
            </a:r>
          </a:p>
        </p:txBody>
      </p:sp>
      <p:pic>
        <p:nvPicPr>
          <p:cNvPr id="1139" name="Line Line" descr="Line Line"/>
          <p:cNvPicPr>
            <a:picLocks noChangeAspect="0"/>
          </p:cNvPicPr>
          <p:nvPr/>
        </p:nvPicPr>
        <p:blipFill>
          <a:blip r:embed="rId8">
            <a:extLst/>
          </a:blip>
          <a:stretch>
            <a:fillRect/>
          </a:stretch>
        </p:blipFill>
        <p:spPr>
          <a:xfrm>
            <a:off x="233605" y="4229100"/>
            <a:ext cx="457732" cy="880534"/>
          </a:xfrm>
          <a:prstGeom prst="rect">
            <a:avLst/>
          </a:prstGeom>
        </p:spPr>
      </p:pic>
      <p:sp>
        <p:nvSpPr>
          <p:cNvPr id="1141" name="via parton cascade"/>
          <p:cNvSpPr/>
          <p:nvPr/>
        </p:nvSpPr>
        <p:spPr>
          <a:xfrm>
            <a:off x="454942" y="4506927"/>
            <a:ext cx="3327401" cy="434945"/>
          </a:xfrm>
          <a:prstGeom prst="rect">
            <a:avLst/>
          </a:prstGeom>
          <a:ln w="25400">
            <a:solidFill>
              <a:srgbClr val="000000"/>
            </a:solidFill>
            <a:miter lim="400000"/>
          </a:ln>
          <a:effectLst>
            <a:outerShdw sx="100000" sy="100000" kx="0" ky="0" algn="b" rotWithShape="0" blurRad="63500" dist="101600" dir="2700000">
              <a:srgbClr val="929292">
                <a:alpha val="50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2300">
                <a:latin typeface="Arial"/>
                <a:ea typeface="Arial"/>
                <a:cs typeface="Arial"/>
                <a:sym typeface="Arial"/>
              </a:defRPr>
            </a:lvl1pPr>
          </a:lstStyle>
          <a:p>
            <a:pPr/>
            <a:r>
              <a:t>via parton cascade</a:t>
            </a:r>
          </a:p>
        </p:txBody>
      </p:sp>
      <p:sp>
        <p:nvSpPr>
          <p:cNvPr id="1142" name="部分子相互作用将初始的几何不对称分布转化为末态动量空间的各种集体流。"/>
          <p:cNvSpPr/>
          <p:nvPr/>
        </p:nvSpPr>
        <p:spPr>
          <a:xfrm>
            <a:off x="988342" y="8629649"/>
            <a:ext cx="11569701" cy="5715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defTabSz="584200">
              <a:buSzPct val="200000"/>
              <a:buChar char="•"/>
              <a:defRPr sz="2600">
                <a:latin typeface="Arial"/>
                <a:ea typeface="Arial"/>
                <a:cs typeface="Arial"/>
                <a:sym typeface="Arial"/>
              </a:defRPr>
            </a:lvl1pPr>
          </a:lstStyle>
          <a:p>
            <a:pPr/>
            <a:r>
              <a:t>部分子相互作用将初始的几何不对称分布转化为末态动量空间的各种集体流。</a:t>
            </a:r>
          </a:p>
        </p:txBody>
      </p:sp>
      <p:sp>
        <p:nvSpPr>
          <p:cNvPr id="1143"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pic>
        <p:nvPicPr>
          <p:cNvPr id="1144" name="Line Line" descr="Line Line"/>
          <p:cNvPicPr>
            <a:picLocks noChangeAspect="0"/>
          </p:cNvPicPr>
          <p:nvPr/>
        </p:nvPicPr>
        <p:blipFill>
          <a:blip r:embed="rId8">
            <a:extLst/>
          </a:blip>
          <a:stretch>
            <a:fillRect/>
          </a:stretch>
        </p:blipFill>
        <p:spPr>
          <a:xfrm>
            <a:off x="4881805" y="4254500"/>
            <a:ext cx="457732" cy="880534"/>
          </a:xfrm>
          <a:prstGeom prst="rect">
            <a:avLst/>
          </a:prstGeom>
        </p:spPr>
      </p:pic>
      <p:sp>
        <p:nvSpPr>
          <p:cNvPr id="1146" name="via parton cascade"/>
          <p:cNvSpPr/>
          <p:nvPr/>
        </p:nvSpPr>
        <p:spPr>
          <a:xfrm>
            <a:off x="5105400" y="4532327"/>
            <a:ext cx="3327400" cy="434945"/>
          </a:xfrm>
          <a:prstGeom prst="rect">
            <a:avLst/>
          </a:prstGeom>
          <a:ln w="25400">
            <a:solidFill>
              <a:srgbClr val="000000"/>
            </a:solidFill>
            <a:miter lim="400000"/>
          </a:ln>
          <a:effectLst>
            <a:outerShdw sx="100000" sy="100000" kx="0" ky="0" algn="b" rotWithShape="0" blurRad="63500" dist="101600" dir="2700000">
              <a:srgbClr val="929292">
                <a:alpha val="50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2300">
                <a:latin typeface="Arial"/>
                <a:ea typeface="Arial"/>
                <a:cs typeface="Arial"/>
                <a:sym typeface="Arial"/>
              </a:defRPr>
            </a:lvl1pPr>
          </a:lstStyle>
          <a:p>
            <a:pPr/>
            <a:r>
              <a:t>via parton cascade</a:t>
            </a:r>
          </a:p>
        </p:txBody>
      </p:sp>
      <p:pic>
        <p:nvPicPr>
          <p:cNvPr id="1147" name="Line Line" descr="Line Line"/>
          <p:cNvPicPr>
            <a:picLocks noChangeAspect="0"/>
          </p:cNvPicPr>
          <p:nvPr/>
        </p:nvPicPr>
        <p:blipFill>
          <a:blip r:embed="rId8">
            <a:extLst/>
          </a:blip>
          <a:stretch>
            <a:fillRect/>
          </a:stretch>
        </p:blipFill>
        <p:spPr>
          <a:xfrm>
            <a:off x="8971205" y="4254500"/>
            <a:ext cx="457732" cy="880534"/>
          </a:xfrm>
          <a:prstGeom prst="rect">
            <a:avLst/>
          </a:prstGeom>
        </p:spPr>
      </p:pic>
      <p:sp>
        <p:nvSpPr>
          <p:cNvPr id="1149" name="via parton cascade"/>
          <p:cNvSpPr/>
          <p:nvPr/>
        </p:nvSpPr>
        <p:spPr>
          <a:xfrm>
            <a:off x="9194800" y="4532327"/>
            <a:ext cx="3327400" cy="434945"/>
          </a:xfrm>
          <a:prstGeom prst="rect">
            <a:avLst/>
          </a:prstGeom>
          <a:ln w="25400">
            <a:solidFill>
              <a:srgbClr val="000000"/>
            </a:solidFill>
            <a:miter lim="400000"/>
          </a:ln>
          <a:effectLst>
            <a:outerShdw sx="100000" sy="100000" kx="0" ky="0" algn="b" rotWithShape="0" blurRad="63500" dist="101600" dir="2700000">
              <a:srgbClr val="929292">
                <a:alpha val="50000"/>
              </a:srgbClr>
            </a:outerShdw>
          </a:effectLst>
          <a:extLst>
            <a:ext uri="{C572A759-6A51-4108-AA02-DFA0A04FC94B}">
              <ma14:wrappingTextBoxFlag xmlns:ma14="http://schemas.microsoft.com/office/mac/drawingml/2011/main" val="1"/>
            </a:ext>
          </a:extLst>
        </p:spPr>
        <p:txBody>
          <a:bodyPr lIns="38100" tIns="38100" rIns="38100" bIns="38100" anchor="ctr">
            <a:spAutoFit/>
          </a:bodyPr>
          <a:lstStyle>
            <a:lvl1pPr algn="ctr" defTabSz="584200">
              <a:defRPr sz="2300">
                <a:latin typeface="Arial"/>
                <a:ea typeface="Arial"/>
                <a:cs typeface="Arial"/>
                <a:sym typeface="Arial"/>
              </a:defRPr>
            </a:lvl1pPr>
          </a:lstStyle>
          <a:p>
            <a:pPr/>
            <a:r>
              <a:t>via parton cascade</a:t>
            </a:r>
          </a:p>
        </p:txBody>
      </p:sp>
      <p:sp>
        <p:nvSpPr>
          <p:cNvPr id="1150" name="初始几何涨落⇒各种集体流"/>
          <p:cNvSpPr/>
          <p:nvPr/>
        </p:nvSpPr>
        <p:spPr>
          <a:xfrm>
            <a:off x="114300" y="-609600"/>
            <a:ext cx="127635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5000">
                <a:latin typeface="Arial"/>
                <a:ea typeface="Arial"/>
                <a:cs typeface="Arial"/>
                <a:sym typeface="Arial"/>
              </a:defRPr>
            </a:lvl1pPr>
          </a:lstStyle>
          <a:p>
            <a:pPr/>
            <a:r>
              <a:t>初始几何涨落⇒各种集体流</a:t>
            </a:r>
          </a:p>
        </p:txBody>
      </p:sp>
      <p:sp>
        <p:nvSpPr>
          <p:cNvPr id="1151" name="f(t=0,x,y)"/>
          <p:cNvSpPr txBox="1"/>
          <p:nvPr/>
        </p:nvSpPr>
        <p:spPr>
          <a:xfrm>
            <a:off x="872876" y="476250"/>
            <a:ext cx="1885058"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Apple Chancery"/>
                <a:ea typeface="Apple Chancery"/>
                <a:cs typeface="Apple Chancery"/>
                <a:sym typeface="Apple Chancery"/>
              </a:defRPr>
            </a:lvl1pPr>
          </a:lstStyle>
          <a:p>
            <a:pPr/>
            <a:r>
              <a:t>f(t=0,x,y)</a:t>
            </a:r>
          </a:p>
        </p:txBody>
      </p:sp>
      <p:sp>
        <p:nvSpPr>
          <p:cNvPr id="1152" name="f(t,px,py)"/>
          <p:cNvSpPr txBox="1"/>
          <p:nvPr/>
        </p:nvSpPr>
        <p:spPr>
          <a:xfrm>
            <a:off x="803101" y="5942028"/>
            <a:ext cx="169128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latin typeface="Apple Chancery"/>
                <a:ea typeface="Apple Chancery"/>
                <a:cs typeface="Apple Chancery"/>
                <a:sym typeface="Apple Chancery"/>
              </a:defRPr>
            </a:pPr>
            <a:r>
              <a:t>f(t,p</a:t>
            </a:r>
            <a:r>
              <a:rPr baseline="-5999"/>
              <a:t>x</a:t>
            </a:r>
            <a:r>
              <a:t>,p</a:t>
            </a:r>
            <a:r>
              <a:rPr baseline="-5999"/>
              <a:t>y</a:t>
            </a:r>
            <a:r>
              <a:t>)</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9" name="Strong interaction"/>
          <p:cNvSpPr txBox="1"/>
          <p:nvPr/>
        </p:nvSpPr>
        <p:spPr>
          <a:xfrm>
            <a:off x="882508" y="161149"/>
            <a:ext cx="11899901" cy="7620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Strong interaction</a:t>
            </a:r>
          </a:p>
        </p:txBody>
      </p:sp>
      <p:pic>
        <p:nvPicPr>
          <p:cNvPr id="620" name="Image" descr="Image"/>
          <p:cNvPicPr>
            <a:picLocks noChangeAspect="1"/>
          </p:cNvPicPr>
          <p:nvPr/>
        </p:nvPicPr>
        <p:blipFill>
          <a:blip r:embed="rId2">
            <a:extLst/>
          </a:blip>
          <a:stretch>
            <a:fillRect/>
          </a:stretch>
        </p:blipFill>
        <p:spPr>
          <a:xfrm>
            <a:off x="1540416" y="1242236"/>
            <a:ext cx="10279568" cy="7709677"/>
          </a:xfrm>
          <a:prstGeom prst="rect">
            <a:avLst/>
          </a:prstGeom>
          <a:ln w="12700">
            <a:miter lim="400000"/>
          </a:ln>
        </p:spPr>
      </p:pic>
      <p:pic>
        <p:nvPicPr>
          <p:cNvPr id="621" name="Image" descr="Image"/>
          <p:cNvPicPr>
            <a:picLocks noChangeAspect="1"/>
          </p:cNvPicPr>
          <p:nvPr/>
        </p:nvPicPr>
        <p:blipFill>
          <a:blip r:embed="rId3">
            <a:extLst/>
          </a:blip>
          <a:stretch>
            <a:fillRect/>
          </a:stretch>
        </p:blipFill>
        <p:spPr>
          <a:xfrm>
            <a:off x="1618220" y="3341637"/>
            <a:ext cx="3229928" cy="3775240"/>
          </a:xfrm>
          <a:prstGeom prst="rect">
            <a:avLst/>
          </a:prstGeom>
          <a:ln w="12700">
            <a:miter lim="400000"/>
          </a:ln>
        </p:spPr>
      </p:pic>
      <p:sp>
        <p:nvSpPr>
          <p:cNvPr id="622" name="Slide Number"/>
          <p:cNvSpPr txBox="1"/>
          <p:nvPr>
            <p:ph type="sldNum" sz="quarter" idx="4294967295"/>
          </p:nvPr>
        </p:nvSpPr>
        <p:spPr>
          <a:xfrm>
            <a:off x="12602633" y="9313898"/>
            <a:ext cx="2286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61" name="Group"/>
          <p:cNvGrpSpPr/>
          <p:nvPr/>
        </p:nvGrpSpPr>
        <p:grpSpPr>
          <a:xfrm>
            <a:off x="137931" y="1955800"/>
            <a:ext cx="8167869" cy="5562600"/>
            <a:chOff x="0" y="0"/>
            <a:chExt cx="8167868" cy="5562600"/>
          </a:xfrm>
        </p:grpSpPr>
        <p:pic>
          <p:nvPicPr>
            <p:cNvPr id="1154" name="vn_pt_turnonjet_b0fm_zpct0_beforeART_part1to3_000e2100_000e3100_v2.gif" descr="vn_pt_turnonjet_b0fm_zpct0_beforeART_part1to3_000e2100_000e3100_v2.gif"/>
            <p:cNvPicPr>
              <a:picLocks noChangeAspect="1"/>
            </p:cNvPicPr>
            <p:nvPr/>
          </p:nvPicPr>
          <p:blipFill>
            <a:blip r:embed="rId2">
              <a:extLst/>
            </a:blip>
            <a:stretch>
              <a:fillRect/>
            </a:stretch>
          </p:blipFill>
          <p:spPr>
            <a:xfrm>
              <a:off x="0" y="0"/>
              <a:ext cx="8167869" cy="5562600"/>
            </a:xfrm>
            <a:prstGeom prst="rect">
              <a:avLst/>
            </a:prstGeom>
            <a:ln w="12700" cap="flat">
              <a:noFill/>
              <a:miter lim="400000"/>
            </a:ln>
            <a:effectLst/>
          </p:spPr>
        </p:pic>
        <p:sp>
          <p:nvSpPr>
            <p:cNvPr id="1155" name="v1"/>
            <p:cNvSpPr/>
            <p:nvPr/>
          </p:nvSpPr>
          <p:spPr>
            <a:xfrm>
              <a:off x="4502218" y="4203700"/>
              <a:ext cx="742245"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defRPr b="1" sz="4200">
                  <a:solidFill>
                    <a:srgbClr val="FF2600"/>
                  </a:solidFill>
                  <a:latin typeface="+mn-lt"/>
                  <a:ea typeface="+mn-ea"/>
                  <a:cs typeface="+mn-cs"/>
                  <a:sym typeface="Gill Sans"/>
                </a:defRPr>
              </a:lvl1pPr>
            </a:lstStyle>
            <a:p>
              <a:pPr/>
              <a:r>
                <a:t>v1</a:t>
              </a:r>
            </a:p>
          </p:txBody>
        </p:sp>
        <p:sp>
          <p:nvSpPr>
            <p:cNvPr id="1156" name="v2"/>
            <p:cNvSpPr/>
            <p:nvPr/>
          </p:nvSpPr>
          <p:spPr>
            <a:xfrm>
              <a:off x="4395658" y="2286000"/>
              <a:ext cx="742244"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defRPr b="1" sz="4200">
                  <a:solidFill>
                    <a:srgbClr val="00F900"/>
                  </a:solidFill>
                  <a:latin typeface="+mn-lt"/>
                  <a:ea typeface="+mn-ea"/>
                  <a:cs typeface="+mn-cs"/>
                  <a:sym typeface="Gill Sans"/>
                </a:defRPr>
              </a:lvl1pPr>
            </a:lstStyle>
            <a:p>
              <a:pPr/>
              <a:r>
                <a:t>v2</a:t>
              </a:r>
            </a:p>
          </p:txBody>
        </p:sp>
        <p:sp>
          <p:nvSpPr>
            <p:cNvPr id="1157" name="v3"/>
            <p:cNvSpPr/>
            <p:nvPr/>
          </p:nvSpPr>
          <p:spPr>
            <a:xfrm>
              <a:off x="3151058" y="1066800"/>
              <a:ext cx="742244"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defRPr b="1" sz="4200">
                  <a:solidFill>
                    <a:srgbClr val="0433FF"/>
                  </a:solidFill>
                  <a:latin typeface="+mn-lt"/>
                  <a:ea typeface="+mn-ea"/>
                  <a:cs typeface="+mn-cs"/>
                  <a:sym typeface="Gill Sans"/>
                </a:defRPr>
              </a:lvl1pPr>
            </a:lstStyle>
            <a:p>
              <a:pPr/>
              <a:r>
                <a:t>v3</a:t>
              </a:r>
            </a:p>
          </p:txBody>
        </p:sp>
        <p:sp>
          <p:nvSpPr>
            <p:cNvPr id="1158" name="v4"/>
            <p:cNvSpPr/>
            <p:nvPr/>
          </p:nvSpPr>
          <p:spPr>
            <a:xfrm>
              <a:off x="2973258" y="2819400"/>
              <a:ext cx="742244"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defRPr b="1" sz="4200">
                  <a:solidFill>
                    <a:srgbClr val="FF40FF"/>
                  </a:solidFill>
                  <a:latin typeface="+mn-lt"/>
                  <a:ea typeface="+mn-ea"/>
                  <a:cs typeface="+mn-cs"/>
                  <a:sym typeface="Gill Sans"/>
                </a:defRPr>
              </a:lvl1pPr>
            </a:lstStyle>
            <a:p>
              <a:pPr/>
              <a:r>
                <a:t>v4</a:t>
              </a:r>
            </a:p>
          </p:txBody>
        </p:sp>
        <p:sp>
          <p:nvSpPr>
            <p:cNvPr id="1159" name="v5"/>
            <p:cNvSpPr/>
            <p:nvPr/>
          </p:nvSpPr>
          <p:spPr>
            <a:xfrm>
              <a:off x="3570158" y="3378200"/>
              <a:ext cx="742244"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defRPr b="1" sz="4200">
                  <a:solidFill>
                    <a:srgbClr val="00FDFF"/>
                  </a:solidFill>
                  <a:latin typeface="+mn-lt"/>
                  <a:ea typeface="+mn-ea"/>
                  <a:cs typeface="+mn-cs"/>
                  <a:sym typeface="Gill Sans"/>
                </a:defRPr>
              </a:lvl1pPr>
            </a:lstStyle>
            <a:p>
              <a:pPr/>
              <a:r>
                <a:t>v5</a:t>
              </a:r>
            </a:p>
          </p:txBody>
        </p:sp>
        <p:sp>
          <p:nvSpPr>
            <p:cNvPr id="1160" name="v6"/>
            <p:cNvSpPr/>
            <p:nvPr/>
          </p:nvSpPr>
          <p:spPr>
            <a:xfrm>
              <a:off x="4510268" y="3467100"/>
              <a:ext cx="742244" cy="723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584200">
                <a:defRPr b="1" sz="4200">
                  <a:latin typeface="+mn-lt"/>
                  <a:ea typeface="+mn-ea"/>
                  <a:cs typeface="+mn-cs"/>
                  <a:sym typeface="Gill Sans"/>
                </a:defRPr>
              </a:lvl1pPr>
            </a:lstStyle>
            <a:p>
              <a:pPr/>
              <a:r>
                <a:t>v6</a:t>
              </a:r>
            </a:p>
          </p:txBody>
        </p:sp>
      </p:grpSp>
      <p:sp>
        <p:nvSpPr>
          <p:cNvPr id="1162" name="各种集体流"/>
          <p:cNvSpPr txBox="1"/>
          <p:nvPr>
            <p:ph type="title"/>
          </p:nvPr>
        </p:nvSpPr>
        <p:spPr>
          <a:xfrm>
            <a:off x="177800" y="-558800"/>
            <a:ext cx="12649200" cy="2438400"/>
          </a:xfrm>
          <a:prstGeom prst="rect">
            <a:avLst/>
          </a:prstGeom>
        </p:spPr>
        <p:txBody>
          <a:bodyPr/>
          <a:lstStyle>
            <a:lvl1pPr>
              <a:defRPr b="1" sz="5500">
                <a:latin typeface="Arial"/>
                <a:ea typeface="Arial"/>
                <a:cs typeface="Arial"/>
                <a:sym typeface="Arial"/>
              </a:defRPr>
            </a:lvl1pPr>
          </a:lstStyle>
          <a:p>
            <a:pPr/>
            <a:r>
              <a:t>各种集体流</a:t>
            </a:r>
          </a:p>
        </p:txBody>
      </p:sp>
      <p:sp>
        <p:nvSpPr>
          <p:cNvPr id="1163" name="我们在b=0的中心碰撞中给出各个阶次的集体流，和实验结果非常相似。"/>
          <p:cNvSpPr/>
          <p:nvPr/>
        </p:nvSpPr>
        <p:spPr>
          <a:xfrm>
            <a:off x="305922" y="8166100"/>
            <a:ext cx="12179301" cy="6477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SzPct val="200000"/>
              <a:buChar char="•"/>
              <a:defRPr sz="2900">
                <a:uFill>
                  <a:solidFill>
                    <a:srgbClr val="000000"/>
                  </a:solidFill>
                </a:uFill>
                <a:latin typeface="Arial"/>
                <a:ea typeface="Arial"/>
                <a:cs typeface="Arial"/>
                <a:sym typeface="Arial"/>
              </a:defRPr>
            </a:lvl1pPr>
          </a:lstStyle>
          <a:p>
            <a:pPr/>
            <a:r>
              <a:t>我们在b=0的中心碰撞中给出各个阶次的集体流，和实验结果非常相似。</a:t>
            </a:r>
          </a:p>
        </p:txBody>
      </p:sp>
      <p:sp>
        <p:nvSpPr>
          <p:cNvPr id="1164"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1165" name="Note: ψn is the minor axis of initial geometry distribution."/>
          <p:cNvSpPr/>
          <p:nvPr/>
        </p:nvSpPr>
        <p:spPr>
          <a:xfrm>
            <a:off x="7964022" y="3714750"/>
            <a:ext cx="4838701" cy="702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57799" marR="57799" defTabSz="1295400">
              <a:defRPr sz="2100">
                <a:uFill>
                  <a:solidFill>
                    <a:srgbClr val="000000"/>
                  </a:solidFill>
                </a:uFill>
                <a:latin typeface="Arial"/>
                <a:ea typeface="Arial"/>
                <a:cs typeface="Arial"/>
                <a:sym typeface="Arial"/>
              </a:defRPr>
            </a:pPr>
            <a:r>
              <a:t>Note: </a:t>
            </a:r>
            <a:r>
              <a:rPr i="1"/>
              <a:t>ψ</a:t>
            </a:r>
            <a:r>
              <a:rPr baseline="-5999" i="1"/>
              <a:t>n</a:t>
            </a:r>
            <a:r>
              <a:t> is the minor axis of initial geometry distribution.</a:t>
            </a:r>
          </a:p>
        </p:txBody>
      </p:sp>
      <p:pic>
        <p:nvPicPr>
          <p:cNvPr id="1166" name="droppedImage.tiff" descr="droppedImage.tiff"/>
          <p:cNvPicPr>
            <a:picLocks noChangeAspect="1"/>
          </p:cNvPicPr>
          <p:nvPr/>
        </p:nvPicPr>
        <p:blipFill>
          <a:blip r:embed="rId3">
            <a:extLst/>
          </a:blip>
          <a:stretch>
            <a:fillRect/>
          </a:stretch>
        </p:blipFill>
        <p:spPr>
          <a:xfrm>
            <a:off x="7874000" y="3136900"/>
            <a:ext cx="2844800" cy="660400"/>
          </a:xfrm>
          <a:prstGeom prst="rect">
            <a:avLst/>
          </a:prstGeom>
          <a:ln w="12700">
            <a:miter lim="400000"/>
          </a:ln>
        </p:spPr>
      </p:pic>
      <p:sp>
        <p:nvSpPr>
          <p:cNvPr id="1167" name="σ=10mb"/>
          <p:cNvSpPr/>
          <p:nvPr/>
        </p:nvSpPr>
        <p:spPr>
          <a:xfrm>
            <a:off x="4464353" y="2513235"/>
            <a:ext cx="1297038"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400">
                <a:latin typeface="Arial"/>
                <a:ea typeface="Arial"/>
                <a:cs typeface="Arial"/>
                <a:sym typeface="Arial"/>
              </a:defRPr>
            </a:lvl1pPr>
          </a:lstStyle>
          <a:p>
            <a:pPr/>
            <a:r>
              <a:t>σ=10mb</a:t>
            </a:r>
          </a:p>
        </p:txBody>
      </p:sp>
      <p:pic>
        <p:nvPicPr>
          <p:cNvPr id="1168" name="droppedImage.tiff" descr="droppedImage.tiff"/>
          <p:cNvPicPr>
            <a:picLocks noChangeAspect="1"/>
          </p:cNvPicPr>
          <p:nvPr/>
        </p:nvPicPr>
        <p:blipFill>
          <a:blip r:embed="rId4">
            <a:extLst/>
          </a:blip>
          <a:stretch>
            <a:fillRect/>
          </a:stretch>
        </p:blipFill>
        <p:spPr>
          <a:xfrm>
            <a:off x="7905419" y="4635500"/>
            <a:ext cx="4388182" cy="3086100"/>
          </a:xfrm>
          <a:prstGeom prst="rect">
            <a:avLst/>
          </a:prstGeom>
          <a:ln w="12700">
            <a:miter lim="400000"/>
          </a:ln>
        </p:spPr>
      </p:pic>
      <p:pic>
        <p:nvPicPr>
          <p:cNvPr id="1169" name="droppedImage.tiff" descr="droppedImage.tiff"/>
          <p:cNvPicPr>
            <a:picLocks noChangeAspect="1"/>
          </p:cNvPicPr>
          <p:nvPr/>
        </p:nvPicPr>
        <p:blipFill>
          <a:blip r:embed="rId5">
            <a:extLst/>
          </a:blip>
          <a:stretch>
            <a:fillRect/>
          </a:stretch>
        </p:blipFill>
        <p:spPr>
          <a:xfrm>
            <a:off x="890765" y="1041400"/>
            <a:ext cx="7227394" cy="1257300"/>
          </a:xfrm>
          <a:prstGeom prst="rect">
            <a:avLst/>
          </a:prstGeom>
        </p:spPr>
      </p:pic>
      <p:sp>
        <p:nvSpPr>
          <p:cNvPr id="1170" name="G. L. Ma and X.-N. Wang, PRL 106, 162301 (2011)"/>
          <p:cNvSpPr/>
          <p:nvPr/>
        </p:nvSpPr>
        <p:spPr>
          <a:xfrm>
            <a:off x="3124200" y="2159000"/>
            <a:ext cx="4417015" cy="317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500">
                <a:latin typeface="Arial"/>
                <a:ea typeface="Arial"/>
                <a:cs typeface="Arial"/>
                <a:sym typeface="Arial"/>
              </a:defRPr>
            </a:lvl1pPr>
          </a:lstStyle>
          <a:p>
            <a:pPr/>
            <a:r>
              <a:t>G. L. Ma and X.-N. Wang, PRL 106, 162301 (2011)</a:t>
            </a:r>
          </a:p>
        </p:txBody>
      </p:sp>
      <p:sp>
        <p:nvSpPr>
          <p:cNvPr id="1171" name="ALICE, PRL, 107, 032301 (2011)"/>
          <p:cNvSpPr/>
          <p:nvPr/>
        </p:nvSpPr>
        <p:spPr>
          <a:xfrm>
            <a:off x="9880044" y="6864350"/>
            <a:ext cx="2154208" cy="25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100">
                <a:latin typeface="Arial"/>
                <a:ea typeface="Arial"/>
                <a:cs typeface="Arial"/>
                <a:sym typeface="Arial"/>
              </a:defRPr>
            </a:lvl1pPr>
          </a:lstStyle>
          <a:p>
            <a:pPr/>
            <a:r>
              <a:t>ALICE, PRL, 107, 032301 (2011)</a:t>
            </a:r>
          </a:p>
        </p:txBody>
      </p:sp>
      <p:grpSp>
        <p:nvGrpSpPr>
          <p:cNvPr id="1175" name="Group"/>
          <p:cNvGrpSpPr/>
          <p:nvPr/>
        </p:nvGrpSpPr>
        <p:grpSpPr>
          <a:xfrm>
            <a:off x="7924800" y="2390837"/>
            <a:ext cx="4584700" cy="898463"/>
            <a:chOff x="0" y="0"/>
            <a:chExt cx="4584700" cy="898462"/>
          </a:xfrm>
        </p:grpSpPr>
        <p:pic>
          <p:nvPicPr>
            <p:cNvPr id="1172" name="droppedImage.tiff" descr="droppedImage.tiff"/>
            <p:cNvPicPr>
              <a:picLocks noChangeAspect="1"/>
            </p:cNvPicPr>
            <p:nvPr/>
          </p:nvPicPr>
          <p:blipFill>
            <a:blip r:embed="rId6">
              <a:extLst/>
            </a:blip>
            <a:stretch>
              <a:fillRect/>
            </a:stretch>
          </p:blipFill>
          <p:spPr>
            <a:xfrm>
              <a:off x="0" y="22162"/>
              <a:ext cx="4584700" cy="876301"/>
            </a:xfrm>
            <a:prstGeom prst="rect">
              <a:avLst/>
            </a:prstGeom>
            <a:ln w="12700" cap="flat">
              <a:noFill/>
              <a:miter lim="400000"/>
            </a:ln>
            <a:effectLst/>
          </p:spPr>
        </p:pic>
        <p:sp>
          <p:nvSpPr>
            <p:cNvPr id="1173" name="n"/>
            <p:cNvSpPr txBox="1"/>
            <p:nvPr/>
          </p:nvSpPr>
          <p:spPr>
            <a:xfrm>
              <a:off x="2214054" y="-1"/>
              <a:ext cx="199058" cy="285627"/>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Times New Roman"/>
                  <a:ea typeface="Times New Roman"/>
                  <a:cs typeface="Times New Roman"/>
                  <a:sym typeface="Times New Roman"/>
                </a:defRPr>
              </a:lvl1pPr>
            </a:lstStyle>
            <a:p>
              <a:pPr/>
              <a:r>
                <a:t>n</a:t>
              </a:r>
            </a:p>
          </p:txBody>
        </p:sp>
        <p:sp>
          <p:nvSpPr>
            <p:cNvPr id="1174" name="n"/>
            <p:cNvSpPr txBox="1"/>
            <p:nvPr/>
          </p:nvSpPr>
          <p:spPr>
            <a:xfrm>
              <a:off x="2192821" y="460437"/>
              <a:ext cx="199058" cy="28562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1">
                  <a:latin typeface="Times New Roman"/>
                  <a:ea typeface="Times New Roman"/>
                  <a:cs typeface="Times New Roman"/>
                  <a:sym typeface="Times New Roman"/>
                </a:defRPr>
              </a:lvl1pPr>
            </a:lstStyle>
            <a:p>
              <a:pPr/>
              <a:r>
                <a:t>n</a:t>
              </a:r>
            </a:p>
          </p:txBody>
        </p:sp>
      </p:gr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7" name="Understand 𝜀n and 𝜓n"/>
          <p:cNvSpPr txBox="1"/>
          <p:nvPr>
            <p:ph type="title"/>
          </p:nvPr>
        </p:nvSpPr>
        <p:spPr>
          <a:xfrm>
            <a:off x="41491" y="-558800"/>
            <a:ext cx="12649201" cy="2438400"/>
          </a:xfrm>
          <a:prstGeom prst="rect">
            <a:avLst/>
          </a:prstGeom>
        </p:spPr>
        <p:txBody>
          <a:bodyPr/>
          <a:lstStyle/>
          <a:p>
            <a:pPr>
              <a:defRPr b="1" sz="5500">
                <a:latin typeface="Arial"/>
                <a:ea typeface="Arial"/>
                <a:cs typeface="Arial"/>
                <a:sym typeface="Arial"/>
              </a:defRPr>
            </a:pPr>
            <a:r>
              <a:t>Understand 𝜀</a:t>
            </a:r>
            <a:r>
              <a:rPr baseline="-5999"/>
              <a:t>n</a:t>
            </a:r>
            <a:r>
              <a:t> and 𝜓</a:t>
            </a:r>
            <a:r>
              <a:rPr baseline="-5999"/>
              <a:t>n</a:t>
            </a:r>
          </a:p>
        </p:txBody>
      </p:sp>
      <p:sp>
        <p:nvSpPr>
          <p:cNvPr id="1178"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pic>
        <p:nvPicPr>
          <p:cNvPr id="1179" name="Image" descr="Image"/>
          <p:cNvPicPr>
            <a:picLocks noChangeAspect="1"/>
          </p:cNvPicPr>
          <p:nvPr/>
        </p:nvPicPr>
        <p:blipFill>
          <a:blip r:embed="rId2">
            <a:extLst/>
          </a:blip>
          <a:stretch>
            <a:fillRect/>
          </a:stretch>
        </p:blipFill>
        <p:spPr>
          <a:xfrm>
            <a:off x="3232150" y="1314450"/>
            <a:ext cx="4889500" cy="1054100"/>
          </a:xfrm>
          <a:prstGeom prst="rect">
            <a:avLst/>
          </a:prstGeom>
          <a:ln w="12700">
            <a:miter lim="400000"/>
          </a:ln>
        </p:spPr>
      </p:pic>
      <p:pic>
        <p:nvPicPr>
          <p:cNvPr id="1180" name="Image" descr="Image"/>
          <p:cNvPicPr>
            <a:picLocks noChangeAspect="1"/>
          </p:cNvPicPr>
          <p:nvPr/>
        </p:nvPicPr>
        <p:blipFill>
          <a:blip r:embed="rId3">
            <a:extLst/>
          </a:blip>
          <a:stretch>
            <a:fillRect/>
          </a:stretch>
        </p:blipFill>
        <p:spPr>
          <a:xfrm>
            <a:off x="3251200" y="2528442"/>
            <a:ext cx="5511800" cy="914401"/>
          </a:xfrm>
          <a:prstGeom prst="rect">
            <a:avLst/>
          </a:prstGeom>
          <a:ln w="12700">
            <a:miter lim="400000"/>
          </a:ln>
        </p:spPr>
      </p:pic>
      <p:pic>
        <p:nvPicPr>
          <p:cNvPr id="1181" name="Screen Shot 2021-07-11 at 10.05.55 PM.png" descr="Screen Shot 2021-07-11 at 10.05.55 PM.png"/>
          <p:cNvPicPr>
            <a:picLocks noChangeAspect="1"/>
          </p:cNvPicPr>
          <p:nvPr/>
        </p:nvPicPr>
        <p:blipFill>
          <a:blip r:embed="rId4">
            <a:extLst/>
          </a:blip>
          <a:stretch>
            <a:fillRect/>
          </a:stretch>
        </p:blipFill>
        <p:spPr>
          <a:xfrm>
            <a:off x="1644650" y="3835439"/>
            <a:ext cx="9442883" cy="4985843"/>
          </a:xfrm>
          <a:prstGeom prst="rect">
            <a:avLst/>
          </a:prstGeom>
          <a:ln w="12700">
            <a:miter lim="400000"/>
          </a:ln>
        </p:spPr>
      </p:pic>
      <p:sp>
        <p:nvSpPr>
          <p:cNvPr id="1182" name="="/>
          <p:cNvSpPr txBox="1"/>
          <p:nvPr/>
        </p:nvSpPr>
        <p:spPr>
          <a:xfrm>
            <a:off x="1352500" y="4502149"/>
            <a:ext cx="25521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a:t>
            </a:r>
          </a:p>
        </p:txBody>
      </p:sp>
      <p:sp>
        <p:nvSpPr>
          <p:cNvPr id="1183" name="="/>
          <p:cNvSpPr txBox="1"/>
          <p:nvPr/>
        </p:nvSpPr>
        <p:spPr>
          <a:xfrm>
            <a:off x="1352500" y="5721349"/>
            <a:ext cx="25521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a:t>
            </a:r>
          </a:p>
        </p:txBody>
      </p:sp>
      <p:sp>
        <p:nvSpPr>
          <p:cNvPr id="1184" name="="/>
          <p:cNvSpPr txBox="1"/>
          <p:nvPr/>
        </p:nvSpPr>
        <p:spPr>
          <a:xfrm>
            <a:off x="1352500" y="7004049"/>
            <a:ext cx="25521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a:t>
            </a:r>
          </a:p>
        </p:txBody>
      </p:sp>
      <p:sp>
        <p:nvSpPr>
          <p:cNvPr id="1185" name="="/>
          <p:cNvSpPr txBox="1"/>
          <p:nvPr/>
        </p:nvSpPr>
        <p:spPr>
          <a:xfrm>
            <a:off x="1352500" y="8223249"/>
            <a:ext cx="255216"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900"/>
            </a:lvl1pPr>
          </a:lstStyle>
          <a:p>
            <a:pPr/>
            <a:r>
              <a:t>=</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7" name="droppedImage.tiff" descr="droppedImage.tiff"/>
          <p:cNvPicPr>
            <a:picLocks noChangeAspect="1"/>
          </p:cNvPicPr>
          <p:nvPr/>
        </p:nvPicPr>
        <p:blipFill>
          <a:blip r:embed="rId2">
            <a:extLst/>
          </a:blip>
          <a:stretch>
            <a:fillRect/>
          </a:stretch>
        </p:blipFill>
        <p:spPr>
          <a:xfrm>
            <a:off x="454725" y="1298724"/>
            <a:ext cx="12397676" cy="7454901"/>
          </a:xfrm>
          <a:prstGeom prst="rect">
            <a:avLst/>
          </a:prstGeom>
          <a:ln w="12700">
            <a:miter lim="400000"/>
          </a:ln>
        </p:spPr>
      </p:pic>
      <p:sp>
        <p:nvSpPr>
          <p:cNvPr id="1188" name="集体流的组分夸克标度"/>
          <p:cNvSpPr/>
          <p:nvPr/>
        </p:nvSpPr>
        <p:spPr>
          <a:xfrm>
            <a:off x="177800" y="-355600"/>
            <a:ext cx="126492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5500">
                <a:latin typeface="Arial"/>
                <a:ea typeface="Arial"/>
                <a:cs typeface="Arial"/>
                <a:sym typeface="Arial"/>
              </a:defRPr>
            </a:lvl1pPr>
          </a:lstStyle>
          <a:p>
            <a:pPr/>
            <a:r>
              <a:t>集体流的组分夸克标度</a:t>
            </a:r>
          </a:p>
        </p:txBody>
      </p:sp>
      <p:sp>
        <p:nvSpPr>
          <p:cNvPr id="1189" name="Square"/>
          <p:cNvSpPr/>
          <p:nvPr/>
        </p:nvSpPr>
        <p:spPr>
          <a:xfrm>
            <a:off x="11518900" y="7912100"/>
            <a:ext cx="1270000" cy="1270000"/>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190" name="和夸克组合（ coalescence）模型强子化机制保持一致。"/>
          <p:cNvSpPr/>
          <p:nvPr/>
        </p:nvSpPr>
        <p:spPr>
          <a:xfrm>
            <a:off x="1029822" y="8597900"/>
            <a:ext cx="10439401" cy="6477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buSzPct val="200000"/>
              <a:buChar char="•"/>
              <a:defRPr sz="2900">
                <a:uFill>
                  <a:solidFill>
                    <a:srgbClr val="000000"/>
                  </a:solidFill>
                </a:uFill>
                <a:latin typeface="Arial"/>
                <a:ea typeface="Arial"/>
                <a:cs typeface="Arial"/>
                <a:sym typeface="Arial"/>
              </a:defRPr>
            </a:lvl1pPr>
          </a:lstStyle>
          <a:p>
            <a:pPr/>
            <a:r>
              <a:t>和夸克组合（ coalescence）模型强子化机制保持一致。</a:t>
            </a:r>
          </a:p>
        </p:txBody>
      </p:sp>
      <p:sp>
        <p:nvSpPr>
          <p:cNvPr id="1191"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3" name="AMPT simulation on p+Pb collision"/>
          <p:cNvSpPr txBox="1"/>
          <p:nvPr/>
        </p:nvSpPr>
        <p:spPr>
          <a:xfrm>
            <a:off x="351763" y="-38392"/>
            <a:ext cx="12085771"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algn="ctr" defTabSz="91440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4400">
                <a:uFill>
                  <a:solidFill>
                    <a:srgbClr val="000000"/>
                  </a:solidFill>
                </a:uFill>
                <a:latin typeface="Times New Roman"/>
                <a:ea typeface="Times New Roman"/>
                <a:cs typeface="Times New Roman"/>
                <a:sym typeface="Times New Roman"/>
              </a:defRPr>
            </a:lvl1pPr>
          </a:lstStyle>
          <a:p>
            <a:pPr/>
            <a:r>
              <a:t>AMPT simulation on p+Pb collision</a:t>
            </a:r>
          </a:p>
        </p:txBody>
      </p:sp>
      <p:sp>
        <p:nvSpPr>
          <p:cNvPr id="1194" name="Slide Number"/>
          <p:cNvSpPr txBox="1"/>
          <p:nvPr>
            <p:ph type="sldNum" sz="quarter" idx="4294967295"/>
          </p:nvPr>
        </p:nvSpPr>
        <p:spPr>
          <a:xfrm>
            <a:off x="12532647" y="9326598"/>
            <a:ext cx="368574" cy="358590"/>
          </a:xfrm>
          <a:prstGeom prst="rect">
            <a:avLst/>
          </a:prstGeom>
          <a:extLst>
            <a:ext uri="{C572A759-6A51-4108-AA02-DFA0A04FC94B}">
              <ma14:wrappingTextBoxFlag xmlns:ma14="http://schemas.microsoft.com/office/mac/drawingml/2011/main" val="1"/>
            </a:ext>
          </a:extLst>
        </p:spPr>
        <p:txBody>
          <a:bodyPr anchor="t"/>
          <a:lstStyle>
            <a:lvl1pPr>
              <a:defRPr>
                <a:latin typeface="Times New Roman"/>
                <a:ea typeface="Times New Roman"/>
                <a:cs typeface="Times New Roman"/>
                <a:sym typeface="Times New Roman"/>
              </a:defRPr>
            </a:lvl1pPr>
          </a:lstStyle>
          <a:p>
            <a:pPr/>
            <a:fld id="{86CB4B4D-7CA3-9044-876B-883B54F8677D}" type="slidenum"/>
          </a:p>
        </p:txBody>
      </p:sp>
      <p:pic>
        <p:nvPicPr>
          <p:cNvPr id="1195" name="xz p+Pb.gif" descr="xz p+Pb.gif"/>
          <p:cNvPicPr>
            <a:picLocks noChangeAspect="0"/>
          </p:cNvPicPr>
          <p:nvPr/>
        </p:nvPicPr>
        <p:blipFill>
          <a:blip r:embed="rId2">
            <a:extLst/>
          </a:blip>
          <a:stretch>
            <a:fillRect/>
          </a:stretch>
        </p:blipFill>
        <p:spPr>
          <a:xfrm>
            <a:off x="3005262" y="1965627"/>
            <a:ext cx="7933672" cy="5509496"/>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7" name="2DRidge_pPb1p5mb_0Nch35and110Nch10000_1pt3_v5.gif" descr="2DRidge_pPb1p5mb_0Nch35and110Nch10000_1pt3_v5.gif"/>
          <p:cNvPicPr>
            <a:picLocks noChangeAspect="1"/>
          </p:cNvPicPr>
          <p:nvPr/>
        </p:nvPicPr>
        <p:blipFill>
          <a:blip r:embed="rId2">
            <a:extLst/>
          </a:blip>
          <a:stretch>
            <a:fillRect/>
          </a:stretch>
        </p:blipFill>
        <p:spPr>
          <a:xfrm>
            <a:off x="1227666" y="1985033"/>
            <a:ext cx="10401301" cy="4648201"/>
          </a:xfrm>
          <a:prstGeom prst="rect">
            <a:avLst/>
          </a:prstGeom>
          <a:ln w="12700">
            <a:miter lim="400000"/>
          </a:ln>
        </p:spPr>
      </p:pic>
      <p:sp>
        <p:nvSpPr>
          <p:cNvPr id="1198" name="No long-range correlation in low-multiplicity p+Pb."/>
          <p:cNvSpPr txBox="1"/>
          <p:nvPr/>
        </p:nvSpPr>
        <p:spPr>
          <a:xfrm>
            <a:off x="845079" y="6822146"/>
            <a:ext cx="5816601" cy="10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defTabSz="4135437">
              <a:lnSpc>
                <a:spcPct val="110000"/>
              </a:lnSpc>
              <a:buSzPct val="200000"/>
              <a:buChar char="•"/>
              <a:defRPr sz="3300">
                <a:uFill>
                  <a:solidFill>
                    <a:srgbClr val="000000"/>
                  </a:solidFill>
                </a:uFill>
                <a:latin typeface="Times New Roman"/>
                <a:ea typeface="Times New Roman"/>
                <a:cs typeface="Times New Roman"/>
                <a:sym typeface="Times New Roman"/>
              </a:defRPr>
            </a:lvl1pPr>
          </a:lstStyle>
          <a:p>
            <a:pPr/>
            <a:r>
              <a:t>No long-range correlation in low-multiplicity p+Pb.</a:t>
            </a:r>
          </a:p>
        </p:txBody>
      </p:sp>
      <p:sp>
        <p:nvSpPr>
          <p:cNvPr id="1199" name="AMPT results on long-range correlation in p+Pb"/>
          <p:cNvSpPr txBox="1"/>
          <p:nvPr/>
        </p:nvSpPr>
        <p:spPr>
          <a:xfrm>
            <a:off x="631163" y="-63792"/>
            <a:ext cx="12085771"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algn="ctr" defTabSz="91440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4400">
                <a:uFill>
                  <a:solidFill>
                    <a:srgbClr val="000000"/>
                  </a:solidFill>
                </a:uFill>
                <a:latin typeface="Times New Roman"/>
                <a:ea typeface="Times New Roman"/>
                <a:cs typeface="Times New Roman"/>
                <a:sym typeface="Times New Roman"/>
              </a:defRPr>
            </a:lvl1pPr>
          </a:lstStyle>
          <a:p>
            <a:pPr/>
            <a:r>
              <a:t>AMPT results on long-range correlation in p+Pb</a:t>
            </a:r>
          </a:p>
        </p:txBody>
      </p:sp>
      <p:sp>
        <p:nvSpPr>
          <p:cNvPr id="1200" name="G.-L. Ma and A. Bzdak, PLB 739, 209 (2014)"/>
          <p:cNvSpPr txBox="1"/>
          <p:nvPr/>
        </p:nvSpPr>
        <p:spPr>
          <a:xfrm>
            <a:off x="6584261" y="1213396"/>
            <a:ext cx="6241311" cy="3707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defTabSz="584200">
              <a:spcBef>
                <a:spcPts val="4400"/>
              </a:spcBef>
              <a:defRPr sz="3500">
                <a:latin typeface="Times New Roman"/>
                <a:ea typeface="Times New Roman"/>
                <a:cs typeface="Times New Roman"/>
                <a:sym typeface="Times New Roman"/>
              </a:defRPr>
            </a:pPr>
            <a:r>
              <a:rPr sz="1900"/>
              <a:t>G.-L. Ma and A. Bzdak, PLB 739, 209 (2014)</a:t>
            </a:r>
          </a:p>
        </p:txBody>
      </p:sp>
      <p:sp>
        <p:nvSpPr>
          <p:cNvPr id="1201" name="Clear long-range correlation in high-multiplicity p+Pb."/>
          <p:cNvSpPr txBox="1"/>
          <p:nvPr/>
        </p:nvSpPr>
        <p:spPr>
          <a:xfrm>
            <a:off x="6675966" y="6823733"/>
            <a:ext cx="6057901" cy="10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40" marR="40640" defTabSz="4135437">
              <a:lnSpc>
                <a:spcPct val="110000"/>
              </a:lnSpc>
              <a:buSzPct val="200000"/>
              <a:buChar char="•"/>
              <a:defRPr sz="3300">
                <a:uFill>
                  <a:solidFill>
                    <a:srgbClr val="000000"/>
                  </a:solidFill>
                </a:uFill>
                <a:latin typeface="Times New Roman"/>
                <a:ea typeface="Times New Roman"/>
                <a:cs typeface="Times New Roman"/>
                <a:sym typeface="Times New Roman"/>
              </a:defRPr>
            </a:lvl1pPr>
          </a:lstStyle>
          <a:p>
            <a:pPr/>
            <a:r>
              <a:t>Clear long-range correlation in high-multiplicity p+Pb.</a:t>
            </a:r>
          </a:p>
        </p:txBody>
      </p:sp>
      <p:sp>
        <p:nvSpPr>
          <p:cNvPr id="1202" name="Line"/>
          <p:cNvSpPr/>
          <p:nvPr/>
        </p:nvSpPr>
        <p:spPr>
          <a:xfrm flipV="1">
            <a:off x="6361345" y="1329665"/>
            <a:ext cx="2" cy="7094270"/>
          </a:xfrm>
          <a:prstGeom prst="line">
            <a:avLst/>
          </a:prstGeom>
          <a:ln w="12700">
            <a:solidFill>
              <a:srgbClr val="000000"/>
            </a:solidFill>
            <a:miter lim="400000"/>
          </a:ln>
        </p:spPr>
        <p:txBody>
          <a:bodyPr lIns="50800" tIns="50800" rIns="50800" bIns="50800" anchor="ctr"/>
          <a:lstStyle/>
          <a:p>
            <a:pPr/>
          </a:p>
        </p:txBody>
      </p:sp>
      <p:sp>
        <p:nvSpPr>
          <p:cNvPr id="1203" name="Slide Number"/>
          <p:cNvSpPr txBox="1"/>
          <p:nvPr>
            <p:ph type="sldNum" sz="quarter" idx="4294967295"/>
          </p:nvPr>
        </p:nvSpPr>
        <p:spPr>
          <a:xfrm>
            <a:off x="12532647" y="9326598"/>
            <a:ext cx="368574" cy="358590"/>
          </a:xfrm>
          <a:prstGeom prst="rect">
            <a:avLst/>
          </a:prstGeom>
          <a:extLst>
            <a:ext uri="{C572A759-6A51-4108-AA02-DFA0A04FC94B}">
              <ma14:wrappingTextBoxFlag xmlns:ma14="http://schemas.microsoft.com/office/mac/drawingml/2011/main" val="1"/>
            </a:ext>
          </a:extLst>
        </p:spPr>
        <p:txBody>
          <a:bodyPr anchor="t"/>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05" name="Multiplot_1Dcorre_pPb_1p5and10mband0mbanddefault_1bin_replot_v13.gif" descr="Multiplot_1Dcorre_pPb_1p5and10mband0mbanddefault_1bin_replot_v13.gif"/>
          <p:cNvPicPr>
            <a:picLocks noChangeAspect="1"/>
          </p:cNvPicPr>
          <p:nvPr/>
        </p:nvPicPr>
        <p:blipFill>
          <a:blip r:embed="rId2">
            <a:extLst/>
          </a:blip>
          <a:stretch>
            <a:fillRect/>
          </a:stretch>
        </p:blipFill>
        <p:spPr>
          <a:xfrm>
            <a:off x="131233" y="1372370"/>
            <a:ext cx="6624288" cy="4739793"/>
          </a:xfrm>
          <a:prstGeom prst="rect">
            <a:avLst/>
          </a:prstGeom>
          <a:ln w="12700">
            <a:miter lim="400000"/>
          </a:ln>
        </p:spPr>
      </p:pic>
      <p:sp>
        <p:nvSpPr>
          <p:cNvPr id="1206" name="The two-particle correlation in p+Pb can be well described by σ=1.5-3 mb.…"/>
          <p:cNvSpPr txBox="1"/>
          <p:nvPr/>
        </p:nvSpPr>
        <p:spPr>
          <a:xfrm>
            <a:off x="353483" y="6219656"/>
            <a:ext cx="6106826" cy="2714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900"/>
              </a:spcBef>
              <a:buSzPct val="125000"/>
              <a:buChar char="•"/>
              <a:defRPr sz="2900">
                <a:latin typeface="Times New Roman"/>
                <a:ea typeface="Times New Roman"/>
                <a:cs typeface="Times New Roman"/>
                <a:sym typeface="Times New Roman"/>
              </a:defRPr>
            </a:pPr>
            <a:r>
              <a:t>The two-particle correlation in p+Pb can be well described by σ=1.5-3 mb.</a:t>
            </a:r>
          </a:p>
          <a:p>
            <a:pPr defTabSz="584200">
              <a:spcBef>
                <a:spcPts val="900"/>
              </a:spcBef>
              <a:buSzPct val="125000"/>
              <a:buChar char="•"/>
              <a:defRPr sz="2900">
                <a:latin typeface="Times New Roman"/>
                <a:ea typeface="Times New Roman"/>
                <a:cs typeface="Times New Roman"/>
                <a:sym typeface="Times New Roman"/>
              </a:defRPr>
            </a:pPr>
            <a:r>
              <a:t>The signal strength increases with σ and vanishes for σ = 0 mb.=&gt;Long-range correlation is produced by parton cascade.</a:t>
            </a:r>
          </a:p>
        </p:txBody>
      </p:sp>
      <p:sp>
        <p:nvSpPr>
          <p:cNvPr id="1207"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208"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1209" name="AMPT results on long-range correlation and vn"/>
          <p:cNvSpPr txBox="1"/>
          <p:nvPr>
            <p:ph type="title"/>
          </p:nvPr>
        </p:nvSpPr>
        <p:spPr>
          <a:xfrm>
            <a:off x="221654" y="-182069"/>
            <a:ext cx="12561492" cy="1397001"/>
          </a:xfrm>
          <a:prstGeom prst="rect">
            <a:avLst/>
          </a:prstGeom>
        </p:spPr>
        <p:txBody>
          <a:bodyPr/>
          <a:lstStyle/>
          <a:p>
            <a:pPr marL="39199" marR="39199" defTabSz="91440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4600">
                <a:uFill>
                  <a:solidFill>
                    <a:srgbClr val="000000"/>
                  </a:solidFill>
                </a:uFill>
                <a:latin typeface="Times New Roman"/>
                <a:ea typeface="Times New Roman"/>
                <a:cs typeface="Times New Roman"/>
                <a:sym typeface="Times New Roman"/>
              </a:defRPr>
            </a:pPr>
            <a:r>
              <a:t>AMPT results on long-range correlation and v</a:t>
            </a:r>
            <a:r>
              <a:rPr baseline="-5999"/>
              <a:t>n</a:t>
            </a:r>
          </a:p>
        </p:txBody>
      </p:sp>
      <p:sp>
        <p:nvSpPr>
          <p:cNvPr id="1210" name="G.-L. Ma and A. Bzdak, Phys.Lett. B 739 (2014) 209."/>
          <p:cNvSpPr txBox="1"/>
          <p:nvPr/>
        </p:nvSpPr>
        <p:spPr>
          <a:xfrm>
            <a:off x="-640753" y="1287825"/>
            <a:ext cx="6367856" cy="370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584200">
              <a:spcBef>
                <a:spcPts val="4400"/>
              </a:spcBef>
              <a:defRPr sz="3500">
                <a:latin typeface="Times New Roman"/>
                <a:ea typeface="Times New Roman"/>
                <a:cs typeface="Times New Roman"/>
                <a:sym typeface="Times New Roman"/>
              </a:defRPr>
            </a:pPr>
            <a:r>
              <a:rPr sz="1900"/>
              <a:t>G.-L. Ma and A. Bzdak, Phys.Lett. B 739 (2014) 209.</a:t>
            </a:r>
          </a:p>
        </p:txBody>
      </p:sp>
      <p:pic>
        <p:nvPicPr>
          <p:cNvPr id="1211" name="Image" descr="Image"/>
          <p:cNvPicPr>
            <a:picLocks noChangeAspect="1"/>
          </p:cNvPicPr>
          <p:nvPr/>
        </p:nvPicPr>
        <p:blipFill>
          <a:blip r:embed="rId3">
            <a:extLst/>
          </a:blip>
          <a:stretch>
            <a:fillRect/>
          </a:stretch>
        </p:blipFill>
        <p:spPr>
          <a:xfrm>
            <a:off x="6684191" y="1752591"/>
            <a:ext cx="6106826" cy="4739794"/>
          </a:xfrm>
          <a:prstGeom prst="rect">
            <a:avLst/>
          </a:prstGeom>
          <a:ln w="12700">
            <a:miter lim="400000"/>
          </a:ln>
        </p:spPr>
      </p:pic>
      <p:sp>
        <p:nvSpPr>
          <p:cNvPr id="1212" name="Line"/>
          <p:cNvSpPr/>
          <p:nvPr/>
        </p:nvSpPr>
        <p:spPr>
          <a:xfrm flipV="1">
            <a:off x="6502399" y="1329665"/>
            <a:ext cx="2" cy="7094270"/>
          </a:xfrm>
          <a:prstGeom prst="line">
            <a:avLst/>
          </a:prstGeom>
          <a:ln w="12700">
            <a:solidFill>
              <a:srgbClr val="000000"/>
            </a:solidFill>
            <a:miter lim="400000"/>
          </a:ln>
        </p:spPr>
        <p:txBody>
          <a:bodyPr lIns="50800" tIns="50800" rIns="50800" bIns="50800" anchor="ctr"/>
          <a:lstStyle/>
          <a:p>
            <a:pPr/>
          </a:p>
        </p:txBody>
      </p:sp>
      <p:sp>
        <p:nvSpPr>
          <p:cNvPr id="1213" name="For p+Pb, AMPT (σ=3 mb) reproduces the integrated two-particle v2 and v3."/>
          <p:cNvSpPr txBox="1"/>
          <p:nvPr/>
        </p:nvSpPr>
        <p:spPr>
          <a:xfrm>
            <a:off x="7192325" y="6589302"/>
            <a:ext cx="5516064" cy="13432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900"/>
              </a:spcBef>
              <a:buSzPct val="125000"/>
              <a:buChar char="•"/>
              <a:defRPr sz="2900">
                <a:latin typeface="Times New Roman"/>
                <a:ea typeface="Times New Roman"/>
                <a:cs typeface="Times New Roman"/>
                <a:sym typeface="Times New Roman"/>
              </a:defRPr>
            </a:lvl1pPr>
          </a:lstStyle>
          <a:p>
            <a:pPr/>
            <a:r>
              <a:t>For p+Pb, AMPT (σ=3 mb) reproduces the integrated two-particle v2 and v3.</a:t>
            </a:r>
          </a:p>
        </p:txBody>
      </p:sp>
      <p:sp>
        <p:nvSpPr>
          <p:cNvPr id="1214" name="A. Bzdak and G.-L. Ma, Phys.Rev.Lett. 113, (2014) 252301."/>
          <p:cNvSpPr txBox="1"/>
          <p:nvPr/>
        </p:nvSpPr>
        <p:spPr>
          <a:xfrm>
            <a:off x="5859664" y="1279942"/>
            <a:ext cx="7006571" cy="370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defTabSz="584200">
              <a:spcBef>
                <a:spcPts val="4400"/>
              </a:spcBef>
              <a:defRPr sz="3500">
                <a:latin typeface="Times New Roman"/>
                <a:ea typeface="Times New Roman"/>
                <a:cs typeface="Times New Roman"/>
                <a:sym typeface="Times New Roman"/>
              </a:defRPr>
            </a:pPr>
            <a:r>
              <a:rPr sz="1900"/>
              <a:t>A. Bzdak and G.-L. Ma, Phys.Rev.Lett. 113, (2014) 252301.</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6" name="Studying flow` in small systems with AMPT model"/>
          <p:cNvSpPr txBox="1"/>
          <p:nvPr>
            <p:ph type="title"/>
          </p:nvPr>
        </p:nvSpPr>
        <p:spPr>
          <a:xfrm>
            <a:off x="507272" y="-648641"/>
            <a:ext cx="11990256" cy="2438401"/>
          </a:xfrm>
          <a:prstGeom prst="rect">
            <a:avLst/>
          </a:prstGeom>
        </p:spPr>
        <p:txBody>
          <a:bodyPr/>
          <a:lstStyle>
            <a:lvl1pPr>
              <a:defRPr b="1" sz="4100">
                <a:latin typeface="Times New Roman"/>
                <a:ea typeface="Times New Roman"/>
                <a:cs typeface="Times New Roman"/>
                <a:sym typeface="Times New Roman"/>
              </a:defRPr>
            </a:lvl1pPr>
          </a:lstStyle>
          <a:p>
            <a:pPr/>
            <a:r>
              <a:t>Studying flow` in small systems with AMPT model</a:t>
            </a:r>
          </a:p>
        </p:txBody>
      </p:sp>
      <p:sp>
        <p:nvSpPr>
          <p:cNvPr id="1217" name="Z.-W.Lin et al., Phys. Rev C 72, 064901 (2005)"/>
          <p:cNvSpPr txBox="1"/>
          <p:nvPr/>
        </p:nvSpPr>
        <p:spPr>
          <a:xfrm>
            <a:off x="6150145" y="1299985"/>
            <a:ext cx="4220091" cy="346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700">
                <a:latin typeface="Times New Roman"/>
                <a:ea typeface="Times New Roman"/>
                <a:cs typeface="Times New Roman"/>
                <a:sym typeface="Times New Roman"/>
              </a:defRPr>
            </a:lvl1pPr>
          </a:lstStyle>
          <a:p>
            <a:pPr/>
            <a:r>
              <a:t>Z.-W.Lin et al., Phys. Rev C 72, 064901 (2005)</a:t>
            </a:r>
          </a:p>
        </p:txBody>
      </p:sp>
      <p:sp>
        <p:nvSpPr>
          <p:cNvPr id="1218"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latin typeface="Arial"/>
                <a:ea typeface="Arial"/>
                <a:cs typeface="Arial"/>
                <a:sym typeface="Arial"/>
              </a:defRPr>
            </a:lvl1pPr>
          </a:lstStyle>
          <a:p>
            <a:pPr/>
            <a:fld id="{86CB4B4D-7CA3-9044-876B-883B54F8677D}" type="slidenum"/>
          </a:p>
        </p:txBody>
      </p:sp>
      <p:pic>
        <p:nvPicPr>
          <p:cNvPr id="1219" name="Screen Shot 2019-08-08 at 1.01.36 PM.png" descr="Screen Shot 2019-08-08 at 1.01.36 PM.png"/>
          <p:cNvPicPr>
            <a:picLocks noChangeAspect="1"/>
          </p:cNvPicPr>
          <p:nvPr/>
        </p:nvPicPr>
        <p:blipFill>
          <a:blip r:embed="rId2">
            <a:extLst/>
          </a:blip>
          <a:stretch>
            <a:fillRect/>
          </a:stretch>
        </p:blipFill>
        <p:spPr>
          <a:xfrm>
            <a:off x="1962150" y="1797050"/>
            <a:ext cx="9080500" cy="6159500"/>
          </a:xfrm>
          <a:prstGeom prst="rect">
            <a:avLst/>
          </a:prstGeom>
          <a:ln w="12700">
            <a:miter lim="400000"/>
          </a:ln>
        </p:spPr>
      </p:pic>
      <p:sp>
        <p:nvSpPr>
          <p:cNvPr id="1220" name="flow`=flow(escape⊕hydro⊕CGC)⊕non-flow"/>
          <p:cNvSpPr txBox="1"/>
          <p:nvPr>
            <p:ph type="body" sz="half" idx="1"/>
          </p:nvPr>
        </p:nvSpPr>
        <p:spPr>
          <a:xfrm>
            <a:off x="628786" y="7494947"/>
            <a:ext cx="11747228" cy="2207254"/>
          </a:xfrm>
          <a:prstGeom prst="rect">
            <a:avLst/>
          </a:prstGeom>
        </p:spPr>
        <p:txBody>
          <a:bodyPr/>
          <a:lstStyle/>
          <a:p>
            <a:pPr marL="0" indent="0">
              <a:buSzTx/>
              <a:buNone/>
              <a:defRPr sz="4900">
                <a:latin typeface="Times New Roman"/>
                <a:ea typeface="Times New Roman"/>
                <a:cs typeface="Times New Roman"/>
                <a:sym typeface="Times New Roman"/>
              </a:defRPr>
            </a:pPr>
            <a:r>
              <a:t>flow`=flow(</a:t>
            </a:r>
            <a:r>
              <a:rPr>
                <a:solidFill>
                  <a:srgbClr val="FF2600"/>
                </a:solidFill>
              </a:rPr>
              <a:t>escape</a:t>
            </a:r>
            <a:r>
              <a:t>⊕hydro⊕CGC)⊕non-flow</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22" name="droppedImage.tiff" descr="droppedImage.tiff"/>
          <p:cNvPicPr>
            <a:picLocks noChangeAspect="1"/>
          </p:cNvPicPr>
          <p:nvPr/>
        </p:nvPicPr>
        <p:blipFill>
          <a:blip r:embed="rId2">
            <a:extLst/>
          </a:blip>
          <a:stretch>
            <a:fillRect/>
          </a:stretch>
        </p:blipFill>
        <p:spPr>
          <a:xfrm>
            <a:off x="3654752" y="1320800"/>
            <a:ext cx="3787448" cy="3187700"/>
          </a:xfrm>
          <a:prstGeom prst="rect">
            <a:avLst/>
          </a:prstGeom>
          <a:ln w="12700">
            <a:miter lim="400000"/>
          </a:ln>
        </p:spPr>
      </p:pic>
      <p:sp>
        <p:nvSpPr>
          <p:cNvPr id="1223" name="Escape-type small systems?"/>
          <p:cNvSpPr txBox="1"/>
          <p:nvPr/>
        </p:nvSpPr>
        <p:spPr>
          <a:xfrm>
            <a:off x="1270000" y="-177800"/>
            <a:ext cx="10464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algn="ctr" defTabSz="914400">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5500">
                <a:uFill>
                  <a:solidFill>
                    <a:srgbClr val="000000"/>
                  </a:solidFill>
                </a:uFill>
                <a:latin typeface="Times New Roman"/>
                <a:ea typeface="Times New Roman"/>
                <a:cs typeface="Times New Roman"/>
                <a:sym typeface="Times New Roman"/>
              </a:defRPr>
            </a:lvl1pPr>
          </a:lstStyle>
          <a:p>
            <a:pPr/>
            <a:r>
              <a:t>Escape-type small systems?</a:t>
            </a:r>
          </a:p>
        </p:txBody>
      </p:sp>
      <p:pic>
        <p:nvPicPr>
          <p:cNvPr id="1224" name="droppedImage.tiff" descr="droppedImage.tiff"/>
          <p:cNvPicPr>
            <a:picLocks noChangeAspect="1"/>
          </p:cNvPicPr>
          <p:nvPr/>
        </p:nvPicPr>
        <p:blipFill>
          <a:blip r:embed="rId3">
            <a:extLst/>
          </a:blip>
          <a:stretch>
            <a:fillRect/>
          </a:stretch>
        </p:blipFill>
        <p:spPr>
          <a:xfrm>
            <a:off x="711200" y="4609555"/>
            <a:ext cx="6172200" cy="4178845"/>
          </a:xfrm>
          <a:prstGeom prst="rect">
            <a:avLst/>
          </a:prstGeom>
          <a:ln w="12700">
            <a:miter lim="400000"/>
          </a:ln>
        </p:spPr>
      </p:pic>
      <p:sp>
        <p:nvSpPr>
          <p:cNvPr id="1225" name="parton v2"/>
          <p:cNvSpPr txBox="1"/>
          <p:nvPr/>
        </p:nvSpPr>
        <p:spPr>
          <a:xfrm rot="16200000">
            <a:off x="-256527" y="5365008"/>
            <a:ext cx="1543999" cy="4840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700">
                <a:latin typeface="Arial"/>
                <a:ea typeface="Arial"/>
                <a:cs typeface="Arial"/>
                <a:sym typeface="Arial"/>
              </a:defRPr>
            </a:lvl1pPr>
          </a:lstStyle>
          <a:p>
            <a:pPr/>
            <a:r>
              <a:t>parton v2</a:t>
            </a:r>
          </a:p>
        </p:txBody>
      </p:sp>
      <p:sp>
        <p:nvSpPr>
          <p:cNvPr id="1226" name="Number of parton collisions"/>
          <p:cNvSpPr txBox="1"/>
          <p:nvPr/>
        </p:nvSpPr>
        <p:spPr>
          <a:xfrm>
            <a:off x="2577141" y="8663337"/>
            <a:ext cx="4269118" cy="48408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700">
                <a:latin typeface="Arial"/>
                <a:ea typeface="Arial"/>
                <a:cs typeface="Arial"/>
                <a:sym typeface="Arial"/>
              </a:defRPr>
            </a:lvl1pPr>
          </a:lstStyle>
          <a:p>
            <a:pPr/>
            <a:r>
              <a:t>Number of parton collisions</a:t>
            </a:r>
          </a:p>
        </p:txBody>
      </p:sp>
      <p:pic>
        <p:nvPicPr>
          <p:cNvPr id="1227" name="droppedImage.png" descr="droppedImage.png"/>
          <p:cNvPicPr>
            <a:picLocks noChangeAspect="0"/>
          </p:cNvPicPr>
          <p:nvPr/>
        </p:nvPicPr>
        <p:blipFill>
          <a:blip r:embed="rId4">
            <a:extLst/>
          </a:blip>
          <a:stretch>
            <a:fillRect/>
          </a:stretch>
        </p:blipFill>
        <p:spPr>
          <a:xfrm>
            <a:off x="685800" y="1282664"/>
            <a:ext cx="2616200" cy="3187701"/>
          </a:xfrm>
          <a:prstGeom prst="rect">
            <a:avLst/>
          </a:prstGeom>
          <a:ln w="12700">
            <a:miter lim="400000"/>
          </a:ln>
        </p:spPr>
      </p:pic>
      <p:sp>
        <p:nvSpPr>
          <p:cNvPr id="1228" name="Oval"/>
          <p:cNvSpPr/>
          <p:nvPr/>
        </p:nvSpPr>
        <p:spPr>
          <a:xfrm>
            <a:off x="800100" y="2540000"/>
            <a:ext cx="2171700" cy="774700"/>
          </a:xfrm>
          <a:prstGeom prst="ellipse">
            <a:avLst/>
          </a:prstGeom>
          <a:ln w="50800">
            <a:solidFill>
              <a:srgbClr val="000000"/>
            </a:solidFill>
            <a:custDash>
              <a:ds d="200000" sp="200000"/>
            </a:custDash>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29" name="All partons’ v2 increases with Ncoll…"/>
          <p:cNvSpPr txBox="1"/>
          <p:nvPr/>
        </p:nvSpPr>
        <p:spPr>
          <a:xfrm>
            <a:off x="7205134" y="4728355"/>
            <a:ext cx="5257801" cy="4368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spcBef>
                <a:spcPts val="900"/>
              </a:spcBef>
              <a:buSzPct val="125000"/>
              <a:buChar char="•"/>
              <a:defRPr sz="2700">
                <a:latin typeface="Times New Roman"/>
                <a:ea typeface="Times New Roman"/>
                <a:cs typeface="Times New Roman"/>
                <a:sym typeface="Times New Roman"/>
              </a:defRPr>
            </a:pPr>
            <a:r>
              <a:t>All partons’ v2 increases with Ncoll</a:t>
            </a:r>
          </a:p>
          <a:p>
            <a:pPr defTabSz="584200">
              <a:spcBef>
                <a:spcPts val="900"/>
              </a:spcBef>
              <a:buSzPct val="125000"/>
              <a:buChar char="•"/>
              <a:defRPr sz="2700">
                <a:latin typeface="Times New Roman"/>
                <a:ea typeface="Times New Roman"/>
                <a:cs typeface="Times New Roman"/>
                <a:sym typeface="Times New Roman"/>
              </a:defRPr>
            </a:pPr>
            <a:r>
              <a:t>Freezeout partons’ v2 decreases with Ncoll.</a:t>
            </a:r>
          </a:p>
          <a:p>
            <a:pPr defTabSz="584200">
              <a:spcBef>
                <a:spcPts val="900"/>
              </a:spcBef>
              <a:buSzPct val="125000"/>
              <a:buChar char="•"/>
              <a:defRPr sz="2700">
                <a:latin typeface="Times New Roman"/>
                <a:ea typeface="Times New Roman"/>
                <a:cs typeface="Times New Roman"/>
                <a:sym typeface="Times New Roman"/>
              </a:defRPr>
            </a:pPr>
            <a:r>
              <a:t>Non-freezeout partons go from negative v2 to small v2 after collisions</a:t>
            </a:r>
          </a:p>
          <a:p>
            <a:pPr defTabSz="584200">
              <a:spcBef>
                <a:spcPts val="900"/>
              </a:spcBef>
              <a:buSzPct val="125000"/>
              <a:buChar char="•"/>
              <a:defRPr sz="2700">
                <a:latin typeface="Times New Roman"/>
                <a:ea typeface="Times New Roman"/>
                <a:cs typeface="Times New Roman"/>
                <a:sym typeface="Times New Roman"/>
              </a:defRPr>
            </a:pPr>
            <a:r>
              <a:t>The escape contribution to total v2 is large (~70%) in mid-central Au+Au; larger for d+Au (~90%)</a:t>
            </a:r>
          </a:p>
        </p:txBody>
      </p:sp>
      <p:sp>
        <p:nvSpPr>
          <p:cNvPr id="1230" name="larger probability for partons to escape along the short axis"/>
          <p:cNvSpPr txBox="1"/>
          <p:nvPr/>
        </p:nvSpPr>
        <p:spPr>
          <a:xfrm>
            <a:off x="7535334" y="2366057"/>
            <a:ext cx="4597401" cy="161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3500">
                <a:latin typeface="Arial"/>
                <a:ea typeface="Arial"/>
                <a:cs typeface="Arial"/>
                <a:sym typeface="Arial"/>
              </a:defRPr>
            </a:lvl1pPr>
          </a:lstStyle>
          <a:p>
            <a:pPr/>
            <a:r>
              <a:t>larger probability for partons to escape along the short axis</a:t>
            </a:r>
          </a:p>
        </p:txBody>
      </p:sp>
      <p:sp>
        <p:nvSpPr>
          <p:cNvPr id="1231" name="Features:"/>
          <p:cNvSpPr txBox="1"/>
          <p:nvPr/>
        </p:nvSpPr>
        <p:spPr>
          <a:xfrm>
            <a:off x="7233995" y="4057650"/>
            <a:ext cx="2260155"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000">
                <a:latin typeface="Arial"/>
                <a:ea typeface="Arial"/>
                <a:cs typeface="Arial"/>
                <a:sym typeface="Arial"/>
              </a:defRPr>
            </a:lvl1pPr>
          </a:lstStyle>
          <a:p>
            <a:pPr/>
            <a:r>
              <a:t>Features:</a:t>
            </a:r>
          </a:p>
        </p:txBody>
      </p:sp>
      <p:sp>
        <p:nvSpPr>
          <p:cNvPr id="1232" name="L. He, T. Edmonds, Zi-Wei Lin, F. Liu, D. Molnar, Fuqiang Wang, Phys.Lett. B753 (2016) 506."/>
          <p:cNvSpPr txBox="1"/>
          <p:nvPr/>
        </p:nvSpPr>
        <p:spPr>
          <a:xfrm>
            <a:off x="7629852" y="1320255"/>
            <a:ext cx="5165754" cy="967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2000">
                <a:latin typeface="Times New Roman"/>
                <a:ea typeface="Times New Roman"/>
                <a:cs typeface="Times New Roman"/>
                <a:sym typeface="Times New Roman"/>
              </a:defRPr>
            </a:lvl1pPr>
          </a:lstStyle>
          <a:p>
            <a:pPr/>
            <a:r>
              <a:t>L. He, T. Edmonds, Zi-Wei Lin, F. Liu, D. Molnar, Fuqiang Wang, Phys.Lett. B753 (2016) 506.</a:t>
            </a:r>
          </a:p>
        </p:txBody>
      </p:sp>
      <p:sp>
        <p:nvSpPr>
          <p:cNvPr id="1233" name="Slide Number"/>
          <p:cNvSpPr txBox="1"/>
          <p:nvPr>
            <p:ph type="sldNum" sz="quarter" idx="4294967295"/>
          </p:nvPr>
        </p:nvSpPr>
        <p:spPr>
          <a:xfrm>
            <a:off x="12532647" y="9326598"/>
            <a:ext cx="368574" cy="358590"/>
          </a:xfrm>
          <a:prstGeom prst="rect">
            <a:avLst/>
          </a:prstGeom>
          <a:extLst>
            <a:ext uri="{C572A759-6A51-4108-AA02-DFA0A04FC94B}">
              <ma14:wrappingTextBoxFlag xmlns:ma14="http://schemas.microsoft.com/office/mac/drawingml/2011/main" val="1"/>
            </a:ext>
          </a:extLst>
        </p:spPr>
        <p:txBody>
          <a:bodyPr anchor="t"/>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5" name="v2pt_pPb3mb_120Nch260_zpc_diffNcoll_v6.gif" descr="v2pt_pPb3mb_120Nch260_zpc_diffNcoll_v6.gif"/>
          <p:cNvPicPr>
            <a:picLocks noChangeAspect="1"/>
          </p:cNvPicPr>
          <p:nvPr/>
        </p:nvPicPr>
        <p:blipFill>
          <a:blip r:embed="rId2">
            <a:extLst/>
          </a:blip>
          <a:stretch>
            <a:fillRect/>
          </a:stretch>
        </p:blipFill>
        <p:spPr>
          <a:xfrm>
            <a:off x="4737100" y="1308100"/>
            <a:ext cx="8839200" cy="6718300"/>
          </a:xfrm>
          <a:prstGeom prst="rect">
            <a:avLst/>
          </a:prstGeom>
          <a:ln w="12700">
            <a:miter lim="400000"/>
          </a:ln>
        </p:spPr>
      </p:pic>
      <p:sp>
        <p:nvSpPr>
          <p:cNvPr id="1236" name="Final partons’ v2 with different Ncoll"/>
          <p:cNvSpPr txBox="1"/>
          <p:nvPr/>
        </p:nvSpPr>
        <p:spPr>
          <a:xfrm>
            <a:off x="476250" y="27318"/>
            <a:ext cx="12052300"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500">
                <a:latin typeface="Times New Roman"/>
                <a:ea typeface="Times New Roman"/>
                <a:cs typeface="Times New Roman"/>
                <a:sym typeface="Times New Roman"/>
              </a:defRPr>
            </a:lvl1pPr>
          </a:lstStyle>
          <a:p>
            <a:pPr/>
            <a:r>
              <a:t>Final partons’ v2 with different Ncoll </a:t>
            </a:r>
          </a:p>
        </p:txBody>
      </p:sp>
      <p:grpSp>
        <p:nvGrpSpPr>
          <p:cNvPr id="1245" name="Group"/>
          <p:cNvGrpSpPr/>
          <p:nvPr/>
        </p:nvGrpSpPr>
        <p:grpSpPr>
          <a:xfrm>
            <a:off x="99676" y="1766541"/>
            <a:ext cx="4635507" cy="3143620"/>
            <a:chOff x="0" y="0"/>
            <a:chExt cx="4635505" cy="3143619"/>
          </a:xfrm>
        </p:grpSpPr>
        <p:pic>
          <p:nvPicPr>
            <p:cNvPr id="1237" name="NcollDis_pPb502TeV_3mb_120Nch260.gif" descr="NcollDis_pPb502TeV_3mb_120Nch260.gif"/>
            <p:cNvPicPr>
              <a:picLocks noChangeAspect="1"/>
            </p:cNvPicPr>
            <p:nvPr/>
          </p:nvPicPr>
          <p:blipFill>
            <a:blip r:embed="rId3">
              <a:extLst/>
            </a:blip>
            <a:stretch>
              <a:fillRect/>
            </a:stretch>
          </p:blipFill>
          <p:spPr>
            <a:xfrm>
              <a:off x="0" y="0"/>
              <a:ext cx="4635506" cy="3143620"/>
            </a:xfrm>
            <a:prstGeom prst="rect">
              <a:avLst/>
            </a:prstGeom>
            <a:ln w="12700" cap="flat">
              <a:noFill/>
              <a:miter lim="400000"/>
            </a:ln>
            <a:effectLst/>
          </p:spPr>
        </p:pic>
        <p:sp>
          <p:nvSpPr>
            <p:cNvPr id="1238" name="Rectangle"/>
            <p:cNvSpPr/>
            <p:nvPr/>
          </p:nvSpPr>
          <p:spPr>
            <a:xfrm>
              <a:off x="481750" y="409299"/>
              <a:ext cx="188908" cy="2426732"/>
            </a:xfrm>
            <a:prstGeom prst="rect">
              <a:avLst/>
            </a:prstGeom>
            <a:gradFill flip="none" rotWithShape="1">
              <a:gsLst>
                <a:gs pos="0">
                  <a:srgbClr val="FFFFFF">
                    <a:alpha val="50000"/>
                  </a:srgbClr>
                </a:gs>
                <a:gs pos="100000">
                  <a:srgbClr val="58596B"/>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39" name="Rectangle"/>
            <p:cNvSpPr/>
            <p:nvPr/>
          </p:nvSpPr>
          <p:spPr>
            <a:xfrm>
              <a:off x="690724" y="1522384"/>
              <a:ext cx="188763" cy="1285035"/>
            </a:xfrm>
            <a:prstGeom prst="rect">
              <a:avLst/>
            </a:prstGeom>
            <a:gradFill flip="none" rotWithShape="1">
              <a:gsLst>
                <a:gs pos="0">
                  <a:srgbClr val="FFFFFF">
                    <a:alpha val="50000"/>
                  </a:srgbClr>
                </a:gs>
                <a:gs pos="100000">
                  <a:srgbClr val="FF2600"/>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40" name="Rectangle"/>
            <p:cNvSpPr/>
            <p:nvPr/>
          </p:nvSpPr>
          <p:spPr>
            <a:xfrm>
              <a:off x="899531" y="1918111"/>
              <a:ext cx="188763" cy="914771"/>
            </a:xfrm>
            <a:prstGeom prst="rect">
              <a:avLst/>
            </a:prstGeom>
            <a:gradFill flip="none" rotWithShape="1">
              <a:gsLst>
                <a:gs pos="0">
                  <a:srgbClr val="FFFFFF">
                    <a:alpha val="50000"/>
                  </a:srgbClr>
                </a:gs>
                <a:gs pos="100000">
                  <a:srgbClr val="00F900"/>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41" name="Rectangle"/>
            <p:cNvSpPr/>
            <p:nvPr/>
          </p:nvSpPr>
          <p:spPr>
            <a:xfrm>
              <a:off x="1108336" y="2157694"/>
              <a:ext cx="188763" cy="675188"/>
            </a:xfrm>
            <a:prstGeom prst="rect">
              <a:avLst/>
            </a:prstGeom>
            <a:gradFill flip="none" rotWithShape="1">
              <a:gsLst>
                <a:gs pos="0">
                  <a:srgbClr val="FFFFFF">
                    <a:alpha val="50000"/>
                  </a:srgbClr>
                </a:gs>
                <a:gs pos="100000">
                  <a:srgbClr val="0433FF"/>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42" name="Rectangle"/>
            <p:cNvSpPr/>
            <p:nvPr/>
          </p:nvSpPr>
          <p:spPr>
            <a:xfrm>
              <a:off x="1317142" y="2317417"/>
              <a:ext cx="188763" cy="515466"/>
            </a:xfrm>
            <a:prstGeom prst="rect">
              <a:avLst/>
            </a:prstGeom>
            <a:gradFill flip="none" rotWithShape="1">
              <a:gsLst>
                <a:gs pos="0">
                  <a:srgbClr val="FFFFFF">
                    <a:alpha val="50000"/>
                  </a:srgbClr>
                </a:gs>
                <a:gs pos="100000">
                  <a:srgbClr val="FFFB00"/>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43" name="Rectangle"/>
            <p:cNvSpPr/>
            <p:nvPr/>
          </p:nvSpPr>
          <p:spPr>
            <a:xfrm>
              <a:off x="1525948" y="2448097"/>
              <a:ext cx="188763" cy="384785"/>
            </a:xfrm>
            <a:prstGeom prst="rect">
              <a:avLst/>
            </a:prstGeom>
            <a:gradFill flip="none" rotWithShape="1">
              <a:gsLst>
                <a:gs pos="0">
                  <a:srgbClr val="FFFFFF">
                    <a:alpha val="50000"/>
                  </a:srgbClr>
                </a:gs>
                <a:gs pos="100000">
                  <a:srgbClr val="FF40FF"/>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44" name="Rectangle"/>
            <p:cNvSpPr/>
            <p:nvPr/>
          </p:nvSpPr>
          <p:spPr>
            <a:xfrm>
              <a:off x="1734753" y="2556998"/>
              <a:ext cx="188763" cy="275884"/>
            </a:xfrm>
            <a:prstGeom prst="rect">
              <a:avLst/>
            </a:prstGeom>
            <a:gradFill flip="none" rotWithShape="1">
              <a:gsLst>
                <a:gs pos="0">
                  <a:srgbClr val="FFFFFF">
                    <a:alpha val="50000"/>
                  </a:srgbClr>
                </a:gs>
                <a:gs pos="100000">
                  <a:srgbClr val="00FDFF"/>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grpSp>
        <p:nvGrpSpPr>
          <p:cNvPr id="1271" name="Group"/>
          <p:cNvGrpSpPr/>
          <p:nvPr/>
        </p:nvGrpSpPr>
        <p:grpSpPr>
          <a:xfrm>
            <a:off x="508000" y="5353983"/>
            <a:ext cx="3797300" cy="1834217"/>
            <a:chOff x="0" y="933"/>
            <a:chExt cx="3797300" cy="1834216"/>
          </a:xfrm>
        </p:grpSpPr>
        <p:sp>
          <p:nvSpPr>
            <p:cNvPr id="1246" name="Ncoll=0"/>
            <p:cNvSpPr txBox="1"/>
            <p:nvPr/>
          </p:nvSpPr>
          <p:spPr>
            <a:xfrm>
              <a:off x="1435100" y="1069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Ncoll=0</a:t>
              </a:r>
            </a:p>
          </p:txBody>
        </p:sp>
        <p:sp>
          <p:nvSpPr>
            <p:cNvPr id="1247" name="Ncoll=1"/>
            <p:cNvSpPr txBox="1"/>
            <p:nvPr/>
          </p:nvSpPr>
          <p:spPr>
            <a:xfrm>
              <a:off x="2717800" y="1069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Ncoll=1</a:t>
              </a:r>
            </a:p>
          </p:txBody>
        </p:sp>
        <p:sp>
          <p:nvSpPr>
            <p:cNvPr id="1248" name="partons"/>
            <p:cNvSpPr txBox="1"/>
            <p:nvPr/>
          </p:nvSpPr>
          <p:spPr>
            <a:xfrm>
              <a:off x="0" y="933"/>
              <a:ext cx="1123746" cy="4807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700">
                  <a:latin typeface="Times New Roman"/>
                  <a:ea typeface="Times New Roman"/>
                  <a:cs typeface="Times New Roman"/>
                  <a:sym typeface="Times New Roman"/>
                </a:defRPr>
              </a:lvl1pPr>
            </a:lstStyle>
            <a:p>
              <a:pPr/>
              <a:r>
                <a:t>partons</a:t>
              </a:r>
            </a:p>
          </p:txBody>
        </p:sp>
        <p:sp>
          <p:nvSpPr>
            <p:cNvPr id="1249" name="="/>
            <p:cNvSpPr txBox="1"/>
            <p:nvPr/>
          </p:nvSpPr>
          <p:spPr>
            <a:xfrm>
              <a:off x="1117600" y="5146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50" name="+"/>
            <p:cNvSpPr txBox="1"/>
            <p:nvPr/>
          </p:nvSpPr>
          <p:spPr>
            <a:xfrm>
              <a:off x="2400300" y="578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51" name="+"/>
            <p:cNvSpPr txBox="1"/>
            <p:nvPr/>
          </p:nvSpPr>
          <p:spPr>
            <a:xfrm>
              <a:off x="12700" y="7055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52" name="Ncoll=2"/>
            <p:cNvSpPr txBox="1"/>
            <p:nvPr/>
          </p:nvSpPr>
          <p:spPr>
            <a:xfrm>
              <a:off x="304800" y="7038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Ncoll=2</a:t>
              </a:r>
            </a:p>
          </p:txBody>
        </p:sp>
        <p:sp>
          <p:nvSpPr>
            <p:cNvPr id="1253" name="+"/>
            <p:cNvSpPr txBox="1"/>
            <p:nvPr/>
          </p:nvSpPr>
          <p:spPr>
            <a:xfrm>
              <a:off x="1295400" y="7055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54" name="Ncoll=3"/>
            <p:cNvSpPr txBox="1"/>
            <p:nvPr/>
          </p:nvSpPr>
          <p:spPr>
            <a:xfrm>
              <a:off x="1587500" y="7038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Ncoll=3</a:t>
              </a:r>
            </a:p>
          </p:txBody>
        </p:sp>
        <p:sp>
          <p:nvSpPr>
            <p:cNvPr id="1255" name="+"/>
            <p:cNvSpPr txBox="1"/>
            <p:nvPr/>
          </p:nvSpPr>
          <p:spPr>
            <a:xfrm>
              <a:off x="2527300" y="7055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56" name="Ncoll=4"/>
            <p:cNvSpPr txBox="1"/>
            <p:nvPr/>
          </p:nvSpPr>
          <p:spPr>
            <a:xfrm>
              <a:off x="2819400" y="7038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Ncoll=4</a:t>
              </a:r>
            </a:p>
          </p:txBody>
        </p:sp>
        <p:sp>
          <p:nvSpPr>
            <p:cNvPr id="1257" name="+"/>
            <p:cNvSpPr txBox="1"/>
            <p:nvPr/>
          </p:nvSpPr>
          <p:spPr>
            <a:xfrm>
              <a:off x="38100" y="13532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58" name="Ncoll=5"/>
            <p:cNvSpPr txBox="1"/>
            <p:nvPr/>
          </p:nvSpPr>
          <p:spPr>
            <a:xfrm>
              <a:off x="330200" y="13515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Ncoll=5</a:t>
              </a:r>
            </a:p>
          </p:txBody>
        </p:sp>
        <p:sp>
          <p:nvSpPr>
            <p:cNvPr id="1259" name="+"/>
            <p:cNvSpPr txBox="1"/>
            <p:nvPr/>
          </p:nvSpPr>
          <p:spPr>
            <a:xfrm>
              <a:off x="1320800" y="13532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60" name="Ncoll=6"/>
            <p:cNvSpPr txBox="1"/>
            <p:nvPr/>
          </p:nvSpPr>
          <p:spPr>
            <a:xfrm>
              <a:off x="1612900" y="13515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Ncoll=6</a:t>
              </a:r>
            </a:p>
          </p:txBody>
        </p:sp>
        <p:sp>
          <p:nvSpPr>
            <p:cNvPr id="1261" name="+"/>
            <p:cNvSpPr txBox="1"/>
            <p:nvPr/>
          </p:nvSpPr>
          <p:spPr>
            <a:xfrm>
              <a:off x="2552700" y="13532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62" name="..."/>
            <p:cNvSpPr txBox="1"/>
            <p:nvPr/>
          </p:nvSpPr>
          <p:spPr>
            <a:xfrm>
              <a:off x="2844800" y="1351595"/>
              <a:ext cx="304800"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a:t>
              </a:r>
            </a:p>
          </p:txBody>
        </p:sp>
        <p:sp>
          <p:nvSpPr>
            <p:cNvPr id="1263" name="Rectangle"/>
            <p:cNvSpPr/>
            <p:nvPr/>
          </p:nvSpPr>
          <p:spPr>
            <a:xfrm>
              <a:off x="0" y="69850"/>
              <a:ext cx="1092200" cy="4572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64" name="Rectangle"/>
            <p:cNvSpPr/>
            <p:nvPr/>
          </p:nvSpPr>
          <p:spPr>
            <a:xfrm>
              <a:off x="1397000" y="69850"/>
              <a:ext cx="1003300" cy="4572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65" name="Rectangle"/>
            <p:cNvSpPr/>
            <p:nvPr/>
          </p:nvSpPr>
          <p:spPr>
            <a:xfrm>
              <a:off x="2679700" y="69850"/>
              <a:ext cx="1003300" cy="457200"/>
            </a:xfrm>
            <a:prstGeom prst="rect">
              <a:avLst/>
            </a:prstGeom>
            <a:noFill/>
            <a:ln w="254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66" name="Rectangle"/>
            <p:cNvSpPr/>
            <p:nvPr/>
          </p:nvSpPr>
          <p:spPr>
            <a:xfrm>
              <a:off x="266700" y="692150"/>
              <a:ext cx="1003300" cy="457200"/>
            </a:xfrm>
            <a:prstGeom prst="rect">
              <a:avLst/>
            </a:prstGeom>
            <a:noFill/>
            <a:ln w="25400" cap="flat">
              <a:solidFill>
                <a:srgbClr val="00F9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67" name="Rectangle"/>
            <p:cNvSpPr/>
            <p:nvPr/>
          </p:nvSpPr>
          <p:spPr>
            <a:xfrm>
              <a:off x="1549400" y="692150"/>
              <a:ext cx="1003300" cy="457200"/>
            </a:xfrm>
            <a:prstGeom prst="rect">
              <a:avLst/>
            </a:prstGeom>
            <a:noFill/>
            <a:ln w="25400" cap="flat">
              <a:solidFill>
                <a:srgbClr val="0433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68" name="Rectangle"/>
            <p:cNvSpPr/>
            <p:nvPr/>
          </p:nvSpPr>
          <p:spPr>
            <a:xfrm>
              <a:off x="2794000" y="692150"/>
              <a:ext cx="1003300" cy="457200"/>
            </a:xfrm>
            <a:prstGeom prst="rect">
              <a:avLst/>
            </a:prstGeom>
            <a:noFill/>
            <a:ln w="25400" cap="flat">
              <a:solidFill>
                <a:srgbClr val="FFFB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69" name="Rectangle"/>
            <p:cNvSpPr/>
            <p:nvPr/>
          </p:nvSpPr>
          <p:spPr>
            <a:xfrm>
              <a:off x="279400" y="1327150"/>
              <a:ext cx="1003300" cy="457200"/>
            </a:xfrm>
            <a:prstGeom prst="rect">
              <a:avLst/>
            </a:prstGeom>
            <a:noFill/>
            <a:ln w="25400" cap="flat">
              <a:solidFill>
                <a:srgbClr val="FF40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70" name="Rectangle"/>
            <p:cNvSpPr/>
            <p:nvPr/>
          </p:nvSpPr>
          <p:spPr>
            <a:xfrm>
              <a:off x="1562100" y="1377950"/>
              <a:ext cx="1003300" cy="457200"/>
            </a:xfrm>
            <a:prstGeom prst="rect">
              <a:avLst/>
            </a:prstGeom>
            <a:noFill/>
            <a:ln w="25400" cap="flat">
              <a:solidFill>
                <a:srgbClr val="00FD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272" name="Final partons’ v2 decreases with Ncoll."/>
          <p:cNvSpPr txBox="1"/>
          <p:nvPr/>
        </p:nvSpPr>
        <p:spPr>
          <a:xfrm>
            <a:off x="4685464" y="7675909"/>
            <a:ext cx="12192001"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571500" indent="-571500" defTabSz="584200">
              <a:spcBef>
                <a:spcPts val="1500"/>
              </a:spcBef>
              <a:buClr>
                <a:srgbClr val="000000"/>
              </a:buClr>
              <a:buSzPct val="171000"/>
              <a:buFont typeface="Gill Sans"/>
              <a:buChar char="•"/>
              <a:defRPr sz="3600">
                <a:latin typeface="Times New Roman"/>
                <a:ea typeface="Times New Roman"/>
                <a:cs typeface="Times New Roman"/>
                <a:sym typeface="Times New Roman"/>
              </a:defRPr>
            </a:lvl1pPr>
          </a:lstStyle>
          <a:p>
            <a:pPr/>
            <a:r>
              <a:t>Final partons’ v2 decreases with Ncoll. </a:t>
            </a:r>
          </a:p>
        </p:txBody>
      </p:sp>
      <p:sp>
        <p:nvSpPr>
          <p:cNvPr id="1273" name="Final freezeout partons"/>
          <p:cNvSpPr txBox="1"/>
          <p:nvPr/>
        </p:nvSpPr>
        <p:spPr>
          <a:xfrm>
            <a:off x="5071901" y="1249579"/>
            <a:ext cx="5407931"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4200">
                <a:latin typeface="Times New Roman"/>
                <a:ea typeface="Times New Roman"/>
                <a:cs typeface="Times New Roman"/>
                <a:sym typeface="Times New Roman"/>
              </a:defRPr>
            </a:lvl1pPr>
          </a:lstStyle>
          <a:p>
            <a:pPr/>
            <a:r>
              <a:t>Final freezeout partons</a:t>
            </a:r>
          </a:p>
        </p:txBody>
      </p:sp>
      <p:sp>
        <p:nvSpPr>
          <p:cNvPr id="1274" name="Line"/>
          <p:cNvSpPr/>
          <p:nvPr/>
        </p:nvSpPr>
        <p:spPr>
          <a:xfrm flipV="1">
            <a:off x="7556499" y="4737100"/>
            <a:ext cx="1" cy="2311401"/>
          </a:xfrm>
          <a:prstGeom prst="line">
            <a:avLst/>
          </a:prstGeom>
          <a:ln w="38100" cap="rnd">
            <a:solidFill>
              <a:srgbClr val="000000"/>
            </a:solidFill>
            <a:custDash>
              <a:ds d="100000" sp="200000"/>
            </a:custDash>
            <a:miter lim="400000"/>
            <a:headEnd type="stealth"/>
          </a:ln>
        </p:spPr>
        <p:txBody>
          <a:bodyPr lIns="50800" tIns="50800" rIns="50800" bIns="50800" anchor="ctr"/>
          <a:lstStyle/>
          <a:p>
            <a:pPr/>
          </a:p>
        </p:txBody>
      </p:sp>
      <p:sp>
        <p:nvSpPr>
          <p:cNvPr id="1275" name="Line"/>
          <p:cNvSpPr/>
          <p:nvPr/>
        </p:nvSpPr>
        <p:spPr>
          <a:xfrm flipV="1">
            <a:off x="10897991" y="2663626"/>
            <a:ext cx="1" cy="3064076"/>
          </a:xfrm>
          <a:prstGeom prst="line">
            <a:avLst/>
          </a:prstGeom>
          <a:ln w="38100" cap="rnd">
            <a:solidFill>
              <a:srgbClr val="000000"/>
            </a:solidFill>
            <a:custDash>
              <a:ds d="100000" sp="200000"/>
            </a:custDash>
            <a:miter lim="400000"/>
            <a:headEnd type="stealth"/>
          </a:ln>
        </p:spPr>
        <p:txBody>
          <a:bodyPr lIns="50800" tIns="50800" rIns="50800" bIns="50800" anchor="ctr"/>
          <a:lstStyle/>
          <a:p>
            <a:pPr/>
          </a:p>
        </p:txBody>
      </p:sp>
      <p:sp>
        <p:nvSpPr>
          <p:cNvPr id="1276" name="Guo-Liang Ma, Adam Bzdak, Nucl. Phys. A 956 (2016) 745–748"/>
          <p:cNvSpPr txBox="1"/>
          <p:nvPr/>
        </p:nvSpPr>
        <p:spPr>
          <a:xfrm>
            <a:off x="252605" y="8768903"/>
            <a:ext cx="6738889"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Times New Roman"/>
                <a:ea typeface="Times New Roman"/>
                <a:cs typeface="Times New Roman"/>
                <a:sym typeface="Times New Roman"/>
              </a:defRPr>
            </a:lvl1pPr>
          </a:lstStyle>
          <a:p>
            <a:pPr/>
            <a:r>
              <a:t>Guo-Liang Ma, Adam Bzdak, Nucl. Phys. A 956 (2016) 745–748</a:t>
            </a:r>
          </a:p>
        </p:txBody>
      </p:sp>
      <p:sp>
        <p:nvSpPr>
          <p:cNvPr id="1277" name="Slide Number"/>
          <p:cNvSpPr txBox="1"/>
          <p:nvPr>
            <p:ph type="sldNum" sz="quarter" idx="4294967295"/>
          </p:nvPr>
        </p:nvSpPr>
        <p:spPr>
          <a:xfrm>
            <a:off x="12532647" y="9326598"/>
            <a:ext cx="368574" cy="358590"/>
          </a:xfrm>
          <a:prstGeom prst="rect">
            <a:avLst/>
          </a:prstGeom>
          <a:extLst>
            <a:ext uri="{C572A759-6A51-4108-AA02-DFA0A04FC94B}">
              <ma14:wrappingTextBoxFlag xmlns:ma14="http://schemas.microsoft.com/office/mac/drawingml/2011/main" val="1"/>
            </a:ext>
          </a:extLst>
        </p:spPr>
        <p:txBody>
          <a:bodyPr anchor="t"/>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9" name="v2pt_pPb3mb_120Nch260_zpct0_diffNcoll_v7.gif" descr="v2pt_pPb3mb_120Nch260_zpct0_diffNcoll_v7.gif"/>
          <p:cNvPicPr>
            <a:picLocks noChangeAspect="1"/>
          </p:cNvPicPr>
          <p:nvPr/>
        </p:nvPicPr>
        <p:blipFill>
          <a:blip r:embed="rId2">
            <a:extLst/>
          </a:blip>
          <a:stretch>
            <a:fillRect/>
          </a:stretch>
        </p:blipFill>
        <p:spPr>
          <a:xfrm>
            <a:off x="4737100" y="1308100"/>
            <a:ext cx="8839200" cy="6743700"/>
          </a:xfrm>
          <a:prstGeom prst="rect">
            <a:avLst/>
          </a:prstGeom>
          <a:ln w="12700">
            <a:miter lim="400000"/>
          </a:ln>
        </p:spPr>
      </p:pic>
      <p:grpSp>
        <p:nvGrpSpPr>
          <p:cNvPr id="1288" name="Group"/>
          <p:cNvGrpSpPr/>
          <p:nvPr/>
        </p:nvGrpSpPr>
        <p:grpSpPr>
          <a:xfrm>
            <a:off x="99676" y="1766541"/>
            <a:ext cx="4635507" cy="3143620"/>
            <a:chOff x="0" y="0"/>
            <a:chExt cx="4635505" cy="3143619"/>
          </a:xfrm>
        </p:grpSpPr>
        <p:pic>
          <p:nvPicPr>
            <p:cNvPr id="1280" name="NcollDis_pPb502TeV_3mb_120Nch260.gif" descr="NcollDis_pPb502TeV_3mb_120Nch260.gif"/>
            <p:cNvPicPr>
              <a:picLocks noChangeAspect="1"/>
            </p:cNvPicPr>
            <p:nvPr/>
          </p:nvPicPr>
          <p:blipFill>
            <a:blip r:embed="rId3">
              <a:extLst/>
            </a:blip>
            <a:stretch>
              <a:fillRect/>
            </a:stretch>
          </p:blipFill>
          <p:spPr>
            <a:xfrm>
              <a:off x="0" y="0"/>
              <a:ext cx="4635506" cy="3143620"/>
            </a:xfrm>
            <a:prstGeom prst="rect">
              <a:avLst/>
            </a:prstGeom>
            <a:ln w="12700" cap="flat">
              <a:noFill/>
              <a:miter lim="400000"/>
            </a:ln>
            <a:effectLst/>
          </p:spPr>
        </p:pic>
        <p:sp>
          <p:nvSpPr>
            <p:cNvPr id="1281" name="Rectangle"/>
            <p:cNvSpPr/>
            <p:nvPr/>
          </p:nvSpPr>
          <p:spPr>
            <a:xfrm>
              <a:off x="481750" y="409299"/>
              <a:ext cx="188908" cy="2426732"/>
            </a:xfrm>
            <a:prstGeom prst="rect">
              <a:avLst/>
            </a:prstGeom>
            <a:gradFill flip="none" rotWithShape="1">
              <a:gsLst>
                <a:gs pos="0">
                  <a:srgbClr val="FFFFFF">
                    <a:alpha val="50000"/>
                  </a:srgbClr>
                </a:gs>
                <a:gs pos="100000">
                  <a:srgbClr val="58596B"/>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82" name="Rectangle"/>
            <p:cNvSpPr/>
            <p:nvPr/>
          </p:nvSpPr>
          <p:spPr>
            <a:xfrm>
              <a:off x="690724" y="1522384"/>
              <a:ext cx="188763" cy="1285035"/>
            </a:xfrm>
            <a:prstGeom prst="rect">
              <a:avLst/>
            </a:prstGeom>
            <a:gradFill flip="none" rotWithShape="1">
              <a:gsLst>
                <a:gs pos="0">
                  <a:srgbClr val="FFFFFF">
                    <a:alpha val="50000"/>
                  </a:srgbClr>
                </a:gs>
                <a:gs pos="100000">
                  <a:srgbClr val="FF2600"/>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83" name="Rectangle"/>
            <p:cNvSpPr/>
            <p:nvPr/>
          </p:nvSpPr>
          <p:spPr>
            <a:xfrm>
              <a:off x="899531" y="1918111"/>
              <a:ext cx="188763" cy="914771"/>
            </a:xfrm>
            <a:prstGeom prst="rect">
              <a:avLst/>
            </a:prstGeom>
            <a:gradFill flip="none" rotWithShape="1">
              <a:gsLst>
                <a:gs pos="0">
                  <a:srgbClr val="FFFFFF">
                    <a:alpha val="50000"/>
                  </a:srgbClr>
                </a:gs>
                <a:gs pos="100000">
                  <a:srgbClr val="00F900"/>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84" name="Rectangle"/>
            <p:cNvSpPr/>
            <p:nvPr/>
          </p:nvSpPr>
          <p:spPr>
            <a:xfrm>
              <a:off x="1108336" y="2157694"/>
              <a:ext cx="188763" cy="675188"/>
            </a:xfrm>
            <a:prstGeom prst="rect">
              <a:avLst/>
            </a:prstGeom>
            <a:gradFill flip="none" rotWithShape="1">
              <a:gsLst>
                <a:gs pos="0">
                  <a:srgbClr val="FFFFFF">
                    <a:alpha val="50000"/>
                  </a:srgbClr>
                </a:gs>
                <a:gs pos="100000">
                  <a:srgbClr val="0433FF"/>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85" name="Rectangle"/>
            <p:cNvSpPr/>
            <p:nvPr/>
          </p:nvSpPr>
          <p:spPr>
            <a:xfrm>
              <a:off x="1317142" y="2317417"/>
              <a:ext cx="188763" cy="515466"/>
            </a:xfrm>
            <a:prstGeom prst="rect">
              <a:avLst/>
            </a:prstGeom>
            <a:gradFill flip="none" rotWithShape="1">
              <a:gsLst>
                <a:gs pos="0">
                  <a:srgbClr val="FFFFFF">
                    <a:alpha val="50000"/>
                  </a:srgbClr>
                </a:gs>
                <a:gs pos="100000">
                  <a:srgbClr val="FFFB00"/>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86" name="Rectangle"/>
            <p:cNvSpPr/>
            <p:nvPr/>
          </p:nvSpPr>
          <p:spPr>
            <a:xfrm>
              <a:off x="1525948" y="2448097"/>
              <a:ext cx="188763" cy="384785"/>
            </a:xfrm>
            <a:prstGeom prst="rect">
              <a:avLst/>
            </a:prstGeom>
            <a:gradFill flip="none" rotWithShape="1">
              <a:gsLst>
                <a:gs pos="0">
                  <a:srgbClr val="FFFFFF">
                    <a:alpha val="50000"/>
                  </a:srgbClr>
                </a:gs>
                <a:gs pos="100000">
                  <a:srgbClr val="FF40FF"/>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287" name="Rectangle"/>
            <p:cNvSpPr/>
            <p:nvPr/>
          </p:nvSpPr>
          <p:spPr>
            <a:xfrm>
              <a:off x="1734753" y="2556998"/>
              <a:ext cx="188763" cy="275884"/>
            </a:xfrm>
            <a:prstGeom prst="rect">
              <a:avLst/>
            </a:prstGeom>
            <a:gradFill flip="none" rotWithShape="1">
              <a:gsLst>
                <a:gs pos="0">
                  <a:srgbClr val="FFFFFF">
                    <a:alpha val="50000"/>
                  </a:srgbClr>
                </a:gs>
                <a:gs pos="100000">
                  <a:srgbClr val="00FDFF"/>
                </a:gs>
              </a:gsLst>
              <a:lin ang="5400000" scaled="0"/>
            </a:gradFill>
            <a:ln w="127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289" name="Initial partons"/>
          <p:cNvSpPr txBox="1"/>
          <p:nvPr/>
        </p:nvSpPr>
        <p:spPr>
          <a:xfrm>
            <a:off x="5220851" y="1308099"/>
            <a:ext cx="4381501"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4200">
                <a:latin typeface="Times New Roman"/>
                <a:ea typeface="Times New Roman"/>
                <a:cs typeface="Times New Roman"/>
                <a:sym typeface="Times New Roman"/>
              </a:defRPr>
            </a:lvl1pPr>
          </a:lstStyle>
          <a:p>
            <a:pPr/>
            <a:r>
              <a:t>Initial partons</a:t>
            </a:r>
          </a:p>
        </p:txBody>
      </p:sp>
      <p:sp>
        <p:nvSpPr>
          <p:cNvPr id="1290" name="In the initial state, v2 (small Ncoll)&gt;0 and v2 (large Ncoll)&lt;0 since the average v2 must be zero."/>
          <p:cNvSpPr txBox="1"/>
          <p:nvPr/>
        </p:nvSpPr>
        <p:spPr>
          <a:xfrm>
            <a:off x="406400" y="7632022"/>
            <a:ext cx="12192000"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571500" indent="-571500" defTabSz="584200">
              <a:spcBef>
                <a:spcPts val="1500"/>
              </a:spcBef>
              <a:buClr>
                <a:srgbClr val="000000"/>
              </a:buClr>
              <a:buSzPct val="171000"/>
              <a:buFont typeface="Gill Sans"/>
              <a:buChar char="•"/>
              <a:defRPr sz="3100">
                <a:latin typeface="Times New Roman"/>
                <a:ea typeface="Times New Roman"/>
                <a:cs typeface="Times New Roman"/>
                <a:sym typeface="Times New Roman"/>
              </a:defRPr>
            </a:lvl1pPr>
          </a:lstStyle>
          <a:p>
            <a:pPr/>
            <a:r>
              <a:t>In the initial state, v2 (small Ncoll)&gt;0 and v2 (large Ncoll)&lt;0 since the average v2 must be zero.</a:t>
            </a:r>
          </a:p>
        </p:txBody>
      </p:sp>
      <p:grpSp>
        <p:nvGrpSpPr>
          <p:cNvPr id="1316" name="Group"/>
          <p:cNvGrpSpPr/>
          <p:nvPr/>
        </p:nvGrpSpPr>
        <p:grpSpPr>
          <a:xfrm>
            <a:off x="508000" y="5353983"/>
            <a:ext cx="3797300" cy="1834217"/>
            <a:chOff x="0" y="933"/>
            <a:chExt cx="3797300" cy="1834216"/>
          </a:xfrm>
        </p:grpSpPr>
        <p:sp>
          <p:nvSpPr>
            <p:cNvPr id="1291" name="Ncoll=0"/>
            <p:cNvSpPr txBox="1"/>
            <p:nvPr/>
          </p:nvSpPr>
          <p:spPr>
            <a:xfrm>
              <a:off x="1435100" y="1069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Ncoll=0</a:t>
              </a:r>
            </a:p>
          </p:txBody>
        </p:sp>
        <p:sp>
          <p:nvSpPr>
            <p:cNvPr id="1292" name="Ncoll=1"/>
            <p:cNvSpPr txBox="1"/>
            <p:nvPr/>
          </p:nvSpPr>
          <p:spPr>
            <a:xfrm>
              <a:off x="2717800" y="1069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Ncoll=1</a:t>
              </a:r>
            </a:p>
          </p:txBody>
        </p:sp>
        <p:sp>
          <p:nvSpPr>
            <p:cNvPr id="1293" name="partons"/>
            <p:cNvSpPr txBox="1"/>
            <p:nvPr/>
          </p:nvSpPr>
          <p:spPr>
            <a:xfrm>
              <a:off x="0" y="933"/>
              <a:ext cx="1123746" cy="4807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700">
                  <a:latin typeface="Times New Roman"/>
                  <a:ea typeface="Times New Roman"/>
                  <a:cs typeface="Times New Roman"/>
                  <a:sym typeface="Times New Roman"/>
                </a:defRPr>
              </a:lvl1pPr>
            </a:lstStyle>
            <a:p>
              <a:pPr/>
              <a:r>
                <a:t>partons</a:t>
              </a:r>
            </a:p>
          </p:txBody>
        </p:sp>
        <p:sp>
          <p:nvSpPr>
            <p:cNvPr id="1294" name="="/>
            <p:cNvSpPr txBox="1"/>
            <p:nvPr/>
          </p:nvSpPr>
          <p:spPr>
            <a:xfrm>
              <a:off x="1117600" y="5146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95" name="+"/>
            <p:cNvSpPr txBox="1"/>
            <p:nvPr/>
          </p:nvSpPr>
          <p:spPr>
            <a:xfrm>
              <a:off x="2400300" y="578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96" name="+"/>
            <p:cNvSpPr txBox="1"/>
            <p:nvPr/>
          </p:nvSpPr>
          <p:spPr>
            <a:xfrm>
              <a:off x="12700" y="7055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97" name="Ncoll=2"/>
            <p:cNvSpPr txBox="1"/>
            <p:nvPr/>
          </p:nvSpPr>
          <p:spPr>
            <a:xfrm>
              <a:off x="304800" y="7038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Ncoll=2</a:t>
              </a:r>
            </a:p>
          </p:txBody>
        </p:sp>
        <p:sp>
          <p:nvSpPr>
            <p:cNvPr id="1298" name="+"/>
            <p:cNvSpPr txBox="1"/>
            <p:nvPr/>
          </p:nvSpPr>
          <p:spPr>
            <a:xfrm>
              <a:off x="1295400" y="7055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299" name="Ncoll=3"/>
            <p:cNvSpPr txBox="1"/>
            <p:nvPr/>
          </p:nvSpPr>
          <p:spPr>
            <a:xfrm>
              <a:off x="1587500" y="7038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Ncoll=3</a:t>
              </a:r>
            </a:p>
          </p:txBody>
        </p:sp>
        <p:sp>
          <p:nvSpPr>
            <p:cNvPr id="1300" name="+"/>
            <p:cNvSpPr txBox="1"/>
            <p:nvPr/>
          </p:nvSpPr>
          <p:spPr>
            <a:xfrm>
              <a:off x="2527300" y="7055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301" name="Ncoll=4"/>
            <p:cNvSpPr txBox="1"/>
            <p:nvPr/>
          </p:nvSpPr>
          <p:spPr>
            <a:xfrm>
              <a:off x="2819400" y="7038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Ncoll=4</a:t>
              </a:r>
            </a:p>
          </p:txBody>
        </p:sp>
        <p:sp>
          <p:nvSpPr>
            <p:cNvPr id="1302" name="+"/>
            <p:cNvSpPr txBox="1"/>
            <p:nvPr/>
          </p:nvSpPr>
          <p:spPr>
            <a:xfrm>
              <a:off x="38100" y="13532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303" name="Ncoll=5"/>
            <p:cNvSpPr txBox="1"/>
            <p:nvPr/>
          </p:nvSpPr>
          <p:spPr>
            <a:xfrm>
              <a:off x="330200" y="13515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Ncoll=5</a:t>
              </a:r>
            </a:p>
          </p:txBody>
        </p:sp>
        <p:sp>
          <p:nvSpPr>
            <p:cNvPr id="1304" name="+"/>
            <p:cNvSpPr txBox="1"/>
            <p:nvPr/>
          </p:nvSpPr>
          <p:spPr>
            <a:xfrm>
              <a:off x="1320800" y="13532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305" name="Ncoll=6"/>
            <p:cNvSpPr txBox="1"/>
            <p:nvPr/>
          </p:nvSpPr>
          <p:spPr>
            <a:xfrm>
              <a:off x="1612900" y="1351595"/>
              <a:ext cx="948854"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Ncoll=6</a:t>
              </a:r>
            </a:p>
          </p:txBody>
        </p:sp>
        <p:sp>
          <p:nvSpPr>
            <p:cNvPr id="1306" name="+"/>
            <p:cNvSpPr txBox="1"/>
            <p:nvPr/>
          </p:nvSpPr>
          <p:spPr>
            <a:xfrm>
              <a:off x="2552700" y="1353213"/>
              <a:ext cx="300522" cy="4685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600">
                  <a:latin typeface="Times New Roman"/>
                  <a:ea typeface="Times New Roman"/>
                  <a:cs typeface="Times New Roman"/>
                  <a:sym typeface="Times New Roman"/>
                </a:defRPr>
              </a:lvl1pPr>
            </a:lstStyle>
            <a:p>
              <a:pPr/>
              <a:r>
                <a:t>+</a:t>
              </a:r>
            </a:p>
          </p:txBody>
        </p:sp>
        <p:sp>
          <p:nvSpPr>
            <p:cNvPr id="1307" name="..."/>
            <p:cNvSpPr txBox="1"/>
            <p:nvPr/>
          </p:nvSpPr>
          <p:spPr>
            <a:xfrm>
              <a:off x="2844800" y="1351595"/>
              <a:ext cx="304800" cy="382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584200">
                <a:defRPr sz="2000">
                  <a:latin typeface="Times New Roman"/>
                  <a:ea typeface="Times New Roman"/>
                  <a:cs typeface="Times New Roman"/>
                  <a:sym typeface="Times New Roman"/>
                </a:defRPr>
              </a:lvl1pPr>
            </a:lstStyle>
            <a:p>
              <a:pPr/>
              <a:r>
                <a:t>...</a:t>
              </a:r>
            </a:p>
          </p:txBody>
        </p:sp>
        <p:sp>
          <p:nvSpPr>
            <p:cNvPr id="1308" name="Rectangle"/>
            <p:cNvSpPr/>
            <p:nvPr/>
          </p:nvSpPr>
          <p:spPr>
            <a:xfrm>
              <a:off x="0" y="69850"/>
              <a:ext cx="1092200" cy="4572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09" name="Rectangle"/>
            <p:cNvSpPr/>
            <p:nvPr/>
          </p:nvSpPr>
          <p:spPr>
            <a:xfrm>
              <a:off x="1397000" y="69850"/>
              <a:ext cx="1003300" cy="457200"/>
            </a:xfrm>
            <a:prstGeom prst="rect">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10" name="Rectangle"/>
            <p:cNvSpPr/>
            <p:nvPr/>
          </p:nvSpPr>
          <p:spPr>
            <a:xfrm>
              <a:off x="2679700" y="69850"/>
              <a:ext cx="1003300" cy="457200"/>
            </a:xfrm>
            <a:prstGeom prst="rect">
              <a:avLst/>
            </a:prstGeom>
            <a:noFill/>
            <a:ln w="254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11" name="Rectangle"/>
            <p:cNvSpPr/>
            <p:nvPr/>
          </p:nvSpPr>
          <p:spPr>
            <a:xfrm>
              <a:off x="266700" y="692150"/>
              <a:ext cx="1003300" cy="457200"/>
            </a:xfrm>
            <a:prstGeom prst="rect">
              <a:avLst/>
            </a:prstGeom>
            <a:noFill/>
            <a:ln w="25400" cap="flat">
              <a:solidFill>
                <a:srgbClr val="00F9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12" name="Rectangle"/>
            <p:cNvSpPr/>
            <p:nvPr/>
          </p:nvSpPr>
          <p:spPr>
            <a:xfrm>
              <a:off x="1549400" y="692150"/>
              <a:ext cx="1003300" cy="457200"/>
            </a:xfrm>
            <a:prstGeom prst="rect">
              <a:avLst/>
            </a:prstGeom>
            <a:noFill/>
            <a:ln w="25400" cap="flat">
              <a:solidFill>
                <a:srgbClr val="0433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13" name="Rectangle"/>
            <p:cNvSpPr/>
            <p:nvPr/>
          </p:nvSpPr>
          <p:spPr>
            <a:xfrm>
              <a:off x="2794000" y="692150"/>
              <a:ext cx="1003300" cy="457200"/>
            </a:xfrm>
            <a:prstGeom prst="rect">
              <a:avLst/>
            </a:prstGeom>
            <a:noFill/>
            <a:ln w="25400" cap="flat">
              <a:solidFill>
                <a:srgbClr val="FFFB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14" name="Rectangle"/>
            <p:cNvSpPr/>
            <p:nvPr/>
          </p:nvSpPr>
          <p:spPr>
            <a:xfrm>
              <a:off x="279400" y="1327150"/>
              <a:ext cx="1003300" cy="457200"/>
            </a:xfrm>
            <a:prstGeom prst="rect">
              <a:avLst/>
            </a:prstGeom>
            <a:noFill/>
            <a:ln w="25400" cap="flat">
              <a:solidFill>
                <a:srgbClr val="FF40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15" name="Rectangle"/>
            <p:cNvSpPr/>
            <p:nvPr/>
          </p:nvSpPr>
          <p:spPr>
            <a:xfrm>
              <a:off x="1562100" y="1377950"/>
              <a:ext cx="1003300" cy="457200"/>
            </a:xfrm>
            <a:prstGeom prst="rect">
              <a:avLst/>
            </a:prstGeom>
            <a:noFill/>
            <a:ln w="25400" cap="flat">
              <a:solidFill>
                <a:srgbClr val="00FDFF"/>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317" name="Line"/>
          <p:cNvSpPr/>
          <p:nvPr/>
        </p:nvSpPr>
        <p:spPr>
          <a:xfrm flipH="1" flipV="1">
            <a:off x="7163725" y="2171699"/>
            <a:ext cx="1" cy="1665554"/>
          </a:xfrm>
          <a:prstGeom prst="line">
            <a:avLst/>
          </a:prstGeom>
          <a:ln w="38100" cap="rnd">
            <a:solidFill>
              <a:srgbClr val="000000"/>
            </a:solidFill>
            <a:custDash>
              <a:ds d="100000" sp="200000"/>
            </a:custDash>
            <a:miter lim="400000"/>
            <a:headEnd type="stealth"/>
          </a:ln>
        </p:spPr>
        <p:txBody>
          <a:bodyPr lIns="50800" tIns="50800" rIns="50800" bIns="50800" anchor="ctr"/>
          <a:lstStyle/>
          <a:p>
            <a:pPr/>
          </a:p>
        </p:txBody>
      </p:sp>
      <p:sp>
        <p:nvSpPr>
          <p:cNvPr id="1318" name="Line"/>
          <p:cNvSpPr/>
          <p:nvPr/>
        </p:nvSpPr>
        <p:spPr>
          <a:xfrm flipH="1" flipV="1">
            <a:off x="12012778" y="3060647"/>
            <a:ext cx="2" cy="3648977"/>
          </a:xfrm>
          <a:prstGeom prst="line">
            <a:avLst/>
          </a:prstGeom>
          <a:ln w="38100" cap="rnd">
            <a:solidFill>
              <a:srgbClr val="000000"/>
            </a:solidFill>
            <a:custDash>
              <a:ds d="100000" sp="200000"/>
            </a:custDash>
            <a:miter lim="400000"/>
            <a:headEnd type="stealth"/>
          </a:ln>
        </p:spPr>
        <p:txBody>
          <a:bodyPr lIns="50800" tIns="50800" rIns="50800" bIns="50800" anchor="ctr"/>
          <a:lstStyle/>
          <a:p>
            <a:pPr/>
          </a:p>
        </p:txBody>
      </p:sp>
      <p:sp>
        <p:nvSpPr>
          <p:cNvPr id="1319" name="Initial partons’ v2 with different Ncoll"/>
          <p:cNvSpPr txBox="1"/>
          <p:nvPr/>
        </p:nvSpPr>
        <p:spPr>
          <a:xfrm>
            <a:off x="476250" y="27318"/>
            <a:ext cx="12052300"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500">
                <a:latin typeface="Times New Roman"/>
                <a:ea typeface="Times New Roman"/>
                <a:cs typeface="Times New Roman"/>
                <a:sym typeface="Times New Roman"/>
              </a:defRPr>
            </a:lvl1pPr>
          </a:lstStyle>
          <a:p>
            <a:pPr/>
            <a:r>
              <a:t>Initial partons’ v2 with different Ncoll </a:t>
            </a:r>
          </a:p>
        </p:txBody>
      </p:sp>
      <p:sp>
        <p:nvSpPr>
          <p:cNvPr id="1320" name="Slide Number"/>
          <p:cNvSpPr txBox="1"/>
          <p:nvPr>
            <p:ph type="sldNum" sz="quarter" idx="4294967295"/>
          </p:nvPr>
        </p:nvSpPr>
        <p:spPr>
          <a:xfrm>
            <a:off x="12532647" y="9326598"/>
            <a:ext cx="368574" cy="358590"/>
          </a:xfrm>
          <a:prstGeom prst="rect">
            <a:avLst/>
          </a:prstGeom>
          <a:extLst>
            <a:ext uri="{C572A759-6A51-4108-AA02-DFA0A04FC94B}">
              <ma14:wrappingTextBoxFlag xmlns:ma14="http://schemas.microsoft.com/office/mac/drawingml/2011/main" val="1"/>
            </a:ext>
          </a:extLst>
        </p:spPr>
        <p:txBody>
          <a:bodyPr anchor="t"/>
          <a:lstStyle>
            <a:lvl1pPr>
              <a:defRPr>
                <a:latin typeface="Times New Roman"/>
                <a:ea typeface="Times New Roman"/>
                <a:cs typeface="Times New Roman"/>
                <a:sym typeface="Times New Roman"/>
              </a:defRPr>
            </a:lvl1pPr>
          </a:lstStyle>
          <a:p>
            <a:pPr/>
            <a:fld id="{86CB4B4D-7CA3-9044-876B-883B54F8677D}" type="slidenum"/>
          </a:p>
        </p:txBody>
      </p:sp>
      <p:sp>
        <p:nvSpPr>
          <p:cNvPr id="1321" name="Guo-Liang Ma, Adam Bzdak, Nucl. Phys. A 956 (2016) 745–748"/>
          <p:cNvSpPr txBox="1"/>
          <p:nvPr/>
        </p:nvSpPr>
        <p:spPr>
          <a:xfrm>
            <a:off x="252605" y="8768903"/>
            <a:ext cx="6738889"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Times New Roman"/>
                <a:ea typeface="Times New Roman"/>
                <a:cs typeface="Times New Roman"/>
                <a:sym typeface="Times New Roman"/>
              </a:defRPr>
            </a:lvl1pPr>
          </a:lstStyle>
          <a:p>
            <a:pPr/>
            <a:r>
              <a:t>Guo-Liang Ma, Adam Bzdak, Nucl. Phys. A 956 (2016) 745–748</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Quantum Chromodynamics (QCD)"/>
          <p:cNvSpPr txBox="1"/>
          <p:nvPr/>
        </p:nvSpPr>
        <p:spPr>
          <a:xfrm>
            <a:off x="273050" y="184275"/>
            <a:ext cx="11899900" cy="7620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Quantum Chromodynamics (QCD)</a:t>
            </a:r>
          </a:p>
        </p:txBody>
      </p:sp>
      <p:pic>
        <p:nvPicPr>
          <p:cNvPr id="625" name="Image" descr="Image"/>
          <p:cNvPicPr>
            <a:picLocks noChangeAspect="1"/>
          </p:cNvPicPr>
          <p:nvPr/>
        </p:nvPicPr>
        <p:blipFill>
          <a:blip r:embed="rId2">
            <a:extLst/>
          </a:blip>
          <a:stretch>
            <a:fillRect/>
          </a:stretch>
        </p:blipFill>
        <p:spPr>
          <a:xfrm>
            <a:off x="1339850" y="1663777"/>
            <a:ext cx="9766300" cy="6832601"/>
          </a:xfrm>
          <a:prstGeom prst="rect">
            <a:avLst/>
          </a:prstGeom>
          <a:ln w="12700">
            <a:miter lim="400000"/>
          </a:ln>
        </p:spPr>
      </p:pic>
      <p:sp>
        <p:nvSpPr>
          <p:cNvPr id="626" name="Slide Number"/>
          <p:cNvSpPr txBox="1"/>
          <p:nvPr>
            <p:ph type="sldNum" sz="quarter" idx="4294967295"/>
          </p:nvPr>
        </p:nvSpPr>
        <p:spPr>
          <a:xfrm>
            <a:off x="12602633" y="9313898"/>
            <a:ext cx="2286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3" name="v2pt_pPb3mb_120Nch260_zpcminuszpct0_diffNcoll_v6.gif" descr="v2pt_pPb3mb_120Nch260_zpcminuszpct0_diffNcoll_v6.gif"/>
          <p:cNvPicPr>
            <a:picLocks noChangeAspect="1"/>
          </p:cNvPicPr>
          <p:nvPr/>
        </p:nvPicPr>
        <p:blipFill>
          <a:blip r:embed="rId2">
            <a:extLst/>
          </a:blip>
          <a:stretch>
            <a:fillRect/>
          </a:stretch>
        </p:blipFill>
        <p:spPr>
          <a:xfrm>
            <a:off x="1600200" y="685800"/>
            <a:ext cx="10071100" cy="7683556"/>
          </a:xfrm>
          <a:prstGeom prst="rect">
            <a:avLst/>
          </a:prstGeom>
          <a:ln w="12700">
            <a:miter lim="400000"/>
          </a:ln>
        </p:spPr>
      </p:pic>
      <p:sp>
        <p:nvSpPr>
          <p:cNvPr id="1324" name="Partons’ Δv2 with different Ncoll"/>
          <p:cNvSpPr txBox="1"/>
          <p:nvPr/>
        </p:nvSpPr>
        <p:spPr>
          <a:xfrm>
            <a:off x="228600" y="-50800"/>
            <a:ext cx="12052300"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b="1" sz="4500">
                <a:latin typeface="Times New Roman"/>
                <a:ea typeface="Times New Roman"/>
                <a:cs typeface="Times New Roman"/>
                <a:sym typeface="Times New Roman"/>
              </a:defRPr>
            </a:pPr>
            <a:r>
              <a:t>Partons’ Δv2 with different N</a:t>
            </a:r>
            <a:r>
              <a:rPr baseline="-5999"/>
              <a:t>coll</a:t>
            </a:r>
          </a:p>
        </p:txBody>
      </p:sp>
      <p:sp>
        <p:nvSpPr>
          <p:cNvPr id="1325"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326" name="More parton collisions generate larger Δv2.                     =&gt;The escape mechanism needs collisions. What is limit?"/>
          <p:cNvSpPr txBox="1"/>
          <p:nvPr>
            <p:ph type="body" sz="quarter" idx="1"/>
          </p:nvPr>
        </p:nvSpPr>
        <p:spPr>
          <a:xfrm>
            <a:off x="436270" y="7804243"/>
            <a:ext cx="12132260" cy="1536694"/>
          </a:xfrm>
          <a:prstGeom prst="rect">
            <a:avLst/>
          </a:prstGeom>
        </p:spPr>
        <p:txBody>
          <a:bodyPr/>
          <a:lstStyle>
            <a:lvl1pPr marL="834571" indent="-517071">
              <a:defRPr sz="3500">
                <a:latin typeface="Times New Roman"/>
                <a:ea typeface="Times New Roman"/>
                <a:cs typeface="Times New Roman"/>
                <a:sym typeface="Times New Roman"/>
              </a:defRPr>
            </a:lvl1pPr>
          </a:lstStyle>
          <a:p>
            <a:pPr/>
            <a:r>
              <a:t>More parton collisions generate larger Δv2.                     =&gt;The escape mechanism needs collisions. What is limit?</a:t>
            </a:r>
          </a:p>
        </p:txBody>
      </p:sp>
      <p:sp>
        <p:nvSpPr>
          <p:cNvPr id="1327"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328" name="Line"/>
          <p:cNvSpPr/>
          <p:nvPr/>
        </p:nvSpPr>
        <p:spPr>
          <a:xfrm flipH="1">
            <a:off x="10196908" y="1955797"/>
            <a:ext cx="1" cy="1915987"/>
          </a:xfrm>
          <a:prstGeom prst="line">
            <a:avLst/>
          </a:prstGeom>
          <a:ln w="38100" cap="rnd">
            <a:solidFill>
              <a:srgbClr val="000000"/>
            </a:solidFill>
            <a:custDash>
              <a:ds d="100000" sp="200000"/>
            </a:custDash>
            <a:miter lim="400000"/>
            <a:headEnd type="stealth"/>
          </a:ln>
        </p:spPr>
        <p:txBody>
          <a:bodyPr lIns="50800" tIns="50800" rIns="50800" bIns="50800" anchor="ctr"/>
          <a:lstStyle/>
          <a:p>
            <a:pPr/>
          </a:p>
        </p:txBody>
      </p:sp>
      <p:sp>
        <p:nvSpPr>
          <p:cNvPr id="1329" name="Line"/>
          <p:cNvSpPr/>
          <p:nvPr/>
        </p:nvSpPr>
        <p:spPr>
          <a:xfrm>
            <a:off x="5434179" y="2514547"/>
            <a:ext cx="1" cy="3648977"/>
          </a:xfrm>
          <a:prstGeom prst="line">
            <a:avLst/>
          </a:prstGeom>
          <a:ln w="38100" cap="rnd">
            <a:solidFill>
              <a:srgbClr val="000000"/>
            </a:solidFill>
            <a:custDash>
              <a:ds d="100000" sp="200000"/>
            </a:custDash>
            <a:miter lim="400000"/>
            <a:headEnd type="stealth"/>
          </a:ln>
        </p:spPr>
        <p:txBody>
          <a:bodyPr lIns="50800" tIns="50800" rIns="50800" bIns="50800" anchor="ctr"/>
          <a:lstStyle/>
          <a:p>
            <a:pPr/>
          </a:p>
        </p:txBody>
      </p:sp>
      <p:sp>
        <p:nvSpPr>
          <p:cNvPr id="1330" name="Slide Number"/>
          <p:cNvSpPr txBox="1"/>
          <p:nvPr>
            <p:ph type="sldNum" sz="quarter" idx="4294967295"/>
          </p:nvPr>
        </p:nvSpPr>
        <p:spPr>
          <a:xfrm>
            <a:off x="12532647" y="9326598"/>
            <a:ext cx="368574" cy="358590"/>
          </a:xfrm>
          <a:prstGeom prst="rect">
            <a:avLst/>
          </a:prstGeom>
          <a:extLst>
            <a:ext uri="{C572A759-6A51-4108-AA02-DFA0A04FC94B}">
              <ma14:wrappingTextBoxFlag xmlns:ma14="http://schemas.microsoft.com/office/mac/drawingml/2011/main" val="1"/>
            </a:ext>
          </a:extLst>
        </p:spPr>
        <p:txBody>
          <a:bodyPr anchor="t"/>
          <a:lstStyle>
            <a:lvl1pPr>
              <a:defRPr>
                <a:latin typeface="Times New Roman"/>
                <a:ea typeface="Times New Roman"/>
                <a:cs typeface="Times New Roman"/>
                <a:sym typeface="Times New Roman"/>
              </a:defRPr>
            </a:lvl1pPr>
          </a:lstStyle>
          <a:p>
            <a:pPr/>
            <a:fld id="{86CB4B4D-7CA3-9044-876B-883B54F8677D}" type="slidenum"/>
          </a:p>
        </p:txBody>
      </p:sp>
      <p:sp>
        <p:nvSpPr>
          <p:cNvPr id="1331" name="Guo-Liang Ma, Adam Bzdak, Nucl. Phys. A 956 (2016) 745."/>
          <p:cNvSpPr txBox="1"/>
          <p:nvPr/>
        </p:nvSpPr>
        <p:spPr>
          <a:xfrm>
            <a:off x="6503847" y="1162538"/>
            <a:ext cx="6352048" cy="3829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2000">
                <a:latin typeface="Times New Roman"/>
                <a:ea typeface="Times New Roman"/>
                <a:cs typeface="Times New Roman"/>
                <a:sym typeface="Times New Roman"/>
              </a:defRPr>
            </a:lvl1pPr>
          </a:lstStyle>
          <a:p>
            <a:pPr/>
            <a:r>
              <a:t>Guo-Liang Ma, Adam Bzdak, Nucl. Phys. A 956 (2016) 745.</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Z.-W.Lin et al., Phys. Rev C 72, 064901 (2005)"/>
          <p:cNvSpPr txBox="1"/>
          <p:nvPr/>
        </p:nvSpPr>
        <p:spPr>
          <a:xfrm>
            <a:off x="6150145" y="1299985"/>
            <a:ext cx="4220091" cy="346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700">
                <a:latin typeface="Times New Roman"/>
                <a:ea typeface="Times New Roman"/>
                <a:cs typeface="Times New Roman"/>
                <a:sym typeface="Times New Roman"/>
              </a:defRPr>
            </a:lvl1pPr>
          </a:lstStyle>
          <a:p>
            <a:pPr/>
            <a:r>
              <a:t>Z.-W.Lin et al., Phys. Rev C 72, 064901 (2005)</a:t>
            </a:r>
          </a:p>
        </p:txBody>
      </p:sp>
      <p:sp>
        <p:nvSpPr>
          <p:cNvPr id="1334"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latin typeface="Arial"/>
                <a:ea typeface="Arial"/>
                <a:cs typeface="Arial"/>
                <a:sym typeface="Arial"/>
              </a:defRPr>
            </a:lvl1pPr>
          </a:lstStyle>
          <a:p>
            <a:pPr/>
            <a:fld id="{86CB4B4D-7CA3-9044-876B-883B54F8677D}" type="slidenum"/>
          </a:p>
        </p:txBody>
      </p:sp>
      <p:pic>
        <p:nvPicPr>
          <p:cNvPr id="1335" name="Screen Shot 2019-08-08 at 1.01.36 PM.png" descr="Screen Shot 2019-08-08 at 1.01.36 PM.png"/>
          <p:cNvPicPr>
            <a:picLocks noChangeAspect="1"/>
          </p:cNvPicPr>
          <p:nvPr/>
        </p:nvPicPr>
        <p:blipFill>
          <a:blip r:embed="rId2">
            <a:extLst/>
          </a:blip>
          <a:stretch>
            <a:fillRect/>
          </a:stretch>
        </p:blipFill>
        <p:spPr>
          <a:xfrm>
            <a:off x="1962150" y="1797050"/>
            <a:ext cx="9080500" cy="6159500"/>
          </a:xfrm>
          <a:prstGeom prst="rect">
            <a:avLst/>
          </a:prstGeom>
          <a:ln w="12700">
            <a:miter lim="400000"/>
          </a:ln>
        </p:spPr>
      </p:pic>
      <p:sp>
        <p:nvSpPr>
          <p:cNvPr id="1336" name="flow`=flow(escape⊕hydro⊕CGC)⊕non-flow"/>
          <p:cNvSpPr txBox="1"/>
          <p:nvPr>
            <p:ph type="body" sz="half" idx="1"/>
          </p:nvPr>
        </p:nvSpPr>
        <p:spPr>
          <a:xfrm>
            <a:off x="628786" y="7494947"/>
            <a:ext cx="11747228" cy="2207254"/>
          </a:xfrm>
          <a:prstGeom prst="rect">
            <a:avLst/>
          </a:prstGeom>
        </p:spPr>
        <p:txBody>
          <a:bodyPr/>
          <a:lstStyle/>
          <a:p>
            <a:pPr marL="0" indent="0">
              <a:buSzTx/>
              <a:buNone/>
              <a:defRPr sz="4900">
                <a:latin typeface="Times New Roman"/>
                <a:ea typeface="Times New Roman"/>
                <a:cs typeface="Times New Roman"/>
                <a:sym typeface="Times New Roman"/>
              </a:defRPr>
            </a:pPr>
            <a:r>
              <a:t>flow`=flow(</a:t>
            </a:r>
            <a:r>
              <a:rPr>
                <a:solidFill>
                  <a:srgbClr val="FF2600"/>
                </a:solidFill>
              </a:rPr>
              <a:t>escape⊕hydro</a:t>
            </a:r>
            <a:r>
              <a:t>⊕CGC)⊕non-flow</a:t>
            </a:r>
          </a:p>
        </p:txBody>
      </p:sp>
      <p:sp>
        <p:nvSpPr>
          <p:cNvPr id="1337" name="Studying flow` in small systems with AMPT model"/>
          <p:cNvSpPr txBox="1"/>
          <p:nvPr>
            <p:ph type="title"/>
          </p:nvPr>
        </p:nvSpPr>
        <p:spPr>
          <a:xfrm>
            <a:off x="507272" y="-648641"/>
            <a:ext cx="11990256" cy="2438401"/>
          </a:xfrm>
          <a:prstGeom prst="rect">
            <a:avLst/>
          </a:prstGeom>
        </p:spPr>
        <p:txBody>
          <a:bodyPr/>
          <a:lstStyle>
            <a:lvl1pPr>
              <a:defRPr b="1" sz="4100">
                <a:latin typeface="Times New Roman"/>
                <a:ea typeface="Times New Roman"/>
                <a:cs typeface="Times New Roman"/>
                <a:sym typeface="Times New Roman"/>
              </a:defRPr>
            </a:lvl1pPr>
          </a:lstStyle>
          <a:p>
            <a:pPr/>
            <a:r>
              <a:t>Studying flow` in small systems with AMPT model</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9" name="v2Nch_rebin_ranzpct0phi_0toNcolllimit_noptcut_3000files_zpc_v3.gif" descr="v2Nch_rebin_ranzpct0phi_0toNcolllimit_noptcut_3000files_zpc_v3.gif"/>
          <p:cNvPicPr>
            <a:picLocks noChangeAspect="1"/>
          </p:cNvPicPr>
          <p:nvPr/>
        </p:nvPicPr>
        <p:blipFill>
          <a:blip r:embed="rId2">
            <a:extLst/>
          </a:blip>
          <a:stretch>
            <a:fillRect/>
          </a:stretch>
        </p:blipFill>
        <p:spPr>
          <a:xfrm>
            <a:off x="2339977" y="1039541"/>
            <a:ext cx="8864601" cy="6057901"/>
          </a:xfrm>
          <a:prstGeom prst="rect">
            <a:avLst/>
          </a:prstGeom>
          <a:ln w="12700">
            <a:miter lim="400000"/>
          </a:ln>
        </p:spPr>
      </p:pic>
      <p:sp>
        <p:nvSpPr>
          <p:cNvPr id="1340"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341"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342" name="Slide Number"/>
          <p:cNvSpPr txBox="1"/>
          <p:nvPr>
            <p:ph type="sldNum" sz="quarter" idx="4294967295"/>
          </p:nvPr>
        </p:nvSpPr>
        <p:spPr>
          <a:xfrm>
            <a:off x="12532647" y="9326598"/>
            <a:ext cx="368574" cy="358590"/>
          </a:xfrm>
          <a:prstGeom prst="rect">
            <a:avLst/>
          </a:prstGeom>
          <a:extLst>
            <a:ext uri="{C572A759-6A51-4108-AA02-DFA0A04FC94B}">
              <ma14:wrappingTextBoxFlag xmlns:ma14="http://schemas.microsoft.com/office/mac/drawingml/2011/main" val="1"/>
            </a:ext>
          </a:extLst>
        </p:spPr>
        <p:txBody>
          <a:bodyPr anchor="t"/>
          <a:lstStyle>
            <a:lvl1pPr>
              <a:defRPr>
                <a:latin typeface="Times New Roman"/>
                <a:ea typeface="Times New Roman"/>
                <a:cs typeface="Times New Roman"/>
                <a:sym typeface="Times New Roman"/>
              </a:defRPr>
            </a:lvl1pPr>
          </a:lstStyle>
          <a:p>
            <a:pPr/>
            <a:fld id="{86CB4B4D-7CA3-9044-876B-883B54F8677D}" type="slidenum"/>
          </a:p>
        </p:txBody>
      </p:sp>
      <p:sp>
        <p:nvSpPr>
          <p:cNvPr id="1343" name="For low-multiplicity p+p: v2 arises after the first collision, and then little changes by next collisions. =&gt;Escape feature?…"/>
          <p:cNvSpPr txBox="1"/>
          <p:nvPr/>
        </p:nvSpPr>
        <p:spPr>
          <a:xfrm>
            <a:off x="349250" y="7157919"/>
            <a:ext cx="12306300" cy="212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buSzPct val="125000"/>
              <a:buChar char="•"/>
              <a:defRPr sz="2800">
                <a:latin typeface="Times New Roman"/>
                <a:ea typeface="Times New Roman"/>
                <a:cs typeface="Times New Roman"/>
                <a:sym typeface="Times New Roman"/>
              </a:defRPr>
            </a:pPr>
            <a:r>
              <a:rPr b="1"/>
              <a:t>For low-multiplicity p+p</a:t>
            </a:r>
            <a:r>
              <a:t>: v2 arises after the first collision, and then little changes by next collisions. </a:t>
            </a:r>
            <a:r>
              <a:rPr b="1"/>
              <a:t>=&gt;Escape feature?</a:t>
            </a:r>
          </a:p>
          <a:p>
            <a:pPr defTabSz="584200">
              <a:buSzPct val="125000"/>
              <a:buChar char="•"/>
              <a:defRPr sz="2800">
                <a:latin typeface="Times New Roman"/>
                <a:ea typeface="Times New Roman"/>
                <a:cs typeface="Times New Roman"/>
                <a:sym typeface="Times New Roman"/>
              </a:defRPr>
            </a:pPr>
            <a:r>
              <a:rPr b="1"/>
              <a:t>For high-multiplicity p+p</a:t>
            </a:r>
            <a:r>
              <a:t>: the establishment of v2 needs more collisions. The last collisions generate more v2. </a:t>
            </a:r>
            <a:r>
              <a:rPr b="1"/>
              <a:t>=&gt;hydro-like feature? </a:t>
            </a:r>
          </a:p>
        </p:txBody>
      </p:sp>
      <p:sp>
        <p:nvSpPr>
          <p:cNvPr id="1344" name="Final partons’ v2 for different Ncoll limits"/>
          <p:cNvSpPr txBox="1"/>
          <p:nvPr>
            <p:ph type="title"/>
          </p:nvPr>
        </p:nvSpPr>
        <p:spPr>
          <a:xfrm>
            <a:off x="1270000" y="166436"/>
            <a:ext cx="10464800" cy="1021079"/>
          </a:xfrm>
          <a:prstGeom prst="rect">
            <a:avLst/>
          </a:prstGeom>
        </p:spPr>
        <p:txBody>
          <a:bodyPr/>
          <a:lstStyle/>
          <a:p>
            <a:pPr>
              <a:defRPr b="1">
                <a:latin typeface="Times New Roman"/>
                <a:ea typeface="Times New Roman"/>
                <a:cs typeface="Times New Roman"/>
                <a:sym typeface="Times New Roman"/>
              </a:defRPr>
            </a:pPr>
            <a:r>
              <a:rPr sz="3900"/>
              <a:t>Final partons’ v2 for different N</a:t>
            </a:r>
            <a:r>
              <a:rPr baseline="-5999" sz="3900"/>
              <a:t>coll</a:t>
            </a:r>
            <a:r>
              <a:rPr sz="3900"/>
              <a:t> limits</a:t>
            </a:r>
          </a:p>
        </p:txBody>
      </p:sp>
      <p:sp>
        <p:nvSpPr>
          <p:cNvPr id="1345"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346" name="Adam Bzdak and Guo-Liang Ma, in progress"/>
          <p:cNvSpPr txBox="1"/>
          <p:nvPr/>
        </p:nvSpPr>
        <p:spPr>
          <a:xfrm>
            <a:off x="7607815" y="1192845"/>
            <a:ext cx="4769893" cy="3829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Times New Roman"/>
                <a:ea typeface="Times New Roman"/>
                <a:cs typeface="Times New Roman"/>
                <a:sym typeface="Times New Roman"/>
              </a:defRPr>
            </a:lvl1pPr>
          </a:lstStyle>
          <a:p>
            <a:pPr/>
            <a:r>
              <a:t>Adam Bzdak and Guo-Liang Ma, in progress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8" name="Parton collision history of p+Pb"/>
          <p:cNvSpPr txBox="1"/>
          <p:nvPr/>
        </p:nvSpPr>
        <p:spPr>
          <a:xfrm>
            <a:off x="228600" y="-50800"/>
            <a:ext cx="12052300"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500">
                <a:latin typeface="Times New Roman"/>
                <a:ea typeface="Times New Roman"/>
                <a:cs typeface="Times New Roman"/>
                <a:sym typeface="Times New Roman"/>
              </a:defRPr>
            </a:lvl1pPr>
          </a:lstStyle>
          <a:p>
            <a:pPr/>
            <a:r>
              <a:t>Parton collision history of p+Pb</a:t>
            </a:r>
          </a:p>
        </p:txBody>
      </p:sp>
      <p:sp>
        <p:nvSpPr>
          <p:cNvPr id="1349"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350" name="Most of collisions happen within ~1fm/c in p+Pb=&gt; a short-lived QGP =&gt;?"/>
          <p:cNvSpPr txBox="1"/>
          <p:nvPr>
            <p:ph type="body" sz="quarter" idx="1"/>
          </p:nvPr>
        </p:nvSpPr>
        <p:spPr>
          <a:xfrm>
            <a:off x="436270" y="7804243"/>
            <a:ext cx="12132260" cy="1536694"/>
          </a:xfrm>
          <a:prstGeom prst="rect">
            <a:avLst/>
          </a:prstGeom>
        </p:spPr>
        <p:txBody>
          <a:bodyPr/>
          <a:lstStyle>
            <a:lvl1pPr marL="834571" indent="-517071">
              <a:defRPr sz="3500">
                <a:latin typeface="Times New Roman"/>
                <a:ea typeface="Times New Roman"/>
                <a:cs typeface="Times New Roman"/>
                <a:sym typeface="Times New Roman"/>
              </a:defRPr>
            </a:lvl1pPr>
          </a:lstStyle>
          <a:p>
            <a:pPr/>
            <a:r>
              <a:t>Most of collisions happen within ~1fm/c in p+Pb=&gt; a short-lived QGP =&gt;?                   </a:t>
            </a:r>
          </a:p>
        </p:txBody>
      </p:sp>
      <p:sp>
        <p:nvSpPr>
          <p:cNvPr id="1351"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352" name="Slide Number"/>
          <p:cNvSpPr txBox="1"/>
          <p:nvPr>
            <p:ph type="sldNum" sz="quarter" idx="4294967295"/>
          </p:nvPr>
        </p:nvSpPr>
        <p:spPr>
          <a:xfrm>
            <a:off x="12532647" y="9326598"/>
            <a:ext cx="368574" cy="358590"/>
          </a:xfrm>
          <a:prstGeom prst="rect">
            <a:avLst/>
          </a:prstGeom>
          <a:extLst>
            <a:ext uri="{C572A759-6A51-4108-AA02-DFA0A04FC94B}">
              <ma14:wrappingTextBoxFlag xmlns:ma14="http://schemas.microsoft.com/office/mac/drawingml/2011/main" val="1"/>
            </a:ext>
          </a:extLst>
        </p:spPr>
        <p:txBody>
          <a:bodyPr anchor="t"/>
          <a:lstStyle>
            <a:lvl1pPr>
              <a:defRPr>
                <a:latin typeface="Times New Roman"/>
                <a:ea typeface="Times New Roman"/>
                <a:cs typeface="Times New Roman"/>
                <a:sym typeface="Times New Roman"/>
              </a:defRPr>
            </a:lvl1pPr>
          </a:lstStyle>
          <a:p>
            <a:pPr/>
            <a:fld id="{86CB4B4D-7CA3-9044-876B-883B54F8677D}" type="slidenum"/>
          </a:p>
        </p:txBody>
      </p:sp>
      <p:pic>
        <p:nvPicPr>
          <p:cNvPr id="1353" name="图片 2" descr="图片 2"/>
          <p:cNvPicPr>
            <a:picLocks noChangeAspect="0"/>
          </p:cNvPicPr>
          <p:nvPr/>
        </p:nvPicPr>
        <p:blipFill>
          <a:blip r:embed="rId2">
            <a:extLst/>
          </a:blip>
          <a:stretch>
            <a:fillRect/>
          </a:stretch>
        </p:blipFill>
        <p:spPr>
          <a:xfrm>
            <a:off x="3224026" y="1912660"/>
            <a:ext cx="7533235" cy="552437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5" name="Z.-W.Lin et al., Phys. Rev C 72, 064901 (2005)"/>
          <p:cNvSpPr txBox="1"/>
          <p:nvPr/>
        </p:nvSpPr>
        <p:spPr>
          <a:xfrm>
            <a:off x="6150145" y="1299985"/>
            <a:ext cx="4220091" cy="346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700">
                <a:latin typeface="Times New Roman"/>
                <a:ea typeface="Times New Roman"/>
                <a:cs typeface="Times New Roman"/>
                <a:sym typeface="Times New Roman"/>
              </a:defRPr>
            </a:lvl1pPr>
          </a:lstStyle>
          <a:p>
            <a:pPr/>
            <a:r>
              <a:t>Z.-W.Lin et al., Phys. Rev C 72, 064901 (2005)</a:t>
            </a:r>
          </a:p>
        </p:txBody>
      </p:sp>
      <p:sp>
        <p:nvSpPr>
          <p:cNvPr id="1356"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latin typeface="Arial"/>
                <a:ea typeface="Arial"/>
                <a:cs typeface="Arial"/>
                <a:sym typeface="Arial"/>
              </a:defRPr>
            </a:lvl1pPr>
          </a:lstStyle>
          <a:p>
            <a:pPr/>
            <a:fld id="{86CB4B4D-7CA3-9044-876B-883B54F8677D}" type="slidenum"/>
          </a:p>
        </p:txBody>
      </p:sp>
      <p:pic>
        <p:nvPicPr>
          <p:cNvPr id="1357" name="Screen Shot 2019-08-08 at 1.01.36 PM.png" descr="Screen Shot 2019-08-08 at 1.01.36 PM.png"/>
          <p:cNvPicPr>
            <a:picLocks noChangeAspect="1"/>
          </p:cNvPicPr>
          <p:nvPr/>
        </p:nvPicPr>
        <p:blipFill>
          <a:blip r:embed="rId2">
            <a:extLst/>
          </a:blip>
          <a:stretch>
            <a:fillRect/>
          </a:stretch>
        </p:blipFill>
        <p:spPr>
          <a:xfrm>
            <a:off x="1962150" y="1797050"/>
            <a:ext cx="9080500" cy="6159500"/>
          </a:xfrm>
          <a:prstGeom prst="rect">
            <a:avLst/>
          </a:prstGeom>
          <a:ln w="12700">
            <a:miter lim="400000"/>
          </a:ln>
        </p:spPr>
      </p:pic>
      <p:sp>
        <p:nvSpPr>
          <p:cNvPr id="1358" name="flow`=flow(escape⊕hydro⊕CGC)⊕non-flow"/>
          <p:cNvSpPr txBox="1"/>
          <p:nvPr>
            <p:ph type="body" sz="half" idx="1"/>
          </p:nvPr>
        </p:nvSpPr>
        <p:spPr>
          <a:xfrm>
            <a:off x="628786" y="7494947"/>
            <a:ext cx="11747228" cy="2207254"/>
          </a:xfrm>
          <a:prstGeom prst="rect">
            <a:avLst/>
          </a:prstGeom>
        </p:spPr>
        <p:txBody>
          <a:bodyPr/>
          <a:lstStyle/>
          <a:p>
            <a:pPr marL="0" indent="0">
              <a:buSzTx/>
              <a:buNone/>
              <a:defRPr sz="4900">
                <a:latin typeface="Times New Roman"/>
                <a:ea typeface="Times New Roman"/>
                <a:cs typeface="Times New Roman"/>
                <a:sym typeface="Times New Roman"/>
              </a:defRPr>
            </a:pPr>
            <a:r>
              <a:t>flow`=flow(escape⊕hydro⊕</a:t>
            </a:r>
            <a:r>
              <a:rPr>
                <a:solidFill>
                  <a:srgbClr val="FF2600"/>
                </a:solidFill>
              </a:rPr>
              <a:t>CGC</a:t>
            </a:r>
            <a:r>
              <a:t>)⊕non-flow</a:t>
            </a:r>
          </a:p>
        </p:txBody>
      </p:sp>
      <p:sp>
        <p:nvSpPr>
          <p:cNvPr id="1359" name="Studying flow` in small systems with AMPT model"/>
          <p:cNvSpPr txBox="1"/>
          <p:nvPr>
            <p:ph type="title"/>
          </p:nvPr>
        </p:nvSpPr>
        <p:spPr>
          <a:xfrm>
            <a:off x="507272" y="-648641"/>
            <a:ext cx="11990256" cy="2438401"/>
          </a:xfrm>
          <a:prstGeom prst="rect">
            <a:avLst/>
          </a:prstGeom>
        </p:spPr>
        <p:txBody>
          <a:bodyPr/>
          <a:lstStyle>
            <a:lvl1pPr>
              <a:defRPr b="1" sz="4100">
                <a:latin typeface="Times New Roman"/>
                <a:ea typeface="Times New Roman"/>
                <a:cs typeface="Times New Roman"/>
                <a:sym typeface="Times New Roman"/>
              </a:defRPr>
            </a:lvl1pPr>
          </a:lstStyle>
          <a:p>
            <a:pPr/>
            <a:r>
              <a:t>Studying flow` in small systems with AMPT model</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1" name="Image" descr="Image"/>
          <p:cNvPicPr>
            <a:picLocks noChangeAspect="1"/>
          </p:cNvPicPr>
          <p:nvPr/>
        </p:nvPicPr>
        <p:blipFill>
          <a:blip r:embed="rId2">
            <a:extLst/>
          </a:blip>
          <a:stretch>
            <a:fillRect/>
          </a:stretch>
        </p:blipFill>
        <p:spPr>
          <a:xfrm>
            <a:off x="2661727" y="1349763"/>
            <a:ext cx="7681346" cy="6808467"/>
          </a:xfrm>
          <a:prstGeom prst="rect">
            <a:avLst/>
          </a:prstGeom>
          <a:ln w="12700">
            <a:miter lim="400000"/>
          </a:ln>
        </p:spPr>
      </p:pic>
      <p:sp>
        <p:nvSpPr>
          <p:cNvPr id="1362" name="AMPT with introducing an initial ‘flow’"/>
          <p:cNvSpPr txBox="1"/>
          <p:nvPr/>
        </p:nvSpPr>
        <p:spPr>
          <a:xfrm>
            <a:off x="668972" y="-107886"/>
            <a:ext cx="12052301"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500">
                <a:latin typeface="Times New Roman"/>
                <a:ea typeface="Times New Roman"/>
                <a:cs typeface="Times New Roman"/>
                <a:sym typeface="Times New Roman"/>
              </a:defRPr>
            </a:lvl1pPr>
          </a:lstStyle>
          <a:p>
            <a:pPr/>
            <a:r>
              <a:t>AMPT with introducing an initial ‘flow’</a:t>
            </a:r>
          </a:p>
        </p:txBody>
      </p:sp>
      <p:sp>
        <p:nvSpPr>
          <p:cNvPr id="1363" name="If an initial momentum anisotropy from CGC, how does the initial flow interplay with final flow? Can it survive?"/>
          <p:cNvSpPr txBox="1"/>
          <p:nvPr>
            <p:ph type="body" sz="quarter" idx="1"/>
          </p:nvPr>
        </p:nvSpPr>
        <p:spPr>
          <a:xfrm>
            <a:off x="596885" y="7934724"/>
            <a:ext cx="11315730" cy="1536694"/>
          </a:xfrm>
          <a:prstGeom prst="rect">
            <a:avLst/>
          </a:prstGeom>
        </p:spPr>
        <p:txBody>
          <a:bodyPr/>
          <a:lstStyle>
            <a:lvl1pPr marL="834571" indent="-517071">
              <a:defRPr sz="3500">
                <a:latin typeface="Times New Roman"/>
                <a:ea typeface="Times New Roman"/>
                <a:cs typeface="Times New Roman"/>
                <a:sym typeface="Times New Roman"/>
              </a:defRPr>
            </a:lvl1pPr>
          </a:lstStyle>
          <a:p>
            <a:pPr/>
            <a:r>
              <a:t>If an initial momentum anisotropy from CGC, how does the initial flow interplay with final flow? Can it survive?</a:t>
            </a:r>
          </a:p>
        </p:txBody>
      </p:sp>
      <p:sp>
        <p:nvSpPr>
          <p:cNvPr id="1364" name="Rectangle"/>
          <p:cNvSpPr/>
          <p:nvPr/>
        </p:nvSpPr>
        <p:spPr>
          <a:xfrm>
            <a:off x="1067515" y="1281644"/>
            <a:ext cx="5617726" cy="6808467"/>
          </a:xfrm>
          <a:prstGeom prst="rect">
            <a:avLst/>
          </a:prstGeom>
          <a:ln w="63500">
            <a:solidFill>
              <a:srgbClr val="0433FF"/>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65" name="Rectangle"/>
          <p:cNvSpPr/>
          <p:nvPr/>
        </p:nvSpPr>
        <p:spPr>
          <a:xfrm>
            <a:off x="6691019" y="1281644"/>
            <a:ext cx="5617726" cy="6808467"/>
          </a:xfrm>
          <a:prstGeom prst="rect">
            <a:avLst/>
          </a:prstGeom>
          <a:ln w="63500">
            <a:solidFill>
              <a:srgbClr val="0433FF"/>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66" name="Initial flow v2=0"/>
          <p:cNvSpPr txBox="1"/>
          <p:nvPr/>
        </p:nvSpPr>
        <p:spPr>
          <a:xfrm rot="16200000">
            <a:off x="-413087" y="4691229"/>
            <a:ext cx="3775956" cy="693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Arial"/>
                <a:ea typeface="Arial"/>
                <a:cs typeface="Arial"/>
                <a:sym typeface="Arial"/>
              </a:defRPr>
            </a:lvl1pPr>
          </a:lstStyle>
          <a:p>
            <a:pPr/>
            <a:r>
              <a:t>Initial flow v2=0</a:t>
            </a:r>
          </a:p>
        </p:txBody>
      </p:sp>
      <p:sp>
        <p:nvSpPr>
          <p:cNvPr id="1367" name="Initial flow v2=0.1"/>
          <p:cNvSpPr txBox="1"/>
          <p:nvPr/>
        </p:nvSpPr>
        <p:spPr>
          <a:xfrm rot="16200000">
            <a:off x="9727788" y="4407121"/>
            <a:ext cx="4220804" cy="693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Arial"/>
                <a:ea typeface="Arial"/>
                <a:cs typeface="Arial"/>
                <a:sym typeface="Arial"/>
              </a:defRPr>
            </a:lvl1pPr>
          </a:lstStyle>
          <a:p>
            <a:pPr/>
            <a:r>
              <a:t>Initial flow v2=0.1</a:t>
            </a:r>
          </a:p>
        </p:txBody>
      </p:sp>
      <p:sp>
        <p:nvSpPr>
          <p:cNvPr id="1368" name="Slide Number"/>
          <p:cNvSpPr txBox="1"/>
          <p:nvPr>
            <p:ph type="sldNum" sz="quarter" idx="4294967295"/>
          </p:nvPr>
        </p:nvSpPr>
        <p:spPr>
          <a:xfrm>
            <a:off x="12532647" y="9326598"/>
            <a:ext cx="368574"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sp>
        <p:nvSpPr>
          <p:cNvPr id="1369" name="f(t=0,px,py,v2=0)"/>
          <p:cNvSpPr txBox="1"/>
          <p:nvPr/>
        </p:nvSpPr>
        <p:spPr>
          <a:xfrm>
            <a:off x="60076" y="1315984"/>
            <a:ext cx="314161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latin typeface="Apple Chancery"/>
                <a:ea typeface="Apple Chancery"/>
                <a:cs typeface="Apple Chancery"/>
                <a:sym typeface="Apple Chancery"/>
              </a:defRPr>
            </a:pPr>
            <a:r>
              <a:t>f(t=0,p</a:t>
            </a:r>
            <a:r>
              <a:rPr baseline="-5999"/>
              <a:t>x</a:t>
            </a:r>
            <a:r>
              <a:t>,p</a:t>
            </a:r>
            <a:r>
              <a:rPr baseline="-5999"/>
              <a:t>y</a:t>
            </a:r>
            <a:r>
              <a:t>,</a:t>
            </a:r>
            <a:r>
              <a:rPr>
                <a:solidFill>
                  <a:schemeClr val="accent5">
                    <a:hueOff val="-82419"/>
                    <a:satOff val="-9513"/>
                    <a:lumOff val="-16343"/>
                  </a:schemeClr>
                </a:solidFill>
              </a:rPr>
              <a:t>v</a:t>
            </a:r>
            <a:r>
              <a:rPr baseline="-5999">
                <a:solidFill>
                  <a:schemeClr val="accent5">
                    <a:hueOff val="-82419"/>
                    <a:satOff val="-9513"/>
                    <a:lumOff val="-16343"/>
                  </a:schemeClr>
                </a:solidFill>
              </a:rPr>
              <a:t>2</a:t>
            </a:r>
            <a:r>
              <a:rPr>
                <a:solidFill>
                  <a:schemeClr val="accent5">
                    <a:hueOff val="-82419"/>
                    <a:satOff val="-9513"/>
                    <a:lumOff val="-16343"/>
                  </a:schemeClr>
                </a:solidFill>
              </a:rPr>
              <a:t>=0</a:t>
            </a:r>
            <a:r>
              <a:t>)</a:t>
            </a:r>
          </a:p>
        </p:txBody>
      </p:sp>
      <p:sp>
        <p:nvSpPr>
          <p:cNvPr id="1370" name="f(t=0,px,py,v2=0.1)"/>
          <p:cNvSpPr txBox="1"/>
          <p:nvPr/>
        </p:nvSpPr>
        <p:spPr>
          <a:xfrm>
            <a:off x="9102476" y="1315984"/>
            <a:ext cx="3432945"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latin typeface="Apple Chancery"/>
                <a:ea typeface="Apple Chancery"/>
                <a:cs typeface="Apple Chancery"/>
                <a:sym typeface="Apple Chancery"/>
              </a:defRPr>
            </a:pPr>
            <a:r>
              <a:t>f(t=0,p</a:t>
            </a:r>
            <a:r>
              <a:rPr baseline="-5999"/>
              <a:t>x</a:t>
            </a:r>
            <a:r>
              <a:t>,p</a:t>
            </a:r>
            <a:r>
              <a:rPr baseline="-5999"/>
              <a:t>y</a:t>
            </a:r>
            <a:r>
              <a:t>,</a:t>
            </a:r>
            <a:r>
              <a:rPr>
                <a:solidFill>
                  <a:schemeClr val="accent5">
                    <a:hueOff val="-82419"/>
                    <a:satOff val="-9513"/>
                    <a:lumOff val="-16343"/>
                  </a:schemeClr>
                </a:solidFill>
              </a:rPr>
              <a:t>v</a:t>
            </a:r>
            <a:r>
              <a:rPr baseline="-5999">
                <a:solidFill>
                  <a:schemeClr val="accent5">
                    <a:hueOff val="-82419"/>
                    <a:satOff val="-9513"/>
                    <a:lumOff val="-16343"/>
                  </a:schemeClr>
                </a:solidFill>
              </a:rPr>
              <a:t>2</a:t>
            </a:r>
            <a:r>
              <a:rPr>
                <a:solidFill>
                  <a:schemeClr val="accent5">
                    <a:hueOff val="-82419"/>
                    <a:satOff val="-9513"/>
                    <a:lumOff val="-16343"/>
                  </a:schemeClr>
                </a:solidFill>
              </a:rPr>
              <a:t>=0.1</a:t>
            </a:r>
            <a:r>
              <a: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74" name="Group"/>
          <p:cNvGrpSpPr/>
          <p:nvPr/>
        </p:nvGrpSpPr>
        <p:grpSpPr>
          <a:xfrm>
            <a:off x="2663777" y="1309507"/>
            <a:ext cx="7058332" cy="7388585"/>
            <a:chOff x="0" y="0"/>
            <a:chExt cx="7058330" cy="7388583"/>
          </a:xfrm>
        </p:grpSpPr>
        <p:pic>
          <p:nvPicPr>
            <p:cNvPr id="1372" name="Image" descr="Image"/>
            <p:cNvPicPr>
              <a:picLocks noChangeAspect="1"/>
            </p:cNvPicPr>
            <p:nvPr/>
          </p:nvPicPr>
          <p:blipFill>
            <a:blip r:embed="rId2">
              <a:extLst/>
            </a:blip>
            <a:stretch>
              <a:fillRect/>
            </a:stretch>
          </p:blipFill>
          <p:spPr>
            <a:xfrm>
              <a:off x="0" y="0"/>
              <a:ext cx="6959600" cy="6413500"/>
            </a:xfrm>
            <a:prstGeom prst="rect">
              <a:avLst/>
            </a:prstGeom>
            <a:ln w="12700" cap="flat">
              <a:noFill/>
              <a:miter lim="400000"/>
            </a:ln>
            <a:effectLst/>
          </p:spPr>
        </p:pic>
        <p:pic>
          <p:nvPicPr>
            <p:cNvPr id="1373" name="Image" descr="Image"/>
            <p:cNvPicPr>
              <a:picLocks noChangeAspect="1"/>
            </p:cNvPicPr>
            <p:nvPr/>
          </p:nvPicPr>
          <p:blipFill>
            <a:blip r:embed="rId3">
              <a:extLst/>
            </a:blip>
            <a:stretch>
              <a:fillRect/>
            </a:stretch>
          </p:blipFill>
          <p:spPr>
            <a:xfrm>
              <a:off x="111430" y="6347183"/>
              <a:ext cx="6946901" cy="1041401"/>
            </a:xfrm>
            <a:prstGeom prst="rect">
              <a:avLst/>
            </a:prstGeom>
            <a:ln w="12700" cap="flat">
              <a:noFill/>
              <a:miter lim="400000"/>
            </a:ln>
            <a:effectLst/>
          </p:spPr>
        </p:pic>
      </p:grpSp>
      <p:sp>
        <p:nvSpPr>
          <p:cNvPr id="1375" name="The existence of initial flow affects final flow measurement.…"/>
          <p:cNvSpPr txBox="1"/>
          <p:nvPr>
            <p:ph type="body" sz="half" idx="1"/>
          </p:nvPr>
        </p:nvSpPr>
        <p:spPr>
          <a:xfrm>
            <a:off x="-1" y="7595099"/>
            <a:ext cx="13004801" cy="2167182"/>
          </a:xfrm>
          <a:prstGeom prst="rect">
            <a:avLst/>
          </a:prstGeom>
        </p:spPr>
        <p:txBody>
          <a:bodyPr/>
          <a:lstStyle/>
          <a:p>
            <a:pPr marL="834571" indent="-517071">
              <a:spcBef>
                <a:spcPts val="0"/>
              </a:spcBef>
              <a:defRPr b="1" sz="2400">
                <a:latin typeface="Times New Roman"/>
                <a:ea typeface="Times New Roman"/>
                <a:cs typeface="Times New Roman"/>
                <a:sym typeface="Times New Roman"/>
              </a:defRPr>
            </a:pPr>
            <a:r>
              <a:t>The existence of initial flow affects final flow measurement. </a:t>
            </a:r>
          </a:p>
          <a:p>
            <a:pPr marL="834571" indent="-517071">
              <a:spcBef>
                <a:spcPts val="0"/>
              </a:spcBef>
              <a:defRPr sz="2400">
                <a:latin typeface="Times New Roman"/>
                <a:ea typeface="Times New Roman"/>
                <a:cs typeface="Times New Roman"/>
                <a:sym typeface="Times New Roman"/>
              </a:defRPr>
            </a:pPr>
            <a:r>
              <a:rPr b="1"/>
              <a:t>At small Nch,</a:t>
            </a:r>
            <a:r>
              <a:t> initial flow is basically dominant and easily survive.</a:t>
            </a:r>
          </a:p>
          <a:p>
            <a:pPr marL="834571" indent="-517071">
              <a:spcBef>
                <a:spcPts val="0"/>
              </a:spcBef>
              <a:defRPr sz="2400">
                <a:latin typeface="Times New Roman"/>
                <a:ea typeface="Times New Roman"/>
                <a:cs typeface="Times New Roman"/>
                <a:sym typeface="Times New Roman"/>
              </a:defRPr>
            </a:pPr>
            <a:r>
              <a:rPr b="1"/>
              <a:t>At large Nch, </a:t>
            </a:r>
            <a:r>
              <a:t>final flow is dominant; initial flow but help increase final flow.</a:t>
            </a:r>
          </a:p>
        </p:txBody>
      </p:sp>
      <p:sp>
        <p:nvSpPr>
          <p:cNvPr id="1376" name="AMPT results with different strengths of initial flow"/>
          <p:cNvSpPr txBox="1"/>
          <p:nvPr/>
        </p:nvSpPr>
        <p:spPr>
          <a:xfrm>
            <a:off x="98119" y="-50800"/>
            <a:ext cx="13213949"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300">
                <a:latin typeface="Times New Roman"/>
                <a:ea typeface="Times New Roman"/>
                <a:cs typeface="Times New Roman"/>
                <a:sym typeface="Times New Roman"/>
              </a:defRPr>
            </a:lvl1pPr>
          </a:lstStyle>
          <a:p>
            <a:pPr/>
            <a:r>
              <a:t>AMPT results with different strengths of initial flow</a:t>
            </a:r>
          </a:p>
        </p:txBody>
      </p:sp>
      <p:pic>
        <p:nvPicPr>
          <p:cNvPr id="1377" name="Line Line" descr="Line Line"/>
          <p:cNvPicPr>
            <a:picLocks noChangeAspect="0"/>
          </p:cNvPicPr>
          <p:nvPr/>
        </p:nvPicPr>
        <p:blipFill>
          <a:blip r:embed="rId4">
            <a:extLst/>
          </a:blip>
          <a:stretch>
            <a:fillRect/>
          </a:stretch>
        </p:blipFill>
        <p:spPr>
          <a:xfrm rot="10800000">
            <a:off x="9516842" y="4828183"/>
            <a:ext cx="848644" cy="352235"/>
          </a:xfrm>
          <a:prstGeom prst="rect">
            <a:avLst/>
          </a:prstGeom>
        </p:spPr>
      </p:pic>
      <p:pic>
        <p:nvPicPr>
          <p:cNvPr id="1379" name="Line Line" descr="Line Line"/>
          <p:cNvPicPr>
            <a:picLocks noChangeAspect="0"/>
          </p:cNvPicPr>
          <p:nvPr/>
        </p:nvPicPr>
        <p:blipFill>
          <a:blip r:embed="rId5">
            <a:extLst/>
          </a:blip>
          <a:stretch>
            <a:fillRect/>
          </a:stretch>
        </p:blipFill>
        <p:spPr>
          <a:xfrm rot="10800000">
            <a:off x="9571139" y="3934116"/>
            <a:ext cx="848645" cy="352235"/>
          </a:xfrm>
          <a:prstGeom prst="rect">
            <a:avLst/>
          </a:prstGeom>
        </p:spPr>
      </p:pic>
      <p:pic>
        <p:nvPicPr>
          <p:cNvPr id="1381" name="Line Line" descr="Line Line"/>
          <p:cNvPicPr>
            <a:picLocks noChangeAspect="0"/>
          </p:cNvPicPr>
          <p:nvPr/>
        </p:nvPicPr>
        <p:blipFill>
          <a:blip r:embed="rId6">
            <a:extLst/>
          </a:blip>
          <a:stretch>
            <a:fillRect/>
          </a:stretch>
        </p:blipFill>
        <p:spPr>
          <a:xfrm rot="10800000">
            <a:off x="9529421" y="3079526"/>
            <a:ext cx="848644" cy="352234"/>
          </a:xfrm>
          <a:prstGeom prst="rect">
            <a:avLst/>
          </a:prstGeom>
        </p:spPr>
      </p:pic>
      <p:pic>
        <p:nvPicPr>
          <p:cNvPr id="1383" name="Line Line" descr="Line Line"/>
          <p:cNvPicPr>
            <a:picLocks noChangeAspect="0"/>
          </p:cNvPicPr>
          <p:nvPr/>
        </p:nvPicPr>
        <p:blipFill>
          <a:blip r:embed="rId7">
            <a:extLst/>
          </a:blip>
          <a:stretch>
            <a:fillRect/>
          </a:stretch>
        </p:blipFill>
        <p:spPr>
          <a:xfrm rot="10800000">
            <a:off x="9529421" y="2198785"/>
            <a:ext cx="848644" cy="352234"/>
          </a:xfrm>
          <a:prstGeom prst="rect">
            <a:avLst/>
          </a:prstGeom>
        </p:spPr>
      </p:pic>
      <p:pic>
        <p:nvPicPr>
          <p:cNvPr id="1385" name="Line Line" descr="Line Line"/>
          <p:cNvPicPr>
            <a:picLocks noChangeAspect="0"/>
          </p:cNvPicPr>
          <p:nvPr/>
        </p:nvPicPr>
        <p:blipFill>
          <a:blip r:embed="rId8">
            <a:extLst/>
          </a:blip>
          <a:stretch>
            <a:fillRect/>
          </a:stretch>
        </p:blipFill>
        <p:spPr>
          <a:xfrm rot="10800000">
            <a:off x="9487703" y="1330868"/>
            <a:ext cx="848644" cy="352235"/>
          </a:xfrm>
          <a:prstGeom prst="rect">
            <a:avLst/>
          </a:prstGeom>
        </p:spPr>
      </p:pic>
      <p:sp>
        <p:nvSpPr>
          <p:cNvPr id="1387" name="0.05"/>
          <p:cNvSpPr txBox="1"/>
          <p:nvPr/>
        </p:nvSpPr>
        <p:spPr>
          <a:xfrm>
            <a:off x="10353556" y="4753534"/>
            <a:ext cx="70753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Arial"/>
                <a:ea typeface="Arial"/>
                <a:cs typeface="Arial"/>
                <a:sym typeface="Arial"/>
              </a:defRPr>
            </a:lvl1pPr>
          </a:lstStyle>
          <a:p>
            <a:pPr/>
            <a:r>
              <a:t>0.05</a:t>
            </a:r>
          </a:p>
        </p:txBody>
      </p:sp>
      <p:sp>
        <p:nvSpPr>
          <p:cNvPr id="1388" name="0.06"/>
          <p:cNvSpPr txBox="1"/>
          <p:nvPr/>
        </p:nvSpPr>
        <p:spPr>
          <a:xfrm>
            <a:off x="10353556" y="3886118"/>
            <a:ext cx="707530" cy="4472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Arial"/>
                <a:ea typeface="Arial"/>
                <a:cs typeface="Arial"/>
                <a:sym typeface="Arial"/>
              </a:defRPr>
            </a:lvl1pPr>
          </a:lstStyle>
          <a:p>
            <a:pPr/>
            <a:r>
              <a:t>0.06</a:t>
            </a:r>
          </a:p>
        </p:txBody>
      </p:sp>
      <p:sp>
        <p:nvSpPr>
          <p:cNvPr id="1389" name="0.07"/>
          <p:cNvSpPr txBox="1"/>
          <p:nvPr/>
        </p:nvSpPr>
        <p:spPr>
          <a:xfrm>
            <a:off x="10353556" y="3018703"/>
            <a:ext cx="70753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Arial"/>
                <a:ea typeface="Arial"/>
                <a:cs typeface="Arial"/>
                <a:sym typeface="Arial"/>
              </a:defRPr>
            </a:lvl1pPr>
          </a:lstStyle>
          <a:p>
            <a:pPr/>
            <a:r>
              <a:t>0.07</a:t>
            </a:r>
          </a:p>
        </p:txBody>
      </p:sp>
      <p:sp>
        <p:nvSpPr>
          <p:cNvPr id="1390" name="0.08"/>
          <p:cNvSpPr txBox="1"/>
          <p:nvPr/>
        </p:nvSpPr>
        <p:spPr>
          <a:xfrm>
            <a:off x="10353556" y="2151287"/>
            <a:ext cx="70753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Arial"/>
                <a:ea typeface="Arial"/>
                <a:cs typeface="Arial"/>
                <a:sym typeface="Arial"/>
              </a:defRPr>
            </a:lvl1pPr>
          </a:lstStyle>
          <a:p>
            <a:pPr/>
            <a:r>
              <a:t>0.08</a:t>
            </a:r>
          </a:p>
        </p:txBody>
      </p:sp>
      <p:sp>
        <p:nvSpPr>
          <p:cNvPr id="1391" name="0.09"/>
          <p:cNvSpPr txBox="1"/>
          <p:nvPr/>
        </p:nvSpPr>
        <p:spPr>
          <a:xfrm>
            <a:off x="10353556" y="1283371"/>
            <a:ext cx="707530" cy="4472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atin typeface="Arial"/>
                <a:ea typeface="Arial"/>
                <a:cs typeface="Arial"/>
                <a:sym typeface="Arial"/>
              </a:defRPr>
            </a:lvl1pPr>
          </a:lstStyle>
          <a:p>
            <a:pPr/>
            <a:r>
              <a:t>0.09</a:t>
            </a:r>
          </a:p>
        </p:txBody>
      </p:sp>
      <p:pic>
        <p:nvPicPr>
          <p:cNvPr id="1392" name="Line Line" descr="Line Line"/>
          <p:cNvPicPr>
            <a:picLocks noChangeAspect="0"/>
          </p:cNvPicPr>
          <p:nvPr/>
        </p:nvPicPr>
        <p:blipFill>
          <a:blip r:embed="rId9">
            <a:extLst/>
          </a:blip>
          <a:stretch>
            <a:fillRect/>
          </a:stretch>
        </p:blipFill>
        <p:spPr>
          <a:xfrm>
            <a:off x="3517746" y="4965700"/>
            <a:ext cx="5969309" cy="76200"/>
          </a:xfrm>
          <a:prstGeom prst="rect">
            <a:avLst/>
          </a:prstGeom>
        </p:spPr>
      </p:pic>
      <p:pic>
        <p:nvPicPr>
          <p:cNvPr id="1394" name="Line Line" descr="Line Line"/>
          <p:cNvPicPr>
            <a:picLocks noChangeAspect="0"/>
          </p:cNvPicPr>
          <p:nvPr/>
        </p:nvPicPr>
        <p:blipFill>
          <a:blip r:embed="rId10">
            <a:extLst/>
          </a:blip>
          <a:stretch>
            <a:fillRect/>
          </a:stretch>
        </p:blipFill>
        <p:spPr>
          <a:xfrm>
            <a:off x="3517746" y="4072133"/>
            <a:ext cx="5969309" cy="76201"/>
          </a:xfrm>
          <a:prstGeom prst="rect">
            <a:avLst/>
          </a:prstGeom>
        </p:spPr>
      </p:pic>
      <p:pic>
        <p:nvPicPr>
          <p:cNvPr id="1396" name="Line Line" descr="Line Line"/>
          <p:cNvPicPr>
            <a:picLocks noChangeAspect="0"/>
          </p:cNvPicPr>
          <p:nvPr/>
        </p:nvPicPr>
        <p:blipFill>
          <a:blip r:embed="rId11">
            <a:extLst/>
          </a:blip>
          <a:stretch>
            <a:fillRect/>
          </a:stretch>
        </p:blipFill>
        <p:spPr>
          <a:xfrm>
            <a:off x="3530446" y="3204217"/>
            <a:ext cx="5969309" cy="76201"/>
          </a:xfrm>
          <a:prstGeom prst="rect">
            <a:avLst/>
          </a:prstGeom>
        </p:spPr>
      </p:pic>
      <p:pic>
        <p:nvPicPr>
          <p:cNvPr id="1398" name="Line Line" descr="Line Line"/>
          <p:cNvPicPr>
            <a:picLocks noChangeAspect="0"/>
          </p:cNvPicPr>
          <p:nvPr/>
        </p:nvPicPr>
        <p:blipFill>
          <a:blip r:embed="rId12">
            <a:extLst/>
          </a:blip>
          <a:stretch>
            <a:fillRect/>
          </a:stretch>
        </p:blipFill>
        <p:spPr>
          <a:xfrm>
            <a:off x="3543146" y="2336301"/>
            <a:ext cx="5969309" cy="76201"/>
          </a:xfrm>
          <a:prstGeom prst="rect">
            <a:avLst/>
          </a:prstGeom>
        </p:spPr>
      </p:pic>
      <p:pic>
        <p:nvPicPr>
          <p:cNvPr id="1400" name="Line Line" descr="Line Line"/>
          <p:cNvPicPr>
            <a:picLocks noChangeAspect="0"/>
          </p:cNvPicPr>
          <p:nvPr/>
        </p:nvPicPr>
        <p:blipFill>
          <a:blip r:embed="rId13">
            <a:extLst/>
          </a:blip>
          <a:stretch>
            <a:fillRect/>
          </a:stretch>
        </p:blipFill>
        <p:spPr>
          <a:xfrm>
            <a:off x="3543146" y="1468384"/>
            <a:ext cx="5969309" cy="76201"/>
          </a:xfrm>
          <a:prstGeom prst="rect">
            <a:avLst/>
          </a:prstGeom>
        </p:spPr>
      </p:pic>
      <p:sp>
        <p:nvSpPr>
          <p:cNvPr id="1402" name="Final"/>
          <p:cNvSpPr txBox="1"/>
          <p:nvPr/>
        </p:nvSpPr>
        <p:spPr>
          <a:xfrm rot="16200000">
            <a:off x="2382297" y="2982683"/>
            <a:ext cx="967638" cy="545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Arial"/>
                <a:ea typeface="Arial"/>
                <a:cs typeface="Arial"/>
                <a:sym typeface="Arial"/>
              </a:defRPr>
            </a:lvl1pPr>
          </a:lstStyle>
          <a:p>
            <a:pPr/>
            <a:r>
              <a:t>Final</a:t>
            </a:r>
          </a:p>
        </p:txBody>
      </p:sp>
      <p:sp>
        <p:nvSpPr>
          <p:cNvPr id="1403" name="Initial v2"/>
          <p:cNvSpPr txBox="1"/>
          <p:nvPr/>
        </p:nvSpPr>
        <p:spPr>
          <a:xfrm rot="16200000">
            <a:off x="10959805" y="3186232"/>
            <a:ext cx="1558572" cy="5459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Arial"/>
                <a:ea typeface="Arial"/>
                <a:cs typeface="Arial"/>
                <a:sym typeface="Arial"/>
              </a:defRPr>
            </a:lvl1pPr>
          </a:lstStyle>
          <a:p>
            <a:pPr/>
            <a:r>
              <a:t>Initial v2</a:t>
            </a:r>
          </a:p>
        </p:txBody>
      </p:sp>
      <p:sp>
        <p:nvSpPr>
          <p:cNvPr id="1404" name="Arrow"/>
          <p:cNvSpPr/>
          <p:nvPr/>
        </p:nvSpPr>
        <p:spPr>
          <a:xfrm rot="16200000">
            <a:off x="8654185" y="3858351"/>
            <a:ext cx="6220611" cy="1474323"/>
          </a:xfrm>
          <a:prstGeom prst="rightArrow">
            <a:avLst>
              <a:gd name="adj1" fmla="val 32000"/>
              <a:gd name="adj2" fmla="val 55130"/>
            </a:avLst>
          </a:prstGeom>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05" name="Maowu Nie, Li Yi, Jiangyong Jia, Guoliang Ma,arXiv:1906.01422"/>
          <p:cNvSpPr txBox="1"/>
          <p:nvPr/>
        </p:nvSpPr>
        <p:spPr>
          <a:xfrm>
            <a:off x="57547" y="1136024"/>
            <a:ext cx="6877423" cy="3829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000">
                <a:latin typeface="Times New Roman"/>
                <a:ea typeface="Times New Roman"/>
                <a:cs typeface="Times New Roman"/>
                <a:sym typeface="Times New Roman"/>
              </a:defRPr>
            </a:lvl1pPr>
          </a:lstStyle>
          <a:p>
            <a:pPr/>
            <a:r>
              <a:t>Maowu Nie, Li Yi, Jiangyong Jia, Guoliang Ma,arXiv:1906.01422</a:t>
            </a:r>
          </a:p>
        </p:txBody>
      </p:sp>
      <p:sp>
        <p:nvSpPr>
          <p:cNvPr id="1406" name="Slide Number"/>
          <p:cNvSpPr txBox="1"/>
          <p:nvPr>
            <p:ph type="sldNum" sz="quarter" idx="4294967295"/>
          </p:nvPr>
        </p:nvSpPr>
        <p:spPr>
          <a:xfrm>
            <a:off x="12532647" y="9326598"/>
            <a:ext cx="368574"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8" name="IP-GLASMA+BAMPS result on initial flow"/>
          <p:cNvSpPr txBox="1"/>
          <p:nvPr/>
        </p:nvSpPr>
        <p:spPr>
          <a:xfrm>
            <a:off x="114429" y="-34490"/>
            <a:ext cx="13213949"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100">
                <a:latin typeface="Times New Roman"/>
                <a:ea typeface="Times New Roman"/>
                <a:cs typeface="Times New Roman"/>
                <a:sym typeface="Times New Roman"/>
              </a:defRPr>
            </a:lvl1pPr>
          </a:lstStyle>
          <a:p>
            <a:pPr/>
            <a:r>
              <a:t>IP-GLASMA+BAMPS result on initial flow</a:t>
            </a:r>
          </a:p>
        </p:txBody>
      </p:sp>
      <p:pic>
        <p:nvPicPr>
          <p:cNvPr id="1409" name="Image" descr="Image"/>
          <p:cNvPicPr>
            <a:picLocks noChangeAspect="1"/>
          </p:cNvPicPr>
          <p:nvPr/>
        </p:nvPicPr>
        <p:blipFill>
          <a:blip r:embed="rId2">
            <a:extLst/>
          </a:blip>
          <a:stretch>
            <a:fillRect/>
          </a:stretch>
        </p:blipFill>
        <p:spPr>
          <a:xfrm>
            <a:off x="4341107" y="1580703"/>
            <a:ext cx="8302251" cy="6261735"/>
          </a:xfrm>
          <a:prstGeom prst="rect">
            <a:avLst/>
          </a:prstGeom>
          <a:ln w="12700">
            <a:miter lim="400000"/>
          </a:ln>
        </p:spPr>
      </p:pic>
      <p:sp>
        <p:nvSpPr>
          <p:cNvPr id="1410" name="M. Greif, C. Greiner, B. Schenke, S. Schlichting, Z. Xu,Phys.Rev. D96 (2017) no.9, 091504"/>
          <p:cNvSpPr txBox="1"/>
          <p:nvPr/>
        </p:nvSpPr>
        <p:spPr>
          <a:xfrm>
            <a:off x="3471238" y="1287825"/>
            <a:ext cx="9056422" cy="370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900">
                <a:latin typeface="Times New Roman"/>
                <a:ea typeface="Times New Roman"/>
                <a:cs typeface="Times New Roman"/>
                <a:sym typeface="Times New Roman"/>
              </a:defRPr>
            </a:lvl1pPr>
          </a:lstStyle>
          <a:p>
            <a:pPr/>
            <a:r>
              <a:t>M. Greif, C. Greiner, B. Schenke, S. Schlichting, Z. Xu,Phys.Rev. D96 (2017) no.9, 091504 </a:t>
            </a:r>
          </a:p>
        </p:txBody>
      </p:sp>
      <p:sp>
        <p:nvSpPr>
          <p:cNvPr id="1411" name="W/O initial flow"/>
          <p:cNvSpPr txBox="1"/>
          <p:nvPr/>
        </p:nvSpPr>
        <p:spPr>
          <a:xfrm>
            <a:off x="415474" y="5635517"/>
            <a:ext cx="3641304" cy="693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Arial"/>
                <a:ea typeface="Arial"/>
                <a:cs typeface="Arial"/>
                <a:sym typeface="Arial"/>
              </a:defRPr>
            </a:lvl1pPr>
          </a:lstStyle>
          <a:p>
            <a:pPr/>
            <a:r>
              <a:t>W/O initial flow</a:t>
            </a:r>
          </a:p>
        </p:txBody>
      </p:sp>
      <p:sp>
        <p:nvSpPr>
          <p:cNvPr id="1412" name="With initial flow"/>
          <p:cNvSpPr txBox="1"/>
          <p:nvPr/>
        </p:nvSpPr>
        <p:spPr>
          <a:xfrm>
            <a:off x="415343" y="3722815"/>
            <a:ext cx="3641565" cy="6937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Arial"/>
                <a:ea typeface="Arial"/>
                <a:cs typeface="Arial"/>
                <a:sym typeface="Arial"/>
              </a:defRPr>
            </a:lvl1pPr>
          </a:lstStyle>
          <a:p>
            <a:pPr/>
            <a:r>
              <a:t>With initial flow</a:t>
            </a:r>
          </a:p>
        </p:txBody>
      </p:sp>
      <p:sp>
        <p:nvSpPr>
          <p:cNvPr id="1413" name="Line"/>
          <p:cNvSpPr/>
          <p:nvPr/>
        </p:nvSpPr>
        <p:spPr>
          <a:xfrm>
            <a:off x="3951359" y="6046693"/>
            <a:ext cx="2488127" cy="1"/>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14" name="Line"/>
          <p:cNvSpPr/>
          <p:nvPr/>
        </p:nvSpPr>
        <p:spPr>
          <a:xfrm>
            <a:off x="3951359" y="4069690"/>
            <a:ext cx="2488127" cy="1"/>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15" name="Slide Number"/>
          <p:cNvSpPr txBox="1"/>
          <p:nvPr>
            <p:ph type="sldNum" sz="quarter" idx="4294967295"/>
          </p:nvPr>
        </p:nvSpPr>
        <p:spPr>
          <a:xfrm>
            <a:off x="12532647" y="9326598"/>
            <a:ext cx="368574"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sp>
        <p:nvSpPr>
          <p:cNvPr id="1416" name="AMPT results are consistent with IP-GLASMA+BAMPS results at low and high multiplicities"/>
          <p:cNvSpPr txBox="1"/>
          <p:nvPr>
            <p:ph type="body" sz="quarter" idx="1"/>
          </p:nvPr>
        </p:nvSpPr>
        <p:spPr>
          <a:xfrm>
            <a:off x="576808" y="7637119"/>
            <a:ext cx="11851184" cy="1316443"/>
          </a:xfrm>
          <a:prstGeom prst="rect">
            <a:avLst/>
          </a:prstGeom>
        </p:spPr>
        <p:txBody>
          <a:bodyPr/>
          <a:lstStyle/>
          <a:p>
            <a:pPr marL="834571" indent="-517071">
              <a:spcBef>
                <a:spcPts val="0"/>
              </a:spcBef>
              <a:defRPr sz="3300">
                <a:latin typeface="Times New Roman"/>
                <a:ea typeface="Times New Roman"/>
                <a:cs typeface="Times New Roman"/>
                <a:sym typeface="Times New Roman"/>
              </a:defRPr>
            </a:pPr>
            <a:r>
              <a:t>AMPT results are consistent with IP-GLASMA+BAMPS results at </a:t>
            </a:r>
            <a:r>
              <a:rPr>
                <a:solidFill>
                  <a:srgbClr val="00F900"/>
                </a:solidFill>
              </a:rPr>
              <a:t>low</a:t>
            </a:r>
            <a:r>
              <a:t> and </a:t>
            </a:r>
            <a:r>
              <a:rPr>
                <a:solidFill>
                  <a:srgbClr val="FF2600"/>
                </a:solidFill>
              </a:rPr>
              <a:t>high</a:t>
            </a:r>
            <a:r>
              <a:t> multiplicities </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8" name="Image" descr="Image"/>
          <p:cNvPicPr>
            <a:picLocks noChangeAspect="1"/>
          </p:cNvPicPr>
          <p:nvPr/>
        </p:nvPicPr>
        <p:blipFill>
          <a:blip r:embed="rId2">
            <a:extLst/>
          </a:blip>
          <a:stretch>
            <a:fillRect/>
          </a:stretch>
        </p:blipFill>
        <p:spPr>
          <a:xfrm>
            <a:off x="2687308" y="1210860"/>
            <a:ext cx="7010401" cy="6426201"/>
          </a:xfrm>
          <a:prstGeom prst="rect">
            <a:avLst/>
          </a:prstGeom>
          <a:ln w="12700">
            <a:miter lim="400000"/>
          </a:ln>
        </p:spPr>
      </p:pic>
      <p:pic>
        <p:nvPicPr>
          <p:cNvPr id="1419" name="Image" descr="Image"/>
          <p:cNvPicPr>
            <a:picLocks noChangeAspect="1"/>
          </p:cNvPicPr>
          <p:nvPr/>
        </p:nvPicPr>
        <p:blipFill>
          <a:blip r:embed="rId3">
            <a:extLst/>
          </a:blip>
          <a:stretch>
            <a:fillRect/>
          </a:stretch>
        </p:blipFill>
        <p:spPr>
          <a:xfrm>
            <a:off x="2833358" y="7442168"/>
            <a:ext cx="6946901" cy="1041401"/>
          </a:xfrm>
          <a:prstGeom prst="rect">
            <a:avLst/>
          </a:prstGeom>
          <a:ln w="12700">
            <a:miter lim="400000"/>
          </a:ln>
        </p:spPr>
      </p:pic>
      <p:sp>
        <p:nvSpPr>
          <p:cNvPr id="1420" name="The flow fluctuation can be strongly modified due to initial momentum anisotropy."/>
          <p:cNvSpPr txBox="1"/>
          <p:nvPr>
            <p:ph type="body" sz="quarter" idx="1"/>
          </p:nvPr>
        </p:nvSpPr>
        <p:spPr>
          <a:xfrm>
            <a:off x="365794" y="7990984"/>
            <a:ext cx="13004801" cy="1558572"/>
          </a:xfrm>
          <a:prstGeom prst="rect">
            <a:avLst/>
          </a:prstGeom>
        </p:spPr>
        <p:txBody>
          <a:bodyPr/>
          <a:lstStyle>
            <a:lvl1pPr marL="834571" indent="-517071">
              <a:spcBef>
                <a:spcPts val="0"/>
              </a:spcBef>
              <a:defRPr sz="3400">
                <a:latin typeface="Times New Roman"/>
                <a:ea typeface="Times New Roman"/>
                <a:cs typeface="Times New Roman"/>
                <a:sym typeface="Times New Roman"/>
              </a:defRPr>
            </a:lvl1pPr>
          </a:lstStyle>
          <a:p>
            <a:pPr/>
            <a:r>
              <a:t>The flow fluctuation can be strongly modified due to initial momentum anisotropy. </a:t>
            </a:r>
          </a:p>
        </p:txBody>
      </p:sp>
      <p:sp>
        <p:nvSpPr>
          <p:cNvPr id="1421" name="Initial v2"/>
          <p:cNvSpPr txBox="1"/>
          <p:nvPr/>
        </p:nvSpPr>
        <p:spPr>
          <a:xfrm rot="16200000">
            <a:off x="10095369" y="2995731"/>
            <a:ext cx="1558573" cy="54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Arial"/>
                <a:ea typeface="Arial"/>
                <a:cs typeface="Arial"/>
                <a:sym typeface="Arial"/>
              </a:defRPr>
            </a:lvl1pPr>
          </a:lstStyle>
          <a:p>
            <a:pPr/>
            <a:r>
              <a:t>Initial v2</a:t>
            </a:r>
          </a:p>
        </p:txBody>
      </p:sp>
      <p:sp>
        <p:nvSpPr>
          <p:cNvPr id="1422" name="Arrow"/>
          <p:cNvSpPr/>
          <p:nvPr/>
        </p:nvSpPr>
        <p:spPr>
          <a:xfrm rot="16200000">
            <a:off x="7767701" y="3689901"/>
            <a:ext cx="6264710" cy="1474323"/>
          </a:xfrm>
          <a:prstGeom prst="rightArrow">
            <a:avLst>
              <a:gd name="adj1" fmla="val 32000"/>
              <a:gd name="adj2" fmla="val 55130"/>
            </a:avLst>
          </a:prstGeom>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23" name="AMPT results on flow fluctuations with initial flow"/>
          <p:cNvSpPr txBox="1"/>
          <p:nvPr/>
        </p:nvSpPr>
        <p:spPr>
          <a:xfrm>
            <a:off x="98119" y="-50800"/>
            <a:ext cx="13213949"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300">
                <a:latin typeface="Times New Roman"/>
                <a:ea typeface="Times New Roman"/>
                <a:cs typeface="Times New Roman"/>
                <a:sym typeface="Times New Roman"/>
              </a:defRPr>
            </a:lvl1pPr>
          </a:lstStyle>
          <a:p>
            <a:pPr/>
            <a:r>
              <a:t>AMPT results on flow fluctuations with initial flow</a:t>
            </a:r>
          </a:p>
        </p:txBody>
      </p:sp>
      <p:grpSp>
        <p:nvGrpSpPr>
          <p:cNvPr id="1431" name="Group"/>
          <p:cNvGrpSpPr/>
          <p:nvPr/>
        </p:nvGrpSpPr>
        <p:grpSpPr>
          <a:xfrm>
            <a:off x="7615320" y="1992774"/>
            <a:ext cx="1720851" cy="2602637"/>
            <a:chOff x="0" y="0"/>
            <a:chExt cx="1720850" cy="2602635"/>
          </a:xfrm>
        </p:grpSpPr>
        <p:pic>
          <p:nvPicPr>
            <p:cNvPr id="1424" name="Image" descr="Image"/>
            <p:cNvPicPr>
              <a:picLocks noChangeAspect="1"/>
            </p:cNvPicPr>
            <p:nvPr/>
          </p:nvPicPr>
          <p:blipFill>
            <a:blip r:embed="rId4">
              <a:extLst/>
            </a:blip>
            <a:stretch>
              <a:fillRect/>
            </a:stretch>
          </p:blipFill>
          <p:spPr>
            <a:xfrm>
              <a:off x="0" y="2259735"/>
              <a:ext cx="1562100" cy="342901"/>
            </a:xfrm>
            <a:prstGeom prst="rect">
              <a:avLst/>
            </a:prstGeom>
            <a:ln w="12700" cap="flat">
              <a:noFill/>
              <a:miter lim="400000"/>
            </a:ln>
            <a:effectLst/>
          </p:spPr>
        </p:pic>
        <p:pic>
          <p:nvPicPr>
            <p:cNvPr id="1425" name="Image" descr="Image"/>
            <p:cNvPicPr>
              <a:picLocks noChangeAspect="1"/>
            </p:cNvPicPr>
            <p:nvPr/>
          </p:nvPicPr>
          <p:blipFill>
            <a:blip r:embed="rId5">
              <a:extLst/>
            </a:blip>
            <a:stretch>
              <a:fillRect/>
            </a:stretch>
          </p:blipFill>
          <p:spPr>
            <a:xfrm>
              <a:off x="31750" y="1881122"/>
              <a:ext cx="1625600" cy="342901"/>
            </a:xfrm>
            <a:prstGeom prst="rect">
              <a:avLst/>
            </a:prstGeom>
            <a:ln w="12700" cap="flat">
              <a:noFill/>
              <a:miter lim="400000"/>
            </a:ln>
            <a:effectLst/>
          </p:spPr>
        </p:pic>
        <p:pic>
          <p:nvPicPr>
            <p:cNvPr id="1426" name="Image" descr="Image"/>
            <p:cNvPicPr>
              <a:picLocks noChangeAspect="1"/>
            </p:cNvPicPr>
            <p:nvPr/>
          </p:nvPicPr>
          <p:blipFill>
            <a:blip r:embed="rId6">
              <a:extLst/>
            </a:blip>
            <a:stretch>
              <a:fillRect/>
            </a:stretch>
          </p:blipFill>
          <p:spPr>
            <a:xfrm>
              <a:off x="31750" y="1527909"/>
              <a:ext cx="1676400" cy="317501"/>
            </a:xfrm>
            <a:prstGeom prst="rect">
              <a:avLst/>
            </a:prstGeom>
            <a:ln w="12700" cap="flat">
              <a:noFill/>
              <a:miter lim="400000"/>
            </a:ln>
            <a:effectLst/>
          </p:spPr>
        </p:pic>
        <p:pic>
          <p:nvPicPr>
            <p:cNvPr id="1427" name="Image" descr="Image"/>
            <p:cNvPicPr>
              <a:picLocks noChangeAspect="1"/>
            </p:cNvPicPr>
            <p:nvPr/>
          </p:nvPicPr>
          <p:blipFill>
            <a:blip r:embed="rId7">
              <a:extLst/>
            </a:blip>
            <a:stretch>
              <a:fillRect/>
            </a:stretch>
          </p:blipFill>
          <p:spPr>
            <a:xfrm>
              <a:off x="38100" y="1136217"/>
              <a:ext cx="1663700" cy="355601"/>
            </a:xfrm>
            <a:prstGeom prst="rect">
              <a:avLst/>
            </a:prstGeom>
            <a:ln w="12700" cap="flat">
              <a:noFill/>
              <a:miter lim="400000"/>
            </a:ln>
            <a:effectLst/>
          </p:spPr>
        </p:pic>
        <p:pic>
          <p:nvPicPr>
            <p:cNvPr id="1428" name="Image" descr="Image"/>
            <p:cNvPicPr>
              <a:picLocks noChangeAspect="1"/>
            </p:cNvPicPr>
            <p:nvPr/>
          </p:nvPicPr>
          <p:blipFill>
            <a:blip r:embed="rId8">
              <a:extLst/>
            </a:blip>
            <a:stretch>
              <a:fillRect/>
            </a:stretch>
          </p:blipFill>
          <p:spPr>
            <a:xfrm>
              <a:off x="19050" y="745283"/>
              <a:ext cx="1701800" cy="368301"/>
            </a:xfrm>
            <a:prstGeom prst="rect">
              <a:avLst/>
            </a:prstGeom>
            <a:ln w="12700" cap="flat">
              <a:noFill/>
              <a:miter lim="400000"/>
            </a:ln>
            <a:effectLst/>
          </p:spPr>
        </p:pic>
        <p:pic>
          <p:nvPicPr>
            <p:cNvPr id="1429" name="Image" descr="Image"/>
            <p:cNvPicPr>
              <a:picLocks noChangeAspect="1"/>
            </p:cNvPicPr>
            <p:nvPr/>
          </p:nvPicPr>
          <p:blipFill>
            <a:blip r:embed="rId9">
              <a:extLst/>
            </a:blip>
            <a:stretch>
              <a:fillRect/>
            </a:stretch>
          </p:blipFill>
          <p:spPr>
            <a:xfrm>
              <a:off x="38100" y="351583"/>
              <a:ext cx="1663700" cy="393701"/>
            </a:xfrm>
            <a:prstGeom prst="rect">
              <a:avLst/>
            </a:prstGeom>
            <a:ln w="12700" cap="flat">
              <a:noFill/>
              <a:miter lim="400000"/>
            </a:ln>
            <a:effectLst/>
          </p:spPr>
        </p:pic>
        <p:pic>
          <p:nvPicPr>
            <p:cNvPr id="1430" name="Image" descr="Image"/>
            <p:cNvPicPr>
              <a:picLocks noChangeAspect="1"/>
            </p:cNvPicPr>
            <p:nvPr/>
          </p:nvPicPr>
          <p:blipFill>
            <a:blip r:embed="rId10">
              <a:extLst/>
            </a:blip>
            <a:stretch>
              <a:fillRect/>
            </a:stretch>
          </p:blipFill>
          <p:spPr>
            <a:xfrm>
              <a:off x="6350" y="0"/>
              <a:ext cx="1549400" cy="368300"/>
            </a:xfrm>
            <a:prstGeom prst="rect">
              <a:avLst/>
            </a:prstGeom>
            <a:ln w="12700" cap="flat">
              <a:noFill/>
              <a:miter lim="400000"/>
            </a:ln>
            <a:effectLst/>
          </p:spPr>
        </p:pic>
      </p:grpSp>
      <p:sp>
        <p:nvSpPr>
          <p:cNvPr id="1432" name="Slide Number"/>
          <p:cNvSpPr txBox="1"/>
          <p:nvPr>
            <p:ph type="sldNum" sz="quarter" idx="4294967295"/>
          </p:nvPr>
        </p:nvSpPr>
        <p:spPr>
          <a:xfrm>
            <a:off x="12532647" y="9326598"/>
            <a:ext cx="368574" cy="368301"/>
          </a:xfrm>
          <a:prstGeom prst="rect">
            <a:avLst/>
          </a:prstGeom>
          <a:extLst>
            <a:ext uri="{C572A759-6A51-4108-AA02-DFA0A04FC94B}">
              <ma14:wrappingTextBoxFlag xmlns:ma14="http://schemas.microsoft.com/office/mac/drawingml/2011/main" val="1"/>
            </a:ext>
          </a:extLst>
        </p:spPr>
        <p:txBody>
          <a:bodyPr anchor="t"/>
          <a:lstStyle/>
          <a:p>
            <a:pPr/>
            <a:fld id="{86CB4B4D-7CA3-9044-876B-883B54F8677D}" type="slidenum"/>
          </a:p>
        </p:txBody>
      </p:sp>
      <p:pic>
        <p:nvPicPr>
          <p:cNvPr id="1433" name="Screen Shot 2020-05-26 at 10.40.12 PM.png" descr="Screen Shot 2020-05-26 at 10.40.12 PM.png"/>
          <p:cNvPicPr>
            <a:picLocks noChangeAspect="1"/>
          </p:cNvPicPr>
          <p:nvPr/>
        </p:nvPicPr>
        <p:blipFill>
          <a:blip r:embed="rId11">
            <a:extLst/>
          </a:blip>
          <a:stretch>
            <a:fillRect/>
          </a:stretch>
        </p:blipFill>
        <p:spPr>
          <a:xfrm>
            <a:off x="208900" y="4301357"/>
            <a:ext cx="2781301" cy="1536701"/>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手征磁效应(CME)"/>
          <p:cNvSpPr txBox="1"/>
          <p:nvPr>
            <p:ph type="title"/>
          </p:nvPr>
        </p:nvSpPr>
        <p:spPr>
          <a:xfrm>
            <a:off x="1270000" y="3048000"/>
            <a:ext cx="10464800" cy="2438400"/>
          </a:xfrm>
          <a:prstGeom prst="rect">
            <a:avLst/>
          </a:prstGeom>
        </p:spPr>
        <p:txBody>
          <a:bodyPr/>
          <a:lstStyle/>
          <a:p>
            <a:pPr/>
            <a:r>
              <a:t>手征磁效应(CME)</a:t>
            </a:r>
          </a:p>
        </p:txBody>
      </p:sp>
      <p:sp>
        <p:nvSpPr>
          <p:cNvPr id="1436" name="Slide Number"/>
          <p:cNvSpPr txBox="1"/>
          <p:nvPr>
            <p:ph type="sldNum" sz="quarter" idx="4294967295"/>
          </p:nvPr>
        </p:nvSpPr>
        <p:spPr>
          <a:xfrm>
            <a:off x="12469079" y="9326598"/>
            <a:ext cx="495710"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Asymptotic freedom"/>
          <p:cNvSpPr txBox="1"/>
          <p:nvPr/>
        </p:nvSpPr>
        <p:spPr>
          <a:xfrm>
            <a:off x="543842" y="161148"/>
            <a:ext cx="11899901" cy="762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Asymptotic freedom</a:t>
            </a:r>
          </a:p>
        </p:txBody>
      </p:sp>
      <p:sp>
        <p:nvSpPr>
          <p:cNvPr id="629" name="Slide Number"/>
          <p:cNvSpPr txBox="1"/>
          <p:nvPr>
            <p:ph type="sldNum" sz="quarter" idx="4294967295"/>
          </p:nvPr>
        </p:nvSpPr>
        <p:spPr>
          <a:xfrm>
            <a:off x="12602633" y="9323609"/>
            <a:ext cx="2286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pic>
        <p:nvPicPr>
          <p:cNvPr id="630" name="phypub2lowen.tiff" descr="phypub2lowen.tiff"/>
          <p:cNvPicPr>
            <a:picLocks noChangeAspect="0"/>
          </p:cNvPicPr>
          <p:nvPr/>
        </p:nvPicPr>
        <p:blipFill>
          <a:blip r:embed="rId2">
            <a:extLst/>
          </a:blip>
          <a:stretch>
            <a:fillRect/>
          </a:stretch>
        </p:blipFill>
        <p:spPr>
          <a:xfrm>
            <a:off x="584200" y="1263650"/>
            <a:ext cx="5041901" cy="3733800"/>
          </a:xfrm>
          <a:prstGeom prst="rect">
            <a:avLst/>
          </a:prstGeom>
          <a:ln w="12700">
            <a:miter lim="400000"/>
          </a:ln>
        </p:spPr>
      </p:pic>
      <p:pic>
        <p:nvPicPr>
          <p:cNvPr id="631" name="Screen Shot 2016-05-18 at 11.08.04 PM.png" descr="Screen Shot 2016-05-18 at 11.08.04 PM.png"/>
          <p:cNvPicPr>
            <a:picLocks noChangeAspect="1"/>
          </p:cNvPicPr>
          <p:nvPr/>
        </p:nvPicPr>
        <p:blipFill>
          <a:blip r:embed="rId3">
            <a:extLst/>
          </a:blip>
          <a:stretch>
            <a:fillRect/>
          </a:stretch>
        </p:blipFill>
        <p:spPr>
          <a:xfrm>
            <a:off x="669489" y="4978400"/>
            <a:ext cx="4956611" cy="4178300"/>
          </a:xfrm>
          <a:prstGeom prst="rect">
            <a:avLst/>
          </a:prstGeom>
          <a:ln w="12700">
            <a:miter lim="400000"/>
          </a:ln>
        </p:spPr>
      </p:pic>
      <p:sp>
        <p:nvSpPr>
          <p:cNvPr id="632" name="Asymptotic freedom"/>
          <p:cNvSpPr txBox="1"/>
          <p:nvPr/>
        </p:nvSpPr>
        <p:spPr>
          <a:xfrm>
            <a:off x="1785052" y="1653116"/>
            <a:ext cx="3711229"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400">
                <a:latin typeface="+mn-lt"/>
                <a:ea typeface="+mn-ea"/>
                <a:cs typeface="+mn-cs"/>
                <a:sym typeface="Gill Sans"/>
              </a:defRPr>
            </a:lvl1pPr>
          </a:lstStyle>
          <a:p>
            <a:pPr/>
            <a:r>
              <a:t>Asymptotic freedom</a:t>
            </a:r>
          </a:p>
        </p:txBody>
      </p:sp>
      <p:pic>
        <p:nvPicPr>
          <p:cNvPr id="633" name="Image" descr="Image"/>
          <p:cNvPicPr>
            <a:picLocks noChangeAspect="1"/>
          </p:cNvPicPr>
          <p:nvPr/>
        </p:nvPicPr>
        <p:blipFill>
          <a:blip r:embed="rId4">
            <a:extLst/>
          </a:blip>
          <a:stretch>
            <a:fillRect/>
          </a:stretch>
        </p:blipFill>
        <p:spPr>
          <a:xfrm>
            <a:off x="5733343" y="1502676"/>
            <a:ext cx="3632201" cy="4419601"/>
          </a:xfrm>
          <a:prstGeom prst="rect">
            <a:avLst/>
          </a:prstGeom>
          <a:ln w="12700">
            <a:miter lim="400000"/>
          </a:ln>
        </p:spPr>
      </p:pic>
      <p:pic>
        <p:nvPicPr>
          <p:cNvPr id="634" name="Image" descr="Image"/>
          <p:cNvPicPr>
            <a:picLocks noChangeAspect="1"/>
          </p:cNvPicPr>
          <p:nvPr/>
        </p:nvPicPr>
        <p:blipFill>
          <a:blip r:embed="rId5">
            <a:extLst/>
          </a:blip>
          <a:stretch>
            <a:fillRect/>
          </a:stretch>
        </p:blipFill>
        <p:spPr>
          <a:xfrm>
            <a:off x="9551806" y="6280086"/>
            <a:ext cx="2438401" cy="2451101"/>
          </a:xfrm>
          <a:prstGeom prst="rect">
            <a:avLst/>
          </a:prstGeom>
          <a:ln w="12700">
            <a:miter lim="400000"/>
          </a:ln>
        </p:spPr>
      </p:pic>
      <p:pic>
        <p:nvPicPr>
          <p:cNvPr id="635" name="Image" descr="Image"/>
          <p:cNvPicPr>
            <a:picLocks noChangeAspect="1"/>
          </p:cNvPicPr>
          <p:nvPr/>
        </p:nvPicPr>
        <p:blipFill>
          <a:blip r:embed="rId6">
            <a:extLst/>
          </a:blip>
          <a:stretch>
            <a:fillRect/>
          </a:stretch>
        </p:blipFill>
        <p:spPr>
          <a:xfrm>
            <a:off x="9602606" y="3462273"/>
            <a:ext cx="2336801" cy="2451101"/>
          </a:xfrm>
          <a:prstGeom prst="rect">
            <a:avLst/>
          </a:prstGeom>
          <a:ln w="12700">
            <a:miter lim="400000"/>
          </a:ln>
        </p:spPr>
      </p:pic>
      <p:pic>
        <p:nvPicPr>
          <p:cNvPr id="636" name="Image" descr="Image"/>
          <p:cNvPicPr>
            <a:picLocks noChangeAspect="1"/>
          </p:cNvPicPr>
          <p:nvPr/>
        </p:nvPicPr>
        <p:blipFill>
          <a:blip r:embed="rId7">
            <a:extLst/>
          </a:blip>
          <a:stretch>
            <a:fillRect/>
          </a:stretch>
        </p:blipFill>
        <p:spPr>
          <a:xfrm>
            <a:off x="9472786" y="2206561"/>
            <a:ext cx="3657601" cy="889001"/>
          </a:xfrm>
          <a:prstGeom prst="rect">
            <a:avLst/>
          </a:prstGeom>
          <a:ln w="12700">
            <a:miter lim="400000"/>
          </a:ln>
        </p:spPr>
      </p:pic>
      <p:pic>
        <p:nvPicPr>
          <p:cNvPr id="637" name="Image" descr="Image"/>
          <p:cNvPicPr>
            <a:picLocks noChangeAspect="1"/>
          </p:cNvPicPr>
          <p:nvPr/>
        </p:nvPicPr>
        <p:blipFill>
          <a:blip r:embed="rId8">
            <a:extLst/>
          </a:blip>
          <a:stretch>
            <a:fillRect/>
          </a:stretch>
        </p:blipFill>
        <p:spPr>
          <a:xfrm>
            <a:off x="9345083" y="1515376"/>
            <a:ext cx="1206501" cy="546101"/>
          </a:xfrm>
          <a:prstGeom prst="rect">
            <a:avLst/>
          </a:prstGeom>
          <a:ln w="12700">
            <a:miter lim="400000"/>
          </a:ln>
        </p:spPr>
      </p:pic>
      <p:pic>
        <p:nvPicPr>
          <p:cNvPr id="638" name="Image" descr="Image"/>
          <p:cNvPicPr>
            <a:picLocks noChangeAspect="1"/>
          </p:cNvPicPr>
          <p:nvPr/>
        </p:nvPicPr>
        <p:blipFill>
          <a:blip r:embed="rId9">
            <a:extLst/>
          </a:blip>
          <a:stretch>
            <a:fillRect/>
          </a:stretch>
        </p:blipFill>
        <p:spPr>
          <a:xfrm>
            <a:off x="6119336" y="3183309"/>
            <a:ext cx="2860214" cy="2777068"/>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8" name="B is large but short-lived in HIC"/>
          <p:cNvSpPr txBox="1"/>
          <p:nvPr/>
        </p:nvSpPr>
        <p:spPr>
          <a:xfrm>
            <a:off x="2770441" y="333062"/>
            <a:ext cx="7463918"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4200">
                <a:latin typeface="Times New Roman"/>
                <a:ea typeface="Times New Roman"/>
                <a:cs typeface="Times New Roman"/>
                <a:sym typeface="Times New Roman"/>
              </a:defRPr>
            </a:lvl1pPr>
          </a:lstStyle>
          <a:p>
            <a:pPr/>
            <a:r>
              <a:t>B is large but short-lived in HIC</a:t>
            </a:r>
          </a:p>
        </p:txBody>
      </p:sp>
      <p:pic>
        <p:nvPicPr>
          <p:cNvPr id="1439" name="Image" descr="Image"/>
          <p:cNvPicPr>
            <a:picLocks noChangeAspect="1"/>
          </p:cNvPicPr>
          <p:nvPr/>
        </p:nvPicPr>
        <p:blipFill>
          <a:blip r:embed="rId2">
            <a:extLst/>
          </a:blip>
          <a:stretch>
            <a:fillRect/>
          </a:stretch>
        </p:blipFill>
        <p:spPr>
          <a:xfrm>
            <a:off x="461433" y="1736756"/>
            <a:ext cx="7645401" cy="5194301"/>
          </a:xfrm>
          <a:prstGeom prst="rect">
            <a:avLst/>
          </a:prstGeom>
          <a:ln w="12700">
            <a:miter lim="400000"/>
          </a:ln>
        </p:spPr>
      </p:pic>
      <p:pic>
        <p:nvPicPr>
          <p:cNvPr id="1440" name="Image" descr="Image"/>
          <p:cNvPicPr>
            <a:picLocks noChangeAspect="1"/>
          </p:cNvPicPr>
          <p:nvPr/>
        </p:nvPicPr>
        <p:blipFill>
          <a:blip r:embed="rId3">
            <a:extLst/>
          </a:blip>
          <a:stretch>
            <a:fillRect/>
          </a:stretch>
        </p:blipFill>
        <p:spPr>
          <a:xfrm>
            <a:off x="1066800" y="7286656"/>
            <a:ext cx="5689600" cy="1435101"/>
          </a:xfrm>
          <a:prstGeom prst="rect">
            <a:avLst/>
          </a:prstGeom>
          <a:ln w="12700">
            <a:miter lim="400000"/>
          </a:ln>
        </p:spPr>
      </p:pic>
      <p:pic>
        <p:nvPicPr>
          <p:cNvPr id="1441" name="Image" descr="Image"/>
          <p:cNvPicPr>
            <a:picLocks noChangeAspect="1"/>
          </p:cNvPicPr>
          <p:nvPr/>
        </p:nvPicPr>
        <p:blipFill>
          <a:blip r:embed="rId4">
            <a:extLst/>
          </a:blip>
          <a:stretch>
            <a:fillRect/>
          </a:stretch>
        </p:blipFill>
        <p:spPr>
          <a:xfrm>
            <a:off x="6402921" y="2232701"/>
            <a:ext cx="6358463" cy="2629283"/>
          </a:xfrm>
          <a:prstGeom prst="rect">
            <a:avLst/>
          </a:prstGeom>
          <a:ln w="12700">
            <a:miter lim="400000"/>
          </a:ln>
        </p:spPr>
      </p:pic>
      <p:pic>
        <p:nvPicPr>
          <p:cNvPr id="1442" name="Image" descr="Image"/>
          <p:cNvPicPr>
            <a:picLocks noChangeAspect="1"/>
          </p:cNvPicPr>
          <p:nvPr/>
        </p:nvPicPr>
        <p:blipFill>
          <a:blip r:embed="rId5">
            <a:extLst/>
          </a:blip>
          <a:stretch>
            <a:fillRect/>
          </a:stretch>
        </p:blipFill>
        <p:spPr>
          <a:xfrm>
            <a:off x="9298516" y="4991161"/>
            <a:ext cx="3314701" cy="4178301"/>
          </a:xfrm>
          <a:prstGeom prst="rect">
            <a:avLst/>
          </a:prstGeom>
          <a:ln w="12700">
            <a:miter lim="400000"/>
          </a:ln>
        </p:spPr>
      </p:pic>
      <p:sp>
        <p:nvSpPr>
          <p:cNvPr id="1443"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5" name="手征磁效应"/>
          <p:cNvSpPr txBox="1"/>
          <p:nvPr/>
        </p:nvSpPr>
        <p:spPr>
          <a:xfrm>
            <a:off x="215900" y="-520700"/>
            <a:ext cx="12573000" cy="226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700">
                <a:latin typeface="Times New Roman"/>
                <a:ea typeface="Times New Roman"/>
                <a:cs typeface="Times New Roman"/>
                <a:sym typeface="Times New Roman"/>
              </a:defRPr>
            </a:lvl1pPr>
          </a:lstStyle>
          <a:p>
            <a:pPr/>
            <a:r>
              <a:t>手征磁效应</a:t>
            </a:r>
          </a:p>
        </p:txBody>
      </p:sp>
      <p:sp>
        <p:nvSpPr>
          <p:cNvPr id="1446" name="Initial fluctuations of topological charge in QCD vacuum → P and CP odd metastable domains → Charge separation in the direction of magnetic field → CME indicates that parity can be locally violated in strong interactions."/>
          <p:cNvSpPr txBox="1"/>
          <p:nvPr/>
        </p:nvSpPr>
        <p:spPr>
          <a:xfrm>
            <a:off x="495300" y="6531877"/>
            <a:ext cx="12014200"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10000"/>
              </a:lnSpc>
              <a:spcBef>
                <a:spcPts val="700"/>
              </a:spcBef>
              <a:buSzPct val="200000"/>
              <a:buChar char="•"/>
              <a:defRPr sz="3150">
                <a:latin typeface="Times New Roman"/>
                <a:ea typeface="Times New Roman"/>
                <a:cs typeface="Times New Roman"/>
                <a:sym typeface="Times New Roman"/>
              </a:defRPr>
            </a:pPr>
            <a:r>
              <a:t>Initial fluctuations of topological charge in QCD vacuum → P and CP odd metastable domains → Charge separation in the direction of magnetic field → </a:t>
            </a:r>
            <a:r>
              <a:rPr b="1"/>
              <a:t>CME indicates that parity can be locally violated in strong interactions.</a:t>
            </a:r>
          </a:p>
        </p:txBody>
      </p:sp>
      <p:sp>
        <p:nvSpPr>
          <p:cNvPr id="1447"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pic>
        <p:nvPicPr>
          <p:cNvPr id="1448" name="Image" descr="Image"/>
          <p:cNvPicPr>
            <a:picLocks noChangeAspect="1"/>
          </p:cNvPicPr>
          <p:nvPr/>
        </p:nvPicPr>
        <p:blipFill>
          <a:blip r:embed="rId2">
            <a:extLst/>
          </a:blip>
          <a:stretch>
            <a:fillRect/>
          </a:stretch>
        </p:blipFill>
        <p:spPr>
          <a:xfrm>
            <a:off x="774700" y="1509091"/>
            <a:ext cx="12014200" cy="4701209"/>
          </a:xfrm>
          <a:prstGeom prst="rect">
            <a:avLst/>
          </a:prstGeom>
          <a:ln w="12700">
            <a:miter lim="400000"/>
          </a:ln>
        </p:spPr>
      </p:pic>
      <p:pic>
        <p:nvPicPr>
          <p:cNvPr id="1449" name="Image" descr="Image"/>
          <p:cNvPicPr>
            <a:picLocks noChangeAspect="1"/>
          </p:cNvPicPr>
          <p:nvPr/>
        </p:nvPicPr>
        <p:blipFill>
          <a:blip r:embed="rId3">
            <a:extLst/>
          </a:blip>
          <a:stretch>
            <a:fillRect/>
          </a:stretch>
        </p:blipFill>
        <p:spPr>
          <a:xfrm>
            <a:off x="3867150" y="8233526"/>
            <a:ext cx="5270500" cy="914401"/>
          </a:xfrm>
          <a:prstGeom prst="rect">
            <a:avLst/>
          </a:prstGeom>
          <a:ln w="12700">
            <a:miter lim="400000"/>
          </a:ln>
        </p:spPr>
      </p:pic>
      <p:sp>
        <p:nvSpPr>
          <p:cNvPr id="1450" name="Rectangle"/>
          <p:cNvSpPr/>
          <p:nvPr/>
        </p:nvSpPr>
        <p:spPr>
          <a:xfrm>
            <a:off x="3734922" y="8218340"/>
            <a:ext cx="5534956" cy="944772"/>
          </a:xfrm>
          <a:prstGeom prst="rect">
            <a:avLst/>
          </a:prstGeom>
          <a:ln w="25400">
            <a:solidFill>
              <a:srgbClr val="FF2600"/>
            </a:solidFill>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51" name="the illustration is for just one kind of massless quarks with positive electric charge Q &gt; 0 and for the case of μ5 &gt; 0."/>
          <p:cNvSpPr txBox="1"/>
          <p:nvPr/>
        </p:nvSpPr>
        <p:spPr>
          <a:xfrm>
            <a:off x="1739600" y="6189133"/>
            <a:ext cx="9487500" cy="6942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3700"/>
              </a:lnSpc>
              <a:spcBef>
                <a:spcPts val="1200"/>
              </a:spcBef>
              <a:defRPr sz="1600">
                <a:latin typeface="Times"/>
                <a:ea typeface="Times"/>
                <a:cs typeface="Times"/>
                <a:sym typeface="Times"/>
              </a:defRPr>
            </a:pPr>
            <a:r>
              <a:t>the illustration is for just one kind of massless quarks with positive electric charge Q &gt; 0 and for the case of μ</a:t>
            </a:r>
            <a:r>
              <a:rPr baseline="-28124" sz="1066"/>
              <a:t>5 </a:t>
            </a:r>
            <a:r>
              <a:t>&gt; 0. </a:t>
            </a:r>
            <a:endParaRPr sz="1200"/>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3" name="droppedImage.tiff" descr="droppedImage.tiff"/>
          <p:cNvPicPr>
            <a:picLocks noChangeAspect="1"/>
          </p:cNvPicPr>
          <p:nvPr/>
        </p:nvPicPr>
        <p:blipFill>
          <a:blip r:embed="rId2">
            <a:extLst/>
          </a:blip>
          <a:stretch>
            <a:fillRect/>
          </a:stretch>
        </p:blipFill>
        <p:spPr>
          <a:xfrm>
            <a:off x="635000" y="1417494"/>
            <a:ext cx="2844800" cy="2654739"/>
          </a:xfrm>
          <a:prstGeom prst="rect">
            <a:avLst/>
          </a:prstGeom>
          <a:ln w="12700">
            <a:miter lim="400000"/>
          </a:ln>
        </p:spPr>
      </p:pic>
      <p:pic>
        <p:nvPicPr>
          <p:cNvPr id="1454" name="droppedImage.tiff" descr="droppedImage.tiff"/>
          <p:cNvPicPr>
            <a:picLocks noChangeAspect="1"/>
          </p:cNvPicPr>
          <p:nvPr/>
        </p:nvPicPr>
        <p:blipFill>
          <a:blip r:embed="rId3">
            <a:extLst/>
          </a:blip>
          <a:stretch>
            <a:fillRect/>
          </a:stretch>
        </p:blipFill>
        <p:spPr>
          <a:xfrm>
            <a:off x="7466219" y="4753713"/>
            <a:ext cx="4004754" cy="3542667"/>
          </a:xfrm>
          <a:prstGeom prst="rect">
            <a:avLst/>
          </a:prstGeom>
          <a:ln w="12700">
            <a:miter lim="400000"/>
          </a:ln>
        </p:spPr>
      </p:pic>
      <p:sp>
        <p:nvSpPr>
          <p:cNvPr id="1455" name="PRL 103, 251601 (2009)"/>
          <p:cNvSpPr/>
          <p:nvPr/>
        </p:nvSpPr>
        <p:spPr>
          <a:xfrm>
            <a:off x="8204200" y="5232959"/>
            <a:ext cx="1437982" cy="26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46">
                <a:solidFill>
                  <a:srgbClr val="231E20"/>
                </a:solidFill>
                <a:latin typeface="Times"/>
                <a:ea typeface="Times"/>
                <a:cs typeface="Times"/>
                <a:sym typeface="Times"/>
              </a:defRPr>
            </a:lvl1pPr>
          </a:lstStyle>
          <a:p>
            <a:pPr/>
            <a:r>
              <a:t>PRL 103, 251601 (2009)</a:t>
            </a:r>
          </a:p>
        </p:txBody>
      </p:sp>
      <p:pic>
        <p:nvPicPr>
          <p:cNvPr id="1456" name="droppedImage.tiff" descr="droppedImage.tiff"/>
          <p:cNvPicPr>
            <a:picLocks noChangeAspect="1"/>
          </p:cNvPicPr>
          <p:nvPr/>
        </p:nvPicPr>
        <p:blipFill>
          <a:blip r:embed="rId4">
            <a:extLst/>
          </a:blip>
          <a:stretch>
            <a:fillRect/>
          </a:stretch>
        </p:blipFill>
        <p:spPr>
          <a:xfrm>
            <a:off x="723900" y="3911600"/>
            <a:ext cx="5118100" cy="4051300"/>
          </a:xfrm>
          <a:prstGeom prst="rect">
            <a:avLst/>
          </a:prstGeom>
          <a:ln w="12700">
            <a:miter lim="400000"/>
          </a:ln>
        </p:spPr>
      </p:pic>
      <p:grpSp>
        <p:nvGrpSpPr>
          <p:cNvPr id="1471" name="Group"/>
          <p:cNvGrpSpPr/>
          <p:nvPr/>
        </p:nvGrpSpPr>
        <p:grpSpPr>
          <a:xfrm>
            <a:off x="6121399" y="2903613"/>
            <a:ext cx="6921501" cy="1993901"/>
            <a:chOff x="0" y="0"/>
            <a:chExt cx="6921499" cy="1993899"/>
          </a:xfrm>
        </p:grpSpPr>
        <p:pic>
          <p:nvPicPr>
            <p:cNvPr id="1457" name="image.png" descr="image.png"/>
            <p:cNvPicPr>
              <a:picLocks noChangeAspect="0"/>
            </p:cNvPicPr>
            <p:nvPr/>
          </p:nvPicPr>
          <p:blipFill>
            <a:blip r:embed="rId5">
              <a:extLst/>
            </a:blip>
            <a:stretch>
              <a:fillRect/>
            </a:stretch>
          </p:blipFill>
          <p:spPr>
            <a:xfrm>
              <a:off x="0" y="0"/>
              <a:ext cx="5426865" cy="663054"/>
            </a:xfrm>
            <a:prstGeom prst="rect">
              <a:avLst/>
            </a:prstGeom>
            <a:ln w="12700" cap="flat">
              <a:noFill/>
              <a:miter lim="400000"/>
            </a:ln>
            <a:effectLst/>
          </p:spPr>
        </p:pic>
        <p:grpSp>
          <p:nvGrpSpPr>
            <p:cNvPr id="1460" name="Group"/>
            <p:cNvGrpSpPr/>
            <p:nvPr/>
          </p:nvGrpSpPr>
          <p:grpSpPr>
            <a:xfrm>
              <a:off x="519449" y="290846"/>
              <a:ext cx="1268269" cy="1218513"/>
              <a:chOff x="0" y="0"/>
              <a:chExt cx="1268267" cy="1218512"/>
            </a:xfrm>
          </p:grpSpPr>
          <p:sp>
            <p:nvSpPr>
              <p:cNvPr id="1458" name="Line"/>
              <p:cNvSpPr/>
              <p:nvPr/>
            </p:nvSpPr>
            <p:spPr>
              <a:xfrm flipH="1">
                <a:off x="229367" y="391033"/>
                <a:ext cx="287724" cy="827480"/>
              </a:xfrm>
              <a:prstGeom prst="line">
                <a:avLst/>
              </a:prstGeom>
              <a:noFill/>
              <a:ln w="28440" cap="flat">
                <a:solidFill>
                  <a:srgbClr val="4349AA"/>
                </a:solidFill>
                <a:prstDash val="solid"/>
                <a:round/>
                <a:tailEnd type="triangle" w="med" len="med"/>
              </a:ln>
              <a:effectLst/>
            </p:spPr>
            <p:txBody>
              <a:bodyPr wrap="square" lIns="50800" tIns="50800" rIns="50800" bIns="50800" numCol="1" anchor="ctr">
                <a:noAutofit/>
              </a:bodyPr>
              <a:lstStyle/>
              <a:p>
                <a:pPr/>
              </a:p>
            </p:txBody>
          </p:sp>
          <p:sp>
            <p:nvSpPr>
              <p:cNvPr id="1459" name="Shape"/>
              <p:cNvSpPr/>
              <p:nvPr/>
            </p:nvSpPr>
            <p:spPr>
              <a:xfrm>
                <a:off x="0" y="0"/>
                <a:ext cx="1268268" cy="389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799" y="0"/>
                    </a:lnTo>
                    <a:cubicBezTo>
                      <a:pt x="4835" y="0"/>
                      <a:pt x="0" y="4835"/>
                      <a:pt x="0"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8440" cap="flat">
                <a:solidFill>
                  <a:srgbClr val="4349AA"/>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p>
            </p:txBody>
          </p:sp>
        </p:grpSp>
        <p:sp>
          <p:nvSpPr>
            <p:cNvPr id="1461" name="Directed flow: vanishes…"/>
            <p:cNvSpPr/>
            <p:nvPr/>
          </p:nvSpPr>
          <p:spPr>
            <a:xfrm>
              <a:off x="1199" y="1470833"/>
              <a:ext cx="4284238" cy="484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55751" marR="55751" defTabSz="1295400">
                <a:buClr>
                  <a:srgbClr val="4349AA"/>
                </a:buClr>
                <a:buFont typeface="Arial"/>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300">
                  <a:solidFill>
                    <a:srgbClr val="4349AA"/>
                  </a:solidFill>
                  <a:uFill>
                    <a:solidFill>
                      <a:srgbClr val="4349AA"/>
                    </a:solidFill>
                  </a:uFill>
                  <a:latin typeface="Arial"/>
                  <a:ea typeface="Arial"/>
                  <a:cs typeface="Arial"/>
                  <a:sym typeface="Arial"/>
                </a:defRPr>
              </a:pPr>
              <a:r>
                <a:t>Directed flow: vanishes</a:t>
              </a:r>
            </a:p>
            <a:p>
              <a:pPr marL="55751" marR="55751" defTabSz="1295400">
                <a:buClr>
                  <a:srgbClr val="4349AA"/>
                </a:buClr>
                <a:buFont typeface="Arial"/>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300">
                  <a:solidFill>
                    <a:srgbClr val="4349AA"/>
                  </a:solidFill>
                  <a:uFill>
                    <a:solidFill>
                      <a:srgbClr val="4349AA"/>
                    </a:solidFill>
                  </a:uFill>
                  <a:latin typeface="Arial"/>
                  <a:ea typeface="Arial"/>
                  <a:cs typeface="Arial"/>
                  <a:sym typeface="Arial"/>
                </a:defRPr>
              </a:pPr>
              <a:r>
                <a:t>if measured in a symmetric rapidity range</a:t>
              </a:r>
            </a:p>
          </p:txBody>
        </p:sp>
        <p:grpSp>
          <p:nvGrpSpPr>
            <p:cNvPr id="1466" name="Group"/>
            <p:cNvGrpSpPr/>
            <p:nvPr/>
          </p:nvGrpSpPr>
          <p:grpSpPr>
            <a:xfrm>
              <a:off x="2131768" y="290846"/>
              <a:ext cx="3332575" cy="673066"/>
              <a:chOff x="0" y="0"/>
              <a:chExt cx="3332574" cy="673065"/>
            </a:xfrm>
          </p:grpSpPr>
          <p:sp>
            <p:nvSpPr>
              <p:cNvPr id="1462" name="Shape"/>
              <p:cNvSpPr/>
              <p:nvPr/>
            </p:nvSpPr>
            <p:spPr>
              <a:xfrm>
                <a:off x="0" y="0"/>
                <a:ext cx="690622" cy="387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799" y="0"/>
                    </a:lnTo>
                    <a:cubicBezTo>
                      <a:pt x="4835" y="0"/>
                      <a:pt x="0" y="4835"/>
                      <a:pt x="0"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8440" cap="flat">
                <a:solidFill>
                  <a:srgbClr val="FF2600"/>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p>
            </p:txBody>
          </p:sp>
          <p:sp>
            <p:nvSpPr>
              <p:cNvPr id="1463" name="Shape"/>
              <p:cNvSpPr/>
              <p:nvPr/>
            </p:nvSpPr>
            <p:spPr>
              <a:xfrm>
                <a:off x="2529788" y="0"/>
                <a:ext cx="802787" cy="387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799" y="0"/>
                    </a:lnTo>
                    <a:cubicBezTo>
                      <a:pt x="4835" y="0"/>
                      <a:pt x="0" y="4835"/>
                      <a:pt x="0"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8440" cap="flat">
                <a:solidFill>
                  <a:srgbClr val="FF2600"/>
                </a:solidFill>
                <a:prstDash val="solid"/>
                <a:round/>
              </a:ln>
              <a:effectLst/>
            </p:spPr>
            <p:txBody>
              <a:bodyPr wrap="square" lIns="50800" tIns="50800" rIns="50800" bIns="50800" numCol="1" anchor="ctr">
                <a:noAutofit/>
              </a:bodyPr>
              <a:lstStyle/>
              <a:p>
                <a:pPr marL="57799" marR="57799" defTabSz="1295400">
                  <a:defRPr sz="2400">
                    <a:uFill>
                      <a:solidFill>
                        <a:srgbClr val="000000"/>
                      </a:solidFill>
                    </a:uFill>
                    <a:latin typeface="Arial"/>
                    <a:ea typeface="Arial"/>
                    <a:cs typeface="Arial"/>
                    <a:sym typeface="Arial"/>
                  </a:defRPr>
                </a:pPr>
              </a:p>
            </p:txBody>
          </p:sp>
          <p:sp>
            <p:nvSpPr>
              <p:cNvPr id="1464" name="Line"/>
              <p:cNvSpPr/>
              <p:nvPr/>
            </p:nvSpPr>
            <p:spPr>
              <a:xfrm flipH="1">
                <a:off x="228317" y="381054"/>
                <a:ext cx="57123" cy="290847"/>
              </a:xfrm>
              <a:prstGeom prst="line">
                <a:avLst/>
              </a:prstGeom>
              <a:noFill/>
              <a:ln w="9360" cap="flat">
                <a:solidFill>
                  <a:srgbClr val="FF2600"/>
                </a:solidFill>
                <a:prstDash val="solid"/>
                <a:round/>
                <a:tailEnd type="triangle" w="med" len="med"/>
              </a:ln>
              <a:effectLst/>
            </p:spPr>
            <p:txBody>
              <a:bodyPr wrap="square" lIns="50800" tIns="50800" rIns="50800" bIns="50800" numCol="1" anchor="ctr">
                <a:noAutofit/>
              </a:bodyPr>
              <a:lstStyle/>
              <a:p>
                <a:pPr/>
              </a:p>
            </p:txBody>
          </p:sp>
          <p:sp>
            <p:nvSpPr>
              <p:cNvPr id="1465" name="Line"/>
              <p:cNvSpPr/>
              <p:nvPr/>
            </p:nvSpPr>
            <p:spPr>
              <a:xfrm flipH="1">
                <a:off x="748817" y="332539"/>
                <a:ext cx="1902401" cy="340527"/>
              </a:xfrm>
              <a:prstGeom prst="line">
                <a:avLst/>
              </a:prstGeom>
              <a:noFill/>
              <a:ln w="9360" cap="flat">
                <a:solidFill>
                  <a:srgbClr val="FF2600"/>
                </a:solidFill>
                <a:prstDash val="solid"/>
                <a:round/>
                <a:tailEnd type="triangle" w="med" len="med"/>
              </a:ln>
              <a:effectLst/>
            </p:spPr>
            <p:txBody>
              <a:bodyPr wrap="square" lIns="50800" tIns="50800" rIns="50800" bIns="50800" numCol="1" anchor="ctr">
                <a:noAutofit/>
              </a:bodyPr>
              <a:lstStyle/>
              <a:p>
                <a:pPr/>
              </a:p>
            </p:txBody>
          </p:sp>
        </p:grpSp>
        <p:sp>
          <p:nvSpPr>
            <p:cNvPr id="1467" name="Non-flow/non-parity effects:…"/>
            <p:cNvSpPr/>
            <p:nvPr/>
          </p:nvSpPr>
          <p:spPr>
            <a:xfrm>
              <a:off x="1325234" y="923864"/>
              <a:ext cx="2882162" cy="4847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55751" marR="55751" defTabSz="1295400">
                <a:buClr>
                  <a:srgbClr val="FF2600"/>
                </a:buClr>
                <a:buFont typeface="Arial"/>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300">
                  <a:solidFill>
                    <a:srgbClr val="FF2600"/>
                  </a:solidFill>
                  <a:uFill>
                    <a:solidFill>
                      <a:srgbClr val="FF2600"/>
                    </a:solidFill>
                  </a:uFill>
                  <a:latin typeface="Arial"/>
                  <a:ea typeface="Arial"/>
                  <a:cs typeface="Arial"/>
                  <a:sym typeface="Arial"/>
                </a:defRPr>
              </a:pPr>
              <a:r>
                <a:t>Non-flow/non-parity effects:</a:t>
              </a:r>
            </a:p>
            <a:p>
              <a:pPr marL="55751" marR="55751" defTabSz="1295400">
                <a:buClr>
                  <a:srgbClr val="FF2600"/>
                </a:buClr>
                <a:buFont typeface="Arial"/>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300">
                  <a:solidFill>
                    <a:srgbClr val="FF2600"/>
                  </a:solidFill>
                  <a:uFill>
                    <a:solidFill>
                      <a:srgbClr val="FF2600"/>
                    </a:solidFill>
                  </a:uFill>
                  <a:latin typeface="Arial"/>
                  <a:ea typeface="Arial"/>
                  <a:cs typeface="Arial"/>
                  <a:sym typeface="Arial"/>
                </a:defRPr>
              </a:pPr>
              <a:r>
                <a:t>largely cancel out</a:t>
              </a:r>
            </a:p>
          </p:txBody>
        </p:sp>
        <p:sp>
          <p:nvSpPr>
            <p:cNvPr id="1468" name="Line"/>
            <p:cNvSpPr/>
            <p:nvPr/>
          </p:nvSpPr>
          <p:spPr>
            <a:xfrm>
              <a:off x="3865515" y="779916"/>
              <a:ext cx="1439298" cy="484745"/>
            </a:xfrm>
            <a:prstGeom prst="line">
              <a:avLst/>
            </a:prstGeom>
            <a:noFill/>
            <a:ln w="38160" cap="flat">
              <a:solidFill>
                <a:srgbClr val="942192"/>
              </a:solidFill>
              <a:prstDash val="solid"/>
              <a:round/>
              <a:tailEnd type="triangle" w="med" len="med"/>
            </a:ln>
            <a:effectLst/>
          </p:spPr>
          <p:txBody>
            <a:bodyPr wrap="square" lIns="50800" tIns="50800" rIns="50800" bIns="50800" numCol="1" anchor="ctr">
              <a:noAutofit/>
            </a:bodyPr>
            <a:lstStyle/>
            <a:p>
              <a:pPr/>
            </a:p>
          </p:txBody>
        </p:sp>
        <p:sp>
          <p:nvSpPr>
            <p:cNvPr id="1469" name="Shape"/>
            <p:cNvSpPr/>
            <p:nvPr/>
          </p:nvSpPr>
          <p:spPr>
            <a:xfrm>
              <a:off x="3346065" y="342045"/>
              <a:ext cx="978186" cy="389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0799" y="0"/>
                  </a:lnTo>
                  <a:cubicBezTo>
                    <a:pt x="4835" y="0"/>
                    <a:pt x="0" y="4835"/>
                    <a:pt x="0" y="10799"/>
                  </a:cubicBezTo>
                  <a:cubicBezTo>
                    <a:pt x="0" y="16764"/>
                    <a:pt x="4835" y="21600"/>
                    <a:pt x="10800" y="21600"/>
                  </a:cubicBezTo>
                  <a:cubicBezTo>
                    <a:pt x="16764" y="21600"/>
                    <a:pt x="21600" y="16764"/>
                    <a:pt x="21600" y="10800"/>
                  </a:cubicBezTo>
                  <a:cubicBezTo>
                    <a:pt x="21600" y="4835"/>
                    <a:pt x="16764" y="0"/>
                    <a:pt x="10800" y="0"/>
                  </a:cubicBezTo>
                  <a:close/>
                </a:path>
              </a:pathLst>
            </a:custGeom>
            <a:noFill/>
            <a:ln w="28440" cap="flat">
              <a:solidFill>
                <a:srgbClr val="942192"/>
              </a:solidFill>
              <a:prstDash val="solid"/>
              <a:round/>
            </a:ln>
            <a:effectLst/>
          </p:spPr>
          <p:txBody>
            <a:bodyPr wrap="square" lIns="50800" tIns="50800" rIns="50800" bIns="50800" numCol="1" anchor="ctr">
              <a:noAutofit/>
            </a:bodyPr>
            <a:lstStyle/>
            <a:p>
              <a:pPr marL="57799" marR="57799" defTabSz="1295400">
                <a:defRPr sz="2400">
                  <a:solidFill>
                    <a:srgbClr val="942192"/>
                  </a:solidFill>
                  <a:uFill>
                    <a:solidFill>
                      <a:srgbClr val="942192"/>
                    </a:solidFill>
                  </a:uFill>
                  <a:latin typeface="Arial"/>
                  <a:ea typeface="Arial"/>
                  <a:cs typeface="Arial"/>
                  <a:sym typeface="Arial"/>
                </a:defRPr>
              </a:pPr>
            </a:p>
          </p:txBody>
        </p:sp>
        <p:sp>
          <p:nvSpPr>
            <p:cNvPr id="1470" name="P-even quantity:…"/>
            <p:cNvSpPr/>
            <p:nvPr/>
          </p:nvSpPr>
          <p:spPr>
            <a:xfrm>
              <a:off x="4668301" y="1286743"/>
              <a:ext cx="2253199" cy="7071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55751" marR="55751" defTabSz="1295400">
                <a:buClr>
                  <a:srgbClr val="D6A800"/>
                </a:buClr>
                <a:buFont typeface="Arial"/>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400">
                  <a:solidFill>
                    <a:srgbClr val="942192"/>
                  </a:solidFill>
                  <a:uFill>
                    <a:solidFill>
                      <a:srgbClr val="942192"/>
                    </a:solidFill>
                  </a:uFill>
                  <a:latin typeface="Arial"/>
                  <a:ea typeface="Arial"/>
                  <a:cs typeface="Arial"/>
                  <a:sym typeface="Arial"/>
                </a:defRPr>
              </a:pPr>
              <a:r>
                <a:t>P-even quantity:</a:t>
              </a:r>
            </a:p>
            <a:p>
              <a:pPr marL="55751" marR="55751" defTabSz="1295400">
                <a:buClr>
                  <a:srgbClr val="D6A800"/>
                </a:buClr>
                <a:buFont typeface="Arial"/>
                <a:tabLst>
                  <a:tab pos="50800" algn="l"/>
                  <a:tab pos="1358900" algn="l"/>
                  <a:tab pos="2654300" algn="l"/>
                  <a:tab pos="3949700" algn="l"/>
                  <a:tab pos="5257800" algn="l"/>
                  <a:tab pos="6553200" algn="l"/>
                  <a:tab pos="7861300" algn="l"/>
                  <a:tab pos="9156700" algn="l"/>
                  <a:tab pos="10452100" algn="l"/>
                  <a:tab pos="11760200" algn="l"/>
                  <a:tab pos="13055600" algn="l"/>
                  <a:tab pos="14363700" algn="l"/>
                </a:tabLst>
                <a:defRPr sz="1400">
                  <a:solidFill>
                    <a:srgbClr val="942192"/>
                  </a:solidFill>
                  <a:uFill>
                    <a:solidFill>
                      <a:srgbClr val="942192"/>
                    </a:solidFill>
                  </a:uFill>
                  <a:latin typeface="Arial"/>
                  <a:ea typeface="Arial"/>
                  <a:cs typeface="Arial"/>
                  <a:sym typeface="Arial"/>
                </a:defRPr>
              </a:pPr>
              <a:r>
                <a:t>still sensitive to charge separation</a:t>
              </a:r>
            </a:p>
          </p:txBody>
        </p:sp>
      </p:grpSp>
      <p:sp>
        <p:nvSpPr>
          <p:cNvPr id="1472" name="The STAR data are consistent with the CME expectation. → dipole charge separation."/>
          <p:cNvSpPr/>
          <p:nvPr/>
        </p:nvSpPr>
        <p:spPr>
          <a:xfrm>
            <a:off x="7133243" y="8188868"/>
            <a:ext cx="6284715" cy="7990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buSzPct val="125000"/>
              <a:buChar char="•"/>
              <a:defRPr b="1" sz="2250">
                <a:solidFill>
                  <a:schemeClr val="accent6">
                    <a:hueOff val="-146070"/>
                    <a:satOff val="-10048"/>
                    <a:lumOff val="-30626"/>
                  </a:schemeClr>
                </a:solidFill>
                <a:latin typeface="Times New Roman"/>
                <a:ea typeface="Times New Roman"/>
                <a:cs typeface="Times New Roman"/>
                <a:sym typeface="Times New Roman"/>
              </a:defRPr>
            </a:pPr>
            <a:r>
              <a:t>The STAR data are consistent with the CME expectation.</a:t>
            </a:r>
            <a:r>
              <a:rPr sz="2550"/>
              <a:t> → </a:t>
            </a:r>
            <a:r>
              <a:t>dipole charge separation.</a:t>
            </a:r>
          </a:p>
        </p:txBody>
      </p:sp>
      <p:sp>
        <p:nvSpPr>
          <p:cNvPr id="1473" name="CME exp. probe: charge azimuthal correlator"/>
          <p:cNvSpPr/>
          <p:nvPr/>
        </p:nvSpPr>
        <p:spPr>
          <a:xfrm>
            <a:off x="444500" y="-508000"/>
            <a:ext cx="12573000" cy="226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4200">
                <a:latin typeface="Times New Roman"/>
                <a:ea typeface="Times New Roman"/>
                <a:cs typeface="Times New Roman"/>
                <a:sym typeface="Times New Roman"/>
              </a:defRPr>
            </a:lvl1pPr>
          </a:lstStyle>
          <a:p>
            <a:pPr/>
            <a:r>
              <a:t>CME exp. probe: charge azimuthal correlator</a:t>
            </a:r>
          </a:p>
        </p:txBody>
      </p:sp>
      <p:sp>
        <p:nvSpPr>
          <p:cNvPr id="1474" name="Slide Number"/>
          <p:cNvSpPr txBox="1"/>
          <p:nvPr>
            <p:ph type="sldNum" sz="quarter" idx="4294967295"/>
          </p:nvPr>
        </p:nvSpPr>
        <p:spPr>
          <a:xfrm>
            <a:off x="12488333" y="9323609"/>
            <a:ext cx="457201" cy="358590"/>
          </a:xfrm>
          <a:prstGeom prst="rect">
            <a:avLst/>
          </a:prstGeom>
          <a:extLst>
            <a:ext uri="{C572A759-6A51-4108-AA02-DFA0A04FC94B}">
              <ma14:wrappingTextBoxFlag xmlns:ma14="http://schemas.microsoft.com/office/mac/drawingml/2011/main" val="1"/>
            </a:ext>
          </a:extLst>
        </p:spPr>
        <p:txBody>
          <a:bodyPr/>
          <a:lstStyle>
            <a:lvl1pPr>
              <a:defRPr>
                <a:solidFill>
                  <a:srgbClr val="003900"/>
                </a:solidFill>
                <a:latin typeface="Times New Roman"/>
                <a:ea typeface="Times New Roman"/>
                <a:cs typeface="Times New Roman"/>
                <a:sym typeface="Times New Roman"/>
              </a:defRPr>
            </a:lvl1pPr>
          </a:lstStyle>
          <a:p>
            <a:pPr/>
            <a:fld id="{86CB4B4D-7CA3-9044-876B-883B54F8677D}" type="slidenum"/>
          </a:p>
        </p:txBody>
      </p:sp>
      <p:pic>
        <p:nvPicPr>
          <p:cNvPr id="1475" name="Image" descr="Image"/>
          <p:cNvPicPr>
            <a:picLocks noChangeAspect="1"/>
          </p:cNvPicPr>
          <p:nvPr/>
        </p:nvPicPr>
        <p:blipFill>
          <a:blip r:embed="rId6">
            <a:extLst/>
          </a:blip>
          <a:stretch>
            <a:fillRect/>
          </a:stretch>
        </p:blipFill>
        <p:spPr>
          <a:xfrm>
            <a:off x="5385105" y="1268681"/>
            <a:ext cx="6420662" cy="1311359"/>
          </a:xfrm>
          <a:prstGeom prst="rect">
            <a:avLst/>
          </a:prstGeom>
          <a:ln w="12700">
            <a:miter lim="400000"/>
          </a:ln>
        </p:spPr>
      </p:pic>
      <p:sp>
        <p:nvSpPr>
          <p:cNvPr id="1476" name="Rectangle"/>
          <p:cNvSpPr/>
          <p:nvPr/>
        </p:nvSpPr>
        <p:spPr>
          <a:xfrm>
            <a:off x="6946900" y="2109863"/>
            <a:ext cx="457200" cy="436488"/>
          </a:xfrm>
          <a:prstGeom prst="rect">
            <a:avLst/>
          </a:prstGeom>
          <a:ln w="635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77" name="Measuring CME is to measure a12 in fact, ɸ=tan-1(py/px); a1 =&lt;cosɸ&gt;"/>
          <p:cNvSpPr txBox="1"/>
          <p:nvPr/>
        </p:nvSpPr>
        <p:spPr>
          <a:xfrm>
            <a:off x="436066" y="8124514"/>
            <a:ext cx="6284714" cy="9277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28600" indent="-228600" defTabSz="584200">
              <a:buSzPct val="100000"/>
              <a:buChar char="•"/>
              <a:defRPr b="1" sz="2900">
                <a:solidFill>
                  <a:srgbClr val="0433FF"/>
                </a:solidFill>
                <a:latin typeface="Arial"/>
                <a:ea typeface="Arial"/>
                <a:cs typeface="Arial"/>
                <a:sym typeface="Arial"/>
              </a:defRPr>
            </a:pPr>
            <a:r>
              <a:t>Measuring CME is to measure a</a:t>
            </a:r>
            <a:r>
              <a:rPr baseline="-5999"/>
              <a:t>1</a:t>
            </a:r>
            <a:r>
              <a:rPr baseline="31999"/>
              <a:t>2</a:t>
            </a:r>
            <a:r>
              <a:t> in fact, ɸ=tan</a:t>
            </a:r>
            <a:r>
              <a:rPr baseline="31999"/>
              <a:t>-1</a:t>
            </a:r>
            <a:r>
              <a:t>(p</a:t>
            </a:r>
            <a:r>
              <a:rPr baseline="-5999"/>
              <a:t>y</a:t>
            </a:r>
            <a:r>
              <a:t>/p</a:t>
            </a:r>
            <a:r>
              <a:rPr baseline="-5999"/>
              <a:t>x</a:t>
            </a:r>
            <a:r>
              <a:t>); a</a:t>
            </a:r>
            <a:r>
              <a:rPr baseline="-5999"/>
              <a:t>1</a:t>
            </a:r>
            <a:r>
              <a:t> =&lt;cosɸ&gt;</a:t>
            </a:r>
          </a:p>
        </p:txBody>
      </p:sp>
      <p:pic>
        <p:nvPicPr>
          <p:cNvPr id="1478" name="Image" descr="Image"/>
          <p:cNvPicPr>
            <a:picLocks noChangeAspect="1"/>
          </p:cNvPicPr>
          <p:nvPr/>
        </p:nvPicPr>
        <p:blipFill>
          <a:blip r:embed="rId7">
            <a:extLst/>
          </a:blip>
          <a:stretch>
            <a:fillRect/>
          </a:stretch>
        </p:blipFill>
        <p:spPr>
          <a:xfrm>
            <a:off x="3181350" y="2520950"/>
            <a:ext cx="2425700" cy="9017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0" name="Image" descr="Image"/>
          <p:cNvPicPr>
            <a:picLocks noChangeAspect="1"/>
          </p:cNvPicPr>
          <p:nvPr/>
        </p:nvPicPr>
        <p:blipFill>
          <a:blip r:embed="rId2">
            <a:extLst/>
          </a:blip>
          <a:stretch>
            <a:fillRect/>
          </a:stretch>
        </p:blipFill>
        <p:spPr>
          <a:xfrm>
            <a:off x="1060450" y="1199123"/>
            <a:ext cx="10883900" cy="6845301"/>
          </a:xfrm>
          <a:prstGeom prst="rect">
            <a:avLst/>
          </a:prstGeom>
          <a:ln w="12700">
            <a:miter lim="400000"/>
          </a:ln>
        </p:spPr>
      </p:pic>
      <p:pic>
        <p:nvPicPr>
          <p:cNvPr id="1481" name="Image" descr="Image"/>
          <p:cNvPicPr>
            <a:picLocks noChangeAspect="1"/>
          </p:cNvPicPr>
          <p:nvPr/>
        </p:nvPicPr>
        <p:blipFill>
          <a:blip r:embed="rId3">
            <a:extLst/>
          </a:blip>
          <a:stretch>
            <a:fillRect/>
          </a:stretch>
        </p:blipFill>
        <p:spPr>
          <a:xfrm>
            <a:off x="6624224" y="1181162"/>
            <a:ext cx="5276619" cy="4221296"/>
          </a:xfrm>
          <a:prstGeom prst="rect">
            <a:avLst/>
          </a:prstGeom>
          <a:ln w="12700">
            <a:miter lim="400000"/>
          </a:ln>
        </p:spPr>
      </p:pic>
      <p:sp>
        <p:nvSpPr>
          <p:cNvPr id="1482" name="possible CME signal is (8±4±8)% of the inclusive Δγ;…"/>
          <p:cNvSpPr txBox="1"/>
          <p:nvPr/>
        </p:nvSpPr>
        <p:spPr>
          <a:xfrm>
            <a:off x="1347561" y="8133851"/>
            <a:ext cx="10760324" cy="990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228600" indent="-228600">
              <a:buSzPct val="100000"/>
              <a:buChar char="•"/>
              <a:defRPr b="1" sz="2900"/>
            </a:pPr>
            <a:r>
              <a:t>possible CME signal is </a:t>
            </a:r>
            <a:r>
              <a:rPr>
                <a:solidFill>
                  <a:srgbClr val="FF2600"/>
                </a:solidFill>
              </a:rPr>
              <a:t>(8±4±8)% </a:t>
            </a:r>
            <a:r>
              <a:t>of the inclusive Δγ; </a:t>
            </a:r>
          </a:p>
          <a:p>
            <a:pPr marL="228600" indent="-228600">
              <a:buSzPct val="100000"/>
              <a:buChar char="•"/>
              <a:defRPr b="1" sz="2900"/>
            </a:pPr>
            <a:r>
              <a:t>Results indicate possible CME signal fraction is small in Δγ</a:t>
            </a:r>
          </a:p>
        </p:txBody>
      </p:sp>
      <p:sp>
        <p:nvSpPr>
          <p:cNvPr id="1483" name="Constraint of CME from Δ𝛾 at RHIC"/>
          <p:cNvSpPr txBox="1"/>
          <p:nvPr/>
        </p:nvSpPr>
        <p:spPr>
          <a:xfrm>
            <a:off x="2504978" y="262437"/>
            <a:ext cx="8022172"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900">
                <a:latin typeface="Times New Roman"/>
                <a:ea typeface="Times New Roman"/>
                <a:cs typeface="Times New Roman"/>
                <a:sym typeface="Times New Roman"/>
              </a:defRPr>
            </a:lvl1pPr>
          </a:lstStyle>
          <a:p>
            <a:pPr/>
            <a:r>
              <a:t>Constraint of CME from Δ𝛾 at RHIC</a:t>
            </a:r>
          </a:p>
        </p:txBody>
      </p:sp>
      <p:sp>
        <p:nvSpPr>
          <p:cNvPr id="1484"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6" name="droppedImage.tiff" descr="droppedImage.tiff"/>
          <p:cNvPicPr>
            <a:picLocks noChangeAspect="1"/>
          </p:cNvPicPr>
          <p:nvPr/>
        </p:nvPicPr>
        <p:blipFill>
          <a:blip r:embed="rId2">
            <a:extLst/>
          </a:blip>
          <a:stretch>
            <a:fillRect/>
          </a:stretch>
        </p:blipFill>
        <p:spPr>
          <a:xfrm>
            <a:off x="277897" y="4127500"/>
            <a:ext cx="3481303" cy="3365500"/>
          </a:xfrm>
          <a:prstGeom prst="rect">
            <a:avLst/>
          </a:prstGeom>
          <a:ln w="12700">
            <a:miter lim="400000"/>
          </a:ln>
        </p:spPr>
      </p:pic>
      <p:pic>
        <p:nvPicPr>
          <p:cNvPr id="1487" name="image.tiff" descr="image.tiff"/>
          <p:cNvPicPr>
            <a:picLocks noChangeAspect="0"/>
          </p:cNvPicPr>
          <p:nvPr/>
        </p:nvPicPr>
        <p:blipFill>
          <a:blip r:embed="rId3">
            <a:extLst/>
          </a:blip>
          <a:stretch>
            <a:fillRect/>
          </a:stretch>
        </p:blipFill>
        <p:spPr>
          <a:xfrm>
            <a:off x="414337" y="1257300"/>
            <a:ext cx="4927601" cy="2870200"/>
          </a:xfrm>
          <a:prstGeom prst="rect">
            <a:avLst/>
          </a:prstGeom>
          <a:ln w="12700">
            <a:miter lim="400000"/>
          </a:ln>
        </p:spPr>
      </p:pic>
      <p:pic>
        <p:nvPicPr>
          <p:cNvPr id="1488" name="droppedImage.tiff" descr="droppedImage.tiff"/>
          <p:cNvPicPr>
            <a:picLocks noChangeAspect="1"/>
          </p:cNvPicPr>
          <p:nvPr/>
        </p:nvPicPr>
        <p:blipFill>
          <a:blip r:embed="rId4">
            <a:extLst/>
          </a:blip>
          <a:stretch>
            <a:fillRect/>
          </a:stretch>
        </p:blipFill>
        <p:spPr>
          <a:xfrm>
            <a:off x="8676309" y="3998790"/>
            <a:ext cx="4077253" cy="3606801"/>
          </a:xfrm>
          <a:prstGeom prst="rect">
            <a:avLst/>
          </a:prstGeom>
          <a:ln w="12700">
            <a:miter lim="400000"/>
          </a:ln>
        </p:spPr>
      </p:pic>
      <p:sp>
        <p:nvSpPr>
          <p:cNvPr id="1489" name="Can CME survive from HIC?"/>
          <p:cNvSpPr txBox="1"/>
          <p:nvPr/>
        </p:nvSpPr>
        <p:spPr>
          <a:xfrm>
            <a:off x="215900" y="-622300"/>
            <a:ext cx="12573000" cy="226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700">
                <a:latin typeface="Times New Roman"/>
                <a:ea typeface="Times New Roman"/>
                <a:cs typeface="Times New Roman"/>
                <a:sym typeface="Times New Roman"/>
              </a:defRPr>
            </a:lvl1pPr>
          </a:lstStyle>
          <a:p>
            <a:pPr/>
            <a:r>
              <a:t>Can CME survive from HIC?</a:t>
            </a:r>
          </a:p>
        </p:txBody>
      </p:sp>
      <p:sp>
        <p:nvSpPr>
          <p:cNvPr id="1490" name="It is important to investigate final interaction effects on the initial CME effect."/>
          <p:cNvSpPr txBox="1"/>
          <p:nvPr/>
        </p:nvSpPr>
        <p:spPr>
          <a:xfrm>
            <a:off x="643543" y="7833585"/>
            <a:ext cx="11696701" cy="11984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buSzPct val="125000"/>
              <a:buChar char="•"/>
              <a:defRPr sz="3850">
                <a:latin typeface="Times New Roman"/>
                <a:ea typeface="Times New Roman"/>
                <a:cs typeface="Times New Roman"/>
                <a:sym typeface="Times New Roman"/>
              </a:defRPr>
            </a:lvl1pPr>
          </a:lstStyle>
          <a:p>
            <a:pPr/>
            <a:r>
              <a:t>It is important to investigate final interaction effects on the initial CME effect.</a:t>
            </a:r>
          </a:p>
        </p:txBody>
      </p:sp>
      <p:grpSp>
        <p:nvGrpSpPr>
          <p:cNvPr id="1495" name="Group"/>
          <p:cNvGrpSpPr/>
          <p:nvPr/>
        </p:nvGrpSpPr>
        <p:grpSpPr>
          <a:xfrm>
            <a:off x="5182088" y="1219200"/>
            <a:ext cx="7581412" cy="2374900"/>
            <a:chOff x="0" y="0"/>
            <a:chExt cx="7581411" cy="2374900"/>
          </a:xfrm>
        </p:grpSpPr>
        <p:pic>
          <p:nvPicPr>
            <p:cNvPr id="1491" name="droppedImage.tiff" descr="droppedImage.tiff"/>
            <p:cNvPicPr>
              <a:picLocks noChangeAspect="1"/>
            </p:cNvPicPr>
            <p:nvPr/>
          </p:nvPicPr>
          <p:blipFill>
            <a:blip r:embed="rId5">
              <a:extLst/>
            </a:blip>
            <a:stretch>
              <a:fillRect/>
            </a:stretch>
          </p:blipFill>
          <p:spPr>
            <a:xfrm>
              <a:off x="0" y="0"/>
              <a:ext cx="7581412" cy="2374900"/>
            </a:xfrm>
            <a:prstGeom prst="rect">
              <a:avLst/>
            </a:prstGeom>
            <a:ln w="12700" cap="flat">
              <a:noFill/>
              <a:miter lim="400000"/>
            </a:ln>
            <a:effectLst/>
          </p:spPr>
        </p:pic>
        <p:sp>
          <p:nvSpPr>
            <p:cNvPr id="1492" name="Rectangle"/>
            <p:cNvSpPr/>
            <p:nvPr/>
          </p:nvSpPr>
          <p:spPr>
            <a:xfrm>
              <a:off x="63011" y="2133600"/>
              <a:ext cx="7467601" cy="2286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93" name="Rectangle"/>
            <p:cNvSpPr/>
            <p:nvPr/>
          </p:nvSpPr>
          <p:spPr>
            <a:xfrm>
              <a:off x="4368311" y="1943100"/>
              <a:ext cx="355601" cy="2286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94" name="Rectangle"/>
            <p:cNvSpPr/>
            <p:nvPr/>
          </p:nvSpPr>
          <p:spPr>
            <a:xfrm>
              <a:off x="7390911" y="38100"/>
              <a:ext cx="177801" cy="23241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496" name="STAR, PRL 103, 251601 (2009)"/>
          <p:cNvSpPr txBox="1"/>
          <p:nvPr/>
        </p:nvSpPr>
        <p:spPr>
          <a:xfrm>
            <a:off x="10744200" y="6146800"/>
            <a:ext cx="1833433" cy="266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046">
                <a:solidFill>
                  <a:srgbClr val="231E20"/>
                </a:solidFill>
                <a:latin typeface="Times"/>
                <a:ea typeface="Times"/>
                <a:cs typeface="Times"/>
                <a:sym typeface="Times"/>
              </a:defRPr>
            </a:lvl1pPr>
          </a:lstStyle>
          <a:p>
            <a:pPr/>
            <a:r>
              <a:t>STAR, PRL 103, 251601 (2009)</a:t>
            </a:r>
          </a:p>
        </p:txBody>
      </p:sp>
      <p:sp>
        <p:nvSpPr>
          <p:cNvPr id="1497" name="dipole"/>
          <p:cNvSpPr txBox="1"/>
          <p:nvPr/>
        </p:nvSpPr>
        <p:spPr>
          <a:xfrm>
            <a:off x="3135219" y="2895066"/>
            <a:ext cx="1161307" cy="496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800">
                <a:latin typeface="Arial"/>
                <a:ea typeface="Arial"/>
                <a:cs typeface="Arial"/>
                <a:sym typeface="Arial"/>
              </a:defRPr>
            </a:lvl1pPr>
          </a:lstStyle>
          <a:p>
            <a:pPr/>
            <a:r>
              <a:t>dipole</a:t>
            </a:r>
          </a:p>
        </p:txBody>
      </p:sp>
      <p:sp>
        <p:nvSpPr>
          <p:cNvPr id="1498"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
        <p:nvSpPr>
          <p:cNvPr id="1499" name="Rectangle"/>
          <p:cNvSpPr/>
          <p:nvPr/>
        </p:nvSpPr>
        <p:spPr>
          <a:xfrm>
            <a:off x="4914900" y="4203700"/>
            <a:ext cx="2971800" cy="29337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00" name="Arrow"/>
          <p:cNvSpPr/>
          <p:nvPr/>
        </p:nvSpPr>
        <p:spPr>
          <a:xfrm>
            <a:off x="3733800" y="5041900"/>
            <a:ext cx="1130300" cy="1016000"/>
          </a:xfrm>
          <a:prstGeom prst="rightArrow">
            <a:avLst>
              <a:gd name="adj1" fmla="val 32000"/>
              <a:gd name="adj2" fmla="val 55000"/>
            </a:avLst>
          </a:prstGeom>
          <a:ln w="25400">
            <a:solidFill>
              <a:srgbClr val="FF26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01" name="final interaction…"/>
          <p:cNvSpPr txBox="1"/>
          <p:nvPr/>
        </p:nvSpPr>
        <p:spPr>
          <a:xfrm>
            <a:off x="4898555" y="5073650"/>
            <a:ext cx="3009771" cy="1079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3450">
                <a:solidFill>
                  <a:srgbClr val="FFFFFF"/>
                </a:solidFill>
                <a:latin typeface="Times New Roman"/>
                <a:ea typeface="Times New Roman"/>
                <a:cs typeface="Times New Roman"/>
                <a:sym typeface="Times New Roman"/>
              </a:defRPr>
            </a:pPr>
            <a:r>
              <a:t>final interaction </a:t>
            </a:r>
          </a:p>
          <a:p>
            <a:pPr algn="ctr">
              <a:defRPr sz="3450">
                <a:solidFill>
                  <a:srgbClr val="FFFFFF"/>
                </a:solidFill>
                <a:latin typeface="Times New Roman"/>
                <a:ea typeface="Times New Roman"/>
                <a:cs typeface="Times New Roman"/>
                <a:sym typeface="Times New Roman"/>
              </a:defRPr>
            </a:pPr>
            <a:r>
              <a:t>effects</a:t>
            </a:r>
          </a:p>
        </p:txBody>
      </p:sp>
      <p:sp>
        <p:nvSpPr>
          <p:cNvPr id="1502" name="Arrow"/>
          <p:cNvSpPr/>
          <p:nvPr/>
        </p:nvSpPr>
        <p:spPr>
          <a:xfrm>
            <a:off x="8026400" y="5041900"/>
            <a:ext cx="1130300" cy="1016000"/>
          </a:xfrm>
          <a:prstGeom prst="rightArrow">
            <a:avLst>
              <a:gd name="adj1" fmla="val 32000"/>
              <a:gd name="adj2" fmla="val 55000"/>
            </a:avLst>
          </a:prstGeom>
          <a:ln w="25400">
            <a:solidFill>
              <a:srgbClr val="FF26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03" name="DE Kharzeev"/>
          <p:cNvSpPr txBox="1"/>
          <p:nvPr/>
        </p:nvSpPr>
        <p:spPr>
          <a:xfrm>
            <a:off x="1260543" y="6486673"/>
            <a:ext cx="1311474" cy="32355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600">
                <a:latin typeface="Arial"/>
                <a:ea typeface="Arial"/>
                <a:cs typeface="Arial"/>
                <a:sym typeface="Arial"/>
              </a:defRPr>
            </a:lvl1pPr>
          </a:lstStyle>
          <a:p>
            <a:pPr/>
            <a:r>
              <a:t>DE Kharzeev</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12" name="Group"/>
          <p:cNvGrpSpPr/>
          <p:nvPr/>
        </p:nvGrpSpPr>
        <p:grpSpPr>
          <a:xfrm>
            <a:off x="7113587" y="1207302"/>
            <a:ext cx="4800617" cy="4855375"/>
            <a:chOff x="0" y="0"/>
            <a:chExt cx="4800615" cy="4855373"/>
          </a:xfrm>
        </p:grpSpPr>
        <p:grpSp>
          <p:nvGrpSpPr>
            <p:cNvPr id="1510" name="Group"/>
            <p:cNvGrpSpPr/>
            <p:nvPr/>
          </p:nvGrpSpPr>
          <p:grpSpPr>
            <a:xfrm>
              <a:off x="0" y="0"/>
              <a:ext cx="4800616" cy="4855374"/>
              <a:chOff x="0" y="0"/>
              <a:chExt cx="4800615" cy="4855373"/>
            </a:xfrm>
          </p:grpSpPr>
          <p:grpSp>
            <p:nvGrpSpPr>
              <p:cNvPr id="1507" name="Group"/>
              <p:cNvGrpSpPr/>
              <p:nvPr/>
            </p:nvGrpSpPr>
            <p:grpSpPr>
              <a:xfrm>
                <a:off x="0" y="0"/>
                <a:ext cx="4800616" cy="4855374"/>
                <a:chOff x="0" y="0"/>
                <a:chExt cx="4800615" cy="4855373"/>
              </a:xfrm>
            </p:grpSpPr>
            <p:pic>
              <p:nvPicPr>
                <p:cNvPr id="1505" name="image.png" descr="image.png"/>
                <p:cNvPicPr>
                  <a:picLocks noChangeAspect="1"/>
                </p:cNvPicPr>
                <p:nvPr/>
              </p:nvPicPr>
              <p:blipFill>
                <a:blip r:embed="rId2">
                  <a:extLst/>
                </a:blip>
                <a:stretch>
                  <a:fillRect/>
                </a:stretch>
              </p:blipFill>
              <p:spPr>
                <a:xfrm>
                  <a:off x="0" y="0"/>
                  <a:ext cx="4800616" cy="4855374"/>
                </a:xfrm>
                <a:prstGeom prst="rect">
                  <a:avLst/>
                </a:prstGeom>
                <a:ln w="12700" cap="flat">
                  <a:noFill/>
                  <a:miter lim="400000"/>
                </a:ln>
                <a:effectLst/>
              </p:spPr>
            </p:pic>
            <p:sp>
              <p:nvSpPr>
                <p:cNvPr id="1506" name="Line"/>
                <p:cNvSpPr/>
                <p:nvPr/>
              </p:nvSpPr>
              <p:spPr>
                <a:xfrm>
                  <a:off x="4455319" y="1172770"/>
                  <a:ext cx="1523" cy="3036132"/>
                </a:xfrm>
                <a:prstGeom prst="line">
                  <a:avLst/>
                </a:prstGeom>
                <a:noFill/>
                <a:ln w="57150" cap="flat">
                  <a:solidFill>
                    <a:srgbClr val="000000"/>
                  </a:solidFill>
                  <a:prstDash val="solid"/>
                  <a:round/>
                </a:ln>
                <a:effectLst/>
              </p:spPr>
              <p:txBody>
                <a:bodyPr wrap="square" lIns="50800" tIns="50800" rIns="50800" bIns="50800" numCol="1" anchor="ctr">
                  <a:noAutofit/>
                </a:bodyPr>
                <a:lstStyle/>
                <a:p>
                  <a:pPr/>
                </a:p>
              </p:txBody>
            </p:sp>
          </p:grpSp>
          <p:sp>
            <p:nvSpPr>
              <p:cNvPr id="1508" name="Rectangle"/>
              <p:cNvSpPr/>
              <p:nvPr/>
            </p:nvSpPr>
            <p:spPr>
              <a:xfrm>
                <a:off x="661679" y="1747744"/>
                <a:ext cx="3030042" cy="40157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09" name="dipole charge separation"/>
              <p:cNvSpPr txBox="1"/>
              <p:nvPr/>
            </p:nvSpPr>
            <p:spPr>
              <a:xfrm>
                <a:off x="624303" y="1686619"/>
                <a:ext cx="3035301" cy="475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1800">
                    <a:solidFill>
                      <a:srgbClr val="FF2600"/>
                    </a:solidFill>
                    <a:latin typeface="Arial"/>
                    <a:ea typeface="Arial"/>
                    <a:cs typeface="Arial"/>
                    <a:sym typeface="Arial"/>
                  </a:defRPr>
                </a:lvl1pPr>
              </a:lstStyle>
              <a:p>
                <a:pPr/>
                <a:r>
                  <a:t>dipole charge separation</a:t>
                </a:r>
              </a:p>
            </p:txBody>
          </p:sp>
        </p:grpSp>
        <p:sp>
          <p:nvSpPr>
            <p:cNvPr id="1511" name="Rectangle"/>
            <p:cNvSpPr/>
            <p:nvPr/>
          </p:nvSpPr>
          <p:spPr>
            <a:xfrm>
              <a:off x="608012" y="1700997"/>
              <a:ext cx="3111501" cy="482601"/>
            </a:xfrm>
            <a:prstGeom prst="rect">
              <a:avLst/>
            </a:prstGeom>
            <a:noFill/>
            <a:ln w="762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513" name="(1) Introduction"/>
          <p:cNvSpPr txBox="1"/>
          <p:nvPr/>
        </p:nvSpPr>
        <p:spPr>
          <a:xfrm>
            <a:off x="188912" y="479425"/>
            <a:ext cx="4624548"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4135437">
              <a:buClr>
                <a:srgbClr val="FFFFFF"/>
              </a:buClr>
              <a:buFont typeface="Arial"/>
              <a:defRPr b="1" sz="4800">
                <a:solidFill>
                  <a:srgbClr val="FFFFFF"/>
                </a:solidFill>
                <a:uFill>
                  <a:solidFill>
                    <a:srgbClr val="FFFFFF"/>
                  </a:solidFill>
                </a:uFill>
                <a:latin typeface="Arial"/>
                <a:ea typeface="Arial"/>
                <a:cs typeface="Arial"/>
                <a:sym typeface="Arial"/>
              </a:defRPr>
            </a:lvl1pPr>
          </a:lstStyle>
          <a:p>
            <a:pPr/>
            <a:r>
              <a:t>(1) Introduction</a:t>
            </a:r>
          </a:p>
        </p:txBody>
      </p:sp>
      <p:sp>
        <p:nvSpPr>
          <p:cNvPr id="1514" name="We include initial dipole charge separation mechanism into AMPT model.…"/>
          <p:cNvSpPr txBox="1"/>
          <p:nvPr/>
        </p:nvSpPr>
        <p:spPr>
          <a:xfrm>
            <a:off x="452437" y="6083300"/>
            <a:ext cx="12331701" cy="294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defTabSz="4135437">
              <a:spcBef>
                <a:spcPts val="600"/>
              </a:spcBef>
              <a:defRPr sz="1800">
                <a:uFill>
                  <a:solidFill>
                    <a:srgbClr val="000000"/>
                  </a:solidFill>
                </a:uFill>
                <a:latin typeface="Times New Roman"/>
                <a:ea typeface="Times New Roman"/>
                <a:cs typeface="Times New Roman"/>
                <a:sym typeface="Times New Roman"/>
              </a:defRPr>
            </a:pPr>
            <a:endParaRPr sz="2500"/>
          </a:p>
          <a:p>
            <a:pPr marL="40640" marR="40639" defTabSz="4135437">
              <a:spcBef>
                <a:spcPts val="600"/>
              </a:spcBef>
              <a:buSzPct val="200000"/>
              <a:buFont typeface="Arial"/>
              <a:buChar char="•"/>
              <a:defRPr b="1" sz="1800">
                <a:uFill>
                  <a:solidFill>
                    <a:srgbClr val="000000"/>
                  </a:solidFill>
                </a:uFill>
                <a:latin typeface="Times New Roman"/>
                <a:ea typeface="Times New Roman"/>
                <a:cs typeface="Times New Roman"/>
                <a:sym typeface="Times New Roman"/>
              </a:defRPr>
            </a:pPr>
            <a:r>
              <a:rPr sz="2500"/>
              <a:t>We include initial dipole charge separation mechanism into AMPT model.</a:t>
            </a:r>
            <a:endParaRPr sz="2500"/>
          </a:p>
          <a:p>
            <a:pPr marR="40639" defTabSz="4135437">
              <a:spcBef>
                <a:spcPts val="600"/>
              </a:spcBef>
              <a:defRPr sz="2600">
                <a:uFill>
                  <a:solidFill>
                    <a:srgbClr val="000000"/>
                  </a:solidFill>
                </a:uFill>
                <a:latin typeface="Times New Roman"/>
                <a:ea typeface="Times New Roman"/>
                <a:cs typeface="Times New Roman"/>
                <a:sym typeface="Times New Roman"/>
              </a:defRPr>
            </a:pPr>
            <a:r>
              <a:t>We switch the p</a:t>
            </a:r>
            <a:r>
              <a:rPr baseline="-24269"/>
              <a:t>y</a:t>
            </a:r>
            <a:r>
              <a:t> values of a percentage of the downward moving u quarks with those of the upward moving u-bar quarks, and likewise for d-bar and d quarks, where the percentage is a relative ratio with respect to the total number of quarks.</a:t>
            </a:r>
          </a:p>
          <a:p>
            <a:pPr marL="40640" marR="40639" defTabSz="4135437">
              <a:spcBef>
                <a:spcPts val="600"/>
              </a:spcBef>
              <a:buSzPct val="200000"/>
              <a:buFont typeface="Arial"/>
              <a:buChar char="•"/>
              <a:defRPr b="1" sz="2500">
                <a:uFill>
                  <a:solidFill>
                    <a:srgbClr val="000000"/>
                  </a:solidFill>
                </a:uFill>
                <a:latin typeface="Times New Roman"/>
                <a:ea typeface="Times New Roman"/>
                <a:cs typeface="Times New Roman"/>
                <a:sym typeface="Times New Roman"/>
              </a:defRPr>
            </a:pPr>
            <a:r>
              <a:t>We focus on final state effects on the charge separation, including parton cascade, hadronization, resonance decays after B and E vanish quickly.</a:t>
            </a:r>
          </a:p>
        </p:txBody>
      </p:sp>
      <p:pic>
        <p:nvPicPr>
          <p:cNvPr id="1515" name="image.tiff" descr="image.tiff"/>
          <p:cNvPicPr>
            <a:picLocks noChangeAspect="0"/>
          </p:cNvPicPr>
          <p:nvPr/>
        </p:nvPicPr>
        <p:blipFill>
          <a:blip r:embed="rId3">
            <a:extLst/>
          </a:blip>
          <a:stretch>
            <a:fillRect/>
          </a:stretch>
        </p:blipFill>
        <p:spPr>
          <a:xfrm>
            <a:off x="1087437" y="1206500"/>
            <a:ext cx="4927601" cy="2870200"/>
          </a:xfrm>
          <a:prstGeom prst="rect">
            <a:avLst/>
          </a:prstGeom>
          <a:ln w="12700">
            <a:miter lim="400000"/>
          </a:ln>
        </p:spPr>
      </p:pic>
      <p:sp>
        <p:nvSpPr>
          <p:cNvPr id="1516" name="Arrow"/>
          <p:cNvSpPr/>
          <p:nvPr/>
        </p:nvSpPr>
        <p:spPr>
          <a:xfrm>
            <a:off x="5734050" y="3070225"/>
            <a:ext cx="1512888" cy="288925"/>
          </a:xfrm>
          <a:prstGeom prst="rightArrow">
            <a:avLst>
              <a:gd name="adj1" fmla="val 50000"/>
              <a:gd name="adj2" fmla="val 130907"/>
            </a:avLst>
          </a:prstGeom>
          <a:solidFill>
            <a:srgbClr val="000000"/>
          </a:solidFill>
          <a:ln>
            <a:solidFill>
              <a:srgbClr val="000000"/>
            </a:solidFill>
          </a:ln>
        </p:spPr>
        <p:txBody>
          <a:bodyPr lIns="50800" tIns="50800" rIns="50800" bIns="50800" anchor="ctr"/>
          <a:lstStyle/>
          <a:p>
            <a:pPr marL="40639" marR="40639" defTabSz="914400">
              <a:defRPr sz="1800">
                <a:uFill>
                  <a:solidFill>
                    <a:srgbClr val="000000"/>
                  </a:solidFill>
                </a:uFill>
                <a:latin typeface="Arial"/>
                <a:ea typeface="Arial"/>
                <a:cs typeface="Arial"/>
                <a:sym typeface="Arial"/>
              </a:defRPr>
            </a:pPr>
          </a:p>
        </p:txBody>
      </p:sp>
      <p:sp>
        <p:nvSpPr>
          <p:cNvPr id="1517" name="G.-L. Ma, B. Zhang, PLB 700 (2011) 39"/>
          <p:cNvSpPr txBox="1"/>
          <p:nvPr/>
        </p:nvSpPr>
        <p:spPr>
          <a:xfrm>
            <a:off x="9499600" y="1274411"/>
            <a:ext cx="3475770" cy="346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35">
                <a:latin typeface="Times New Roman"/>
                <a:ea typeface="Times New Roman"/>
                <a:cs typeface="Times New Roman"/>
                <a:sym typeface="Times New Roman"/>
              </a:defRPr>
            </a:lvl1pPr>
          </a:lstStyle>
          <a:p>
            <a:pPr/>
            <a:r>
              <a:t>G.-L. Ma, B. Zhang, PLB 700 (2011) 39</a:t>
            </a:r>
          </a:p>
        </p:txBody>
      </p:sp>
      <p:sp>
        <p:nvSpPr>
          <p:cNvPr id="1518" name="dipole"/>
          <p:cNvSpPr txBox="1"/>
          <p:nvPr/>
        </p:nvSpPr>
        <p:spPr>
          <a:xfrm>
            <a:off x="3744819" y="2958566"/>
            <a:ext cx="1161307" cy="4963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800">
                <a:latin typeface="Arial"/>
                <a:ea typeface="Arial"/>
                <a:cs typeface="Arial"/>
                <a:sym typeface="Arial"/>
              </a:defRPr>
            </a:lvl1pPr>
          </a:lstStyle>
          <a:p>
            <a:pPr/>
            <a:r>
              <a:t>dipole</a:t>
            </a:r>
          </a:p>
        </p:txBody>
      </p:sp>
      <p:sp>
        <p:nvSpPr>
          <p:cNvPr id="1519" name="AMPT model  with charge separation"/>
          <p:cNvSpPr txBox="1"/>
          <p:nvPr/>
        </p:nvSpPr>
        <p:spPr>
          <a:xfrm>
            <a:off x="1270000" y="-139700"/>
            <a:ext cx="10464800"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algn="ctr" defTabSz="914400">
              <a:buClr>
                <a:srgbClr val="000000"/>
              </a:buClr>
              <a:buFont typeface="Times New Roman"/>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sz="4600">
                <a:uFill>
                  <a:solidFill>
                    <a:srgbClr val="000000"/>
                  </a:solidFill>
                </a:uFill>
                <a:latin typeface="Times New Roman"/>
                <a:ea typeface="Times New Roman"/>
                <a:cs typeface="Times New Roman"/>
                <a:sym typeface="Times New Roman"/>
              </a:defRPr>
            </a:lvl1pPr>
          </a:lstStyle>
          <a:p>
            <a:pPr/>
            <a:r>
              <a:t>AMPT model  with charge separation</a:t>
            </a:r>
          </a:p>
        </p:txBody>
      </p:sp>
      <p:sp>
        <p:nvSpPr>
          <p:cNvPr id="1520" name="⇀"/>
          <p:cNvSpPr txBox="1"/>
          <p:nvPr/>
        </p:nvSpPr>
        <p:spPr>
          <a:xfrm>
            <a:off x="6471316" y="8432800"/>
            <a:ext cx="366968"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300">
                <a:latin typeface="Arial"/>
                <a:ea typeface="Arial"/>
                <a:cs typeface="Arial"/>
                <a:sym typeface="Arial"/>
              </a:defRPr>
            </a:lvl1pPr>
          </a:lstStyle>
          <a:p>
            <a:pPr/>
            <a:r>
              <a:t>⇀</a:t>
            </a:r>
          </a:p>
        </p:txBody>
      </p:sp>
      <p:sp>
        <p:nvSpPr>
          <p:cNvPr id="1521" name="⇀"/>
          <p:cNvSpPr txBox="1"/>
          <p:nvPr/>
        </p:nvSpPr>
        <p:spPr>
          <a:xfrm>
            <a:off x="5716789" y="8432800"/>
            <a:ext cx="366967"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300">
                <a:latin typeface="Arial"/>
                <a:ea typeface="Arial"/>
                <a:cs typeface="Arial"/>
                <a:sym typeface="Arial"/>
              </a:defRPr>
            </a:lvl1pPr>
          </a:lstStyle>
          <a:p>
            <a:pPr/>
            <a:r>
              <a:t>⇀</a:t>
            </a:r>
          </a:p>
        </p:txBody>
      </p:sp>
      <p:sp>
        <p:nvSpPr>
          <p:cNvPr id="1522" name="Circle"/>
          <p:cNvSpPr/>
          <p:nvPr/>
        </p:nvSpPr>
        <p:spPr>
          <a:xfrm>
            <a:off x="1600200" y="4889500"/>
            <a:ext cx="406400" cy="406400"/>
          </a:xfrm>
          <a:prstGeom prst="ellipse">
            <a:avLst/>
          </a:prstGeom>
          <a:solidFill>
            <a:srgbClr val="0433FF"/>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23" name="Circle"/>
          <p:cNvSpPr/>
          <p:nvPr/>
        </p:nvSpPr>
        <p:spPr>
          <a:xfrm>
            <a:off x="2159000" y="4889500"/>
            <a:ext cx="406400" cy="406400"/>
          </a:xfrm>
          <a:prstGeom prst="ellipse">
            <a:avLst/>
          </a:prstGeom>
          <a:solidFill>
            <a:srgbClr val="FF26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24" name="Line"/>
          <p:cNvSpPr/>
          <p:nvPr/>
        </p:nvSpPr>
        <p:spPr>
          <a:xfrm flipH="1" flipV="1">
            <a:off x="1806599" y="5346551"/>
            <a:ext cx="2" cy="610195"/>
          </a:xfrm>
          <a:prstGeom prst="line">
            <a:avLst/>
          </a:prstGeom>
          <a:ln w="38100">
            <a:solidFill>
              <a:srgbClr val="000000"/>
            </a:solidFill>
            <a:miter lim="400000"/>
            <a:headEnd type="stealth"/>
          </a:ln>
        </p:spPr>
        <p:txBody>
          <a:bodyPr lIns="50800" tIns="50800" rIns="50800" bIns="50800" anchor="ctr"/>
          <a:lstStyle/>
          <a:p>
            <a:pPr/>
          </a:p>
        </p:txBody>
      </p:sp>
      <p:sp>
        <p:nvSpPr>
          <p:cNvPr id="1525" name="Line"/>
          <p:cNvSpPr/>
          <p:nvPr/>
        </p:nvSpPr>
        <p:spPr>
          <a:xfrm>
            <a:off x="2368491" y="4216400"/>
            <a:ext cx="1" cy="610194"/>
          </a:xfrm>
          <a:prstGeom prst="line">
            <a:avLst/>
          </a:prstGeom>
          <a:ln w="38100">
            <a:solidFill>
              <a:srgbClr val="000000"/>
            </a:solidFill>
            <a:custDash>
              <a:ds d="200000" sp="200000"/>
            </a:custDash>
            <a:miter lim="400000"/>
            <a:headEnd type="stealth"/>
          </a:ln>
        </p:spPr>
        <p:txBody>
          <a:bodyPr lIns="50800" tIns="50800" rIns="50800" bIns="50800" anchor="ctr"/>
          <a:lstStyle/>
          <a:p>
            <a:pPr/>
          </a:p>
        </p:txBody>
      </p:sp>
      <p:sp>
        <p:nvSpPr>
          <p:cNvPr id="1526" name="u"/>
          <p:cNvSpPr txBox="1"/>
          <p:nvPr/>
        </p:nvSpPr>
        <p:spPr>
          <a:xfrm>
            <a:off x="1655297" y="4775200"/>
            <a:ext cx="311151"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mn-lt"/>
                <a:ea typeface="+mn-ea"/>
                <a:cs typeface="+mn-cs"/>
                <a:sym typeface="Gill Sans"/>
              </a:defRPr>
            </a:lvl1pPr>
          </a:lstStyle>
          <a:p>
            <a:pPr/>
            <a:r>
              <a:t>u</a:t>
            </a:r>
          </a:p>
        </p:txBody>
      </p:sp>
      <p:sp>
        <p:nvSpPr>
          <p:cNvPr id="1527" name="u"/>
          <p:cNvSpPr txBox="1"/>
          <p:nvPr/>
        </p:nvSpPr>
        <p:spPr>
          <a:xfrm>
            <a:off x="2209800" y="4800600"/>
            <a:ext cx="311150"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mn-lt"/>
                <a:ea typeface="+mn-ea"/>
                <a:cs typeface="+mn-cs"/>
                <a:sym typeface="Gill Sans"/>
              </a:defRPr>
            </a:lvl1pPr>
          </a:lstStyle>
          <a:p>
            <a:pPr/>
            <a:r>
              <a:t>u</a:t>
            </a:r>
          </a:p>
        </p:txBody>
      </p:sp>
      <p:sp>
        <p:nvSpPr>
          <p:cNvPr id="1528" name="Line"/>
          <p:cNvSpPr/>
          <p:nvPr/>
        </p:nvSpPr>
        <p:spPr>
          <a:xfrm flipV="1">
            <a:off x="2260565" y="4981594"/>
            <a:ext cx="228635" cy="6"/>
          </a:xfrm>
          <a:prstGeom prst="line">
            <a:avLst/>
          </a:prstGeom>
          <a:ln w="38100">
            <a:solidFill>
              <a:srgbClr val="000000"/>
            </a:solidFill>
            <a:miter lim="400000"/>
          </a:ln>
        </p:spPr>
        <p:txBody>
          <a:bodyPr lIns="50800" tIns="50800" rIns="50800" bIns="50800" anchor="ctr"/>
          <a:lstStyle/>
          <a:p>
            <a:pPr/>
          </a:p>
        </p:txBody>
      </p:sp>
      <p:sp>
        <p:nvSpPr>
          <p:cNvPr id="1529" name="Circle"/>
          <p:cNvSpPr/>
          <p:nvPr/>
        </p:nvSpPr>
        <p:spPr>
          <a:xfrm>
            <a:off x="3937000" y="4927600"/>
            <a:ext cx="406400" cy="406400"/>
          </a:xfrm>
          <a:prstGeom prst="ellipse">
            <a:avLst/>
          </a:prstGeom>
          <a:solidFill>
            <a:srgbClr val="0433FF"/>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30" name="Circle"/>
          <p:cNvSpPr/>
          <p:nvPr/>
        </p:nvSpPr>
        <p:spPr>
          <a:xfrm>
            <a:off x="4495800" y="4927600"/>
            <a:ext cx="406400" cy="406400"/>
          </a:xfrm>
          <a:prstGeom prst="ellipse">
            <a:avLst/>
          </a:prstGeom>
          <a:solidFill>
            <a:srgbClr val="FF26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31" name="Line"/>
          <p:cNvSpPr/>
          <p:nvPr/>
        </p:nvSpPr>
        <p:spPr>
          <a:xfrm>
            <a:off x="4133791" y="4267200"/>
            <a:ext cx="1" cy="610194"/>
          </a:xfrm>
          <a:prstGeom prst="line">
            <a:avLst/>
          </a:prstGeom>
          <a:ln w="38100">
            <a:solidFill>
              <a:srgbClr val="000000"/>
            </a:solidFill>
            <a:custDash>
              <a:ds d="200000" sp="200000"/>
            </a:custDash>
            <a:miter lim="400000"/>
            <a:headEnd type="stealth"/>
          </a:ln>
        </p:spPr>
        <p:txBody>
          <a:bodyPr lIns="50800" tIns="50800" rIns="50800" bIns="50800" anchor="ctr"/>
          <a:lstStyle/>
          <a:p>
            <a:pPr/>
          </a:p>
        </p:txBody>
      </p:sp>
      <p:sp>
        <p:nvSpPr>
          <p:cNvPr id="1532" name="Line"/>
          <p:cNvSpPr/>
          <p:nvPr/>
        </p:nvSpPr>
        <p:spPr>
          <a:xfrm flipH="1" flipV="1">
            <a:off x="4692591" y="5359399"/>
            <a:ext cx="1" cy="610195"/>
          </a:xfrm>
          <a:prstGeom prst="line">
            <a:avLst/>
          </a:prstGeom>
          <a:ln w="38100">
            <a:solidFill>
              <a:srgbClr val="000000"/>
            </a:solidFill>
            <a:miter lim="400000"/>
            <a:headEnd type="stealth"/>
          </a:ln>
        </p:spPr>
        <p:txBody>
          <a:bodyPr lIns="50800" tIns="50800" rIns="50800" bIns="50800" anchor="ctr"/>
          <a:lstStyle/>
          <a:p>
            <a:pPr/>
          </a:p>
        </p:txBody>
      </p:sp>
      <p:sp>
        <p:nvSpPr>
          <p:cNvPr id="1533" name="u"/>
          <p:cNvSpPr txBox="1"/>
          <p:nvPr/>
        </p:nvSpPr>
        <p:spPr>
          <a:xfrm>
            <a:off x="3987800" y="4826000"/>
            <a:ext cx="311150"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mn-lt"/>
                <a:ea typeface="+mn-ea"/>
                <a:cs typeface="+mn-cs"/>
                <a:sym typeface="Gill Sans"/>
              </a:defRPr>
            </a:lvl1pPr>
          </a:lstStyle>
          <a:p>
            <a:pPr/>
            <a:r>
              <a:t>u</a:t>
            </a:r>
          </a:p>
        </p:txBody>
      </p:sp>
      <p:sp>
        <p:nvSpPr>
          <p:cNvPr id="1534" name="u"/>
          <p:cNvSpPr txBox="1"/>
          <p:nvPr/>
        </p:nvSpPr>
        <p:spPr>
          <a:xfrm>
            <a:off x="4533900" y="4838700"/>
            <a:ext cx="311150"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mn-lt"/>
                <a:ea typeface="+mn-ea"/>
                <a:cs typeface="+mn-cs"/>
                <a:sym typeface="Gill Sans"/>
              </a:defRPr>
            </a:lvl1pPr>
          </a:lstStyle>
          <a:p>
            <a:pPr/>
            <a:r>
              <a:t>u</a:t>
            </a:r>
          </a:p>
        </p:txBody>
      </p:sp>
      <p:sp>
        <p:nvSpPr>
          <p:cNvPr id="1535" name="Line"/>
          <p:cNvSpPr/>
          <p:nvPr/>
        </p:nvSpPr>
        <p:spPr>
          <a:xfrm flipV="1">
            <a:off x="4584700" y="5021369"/>
            <a:ext cx="228635" cy="6"/>
          </a:xfrm>
          <a:prstGeom prst="line">
            <a:avLst/>
          </a:prstGeom>
          <a:ln w="38100">
            <a:solidFill>
              <a:srgbClr val="000000"/>
            </a:solidFill>
            <a:miter lim="400000"/>
          </a:ln>
        </p:spPr>
        <p:txBody>
          <a:bodyPr lIns="50800" tIns="50800" rIns="50800" bIns="50800" anchor="ctr"/>
          <a:lstStyle/>
          <a:p>
            <a:pPr/>
          </a:p>
        </p:txBody>
      </p:sp>
      <p:sp>
        <p:nvSpPr>
          <p:cNvPr id="1536" name="Arrow"/>
          <p:cNvSpPr/>
          <p:nvPr/>
        </p:nvSpPr>
        <p:spPr>
          <a:xfrm>
            <a:off x="2679700" y="4889500"/>
            <a:ext cx="1104900" cy="457200"/>
          </a:xfrm>
          <a:prstGeom prst="rightArrow">
            <a:avLst>
              <a:gd name="adj1" fmla="val 32000"/>
              <a:gd name="adj2" fmla="val 122222"/>
            </a:avLst>
          </a:prstGeom>
          <a:solidFill>
            <a:srgbClr val="FFFFFF"/>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37"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
        <p:nvSpPr>
          <p:cNvPr id="1538" name="f%=(N+upward-N+downward)/(N+upward+N+downward)"/>
          <p:cNvSpPr txBox="1"/>
          <p:nvPr/>
        </p:nvSpPr>
        <p:spPr>
          <a:xfrm>
            <a:off x="711200" y="5994400"/>
            <a:ext cx="5678835" cy="431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spcBef>
                <a:spcPts val="2400"/>
              </a:spcBef>
              <a:defRPr sz="2400">
                <a:latin typeface="Times New Roman"/>
                <a:ea typeface="Times New Roman"/>
                <a:cs typeface="Times New Roman"/>
                <a:sym typeface="Times New Roman"/>
              </a:defRPr>
            </a:pPr>
            <a:r>
              <a:t>f%=(N</a:t>
            </a:r>
            <a:r>
              <a:rPr baseline="31999"/>
              <a:t>+</a:t>
            </a:r>
            <a:r>
              <a:rPr baseline="-5999"/>
              <a:t>upward</a:t>
            </a:r>
            <a:r>
              <a:t>-N</a:t>
            </a:r>
            <a:r>
              <a:rPr baseline="31999"/>
              <a:t>+</a:t>
            </a:r>
            <a:r>
              <a:rPr baseline="-5999"/>
              <a:t>downward</a:t>
            </a:r>
            <a:r>
              <a:t>)/(N</a:t>
            </a:r>
            <a:r>
              <a:rPr baseline="31999"/>
              <a:t>+</a:t>
            </a:r>
            <a:r>
              <a:rPr baseline="-5999"/>
              <a:t>upward</a:t>
            </a:r>
            <a:r>
              <a:t>+N</a:t>
            </a:r>
            <a:r>
              <a:rPr baseline="31999"/>
              <a:t>+</a:t>
            </a:r>
            <a:r>
              <a:rPr baseline="-5999"/>
              <a:t>downward</a:t>
            </a:r>
            <a:r>
              <a:t>)</a:t>
            </a:r>
          </a:p>
        </p:txBody>
      </p:sp>
      <p:pic>
        <p:nvPicPr>
          <p:cNvPr id="1539" name="Image" descr="Image"/>
          <p:cNvPicPr>
            <a:picLocks noChangeAspect="1"/>
          </p:cNvPicPr>
          <p:nvPr/>
        </p:nvPicPr>
        <p:blipFill>
          <a:blip r:embed="rId4">
            <a:extLst/>
          </a:blip>
          <a:stretch>
            <a:fillRect/>
          </a:stretch>
        </p:blipFill>
        <p:spPr>
          <a:xfrm>
            <a:off x="5276850" y="2178050"/>
            <a:ext cx="2425700" cy="9017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1" name="Opp-charge and same-charge are consistent with zero initially.(◇)…"/>
          <p:cNvSpPr txBox="1"/>
          <p:nvPr/>
        </p:nvSpPr>
        <p:spPr>
          <a:xfrm>
            <a:off x="8405812" y="3332162"/>
            <a:ext cx="4292601" cy="57638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R="40639" defTabSz="4135437">
              <a:buSzPct val="150000"/>
              <a:buChar char="•"/>
              <a:defRPr sz="3100">
                <a:uFill>
                  <a:solidFill>
                    <a:srgbClr val="000000"/>
                  </a:solidFill>
                </a:uFill>
                <a:latin typeface="Times New Roman"/>
                <a:ea typeface="Times New Roman"/>
                <a:cs typeface="Times New Roman"/>
                <a:sym typeface="Times New Roman"/>
              </a:defRPr>
            </a:pPr>
          </a:p>
          <a:p>
            <a:pPr marL="40640" marR="40639" defTabSz="4135437">
              <a:buClr>
                <a:srgbClr val="000000"/>
              </a:buClr>
              <a:buSzPct val="150000"/>
              <a:buChar char="•"/>
              <a:defRPr sz="3100">
                <a:solidFill>
                  <a:srgbClr val="FF2600"/>
                </a:solidFill>
                <a:uFill>
                  <a:solidFill>
                    <a:srgbClr val="FF2600"/>
                  </a:solidFill>
                </a:uFill>
                <a:latin typeface="Times New Roman"/>
                <a:ea typeface="Times New Roman"/>
                <a:cs typeface="Times New Roman"/>
                <a:sym typeface="Times New Roman"/>
              </a:defRPr>
            </a:pPr>
            <a:r>
              <a:t>Opp-charge and same-charge are consistent with zero initially.(◇)</a:t>
            </a:r>
          </a:p>
          <a:p>
            <a:pPr marL="40640" marR="40639" defTabSz="4135437">
              <a:buClr>
                <a:srgbClr val="000000"/>
              </a:buClr>
              <a:buSzPct val="150000"/>
              <a:buChar char="•"/>
              <a:defRPr sz="3100">
                <a:solidFill>
                  <a:srgbClr val="00F900"/>
                </a:solidFill>
                <a:uFill>
                  <a:solidFill>
                    <a:srgbClr val="00F900"/>
                  </a:solidFill>
                </a:uFill>
                <a:latin typeface="Times New Roman"/>
                <a:ea typeface="Times New Roman"/>
                <a:cs typeface="Times New Roman"/>
                <a:sym typeface="Times New Roman"/>
              </a:defRPr>
            </a:pPr>
            <a:r>
              <a:t>being negative through parton cascae due to Flow+TMC.(</a:t>
            </a:r>
            <a:r>
              <a:rPr sz="3400">
                <a:solidFill>
                  <a:schemeClr val="accent5">
                    <a:hueOff val="-82419"/>
                    <a:satOff val="-9513"/>
                    <a:lumOff val="-16343"/>
                  </a:schemeClr>
                </a:solidFill>
                <a:latin typeface="Arial Unicode MS"/>
                <a:ea typeface="Arial Unicode MS"/>
                <a:cs typeface="Arial Unicode MS"/>
                <a:sym typeface="Arial Unicode MS"/>
              </a:rPr>
              <a:t>◯</a:t>
            </a:r>
            <a:r>
              <a:t>)</a:t>
            </a:r>
          </a:p>
          <a:p>
            <a:pPr marL="40640" marR="40639" defTabSz="4135437">
              <a:buClr>
                <a:srgbClr val="000000"/>
              </a:buClr>
              <a:buSzPct val="150000"/>
              <a:buChar char="•"/>
              <a:defRPr sz="3100">
                <a:solidFill>
                  <a:srgbClr val="0433FF"/>
                </a:solidFill>
                <a:uFill>
                  <a:solidFill>
                    <a:srgbClr val="0433FF"/>
                  </a:solidFill>
                </a:uFill>
                <a:latin typeface="Times New Roman"/>
                <a:ea typeface="Times New Roman"/>
                <a:cs typeface="Times New Roman"/>
                <a:sym typeface="Times New Roman"/>
              </a:defRPr>
            </a:pPr>
            <a:r>
              <a:t>Coalesce enhances same-charge and reduce opp-charge. (</a:t>
            </a:r>
            <a:r>
              <a:rPr>
                <a:solidFill>
                  <a:schemeClr val="accent5">
                    <a:hueOff val="-82419"/>
                    <a:satOff val="-9513"/>
                    <a:lumOff val="-16343"/>
                  </a:schemeClr>
                </a:solidFill>
              </a:rPr>
              <a:t>△</a:t>
            </a:r>
            <a:r>
              <a:t>)</a:t>
            </a:r>
          </a:p>
          <a:p>
            <a:pPr marL="40640" marR="40639" defTabSz="4135437">
              <a:buClr>
                <a:srgbClr val="000000"/>
              </a:buClr>
              <a:buSzPct val="150000"/>
              <a:buChar char="•"/>
              <a:defRPr sz="3100">
                <a:solidFill>
                  <a:srgbClr val="942192"/>
                </a:solidFill>
                <a:uFill>
                  <a:solidFill>
                    <a:srgbClr val="942192"/>
                  </a:solidFill>
                </a:uFill>
                <a:latin typeface="Times New Roman"/>
                <a:ea typeface="Times New Roman"/>
                <a:cs typeface="Times New Roman"/>
                <a:sym typeface="Times New Roman"/>
              </a:defRPr>
            </a:pPr>
            <a:r>
              <a:t>Resonance decays reduce signal. (</a:t>
            </a:r>
            <a:r>
              <a:rPr>
                <a:solidFill>
                  <a:schemeClr val="accent5">
                    <a:hueOff val="-82419"/>
                    <a:satOff val="-9513"/>
                    <a:lumOff val="-16343"/>
                  </a:schemeClr>
                </a:solidFill>
              </a:rPr>
              <a:t>☐</a:t>
            </a:r>
            <a:r>
              <a:t>)</a:t>
            </a:r>
          </a:p>
        </p:txBody>
      </p:sp>
      <p:sp>
        <p:nvSpPr>
          <p:cNvPr id="1542" name="The Background from original AMPT"/>
          <p:cNvSpPr txBox="1"/>
          <p:nvPr>
            <p:ph type="title"/>
          </p:nvPr>
        </p:nvSpPr>
        <p:spPr>
          <a:prstGeom prst="rect">
            <a:avLst/>
          </a:prstGeom>
        </p:spPr>
        <p:txBody>
          <a:bodyPr/>
          <a:lstStyle>
            <a:lvl1pPr>
              <a:defRPr b="1" sz="4000">
                <a:latin typeface="Times New Roman"/>
                <a:ea typeface="Times New Roman"/>
                <a:cs typeface="Times New Roman"/>
                <a:sym typeface="Times New Roman"/>
              </a:defRPr>
            </a:lvl1pPr>
          </a:lstStyle>
          <a:p>
            <a:pPr/>
            <a:r>
              <a:t>The Background from original AMPT</a:t>
            </a:r>
          </a:p>
        </p:txBody>
      </p:sp>
      <p:grpSp>
        <p:nvGrpSpPr>
          <p:cNvPr id="1546" name="Group"/>
          <p:cNvGrpSpPr/>
          <p:nvPr/>
        </p:nvGrpSpPr>
        <p:grpSpPr>
          <a:xfrm>
            <a:off x="-101600" y="3107318"/>
            <a:ext cx="8216900" cy="6414838"/>
            <a:chOff x="0" y="0"/>
            <a:chExt cx="8216900" cy="6414837"/>
          </a:xfrm>
        </p:grpSpPr>
        <p:pic>
          <p:nvPicPr>
            <p:cNvPr id="1543" name="droppedImage.tiff" descr="droppedImage.tiff"/>
            <p:cNvPicPr>
              <a:picLocks noChangeAspect="1"/>
            </p:cNvPicPr>
            <p:nvPr/>
          </p:nvPicPr>
          <p:blipFill>
            <a:blip r:embed="rId2">
              <a:extLst/>
            </a:blip>
            <a:stretch>
              <a:fillRect/>
            </a:stretch>
          </p:blipFill>
          <p:spPr>
            <a:xfrm>
              <a:off x="0" y="0"/>
              <a:ext cx="8216900" cy="6201782"/>
            </a:xfrm>
            <a:prstGeom prst="rect">
              <a:avLst/>
            </a:prstGeom>
            <a:ln w="12700" cap="flat">
              <a:noFill/>
              <a:miter lim="400000"/>
            </a:ln>
            <a:effectLst/>
          </p:spPr>
        </p:pic>
        <p:sp>
          <p:nvSpPr>
            <p:cNvPr id="1544" name="Line"/>
            <p:cNvSpPr/>
            <p:nvPr/>
          </p:nvSpPr>
          <p:spPr>
            <a:xfrm>
              <a:off x="1987285" y="1481085"/>
              <a:ext cx="5434873" cy="2861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7592" y="18642"/>
                  </a:lnTo>
                  <a:lnTo>
                    <a:pt x="13782" y="14849"/>
                  </a:lnTo>
                  <a:lnTo>
                    <a:pt x="10534" y="11058"/>
                  </a:lnTo>
                  <a:lnTo>
                    <a:pt x="6614" y="6612"/>
                  </a:lnTo>
                  <a:lnTo>
                    <a:pt x="2723" y="2644"/>
                  </a:lnTo>
                  <a:lnTo>
                    <a:pt x="0" y="0"/>
                  </a:lnTo>
                </a:path>
              </a:pathLst>
            </a:custGeom>
            <a:noFill/>
            <a:ln w="38100" cap="flat">
              <a:solidFill>
                <a:srgbClr val="FF2600"/>
              </a:solidFill>
              <a:custDash>
                <a:ds d="200000" sp="200000"/>
              </a:custDash>
              <a:miter lim="400000"/>
            </a:ln>
            <a:effectLst/>
          </p:spPr>
          <p:txBody>
            <a:bodyPr wrap="square" lIns="50800" tIns="50800" rIns="50800" bIns="50800" numCol="1" anchor="ctr">
              <a:noAutofit/>
            </a:bodyPr>
            <a:lstStyle/>
            <a:p>
              <a:pPr algn="ctr" defTabSz="584200">
                <a:defRPr sz="4200">
                  <a:latin typeface="+mn-lt"/>
                  <a:ea typeface="+mn-ea"/>
                  <a:cs typeface="+mn-cs"/>
                  <a:sym typeface="Gill Sans"/>
                </a:defRPr>
              </a:pPr>
            </a:p>
          </p:txBody>
        </p:sp>
        <p:sp>
          <p:nvSpPr>
            <p:cNvPr id="1545" name="Line"/>
            <p:cNvSpPr/>
            <p:nvPr/>
          </p:nvSpPr>
          <p:spPr>
            <a:xfrm>
              <a:off x="1980009" y="1640099"/>
              <a:ext cx="5423298" cy="4774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7968" y="15838"/>
                  </a:lnTo>
                  <a:lnTo>
                    <a:pt x="14063" y="11023"/>
                  </a:lnTo>
                  <a:lnTo>
                    <a:pt x="10411" y="8284"/>
                  </a:lnTo>
                  <a:lnTo>
                    <a:pt x="6649" y="5427"/>
                  </a:lnTo>
                  <a:lnTo>
                    <a:pt x="2960" y="2184"/>
                  </a:lnTo>
                  <a:lnTo>
                    <a:pt x="0" y="0"/>
                  </a:lnTo>
                </a:path>
              </a:pathLst>
            </a:custGeom>
            <a:noFill/>
            <a:ln w="38100" cap="flat">
              <a:solidFill>
                <a:srgbClr val="FF2600"/>
              </a:solidFill>
              <a:custDash>
                <a:ds d="200000" sp="200000"/>
              </a:custDash>
              <a:miter lim="400000"/>
            </a:ln>
            <a:effectLst/>
          </p:spPr>
          <p:txBody>
            <a:bodyPr wrap="square" lIns="50800" tIns="50800" rIns="50800" bIns="50800" numCol="1" anchor="ctr">
              <a:noAutofit/>
            </a:bodyPr>
            <a:lstStyle/>
            <a:p>
              <a:pPr algn="ctr" defTabSz="584200">
                <a:defRPr sz="4200">
                  <a:latin typeface="+mn-lt"/>
                  <a:ea typeface="+mn-ea"/>
                  <a:cs typeface="+mn-cs"/>
                  <a:sym typeface="Gill Sans"/>
                </a:defRPr>
              </a:pPr>
            </a:p>
          </p:txBody>
        </p:sp>
      </p:grpSp>
      <p:grpSp>
        <p:nvGrpSpPr>
          <p:cNvPr id="1551" name="Group"/>
          <p:cNvGrpSpPr/>
          <p:nvPr/>
        </p:nvGrpSpPr>
        <p:grpSpPr>
          <a:xfrm>
            <a:off x="876785" y="965200"/>
            <a:ext cx="11112497" cy="2400293"/>
            <a:chOff x="0" y="0"/>
            <a:chExt cx="11112496" cy="2400292"/>
          </a:xfrm>
        </p:grpSpPr>
        <p:pic>
          <p:nvPicPr>
            <p:cNvPr id="1547" name="droppedImage.tiff" descr="droppedImage.tiff"/>
            <p:cNvPicPr>
              <a:picLocks noChangeAspect="0"/>
            </p:cNvPicPr>
            <p:nvPr/>
          </p:nvPicPr>
          <p:blipFill>
            <a:blip r:embed="rId3">
              <a:extLst/>
            </a:blip>
            <a:stretch>
              <a:fillRect/>
            </a:stretch>
          </p:blipFill>
          <p:spPr>
            <a:xfrm>
              <a:off x="0" y="0"/>
              <a:ext cx="11112497" cy="2400293"/>
            </a:xfrm>
            <a:prstGeom prst="rect">
              <a:avLst/>
            </a:prstGeom>
            <a:ln w="12700" cap="flat">
              <a:noFill/>
              <a:miter lim="400000"/>
            </a:ln>
            <a:effectLst/>
          </p:spPr>
        </p:pic>
        <p:sp>
          <p:nvSpPr>
            <p:cNvPr id="1548" name="Rectangle"/>
            <p:cNvSpPr/>
            <p:nvPr/>
          </p:nvSpPr>
          <p:spPr>
            <a:xfrm>
              <a:off x="92359" y="2156414"/>
              <a:ext cx="10945699" cy="231046"/>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49" name="Rectangle"/>
            <p:cNvSpPr/>
            <p:nvPr/>
          </p:nvSpPr>
          <p:spPr>
            <a:xfrm>
              <a:off x="6402882" y="1963877"/>
              <a:ext cx="521224" cy="231046"/>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50" name="Rectangle"/>
            <p:cNvSpPr/>
            <p:nvPr/>
          </p:nvSpPr>
          <p:spPr>
            <a:xfrm>
              <a:off x="10833281" y="38507"/>
              <a:ext cx="260612" cy="2348956"/>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552" name="Line"/>
          <p:cNvSpPr/>
          <p:nvPr/>
        </p:nvSpPr>
        <p:spPr>
          <a:xfrm flipH="1" flipV="1">
            <a:off x="5082530" y="2496243"/>
            <a:ext cx="1253315" cy="1802906"/>
          </a:xfrm>
          <a:prstGeom prst="line">
            <a:avLst/>
          </a:prstGeom>
          <a:ln w="38100">
            <a:solidFill>
              <a:srgbClr val="FF2600"/>
            </a:solidFill>
            <a:custDash>
              <a:ds d="200000" sp="200000"/>
            </a:custDash>
            <a:miter lim="400000"/>
            <a:headEnd type="stealth"/>
          </a:ln>
        </p:spPr>
        <p:txBody>
          <a:bodyPr lIns="50800" tIns="50800" rIns="50800" bIns="50800" anchor="ctr"/>
          <a:lstStyle/>
          <a:p>
            <a:pPr/>
          </a:p>
        </p:txBody>
      </p:sp>
      <p:sp>
        <p:nvSpPr>
          <p:cNvPr id="1553" name="Line"/>
          <p:cNvSpPr/>
          <p:nvPr/>
        </p:nvSpPr>
        <p:spPr>
          <a:xfrm flipV="1">
            <a:off x="6432946" y="2381150"/>
            <a:ext cx="325486" cy="3044529"/>
          </a:xfrm>
          <a:prstGeom prst="line">
            <a:avLst/>
          </a:prstGeom>
          <a:ln w="38100">
            <a:solidFill>
              <a:srgbClr val="00F900"/>
            </a:solidFill>
            <a:custDash>
              <a:ds d="200000" sp="200000"/>
            </a:custDash>
            <a:miter lim="400000"/>
            <a:headEnd type="stealth"/>
          </a:ln>
        </p:spPr>
        <p:txBody>
          <a:bodyPr lIns="50800" tIns="50800" rIns="50800" bIns="50800" anchor="ctr"/>
          <a:lstStyle/>
          <a:p>
            <a:pPr/>
          </a:p>
        </p:txBody>
      </p:sp>
      <p:sp>
        <p:nvSpPr>
          <p:cNvPr id="1554" name="Line"/>
          <p:cNvSpPr/>
          <p:nvPr/>
        </p:nvSpPr>
        <p:spPr>
          <a:xfrm flipV="1">
            <a:off x="6648648" y="2491249"/>
            <a:ext cx="1485439" cy="3740879"/>
          </a:xfrm>
          <a:prstGeom prst="line">
            <a:avLst/>
          </a:prstGeom>
          <a:ln w="38100">
            <a:solidFill>
              <a:srgbClr val="0433FF"/>
            </a:solidFill>
            <a:custDash>
              <a:ds d="200000" sp="200000"/>
            </a:custDash>
            <a:miter lim="400000"/>
            <a:headEnd type="stealth"/>
          </a:ln>
        </p:spPr>
        <p:txBody>
          <a:bodyPr lIns="50800" tIns="50800" rIns="50800" bIns="50800" anchor="ctr"/>
          <a:lstStyle/>
          <a:p>
            <a:pPr/>
          </a:p>
        </p:txBody>
      </p:sp>
      <p:sp>
        <p:nvSpPr>
          <p:cNvPr id="1555" name="Line"/>
          <p:cNvSpPr/>
          <p:nvPr/>
        </p:nvSpPr>
        <p:spPr>
          <a:xfrm flipV="1">
            <a:off x="7500011" y="2389187"/>
            <a:ext cx="2691207" cy="3745774"/>
          </a:xfrm>
          <a:prstGeom prst="line">
            <a:avLst/>
          </a:prstGeom>
          <a:ln w="38100">
            <a:solidFill>
              <a:srgbClr val="942192"/>
            </a:solidFill>
            <a:custDash>
              <a:ds d="200000" sp="200000"/>
            </a:custDash>
            <a:miter lim="400000"/>
            <a:headEnd type="stealth"/>
          </a:ln>
        </p:spPr>
        <p:txBody>
          <a:bodyPr lIns="50800" tIns="50800" rIns="50800" bIns="50800" anchor="ctr"/>
          <a:lstStyle/>
          <a:p>
            <a:pPr/>
          </a:p>
        </p:txBody>
      </p:sp>
      <p:sp>
        <p:nvSpPr>
          <p:cNvPr id="1556" name="The Background from original AMPT"/>
          <p:cNvSpPr txBox="1"/>
          <p:nvPr/>
        </p:nvSpPr>
        <p:spPr>
          <a:xfrm>
            <a:off x="209697" y="-355600"/>
            <a:ext cx="12725401" cy="161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000">
                <a:latin typeface="Times New Roman"/>
                <a:ea typeface="Times New Roman"/>
                <a:cs typeface="Times New Roman"/>
                <a:sym typeface="Times New Roman"/>
              </a:defRPr>
            </a:lvl1pPr>
          </a:lstStyle>
          <a:p>
            <a:pPr/>
            <a:r>
              <a:t>The Background from original AMPT</a:t>
            </a:r>
          </a:p>
        </p:txBody>
      </p:sp>
      <p:sp>
        <p:nvSpPr>
          <p:cNvPr id="1557"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9" name="droppedImage.tiff" descr="droppedImage.tiff"/>
          <p:cNvPicPr>
            <a:picLocks noChangeAspect="1"/>
          </p:cNvPicPr>
          <p:nvPr/>
        </p:nvPicPr>
        <p:blipFill>
          <a:blip r:embed="rId2">
            <a:extLst/>
          </a:blip>
          <a:stretch>
            <a:fillRect/>
          </a:stretch>
        </p:blipFill>
        <p:spPr>
          <a:xfrm>
            <a:off x="2159000" y="1257300"/>
            <a:ext cx="8098657" cy="6210301"/>
          </a:xfrm>
          <a:prstGeom prst="rect">
            <a:avLst/>
          </a:prstGeom>
          <a:ln w="12700">
            <a:miter lim="400000"/>
          </a:ln>
        </p:spPr>
      </p:pic>
      <p:sp>
        <p:nvSpPr>
          <p:cNvPr id="1560" name="Original AMPT (0%) underestimates exp. data, ~2/3.…"/>
          <p:cNvSpPr txBox="1"/>
          <p:nvPr/>
        </p:nvSpPr>
        <p:spPr>
          <a:xfrm>
            <a:off x="747712" y="7770812"/>
            <a:ext cx="12280901"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40" marR="40639" defTabSz="4135437">
              <a:lnSpc>
                <a:spcPct val="110000"/>
              </a:lnSpc>
              <a:buSzPct val="200000"/>
              <a:buChar char="•"/>
              <a:defRPr sz="3100">
                <a:uFill>
                  <a:solidFill>
                    <a:srgbClr val="000000"/>
                  </a:solidFill>
                </a:uFill>
                <a:latin typeface="Times New Roman"/>
                <a:ea typeface="Times New Roman"/>
                <a:cs typeface="Times New Roman"/>
                <a:sym typeface="Times New Roman"/>
              </a:defRPr>
            </a:pPr>
            <a:r>
              <a:t>Original AMPT (0%) underestimates exp. data, ~2/3.</a:t>
            </a:r>
          </a:p>
          <a:p>
            <a:pPr marL="40640" marR="40639" defTabSz="4135437">
              <a:lnSpc>
                <a:spcPct val="110000"/>
              </a:lnSpc>
              <a:buSzPct val="200000"/>
              <a:buChar char="•"/>
              <a:defRPr sz="3100">
                <a:uFill>
                  <a:solidFill>
                    <a:srgbClr val="000000"/>
                  </a:solidFill>
                </a:uFill>
                <a:latin typeface="Times New Roman"/>
                <a:ea typeface="Times New Roman"/>
                <a:cs typeface="Times New Roman"/>
                <a:sym typeface="Times New Roman"/>
              </a:defRPr>
            </a:pPr>
            <a:r>
              <a:t>10% initial charge separation can describe same-charge data.</a:t>
            </a:r>
          </a:p>
        </p:txBody>
      </p:sp>
      <p:sp>
        <p:nvSpPr>
          <p:cNvPr id="1561" name="G.-L. Ma, B. Zhang, PLB 700 (2011) 39"/>
          <p:cNvSpPr txBox="1"/>
          <p:nvPr/>
        </p:nvSpPr>
        <p:spPr>
          <a:xfrm>
            <a:off x="8712200" y="1325211"/>
            <a:ext cx="3475770" cy="346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35">
                <a:latin typeface="Times New Roman"/>
                <a:ea typeface="Times New Roman"/>
                <a:cs typeface="Times New Roman"/>
                <a:sym typeface="Times New Roman"/>
              </a:defRPr>
            </a:lvl1pPr>
          </a:lstStyle>
          <a:p>
            <a:pPr/>
            <a:r>
              <a:t>G.-L. Ma, B. Zhang, PLB 700 (2011) 39</a:t>
            </a:r>
          </a:p>
        </p:txBody>
      </p:sp>
      <p:sp>
        <p:nvSpPr>
          <p:cNvPr id="1562" name="AMPT results on the CME obs. γ=&lt;cos(φα+φβ)&gt;"/>
          <p:cNvSpPr txBox="1"/>
          <p:nvPr>
            <p:ph type="title"/>
          </p:nvPr>
        </p:nvSpPr>
        <p:spPr>
          <a:xfrm>
            <a:off x="1270000" y="-575734"/>
            <a:ext cx="10464800" cy="2438401"/>
          </a:xfrm>
          <a:prstGeom prst="rect">
            <a:avLst/>
          </a:prstGeom>
        </p:spPr>
        <p:txBody>
          <a:bodyPr/>
          <a:lstStyle/>
          <a:p>
            <a:pPr>
              <a:defRPr b="1" sz="4000">
                <a:latin typeface="Times New Roman"/>
                <a:ea typeface="Times New Roman"/>
                <a:cs typeface="Times New Roman"/>
                <a:sym typeface="Times New Roman"/>
              </a:defRPr>
            </a:pPr>
            <a:r>
              <a:t>AMPT results on the CME obs. γ=&lt;cos(φ</a:t>
            </a:r>
            <a:r>
              <a:rPr baseline="-5999"/>
              <a:t>α</a:t>
            </a:r>
            <a:r>
              <a:t>+φ</a:t>
            </a:r>
            <a:r>
              <a:rPr baseline="-5999"/>
              <a:t>β</a:t>
            </a:r>
            <a:r>
              <a:t>)&gt;</a:t>
            </a:r>
          </a:p>
        </p:txBody>
      </p:sp>
      <p:sp>
        <p:nvSpPr>
          <p:cNvPr id="1563"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564"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6" name="pecentage_diffstage.jpg" descr="pecentage_diffstage.jpg"/>
          <p:cNvPicPr>
            <a:picLocks noChangeAspect="1"/>
          </p:cNvPicPr>
          <p:nvPr/>
        </p:nvPicPr>
        <p:blipFill>
          <a:blip r:embed="rId2">
            <a:extLst/>
          </a:blip>
          <a:stretch>
            <a:fillRect/>
          </a:stretch>
        </p:blipFill>
        <p:spPr>
          <a:xfrm>
            <a:off x="-529746" y="3391864"/>
            <a:ext cx="8170037" cy="5724989"/>
          </a:xfrm>
          <a:prstGeom prst="rect">
            <a:avLst/>
          </a:prstGeom>
          <a:ln w="12700">
            <a:miter lim="400000"/>
          </a:ln>
        </p:spPr>
      </p:pic>
      <p:sp>
        <p:nvSpPr>
          <p:cNvPr id="1567" name="Final state effects on initial CME signal"/>
          <p:cNvSpPr txBox="1"/>
          <p:nvPr>
            <p:ph type="title"/>
          </p:nvPr>
        </p:nvSpPr>
        <p:spPr>
          <a:prstGeom prst="rect">
            <a:avLst/>
          </a:prstGeom>
        </p:spPr>
        <p:txBody>
          <a:bodyPr/>
          <a:lstStyle>
            <a:lvl1pPr>
              <a:defRPr b="1" sz="4000">
                <a:latin typeface="Times New Roman"/>
                <a:ea typeface="Times New Roman"/>
                <a:cs typeface="Times New Roman"/>
                <a:sym typeface="Times New Roman"/>
              </a:defRPr>
            </a:lvl1pPr>
          </a:lstStyle>
          <a:p>
            <a:pPr/>
            <a:r>
              <a:t>Final state effects on initial CME signal</a:t>
            </a:r>
          </a:p>
        </p:txBody>
      </p:sp>
      <p:sp>
        <p:nvSpPr>
          <p:cNvPr id="1568" name="Parton cascade reduces charge separation significantly;…"/>
          <p:cNvSpPr txBox="1"/>
          <p:nvPr/>
        </p:nvSpPr>
        <p:spPr>
          <a:xfrm>
            <a:off x="7021757" y="3917071"/>
            <a:ext cx="5343810" cy="46745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defTabSz="4135437">
              <a:lnSpc>
                <a:spcPct val="110000"/>
              </a:lnSpc>
              <a:buClr>
                <a:srgbClr val="000000"/>
              </a:buClr>
              <a:buSzPct val="170000"/>
              <a:buChar char="•"/>
              <a:defRPr sz="3300">
                <a:uFill>
                  <a:solidFill>
                    <a:srgbClr val="000000"/>
                  </a:solidFill>
                </a:uFill>
                <a:latin typeface="Times New Roman"/>
                <a:ea typeface="Times New Roman"/>
                <a:cs typeface="Times New Roman"/>
                <a:sym typeface="Times New Roman"/>
              </a:defRPr>
            </a:pPr>
            <a:r>
              <a:rPr>
                <a:solidFill>
                  <a:srgbClr val="00F900"/>
                </a:solidFill>
                <a:uFill>
                  <a:solidFill>
                    <a:srgbClr val="00F900"/>
                  </a:solidFill>
                </a:uFill>
              </a:rPr>
              <a:t>Parton cascade reduces charge separation significantly;</a:t>
            </a:r>
            <a:r>
              <a:t> </a:t>
            </a:r>
          </a:p>
          <a:p>
            <a:pPr marR="40639" defTabSz="4135437">
              <a:lnSpc>
                <a:spcPct val="110000"/>
              </a:lnSpc>
              <a:buClr>
                <a:srgbClr val="000000"/>
              </a:buClr>
              <a:buSzPct val="170000"/>
              <a:buChar char="•"/>
              <a:defRPr sz="3300">
                <a:uFill>
                  <a:solidFill>
                    <a:srgbClr val="000000"/>
                  </a:solidFill>
                </a:uFill>
                <a:latin typeface="Times New Roman"/>
                <a:ea typeface="Times New Roman"/>
                <a:cs typeface="Times New Roman"/>
                <a:sym typeface="Times New Roman"/>
              </a:defRPr>
            </a:pPr>
            <a:r>
              <a:rPr>
                <a:solidFill>
                  <a:srgbClr val="0433FF"/>
                </a:solidFill>
                <a:uFill>
                  <a:solidFill>
                    <a:srgbClr val="0433FF"/>
                  </a:solidFill>
                </a:uFill>
              </a:rPr>
              <a:t>Coalescence recovers some charge separation in part</a:t>
            </a:r>
            <a:r>
              <a:t>; </a:t>
            </a:r>
          </a:p>
          <a:p>
            <a:pPr marR="40639" defTabSz="4135437">
              <a:lnSpc>
                <a:spcPct val="110000"/>
              </a:lnSpc>
              <a:buClr>
                <a:srgbClr val="000000"/>
              </a:buClr>
              <a:buSzPct val="170000"/>
              <a:buChar char="•"/>
              <a:defRPr sz="3300">
                <a:uFill>
                  <a:solidFill>
                    <a:srgbClr val="000000"/>
                  </a:solidFill>
                </a:uFill>
                <a:latin typeface="Times New Roman"/>
                <a:ea typeface="Times New Roman"/>
                <a:cs typeface="Times New Roman"/>
                <a:sym typeface="Times New Roman"/>
              </a:defRPr>
            </a:pPr>
            <a:r>
              <a:rPr>
                <a:solidFill>
                  <a:srgbClr val="942192"/>
                </a:solidFill>
                <a:uFill>
                  <a:solidFill>
                    <a:srgbClr val="942192"/>
                  </a:solidFill>
                </a:uFill>
              </a:rPr>
              <a:t>Resonance decays reduce charge separation.</a:t>
            </a:r>
          </a:p>
          <a:p>
            <a:pPr marR="40639" defTabSz="4135437">
              <a:lnSpc>
                <a:spcPct val="110000"/>
              </a:lnSpc>
              <a:buClr>
                <a:srgbClr val="000000"/>
              </a:buClr>
              <a:buSzPct val="170000"/>
              <a:buChar char="•"/>
              <a:defRPr sz="3300">
                <a:uFill>
                  <a:solidFill>
                    <a:srgbClr val="000000"/>
                  </a:solidFill>
                </a:uFill>
                <a:latin typeface="Times New Roman"/>
                <a:ea typeface="Times New Roman"/>
                <a:cs typeface="Times New Roman"/>
                <a:sym typeface="Times New Roman"/>
              </a:defRPr>
            </a:pPr>
            <a:r>
              <a:rPr>
                <a:solidFill>
                  <a:srgbClr val="FF2600"/>
                </a:solidFill>
                <a:uFill>
                  <a:solidFill>
                    <a:srgbClr val="FF2600"/>
                  </a:solidFill>
                </a:uFill>
              </a:rPr>
              <a:t>10% in the beginning</a:t>
            </a:r>
            <a:r>
              <a:t> →</a:t>
            </a:r>
            <a:r>
              <a:rPr>
                <a:solidFill>
                  <a:srgbClr val="942192"/>
                </a:solidFill>
                <a:uFill>
                  <a:solidFill>
                    <a:srgbClr val="942192"/>
                  </a:solidFill>
                </a:uFill>
              </a:rPr>
              <a:t>1-2% percentage at the end.</a:t>
            </a:r>
          </a:p>
        </p:txBody>
      </p:sp>
      <p:sp>
        <p:nvSpPr>
          <p:cNvPr id="1569" name="pion after hadronization"/>
          <p:cNvSpPr txBox="1"/>
          <p:nvPr/>
        </p:nvSpPr>
        <p:spPr>
          <a:xfrm>
            <a:off x="1956922" y="3054350"/>
            <a:ext cx="2235201" cy="3048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1400">
                <a:latin typeface="Arial"/>
                <a:ea typeface="Arial"/>
                <a:cs typeface="Arial"/>
                <a:sym typeface="Arial"/>
              </a:defRPr>
            </a:lvl1pPr>
          </a:lstStyle>
          <a:p>
            <a:pPr/>
            <a:r>
              <a:t>pion after hadronization</a:t>
            </a:r>
          </a:p>
        </p:txBody>
      </p:sp>
      <p:sp>
        <p:nvSpPr>
          <p:cNvPr id="1570" name="Rectangle"/>
          <p:cNvSpPr/>
          <p:nvPr/>
        </p:nvSpPr>
        <p:spPr>
          <a:xfrm>
            <a:off x="4152900" y="3060700"/>
            <a:ext cx="393700" cy="330200"/>
          </a:xfrm>
          <a:prstGeom prst="rect">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1575" name="Group"/>
          <p:cNvGrpSpPr/>
          <p:nvPr/>
        </p:nvGrpSpPr>
        <p:grpSpPr>
          <a:xfrm>
            <a:off x="876785" y="965200"/>
            <a:ext cx="11112497" cy="2400293"/>
            <a:chOff x="0" y="0"/>
            <a:chExt cx="11112496" cy="2400292"/>
          </a:xfrm>
        </p:grpSpPr>
        <p:pic>
          <p:nvPicPr>
            <p:cNvPr id="1571" name="droppedImage.tiff" descr="droppedImage.tiff"/>
            <p:cNvPicPr>
              <a:picLocks noChangeAspect="0"/>
            </p:cNvPicPr>
            <p:nvPr/>
          </p:nvPicPr>
          <p:blipFill>
            <a:blip r:embed="rId3">
              <a:extLst/>
            </a:blip>
            <a:stretch>
              <a:fillRect/>
            </a:stretch>
          </p:blipFill>
          <p:spPr>
            <a:xfrm>
              <a:off x="0" y="0"/>
              <a:ext cx="11112497" cy="2400293"/>
            </a:xfrm>
            <a:prstGeom prst="rect">
              <a:avLst/>
            </a:prstGeom>
            <a:ln w="12700" cap="flat">
              <a:noFill/>
              <a:miter lim="400000"/>
            </a:ln>
            <a:effectLst/>
          </p:spPr>
        </p:pic>
        <p:sp>
          <p:nvSpPr>
            <p:cNvPr id="1572" name="Rectangle"/>
            <p:cNvSpPr/>
            <p:nvPr/>
          </p:nvSpPr>
          <p:spPr>
            <a:xfrm>
              <a:off x="92359" y="2156414"/>
              <a:ext cx="10945699" cy="231046"/>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73" name="Rectangle"/>
            <p:cNvSpPr/>
            <p:nvPr/>
          </p:nvSpPr>
          <p:spPr>
            <a:xfrm>
              <a:off x="6402882" y="1963877"/>
              <a:ext cx="521224" cy="231046"/>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74" name="Rectangle"/>
            <p:cNvSpPr/>
            <p:nvPr/>
          </p:nvSpPr>
          <p:spPr>
            <a:xfrm>
              <a:off x="10833281" y="38507"/>
              <a:ext cx="260612" cy="2348956"/>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576" name="Line"/>
          <p:cNvSpPr/>
          <p:nvPr/>
        </p:nvSpPr>
        <p:spPr>
          <a:xfrm flipV="1">
            <a:off x="3877173" y="2496244"/>
            <a:ext cx="1205358" cy="1827239"/>
          </a:xfrm>
          <a:prstGeom prst="line">
            <a:avLst/>
          </a:prstGeom>
          <a:ln w="38100">
            <a:solidFill>
              <a:srgbClr val="FF2600"/>
            </a:solidFill>
            <a:custDash>
              <a:ds d="200000" sp="200000"/>
            </a:custDash>
            <a:miter lim="400000"/>
            <a:headEnd type="stealth"/>
          </a:ln>
        </p:spPr>
        <p:txBody>
          <a:bodyPr lIns="50800" tIns="50800" rIns="50800" bIns="50800" anchor="ctr"/>
          <a:lstStyle/>
          <a:p>
            <a:pPr/>
          </a:p>
        </p:txBody>
      </p:sp>
      <p:sp>
        <p:nvSpPr>
          <p:cNvPr id="1577" name="Line"/>
          <p:cNvSpPr/>
          <p:nvPr/>
        </p:nvSpPr>
        <p:spPr>
          <a:xfrm flipV="1">
            <a:off x="4552030" y="2381151"/>
            <a:ext cx="2206403" cy="4998777"/>
          </a:xfrm>
          <a:prstGeom prst="line">
            <a:avLst/>
          </a:prstGeom>
          <a:ln w="38100">
            <a:solidFill>
              <a:srgbClr val="00F900"/>
            </a:solidFill>
            <a:custDash>
              <a:ds d="200000" sp="200000"/>
            </a:custDash>
            <a:miter lim="400000"/>
            <a:headEnd type="stealth"/>
          </a:ln>
        </p:spPr>
        <p:txBody>
          <a:bodyPr lIns="50800" tIns="50800" rIns="50800" bIns="50800" anchor="ctr"/>
          <a:lstStyle/>
          <a:p>
            <a:pPr/>
          </a:p>
        </p:txBody>
      </p:sp>
      <p:sp>
        <p:nvSpPr>
          <p:cNvPr id="1578" name="Line"/>
          <p:cNvSpPr/>
          <p:nvPr/>
        </p:nvSpPr>
        <p:spPr>
          <a:xfrm flipV="1">
            <a:off x="5369957" y="2491249"/>
            <a:ext cx="2764130" cy="4197153"/>
          </a:xfrm>
          <a:prstGeom prst="line">
            <a:avLst/>
          </a:prstGeom>
          <a:ln w="38100">
            <a:solidFill>
              <a:srgbClr val="0433FF"/>
            </a:solidFill>
            <a:custDash>
              <a:ds d="200000" sp="200000"/>
            </a:custDash>
            <a:miter lim="400000"/>
            <a:headEnd type="stealth"/>
          </a:ln>
        </p:spPr>
        <p:txBody>
          <a:bodyPr lIns="50800" tIns="50800" rIns="50800" bIns="50800" anchor="ctr"/>
          <a:lstStyle/>
          <a:p>
            <a:pPr/>
          </a:p>
        </p:txBody>
      </p:sp>
      <p:sp>
        <p:nvSpPr>
          <p:cNvPr id="1579" name="Line"/>
          <p:cNvSpPr/>
          <p:nvPr/>
        </p:nvSpPr>
        <p:spPr>
          <a:xfrm flipV="1">
            <a:off x="6175518" y="2389188"/>
            <a:ext cx="4015703" cy="4987416"/>
          </a:xfrm>
          <a:prstGeom prst="line">
            <a:avLst/>
          </a:prstGeom>
          <a:ln w="38100">
            <a:solidFill>
              <a:srgbClr val="942192"/>
            </a:solidFill>
            <a:custDash>
              <a:ds d="200000" sp="200000"/>
            </a:custDash>
            <a:miter lim="400000"/>
            <a:headEnd type="stealth"/>
          </a:ln>
        </p:spPr>
        <p:txBody>
          <a:bodyPr lIns="50800" tIns="50800" rIns="50800" bIns="50800" anchor="ctr"/>
          <a:lstStyle/>
          <a:p>
            <a:pPr/>
          </a:p>
        </p:txBody>
      </p:sp>
      <p:sp>
        <p:nvSpPr>
          <p:cNvPr id="1580" name="G.-L. Ma, B. Zhang, PLB 700 (2011) 39"/>
          <p:cNvSpPr txBox="1"/>
          <p:nvPr/>
        </p:nvSpPr>
        <p:spPr>
          <a:xfrm>
            <a:off x="9040937" y="8770075"/>
            <a:ext cx="3475771" cy="346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35">
                <a:latin typeface="Times New Roman"/>
                <a:ea typeface="Times New Roman"/>
                <a:cs typeface="Times New Roman"/>
                <a:sym typeface="Times New Roman"/>
              </a:defRPr>
            </a:lvl1pPr>
          </a:lstStyle>
          <a:p>
            <a:pPr/>
            <a:r>
              <a:t>G.-L. Ma, B. Zhang, PLB 700 (2011) 39</a:t>
            </a:r>
          </a:p>
        </p:txBody>
      </p:sp>
      <p:sp>
        <p:nvSpPr>
          <p:cNvPr id="1581" name="Final state effects on initial CME signal"/>
          <p:cNvSpPr txBox="1"/>
          <p:nvPr/>
        </p:nvSpPr>
        <p:spPr>
          <a:xfrm>
            <a:off x="584200" y="-139700"/>
            <a:ext cx="11823700"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000">
                <a:latin typeface="Times New Roman"/>
                <a:ea typeface="Times New Roman"/>
                <a:cs typeface="Times New Roman"/>
                <a:sym typeface="Times New Roman"/>
              </a:defRPr>
            </a:lvl1pPr>
          </a:lstStyle>
          <a:p>
            <a:pPr/>
            <a:r>
              <a:t>Final state effects on initial CME signal</a:t>
            </a:r>
          </a:p>
        </p:txBody>
      </p:sp>
      <p:sp>
        <p:nvSpPr>
          <p:cNvPr id="1582"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4" name="0 mb"/>
          <p:cNvSpPr txBox="1"/>
          <p:nvPr/>
        </p:nvSpPr>
        <p:spPr>
          <a:xfrm>
            <a:off x="3530537" y="2227618"/>
            <a:ext cx="1092325" cy="6155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3600">
                <a:latin typeface="Times New Roman"/>
                <a:ea typeface="Times New Roman"/>
                <a:cs typeface="Times New Roman"/>
                <a:sym typeface="Times New Roman"/>
              </a:defRPr>
            </a:lvl1pPr>
          </a:lstStyle>
          <a:p>
            <a:pPr/>
            <a:r>
              <a:t>0 mb</a:t>
            </a:r>
          </a:p>
        </p:txBody>
      </p:sp>
      <p:sp>
        <p:nvSpPr>
          <p:cNvPr id="1585" name="3 mb"/>
          <p:cNvSpPr txBox="1"/>
          <p:nvPr/>
        </p:nvSpPr>
        <p:spPr>
          <a:xfrm>
            <a:off x="9719671" y="2227618"/>
            <a:ext cx="1092325" cy="6155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3600">
                <a:latin typeface="Times New Roman"/>
                <a:ea typeface="Times New Roman"/>
                <a:cs typeface="Times New Roman"/>
                <a:sym typeface="Times New Roman"/>
              </a:defRPr>
            </a:lvl1pPr>
          </a:lstStyle>
          <a:p>
            <a:pPr/>
            <a:r>
              <a:t>3 mb</a:t>
            </a:r>
          </a:p>
        </p:txBody>
      </p:sp>
      <p:sp>
        <p:nvSpPr>
          <p:cNvPr id="1586" name="Parton cascade effect on the CME signal"/>
          <p:cNvSpPr txBox="1"/>
          <p:nvPr/>
        </p:nvSpPr>
        <p:spPr>
          <a:xfrm>
            <a:off x="590550" y="-21167"/>
            <a:ext cx="11823700"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700">
                <a:latin typeface="Times New Roman"/>
                <a:ea typeface="Times New Roman"/>
                <a:cs typeface="Times New Roman"/>
                <a:sym typeface="Times New Roman"/>
              </a:defRPr>
            </a:lvl1pPr>
          </a:lstStyle>
          <a:p>
            <a:pPr/>
            <a:r>
              <a:t>Parton cascade effect on the CME signal</a:t>
            </a:r>
          </a:p>
        </p:txBody>
      </p:sp>
      <p:sp>
        <p:nvSpPr>
          <p:cNvPr id="1587" name="Au+Au 200 GeV (b=8fm), AMPT+CME(10%)"/>
          <p:cNvSpPr txBox="1"/>
          <p:nvPr/>
        </p:nvSpPr>
        <p:spPr>
          <a:xfrm>
            <a:off x="1280122" y="1513198"/>
            <a:ext cx="10207489"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Times New Roman"/>
                <a:ea typeface="Times New Roman"/>
                <a:cs typeface="Times New Roman"/>
                <a:sym typeface="Times New Roman"/>
              </a:defRPr>
            </a:lvl1pPr>
          </a:lstStyle>
          <a:p>
            <a:pPr/>
            <a:r>
              <a:t>Au+Au 200 GeV (b=8fm), AMPT+CME(10%)</a:t>
            </a:r>
          </a:p>
        </p:txBody>
      </p:sp>
      <p:sp>
        <p:nvSpPr>
          <p:cNvPr id="1588"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89" name="Line"/>
          <p:cNvSpPr/>
          <p:nvPr/>
        </p:nvSpPr>
        <p:spPr>
          <a:xfrm flipH="1">
            <a:off x="414866" y="4552688"/>
            <a:ext cx="1" cy="2012303"/>
          </a:xfrm>
          <a:prstGeom prst="line">
            <a:avLst/>
          </a:prstGeom>
          <a:ln w="25400">
            <a:solidFill>
              <a:srgbClr val="000000"/>
            </a:solidFill>
            <a:miter lim="400000"/>
            <a:tailEnd type="triangle"/>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90" name="J"/>
          <p:cNvSpPr txBox="1"/>
          <p:nvPr/>
        </p:nvSpPr>
        <p:spPr>
          <a:xfrm>
            <a:off x="22116" y="5040529"/>
            <a:ext cx="321879"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Times New Roman"/>
                <a:ea typeface="Times New Roman"/>
                <a:cs typeface="Times New Roman"/>
                <a:sym typeface="Times New Roman"/>
              </a:defRPr>
            </a:lvl1pPr>
          </a:lstStyle>
          <a:p>
            <a:pPr/>
            <a:r>
              <a:t>J</a:t>
            </a:r>
          </a:p>
        </p:txBody>
      </p:sp>
      <p:pic>
        <p:nvPicPr>
          <p:cNvPr id="1591" name="图片 2" descr="图片 2"/>
          <p:cNvPicPr>
            <a:picLocks noChangeAspect="0"/>
          </p:cNvPicPr>
          <p:nvPr/>
        </p:nvPicPr>
        <p:blipFill>
          <a:blip r:embed="rId2">
            <a:extLst/>
          </a:blip>
          <a:stretch>
            <a:fillRect/>
          </a:stretch>
        </p:blipFill>
        <p:spPr>
          <a:xfrm>
            <a:off x="448770" y="2867113"/>
            <a:ext cx="5706459" cy="5383452"/>
          </a:xfrm>
          <a:prstGeom prst="rect">
            <a:avLst/>
          </a:prstGeom>
          <a:ln w="12700">
            <a:miter lim="400000"/>
          </a:ln>
        </p:spPr>
      </p:pic>
      <p:pic>
        <p:nvPicPr>
          <p:cNvPr id="1592" name="图片 6" descr="图片 6"/>
          <p:cNvPicPr>
            <a:picLocks noChangeAspect="0"/>
          </p:cNvPicPr>
          <p:nvPr/>
        </p:nvPicPr>
        <p:blipFill>
          <a:blip r:embed="rId3">
            <a:extLst/>
          </a:blip>
          <a:stretch>
            <a:fillRect/>
          </a:stretch>
        </p:blipFill>
        <p:spPr>
          <a:xfrm>
            <a:off x="6612504" y="2867114"/>
            <a:ext cx="5706459" cy="5383451"/>
          </a:xfrm>
          <a:prstGeom prst="rect">
            <a:avLst/>
          </a:prstGeom>
          <a:ln w="12700">
            <a:miter lim="400000"/>
          </a:ln>
        </p:spPr>
      </p:pic>
      <p:sp>
        <p:nvSpPr>
          <p:cNvPr id="1593" name="f(t,x,y)"/>
          <p:cNvSpPr txBox="1"/>
          <p:nvPr/>
        </p:nvSpPr>
        <p:spPr>
          <a:xfrm>
            <a:off x="8176071" y="2122657"/>
            <a:ext cx="1395265"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Apple Chancery"/>
                <a:ea typeface="Apple Chancery"/>
                <a:cs typeface="Apple Chancery"/>
                <a:sym typeface="Apple Chancery"/>
              </a:defRPr>
            </a:lvl1pPr>
          </a:lstStyle>
          <a:p>
            <a:pPr/>
            <a:r>
              <a:t>f(t,x,y)</a:t>
            </a:r>
          </a:p>
        </p:txBody>
      </p:sp>
      <p:sp>
        <p:nvSpPr>
          <p:cNvPr id="1594" name="f(t,x,y)"/>
          <p:cNvSpPr txBox="1"/>
          <p:nvPr/>
        </p:nvSpPr>
        <p:spPr>
          <a:xfrm>
            <a:off x="1994768" y="2122657"/>
            <a:ext cx="1395264"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atin typeface="Apple Chancery"/>
                <a:ea typeface="Apple Chancery"/>
                <a:cs typeface="Apple Chancery"/>
                <a:sym typeface="Apple Chancery"/>
              </a:defRPr>
            </a:lvl1pPr>
          </a:lstStyle>
          <a:p>
            <a:pPr/>
            <a:r>
              <a:t>f(t,x,y)</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QCD deconfinement: quark gluon plasma"/>
          <p:cNvSpPr txBox="1"/>
          <p:nvPr/>
        </p:nvSpPr>
        <p:spPr>
          <a:xfrm>
            <a:off x="543842" y="161148"/>
            <a:ext cx="11899901" cy="762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QCD deconfinement: quark gluon plasma</a:t>
            </a:r>
          </a:p>
        </p:txBody>
      </p:sp>
      <p:sp>
        <p:nvSpPr>
          <p:cNvPr id="641" name="Slide Number"/>
          <p:cNvSpPr txBox="1"/>
          <p:nvPr>
            <p:ph type="sldNum" sz="quarter" idx="4294967295"/>
          </p:nvPr>
        </p:nvSpPr>
        <p:spPr>
          <a:xfrm>
            <a:off x="12602633" y="9323609"/>
            <a:ext cx="2286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pic>
        <p:nvPicPr>
          <p:cNvPr id="642" name="image.png" descr="image.png"/>
          <p:cNvPicPr>
            <a:picLocks noChangeAspect="1"/>
          </p:cNvPicPr>
          <p:nvPr/>
        </p:nvPicPr>
        <p:blipFill>
          <a:blip r:embed="rId2">
            <a:extLst/>
          </a:blip>
          <a:srcRect l="1655" t="1182" r="22" b="2558"/>
          <a:stretch>
            <a:fillRect/>
          </a:stretch>
        </p:blipFill>
        <p:spPr>
          <a:xfrm>
            <a:off x="7244284" y="3358355"/>
            <a:ext cx="5218771" cy="5553760"/>
          </a:xfrm>
          <a:prstGeom prst="rect">
            <a:avLst/>
          </a:prstGeom>
          <a:ln w="12700">
            <a:miter lim="400000"/>
          </a:ln>
        </p:spPr>
      </p:pic>
      <p:pic>
        <p:nvPicPr>
          <p:cNvPr id="643" name="Image" descr="Image"/>
          <p:cNvPicPr>
            <a:picLocks noChangeAspect="1"/>
          </p:cNvPicPr>
          <p:nvPr/>
        </p:nvPicPr>
        <p:blipFill>
          <a:blip r:embed="rId3">
            <a:extLst/>
          </a:blip>
          <a:stretch>
            <a:fillRect/>
          </a:stretch>
        </p:blipFill>
        <p:spPr>
          <a:xfrm>
            <a:off x="385233" y="1439176"/>
            <a:ext cx="6219474" cy="2733342"/>
          </a:xfrm>
          <a:prstGeom prst="rect">
            <a:avLst/>
          </a:prstGeom>
          <a:ln w="12700">
            <a:miter lim="400000"/>
          </a:ln>
        </p:spPr>
      </p:pic>
      <p:pic>
        <p:nvPicPr>
          <p:cNvPr id="644" name="Image" descr="Image"/>
          <p:cNvPicPr>
            <a:picLocks noChangeAspect="1"/>
          </p:cNvPicPr>
          <p:nvPr/>
        </p:nvPicPr>
        <p:blipFill>
          <a:blip r:embed="rId4">
            <a:extLst/>
          </a:blip>
          <a:stretch>
            <a:fillRect/>
          </a:stretch>
        </p:blipFill>
        <p:spPr>
          <a:xfrm>
            <a:off x="5874887" y="1367497"/>
            <a:ext cx="5556093" cy="1810876"/>
          </a:xfrm>
          <a:prstGeom prst="rect">
            <a:avLst/>
          </a:prstGeom>
          <a:ln w="12700">
            <a:miter lim="400000"/>
          </a:ln>
        </p:spPr>
      </p:pic>
      <p:sp>
        <p:nvSpPr>
          <p:cNvPr id="645" name="QCD物质相图"/>
          <p:cNvSpPr txBox="1"/>
          <p:nvPr/>
        </p:nvSpPr>
        <p:spPr>
          <a:xfrm>
            <a:off x="7792640" y="2542400"/>
            <a:ext cx="346472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QCD物质相图</a:t>
            </a:r>
          </a:p>
        </p:txBody>
      </p:sp>
      <p:pic>
        <p:nvPicPr>
          <p:cNvPr id="646" name="Image" descr="Image"/>
          <p:cNvPicPr>
            <a:picLocks noChangeAspect="1"/>
          </p:cNvPicPr>
          <p:nvPr/>
        </p:nvPicPr>
        <p:blipFill>
          <a:blip r:embed="rId5">
            <a:extLst/>
          </a:blip>
          <a:stretch>
            <a:fillRect/>
          </a:stretch>
        </p:blipFill>
        <p:spPr>
          <a:xfrm>
            <a:off x="321733" y="4400848"/>
            <a:ext cx="6705601" cy="4584701"/>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98" name="矩形 3"/>
          <p:cNvGrpSpPr/>
          <p:nvPr/>
        </p:nvGrpSpPr>
        <p:grpSpPr>
          <a:xfrm>
            <a:off x="3126613" y="4972973"/>
            <a:ext cx="2110801" cy="518639"/>
            <a:chOff x="0" y="230529"/>
            <a:chExt cx="2110800" cy="518637"/>
          </a:xfrm>
        </p:grpSpPr>
        <p:sp>
          <p:nvSpPr>
            <p:cNvPr id="1596" name="Rectangle"/>
            <p:cNvSpPr/>
            <p:nvPr/>
          </p:nvSpPr>
          <p:spPr>
            <a:xfrm>
              <a:off x="0" y="230529"/>
              <a:ext cx="2110801" cy="518639"/>
            </a:xfrm>
            <a:prstGeom prst="rect">
              <a:avLst/>
            </a:prstGeom>
            <a:blipFill rotWithShape="1">
              <a:blip r:embed="rId2"/>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597" name="Text"/>
            <p:cNvSpPr/>
            <p:nvPr/>
          </p:nvSpPr>
          <p:spPr>
            <a:xfrm>
              <a:off x="0" y="230529"/>
              <a:ext cx="21108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601" name="矩形 4"/>
          <p:cNvGrpSpPr/>
          <p:nvPr/>
        </p:nvGrpSpPr>
        <p:grpSpPr>
          <a:xfrm>
            <a:off x="7469461" y="4935050"/>
            <a:ext cx="1956913" cy="521580"/>
            <a:chOff x="0" y="230529"/>
            <a:chExt cx="1956912" cy="521578"/>
          </a:xfrm>
        </p:grpSpPr>
        <p:sp>
          <p:nvSpPr>
            <p:cNvPr id="1599" name="Rectangle"/>
            <p:cNvSpPr/>
            <p:nvPr/>
          </p:nvSpPr>
          <p:spPr>
            <a:xfrm>
              <a:off x="0" y="230529"/>
              <a:ext cx="1956913" cy="521580"/>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00" name="Text"/>
            <p:cNvSpPr/>
            <p:nvPr/>
          </p:nvSpPr>
          <p:spPr>
            <a:xfrm>
              <a:off x="-1" y="230529"/>
              <a:ext cx="195691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604" name="文本框 5"/>
          <p:cNvGrpSpPr/>
          <p:nvPr/>
        </p:nvGrpSpPr>
        <p:grpSpPr>
          <a:xfrm>
            <a:off x="3284358" y="6036764"/>
            <a:ext cx="8128053" cy="1799774"/>
            <a:chOff x="0" y="0"/>
            <a:chExt cx="8128051" cy="1799772"/>
          </a:xfrm>
        </p:grpSpPr>
        <p:sp>
          <p:nvSpPr>
            <p:cNvPr id="1602" name="Rectangle"/>
            <p:cNvSpPr/>
            <p:nvPr/>
          </p:nvSpPr>
          <p:spPr>
            <a:xfrm>
              <a:off x="0" y="252649"/>
              <a:ext cx="8128052" cy="1547124"/>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03" name="Rectangle"/>
            <p:cNvSpPr txBox="1"/>
            <p:nvPr/>
          </p:nvSpPr>
          <p:spPr>
            <a:xfrm>
              <a:off x="0" y="0"/>
              <a:ext cx="8128052" cy="505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632" name="组合 43"/>
          <p:cNvGrpSpPr/>
          <p:nvPr/>
        </p:nvGrpSpPr>
        <p:grpSpPr>
          <a:xfrm>
            <a:off x="2774183" y="2761998"/>
            <a:ext cx="2835866" cy="1840304"/>
            <a:chOff x="0" y="0"/>
            <a:chExt cx="2835864" cy="1840302"/>
          </a:xfrm>
        </p:grpSpPr>
        <p:grpSp>
          <p:nvGrpSpPr>
            <p:cNvPr id="1607" name="组合 9"/>
            <p:cNvGrpSpPr/>
            <p:nvPr/>
          </p:nvGrpSpPr>
          <p:grpSpPr>
            <a:xfrm>
              <a:off x="-1" y="0"/>
              <a:ext cx="2835866" cy="1840303"/>
              <a:chOff x="0" y="0"/>
              <a:chExt cx="2835864" cy="1840302"/>
            </a:xfrm>
          </p:grpSpPr>
          <p:sp>
            <p:nvSpPr>
              <p:cNvPr id="1605" name="椭圆 6"/>
              <p:cNvSpPr/>
              <p:nvPr/>
            </p:nvSpPr>
            <p:spPr>
              <a:xfrm>
                <a:off x="-1" y="0"/>
                <a:ext cx="1867910"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06" name="椭圆 8"/>
              <p:cNvSpPr/>
              <p:nvPr/>
            </p:nvSpPr>
            <p:spPr>
              <a:xfrm>
                <a:off x="967956" y="0"/>
                <a:ext cx="1867909"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grpSp>
        <p:sp>
          <p:nvSpPr>
            <p:cNvPr id="1608" name="椭圆 11"/>
            <p:cNvSpPr/>
            <p:nvPr/>
          </p:nvSpPr>
          <p:spPr>
            <a:xfrm>
              <a:off x="377261" y="48768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09" name="椭圆 12"/>
            <p:cNvSpPr/>
            <p:nvPr/>
          </p:nvSpPr>
          <p:spPr>
            <a:xfrm>
              <a:off x="753889" y="1039769"/>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0" name="椭圆 13"/>
            <p:cNvSpPr/>
            <p:nvPr/>
          </p:nvSpPr>
          <p:spPr>
            <a:xfrm>
              <a:off x="539820" y="1432368"/>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1" name="椭圆 14"/>
            <p:cNvSpPr/>
            <p:nvPr/>
          </p:nvSpPr>
          <p:spPr>
            <a:xfrm>
              <a:off x="911848" y="248440"/>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2" name="椭圆 15"/>
            <p:cNvSpPr/>
            <p:nvPr/>
          </p:nvSpPr>
          <p:spPr>
            <a:xfrm>
              <a:off x="1395561" y="552685"/>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3" name="椭圆 16"/>
            <p:cNvSpPr/>
            <p:nvPr/>
          </p:nvSpPr>
          <p:spPr>
            <a:xfrm>
              <a:off x="2152518" y="377261"/>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4" name="椭圆 17"/>
            <p:cNvSpPr/>
            <p:nvPr/>
          </p:nvSpPr>
          <p:spPr>
            <a:xfrm>
              <a:off x="2152518" y="745321"/>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5" name="椭圆 18"/>
            <p:cNvSpPr/>
            <p:nvPr/>
          </p:nvSpPr>
          <p:spPr>
            <a:xfrm>
              <a:off x="2241466" y="1287616"/>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6" name="椭圆 19"/>
            <p:cNvSpPr/>
            <p:nvPr/>
          </p:nvSpPr>
          <p:spPr>
            <a:xfrm>
              <a:off x="1794558" y="1545853"/>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7" name="椭圆 24"/>
            <p:cNvSpPr/>
            <p:nvPr/>
          </p:nvSpPr>
          <p:spPr>
            <a:xfrm>
              <a:off x="1507778" y="932418"/>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8" name="椭圆 25"/>
            <p:cNvSpPr/>
            <p:nvPr/>
          </p:nvSpPr>
          <p:spPr>
            <a:xfrm>
              <a:off x="1352621" y="146304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19" name="椭圆 27"/>
            <p:cNvSpPr/>
            <p:nvPr/>
          </p:nvSpPr>
          <p:spPr>
            <a:xfrm>
              <a:off x="539821" y="65024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0" name="椭圆 28"/>
            <p:cNvSpPr/>
            <p:nvPr/>
          </p:nvSpPr>
          <p:spPr>
            <a:xfrm>
              <a:off x="628135" y="297514"/>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1" name="椭圆 29"/>
            <p:cNvSpPr/>
            <p:nvPr/>
          </p:nvSpPr>
          <p:spPr>
            <a:xfrm>
              <a:off x="864941" y="97536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2" name="椭圆 30"/>
            <p:cNvSpPr/>
            <p:nvPr/>
          </p:nvSpPr>
          <p:spPr>
            <a:xfrm>
              <a:off x="1142149" y="705448"/>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3" name="椭圆 31"/>
            <p:cNvSpPr/>
            <p:nvPr/>
          </p:nvSpPr>
          <p:spPr>
            <a:xfrm>
              <a:off x="831202" y="1677146"/>
              <a:ext cx="110420" cy="110421"/>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4" name="椭圆 32"/>
            <p:cNvSpPr/>
            <p:nvPr/>
          </p:nvSpPr>
          <p:spPr>
            <a:xfrm>
              <a:off x="2395988" y="97536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5" name="椭圆 33"/>
            <p:cNvSpPr/>
            <p:nvPr/>
          </p:nvSpPr>
          <p:spPr>
            <a:xfrm>
              <a:off x="1862672" y="52018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6" name="椭圆 34"/>
            <p:cNvSpPr/>
            <p:nvPr/>
          </p:nvSpPr>
          <p:spPr>
            <a:xfrm>
              <a:off x="1299210" y="1099843"/>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7" name="椭圆 35"/>
            <p:cNvSpPr/>
            <p:nvPr/>
          </p:nvSpPr>
          <p:spPr>
            <a:xfrm>
              <a:off x="1967853" y="1085778"/>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8" name="椭圆 36"/>
            <p:cNvSpPr/>
            <p:nvPr/>
          </p:nvSpPr>
          <p:spPr>
            <a:xfrm>
              <a:off x="159492" y="96309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29" name="椭圆 37"/>
            <p:cNvSpPr/>
            <p:nvPr/>
          </p:nvSpPr>
          <p:spPr>
            <a:xfrm>
              <a:off x="2119941" y="146304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30" name="椭圆 38"/>
            <p:cNvSpPr/>
            <p:nvPr/>
          </p:nvSpPr>
          <p:spPr>
            <a:xfrm>
              <a:off x="1776023" y="13802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31" name="椭圆 39"/>
            <p:cNvSpPr/>
            <p:nvPr/>
          </p:nvSpPr>
          <p:spPr>
            <a:xfrm>
              <a:off x="2470234" y="737717"/>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grpSp>
      <p:grpSp>
        <p:nvGrpSpPr>
          <p:cNvPr id="1659" name="组合 44"/>
          <p:cNvGrpSpPr/>
          <p:nvPr/>
        </p:nvGrpSpPr>
        <p:grpSpPr>
          <a:xfrm>
            <a:off x="7036990" y="2754492"/>
            <a:ext cx="2835866" cy="1840304"/>
            <a:chOff x="0" y="0"/>
            <a:chExt cx="2835864" cy="1840302"/>
          </a:xfrm>
        </p:grpSpPr>
        <p:grpSp>
          <p:nvGrpSpPr>
            <p:cNvPr id="1635" name="组合 45"/>
            <p:cNvGrpSpPr/>
            <p:nvPr/>
          </p:nvGrpSpPr>
          <p:grpSpPr>
            <a:xfrm>
              <a:off x="-1" y="0"/>
              <a:ext cx="2835866" cy="1840303"/>
              <a:chOff x="0" y="0"/>
              <a:chExt cx="2835864" cy="1840302"/>
            </a:xfrm>
          </p:grpSpPr>
          <p:sp>
            <p:nvSpPr>
              <p:cNvPr id="1633" name="椭圆 70"/>
              <p:cNvSpPr/>
              <p:nvPr/>
            </p:nvSpPr>
            <p:spPr>
              <a:xfrm>
                <a:off x="-1" y="0"/>
                <a:ext cx="1867910"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34" name="椭圆 71"/>
              <p:cNvSpPr/>
              <p:nvPr/>
            </p:nvSpPr>
            <p:spPr>
              <a:xfrm>
                <a:off x="967956" y="0"/>
                <a:ext cx="1867909"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grpSp>
        <p:sp>
          <p:nvSpPr>
            <p:cNvPr id="1636" name="椭圆 46"/>
            <p:cNvSpPr/>
            <p:nvPr/>
          </p:nvSpPr>
          <p:spPr>
            <a:xfrm>
              <a:off x="377261" y="48768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37" name="椭圆 47"/>
            <p:cNvSpPr/>
            <p:nvPr/>
          </p:nvSpPr>
          <p:spPr>
            <a:xfrm>
              <a:off x="753889" y="1039769"/>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38" name="椭圆 48"/>
            <p:cNvSpPr/>
            <p:nvPr/>
          </p:nvSpPr>
          <p:spPr>
            <a:xfrm>
              <a:off x="539820" y="1432368"/>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39" name="椭圆 49"/>
            <p:cNvSpPr/>
            <p:nvPr/>
          </p:nvSpPr>
          <p:spPr>
            <a:xfrm>
              <a:off x="911848" y="248440"/>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0" name="椭圆 50"/>
            <p:cNvSpPr/>
            <p:nvPr/>
          </p:nvSpPr>
          <p:spPr>
            <a:xfrm>
              <a:off x="1395561" y="552685"/>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1" name="椭圆 51"/>
            <p:cNvSpPr/>
            <p:nvPr/>
          </p:nvSpPr>
          <p:spPr>
            <a:xfrm>
              <a:off x="2152518" y="377261"/>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2" name="椭圆 53"/>
            <p:cNvSpPr/>
            <p:nvPr/>
          </p:nvSpPr>
          <p:spPr>
            <a:xfrm>
              <a:off x="2241466" y="1287616"/>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3" name="椭圆 54"/>
            <p:cNvSpPr/>
            <p:nvPr/>
          </p:nvSpPr>
          <p:spPr>
            <a:xfrm>
              <a:off x="1794558" y="1545853"/>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4" name="椭圆 55"/>
            <p:cNvSpPr/>
            <p:nvPr/>
          </p:nvSpPr>
          <p:spPr>
            <a:xfrm>
              <a:off x="1507778" y="932418"/>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5" name="椭圆 56"/>
            <p:cNvSpPr/>
            <p:nvPr/>
          </p:nvSpPr>
          <p:spPr>
            <a:xfrm>
              <a:off x="1352621" y="146304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6" name="椭圆 57"/>
            <p:cNvSpPr/>
            <p:nvPr/>
          </p:nvSpPr>
          <p:spPr>
            <a:xfrm>
              <a:off x="539821" y="65024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7" name="椭圆 58"/>
            <p:cNvSpPr/>
            <p:nvPr/>
          </p:nvSpPr>
          <p:spPr>
            <a:xfrm>
              <a:off x="628135" y="297514"/>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8" name="椭圆 59"/>
            <p:cNvSpPr/>
            <p:nvPr/>
          </p:nvSpPr>
          <p:spPr>
            <a:xfrm>
              <a:off x="864941" y="97536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49" name="椭圆 60"/>
            <p:cNvSpPr/>
            <p:nvPr/>
          </p:nvSpPr>
          <p:spPr>
            <a:xfrm>
              <a:off x="1142149" y="705448"/>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0" name="椭圆 61"/>
            <p:cNvSpPr/>
            <p:nvPr/>
          </p:nvSpPr>
          <p:spPr>
            <a:xfrm>
              <a:off x="831202" y="1677146"/>
              <a:ext cx="110420" cy="110421"/>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1" name="椭圆 62"/>
            <p:cNvSpPr/>
            <p:nvPr/>
          </p:nvSpPr>
          <p:spPr>
            <a:xfrm>
              <a:off x="2395988" y="97536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2" name="椭圆 63"/>
            <p:cNvSpPr/>
            <p:nvPr/>
          </p:nvSpPr>
          <p:spPr>
            <a:xfrm>
              <a:off x="1862672" y="52018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3" name="椭圆 64"/>
            <p:cNvSpPr/>
            <p:nvPr/>
          </p:nvSpPr>
          <p:spPr>
            <a:xfrm>
              <a:off x="1299210" y="1099843"/>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4" name="椭圆 65"/>
            <p:cNvSpPr/>
            <p:nvPr/>
          </p:nvSpPr>
          <p:spPr>
            <a:xfrm>
              <a:off x="1967853" y="1085778"/>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5" name="椭圆 66"/>
            <p:cNvSpPr/>
            <p:nvPr/>
          </p:nvSpPr>
          <p:spPr>
            <a:xfrm>
              <a:off x="159492" y="96309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6" name="椭圆 67"/>
            <p:cNvSpPr/>
            <p:nvPr/>
          </p:nvSpPr>
          <p:spPr>
            <a:xfrm>
              <a:off x="2119941" y="146304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7" name="椭圆 68"/>
            <p:cNvSpPr/>
            <p:nvPr/>
          </p:nvSpPr>
          <p:spPr>
            <a:xfrm>
              <a:off x="1776023" y="13802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58" name="椭圆 69"/>
            <p:cNvSpPr/>
            <p:nvPr/>
          </p:nvSpPr>
          <p:spPr>
            <a:xfrm>
              <a:off x="2470234" y="737717"/>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grpSp>
      <p:grpSp>
        <p:nvGrpSpPr>
          <p:cNvPr id="1662" name="矩形 4"/>
          <p:cNvGrpSpPr/>
          <p:nvPr/>
        </p:nvGrpSpPr>
        <p:grpSpPr>
          <a:xfrm>
            <a:off x="5245443" y="1255937"/>
            <a:ext cx="2207167" cy="1252146"/>
            <a:chOff x="0" y="0"/>
            <a:chExt cx="2207166" cy="1252144"/>
          </a:xfrm>
        </p:grpSpPr>
        <p:sp>
          <p:nvSpPr>
            <p:cNvPr id="1660" name="Rectangle"/>
            <p:cNvSpPr/>
            <p:nvPr/>
          </p:nvSpPr>
          <p:spPr>
            <a:xfrm>
              <a:off x="0" y="305218"/>
              <a:ext cx="2207167" cy="946927"/>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61" name="Rectangle"/>
            <p:cNvSpPr txBox="1"/>
            <p:nvPr/>
          </p:nvSpPr>
          <p:spPr>
            <a:xfrm>
              <a:off x="0" y="0"/>
              <a:ext cx="2207167" cy="6104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sp>
        <p:nvSpPr>
          <p:cNvPr id="1663" name="Oval"/>
          <p:cNvSpPr/>
          <p:nvPr/>
        </p:nvSpPr>
        <p:spPr>
          <a:xfrm>
            <a:off x="6996695" y="1821020"/>
            <a:ext cx="442063" cy="510673"/>
          </a:xfrm>
          <a:prstGeom prst="ellipse">
            <a:avLst/>
          </a:prstGeom>
          <a:ln w="38100">
            <a:solidFill>
              <a:srgbClr val="FF2600"/>
            </a:solidFill>
            <a:miter/>
          </a:ln>
        </p:spPr>
        <p:txBody>
          <a:bodyPr lIns="45719" rIns="45719" anchor="ctr"/>
          <a:lstStyle/>
          <a:p>
            <a:pPr defTabSz="914400">
              <a:defRPr sz="1800">
                <a:latin typeface="等线"/>
                <a:ea typeface="等线"/>
                <a:cs typeface="等线"/>
                <a:sym typeface="等线"/>
              </a:defRPr>
            </a:pPr>
          </a:p>
        </p:txBody>
      </p:sp>
      <p:sp>
        <p:nvSpPr>
          <p:cNvPr id="1664"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665" name="Isobar collisions : a new probe to search for CME"/>
          <p:cNvSpPr txBox="1"/>
          <p:nvPr/>
        </p:nvSpPr>
        <p:spPr>
          <a:xfrm>
            <a:off x="224848" y="246569"/>
            <a:ext cx="12248357" cy="7007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defTabSz="584200">
              <a:spcBef>
                <a:spcPts val="2100"/>
              </a:spcBef>
              <a:defRPr b="1" sz="4300">
                <a:latin typeface="Times New Roman"/>
                <a:ea typeface="Times New Roman"/>
                <a:cs typeface="Times New Roman"/>
                <a:sym typeface="Times New Roman"/>
              </a:defRPr>
            </a:pPr>
            <a:r>
              <a:t>Isobar collisions : a new probe to search for CME                                               </a:t>
            </a:r>
          </a:p>
        </p:txBody>
      </p:sp>
      <p:sp>
        <p:nvSpPr>
          <p:cNvPr id="1666" name="钌+钌"/>
          <p:cNvSpPr txBox="1"/>
          <p:nvPr/>
        </p:nvSpPr>
        <p:spPr>
          <a:xfrm>
            <a:off x="3435714" y="5626099"/>
            <a:ext cx="1492598"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钌+钌</a:t>
            </a:r>
          </a:p>
        </p:txBody>
      </p:sp>
      <p:sp>
        <p:nvSpPr>
          <p:cNvPr id="1667" name="锆+锆"/>
          <p:cNvSpPr txBox="1"/>
          <p:nvPr/>
        </p:nvSpPr>
        <p:spPr>
          <a:xfrm>
            <a:off x="7708624" y="5626099"/>
            <a:ext cx="1492598"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锆+锆</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9" name="droppedImage.tiff" descr="droppedImage.tiff"/>
          <p:cNvPicPr>
            <a:picLocks noChangeAspect="1"/>
          </p:cNvPicPr>
          <p:nvPr/>
        </p:nvPicPr>
        <p:blipFill>
          <a:blip r:embed="rId2">
            <a:extLst/>
          </a:blip>
          <a:stretch>
            <a:fillRect/>
          </a:stretch>
        </p:blipFill>
        <p:spPr>
          <a:xfrm>
            <a:off x="2475653" y="6121195"/>
            <a:ext cx="8509001" cy="2058630"/>
          </a:xfrm>
          <a:prstGeom prst="rect">
            <a:avLst/>
          </a:prstGeom>
          <a:ln w="12700">
            <a:miter lim="400000"/>
          </a:ln>
        </p:spPr>
      </p:pic>
      <p:sp>
        <p:nvSpPr>
          <p:cNvPr id="1670" name="Isobars are atoms (nuclides) of different chemical elements that…"/>
          <p:cNvSpPr txBox="1"/>
          <p:nvPr/>
        </p:nvSpPr>
        <p:spPr>
          <a:xfrm>
            <a:off x="2552700" y="5067300"/>
            <a:ext cx="8681145"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0433FF"/>
                </a:solidFill>
              </a:defRPr>
            </a:pPr>
            <a:r>
              <a:t>Isobars are atoms (nuclides) of different chemical elements that</a:t>
            </a:r>
          </a:p>
          <a:p>
            <a:pPr>
              <a:defRPr sz="2400">
                <a:solidFill>
                  <a:srgbClr val="0433FF"/>
                </a:solidFill>
              </a:defRPr>
            </a:pPr>
            <a:r>
              <a:t>have the same number of nucleons.</a:t>
            </a:r>
          </a:p>
        </p:txBody>
      </p:sp>
      <p:sp>
        <p:nvSpPr>
          <p:cNvPr id="1671"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
        <p:nvSpPr>
          <p:cNvPr id="1672" name="⎯ 9640Zirconium vs 9644Ruthenium"/>
          <p:cNvSpPr txBox="1"/>
          <p:nvPr/>
        </p:nvSpPr>
        <p:spPr>
          <a:xfrm>
            <a:off x="2446980" y="1352550"/>
            <a:ext cx="7389186" cy="736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sz="4100">
                <a:latin typeface="Times New Roman"/>
                <a:ea typeface="Times New Roman"/>
                <a:cs typeface="Times New Roman"/>
                <a:sym typeface="Times New Roman"/>
              </a:defRPr>
            </a:pPr>
            <a:r>
              <a:t>⎯ </a:t>
            </a:r>
            <a:r>
              <a:rPr baseline="31999"/>
              <a:t>96</a:t>
            </a:r>
            <a:r>
              <a:rPr baseline="-5999"/>
              <a:t>40</a:t>
            </a:r>
            <a:r>
              <a:t>Zirconium vs </a:t>
            </a:r>
            <a:r>
              <a:rPr baseline="31999"/>
              <a:t>96</a:t>
            </a:r>
            <a:r>
              <a:rPr baseline="-5999"/>
              <a:t>44</a:t>
            </a:r>
            <a:r>
              <a:t>Ruthenium</a:t>
            </a:r>
          </a:p>
        </p:txBody>
      </p:sp>
      <p:pic>
        <p:nvPicPr>
          <p:cNvPr id="1673" name="File-Ruthenium_a_half_bar.tiff" descr="File-Ruthenium_a_half_bar.tiff"/>
          <p:cNvPicPr>
            <a:picLocks noChangeAspect="1"/>
          </p:cNvPicPr>
          <p:nvPr/>
        </p:nvPicPr>
        <p:blipFill>
          <a:blip r:embed="rId3">
            <a:extLst/>
          </a:blip>
          <a:stretch>
            <a:fillRect/>
          </a:stretch>
        </p:blipFill>
        <p:spPr>
          <a:xfrm>
            <a:off x="6604000" y="2133600"/>
            <a:ext cx="3937000" cy="2720110"/>
          </a:xfrm>
          <a:prstGeom prst="rect">
            <a:avLst/>
          </a:prstGeom>
          <a:ln w="12700">
            <a:miter lim="400000"/>
          </a:ln>
        </p:spPr>
      </p:pic>
      <p:pic>
        <p:nvPicPr>
          <p:cNvPr id="1674" name="File-Zirconium_crystal_bar_and_1cm3_cube.tiff" descr="File-Zirconium_crystal_bar_and_1cm3_cube.tiff"/>
          <p:cNvPicPr>
            <a:picLocks noChangeAspect="1"/>
          </p:cNvPicPr>
          <p:nvPr/>
        </p:nvPicPr>
        <p:blipFill>
          <a:blip r:embed="rId4">
            <a:extLst/>
          </a:blip>
          <a:stretch>
            <a:fillRect/>
          </a:stretch>
        </p:blipFill>
        <p:spPr>
          <a:xfrm>
            <a:off x="2537492" y="2133600"/>
            <a:ext cx="3690839" cy="2717800"/>
          </a:xfrm>
          <a:prstGeom prst="rect">
            <a:avLst/>
          </a:prstGeom>
          <a:ln w="12700">
            <a:miter lim="400000"/>
          </a:ln>
        </p:spPr>
      </p:pic>
      <p:sp>
        <p:nvSpPr>
          <p:cNvPr id="1675" name="RHIC collides isobars (96Zr+96Zr and 96Ru+96Ru) at 200 GeV in Run-18 (2017-2018)."/>
          <p:cNvSpPr txBox="1"/>
          <p:nvPr/>
        </p:nvSpPr>
        <p:spPr>
          <a:xfrm>
            <a:off x="762000" y="8286750"/>
            <a:ext cx="11925300" cy="87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buSzPct val="125000"/>
              <a:buChar char="•"/>
              <a:defRPr b="1" sz="2700">
                <a:latin typeface="Times New Roman"/>
                <a:ea typeface="Times New Roman"/>
                <a:cs typeface="Times New Roman"/>
                <a:sym typeface="Times New Roman"/>
              </a:defRPr>
            </a:pPr>
            <a:r>
              <a:t>RHIC collides isobars (</a:t>
            </a:r>
            <a:r>
              <a:rPr sz="2300"/>
              <a:t>96</a:t>
            </a:r>
            <a:r>
              <a:t>Zr+</a:t>
            </a:r>
            <a:r>
              <a:rPr sz="2300"/>
              <a:t>96</a:t>
            </a:r>
            <a:r>
              <a:t>Zr and </a:t>
            </a:r>
            <a:r>
              <a:rPr sz="2300"/>
              <a:t>96</a:t>
            </a:r>
            <a:r>
              <a:t>Ru+</a:t>
            </a:r>
            <a:r>
              <a:rPr sz="2300"/>
              <a:t>96</a:t>
            </a:r>
            <a:r>
              <a:t>Ru) at 200 GeV in Run-18 (2017-2018).</a:t>
            </a:r>
          </a:p>
        </p:txBody>
      </p:sp>
      <p:sp>
        <p:nvSpPr>
          <p:cNvPr id="1676" name="矩形 1"/>
          <p:cNvSpPr txBox="1"/>
          <p:nvPr/>
        </p:nvSpPr>
        <p:spPr>
          <a:xfrm>
            <a:off x="1295964" y="245540"/>
            <a:ext cx="10106125" cy="7255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4400">
                <a:latin typeface="Times New Roman"/>
                <a:ea typeface="Times New Roman"/>
                <a:cs typeface="Times New Roman"/>
                <a:sym typeface="Times New Roman"/>
              </a:defRPr>
            </a:lvl1pPr>
          </a:lstStyle>
          <a:p>
            <a:pPr/>
            <a:r>
              <a:t>Using Isobaric Collisions for CME Search</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78" name="图片 12" descr="图片 12"/>
          <p:cNvPicPr>
            <a:picLocks noChangeAspect="1"/>
          </p:cNvPicPr>
          <p:nvPr/>
        </p:nvPicPr>
        <p:blipFill>
          <a:blip r:embed="rId2">
            <a:extLst/>
          </a:blip>
          <a:stretch>
            <a:fillRect/>
          </a:stretch>
        </p:blipFill>
        <p:spPr>
          <a:xfrm>
            <a:off x="2874667" y="2190684"/>
            <a:ext cx="7074679" cy="5232635"/>
          </a:xfrm>
          <a:prstGeom prst="rect">
            <a:avLst/>
          </a:prstGeom>
          <a:ln w="12700">
            <a:miter lim="400000"/>
          </a:ln>
        </p:spPr>
      </p:pic>
      <p:sp>
        <p:nvSpPr>
          <p:cNvPr id="1679" name="文本框 13"/>
          <p:cNvSpPr txBox="1"/>
          <p:nvPr/>
        </p:nvSpPr>
        <p:spPr>
          <a:xfrm>
            <a:off x="3946288" y="7509705"/>
            <a:ext cx="310101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2800">
                <a:solidFill>
                  <a:srgbClr val="0070C0"/>
                </a:solidFill>
                <a:latin typeface="Cambria Math"/>
                <a:ea typeface="Cambria Math"/>
                <a:cs typeface="Cambria Math"/>
                <a:sym typeface="Cambria Math"/>
              </a:defRPr>
            </a:lvl1pPr>
          </a:lstStyle>
          <a:p>
            <a:pPr/>
            <a:r>
              <a:t>Final particle spectra</a:t>
            </a:r>
          </a:p>
        </p:txBody>
      </p:sp>
      <p:sp>
        <p:nvSpPr>
          <p:cNvPr id="1680" name="文本框 14"/>
          <p:cNvSpPr txBox="1"/>
          <p:nvPr/>
        </p:nvSpPr>
        <p:spPr>
          <a:xfrm>
            <a:off x="1875655" y="2321556"/>
            <a:ext cx="852779" cy="622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3400">
                <a:solidFill>
                  <a:srgbClr val="0070C0"/>
                </a:solidFill>
                <a:latin typeface="Calibri"/>
                <a:ea typeface="Calibri"/>
                <a:cs typeface="Calibri"/>
                <a:sym typeface="Calibri"/>
              </a:defRPr>
            </a:lvl1pPr>
          </a:lstStyle>
          <a:p>
            <a:pPr/>
            <a:r>
              <a:t>A+A</a:t>
            </a:r>
          </a:p>
        </p:txBody>
      </p:sp>
      <p:sp>
        <p:nvSpPr>
          <p:cNvPr id="1681" name="右箭头 6"/>
          <p:cNvSpPr/>
          <p:nvPr/>
        </p:nvSpPr>
        <p:spPr>
          <a:xfrm>
            <a:off x="9626437" y="2620048"/>
            <a:ext cx="460266" cy="263634"/>
          </a:xfrm>
          <a:prstGeom prst="rightArrow">
            <a:avLst>
              <a:gd name="adj1" fmla="val 50000"/>
              <a:gd name="adj2" fmla="val 50000"/>
            </a:avLst>
          </a:prstGeom>
          <a:solidFill>
            <a:srgbClr val="5B9BD5"/>
          </a:solidFill>
          <a:ln w="12700">
            <a:solidFill>
              <a:srgbClr val="42719B"/>
            </a:solidFill>
            <a:miter/>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grpSp>
        <p:nvGrpSpPr>
          <p:cNvPr id="1684" name="矩形 7"/>
          <p:cNvGrpSpPr/>
          <p:nvPr/>
        </p:nvGrpSpPr>
        <p:grpSpPr>
          <a:xfrm>
            <a:off x="10146527" y="2523191"/>
            <a:ext cx="1642228" cy="449561"/>
            <a:chOff x="0" y="230529"/>
            <a:chExt cx="1642227" cy="449559"/>
          </a:xfrm>
        </p:grpSpPr>
        <p:sp>
          <p:nvSpPr>
            <p:cNvPr id="1682" name="Rectangle"/>
            <p:cNvSpPr/>
            <p:nvPr/>
          </p:nvSpPr>
          <p:spPr>
            <a:xfrm>
              <a:off x="0" y="230529"/>
              <a:ext cx="1642228" cy="449560"/>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83" name="Text"/>
            <p:cNvSpPr/>
            <p:nvPr/>
          </p:nvSpPr>
          <p:spPr>
            <a:xfrm>
              <a:off x="-1" y="230529"/>
              <a:ext cx="164222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687" name="矩形 8"/>
          <p:cNvGrpSpPr/>
          <p:nvPr/>
        </p:nvGrpSpPr>
        <p:grpSpPr>
          <a:xfrm>
            <a:off x="2950774" y="3501410"/>
            <a:ext cx="523094" cy="426785"/>
            <a:chOff x="0" y="230529"/>
            <a:chExt cx="523093" cy="426784"/>
          </a:xfrm>
        </p:grpSpPr>
        <p:sp>
          <p:nvSpPr>
            <p:cNvPr id="1685" name="Rectangle"/>
            <p:cNvSpPr/>
            <p:nvPr/>
          </p:nvSpPr>
          <p:spPr>
            <a:xfrm>
              <a:off x="0" y="230529"/>
              <a:ext cx="523094" cy="426785"/>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86" name="Text"/>
            <p:cNvSpPr/>
            <p:nvPr/>
          </p:nvSpPr>
          <p:spPr>
            <a:xfrm>
              <a:off x="-1" y="230529"/>
              <a:ext cx="52309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688" name="椭圆 9"/>
          <p:cNvSpPr/>
          <p:nvPr/>
        </p:nvSpPr>
        <p:spPr>
          <a:xfrm>
            <a:off x="2806021" y="3257227"/>
            <a:ext cx="776910" cy="811344"/>
          </a:xfrm>
          <a:prstGeom prst="ellipse">
            <a:avLst/>
          </a:prstGeom>
          <a:ln w="38100">
            <a:solidFill>
              <a:srgbClr val="FF0000"/>
            </a:solidFill>
            <a:miter/>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89" name="椭圆 10"/>
          <p:cNvSpPr/>
          <p:nvPr/>
        </p:nvSpPr>
        <p:spPr>
          <a:xfrm>
            <a:off x="10114629" y="2227409"/>
            <a:ext cx="1674126" cy="1029819"/>
          </a:xfrm>
          <a:prstGeom prst="ellipse">
            <a:avLst/>
          </a:prstGeom>
          <a:ln w="38100">
            <a:solidFill>
              <a:srgbClr val="FF0000"/>
            </a:solidFill>
            <a:miter/>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90" name="右箭头 11"/>
          <p:cNvSpPr/>
          <p:nvPr/>
        </p:nvSpPr>
        <p:spPr>
          <a:xfrm rot="10800000">
            <a:off x="3609948" y="3508936"/>
            <a:ext cx="1677836" cy="284034"/>
          </a:xfrm>
          <a:prstGeom prst="rightArrow">
            <a:avLst>
              <a:gd name="adj1" fmla="val 50000"/>
              <a:gd name="adj2" fmla="val 50000"/>
            </a:avLst>
          </a:prstGeom>
          <a:solidFill>
            <a:srgbClr val="5B9BD5"/>
          </a:solidFill>
          <a:ln w="12700">
            <a:solidFill>
              <a:srgbClr val="42719B"/>
            </a:solidFill>
            <a:miter/>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91" name="矩形 1"/>
          <p:cNvSpPr txBox="1"/>
          <p:nvPr/>
        </p:nvSpPr>
        <p:spPr>
          <a:xfrm>
            <a:off x="3035696" y="157381"/>
            <a:ext cx="6933408" cy="7255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4400">
                <a:latin typeface="Times New Roman"/>
                <a:ea typeface="Times New Roman"/>
                <a:cs typeface="Times New Roman"/>
                <a:sym typeface="Times New Roman"/>
              </a:defRPr>
            </a:lvl1pPr>
          </a:lstStyle>
          <a:p>
            <a:pPr/>
            <a:r>
              <a:t>String-melting AMPT model</a:t>
            </a:r>
          </a:p>
        </p:txBody>
      </p:sp>
      <p:sp>
        <p:nvSpPr>
          <p:cNvPr id="1692"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4" name="矩形 3"/>
          <p:cNvSpPr txBox="1"/>
          <p:nvPr/>
        </p:nvSpPr>
        <p:spPr>
          <a:xfrm>
            <a:off x="532656" y="1515235"/>
            <a:ext cx="9225129" cy="52308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800">
                <a:latin typeface="Helvetica Neue"/>
                <a:ea typeface="Helvetica Neue"/>
                <a:cs typeface="Helvetica Neue"/>
                <a:sym typeface="Helvetica Neue"/>
              </a:defRPr>
            </a:lvl1pPr>
          </a:lstStyle>
          <a:p>
            <a:pPr/>
            <a:r>
              <a:t>Woods-Saxon form of spatial distribution of nucleons:</a:t>
            </a:r>
          </a:p>
        </p:txBody>
      </p:sp>
      <p:pic>
        <p:nvPicPr>
          <p:cNvPr id="1695" name="图片 4" descr="图片 4"/>
          <p:cNvPicPr>
            <a:picLocks noChangeAspect="1"/>
          </p:cNvPicPr>
          <p:nvPr/>
        </p:nvPicPr>
        <p:blipFill>
          <a:blip r:embed="rId2">
            <a:extLst/>
          </a:blip>
          <a:stretch>
            <a:fillRect/>
          </a:stretch>
        </p:blipFill>
        <p:spPr>
          <a:xfrm>
            <a:off x="3550985" y="2391565"/>
            <a:ext cx="5368070" cy="340596"/>
          </a:xfrm>
          <a:prstGeom prst="rect">
            <a:avLst/>
          </a:prstGeom>
          <a:ln w="12700">
            <a:miter lim="400000"/>
          </a:ln>
        </p:spPr>
      </p:pic>
      <p:sp>
        <p:nvSpPr>
          <p:cNvPr id="1696" name="矩形 5"/>
          <p:cNvSpPr txBox="1"/>
          <p:nvPr/>
        </p:nvSpPr>
        <p:spPr>
          <a:xfrm>
            <a:off x="798680" y="158613"/>
            <a:ext cx="11196713" cy="7255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4400">
                <a:latin typeface="Times New Roman"/>
                <a:ea typeface="Times New Roman"/>
                <a:cs typeface="Times New Roman"/>
                <a:sym typeface="Times New Roman"/>
              </a:defRPr>
            </a:lvl1pPr>
          </a:lstStyle>
          <a:p>
            <a:pPr/>
            <a:r>
              <a:t>Geometry Configuration of Isobaric Collisions</a:t>
            </a:r>
          </a:p>
        </p:txBody>
      </p:sp>
      <p:grpSp>
        <p:nvGrpSpPr>
          <p:cNvPr id="1699" name="矩形 8"/>
          <p:cNvGrpSpPr/>
          <p:nvPr/>
        </p:nvGrpSpPr>
        <p:grpSpPr>
          <a:xfrm>
            <a:off x="1262849" y="5650843"/>
            <a:ext cx="4714445" cy="1315666"/>
            <a:chOff x="0" y="0"/>
            <a:chExt cx="4714444" cy="1315665"/>
          </a:xfrm>
        </p:grpSpPr>
        <p:sp>
          <p:nvSpPr>
            <p:cNvPr id="1697" name="Rectangle"/>
            <p:cNvSpPr/>
            <p:nvPr/>
          </p:nvSpPr>
          <p:spPr>
            <a:xfrm>
              <a:off x="0" y="260279"/>
              <a:ext cx="4714445" cy="1055387"/>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698" name="Rectangle"/>
            <p:cNvSpPr txBox="1"/>
            <p:nvPr/>
          </p:nvSpPr>
          <p:spPr>
            <a:xfrm>
              <a:off x="0" y="0"/>
              <a:ext cx="4714445" cy="5205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702" name="文本框 6"/>
          <p:cNvGrpSpPr/>
          <p:nvPr/>
        </p:nvGrpSpPr>
        <p:grpSpPr>
          <a:xfrm>
            <a:off x="1326070" y="7929156"/>
            <a:ext cx="11543737" cy="683566"/>
            <a:chOff x="0" y="0"/>
            <a:chExt cx="11543735" cy="683564"/>
          </a:xfrm>
        </p:grpSpPr>
        <p:sp>
          <p:nvSpPr>
            <p:cNvPr id="1700" name="Rectangle"/>
            <p:cNvSpPr/>
            <p:nvPr/>
          </p:nvSpPr>
          <p:spPr>
            <a:xfrm>
              <a:off x="0" y="251925"/>
              <a:ext cx="11543736" cy="431640"/>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01" name="Rectangle"/>
            <p:cNvSpPr txBox="1"/>
            <p:nvPr/>
          </p:nvSpPr>
          <p:spPr>
            <a:xfrm>
              <a:off x="0" y="0"/>
              <a:ext cx="11543736" cy="503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705" name="矩形 9"/>
          <p:cNvGrpSpPr/>
          <p:nvPr/>
        </p:nvGrpSpPr>
        <p:grpSpPr>
          <a:xfrm>
            <a:off x="1273531" y="6762178"/>
            <a:ext cx="11176944" cy="1153355"/>
            <a:chOff x="0" y="0"/>
            <a:chExt cx="11176943" cy="1153353"/>
          </a:xfrm>
        </p:grpSpPr>
        <p:sp>
          <p:nvSpPr>
            <p:cNvPr id="1703" name="Rectangle"/>
            <p:cNvSpPr/>
            <p:nvPr/>
          </p:nvSpPr>
          <p:spPr>
            <a:xfrm>
              <a:off x="0" y="253030"/>
              <a:ext cx="11176944" cy="900324"/>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04" name="Rectangle"/>
            <p:cNvSpPr txBox="1"/>
            <p:nvPr/>
          </p:nvSpPr>
          <p:spPr>
            <a:xfrm>
              <a:off x="0" y="0"/>
              <a:ext cx="11176944" cy="5060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pic>
        <p:nvPicPr>
          <p:cNvPr id="1706" name="Image" descr="Image"/>
          <p:cNvPicPr>
            <a:picLocks noChangeAspect="1"/>
          </p:cNvPicPr>
          <p:nvPr/>
        </p:nvPicPr>
        <p:blipFill>
          <a:blip r:embed="rId6">
            <a:extLst/>
          </a:blip>
          <a:stretch>
            <a:fillRect/>
          </a:stretch>
        </p:blipFill>
        <p:spPr>
          <a:xfrm>
            <a:off x="3376129" y="2952760"/>
            <a:ext cx="6041815" cy="2682241"/>
          </a:xfrm>
          <a:prstGeom prst="rect">
            <a:avLst/>
          </a:prstGeom>
          <a:ln w="12700">
            <a:miter lim="400000"/>
          </a:ln>
        </p:spPr>
      </p:pic>
      <p:sp>
        <p:nvSpPr>
          <p:cNvPr id="1707"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08" name="矩形 6"/>
          <p:cNvSpPr txBox="1"/>
          <p:nvPr/>
        </p:nvSpPr>
        <p:spPr>
          <a:xfrm>
            <a:off x="6602082" y="8732281"/>
            <a:ext cx="6191416" cy="362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b="1" sz="1700">
                <a:latin typeface="Helvetica Neue"/>
                <a:ea typeface="Helvetica Neue"/>
                <a:cs typeface="Helvetica Neue"/>
                <a:sym typeface="Helvetica Neue"/>
              </a:defRPr>
            </a:pPr>
            <a:r>
              <a:t>X. L. Zhao, G. L. Ma, Y. G. Ma, </a:t>
            </a:r>
            <a:r>
              <a:t>PRC 99, </a:t>
            </a:r>
            <a:r>
              <a:t>034903 </a:t>
            </a:r>
            <a:r>
              <a:t>(2019)</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0" name="图片 1" descr="图片 1"/>
          <p:cNvPicPr>
            <a:picLocks noChangeAspect="1"/>
          </p:cNvPicPr>
          <p:nvPr/>
        </p:nvPicPr>
        <p:blipFill>
          <a:blip r:embed="rId2">
            <a:extLst/>
          </a:blip>
          <a:stretch>
            <a:fillRect/>
          </a:stretch>
        </p:blipFill>
        <p:spPr>
          <a:xfrm>
            <a:off x="9550" y="2459706"/>
            <a:ext cx="5948606" cy="4154581"/>
          </a:xfrm>
          <a:prstGeom prst="rect">
            <a:avLst/>
          </a:prstGeom>
          <a:ln w="12700">
            <a:miter lim="400000"/>
          </a:ln>
        </p:spPr>
      </p:pic>
      <p:pic>
        <p:nvPicPr>
          <p:cNvPr id="1711" name="图片 2" descr="图片 2"/>
          <p:cNvPicPr>
            <a:picLocks noChangeAspect="1"/>
          </p:cNvPicPr>
          <p:nvPr/>
        </p:nvPicPr>
        <p:blipFill>
          <a:blip r:embed="rId3">
            <a:extLst/>
          </a:blip>
          <a:stretch>
            <a:fillRect/>
          </a:stretch>
        </p:blipFill>
        <p:spPr>
          <a:xfrm>
            <a:off x="7060338" y="2349789"/>
            <a:ext cx="4181407" cy="792074"/>
          </a:xfrm>
          <a:prstGeom prst="rect">
            <a:avLst/>
          </a:prstGeom>
          <a:ln w="12700">
            <a:miter lim="400000"/>
          </a:ln>
        </p:spPr>
      </p:pic>
      <p:pic>
        <p:nvPicPr>
          <p:cNvPr id="1712" name="图片 3" descr="图片 3"/>
          <p:cNvPicPr>
            <a:picLocks noChangeAspect="1"/>
          </p:cNvPicPr>
          <p:nvPr/>
        </p:nvPicPr>
        <p:blipFill>
          <a:blip r:embed="rId4">
            <a:extLst/>
          </a:blip>
          <a:stretch>
            <a:fillRect/>
          </a:stretch>
        </p:blipFill>
        <p:spPr>
          <a:xfrm>
            <a:off x="7047104" y="5001969"/>
            <a:ext cx="3625974" cy="720432"/>
          </a:xfrm>
          <a:prstGeom prst="rect">
            <a:avLst/>
          </a:prstGeom>
          <a:ln w="12700">
            <a:miter lim="400000"/>
          </a:ln>
        </p:spPr>
      </p:pic>
      <p:sp>
        <p:nvSpPr>
          <p:cNvPr id="1713" name="矩形 4"/>
          <p:cNvSpPr txBox="1"/>
          <p:nvPr/>
        </p:nvSpPr>
        <p:spPr>
          <a:xfrm>
            <a:off x="6912800" y="5801084"/>
            <a:ext cx="5269443" cy="373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b="1" sz="1700">
                <a:solidFill>
                  <a:srgbClr val="A6A6A6"/>
                </a:solidFill>
                <a:latin typeface="Helvetica Neue"/>
                <a:ea typeface="Helvetica Neue"/>
                <a:cs typeface="Helvetica Neue"/>
                <a:sym typeface="Helvetica Neue"/>
              </a:defRPr>
            </a:pPr>
            <a:r>
              <a:t>Sandeep Chatterjee </a:t>
            </a:r>
            <a:r>
              <a:rPr i="1">
                <a:latin typeface="Calibri"/>
                <a:ea typeface="Calibri"/>
                <a:cs typeface="Calibri"/>
                <a:sym typeface="Calibri"/>
              </a:rPr>
              <a:t>et al, </a:t>
            </a:r>
            <a:r>
              <a:t>PRC 92, 011902(R) (2015)</a:t>
            </a:r>
          </a:p>
        </p:txBody>
      </p:sp>
      <p:grpSp>
        <p:nvGrpSpPr>
          <p:cNvPr id="1716" name="文本框 5"/>
          <p:cNvGrpSpPr/>
          <p:nvPr/>
        </p:nvGrpSpPr>
        <p:grpSpPr>
          <a:xfrm>
            <a:off x="6875060" y="3809641"/>
            <a:ext cx="6089473" cy="755079"/>
            <a:chOff x="0" y="230529"/>
            <a:chExt cx="6089472" cy="755078"/>
          </a:xfrm>
        </p:grpSpPr>
        <p:sp>
          <p:nvSpPr>
            <p:cNvPr id="1714" name="Rectangle"/>
            <p:cNvSpPr/>
            <p:nvPr/>
          </p:nvSpPr>
          <p:spPr>
            <a:xfrm>
              <a:off x="0" y="230529"/>
              <a:ext cx="6089473" cy="755079"/>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15" name="Text"/>
            <p:cNvSpPr/>
            <p:nvPr/>
          </p:nvSpPr>
          <p:spPr>
            <a:xfrm>
              <a:off x="-1" y="230529"/>
              <a:ext cx="608947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719" name="矩形 7"/>
          <p:cNvGrpSpPr/>
          <p:nvPr/>
        </p:nvGrpSpPr>
        <p:grpSpPr>
          <a:xfrm>
            <a:off x="6875060" y="6247063"/>
            <a:ext cx="6089473" cy="770536"/>
            <a:chOff x="0" y="230529"/>
            <a:chExt cx="6089472" cy="770535"/>
          </a:xfrm>
        </p:grpSpPr>
        <p:sp>
          <p:nvSpPr>
            <p:cNvPr id="1717" name="Rectangle"/>
            <p:cNvSpPr/>
            <p:nvPr/>
          </p:nvSpPr>
          <p:spPr>
            <a:xfrm>
              <a:off x="0" y="230529"/>
              <a:ext cx="6089473" cy="770536"/>
            </a:xfrm>
            <a:prstGeom prst="rect">
              <a:avLst/>
            </a:prstGeom>
            <a:blipFill rotWithShape="1">
              <a:blip r:embed="rId6"/>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18" name="Text"/>
            <p:cNvSpPr/>
            <p:nvPr/>
          </p:nvSpPr>
          <p:spPr>
            <a:xfrm>
              <a:off x="-1" y="230529"/>
              <a:ext cx="608947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720" name="矩形 6"/>
          <p:cNvSpPr txBox="1"/>
          <p:nvPr/>
        </p:nvSpPr>
        <p:spPr>
          <a:xfrm>
            <a:off x="7015662" y="3287005"/>
            <a:ext cx="5467973" cy="3620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b="1" sz="1700">
                <a:solidFill>
                  <a:srgbClr val="A6A6A6"/>
                </a:solidFill>
                <a:latin typeface="Helvetica Neue"/>
                <a:ea typeface="Helvetica Neue"/>
                <a:cs typeface="Helvetica Neue"/>
                <a:sym typeface="Helvetica Neue"/>
              </a:defRPr>
            </a:pPr>
            <a:r>
              <a:t>X. L. Zhao, Y. G. Ma, G. L. Ma, </a:t>
            </a:r>
            <a:r>
              <a:t>PRC 97, 024910 (2018)</a:t>
            </a:r>
          </a:p>
        </p:txBody>
      </p:sp>
      <p:sp>
        <p:nvSpPr>
          <p:cNvPr id="1721" name="右箭头 9"/>
          <p:cNvSpPr/>
          <p:nvPr/>
        </p:nvSpPr>
        <p:spPr>
          <a:xfrm rot="19162220">
            <a:off x="5676766" y="3573074"/>
            <a:ext cx="1187348" cy="173624"/>
          </a:xfrm>
          <a:prstGeom prst="rightArrow">
            <a:avLst>
              <a:gd name="adj1" fmla="val 50000"/>
              <a:gd name="adj2" fmla="val 50000"/>
            </a:avLst>
          </a:prstGeom>
          <a:solidFill>
            <a:srgbClr val="808080"/>
          </a:solidFill>
          <a:ln w="12700">
            <a:solidFill>
              <a:srgbClr val="A6A6A6"/>
            </a:solidFill>
            <a:miter/>
          </a:ln>
        </p:spPr>
        <p:txBody>
          <a:bodyPr lIns="50800" tIns="50800" rIns="50800" bIns="50800" anchor="ctr"/>
          <a:lstStyle/>
          <a:p>
            <a:pPr algn="ctr" defTabSz="584200">
              <a:defRPr sz="2200">
                <a:solidFill>
                  <a:srgbClr val="808080"/>
                </a:solidFill>
                <a:latin typeface="Helvetica Neue Medium"/>
                <a:ea typeface="Helvetica Neue Medium"/>
                <a:cs typeface="Helvetica Neue Medium"/>
                <a:sym typeface="Helvetica Neue Medium"/>
              </a:defRPr>
            </a:pPr>
          </a:p>
        </p:txBody>
      </p:sp>
      <p:sp>
        <p:nvSpPr>
          <p:cNvPr id="1722" name="右箭头 11"/>
          <p:cNvSpPr/>
          <p:nvPr/>
        </p:nvSpPr>
        <p:spPr>
          <a:xfrm>
            <a:off x="6029079" y="5346779"/>
            <a:ext cx="743074" cy="133864"/>
          </a:xfrm>
          <a:prstGeom prst="rightArrow">
            <a:avLst>
              <a:gd name="adj1" fmla="val 50000"/>
              <a:gd name="adj2" fmla="val 50000"/>
            </a:avLst>
          </a:prstGeom>
          <a:solidFill>
            <a:srgbClr val="0000FF"/>
          </a:solidFill>
          <a:ln w="12700">
            <a:solidFill>
              <a:srgbClr val="0000FF"/>
            </a:solidFill>
            <a:miter/>
          </a:ln>
        </p:spPr>
        <p:txBody>
          <a:bodyPr lIns="50800" tIns="50800" rIns="50800" bIns="50800" anchor="ctr"/>
          <a:lstStyle/>
          <a:p>
            <a:pPr algn="ctr" defTabSz="584200">
              <a:defRPr sz="2200">
                <a:solidFill>
                  <a:srgbClr val="0070C0"/>
                </a:solidFill>
                <a:latin typeface="Helvetica Neue Medium"/>
                <a:ea typeface="Helvetica Neue Medium"/>
                <a:cs typeface="Helvetica Neue Medium"/>
                <a:sym typeface="Helvetica Neue Medium"/>
              </a:defRPr>
            </a:pPr>
          </a:p>
        </p:txBody>
      </p:sp>
      <p:sp>
        <p:nvSpPr>
          <p:cNvPr id="1723" name="文本框 12"/>
          <p:cNvSpPr txBox="1"/>
          <p:nvPr/>
        </p:nvSpPr>
        <p:spPr>
          <a:xfrm>
            <a:off x="6230693" y="1630129"/>
            <a:ext cx="3016048" cy="523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2800">
                <a:solidFill>
                  <a:srgbClr val="1F4E79"/>
                </a:solidFill>
                <a:latin typeface="Helvetica Neue"/>
                <a:ea typeface="Helvetica Neue"/>
                <a:cs typeface="Helvetica Neue"/>
                <a:sym typeface="Helvetica Neue"/>
              </a:defRPr>
            </a:lvl1pPr>
          </a:lstStyle>
          <a:p>
            <a:pPr/>
            <a:r>
              <a:t>In model,</a:t>
            </a:r>
          </a:p>
        </p:txBody>
      </p:sp>
      <p:grpSp>
        <p:nvGrpSpPr>
          <p:cNvPr id="1726" name="矩形 13"/>
          <p:cNvGrpSpPr/>
          <p:nvPr/>
        </p:nvGrpSpPr>
        <p:grpSpPr>
          <a:xfrm>
            <a:off x="538959" y="7303149"/>
            <a:ext cx="12458764" cy="1009648"/>
            <a:chOff x="0" y="0"/>
            <a:chExt cx="12458763" cy="1009646"/>
          </a:xfrm>
        </p:grpSpPr>
        <p:sp>
          <p:nvSpPr>
            <p:cNvPr id="1724" name="Rectangle"/>
            <p:cNvSpPr/>
            <p:nvPr/>
          </p:nvSpPr>
          <p:spPr>
            <a:xfrm>
              <a:off x="0" y="232505"/>
              <a:ext cx="12458764" cy="777142"/>
            </a:xfrm>
            <a:prstGeom prst="rect">
              <a:avLst/>
            </a:prstGeom>
            <a:blipFill rotWithShape="1">
              <a:blip r:embed="rId7"/>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25" name="Rectangle"/>
            <p:cNvSpPr txBox="1"/>
            <p:nvPr/>
          </p:nvSpPr>
          <p:spPr>
            <a:xfrm>
              <a:off x="0" y="0"/>
              <a:ext cx="12458764" cy="4650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sp>
        <p:nvSpPr>
          <p:cNvPr id="1727" name="矩形 14"/>
          <p:cNvSpPr txBox="1"/>
          <p:nvPr/>
        </p:nvSpPr>
        <p:spPr>
          <a:xfrm>
            <a:off x="708670" y="8326295"/>
            <a:ext cx="10717611" cy="3731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b="1" sz="1700">
                <a:solidFill>
                  <a:srgbClr val="A6A6A6"/>
                </a:solidFill>
                <a:latin typeface="Helvetica Neue"/>
                <a:ea typeface="Helvetica Neue"/>
                <a:cs typeface="Helvetica Neue"/>
                <a:sym typeface="Helvetica Neue"/>
              </a:defRPr>
            </a:pPr>
            <a:r>
              <a:t>Jie Zhao </a:t>
            </a:r>
            <a:r>
              <a:rPr i="1">
                <a:latin typeface="Calibri"/>
                <a:ea typeface="Calibri"/>
                <a:cs typeface="Calibri"/>
                <a:sym typeface="Calibri"/>
              </a:rPr>
              <a:t>et al</a:t>
            </a:r>
            <a:r>
              <a:t>, arXiv:1807.05083; Hao-Jie Xu </a:t>
            </a:r>
            <a:r>
              <a:rPr i="1">
                <a:latin typeface="Calibri"/>
                <a:ea typeface="Calibri"/>
                <a:cs typeface="Calibri"/>
                <a:sym typeface="Calibri"/>
              </a:rPr>
              <a:t>et al</a:t>
            </a:r>
            <a:r>
              <a:t>, arXiv:1710.07265; Sergei A. Voloshin, arXiv:1805.05300 </a:t>
            </a:r>
          </a:p>
        </p:txBody>
      </p:sp>
      <p:sp>
        <p:nvSpPr>
          <p:cNvPr id="1728" name="矩形 5"/>
          <p:cNvSpPr txBox="1"/>
          <p:nvPr/>
        </p:nvSpPr>
        <p:spPr>
          <a:xfrm>
            <a:off x="2377837" y="163033"/>
            <a:ext cx="8048188" cy="7255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b="1" sz="4400">
                <a:latin typeface="Times New Roman"/>
                <a:ea typeface="Times New Roman"/>
                <a:cs typeface="Times New Roman"/>
                <a:sym typeface="Times New Roman"/>
              </a:defRPr>
            </a:pPr>
            <a:r>
              <a:t>Calculation Method of Ѱ</a:t>
            </a:r>
            <a:r>
              <a:rPr baseline="-5999"/>
              <a:t>2</a:t>
            </a:r>
            <a:r>
              <a:t> &amp; Ѱ</a:t>
            </a:r>
            <a:r>
              <a:rPr baseline="-5999"/>
              <a:t>2</a:t>
            </a:r>
            <a:r>
              <a:rPr baseline="31999"/>
              <a:t>SP</a:t>
            </a:r>
          </a:p>
        </p:txBody>
      </p:sp>
      <p:sp>
        <p:nvSpPr>
          <p:cNvPr id="1729"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33" name="矩形 3"/>
          <p:cNvGrpSpPr/>
          <p:nvPr/>
        </p:nvGrpSpPr>
        <p:grpSpPr>
          <a:xfrm>
            <a:off x="374684" y="5812102"/>
            <a:ext cx="1250258" cy="393955"/>
            <a:chOff x="0" y="230529"/>
            <a:chExt cx="1250257" cy="393954"/>
          </a:xfrm>
        </p:grpSpPr>
        <p:sp>
          <p:nvSpPr>
            <p:cNvPr id="1731" name="Rectangle"/>
            <p:cNvSpPr/>
            <p:nvPr/>
          </p:nvSpPr>
          <p:spPr>
            <a:xfrm>
              <a:off x="0" y="230529"/>
              <a:ext cx="1250258" cy="393955"/>
            </a:xfrm>
            <a:prstGeom prst="rect">
              <a:avLst/>
            </a:prstGeom>
            <a:blipFill rotWithShape="1">
              <a:blip r:embed="rId2"/>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32" name="Text"/>
            <p:cNvSpPr/>
            <p:nvPr/>
          </p:nvSpPr>
          <p:spPr>
            <a:xfrm>
              <a:off x="0" y="230529"/>
              <a:ext cx="125025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734" name="矩形 4"/>
          <p:cNvSpPr txBox="1"/>
          <p:nvPr/>
        </p:nvSpPr>
        <p:spPr>
          <a:xfrm>
            <a:off x="919639" y="242084"/>
            <a:ext cx="11279660" cy="72556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4400">
                <a:latin typeface="Times New Roman"/>
                <a:ea typeface="Times New Roman"/>
                <a:cs typeface="Times New Roman"/>
                <a:sym typeface="Times New Roman"/>
              </a:defRPr>
            </a:lvl1pPr>
          </a:lstStyle>
          <a:p>
            <a:pPr/>
            <a:r>
              <a:t>Spatial Distributions of Electromagnetic Fields</a:t>
            </a:r>
          </a:p>
        </p:txBody>
      </p:sp>
      <p:grpSp>
        <p:nvGrpSpPr>
          <p:cNvPr id="1737" name="矩形 8"/>
          <p:cNvGrpSpPr/>
          <p:nvPr/>
        </p:nvGrpSpPr>
        <p:grpSpPr>
          <a:xfrm>
            <a:off x="8269573" y="7955767"/>
            <a:ext cx="2378108" cy="393955"/>
            <a:chOff x="0" y="230529"/>
            <a:chExt cx="2378106" cy="393954"/>
          </a:xfrm>
        </p:grpSpPr>
        <p:sp>
          <p:nvSpPr>
            <p:cNvPr id="1735" name="Rectangle"/>
            <p:cNvSpPr/>
            <p:nvPr/>
          </p:nvSpPr>
          <p:spPr>
            <a:xfrm>
              <a:off x="0" y="230529"/>
              <a:ext cx="2378107" cy="393955"/>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36" name="Text"/>
            <p:cNvSpPr/>
            <p:nvPr/>
          </p:nvSpPr>
          <p:spPr>
            <a:xfrm>
              <a:off x="0" y="230529"/>
              <a:ext cx="237810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740" name="矩形 9"/>
          <p:cNvGrpSpPr/>
          <p:nvPr/>
        </p:nvGrpSpPr>
        <p:grpSpPr>
          <a:xfrm>
            <a:off x="2379073" y="7955767"/>
            <a:ext cx="5060691" cy="393955"/>
            <a:chOff x="0" y="230529"/>
            <a:chExt cx="5060689" cy="393954"/>
          </a:xfrm>
        </p:grpSpPr>
        <p:sp>
          <p:nvSpPr>
            <p:cNvPr id="1738" name="Rectangle"/>
            <p:cNvSpPr/>
            <p:nvPr/>
          </p:nvSpPr>
          <p:spPr>
            <a:xfrm>
              <a:off x="0" y="230529"/>
              <a:ext cx="5060690" cy="393955"/>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39" name="Text"/>
            <p:cNvSpPr/>
            <p:nvPr/>
          </p:nvSpPr>
          <p:spPr>
            <a:xfrm>
              <a:off x="0" y="230529"/>
              <a:ext cx="506069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pic>
        <p:nvPicPr>
          <p:cNvPr id="1741" name="Image" descr="Image"/>
          <p:cNvPicPr>
            <a:picLocks noChangeAspect="1"/>
          </p:cNvPicPr>
          <p:nvPr/>
        </p:nvPicPr>
        <p:blipFill>
          <a:blip r:embed="rId5">
            <a:extLst/>
          </a:blip>
          <a:stretch>
            <a:fillRect/>
          </a:stretch>
        </p:blipFill>
        <p:spPr>
          <a:xfrm>
            <a:off x="3768855" y="1895557"/>
            <a:ext cx="5581228" cy="1733975"/>
          </a:xfrm>
          <a:prstGeom prst="rect">
            <a:avLst/>
          </a:prstGeom>
          <a:ln w="12700">
            <a:miter lim="400000"/>
          </a:ln>
        </p:spPr>
      </p:pic>
      <p:pic>
        <p:nvPicPr>
          <p:cNvPr id="1742" name="Image" descr="Image"/>
          <p:cNvPicPr>
            <a:picLocks noChangeAspect="1"/>
          </p:cNvPicPr>
          <p:nvPr/>
        </p:nvPicPr>
        <p:blipFill>
          <a:blip r:embed="rId6">
            <a:extLst/>
          </a:blip>
          <a:stretch>
            <a:fillRect/>
          </a:stretch>
        </p:blipFill>
        <p:spPr>
          <a:xfrm>
            <a:off x="1869439" y="4526523"/>
            <a:ext cx="9861975" cy="2966721"/>
          </a:xfrm>
          <a:prstGeom prst="rect">
            <a:avLst/>
          </a:prstGeom>
          <a:ln w="12700">
            <a:miter lim="400000"/>
          </a:ln>
        </p:spPr>
      </p:pic>
      <p:sp>
        <p:nvSpPr>
          <p:cNvPr id="1743" name="矩形 5"/>
          <p:cNvSpPr/>
          <p:nvPr/>
        </p:nvSpPr>
        <p:spPr>
          <a:xfrm>
            <a:off x="3254401" y="8241386"/>
            <a:ext cx="6610136" cy="798515"/>
          </a:xfrm>
          <a:prstGeom prst="rect">
            <a:avLst/>
          </a:prstGeom>
          <a:blipFill>
            <a:blip r:embed="rId7"/>
            <a:stretch>
              <a:fillRect/>
            </a:stretch>
          </a:blipFill>
          <a:ln w="12700">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44" name="Rectangle"/>
          <p:cNvSpPr/>
          <p:nvPr/>
        </p:nvSpPr>
        <p:spPr>
          <a:xfrm>
            <a:off x="7586397" y="8425850"/>
            <a:ext cx="1905759" cy="599084"/>
          </a:xfrm>
          <a:prstGeom prst="rect">
            <a:avLst/>
          </a:prstGeom>
          <a:ln w="25400">
            <a:solidFill>
              <a:srgbClr val="000000"/>
            </a:solidFill>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45" name="Rectangle"/>
          <p:cNvSpPr/>
          <p:nvPr/>
        </p:nvSpPr>
        <p:spPr>
          <a:xfrm>
            <a:off x="7194848" y="8425850"/>
            <a:ext cx="317501" cy="599084"/>
          </a:xfrm>
          <a:prstGeom prst="rect">
            <a:avLst/>
          </a:prstGeom>
          <a:ln w="25400">
            <a:solidFill>
              <a:srgbClr val="000000"/>
            </a:solidFill>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46" name="From Lienard-Wiechert potential:"/>
          <p:cNvSpPr txBox="1"/>
          <p:nvPr/>
        </p:nvSpPr>
        <p:spPr>
          <a:xfrm>
            <a:off x="448419" y="1325759"/>
            <a:ext cx="4589562" cy="4315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400">
                <a:latin typeface="Times New Roman"/>
                <a:ea typeface="Times New Roman"/>
                <a:cs typeface="Times New Roman"/>
                <a:sym typeface="Times New Roman"/>
              </a:defRPr>
            </a:lvl1pPr>
          </a:lstStyle>
          <a:p>
            <a:pPr/>
            <a:r>
              <a:t>From Lienard-Wiechert potential:</a:t>
            </a:r>
          </a:p>
        </p:txBody>
      </p:sp>
      <p:sp>
        <p:nvSpPr>
          <p:cNvPr id="1747"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49" name="图片 3" descr="图片 3"/>
          <p:cNvPicPr>
            <a:picLocks noChangeAspect="1"/>
          </p:cNvPicPr>
          <p:nvPr/>
        </p:nvPicPr>
        <p:blipFill>
          <a:blip r:embed="rId2">
            <a:extLst/>
          </a:blip>
          <a:stretch>
            <a:fillRect/>
          </a:stretch>
        </p:blipFill>
        <p:spPr>
          <a:xfrm>
            <a:off x="922826" y="5445046"/>
            <a:ext cx="4127040" cy="2979757"/>
          </a:xfrm>
          <a:prstGeom prst="rect">
            <a:avLst/>
          </a:prstGeom>
          <a:ln w="12700">
            <a:miter lim="400000"/>
          </a:ln>
        </p:spPr>
      </p:pic>
      <p:pic>
        <p:nvPicPr>
          <p:cNvPr id="1750" name="图片 4" descr="图片 4"/>
          <p:cNvPicPr>
            <a:picLocks noChangeAspect="1"/>
          </p:cNvPicPr>
          <p:nvPr/>
        </p:nvPicPr>
        <p:blipFill>
          <a:blip r:embed="rId3">
            <a:extLst/>
          </a:blip>
          <a:stretch>
            <a:fillRect/>
          </a:stretch>
        </p:blipFill>
        <p:spPr>
          <a:xfrm>
            <a:off x="1247634" y="2149729"/>
            <a:ext cx="3828700" cy="2920500"/>
          </a:xfrm>
          <a:prstGeom prst="rect">
            <a:avLst/>
          </a:prstGeom>
          <a:ln w="12700">
            <a:miter lim="400000"/>
          </a:ln>
        </p:spPr>
      </p:pic>
      <p:grpSp>
        <p:nvGrpSpPr>
          <p:cNvPr id="1753" name="矩形 6"/>
          <p:cNvGrpSpPr/>
          <p:nvPr/>
        </p:nvGrpSpPr>
        <p:grpSpPr>
          <a:xfrm>
            <a:off x="4847542" y="375900"/>
            <a:ext cx="3721599" cy="623761"/>
            <a:chOff x="0" y="230529"/>
            <a:chExt cx="3721598" cy="623760"/>
          </a:xfrm>
        </p:grpSpPr>
        <p:sp>
          <p:nvSpPr>
            <p:cNvPr id="1751" name="Rectangle"/>
            <p:cNvSpPr/>
            <p:nvPr/>
          </p:nvSpPr>
          <p:spPr>
            <a:xfrm>
              <a:off x="0" y="230529"/>
              <a:ext cx="3721599" cy="623761"/>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52" name="Text"/>
            <p:cNvSpPr/>
            <p:nvPr/>
          </p:nvSpPr>
          <p:spPr>
            <a:xfrm>
              <a:off x="0" y="230529"/>
              <a:ext cx="372159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754" name="矩形 7"/>
          <p:cNvSpPr txBox="1"/>
          <p:nvPr/>
        </p:nvSpPr>
        <p:spPr>
          <a:xfrm>
            <a:off x="5229098" y="5371691"/>
            <a:ext cx="7149575" cy="18081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0059" indent="-480059" defTabSz="584200">
              <a:lnSpc>
                <a:spcPct val="150000"/>
              </a:lnSpc>
              <a:buSzPct val="100000"/>
              <a:buChar char="➢"/>
              <a:defRPr b="1" sz="2800">
                <a:latin typeface="Helvetica Neue"/>
                <a:ea typeface="Helvetica Neue"/>
                <a:cs typeface="Helvetica Neue"/>
                <a:sym typeface="Helvetica Neue"/>
              </a:defRPr>
            </a:pPr>
            <a:r>
              <a:t>For case 1, RR is about 4% - 6%.</a:t>
            </a:r>
          </a:p>
          <a:p>
            <a:pPr marL="480059" indent="-480059" defTabSz="584200">
              <a:lnSpc>
                <a:spcPct val="150000"/>
              </a:lnSpc>
              <a:buSzPct val="100000"/>
              <a:buChar char="➢"/>
              <a:defRPr b="1" sz="2800">
                <a:latin typeface="Helvetica Neue"/>
                <a:ea typeface="Helvetica Neue"/>
                <a:cs typeface="Helvetica Neue"/>
                <a:sym typeface="Helvetica Neue"/>
              </a:defRPr>
            </a:pPr>
            <a:r>
              <a:t>For case 2, RR is about 4% - 12%.</a:t>
            </a:r>
          </a:p>
          <a:p>
            <a:pPr marL="480059" indent="-480059" defTabSz="584200">
              <a:lnSpc>
                <a:spcPct val="150000"/>
              </a:lnSpc>
              <a:buSzPct val="100000"/>
              <a:buChar char="➢"/>
              <a:defRPr b="1" sz="2800">
                <a:latin typeface="Helvetica Neue"/>
                <a:ea typeface="Helvetica Neue"/>
                <a:cs typeface="Helvetica Neue"/>
                <a:sym typeface="Helvetica Neue"/>
              </a:defRPr>
            </a:pPr>
            <a:r>
              <a:t>Deformation info. causes difference</a:t>
            </a:r>
          </a:p>
        </p:txBody>
      </p:sp>
      <p:grpSp>
        <p:nvGrpSpPr>
          <p:cNvPr id="1757" name="矩形 2"/>
          <p:cNvGrpSpPr/>
          <p:nvPr/>
        </p:nvGrpSpPr>
        <p:grpSpPr>
          <a:xfrm>
            <a:off x="5566387" y="7477121"/>
            <a:ext cx="2283909" cy="741469"/>
            <a:chOff x="0" y="230529"/>
            <a:chExt cx="2283908" cy="741468"/>
          </a:xfrm>
        </p:grpSpPr>
        <p:sp>
          <p:nvSpPr>
            <p:cNvPr id="1755" name="Rectangle"/>
            <p:cNvSpPr/>
            <p:nvPr/>
          </p:nvSpPr>
          <p:spPr>
            <a:xfrm>
              <a:off x="0" y="230529"/>
              <a:ext cx="2283909" cy="741470"/>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56" name="Text"/>
            <p:cNvSpPr/>
            <p:nvPr/>
          </p:nvSpPr>
          <p:spPr>
            <a:xfrm>
              <a:off x="-1" y="230529"/>
              <a:ext cx="22839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758" name="矩形 7"/>
          <p:cNvSpPr txBox="1"/>
          <p:nvPr/>
        </p:nvSpPr>
        <p:spPr>
          <a:xfrm>
            <a:off x="5348206" y="2232284"/>
            <a:ext cx="7149575" cy="523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80059" indent="-480059" defTabSz="584200">
              <a:lnSpc>
                <a:spcPct val="150000"/>
              </a:lnSpc>
              <a:buSzPct val="100000"/>
              <a:buChar char="➢"/>
              <a:defRPr b="1" sz="2800">
                <a:latin typeface="Helvetica Neue"/>
                <a:ea typeface="Helvetica Neue"/>
                <a:cs typeface="Helvetica Neue"/>
                <a:sym typeface="Helvetica Neue"/>
              </a:defRPr>
            </a:lvl1pPr>
          </a:lstStyle>
          <a:p>
            <a:pPr/>
            <a:r>
              <a:t>|B|_{Ru} &gt; |B|_{Zr}</a:t>
            </a:r>
          </a:p>
        </p:txBody>
      </p:sp>
      <p:sp>
        <p:nvSpPr>
          <p:cNvPr id="1759" name="Rectangle"/>
          <p:cNvSpPr/>
          <p:nvPr/>
        </p:nvSpPr>
        <p:spPr>
          <a:xfrm>
            <a:off x="4118211" y="2206629"/>
            <a:ext cx="895140" cy="5800282"/>
          </a:xfrm>
          <a:prstGeom prst="rect">
            <a:avLst/>
          </a:prstGeom>
          <a:ln w="50800">
            <a:solidFill>
              <a:schemeClr val="accent4">
                <a:hueOff val="-1081314"/>
                <a:satOff val="4338"/>
                <a:lumOff val="-8931"/>
              </a:schemeClr>
            </a:solidFill>
            <a:custDash>
              <a:ds d="200000" sp="200000"/>
            </a:custDash>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60" name="40-70%"/>
          <p:cNvSpPr txBox="1"/>
          <p:nvPr/>
        </p:nvSpPr>
        <p:spPr>
          <a:xfrm>
            <a:off x="4038807" y="1562703"/>
            <a:ext cx="122103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400">
                <a:solidFill>
                  <a:schemeClr val="accent4">
                    <a:hueOff val="-1081314"/>
                    <a:satOff val="4338"/>
                    <a:lumOff val="-8931"/>
                  </a:schemeClr>
                </a:solidFill>
                <a:latin typeface="Helvetica Neue"/>
                <a:ea typeface="Helvetica Neue"/>
                <a:cs typeface="Helvetica Neue"/>
                <a:sym typeface="Helvetica Neue"/>
              </a:defRPr>
            </a:lvl1pPr>
          </a:lstStyle>
          <a:p>
            <a:pPr/>
            <a:r>
              <a:t>40-70%</a:t>
            </a:r>
          </a:p>
        </p:txBody>
      </p:sp>
      <p:sp>
        <p:nvSpPr>
          <p:cNvPr id="1761"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3" name="图片 4" descr="图片 4"/>
          <p:cNvPicPr>
            <a:picLocks noChangeAspect="1"/>
          </p:cNvPicPr>
          <p:nvPr/>
        </p:nvPicPr>
        <p:blipFill>
          <a:blip r:embed="rId2">
            <a:extLst/>
          </a:blip>
          <a:stretch>
            <a:fillRect/>
          </a:stretch>
        </p:blipFill>
        <p:spPr>
          <a:xfrm>
            <a:off x="1099690" y="1890092"/>
            <a:ext cx="3940209" cy="2978223"/>
          </a:xfrm>
          <a:prstGeom prst="rect">
            <a:avLst/>
          </a:prstGeom>
          <a:ln w="12700">
            <a:miter lim="400000"/>
          </a:ln>
        </p:spPr>
      </p:pic>
      <p:pic>
        <p:nvPicPr>
          <p:cNvPr id="1764" name="图片 5" descr="图片 5"/>
          <p:cNvPicPr>
            <a:picLocks noChangeAspect="1"/>
          </p:cNvPicPr>
          <p:nvPr/>
        </p:nvPicPr>
        <p:blipFill>
          <a:blip r:embed="rId3">
            <a:extLst/>
          </a:blip>
          <a:stretch>
            <a:fillRect/>
          </a:stretch>
        </p:blipFill>
        <p:spPr>
          <a:xfrm>
            <a:off x="971887" y="5344745"/>
            <a:ext cx="4010035" cy="2995194"/>
          </a:xfrm>
          <a:prstGeom prst="rect">
            <a:avLst/>
          </a:prstGeom>
          <a:ln w="12700">
            <a:miter lim="400000"/>
          </a:ln>
        </p:spPr>
      </p:pic>
      <p:grpSp>
        <p:nvGrpSpPr>
          <p:cNvPr id="1767" name="矩形 7"/>
          <p:cNvGrpSpPr/>
          <p:nvPr/>
        </p:nvGrpSpPr>
        <p:grpSpPr>
          <a:xfrm>
            <a:off x="4847542" y="275195"/>
            <a:ext cx="3721599" cy="623761"/>
            <a:chOff x="0" y="230529"/>
            <a:chExt cx="3721598" cy="623760"/>
          </a:xfrm>
        </p:grpSpPr>
        <p:sp>
          <p:nvSpPr>
            <p:cNvPr id="1765" name="Rectangle"/>
            <p:cNvSpPr/>
            <p:nvPr/>
          </p:nvSpPr>
          <p:spPr>
            <a:xfrm>
              <a:off x="0" y="230529"/>
              <a:ext cx="3721599" cy="623761"/>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66" name="Text"/>
            <p:cNvSpPr/>
            <p:nvPr/>
          </p:nvSpPr>
          <p:spPr>
            <a:xfrm>
              <a:off x="0" y="230529"/>
              <a:ext cx="372159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770" name="矩形 8"/>
          <p:cNvGrpSpPr/>
          <p:nvPr/>
        </p:nvGrpSpPr>
        <p:grpSpPr>
          <a:xfrm>
            <a:off x="5342070" y="2425927"/>
            <a:ext cx="7582984" cy="1411669"/>
            <a:chOff x="0" y="230529"/>
            <a:chExt cx="7582982" cy="1411668"/>
          </a:xfrm>
        </p:grpSpPr>
        <p:sp>
          <p:nvSpPr>
            <p:cNvPr id="1768" name="Rectangle"/>
            <p:cNvSpPr/>
            <p:nvPr/>
          </p:nvSpPr>
          <p:spPr>
            <a:xfrm>
              <a:off x="0" y="230529"/>
              <a:ext cx="7582983" cy="1411669"/>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69" name="Text"/>
            <p:cNvSpPr/>
            <p:nvPr/>
          </p:nvSpPr>
          <p:spPr>
            <a:xfrm>
              <a:off x="0" y="230529"/>
              <a:ext cx="758298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771" name="矩形 9"/>
          <p:cNvSpPr txBox="1"/>
          <p:nvPr/>
        </p:nvSpPr>
        <p:spPr>
          <a:xfrm>
            <a:off x="5289475" y="5531951"/>
            <a:ext cx="7423491" cy="8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0059" indent="-480059" defTabSz="584200">
              <a:lnSpc>
                <a:spcPct val="150000"/>
              </a:lnSpc>
              <a:buSzPct val="100000"/>
              <a:buChar char="➢"/>
              <a:defRPr b="1" sz="2000">
                <a:latin typeface="Helvetica Neue"/>
                <a:ea typeface="Helvetica Neue"/>
                <a:cs typeface="Helvetica Neue"/>
                <a:sym typeface="Helvetica Neue"/>
              </a:defRPr>
            </a:pPr>
            <a:r>
              <a:t>In mid-central collisions, RR are </a:t>
            </a:r>
            <a:r>
              <a:rPr>
                <a:solidFill>
                  <a:srgbClr val="FF0000"/>
                </a:solidFill>
              </a:rPr>
              <a:t>similar</a:t>
            </a:r>
            <a:r>
              <a:t> for case 1 and 2.</a:t>
            </a:r>
          </a:p>
          <a:p>
            <a:pPr marL="480059" indent="-480059" defTabSz="584200">
              <a:lnSpc>
                <a:spcPct val="150000"/>
              </a:lnSpc>
              <a:buSzPct val="100000"/>
              <a:buChar char="➢"/>
              <a:defRPr b="1" sz="2000">
                <a:latin typeface="Helvetica Neue"/>
                <a:ea typeface="Helvetica Neue"/>
                <a:cs typeface="Helvetica Neue"/>
                <a:sym typeface="Helvetica Neue"/>
              </a:defRPr>
            </a:pPr>
            <a:r>
              <a:t>In peripheral collisions, RR are </a:t>
            </a:r>
            <a:r>
              <a:rPr>
                <a:solidFill>
                  <a:srgbClr val="FF0000"/>
                </a:solidFill>
              </a:rPr>
              <a:t>different</a:t>
            </a:r>
            <a:r>
              <a:t>. </a:t>
            </a:r>
          </a:p>
        </p:txBody>
      </p:sp>
      <p:grpSp>
        <p:nvGrpSpPr>
          <p:cNvPr id="1774" name="矩形 10"/>
          <p:cNvGrpSpPr/>
          <p:nvPr/>
        </p:nvGrpSpPr>
        <p:grpSpPr>
          <a:xfrm>
            <a:off x="5553152" y="6740452"/>
            <a:ext cx="2283910" cy="741470"/>
            <a:chOff x="0" y="230529"/>
            <a:chExt cx="2283908" cy="741468"/>
          </a:xfrm>
        </p:grpSpPr>
        <p:sp>
          <p:nvSpPr>
            <p:cNvPr id="1772" name="Rectangle"/>
            <p:cNvSpPr/>
            <p:nvPr/>
          </p:nvSpPr>
          <p:spPr>
            <a:xfrm>
              <a:off x="0" y="230529"/>
              <a:ext cx="2283909" cy="741470"/>
            </a:xfrm>
            <a:prstGeom prst="rect">
              <a:avLst/>
            </a:prstGeom>
            <a:blipFill rotWithShape="1">
              <a:blip r:embed="rId6"/>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73" name="Text"/>
            <p:cNvSpPr/>
            <p:nvPr/>
          </p:nvSpPr>
          <p:spPr>
            <a:xfrm>
              <a:off x="-1" y="230529"/>
              <a:ext cx="22839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775" name="Line"/>
          <p:cNvSpPr/>
          <p:nvPr/>
        </p:nvSpPr>
        <p:spPr>
          <a:xfrm>
            <a:off x="1804502" y="6913129"/>
            <a:ext cx="3155875" cy="1"/>
          </a:xfrm>
          <a:prstGeom prst="line">
            <a:avLst/>
          </a:prstGeom>
          <a:ln w="25400">
            <a:solidFill>
              <a:srgbClr val="000000"/>
            </a:solidFill>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76" name="Rectangle"/>
          <p:cNvSpPr/>
          <p:nvPr/>
        </p:nvSpPr>
        <p:spPr>
          <a:xfrm>
            <a:off x="4118211" y="2003429"/>
            <a:ext cx="895140" cy="5861128"/>
          </a:xfrm>
          <a:prstGeom prst="rect">
            <a:avLst/>
          </a:prstGeom>
          <a:ln w="50800">
            <a:solidFill>
              <a:schemeClr val="accent4">
                <a:hueOff val="-1081314"/>
                <a:satOff val="4338"/>
                <a:lumOff val="-8931"/>
              </a:schemeClr>
            </a:solidFill>
            <a:custDash>
              <a:ds d="200000" sp="200000"/>
            </a:custDash>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77" name="A bad news for looking for CME!"/>
          <p:cNvSpPr txBox="1"/>
          <p:nvPr/>
        </p:nvSpPr>
        <p:spPr>
          <a:xfrm>
            <a:off x="7865156" y="6506309"/>
            <a:ext cx="4901795"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i="1" sz="2400">
                <a:latin typeface="Helvetica Neue"/>
                <a:ea typeface="Helvetica Neue"/>
                <a:cs typeface="Helvetica Neue"/>
                <a:sym typeface="Helvetica Neue"/>
              </a:defRPr>
            </a:lvl1pPr>
          </a:lstStyle>
          <a:p>
            <a:pPr/>
            <a:r>
              <a:t>A bad news for looking for CME! </a:t>
            </a:r>
          </a:p>
        </p:txBody>
      </p:sp>
      <p:sp>
        <p:nvSpPr>
          <p:cNvPr id="1778"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2" name="矩形 3"/>
          <p:cNvGrpSpPr/>
          <p:nvPr/>
        </p:nvGrpSpPr>
        <p:grpSpPr>
          <a:xfrm>
            <a:off x="4641600" y="336038"/>
            <a:ext cx="3721599" cy="635662"/>
            <a:chOff x="0" y="230529"/>
            <a:chExt cx="3721598" cy="635660"/>
          </a:xfrm>
        </p:grpSpPr>
        <p:sp>
          <p:nvSpPr>
            <p:cNvPr id="1780" name="Rectangle"/>
            <p:cNvSpPr/>
            <p:nvPr/>
          </p:nvSpPr>
          <p:spPr>
            <a:xfrm>
              <a:off x="0" y="230529"/>
              <a:ext cx="3721599" cy="635662"/>
            </a:xfrm>
            <a:prstGeom prst="rect">
              <a:avLst/>
            </a:prstGeom>
            <a:blipFill rotWithShape="1">
              <a:blip r:embed="rId2"/>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81" name="Text"/>
            <p:cNvSpPr/>
            <p:nvPr/>
          </p:nvSpPr>
          <p:spPr>
            <a:xfrm>
              <a:off x="0" y="230529"/>
              <a:ext cx="372159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pic>
        <p:nvPicPr>
          <p:cNvPr id="1783" name="图片 5" descr="图片 5"/>
          <p:cNvPicPr>
            <a:picLocks noChangeAspect="1"/>
          </p:cNvPicPr>
          <p:nvPr/>
        </p:nvPicPr>
        <p:blipFill>
          <a:blip r:embed="rId3">
            <a:extLst/>
          </a:blip>
          <a:stretch>
            <a:fillRect/>
          </a:stretch>
        </p:blipFill>
        <p:spPr>
          <a:xfrm>
            <a:off x="966911" y="5427693"/>
            <a:ext cx="4158331" cy="2991728"/>
          </a:xfrm>
          <a:prstGeom prst="rect">
            <a:avLst/>
          </a:prstGeom>
          <a:ln w="12700">
            <a:miter lim="400000"/>
          </a:ln>
        </p:spPr>
      </p:pic>
      <p:grpSp>
        <p:nvGrpSpPr>
          <p:cNvPr id="1786" name="矩形 6"/>
          <p:cNvGrpSpPr/>
          <p:nvPr/>
        </p:nvGrpSpPr>
        <p:grpSpPr>
          <a:xfrm>
            <a:off x="5485793" y="2184699"/>
            <a:ext cx="7423490" cy="1247523"/>
            <a:chOff x="0" y="230529"/>
            <a:chExt cx="7423489" cy="1247521"/>
          </a:xfrm>
        </p:grpSpPr>
        <p:sp>
          <p:nvSpPr>
            <p:cNvPr id="1784" name="Rectangle"/>
            <p:cNvSpPr/>
            <p:nvPr/>
          </p:nvSpPr>
          <p:spPr>
            <a:xfrm>
              <a:off x="0" y="230529"/>
              <a:ext cx="7423490" cy="1247522"/>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85" name="Text"/>
            <p:cNvSpPr/>
            <p:nvPr/>
          </p:nvSpPr>
          <p:spPr>
            <a:xfrm>
              <a:off x="0" y="230529"/>
              <a:ext cx="742349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789" name="矩形 7"/>
          <p:cNvGrpSpPr/>
          <p:nvPr/>
        </p:nvGrpSpPr>
        <p:grpSpPr>
          <a:xfrm>
            <a:off x="5485793" y="6022390"/>
            <a:ext cx="7423490" cy="426785"/>
            <a:chOff x="0" y="230529"/>
            <a:chExt cx="7423489" cy="426784"/>
          </a:xfrm>
        </p:grpSpPr>
        <p:sp>
          <p:nvSpPr>
            <p:cNvPr id="1787" name="Rectangle"/>
            <p:cNvSpPr/>
            <p:nvPr/>
          </p:nvSpPr>
          <p:spPr>
            <a:xfrm>
              <a:off x="0" y="230529"/>
              <a:ext cx="7423490" cy="426785"/>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88" name="Text"/>
            <p:cNvSpPr/>
            <p:nvPr/>
          </p:nvSpPr>
          <p:spPr>
            <a:xfrm>
              <a:off x="0" y="230529"/>
              <a:ext cx="742349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pic>
        <p:nvPicPr>
          <p:cNvPr id="1790" name="图片 13" descr="图片 13"/>
          <p:cNvPicPr>
            <a:picLocks noChangeAspect="1"/>
          </p:cNvPicPr>
          <p:nvPr/>
        </p:nvPicPr>
        <p:blipFill>
          <a:blip r:embed="rId6">
            <a:extLst/>
          </a:blip>
          <a:stretch>
            <a:fillRect/>
          </a:stretch>
        </p:blipFill>
        <p:spPr>
          <a:xfrm>
            <a:off x="987903" y="1584153"/>
            <a:ext cx="4110871" cy="3049083"/>
          </a:xfrm>
          <a:prstGeom prst="rect">
            <a:avLst/>
          </a:prstGeom>
          <a:ln w="12700">
            <a:miter lim="400000"/>
          </a:ln>
        </p:spPr>
      </p:pic>
      <p:grpSp>
        <p:nvGrpSpPr>
          <p:cNvPr id="1793" name="矩形 8"/>
          <p:cNvGrpSpPr/>
          <p:nvPr/>
        </p:nvGrpSpPr>
        <p:grpSpPr>
          <a:xfrm>
            <a:off x="5592855" y="6847754"/>
            <a:ext cx="2283909" cy="741469"/>
            <a:chOff x="0" y="230529"/>
            <a:chExt cx="2283908" cy="741468"/>
          </a:xfrm>
        </p:grpSpPr>
        <p:sp>
          <p:nvSpPr>
            <p:cNvPr id="1791" name="Rectangle"/>
            <p:cNvSpPr/>
            <p:nvPr/>
          </p:nvSpPr>
          <p:spPr>
            <a:xfrm>
              <a:off x="0" y="230529"/>
              <a:ext cx="2283909" cy="741470"/>
            </a:xfrm>
            <a:prstGeom prst="rect">
              <a:avLst/>
            </a:prstGeom>
            <a:blipFill rotWithShape="1">
              <a:blip r:embed="rId7"/>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92" name="Text"/>
            <p:cNvSpPr/>
            <p:nvPr/>
          </p:nvSpPr>
          <p:spPr>
            <a:xfrm>
              <a:off x="-1" y="230529"/>
              <a:ext cx="22839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794" name="Rectangle"/>
          <p:cNvSpPr/>
          <p:nvPr/>
        </p:nvSpPr>
        <p:spPr>
          <a:xfrm>
            <a:off x="4194411" y="1746689"/>
            <a:ext cx="895140" cy="6260222"/>
          </a:xfrm>
          <a:prstGeom prst="rect">
            <a:avLst/>
          </a:prstGeom>
          <a:ln w="50800">
            <a:solidFill>
              <a:schemeClr val="accent4">
                <a:hueOff val="-1081314"/>
                <a:satOff val="4338"/>
                <a:lumOff val="-8931"/>
              </a:schemeClr>
            </a:solidFill>
            <a:custDash>
              <a:ds d="200000" sp="200000"/>
            </a:custDash>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95" name="contaminated by deformation"/>
          <p:cNvSpPr txBox="1"/>
          <p:nvPr/>
        </p:nvSpPr>
        <p:spPr>
          <a:xfrm>
            <a:off x="8052706" y="6501476"/>
            <a:ext cx="442082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i="1" sz="2400">
                <a:latin typeface="Helvetica Neue"/>
                <a:ea typeface="Helvetica Neue"/>
                <a:cs typeface="Helvetica Neue"/>
                <a:sym typeface="Helvetica Neue"/>
              </a:defRPr>
            </a:lvl1pPr>
          </a:lstStyle>
          <a:p>
            <a:pPr/>
            <a:r>
              <a:t>contaminated by deformation</a:t>
            </a:r>
          </a:p>
        </p:txBody>
      </p:sp>
      <p:sp>
        <p:nvSpPr>
          <p:cNvPr id="1796"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00" name="矩形 5"/>
          <p:cNvGrpSpPr/>
          <p:nvPr/>
        </p:nvGrpSpPr>
        <p:grpSpPr>
          <a:xfrm>
            <a:off x="4683182" y="301665"/>
            <a:ext cx="4050319" cy="660216"/>
            <a:chOff x="0" y="230529"/>
            <a:chExt cx="4050317" cy="660215"/>
          </a:xfrm>
        </p:grpSpPr>
        <p:sp>
          <p:nvSpPr>
            <p:cNvPr id="1798" name="Rectangle"/>
            <p:cNvSpPr/>
            <p:nvPr/>
          </p:nvSpPr>
          <p:spPr>
            <a:xfrm>
              <a:off x="0" y="230529"/>
              <a:ext cx="4050318" cy="660216"/>
            </a:xfrm>
            <a:prstGeom prst="rect">
              <a:avLst/>
            </a:prstGeom>
            <a:blipFill rotWithShape="1">
              <a:blip r:embed="rId2"/>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799" name="Text"/>
            <p:cNvSpPr/>
            <p:nvPr/>
          </p:nvSpPr>
          <p:spPr>
            <a:xfrm>
              <a:off x="0" y="230529"/>
              <a:ext cx="405031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803" name="矩形 10"/>
          <p:cNvGrpSpPr/>
          <p:nvPr/>
        </p:nvGrpSpPr>
        <p:grpSpPr>
          <a:xfrm>
            <a:off x="5099789" y="2354304"/>
            <a:ext cx="7947979" cy="976952"/>
            <a:chOff x="0" y="230529"/>
            <a:chExt cx="7947977" cy="976950"/>
          </a:xfrm>
        </p:grpSpPr>
        <p:sp>
          <p:nvSpPr>
            <p:cNvPr id="1801" name="Rectangle"/>
            <p:cNvSpPr/>
            <p:nvPr/>
          </p:nvSpPr>
          <p:spPr>
            <a:xfrm>
              <a:off x="0" y="230529"/>
              <a:ext cx="7947978" cy="976951"/>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02" name="Text"/>
            <p:cNvSpPr/>
            <p:nvPr/>
          </p:nvSpPr>
          <p:spPr>
            <a:xfrm>
              <a:off x="0" y="230529"/>
              <a:ext cx="794797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pic>
        <p:nvPicPr>
          <p:cNvPr id="1804" name="图片 11" descr="图片 11"/>
          <p:cNvPicPr>
            <a:picLocks noChangeAspect="1"/>
          </p:cNvPicPr>
          <p:nvPr/>
        </p:nvPicPr>
        <p:blipFill>
          <a:blip r:embed="rId4">
            <a:extLst/>
          </a:blip>
          <a:stretch>
            <a:fillRect/>
          </a:stretch>
        </p:blipFill>
        <p:spPr>
          <a:xfrm>
            <a:off x="811562" y="1752448"/>
            <a:ext cx="4198093" cy="2908553"/>
          </a:xfrm>
          <a:prstGeom prst="rect">
            <a:avLst/>
          </a:prstGeom>
          <a:ln w="12700">
            <a:miter lim="400000"/>
          </a:ln>
        </p:spPr>
      </p:pic>
      <p:pic>
        <p:nvPicPr>
          <p:cNvPr id="1805" name="图片 12" descr="图片 12"/>
          <p:cNvPicPr>
            <a:picLocks noChangeAspect="1"/>
          </p:cNvPicPr>
          <p:nvPr/>
        </p:nvPicPr>
        <p:blipFill>
          <a:blip r:embed="rId5">
            <a:extLst/>
          </a:blip>
          <a:stretch>
            <a:fillRect/>
          </a:stretch>
        </p:blipFill>
        <p:spPr>
          <a:xfrm>
            <a:off x="834077" y="5451568"/>
            <a:ext cx="4126593" cy="2967566"/>
          </a:xfrm>
          <a:prstGeom prst="rect">
            <a:avLst/>
          </a:prstGeom>
          <a:ln w="12700">
            <a:miter lim="400000"/>
          </a:ln>
        </p:spPr>
      </p:pic>
      <p:grpSp>
        <p:nvGrpSpPr>
          <p:cNvPr id="1808" name="矩形 13"/>
          <p:cNvGrpSpPr/>
          <p:nvPr/>
        </p:nvGrpSpPr>
        <p:grpSpPr>
          <a:xfrm>
            <a:off x="5086555" y="5012622"/>
            <a:ext cx="7903379" cy="1278436"/>
            <a:chOff x="0" y="230529"/>
            <a:chExt cx="7903377" cy="1278435"/>
          </a:xfrm>
        </p:grpSpPr>
        <p:sp>
          <p:nvSpPr>
            <p:cNvPr id="1806" name="Rectangle"/>
            <p:cNvSpPr/>
            <p:nvPr/>
          </p:nvSpPr>
          <p:spPr>
            <a:xfrm>
              <a:off x="0" y="230529"/>
              <a:ext cx="7903378" cy="1278436"/>
            </a:xfrm>
            <a:prstGeom prst="rect">
              <a:avLst/>
            </a:prstGeom>
            <a:blipFill rotWithShape="1">
              <a:blip r:embed="rId6"/>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07" name="Text"/>
            <p:cNvSpPr/>
            <p:nvPr/>
          </p:nvSpPr>
          <p:spPr>
            <a:xfrm>
              <a:off x="0" y="230529"/>
              <a:ext cx="790337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811" name="矩形 7"/>
          <p:cNvGrpSpPr/>
          <p:nvPr/>
        </p:nvGrpSpPr>
        <p:grpSpPr>
          <a:xfrm>
            <a:off x="5360445" y="7281877"/>
            <a:ext cx="2283910" cy="741470"/>
            <a:chOff x="0" y="230529"/>
            <a:chExt cx="2283908" cy="741468"/>
          </a:xfrm>
        </p:grpSpPr>
        <p:sp>
          <p:nvSpPr>
            <p:cNvPr id="1809" name="Rectangle"/>
            <p:cNvSpPr/>
            <p:nvPr/>
          </p:nvSpPr>
          <p:spPr>
            <a:xfrm>
              <a:off x="0" y="230529"/>
              <a:ext cx="2283909" cy="741470"/>
            </a:xfrm>
            <a:prstGeom prst="rect">
              <a:avLst/>
            </a:prstGeom>
            <a:blipFill rotWithShape="1">
              <a:blip r:embed="rId7"/>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10" name="Text"/>
            <p:cNvSpPr/>
            <p:nvPr/>
          </p:nvSpPr>
          <p:spPr>
            <a:xfrm>
              <a:off x="-1" y="230529"/>
              <a:ext cx="22839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812" name="A good news for looking for CME!"/>
          <p:cNvSpPr txBox="1"/>
          <p:nvPr/>
        </p:nvSpPr>
        <p:spPr>
          <a:xfrm>
            <a:off x="5376499" y="6440673"/>
            <a:ext cx="5088332"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i="1" sz="2400">
                <a:latin typeface="Helvetica Neue"/>
                <a:ea typeface="Helvetica Neue"/>
                <a:cs typeface="Helvetica Neue"/>
                <a:sym typeface="Helvetica Neue"/>
              </a:defRPr>
            </a:lvl1pPr>
          </a:lstStyle>
          <a:p>
            <a:pPr/>
            <a:r>
              <a:t>A good news for looking for CME! </a:t>
            </a:r>
          </a:p>
        </p:txBody>
      </p:sp>
      <p:sp>
        <p:nvSpPr>
          <p:cNvPr id="1813" name="Ψ2SP has stronger correlation with ΨB than Ψ2."/>
          <p:cNvSpPr txBox="1"/>
          <p:nvPr/>
        </p:nvSpPr>
        <p:spPr>
          <a:xfrm>
            <a:off x="5530755" y="3423388"/>
            <a:ext cx="680720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b="1" i="1" sz="2400">
                <a:latin typeface="Helvetica Neue"/>
                <a:ea typeface="Helvetica Neue"/>
                <a:cs typeface="Helvetica Neue"/>
                <a:sym typeface="Helvetica Neue"/>
              </a:defRPr>
            </a:pPr>
            <a:r>
              <a:t>Ψ</a:t>
            </a:r>
            <a:r>
              <a:rPr baseline="-5999"/>
              <a:t>2</a:t>
            </a:r>
            <a:r>
              <a:rPr baseline="31999"/>
              <a:t>SP</a:t>
            </a:r>
            <a:r>
              <a:t> has stronger correlation with Ψ</a:t>
            </a:r>
            <a:r>
              <a:rPr baseline="-5999"/>
              <a:t>B</a:t>
            </a:r>
            <a:r>
              <a:t> than Ψ</a:t>
            </a:r>
            <a:r>
              <a:rPr baseline="-5999"/>
              <a:t>2</a:t>
            </a:r>
            <a:r>
              <a:t>.</a:t>
            </a:r>
          </a:p>
        </p:txBody>
      </p:sp>
      <p:sp>
        <p:nvSpPr>
          <p:cNvPr id="1814" name="Line"/>
          <p:cNvSpPr/>
          <p:nvPr/>
        </p:nvSpPr>
        <p:spPr>
          <a:xfrm>
            <a:off x="1728302" y="6760729"/>
            <a:ext cx="3155875" cy="1"/>
          </a:xfrm>
          <a:prstGeom prst="line">
            <a:avLst/>
          </a:prstGeom>
          <a:ln w="25400">
            <a:solidFill>
              <a:srgbClr val="000000"/>
            </a:solidFill>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15" name="Rectangle"/>
          <p:cNvSpPr/>
          <p:nvPr/>
        </p:nvSpPr>
        <p:spPr>
          <a:xfrm>
            <a:off x="4080111" y="1777848"/>
            <a:ext cx="895140" cy="6229063"/>
          </a:xfrm>
          <a:prstGeom prst="rect">
            <a:avLst/>
          </a:prstGeom>
          <a:ln w="50800">
            <a:solidFill>
              <a:schemeClr val="accent4">
                <a:hueOff val="-1081314"/>
                <a:satOff val="4338"/>
                <a:lumOff val="-8931"/>
              </a:schemeClr>
            </a:solidFill>
            <a:custDash>
              <a:ds d="200000" sp="200000"/>
            </a:custDash>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16" name="Rectangle"/>
          <p:cNvSpPr/>
          <p:nvPr/>
        </p:nvSpPr>
        <p:spPr>
          <a:xfrm>
            <a:off x="5205690" y="4672617"/>
            <a:ext cx="7046519" cy="759606"/>
          </a:xfrm>
          <a:prstGeom prst="rect">
            <a:avLst/>
          </a:prstGeom>
          <a:solidFill>
            <a:srgbClr val="FFFFFF"/>
          </a:solidFill>
          <a:ln w="12700">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17"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Phase diagram of matters"/>
          <p:cNvSpPr txBox="1"/>
          <p:nvPr/>
        </p:nvSpPr>
        <p:spPr>
          <a:xfrm>
            <a:off x="543842" y="161148"/>
            <a:ext cx="11899901" cy="762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Phase diagram of matters</a:t>
            </a:r>
          </a:p>
        </p:txBody>
      </p:sp>
      <p:sp>
        <p:nvSpPr>
          <p:cNvPr id="649" name="Slide Number"/>
          <p:cNvSpPr txBox="1"/>
          <p:nvPr>
            <p:ph type="sldNum" sz="quarter" idx="4294967295"/>
          </p:nvPr>
        </p:nvSpPr>
        <p:spPr>
          <a:xfrm>
            <a:off x="12602633" y="9323609"/>
            <a:ext cx="2286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pic>
        <p:nvPicPr>
          <p:cNvPr id="650" name="image.png" descr="image.png"/>
          <p:cNvPicPr>
            <a:picLocks noChangeAspect="1"/>
          </p:cNvPicPr>
          <p:nvPr/>
        </p:nvPicPr>
        <p:blipFill>
          <a:blip r:embed="rId2">
            <a:extLst/>
          </a:blip>
          <a:srcRect l="1655" t="1182" r="22" b="2558"/>
          <a:stretch>
            <a:fillRect/>
          </a:stretch>
        </p:blipFill>
        <p:spPr>
          <a:xfrm>
            <a:off x="7210417" y="2255131"/>
            <a:ext cx="5218771" cy="5553760"/>
          </a:xfrm>
          <a:prstGeom prst="rect">
            <a:avLst/>
          </a:prstGeom>
          <a:ln w="12700">
            <a:miter lim="400000"/>
          </a:ln>
        </p:spPr>
      </p:pic>
      <p:grpSp>
        <p:nvGrpSpPr>
          <p:cNvPr id="653" name="Group"/>
          <p:cNvGrpSpPr/>
          <p:nvPr/>
        </p:nvGrpSpPr>
        <p:grpSpPr>
          <a:xfrm>
            <a:off x="248539" y="2260610"/>
            <a:ext cx="6425128" cy="5232380"/>
            <a:chOff x="0" y="0"/>
            <a:chExt cx="6425126" cy="5232379"/>
          </a:xfrm>
        </p:grpSpPr>
        <p:pic>
          <p:nvPicPr>
            <p:cNvPr id="651" name="image.png" descr="image.png"/>
            <p:cNvPicPr>
              <a:picLocks noChangeAspect="1"/>
            </p:cNvPicPr>
            <p:nvPr/>
          </p:nvPicPr>
          <p:blipFill>
            <a:blip r:embed="rId3">
              <a:extLst/>
            </a:blip>
            <a:stretch>
              <a:fillRect/>
            </a:stretch>
          </p:blipFill>
          <p:spPr>
            <a:xfrm>
              <a:off x="0" y="0"/>
              <a:ext cx="6425127" cy="5232380"/>
            </a:xfrm>
            <a:prstGeom prst="rect">
              <a:avLst/>
            </a:prstGeom>
            <a:ln w="12700" cap="flat">
              <a:noFill/>
              <a:miter lim="400000"/>
            </a:ln>
            <a:effectLst/>
          </p:spPr>
        </p:pic>
        <p:sp>
          <p:nvSpPr>
            <p:cNvPr id="652" name="Oval"/>
            <p:cNvSpPr/>
            <p:nvPr/>
          </p:nvSpPr>
          <p:spPr>
            <a:xfrm>
              <a:off x="4958632" y="1394616"/>
              <a:ext cx="576942" cy="581948"/>
            </a:xfrm>
            <a:prstGeom prst="ellipse">
              <a:avLst/>
            </a:prstGeom>
            <a:noFill/>
            <a:ln w="38100" cap="flat">
              <a:solidFill>
                <a:srgbClr val="FF0000"/>
              </a:solidFill>
              <a:prstDash val="solid"/>
              <a:round/>
            </a:ln>
            <a:effectLst/>
          </p:spPr>
          <p:txBody>
            <a:bodyPr wrap="square" lIns="45719" tIns="45719" rIns="45719" bIns="45719" numCol="1" anchor="t">
              <a:noAutofit/>
            </a:bodyPr>
            <a:lstStyle/>
            <a:p>
              <a:pPr algn="ctr" defTabSz="914400">
                <a:defRPr sz="1800">
                  <a:latin typeface="Verdana"/>
                  <a:ea typeface="Verdana"/>
                  <a:cs typeface="Verdana"/>
                  <a:sym typeface="Verdana"/>
                </a:defRPr>
              </a:pPr>
            </a:p>
          </p:txBody>
        </p:sp>
      </p:grpSp>
      <p:sp>
        <p:nvSpPr>
          <p:cNvPr id="654" name="水相图"/>
          <p:cNvSpPr txBox="1"/>
          <p:nvPr/>
        </p:nvSpPr>
        <p:spPr>
          <a:xfrm>
            <a:off x="2603853" y="1439176"/>
            <a:ext cx="1714501"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水相图</a:t>
            </a:r>
          </a:p>
        </p:txBody>
      </p:sp>
      <p:sp>
        <p:nvSpPr>
          <p:cNvPr id="655" name="QCD物质相图"/>
          <p:cNvSpPr txBox="1"/>
          <p:nvPr/>
        </p:nvSpPr>
        <p:spPr>
          <a:xfrm>
            <a:off x="7758773" y="1439176"/>
            <a:ext cx="3464720"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QCD物质相图</a:t>
            </a:r>
          </a:p>
        </p:txBody>
      </p:sp>
      <p:sp>
        <p:nvSpPr>
          <p:cNvPr id="656" name="热力学关系：ε=Ts+𝛍n-P"/>
          <p:cNvSpPr txBox="1"/>
          <p:nvPr/>
        </p:nvSpPr>
        <p:spPr>
          <a:xfrm>
            <a:off x="2305621" y="7924443"/>
            <a:ext cx="7682358" cy="11739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5600">
                <a:latin typeface="Times New Roman"/>
                <a:ea typeface="Times New Roman"/>
                <a:cs typeface="Times New Roman"/>
                <a:sym typeface="Times New Roman"/>
              </a:defRPr>
            </a:lvl1pPr>
          </a:lstStyle>
          <a:p>
            <a:pPr/>
            <a:r>
              <a:t>热力学关系：ε=Ts+𝛍n-P</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19" name="图片 1" descr="图片 1"/>
          <p:cNvPicPr>
            <a:picLocks noChangeAspect="1"/>
          </p:cNvPicPr>
          <p:nvPr/>
        </p:nvPicPr>
        <p:blipFill>
          <a:blip r:embed="rId2">
            <a:extLst/>
          </a:blip>
          <a:stretch>
            <a:fillRect/>
          </a:stretch>
        </p:blipFill>
        <p:spPr>
          <a:xfrm>
            <a:off x="956292" y="1764635"/>
            <a:ext cx="4126593" cy="2916592"/>
          </a:xfrm>
          <a:prstGeom prst="rect">
            <a:avLst/>
          </a:prstGeom>
          <a:ln w="12700">
            <a:miter lim="400000"/>
          </a:ln>
        </p:spPr>
      </p:pic>
      <p:pic>
        <p:nvPicPr>
          <p:cNvPr id="1820" name="图片 2" descr="图片 2"/>
          <p:cNvPicPr>
            <a:picLocks noChangeAspect="1"/>
          </p:cNvPicPr>
          <p:nvPr/>
        </p:nvPicPr>
        <p:blipFill>
          <a:blip r:embed="rId3">
            <a:extLst/>
          </a:blip>
          <a:stretch>
            <a:fillRect/>
          </a:stretch>
        </p:blipFill>
        <p:spPr>
          <a:xfrm>
            <a:off x="943057" y="5530808"/>
            <a:ext cx="4106215" cy="2850494"/>
          </a:xfrm>
          <a:prstGeom prst="rect">
            <a:avLst/>
          </a:prstGeom>
          <a:ln w="12700">
            <a:miter lim="400000"/>
          </a:ln>
        </p:spPr>
      </p:pic>
      <p:grpSp>
        <p:nvGrpSpPr>
          <p:cNvPr id="1823" name="矩形 3"/>
          <p:cNvGrpSpPr/>
          <p:nvPr/>
        </p:nvGrpSpPr>
        <p:grpSpPr>
          <a:xfrm>
            <a:off x="4683182" y="254838"/>
            <a:ext cx="4050319" cy="660216"/>
            <a:chOff x="0" y="230529"/>
            <a:chExt cx="4050317" cy="660215"/>
          </a:xfrm>
        </p:grpSpPr>
        <p:sp>
          <p:nvSpPr>
            <p:cNvPr id="1821" name="Rectangle"/>
            <p:cNvSpPr/>
            <p:nvPr/>
          </p:nvSpPr>
          <p:spPr>
            <a:xfrm>
              <a:off x="0" y="230529"/>
              <a:ext cx="4050318" cy="660216"/>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22" name="Text"/>
            <p:cNvSpPr/>
            <p:nvPr/>
          </p:nvSpPr>
          <p:spPr>
            <a:xfrm>
              <a:off x="0" y="230529"/>
              <a:ext cx="4050318"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826" name="矩形 4"/>
          <p:cNvGrpSpPr/>
          <p:nvPr/>
        </p:nvGrpSpPr>
        <p:grpSpPr>
          <a:xfrm>
            <a:off x="5525432" y="2194556"/>
            <a:ext cx="7900718" cy="712939"/>
            <a:chOff x="0" y="0"/>
            <a:chExt cx="7900716" cy="712938"/>
          </a:xfrm>
        </p:grpSpPr>
        <p:sp>
          <p:nvSpPr>
            <p:cNvPr id="1824" name="Rectangle"/>
            <p:cNvSpPr/>
            <p:nvPr/>
          </p:nvSpPr>
          <p:spPr>
            <a:xfrm>
              <a:off x="0" y="244293"/>
              <a:ext cx="7900717" cy="468646"/>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25" name="Rectangle"/>
            <p:cNvSpPr txBox="1"/>
            <p:nvPr/>
          </p:nvSpPr>
          <p:spPr>
            <a:xfrm>
              <a:off x="0" y="0"/>
              <a:ext cx="7900717" cy="488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sp>
        <p:nvSpPr>
          <p:cNvPr id="1827" name="矩形 5"/>
          <p:cNvSpPr txBox="1"/>
          <p:nvPr/>
        </p:nvSpPr>
        <p:spPr>
          <a:xfrm>
            <a:off x="5399573" y="5707165"/>
            <a:ext cx="7570132" cy="12634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0050" indent="-400050" defTabSz="584200">
              <a:spcBef>
                <a:spcPts val="1700"/>
              </a:spcBef>
              <a:buSzPct val="100000"/>
              <a:buChar char="➢"/>
              <a:defRPr b="1" sz="2000">
                <a:latin typeface="Helvetica Neue"/>
                <a:ea typeface="Helvetica Neue"/>
                <a:cs typeface="Helvetica Neue"/>
                <a:sym typeface="Helvetica Neue"/>
              </a:defRPr>
            </a:pPr>
            <a:r>
              <a:t>For case 1, RR is near 15%.</a:t>
            </a:r>
          </a:p>
          <a:p>
            <a:pPr marL="400050" indent="-400050" defTabSz="584200">
              <a:spcBef>
                <a:spcPts val="1700"/>
              </a:spcBef>
              <a:buSzPct val="100000"/>
              <a:buChar char="➢"/>
              <a:defRPr b="1" sz="2000">
                <a:latin typeface="Helvetica Neue"/>
                <a:ea typeface="Helvetica Neue"/>
                <a:cs typeface="Helvetica Neue"/>
                <a:sym typeface="Helvetica Neue"/>
              </a:defRPr>
            </a:pPr>
            <a:r>
              <a:t>For case 2, RR increases from 0 to 15% from central to peripheral events.</a:t>
            </a:r>
          </a:p>
        </p:txBody>
      </p:sp>
      <p:grpSp>
        <p:nvGrpSpPr>
          <p:cNvPr id="1830" name="矩形 8"/>
          <p:cNvGrpSpPr/>
          <p:nvPr/>
        </p:nvGrpSpPr>
        <p:grpSpPr>
          <a:xfrm>
            <a:off x="5764899" y="7635015"/>
            <a:ext cx="2283910" cy="741470"/>
            <a:chOff x="0" y="230529"/>
            <a:chExt cx="2283908" cy="741468"/>
          </a:xfrm>
        </p:grpSpPr>
        <p:sp>
          <p:nvSpPr>
            <p:cNvPr id="1828" name="Rectangle"/>
            <p:cNvSpPr/>
            <p:nvPr/>
          </p:nvSpPr>
          <p:spPr>
            <a:xfrm>
              <a:off x="0" y="230529"/>
              <a:ext cx="2283909" cy="741470"/>
            </a:xfrm>
            <a:prstGeom prst="rect">
              <a:avLst/>
            </a:prstGeom>
            <a:blipFill rotWithShape="1">
              <a:blip r:embed="rId6"/>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29" name="Text"/>
            <p:cNvSpPr/>
            <p:nvPr/>
          </p:nvSpPr>
          <p:spPr>
            <a:xfrm>
              <a:off x="-1" y="230529"/>
              <a:ext cx="22839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831" name="CME observable Δ𝛾:"/>
          <p:cNvSpPr txBox="1"/>
          <p:nvPr/>
        </p:nvSpPr>
        <p:spPr>
          <a:xfrm>
            <a:off x="5633519" y="1763847"/>
            <a:ext cx="3118529" cy="4626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i="1" sz="2400">
                <a:latin typeface="Helvetica Neue"/>
                <a:ea typeface="Helvetica Neue"/>
                <a:cs typeface="Helvetica Neue"/>
                <a:sym typeface="Helvetica Neue"/>
              </a:defRPr>
            </a:lvl1pPr>
          </a:lstStyle>
          <a:p>
            <a:pPr/>
            <a:r>
              <a:t>CME observable Δ𝛾: </a:t>
            </a:r>
          </a:p>
        </p:txBody>
      </p:sp>
      <p:sp>
        <p:nvSpPr>
          <p:cNvPr id="1832" name="Rectangle"/>
          <p:cNvSpPr/>
          <p:nvPr/>
        </p:nvSpPr>
        <p:spPr>
          <a:xfrm>
            <a:off x="4130911" y="1777848"/>
            <a:ext cx="895140" cy="6229063"/>
          </a:xfrm>
          <a:prstGeom prst="rect">
            <a:avLst/>
          </a:prstGeom>
          <a:ln w="50800">
            <a:solidFill>
              <a:schemeClr val="accent4">
                <a:hueOff val="-1081314"/>
                <a:satOff val="4338"/>
                <a:lumOff val="-8931"/>
              </a:schemeClr>
            </a:solidFill>
            <a:custDash>
              <a:ds d="200000" sp="200000"/>
            </a:custDash>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33" name="~15"/>
          <p:cNvSpPr txBox="1"/>
          <p:nvPr/>
        </p:nvSpPr>
        <p:spPr>
          <a:xfrm>
            <a:off x="6734371" y="2952100"/>
            <a:ext cx="636118"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400">
                <a:latin typeface="Helvetica Neue"/>
                <a:ea typeface="Helvetica Neue"/>
                <a:cs typeface="Helvetica Neue"/>
                <a:sym typeface="Helvetica Neue"/>
              </a:defRPr>
            </a:lvl1pPr>
          </a:lstStyle>
          <a:p>
            <a:pPr/>
            <a:r>
              <a:t>~15</a:t>
            </a:r>
          </a:p>
        </p:txBody>
      </p:sp>
      <p:sp>
        <p:nvSpPr>
          <p:cNvPr id="1834" name="~10"/>
          <p:cNvSpPr txBox="1"/>
          <p:nvPr/>
        </p:nvSpPr>
        <p:spPr>
          <a:xfrm>
            <a:off x="9521443" y="2952100"/>
            <a:ext cx="636119"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b="1" sz="2400">
                <a:latin typeface="Helvetica Neue"/>
                <a:ea typeface="Helvetica Neue"/>
                <a:cs typeface="Helvetica Neue"/>
                <a:sym typeface="Helvetica Neue"/>
              </a:defRPr>
            </a:lvl1pPr>
          </a:lstStyle>
          <a:p>
            <a:pPr/>
            <a:r>
              <a:t>~10</a:t>
            </a:r>
          </a:p>
        </p:txBody>
      </p:sp>
      <p:sp>
        <p:nvSpPr>
          <p:cNvPr id="1835" name="Less contaminated by deformation…"/>
          <p:cNvSpPr txBox="1"/>
          <p:nvPr/>
        </p:nvSpPr>
        <p:spPr>
          <a:xfrm>
            <a:off x="7469507" y="7045207"/>
            <a:ext cx="5256582" cy="8293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584200">
              <a:defRPr b="1" i="1" sz="2400">
                <a:solidFill>
                  <a:schemeClr val="accent4">
                    <a:hueOff val="-1081314"/>
                    <a:satOff val="4338"/>
                    <a:lumOff val="-8931"/>
                  </a:schemeClr>
                </a:solidFill>
                <a:latin typeface="Helvetica Neue"/>
                <a:ea typeface="Helvetica Neue"/>
                <a:cs typeface="Helvetica Neue"/>
                <a:sym typeface="Helvetica Neue"/>
              </a:defRPr>
            </a:pPr>
            <a:r>
              <a:t>Less contaminated by deformation </a:t>
            </a:r>
          </a:p>
          <a:p>
            <a:pPr algn="ctr" defTabSz="584200">
              <a:defRPr b="1" i="1" sz="2400">
                <a:solidFill>
                  <a:schemeClr val="accent4">
                    <a:hueOff val="-1081314"/>
                    <a:satOff val="4338"/>
                    <a:lumOff val="-8931"/>
                  </a:schemeClr>
                </a:solidFill>
                <a:latin typeface="Helvetica Neue"/>
                <a:ea typeface="Helvetica Neue"/>
                <a:cs typeface="Helvetica Neue"/>
                <a:sym typeface="Helvetica Neue"/>
              </a:defRPr>
            </a:pPr>
            <a:r>
              <a:t>in peripheral events</a:t>
            </a:r>
          </a:p>
        </p:txBody>
      </p:sp>
      <p:sp>
        <p:nvSpPr>
          <p:cNvPr id="1836"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8" name="图片 1" descr="图片 1"/>
          <p:cNvPicPr>
            <a:picLocks noChangeAspect="1"/>
          </p:cNvPicPr>
          <p:nvPr/>
        </p:nvPicPr>
        <p:blipFill>
          <a:blip r:embed="rId2">
            <a:extLst/>
          </a:blip>
          <a:stretch>
            <a:fillRect/>
          </a:stretch>
        </p:blipFill>
        <p:spPr>
          <a:xfrm>
            <a:off x="1020497" y="1903882"/>
            <a:ext cx="10475600" cy="4985299"/>
          </a:xfrm>
          <a:prstGeom prst="rect">
            <a:avLst/>
          </a:prstGeom>
          <a:ln w="12700">
            <a:miter lim="400000"/>
          </a:ln>
        </p:spPr>
      </p:pic>
      <p:grpSp>
        <p:nvGrpSpPr>
          <p:cNvPr id="1841" name="矩形 2"/>
          <p:cNvGrpSpPr/>
          <p:nvPr/>
        </p:nvGrpSpPr>
        <p:grpSpPr>
          <a:xfrm>
            <a:off x="4180068" y="-156811"/>
            <a:ext cx="5249445" cy="1154457"/>
            <a:chOff x="0" y="0"/>
            <a:chExt cx="5249444" cy="1154456"/>
          </a:xfrm>
        </p:grpSpPr>
        <p:sp>
          <p:nvSpPr>
            <p:cNvPr id="1839" name="Rectangle"/>
            <p:cNvSpPr/>
            <p:nvPr/>
          </p:nvSpPr>
          <p:spPr>
            <a:xfrm>
              <a:off x="0" y="298779"/>
              <a:ext cx="5249445" cy="855678"/>
            </a:xfrm>
            <a:prstGeom prst="rect">
              <a:avLst/>
            </a:prstGeom>
            <a:blipFill rotWithShape="1">
              <a:blip r:embed="rId3"/>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40" name="Rectangle"/>
            <p:cNvSpPr txBox="1"/>
            <p:nvPr/>
          </p:nvSpPr>
          <p:spPr>
            <a:xfrm>
              <a:off x="0" y="0"/>
              <a:ext cx="5249445" cy="5975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844" name="矩形 3"/>
          <p:cNvGrpSpPr/>
          <p:nvPr/>
        </p:nvGrpSpPr>
        <p:grpSpPr>
          <a:xfrm>
            <a:off x="1552067" y="6889179"/>
            <a:ext cx="10137733" cy="1984911"/>
            <a:chOff x="0" y="0"/>
            <a:chExt cx="10137732" cy="1984909"/>
          </a:xfrm>
        </p:grpSpPr>
        <p:sp>
          <p:nvSpPr>
            <p:cNvPr id="1842" name="Rectangle"/>
            <p:cNvSpPr/>
            <p:nvPr/>
          </p:nvSpPr>
          <p:spPr>
            <a:xfrm>
              <a:off x="0" y="298052"/>
              <a:ext cx="10137733" cy="1686858"/>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43" name="Rectangle"/>
            <p:cNvSpPr txBox="1"/>
            <p:nvPr/>
          </p:nvSpPr>
          <p:spPr>
            <a:xfrm>
              <a:off x="0" y="0"/>
              <a:ext cx="10137733" cy="5334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847" name="矩形 7"/>
          <p:cNvGrpSpPr/>
          <p:nvPr/>
        </p:nvGrpSpPr>
        <p:grpSpPr>
          <a:xfrm>
            <a:off x="3159120" y="2144729"/>
            <a:ext cx="4200876" cy="519734"/>
            <a:chOff x="0" y="230529"/>
            <a:chExt cx="4200875" cy="519732"/>
          </a:xfrm>
        </p:grpSpPr>
        <p:sp>
          <p:nvSpPr>
            <p:cNvPr id="1845" name="Rectangle"/>
            <p:cNvSpPr/>
            <p:nvPr/>
          </p:nvSpPr>
          <p:spPr>
            <a:xfrm>
              <a:off x="0" y="230529"/>
              <a:ext cx="4200875" cy="519733"/>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46" name="Text"/>
            <p:cNvSpPr/>
            <p:nvPr/>
          </p:nvSpPr>
          <p:spPr>
            <a:xfrm>
              <a:off x="-1" y="230529"/>
              <a:ext cx="4200876"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sp>
        <p:nvSpPr>
          <p:cNvPr id="1848" name="Line"/>
          <p:cNvSpPr/>
          <p:nvPr/>
        </p:nvSpPr>
        <p:spPr>
          <a:xfrm>
            <a:off x="2300819" y="4558657"/>
            <a:ext cx="9007944" cy="1"/>
          </a:xfrm>
          <a:prstGeom prst="line">
            <a:avLst/>
          </a:prstGeom>
          <a:ln w="25400">
            <a:solidFill>
              <a:srgbClr val="000000"/>
            </a:solidFill>
            <a:miter lim="400000"/>
          </a:ln>
        </p:spPr>
        <p:txBody>
          <a:bodyPr lIns="50800" tIns="50800" rIns="50800" bIns="50800" anchor="ct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49" name="Slide Number"/>
          <p:cNvSpPr txBox="1"/>
          <p:nvPr>
            <p:ph type="sldNum" sz="quarter" idx="4294967295"/>
          </p:nvPr>
        </p:nvSpPr>
        <p:spPr>
          <a:xfrm>
            <a:off x="12545483" y="9313898"/>
            <a:ext cx="342901" cy="3683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850" name="矩形 6"/>
          <p:cNvSpPr txBox="1"/>
          <p:nvPr/>
        </p:nvSpPr>
        <p:spPr>
          <a:xfrm>
            <a:off x="5958615" y="1364679"/>
            <a:ext cx="6191416" cy="362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b="1" sz="1700">
                <a:latin typeface="Helvetica Neue"/>
                <a:ea typeface="Helvetica Neue"/>
                <a:cs typeface="Helvetica Neue"/>
                <a:sym typeface="Helvetica Neue"/>
              </a:defRPr>
            </a:pPr>
            <a:r>
              <a:t>X. L. Zhao, G. L. Ma, Y. G. Ma, </a:t>
            </a:r>
            <a:r>
              <a:t>PRC 99, </a:t>
            </a:r>
            <a:r>
              <a:t>034903 </a:t>
            </a:r>
            <a:r>
              <a:t>(2019)</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59" name="Group"/>
          <p:cNvGrpSpPr/>
          <p:nvPr/>
        </p:nvGrpSpPr>
        <p:grpSpPr>
          <a:xfrm>
            <a:off x="7043745" y="1207302"/>
            <a:ext cx="5778510" cy="5844422"/>
            <a:chOff x="0" y="0"/>
            <a:chExt cx="5778509" cy="5844420"/>
          </a:xfrm>
        </p:grpSpPr>
        <p:grpSp>
          <p:nvGrpSpPr>
            <p:cNvPr id="1857" name="Group"/>
            <p:cNvGrpSpPr/>
            <p:nvPr/>
          </p:nvGrpSpPr>
          <p:grpSpPr>
            <a:xfrm>
              <a:off x="0" y="0"/>
              <a:ext cx="5778510" cy="5844421"/>
              <a:chOff x="0" y="0"/>
              <a:chExt cx="5778509" cy="5844420"/>
            </a:xfrm>
          </p:grpSpPr>
          <p:grpSp>
            <p:nvGrpSpPr>
              <p:cNvPr id="1854" name="Group"/>
              <p:cNvGrpSpPr/>
              <p:nvPr/>
            </p:nvGrpSpPr>
            <p:grpSpPr>
              <a:xfrm>
                <a:off x="0" y="0"/>
                <a:ext cx="5778510" cy="5844421"/>
                <a:chOff x="0" y="0"/>
                <a:chExt cx="5778509" cy="5844420"/>
              </a:xfrm>
            </p:grpSpPr>
            <p:pic>
              <p:nvPicPr>
                <p:cNvPr id="1852" name="image.png" descr="image.png"/>
                <p:cNvPicPr>
                  <a:picLocks noChangeAspect="1"/>
                </p:cNvPicPr>
                <p:nvPr/>
              </p:nvPicPr>
              <p:blipFill>
                <a:blip r:embed="rId2">
                  <a:extLst/>
                </a:blip>
                <a:stretch>
                  <a:fillRect/>
                </a:stretch>
              </p:blipFill>
              <p:spPr>
                <a:xfrm>
                  <a:off x="0" y="0"/>
                  <a:ext cx="5778510" cy="5844421"/>
                </a:xfrm>
                <a:prstGeom prst="rect">
                  <a:avLst/>
                </a:prstGeom>
                <a:ln w="12700" cap="flat">
                  <a:noFill/>
                  <a:miter lim="400000"/>
                </a:ln>
                <a:effectLst/>
              </p:spPr>
            </p:pic>
            <p:sp>
              <p:nvSpPr>
                <p:cNvPr id="1853" name="Line"/>
                <p:cNvSpPr/>
                <p:nvPr/>
              </p:nvSpPr>
              <p:spPr>
                <a:xfrm>
                  <a:off x="5362874" y="1411665"/>
                  <a:ext cx="1832" cy="3654596"/>
                </a:xfrm>
                <a:prstGeom prst="line">
                  <a:avLst/>
                </a:prstGeom>
                <a:noFill/>
                <a:ln w="57150" cap="flat">
                  <a:solidFill>
                    <a:srgbClr val="000000"/>
                  </a:solidFill>
                  <a:prstDash val="solid"/>
                  <a:round/>
                </a:ln>
                <a:effectLst/>
              </p:spPr>
              <p:txBody>
                <a:bodyPr wrap="square" lIns="50800" tIns="50800" rIns="50800" bIns="50800" numCol="1" anchor="ctr">
                  <a:noAutofit/>
                </a:bodyPr>
                <a:lstStyle/>
                <a:p>
                  <a:pPr/>
                </a:p>
              </p:txBody>
            </p:sp>
          </p:grpSp>
          <p:sp>
            <p:nvSpPr>
              <p:cNvPr id="1855" name="Rectangle"/>
              <p:cNvSpPr/>
              <p:nvPr/>
            </p:nvSpPr>
            <p:spPr>
              <a:xfrm>
                <a:off x="796464" y="2103761"/>
                <a:ext cx="3647265" cy="48337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856" name="dipole charge separation"/>
              <p:cNvSpPr txBox="1"/>
              <p:nvPr/>
            </p:nvSpPr>
            <p:spPr>
              <a:xfrm>
                <a:off x="751475" y="2030185"/>
                <a:ext cx="3653595" cy="5719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584200">
                  <a:defRPr b="1" sz="1800">
                    <a:solidFill>
                      <a:srgbClr val="FF2600"/>
                    </a:solidFill>
                    <a:latin typeface="Arial"/>
                    <a:ea typeface="Arial"/>
                    <a:cs typeface="Arial"/>
                    <a:sym typeface="Arial"/>
                  </a:defRPr>
                </a:lvl1pPr>
              </a:lstStyle>
              <a:p>
                <a:pPr/>
                <a:r>
                  <a:t>dipole charge separation</a:t>
                </a:r>
              </a:p>
            </p:txBody>
          </p:sp>
        </p:grpSp>
        <p:sp>
          <p:nvSpPr>
            <p:cNvPr id="1858" name="Rectangle"/>
            <p:cNvSpPr/>
            <p:nvPr/>
          </p:nvSpPr>
          <p:spPr>
            <a:xfrm>
              <a:off x="731864" y="2047489"/>
              <a:ext cx="3745313" cy="580907"/>
            </a:xfrm>
            <a:prstGeom prst="rect">
              <a:avLst/>
            </a:prstGeom>
            <a:noFill/>
            <a:ln w="762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1860" name="(1) Introduction"/>
          <p:cNvSpPr txBox="1"/>
          <p:nvPr/>
        </p:nvSpPr>
        <p:spPr>
          <a:xfrm>
            <a:off x="188912" y="479425"/>
            <a:ext cx="4624548" cy="7801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4135437">
              <a:buClr>
                <a:srgbClr val="FFFFFF"/>
              </a:buClr>
              <a:buFont typeface="Arial"/>
              <a:defRPr b="1" sz="4800">
                <a:solidFill>
                  <a:srgbClr val="FFFFFF"/>
                </a:solidFill>
                <a:uFill>
                  <a:solidFill>
                    <a:srgbClr val="FFFFFF"/>
                  </a:solidFill>
                </a:uFill>
                <a:latin typeface="Arial"/>
                <a:ea typeface="Arial"/>
                <a:cs typeface="Arial"/>
                <a:sym typeface="Arial"/>
              </a:defRPr>
            </a:lvl1pPr>
          </a:lstStyle>
          <a:p>
            <a:pPr/>
            <a:r>
              <a:t>(1) Introduction</a:t>
            </a:r>
          </a:p>
        </p:txBody>
      </p:sp>
      <p:sp>
        <p:nvSpPr>
          <p:cNvPr id="1861" name="Arrow"/>
          <p:cNvSpPr/>
          <p:nvPr/>
        </p:nvSpPr>
        <p:spPr>
          <a:xfrm>
            <a:off x="5988050" y="2219325"/>
            <a:ext cx="1512888" cy="288925"/>
          </a:xfrm>
          <a:prstGeom prst="rightArrow">
            <a:avLst>
              <a:gd name="adj1" fmla="val 50000"/>
              <a:gd name="adj2" fmla="val 130907"/>
            </a:avLst>
          </a:prstGeom>
          <a:solidFill>
            <a:srgbClr val="000000"/>
          </a:solidFill>
          <a:ln>
            <a:solidFill>
              <a:srgbClr val="000000"/>
            </a:solidFill>
          </a:ln>
        </p:spPr>
        <p:txBody>
          <a:bodyPr lIns="50800" tIns="50800" rIns="50800" bIns="50800" anchor="ctr"/>
          <a:lstStyle/>
          <a:p>
            <a:pPr marL="40639" marR="40639" defTabSz="914400">
              <a:defRPr sz="1800">
                <a:uFill>
                  <a:solidFill>
                    <a:srgbClr val="000000"/>
                  </a:solidFill>
                </a:uFill>
                <a:latin typeface="Arial"/>
                <a:ea typeface="Arial"/>
                <a:cs typeface="Arial"/>
                <a:sym typeface="Arial"/>
              </a:defRPr>
            </a:pPr>
          </a:p>
        </p:txBody>
      </p:sp>
      <p:sp>
        <p:nvSpPr>
          <p:cNvPr id="1862" name="Isobaric collision transport simulations with CME"/>
          <p:cNvSpPr txBox="1"/>
          <p:nvPr/>
        </p:nvSpPr>
        <p:spPr>
          <a:xfrm>
            <a:off x="1097433" y="-137418"/>
            <a:ext cx="11294121"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39199" marR="39199" algn="ctr" defTabSz="914400">
              <a:buClr>
                <a:srgbClr val="000000"/>
              </a:buClr>
              <a:buFont typeface="Times New Roman"/>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defRPr b="1" sz="3900">
                <a:uFill>
                  <a:solidFill>
                    <a:srgbClr val="000000"/>
                  </a:solidFill>
                </a:uFill>
                <a:latin typeface="Times New Roman"/>
                <a:ea typeface="Times New Roman"/>
                <a:cs typeface="Times New Roman"/>
                <a:sym typeface="Times New Roman"/>
              </a:defRPr>
            </a:lvl1pPr>
          </a:lstStyle>
          <a:p>
            <a:pPr/>
            <a:r>
              <a:t>Isobaric collision transport simulations with CME</a:t>
            </a:r>
          </a:p>
        </p:txBody>
      </p:sp>
      <p:pic>
        <p:nvPicPr>
          <p:cNvPr id="1863" name="image.tiff" descr="image.tiff"/>
          <p:cNvPicPr>
            <a:picLocks noChangeAspect="0"/>
          </p:cNvPicPr>
          <p:nvPr/>
        </p:nvPicPr>
        <p:blipFill>
          <a:blip r:embed="rId3">
            <a:extLst/>
          </a:blip>
          <a:stretch>
            <a:fillRect/>
          </a:stretch>
        </p:blipFill>
        <p:spPr>
          <a:xfrm>
            <a:off x="782637" y="4419600"/>
            <a:ext cx="4927601" cy="2870200"/>
          </a:xfrm>
          <a:prstGeom prst="rect">
            <a:avLst/>
          </a:prstGeom>
          <a:ln w="12700">
            <a:miter lim="400000"/>
          </a:ln>
        </p:spPr>
      </p:pic>
      <p:sp>
        <p:nvSpPr>
          <p:cNvPr id="1864" name="Circle"/>
          <p:cNvSpPr/>
          <p:nvPr/>
        </p:nvSpPr>
        <p:spPr>
          <a:xfrm>
            <a:off x="1435100" y="7632700"/>
            <a:ext cx="406400" cy="406400"/>
          </a:xfrm>
          <a:prstGeom prst="ellipse">
            <a:avLst/>
          </a:prstGeom>
          <a:solidFill>
            <a:srgbClr val="0433FF"/>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865" name="Circle"/>
          <p:cNvSpPr/>
          <p:nvPr/>
        </p:nvSpPr>
        <p:spPr>
          <a:xfrm>
            <a:off x="1993900" y="7632700"/>
            <a:ext cx="406400" cy="406400"/>
          </a:xfrm>
          <a:prstGeom prst="ellipse">
            <a:avLst/>
          </a:prstGeom>
          <a:solidFill>
            <a:srgbClr val="FF26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866" name="Line"/>
          <p:cNvSpPr/>
          <p:nvPr/>
        </p:nvSpPr>
        <p:spPr>
          <a:xfrm flipH="1" flipV="1">
            <a:off x="1641499" y="8089752"/>
            <a:ext cx="2" cy="610194"/>
          </a:xfrm>
          <a:prstGeom prst="line">
            <a:avLst/>
          </a:prstGeom>
          <a:ln w="38100">
            <a:solidFill>
              <a:srgbClr val="000000"/>
            </a:solidFill>
            <a:miter lim="400000"/>
            <a:headEnd type="stealth"/>
          </a:ln>
        </p:spPr>
        <p:txBody>
          <a:bodyPr lIns="50800" tIns="50800" rIns="50800" bIns="50800" anchor="ctr"/>
          <a:lstStyle/>
          <a:p>
            <a:pPr/>
          </a:p>
        </p:txBody>
      </p:sp>
      <p:sp>
        <p:nvSpPr>
          <p:cNvPr id="1867" name="Line"/>
          <p:cNvSpPr/>
          <p:nvPr/>
        </p:nvSpPr>
        <p:spPr>
          <a:xfrm>
            <a:off x="2203391" y="6959600"/>
            <a:ext cx="1" cy="610194"/>
          </a:xfrm>
          <a:prstGeom prst="line">
            <a:avLst/>
          </a:prstGeom>
          <a:ln w="38100">
            <a:solidFill>
              <a:srgbClr val="000000"/>
            </a:solidFill>
            <a:custDash>
              <a:ds d="200000" sp="200000"/>
            </a:custDash>
            <a:miter lim="400000"/>
            <a:headEnd type="stealth"/>
          </a:ln>
        </p:spPr>
        <p:txBody>
          <a:bodyPr lIns="50800" tIns="50800" rIns="50800" bIns="50800" anchor="ctr"/>
          <a:lstStyle/>
          <a:p>
            <a:pPr/>
          </a:p>
        </p:txBody>
      </p:sp>
      <p:sp>
        <p:nvSpPr>
          <p:cNvPr id="1868" name="u"/>
          <p:cNvSpPr txBox="1"/>
          <p:nvPr/>
        </p:nvSpPr>
        <p:spPr>
          <a:xfrm>
            <a:off x="1490197" y="7518400"/>
            <a:ext cx="311151"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mn-lt"/>
                <a:ea typeface="+mn-ea"/>
                <a:cs typeface="+mn-cs"/>
                <a:sym typeface="Gill Sans"/>
              </a:defRPr>
            </a:lvl1pPr>
          </a:lstStyle>
          <a:p>
            <a:pPr/>
            <a:r>
              <a:t>u</a:t>
            </a:r>
          </a:p>
        </p:txBody>
      </p:sp>
      <p:sp>
        <p:nvSpPr>
          <p:cNvPr id="1869" name="u"/>
          <p:cNvSpPr txBox="1"/>
          <p:nvPr/>
        </p:nvSpPr>
        <p:spPr>
          <a:xfrm>
            <a:off x="2044700" y="7543800"/>
            <a:ext cx="311150"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mn-lt"/>
                <a:ea typeface="+mn-ea"/>
                <a:cs typeface="+mn-cs"/>
                <a:sym typeface="Gill Sans"/>
              </a:defRPr>
            </a:lvl1pPr>
          </a:lstStyle>
          <a:p>
            <a:pPr/>
            <a:r>
              <a:t>u</a:t>
            </a:r>
          </a:p>
        </p:txBody>
      </p:sp>
      <p:sp>
        <p:nvSpPr>
          <p:cNvPr id="1870" name="Line"/>
          <p:cNvSpPr/>
          <p:nvPr/>
        </p:nvSpPr>
        <p:spPr>
          <a:xfrm flipV="1">
            <a:off x="2095465" y="7724793"/>
            <a:ext cx="228635" cy="6"/>
          </a:xfrm>
          <a:prstGeom prst="line">
            <a:avLst/>
          </a:prstGeom>
          <a:ln w="38100">
            <a:solidFill>
              <a:srgbClr val="000000"/>
            </a:solidFill>
            <a:miter lim="400000"/>
          </a:ln>
        </p:spPr>
        <p:txBody>
          <a:bodyPr lIns="50800" tIns="50800" rIns="50800" bIns="50800" anchor="ctr"/>
          <a:lstStyle/>
          <a:p>
            <a:pPr/>
          </a:p>
        </p:txBody>
      </p:sp>
      <p:sp>
        <p:nvSpPr>
          <p:cNvPr id="1871" name="Circle"/>
          <p:cNvSpPr/>
          <p:nvPr/>
        </p:nvSpPr>
        <p:spPr>
          <a:xfrm>
            <a:off x="3771900" y="7670800"/>
            <a:ext cx="406400" cy="406400"/>
          </a:xfrm>
          <a:prstGeom prst="ellipse">
            <a:avLst/>
          </a:prstGeom>
          <a:solidFill>
            <a:srgbClr val="0433FF"/>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872" name="Circle"/>
          <p:cNvSpPr/>
          <p:nvPr/>
        </p:nvSpPr>
        <p:spPr>
          <a:xfrm>
            <a:off x="4330700" y="7670800"/>
            <a:ext cx="406400" cy="406400"/>
          </a:xfrm>
          <a:prstGeom prst="ellipse">
            <a:avLst/>
          </a:prstGeom>
          <a:solidFill>
            <a:srgbClr val="FF26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873" name="Line"/>
          <p:cNvSpPr/>
          <p:nvPr/>
        </p:nvSpPr>
        <p:spPr>
          <a:xfrm>
            <a:off x="3968691" y="7010400"/>
            <a:ext cx="1" cy="610194"/>
          </a:xfrm>
          <a:prstGeom prst="line">
            <a:avLst/>
          </a:prstGeom>
          <a:ln w="38100">
            <a:solidFill>
              <a:srgbClr val="000000"/>
            </a:solidFill>
            <a:custDash>
              <a:ds d="200000" sp="200000"/>
            </a:custDash>
            <a:miter lim="400000"/>
            <a:headEnd type="stealth"/>
          </a:ln>
        </p:spPr>
        <p:txBody>
          <a:bodyPr lIns="50800" tIns="50800" rIns="50800" bIns="50800" anchor="ctr"/>
          <a:lstStyle/>
          <a:p>
            <a:pPr/>
          </a:p>
        </p:txBody>
      </p:sp>
      <p:sp>
        <p:nvSpPr>
          <p:cNvPr id="1874" name="Line"/>
          <p:cNvSpPr/>
          <p:nvPr/>
        </p:nvSpPr>
        <p:spPr>
          <a:xfrm flipH="1" flipV="1">
            <a:off x="4527491" y="8102600"/>
            <a:ext cx="1" cy="610194"/>
          </a:xfrm>
          <a:prstGeom prst="line">
            <a:avLst/>
          </a:prstGeom>
          <a:ln w="38100">
            <a:solidFill>
              <a:srgbClr val="000000"/>
            </a:solidFill>
            <a:miter lim="400000"/>
            <a:headEnd type="stealth"/>
          </a:ln>
        </p:spPr>
        <p:txBody>
          <a:bodyPr lIns="50800" tIns="50800" rIns="50800" bIns="50800" anchor="ctr"/>
          <a:lstStyle/>
          <a:p>
            <a:pPr/>
          </a:p>
        </p:txBody>
      </p:sp>
      <p:sp>
        <p:nvSpPr>
          <p:cNvPr id="1875" name="u"/>
          <p:cNvSpPr txBox="1"/>
          <p:nvPr/>
        </p:nvSpPr>
        <p:spPr>
          <a:xfrm>
            <a:off x="3822700" y="7569200"/>
            <a:ext cx="311150"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mn-lt"/>
                <a:ea typeface="+mn-ea"/>
                <a:cs typeface="+mn-cs"/>
                <a:sym typeface="Gill Sans"/>
              </a:defRPr>
            </a:lvl1pPr>
          </a:lstStyle>
          <a:p>
            <a:pPr/>
            <a:r>
              <a:t>u</a:t>
            </a:r>
          </a:p>
        </p:txBody>
      </p:sp>
      <p:sp>
        <p:nvSpPr>
          <p:cNvPr id="1876" name="u"/>
          <p:cNvSpPr txBox="1"/>
          <p:nvPr/>
        </p:nvSpPr>
        <p:spPr>
          <a:xfrm>
            <a:off x="4368800" y="7581900"/>
            <a:ext cx="311150"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100">
                <a:latin typeface="+mn-lt"/>
                <a:ea typeface="+mn-ea"/>
                <a:cs typeface="+mn-cs"/>
                <a:sym typeface="Gill Sans"/>
              </a:defRPr>
            </a:lvl1pPr>
          </a:lstStyle>
          <a:p>
            <a:pPr/>
            <a:r>
              <a:t>u</a:t>
            </a:r>
          </a:p>
        </p:txBody>
      </p:sp>
      <p:sp>
        <p:nvSpPr>
          <p:cNvPr id="1877" name="Line"/>
          <p:cNvSpPr/>
          <p:nvPr/>
        </p:nvSpPr>
        <p:spPr>
          <a:xfrm flipV="1">
            <a:off x="4419600" y="7764568"/>
            <a:ext cx="228635" cy="7"/>
          </a:xfrm>
          <a:prstGeom prst="line">
            <a:avLst/>
          </a:prstGeom>
          <a:ln w="38100">
            <a:solidFill>
              <a:srgbClr val="000000"/>
            </a:solidFill>
            <a:miter lim="400000"/>
          </a:ln>
        </p:spPr>
        <p:txBody>
          <a:bodyPr lIns="50800" tIns="50800" rIns="50800" bIns="50800" anchor="ctr"/>
          <a:lstStyle/>
          <a:p>
            <a:pPr/>
          </a:p>
        </p:txBody>
      </p:sp>
      <p:sp>
        <p:nvSpPr>
          <p:cNvPr id="1878" name="Arrow"/>
          <p:cNvSpPr/>
          <p:nvPr/>
        </p:nvSpPr>
        <p:spPr>
          <a:xfrm>
            <a:off x="2514600" y="7632700"/>
            <a:ext cx="1104900" cy="457200"/>
          </a:xfrm>
          <a:prstGeom prst="rightArrow">
            <a:avLst>
              <a:gd name="adj1" fmla="val 32000"/>
              <a:gd name="adj2" fmla="val 122222"/>
            </a:avLst>
          </a:prstGeom>
          <a:solidFill>
            <a:srgbClr val="FFFFFF"/>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879" name="f%=f%(By)"/>
          <p:cNvSpPr txBox="1"/>
          <p:nvPr/>
        </p:nvSpPr>
        <p:spPr>
          <a:xfrm>
            <a:off x="2159000" y="8401050"/>
            <a:ext cx="2109906"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584200">
              <a:spcBef>
                <a:spcPts val="2400"/>
              </a:spcBef>
              <a:defRPr b="1" sz="3100">
                <a:latin typeface="Times New Roman"/>
                <a:ea typeface="Times New Roman"/>
                <a:cs typeface="Times New Roman"/>
                <a:sym typeface="Times New Roman"/>
              </a:defRPr>
            </a:lvl1pPr>
          </a:lstStyle>
          <a:p>
            <a:pPr/>
            <a:r>
              <a:t>f%=f%(By)</a:t>
            </a:r>
          </a:p>
        </p:txBody>
      </p:sp>
      <p:sp>
        <p:nvSpPr>
          <p:cNvPr id="1880" name="Arrow"/>
          <p:cNvSpPr/>
          <p:nvPr/>
        </p:nvSpPr>
        <p:spPr>
          <a:xfrm rot="20444775">
            <a:off x="5118100" y="3846513"/>
            <a:ext cx="2374900" cy="292101"/>
          </a:xfrm>
          <a:prstGeom prst="rightArrow">
            <a:avLst>
              <a:gd name="adj1" fmla="val 50000"/>
              <a:gd name="adj2" fmla="val 129484"/>
            </a:avLst>
          </a:prstGeom>
          <a:solidFill>
            <a:srgbClr val="000000"/>
          </a:solidFill>
          <a:ln>
            <a:solidFill>
              <a:srgbClr val="000000"/>
            </a:solidFill>
          </a:ln>
        </p:spPr>
        <p:txBody>
          <a:bodyPr lIns="50800" tIns="50800" rIns="50800" bIns="50800" anchor="ctr"/>
          <a:lstStyle/>
          <a:p>
            <a:pPr marL="40639" marR="40639" defTabSz="914400">
              <a:defRPr sz="1800">
                <a:uFill>
                  <a:solidFill>
                    <a:srgbClr val="000000"/>
                  </a:solidFill>
                </a:uFill>
                <a:latin typeface="Arial"/>
                <a:ea typeface="Arial"/>
                <a:cs typeface="Arial"/>
                <a:sym typeface="Arial"/>
              </a:defRPr>
            </a:pPr>
          </a:p>
        </p:txBody>
      </p:sp>
      <p:sp>
        <p:nvSpPr>
          <p:cNvPr id="1881" name="Two key facts:…"/>
          <p:cNvSpPr txBox="1"/>
          <p:nvPr>
            <p:ph type="body" idx="1"/>
          </p:nvPr>
        </p:nvSpPr>
        <p:spPr>
          <a:xfrm>
            <a:off x="5164666" y="5016500"/>
            <a:ext cx="10464801" cy="5715000"/>
          </a:xfrm>
          <a:prstGeom prst="rect">
            <a:avLst/>
          </a:prstGeom>
        </p:spPr>
        <p:txBody>
          <a:bodyPr/>
          <a:lstStyle/>
          <a:p>
            <a:pPr marL="0" indent="0">
              <a:spcBef>
                <a:spcPts val="0"/>
              </a:spcBef>
              <a:buSzTx/>
              <a:buNone/>
              <a:defRPr sz="3300">
                <a:latin typeface="Times New Roman"/>
                <a:ea typeface="Times New Roman"/>
                <a:cs typeface="Times New Roman"/>
                <a:sym typeface="Times New Roman"/>
              </a:defRPr>
            </a:pPr>
            <a:r>
              <a:t>Two key facts: </a:t>
            </a:r>
          </a:p>
          <a:p>
            <a:pPr lvl="1">
              <a:spcBef>
                <a:spcPts val="0"/>
              </a:spcBef>
              <a:defRPr sz="3300">
                <a:latin typeface="Times New Roman"/>
                <a:ea typeface="Times New Roman"/>
                <a:cs typeface="Times New Roman"/>
                <a:sym typeface="Times New Roman"/>
              </a:defRPr>
            </a:pPr>
            <a:r>
              <a:t>Initialization of isobars</a:t>
            </a:r>
          </a:p>
          <a:p>
            <a:pPr lvl="1">
              <a:spcBef>
                <a:spcPts val="0"/>
              </a:spcBef>
              <a:defRPr sz="3300">
                <a:latin typeface="Times New Roman"/>
                <a:ea typeface="Times New Roman"/>
                <a:cs typeface="Times New Roman"/>
                <a:sym typeface="Times New Roman"/>
              </a:defRPr>
            </a:pPr>
            <a:r>
              <a:t>By-dependent CME percentage </a:t>
            </a:r>
          </a:p>
        </p:txBody>
      </p:sp>
      <p:sp>
        <p:nvSpPr>
          <p:cNvPr id="1882"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grpSp>
        <p:nvGrpSpPr>
          <p:cNvPr id="1885" name="矩形 3"/>
          <p:cNvGrpSpPr/>
          <p:nvPr/>
        </p:nvGrpSpPr>
        <p:grpSpPr>
          <a:xfrm>
            <a:off x="485013" y="3689512"/>
            <a:ext cx="2110801" cy="518639"/>
            <a:chOff x="0" y="230529"/>
            <a:chExt cx="2110800" cy="518637"/>
          </a:xfrm>
        </p:grpSpPr>
        <p:sp>
          <p:nvSpPr>
            <p:cNvPr id="1883" name="Rectangle"/>
            <p:cNvSpPr/>
            <p:nvPr/>
          </p:nvSpPr>
          <p:spPr>
            <a:xfrm>
              <a:off x="0" y="230529"/>
              <a:ext cx="2110801" cy="518639"/>
            </a:xfrm>
            <a:prstGeom prst="rect">
              <a:avLst/>
            </a:prstGeom>
            <a:blipFill rotWithShape="1">
              <a:blip r:embed="rId4"/>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84" name="Text"/>
            <p:cNvSpPr/>
            <p:nvPr/>
          </p:nvSpPr>
          <p:spPr>
            <a:xfrm>
              <a:off x="0" y="230529"/>
              <a:ext cx="21108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888" name="矩形 4"/>
          <p:cNvGrpSpPr/>
          <p:nvPr/>
        </p:nvGrpSpPr>
        <p:grpSpPr>
          <a:xfrm>
            <a:off x="3542029" y="3633046"/>
            <a:ext cx="1956914" cy="521580"/>
            <a:chOff x="0" y="230529"/>
            <a:chExt cx="1956912" cy="521578"/>
          </a:xfrm>
        </p:grpSpPr>
        <p:sp>
          <p:nvSpPr>
            <p:cNvPr id="1886" name="Rectangle"/>
            <p:cNvSpPr/>
            <p:nvPr/>
          </p:nvSpPr>
          <p:spPr>
            <a:xfrm>
              <a:off x="0" y="230529"/>
              <a:ext cx="1956913" cy="521580"/>
            </a:xfrm>
            <a:prstGeom prst="rect">
              <a:avLst/>
            </a:prstGeom>
            <a:blipFill rotWithShape="1">
              <a:blip r:embed="rId5"/>
              <a:srcRect l="0" t="0" r="0" b="0"/>
              <a:stretch>
                <a:fillRect/>
              </a:stretch>
            </a:blipFill>
            <a:ln w="12700" cap="flat">
              <a:noFill/>
              <a:miter lim="4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87" name="Text"/>
            <p:cNvSpPr/>
            <p:nvPr/>
          </p:nvSpPr>
          <p:spPr>
            <a:xfrm>
              <a:off x="-1" y="230529"/>
              <a:ext cx="195691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584200">
                <a:defRPr b="1" sz="2400">
                  <a:latin typeface="Helvetica Neue"/>
                  <a:ea typeface="Helvetica Neue"/>
                  <a:cs typeface="Helvetica Neue"/>
                  <a:sym typeface="Helvetica Neue"/>
                </a:defRPr>
              </a:lvl1pPr>
            </a:lstStyle>
            <a:p>
              <a:pPr/>
              <a:r>
                <a:t> </a:t>
              </a:r>
            </a:p>
          </p:txBody>
        </p:sp>
      </p:grpSp>
      <p:grpSp>
        <p:nvGrpSpPr>
          <p:cNvPr id="1916" name="组合 43"/>
          <p:cNvGrpSpPr/>
          <p:nvPr/>
        </p:nvGrpSpPr>
        <p:grpSpPr>
          <a:xfrm>
            <a:off x="132583" y="1478537"/>
            <a:ext cx="2835866" cy="1840304"/>
            <a:chOff x="0" y="0"/>
            <a:chExt cx="2835864" cy="1840302"/>
          </a:xfrm>
        </p:grpSpPr>
        <p:grpSp>
          <p:nvGrpSpPr>
            <p:cNvPr id="1891" name="组合 9"/>
            <p:cNvGrpSpPr/>
            <p:nvPr/>
          </p:nvGrpSpPr>
          <p:grpSpPr>
            <a:xfrm>
              <a:off x="-1" y="0"/>
              <a:ext cx="2835866" cy="1840303"/>
              <a:chOff x="0" y="0"/>
              <a:chExt cx="2835864" cy="1840302"/>
            </a:xfrm>
          </p:grpSpPr>
          <p:sp>
            <p:nvSpPr>
              <p:cNvPr id="1889" name="椭圆 6"/>
              <p:cNvSpPr/>
              <p:nvPr/>
            </p:nvSpPr>
            <p:spPr>
              <a:xfrm>
                <a:off x="-1" y="0"/>
                <a:ext cx="1867910"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90" name="椭圆 8"/>
              <p:cNvSpPr/>
              <p:nvPr/>
            </p:nvSpPr>
            <p:spPr>
              <a:xfrm>
                <a:off x="967956" y="0"/>
                <a:ext cx="1867909"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grpSp>
        <p:sp>
          <p:nvSpPr>
            <p:cNvPr id="1892" name="椭圆 11"/>
            <p:cNvSpPr/>
            <p:nvPr/>
          </p:nvSpPr>
          <p:spPr>
            <a:xfrm>
              <a:off x="377261" y="48768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93" name="椭圆 12"/>
            <p:cNvSpPr/>
            <p:nvPr/>
          </p:nvSpPr>
          <p:spPr>
            <a:xfrm>
              <a:off x="753889" y="1039769"/>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94" name="椭圆 13"/>
            <p:cNvSpPr/>
            <p:nvPr/>
          </p:nvSpPr>
          <p:spPr>
            <a:xfrm>
              <a:off x="539820" y="1432368"/>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95" name="椭圆 14"/>
            <p:cNvSpPr/>
            <p:nvPr/>
          </p:nvSpPr>
          <p:spPr>
            <a:xfrm>
              <a:off x="911848" y="248440"/>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96" name="椭圆 15"/>
            <p:cNvSpPr/>
            <p:nvPr/>
          </p:nvSpPr>
          <p:spPr>
            <a:xfrm>
              <a:off x="1395561" y="552685"/>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97" name="椭圆 16"/>
            <p:cNvSpPr/>
            <p:nvPr/>
          </p:nvSpPr>
          <p:spPr>
            <a:xfrm>
              <a:off x="2152518" y="377261"/>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98" name="椭圆 17"/>
            <p:cNvSpPr/>
            <p:nvPr/>
          </p:nvSpPr>
          <p:spPr>
            <a:xfrm>
              <a:off x="2152518" y="745321"/>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899" name="椭圆 18"/>
            <p:cNvSpPr/>
            <p:nvPr/>
          </p:nvSpPr>
          <p:spPr>
            <a:xfrm>
              <a:off x="2241466" y="1287616"/>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0" name="椭圆 19"/>
            <p:cNvSpPr/>
            <p:nvPr/>
          </p:nvSpPr>
          <p:spPr>
            <a:xfrm>
              <a:off x="1794558" y="1545853"/>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1" name="椭圆 24"/>
            <p:cNvSpPr/>
            <p:nvPr/>
          </p:nvSpPr>
          <p:spPr>
            <a:xfrm>
              <a:off x="1507778" y="932418"/>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2" name="椭圆 25"/>
            <p:cNvSpPr/>
            <p:nvPr/>
          </p:nvSpPr>
          <p:spPr>
            <a:xfrm>
              <a:off x="1352621" y="146304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3" name="椭圆 27"/>
            <p:cNvSpPr/>
            <p:nvPr/>
          </p:nvSpPr>
          <p:spPr>
            <a:xfrm>
              <a:off x="539821" y="65024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4" name="椭圆 28"/>
            <p:cNvSpPr/>
            <p:nvPr/>
          </p:nvSpPr>
          <p:spPr>
            <a:xfrm>
              <a:off x="628135" y="297514"/>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5" name="椭圆 29"/>
            <p:cNvSpPr/>
            <p:nvPr/>
          </p:nvSpPr>
          <p:spPr>
            <a:xfrm>
              <a:off x="864941" y="97536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6" name="椭圆 30"/>
            <p:cNvSpPr/>
            <p:nvPr/>
          </p:nvSpPr>
          <p:spPr>
            <a:xfrm>
              <a:off x="1142149" y="705448"/>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7" name="椭圆 31"/>
            <p:cNvSpPr/>
            <p:nvPr/>
          </p:nvSpPr>
          <p:spPr>
            <a:xfrm>
              <a:off x="831202" y="1677146"/>
              <a:ext cx="110420" cy="110421"/>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8" name="椭圆 32"/>
            <p:cNvSpPr/>
            <p:nvPr/>
          </p:nvSpPr>
          <p:spPr>
            <a:xfrm>
              <a:off x="2395988" y="97536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09" name="椭圆 33"/>
            <p:cNvSpPr/>
            <p:nvPr/>
          </p:nvSpPr>
          <p:spPr>
            <a:xfrm>
              <a:off x="1862672" y="52018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10" name="椭圆 34"/>
            <p:cNvSpPr/>
            <p:nvPr/>
          </p:nvSpPr>
          <p:spPr>
            <a:xfrm>
              <a:off x="1299210" y="1099843"/>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11" name="椭圆 35"/>
            <p:cNvSpPr/>
            <p:nvPr/>
          </p:nvSpPr>
          <p:spPr>
            <a:xfrm>
              <a:off x="1967853" y="1085778"/>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12" name="椭圆 36"/>
            <p:cNvSpPr/>
            <p:nvPr/>
          </p:nvSpPr>
          <p:spPr>
            <a:xfrm>
              <a:off x="159492" y="96309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13" name="椭圆 37"/>
            <p:cNvSpPr/>
            <p:nvPr/>
          </p:nvSpPr>
          <p:spPr>
            <a:xfrm>
              <a:off x="2119941" y="146304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14" name="椭圆 38"/>
            <p:cNvSpPr/>
            <p:nvPr/>
          </p:nvSpPr>
          <p:spPr>
            <a:xfrm>
              <a:off x="1776023" y="13802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15" name="椭圆 39"/>
            <p:cNvSpPr/>
            <p:nvPr/>
          </p:nvSpPr>
          <p:spPr>
            <a:xfrm>
              <a:off x="2470234" y="737717"/>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grpSp>
      <p:grpSp>
        <p:nvGrpSpPr>
          <p:cNvPr id="1943" name="组合 44"/>
          <p:cNvGrpSpPr/>
          <p:nvPr/>
        </p:nvGrpSpPr>
        <p:grpSpPr>
          <a:xfrm>
            <a:off x="3109559" y="1452488"/>
            <a:ext cx="2835865" cy="1840304"/>
            <a:chOff x="0" y="0"/>
            <a:chExt cx="2835864" cy="1840302"/>
          </a:xfrm>
        </p:grpSpPr>
        <p:grpSp>
          <p:nvGrpSpPr>
            <p:cNvPr id="1919" name="组合 45"/>
            <p:cNvGrpSpPr/>
            <p:nvPr/>
          </p:nvGrpSpPr>
          <p:grpSpPr>
            <a:xfrm>
              <a:off x="-1" y="0"/>
              <a:ext cx="2835866" cy="1840303"/>
              <a:chOff x="0" y="0"/>
              <a:chExt cx="2835864" cy="1840302"/>
            </a:xfrm>
          </p:grpSpPr>
          <p:sp>
            <p:nvSpPr>
              <p:cNvPr id="1917" name="椭圆 70"/>
              <p:cNvSpPr/>
              <p:nvPr/>
            </p:nvSpPr>
            <p:spPr>
              <a:xfrm>
                <a:off x="-1" y="0"/>
                <a:ext cx="1867910"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18" name="椭圆 71"/>
              <p:cNvSpPr/>
              <p:nvPr/>
            </p:nvSpPr>
            <p:spPr>
              <a:xfrm>
                <a:off x="967956" y="0"/>
                <a:ext cx="1867909" cy="1840303"/>
              </a:xfrm>
              <a:prstGeom prst="ellipse">
                <a:avLst/>
              </a:prstGeom>
              <a:noFill/>
              <a:ln w="25400" cap="flat">
                <a:solidFill>
                  <a:srgbClr val="00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grpSp>
        <p:sp>
          <p:nvSpPr>
            <p:cNvPr id="1920" name="椭圆 46"/>
            <p:cNvSpPr/>
            <p:nvPr/>
          </p:nvSpPr>
          <p:spPr>
            <a:xfrm>
              <a:off x="377261" y="48768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1" name="椭圆 47"/>
            <p:cNvSpPr/>
            <p:nvPr/>
          </p:nvSpPr>
          <p:spPr>
            <a:xfrm>
              <a:off x="753889" y="1039769"/>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2" name="椭圆 48"/>
            <p:cNvSpPr/>
            <p:nvPr/>
          </p:nvSpPr>
          <p:spPr>
            <a:xfrm>
              <a:off x="539820" y="1432368"/>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3" name="椭圆 49"/>
            <p:cNvSpPr/>
            <p:nvPr/>
          </p:nvSpPr>
          <p:spPr>
            <a:xfrm>
              <a:off x="911848" y="248440"/>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4" name="椭圆 50"/>
            <p:cNvSpPr/>
            <p:nvPr/>
          </p:nvSpPr>
          <p:spPr>
            <a:xfrm>
              <a:off x="1395561" y="552685"/>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5" name="椭圆 51"/>
            <p:cNvSpPr/>
            <p:nvPr/>
          </p:nvSpPr>
          <p:spPr>
            <a:xfrm>
              <a:off x="2152518" y="377261"/>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6" name="椭圆 53"/>
            <p:cNvSpPr/>
            <p:nvPr/>
          </p:nvSpPr>
          <p:spPr>
            <a:xfrm>
              <a:off x="2241466" y="1287616"/>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7" name="椭圆 54"/>
            <p:cNvSpPr/>
            <p:nvPr/>
          </p:nvSpPr>
          <p:spPr>
            <a:xfrm>
              <a:off x="1794558" y="1545853"/>
              <a:ext cx="110420" cy="110421"/>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8" name="椭圆 55"/>
            <p:cNvSpPr/>
            <p:nvPr/>
          </p:nvSpPr>
          <p:spPr>
            <a:xfrm>
              <a:off x="1507778" y="932418"/>
              <a:ext cx="110420"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29" name="椭圆 56"/>
            <p:cNvSpPr/>
            <p:nvPr/>
          </p:nvSpPr>
          <p:spPr>
            <a:xfrm>
              <a:off x="1352621" y="1463040"/>
              <a:ext cx="110421" cy="110420"/>
            </a:xfrm>
            <a:prstGeom prst="ellipse">
              <a:avLst/>
            </a:prstGeom>
            <a:solidFill>
              <a:srgbClr val="FF0000"/>
            </a:solidFill>
            <a:ln w="12700" cap="flat">
              <a:solidFill>
                <a:srgbClr val="FF000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0" name="椭圆 57"/>
            <p:cNvSpPr/>
            <p:nvPr/>
          </p:nvSpPr>
          <p:spPr>
            <a:xfrm>
              <a:off x="539821" y="65024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1" name="椭圆 58"/>
            <p:cNvSpPr/>
            <p:nvPr/>
          </p:nvSpPr>
          <p:spPr>
            <a:xfrm>
              <a:off x="628135" y="297514"/>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2" name="椭圆 59"/>
            <p:cNvSpPr/>
            <p:nvPr/>
          </p:nvSpPr>
          <p:spPr>
            <a:xfrm>
              <a:off x="864941" y="975360"/>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3" name="椭圆 60"/>
            <p:cNvSpPr/>
            <p:nvPr/>
          </p:nvSpPr>
          <p:spPr>
            <a:xfrm>
              <a:off x="1142149" y="705448"/>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4" name="椭圆 61"/>
            <p:cNvSpPr/>
            <p:nvPr/>
          </p:nvSpPr>
          <p:spPr>
            <a:xfrm>
              <a:off x="831202" y="1677146"/>
              <a:ext cx="110420" cy="110421"/>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5" name="椭圆 62"/>
            <p:cNvSpPr/>
            <p:nvPr/>
          </p:nvSpPr>
          <p:spPr>
            <a:xfrm>
              <a:off x="2395988" y="97536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6" name="椭圆 63"/>
            <p:cNvSpPr/>
            <p:nvPr/>
          </p:nvSpPr>
          <p:spPr>
            <a:xfrm>
              <a:off x="1862672" y="52018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7" name="椭圆 64"/>
            <p:cNvSpPr/>
            <p:nvPr/>
          </p:nvSpPr>
          <p:spPr>
            <a:xfrm>
              <a:off x="1299210" y="1099843"/>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8" name="椭圆 65"/>
            <p:cNvSpPr/>
            <p:nvPr/>
          </p:nvSpPr>
          <p:spPr>
            <a:xfrm>
              <a:off x="1967853" y="1085778"/>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39" name="椭圆 66"/>
            <p:cNvSpPr/>
            <p:nvPr/>
          </p:nvSpPr>
          <p:spPr>
            <a:xfrm>
              <a:off x="159492" y="96309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40" name="椭圆 67"/>
            <p:cNvSpPr/>
            <p:nvPr/>
          </p:nvSpPr>
          <p:spPr>
            <a:xfrm>
              <a:off x="2119941" y="1463040"/>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41" name="椭圆 68"/>
            <p:cNvSpPr/>
            <p:nvPr/>
          </p:nvSpPr>
          <p:spPr>
            <a:xfrm>
              <a:off x="1776023" y="138022"/>
              <a:ext cx="110420"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sp>
          <p:nvSpPr>
            <p:cNvPr id="1942" name="椭圆 69"/>
            <p:cNvSpPr/>
            <p:nvPr/>
          </p:nvSpPr>
          <p:spPr>
            <a:xfrm>
              <a:off x="2470234" y="737717"/>
              <a:ext cx="110421" cy="110420"/>
            </a:xfrm>
            <a:prstGeom prst="ellipse">
              <a:avLst/>
            </a:prstGeom>
            <a:solidFill>
              <a:srgbClr val="00B0F0"/>
            </a:solidFill>
            <a:ln w="12700" cap="flat">
              <a:solidFill>
                <a:srgbClr val="00B0F0"/>
              </a:solidFill>
              <a:prstDash val="solid"/>
              <a:miter lim="800000"/>
            </a:ln>
            <a:effectLst/>
          </p:spPr>
          <p:txBody>
            <a:bodyPr wrap="square" lIns="50800" tIns="50800" rIns="50800" bIns="50800" numCol="1" anchor="ctr">
              <a:noAutofit/>
            </a:bodyPr>
            <a:lstStyle/>
            <a:p>
              <a:pPr algn="ctr" defTabSz="584200">
                <a:defRPr sz="2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5" name="I use By(b) =A*b+B*b2+C*b3 to fit the calculated  By(b)."/>
          <p:cNvSpPr txBox="1"/>
          <p:nvPr>
            <p:ph type="body" idx="1"/>
          </p:nvPr>
        </p:nvSpPr>
        <p:spPr>
          <a:prstGeom prst="rect">
            <a:avLst/>
          </a:prstGeom>
        </p:spPr>
        <p:txBody>
          <a:bodyPr/>
          <a:lstStyle/>
          <a:p>
            <a:pPr marL="684892" indent="-367392">
              <a:defRPr sz="2700">
                <a:latin typeface="Times New Roman"/>
                <a:ea typeface="Times New Roman"/>
                <a:cs typeface="Times New Roman"/>
                <a:sym typeface="Times New Roman"/>
              </a:defRPr>
            </a:pPr>
            <a:r>
              <a:t>I use B</a:t>
            </a:r>
            <a:r>
              <a:rPr baseline="-5999"/>
              <a:t>y</a:t>
            </a:r>
            <a:r>
              <a:t>(b) =A*b+B*b</a:t>
            </a:r>
            <a:r>
              <a:rPr baseline="31999"/>
              <a:t>2</a:t>
            </a:r>
            <a:r>
              <a:t>+C*b</a:t>
            </a:r>
            <a:r>
              <a:rPr baseline="31999"/>
              <a:t>3</a:t>
            </a:r>
            <a:r>
              <a:t> to fit the calculated  B</a:t>
            </a:r>
            <a:r>
              <a:rPr baseline="-5999"/>
              <a:t>y</a:t>
            </a:r>
            <a:r>
              <a:t>(b).</a:t>
            </a:r>
          </a:p>
        </p:txBody>
      </p:sp>
      <p:pic>
        <p:nvPicPr>
          <p:cNvPr id="1946" name="By_5systems200GeVandfitting_wratioplot_v8.gif" descr="By_5systems200GeVandfitting_wratioplot_v8.gif"/>
          <p:cNvPicPr>
            <a:picLocks noChangeAspect="1"/>
          </p:cNvPicPr>
          <p:nvPr/>
        </p:nvPicPr>
        <p:blipFill>
          <a:blip r:embed="rId2">
            <a:extLst/>
          </a:blip>
          <a:stretch>
            <a:fillRect/>
          </a:stretch>
        </p:blipFill>
        <p:spPr>
          <a:xfrm>
            <a:off x="2431163" y="1181100"/>
            <a:ext cx="7703437" cy="5943600"/>
          </a:xfrm>
          <a:prstGeom prst="rect">
            <a:avLst/>
          </a:prstGeom>
          <a:ln w="12700">
            <a:miter lim="400000"/>
          </a:ln>
        </p:spPr>
      </p:pic>
      <p:sp>
        <p:nvSpPr>
          <p:cNvPr id="1947" name="We use Lienard-Wiechert potential to calculate b-dependent &lt;By&gt; .…"/>
          <p:cNvSpPr txBox="1"/>
          <p:nvPr/>
        </p:nvSpPr>
        <p:spPr>
          <a:xfrm>
            <a:off x="889000" y="5295900"/>
            <a:ext cx="13385800" cy="5397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571500" indent="-571500" defTabSz="584200">
              <a:spcBef>
                <a:spcPts val="2400"/>
              </a:spcBef>
              <a:buSzPct val="171000"/>
              <a:buChar char="•"/>
              <a:defRPr sz="3200">
                <a:latin typeface="Times New Roman"/>
                <a:ea typeface="Times New Roman"/>
                <a:cs typeface="Times New Roman"/>
                <a:sym typeface="Times New Roman"/>
              </a:defRPr>
            </a:pPr>
            <a:r>
              <a:t>We use Lienard-Wiechert potential to calculate b-dependent &lt;By&gt; .</a:t>
            </a:r>
          </a:p>
          <a:p>
            <a:pPr marL="571500" indent="-571500" defTabSz="584200">
              <a:spcBef>
                <a:spcPts val="2400"/>
              </a:spcBef>
              <a:buSzPct val="171000"/>
              <a:buChar char="•"/>
              <a:defRPr sz="3200">
                <a:latin typeface="Times New Roman"/>
                <a:ea typeface="Times New Roman"/>
                <a:cs typeface="Times New Roman"/>
                <a:sym typeface="Times New Roman"/>
              </a:defRPr>
            </a:pPr>
            <a:r>
              <a:t>&lt;B</a:t>
            </a:r>
            <a:r>
              <a:rPr baseline="-5999"/>
              <a:t>y</a:t>
            </a:r>
            <a:r>
              <a:t>&gt;(Ru+Ru) is larger than &lt;B</a:t>
            </a:r>
            <a:r>
              <a:rPr baseline="-5999"/>
              <a:t>y</a:t>
            </a:r>
            <a:r>
              <a:t>&gt;(Zr+Zr) by 10% at large b.</a:t>
            </a:r>
          </a:p>
        </p:txBody>
      </p:sp>
      <p:sp>
        <p:nvSpPr>
          <p:cNvPr id="1948"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949" name="b-dependent B field"/>
          <p:cNvSpPr txBox="1"/>
          <p:nvPr/>
        </p:nvSpPr>
        <p:spPr>
          <a:xfrm>
            <a:off x="342900" y="190500"/>
            <a:ext cx="11887200" cy="87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700">
                <a:latin typeface="Times New Roman"/>
                <a:ea typeface="Times New Roman"/>
                <a:cs typeface="Times New Roman"/>
                <a:sym typeface="Times New Roman"/>
              </a:defRPr>
            </a:lvl1pPr>
          </a:lstStyle>
          <a:p>
            <a:pPr/>
            <a:r>
              <a:t>b-dependent B field</a:t>
            </a:r>
          </a:p>
        </p:txBody>
      </p:sp>
      <p:pic>
        <p:nvPicPr>
          <p:cNvPr id="1950" name="droppedImage.tiff" descr="droppedImage.tiff"/>
          <p:cNvPicPr>
            <a:picLocks noChangeAspect="1"/>
          </p:cNvPicPr>
          <p:nvPr/>
        </p:nvPicPr>
        <p:blipFill>
          <a:blip r:embed="rId3">
            <a:extLst/>
          </a:blip>
          <a:stretch>
            <a:fillRect/>
          </a:stretch>
        </p:blipFill>
        <p:spPr>
          <a:xfrm>
            <a:off x="4686300" y="4102100"/>
            <a:ext cx="5410200" cy="723900"/>
          </a:xfrm>
          <a:prstGeom prst="rect">
            <a:avLst/>
          </a:prstGeom>
          <a:ln w="12700">
            <a:miter lim="400000"/>
          </a:ln>
        </p:spPr>
      </p:pic>
      <p:sp>
        <p:nvSpPr>
          <p:cNvPr id="1951" name="&lt;-eBy&gt;(r=0, t=0)"/>
          <p:cNvSpPr txBox="1"/>
          <p:nvPr/>
        </p:nvSpPr>
        <p:spPr>
          <a:xfrm>
            <a:off x="5410200" y="3435350"/>
            <a:ext cx="2795356"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spcBef>
                <a:spcPts val="2400"/>
              </a:spcBef>
              <a:defRPr sz="3100">
                <a:latin typeface="Times New Roman"/>
                <a:ea typeface="Times New Roman"/>
                <a:cs typeface="Times New Roman"/>
                <a:sym typeface="Times New Roman"/>
              </a:defRPr>
            </a:pPr>
            <a:r>
              <a:t>&lt;-eB</a:t>
            </a:r>
            <a:r>
              <a:rPr baseline="-5999"/>
              <a:t>y</a:t>
            </a:r>
            <a:r>
              <a:t>&gt;(r=0, t=0)</a:t>
            </a:r>
          </a:p>
        </p:txBody>
      </p:sp>
      <p:sp>
        <p:nvSpPr>
          <p:cNvPr id="1952"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
        <p:nvSpPr>
          <p:cNvPr id="1953" name="W.-T. Deng, X.-G. Huang, G.-L. Ma, G. Wang, Phys.Rev. C97 (2018), 044901"/>
          <p:cNvSpPr txBox="1"/>
          <p:nvPr/>
        </p:nvSpPr>
        <p:spPr>
          <a:xfrm>
            <a:off x="5114609" y="1155699"/>
            <a:ext cx="6950994" cy="346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700">
                <a:latin typeface="Times New Roman"/>
                <a:ea typeface="Times New Roman"/>
                <a:cs typeface="Times New Roman"/>
                <a:sym typeface="Times New Roman"/>
              </a:defRPr>
            </a:lvl1pPr>
          </a:lstStyle>
          <a:p>
            <a:pPr/>
            <a:r>
              <a:t>W.-T. Deng, X.-G. Huang, G.-L. Ma, G. Wang, Phys.Rev. C97 (2018), 044901 </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5" name="Centrality cuts for Ru+Ru and Zr+Zr"/>
          <p:cNvSpPr txBox="1"/>
          <p:nvPr/>
        </p:nvSpPr>
        <p:spPr>
          <a:xfrm>
            <a:off x="9194800" y="1241456"/>
            <a:ext cx="2997200"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2400"/>
              </a:spcBef>
              <a:defRPr sz="2700">
                <a:latin typeface="Times New Roman"/>
                <a:ea typeface="Times New Roman"/>
                <a:cs typeface="Times New Roman"/>
                <a:sym typeface="Times New Roman"/>
              </a:defRPr>
            </a:lvl1pPr>
          </a:lstStyle>
          <a:p>
            <a:pPr/>
            <a:r>
              <a:t>Centrality cuts for Ru+Ru and Zr+Zr</a:t>
            </a:r>
          </a:p>
        </p:txBody>
      </p:sp>
      <p:pic>
        <p:nvPicPr>
          <p:cNvPr id="1956" name="Pecent_5systems200GeVandfitting_v9.gif" descr="Pecent_5systems200GeVandfitting_v9.gif"/>
          <p:cNvPicPr>
            <a:picLocks noChangeAspect="1"/>
          </p:cNvPicPr>
          <p:nvPr/>
        </p:nvPicPr>
        <p:blipFill>
          <a:blip r:embed="rId2">
            <a:extLst/>
          </a:blip>
          <a:stretch>
            <a:fillRect/>
          </a:stretch>
        </p:blipFill>
        <p:spPr>
          <a:xfrm>
            <a:off x="63500" y="1308100"/>
            <a:ext cx="8839200" cy="6794500"/>
          </a:xfrm>
          <a:prstGeom prst="rect">
            <a:avLst/>
          </a:prstGeom>
          <a:ln w="12700">
            <a:miter lim="400000"/>
          </a:ln>
        </p:spPr>
      </p:pic>
      <p:sp>
        <p:nvSpPr>
          <p:cNvPr id="1957" name="We apply f%=1146.1A-4/3By(b) to introduce the initial charge separation into Ru+Ru and Zr+Zr."/>
          <p:cNvSpPr txBox="1"/>
          <p:nvPr>
            <p:ph type="body" idx="1"/>
          </p:nvPr>
        </p:nvSpPr>
        <p:spPr>
          <a:xfrm>
            <a:off x="897466" y="5731933"/>
            <a:ext cx="10464801" cy="5715001"/>
          </a:xfrm>
          <a:prstGeom prst="rect">
            <a:avLst/>
          </a:prstGeom>
        </p:spPr>
        <p:txBody>
          <a:bodyPr/>
          <a:lstStyle/>
          <a:p>
            <a:pPr marL="739321" indent="-421821">
              <a:defRPr sz="3100">
                <a:latin typeface="Times New Roman"/>
                <a:ea typeface="Times New Roman"/>
                <a:cs typeface="Times New Roman"/>
                <a:sym typeface="Times New Roman"/>
              </a:defRPr>
            </a:pPr>
            <a:r>
              <a:t>We apply f%=1146.1A</a:t>
            </a:r>
            <a:r>
              <a:rPr baseline="31999"/>
              <a:t>-4/3</a:t>
            </a:r>
            <a:r>
              <a:t>B</a:t>
            </a:r>
            <a:r>
              <a:rPr baseline="-5999"/>
              <a:t>y</a:t>
            </a:r>
            <a:r>
              <a:t>(b) to introduce the initial charge separation into Ru+Ru and Zr+Zr.</a:t>
            </a:r>
          </a:p>
        </p:txBody>
      </p:sp>
      <p:sp>
        <p:nvSpPr>
          <p:cNvPr id="1958" name="b-dependent initial charge sep. percent"/>
          <p:cNvSpPr txBox="1"/>
          <p:nvPr/>
        </p:nvSpPr>
        <p:spPr>
          <a:xfrm>
            <a:off x="342900" y="190500"/>
            <a:ext cx="11887200" cy="87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ctr" defTabSz="584200">
              <a:defRPr b="1" sz="4700">
                <a:latin typeface="Times New Roman"/>
                <a:ea typeface="Times New Roman"/>
                <a:cs typeface="Times New Roman"/>
                <a:sym typeface="Times New Roman"/>
              </a:defRPr>
            </a:pPr>
            <a:r>
              <a:t>b-dependent </a:t>
            </a:r>
            <a:r>
              <a:rPr sz="5100"/>
              <a:t>initial charge sep. percent</a:t>
            </a:r>
          </a:p>
        </p:txBody>
      </p:sp>
      <p:graphicFrame>
        <p:nvGraphicFramePr>
          <p:cNvPr id="1959" name="Table"/>
          <p:cNvGraphicFramePr/>
          <p:nvPr/>
        </p:nvGraphicFramePr>
        <p:xfrm>
          <a:off x="8636000" y="2184400"/>
          <a:ext cx="4114801" cy="511810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371600"/>
                <a:gridCol w="1371600"/>
                <a:gridCol w="1371600"/>
              </a:tblGrid>
              <a:tr h="639762">
                <a:tc>
                  <a:txBody>
                    <a:bodyPr/>
                    <a:lstStyle/>
                    <a:p>
                      <a:pPr defTabSz="914400">
                        <a:tabLst>
                          <a:tab pos="914400" algn="l"/>
                        </a:tabLst>
                      </a:pPr>
                      <a:r>
                        <a:rPr sz="2100">
                          <a:latin typeface="Times New Roman"/>
                          <a:ea typeface="Times New Roman"/>
                          <a:cs typeface="Times New Roman"/>
                          <a:sym typeface="Times New Roman"/>
                        </a:rPr>
                        <a:t>Centrality </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defRPr sz="2100">
                          <a:latin typeface="Times New Roman"/>
                          <a:ea typeface="Times New Roman"/>
                          <a:cs typeface="Times New Roman"/>
                          <a:sym typeface="Times New Roman"/>
                        </a:defRPr>
                      </a:pPr>
                      <a:r>
                        <a:t>b</a:t>
                      </a:r>
                      <a:r>
                        <a:rPr baseline="-5999"/>
                        <a:t>min</a:t>
                      </a:r>
                      <a:r>
                        <a:t> (fm)</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defRPr sz="2100">
                          <a:latin typeface="Times New Roman"/>
                          <a:ea typeface="Times New Roman"/>
                          <a:cs typeface="Times New Roman"/>
                          <a:sym typeface="Times New Roman"/>
                        </a:defRPr>
                      </a:pPr>
                      <a:r>
                        <a:t>b</a:t>
                      </a:r>
                      <a:r>
                        <a:rPr baseline="-5999"/>
                        <a:t>max</a:t>
                      </a:r>
                      <a:r>
                        <a:t> (fm)</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639762">
                <a:tc>
                  <a:txBody>
                    <a:bodyPr/>
                    <a:lstStyle/>
                    <a:p>
                      <a:pPr defTabSz="914400">
                        <a:tabLst>
                          <a:tab pos="914400" algn="l"/>
                        </a:tabLst>
                      </a:pPr>
                      <a:r>
                        <a:rPr sz="2100">
                          <a:latin typeface="Times New Roman"/>
                          <a:ea typeface="Times New Roman"/>
                          <a:cs typeface="Times New Roman"/>
                          <a:sym typeface="Times New Roman"/>
                        </a:rPr>
                        <a:t>0-10%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3.9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639762">
                <a:tc>
                  <a:txBody>
                    <a:bodyPr/>
                    <a:lstStyle/>
                    <a:p>
                      <a:pPr defTabSz="914400">
                        <a:tabLst>
                          <a:tab pos="914400" algn="l"/>
                        </a:tabLst>
                      </a:pPr>
                      <a:r>
                        <a:rPr sz="2100">
                          <a:latin typeface="Times New Roman"/>
                          <a:ea typeface="Times New Roman"/>
                          <a:cs typeface="Times New Roman"/>
                          <a:sym typeface="Times New Roman"/>
                        </a:rPr>
                        <a:t>10-20%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3.9</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5.5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639762">
                <a:tc>
                  <a:txBody>
                    <a:bodyPr/>
                    <a:lstStyle/>
                    <a:p>
                      <a:pPr defTabSz="914400">
                        <a:tabLst>
                          <a:tab pos="914400" algn="l"/>
                        </a:tabLst>
                      </a:pPr>
                      <a:r>
                        <a:rPr sz="2100">
                          <a:latin typeface="Times New Roman"/>
                          <a:ea typeface="Times New Roman"/>
                          <a:cs typeface="Times New Roman"/>
                          <a:sym typeface="Times New Roman"/>
                        </a:rPr>
                        <a:t>20-30%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5.5</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6.8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639762">
                <a:tc>
                  <a:txBody>
                    <a:bodyPr/>
                    <a:lstStyle/>
                    <a:p>
                      <a:pPr defTabSz="914400">
                        <a:tabLst>
                          <a:tab pos="914400" algn="l"/>
                        </a:tabLst>
                      </a:pPr>
                      <a:r>
                        <a:rPr sz="2100">
                          <a:latin typeface="Times New Roman"/>
                          <a:ea typeface="Times New Roman"/>
                          <a:cs typeface="Times New Roman"/>
                          <a:sym typeface="Times New Roman"/>
                        </a:rPr>
                        <a:t>30-40%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6.8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7.8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639762">
                <a:tc>
                  <a:txBody>
                    <a:bodyPr/>
                    <a:lstStyle/>
                    <a:p>
                      <a:pPr defTabSz="914400">
                        <a:tabLst>
                          <a:tab pos="914400" algn="l"/>
                        </a:tabLst>
                      </a:pPr>
                      <a:r>
                        <a:rPr sz="2100">
                          <a:latin typeface="Times New Roman"/>
                          <a:ea typeface="Times New Roman"/>
                          <a:cs typeface="Times New Roman"/>
                          <a:sym typeface="Times New Roman"/>
                        </a:rPr>
                        <a:t>40-50%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7.8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8.8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639762">
                <a:tc>
                  <a:txBody>
                    <a:bodyPr/>
                    <a:lstStyle/>
                    <a:p>
                      <a:pPr defTabSz="914400">
                        <a:tabLst>
                          <a:tab pos="914400" algn="l"/>
                        </a:tabLst>
                      </a:pPr>
                      <a:r>
                        <a:rPr sz="2100">
                          <a:latin typeface="Times New Roman"/>
                          <a:ea typeface="Times New Roman"/>
                          <a:cs typeface="Times New Roman"/>
                          <a:sym typeface="Times New Roman"/>
                        </a:rPr>
                        <a:t>50-60%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8.8</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9.6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r h="639762">
                <a:tc>
                  <a:txBody>
                    <a:bodyPr/>
                    <a:lstStyle/>
                    <a:p>
                      <a:pPr defTabSz="914400">
                        <a:tabLst>
                          <a:tab pos="914400" algn="l"/>
                        </a:tabLst>
                      </a:pPr>
                      <a:r>
                        <a:rPr sz="2100">
                          <a:latin typeface="Times New Roman"/>
                          <a:ea typeface="Times New Roman"/>
                          <a:cs typeface="Times New Roman"/>
                          <a:sym typeface="Times New Roman"/>
                        </a:rPr>
                        <a:t>60-70%</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9.6</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defTabSz="914400">
                        <a:tabLst>
                          <a:tab pos="914400" algn="l"/>
                        </a:tabLst>
                      </a:pPr>
                      <a:r>
                        <a:rPr sz="2100">
                          <a:latin typeface="Times New Roman"/>
                          <a:ea typeface="Times New Roman"/>
                          <a:cs typeface="Times New Roman"/>
                          <a:sym typeface="Times New Roman"/>
                        </a:rPr>
                        <a:t>10.3</a:t>
                      </a:r>
                    </a:p>
                  </a:txBody>
                  <a:tcPr marL="50800" marR="50800" marT="50800" marB="50800" anchor="ctr"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r>
            </a:tbl>
          </a:graphicData>
        </a:graphic>
      </p:graphicFrame>
      <p:sp>
        <p:nvSpPr>
          <p:cNvPr id="1960" name="f%=1146.1A-4/3By(b)"/>
          <p:cNvSpPr txBox="1"/>
          <p:nvPr/>
        </p:nvSpPr>
        <p:spPr>
          <a:xfrm>
            <a:off x="4572000" y="5784850"/>
            <a:ext cx="3423457" cy="546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spcBef>
                <a:spcPts val="2400"/>
              </a:spcBef>
              <a:defRPr sz="3100">
                <a:latin typeface="Times New Roman"/>
                <a:ea typeface="Times New Roman"/>
                <a:cs typeface="Times New Roman"/>
                <a:sym typeface="Times New Roman"/>
              </a:defRPr>
            </a:pPr>
            <a:r>
              <a:t>f%=1146.1A</a:t>
            </a:r>
            <a:r>
              <a:rPr baseline="31999"/>
              <a:t>-4/3</a:t>
            </a:r>
            <a:r>
              <a:t>B</a:t>
            </a:r>
            <a:r>
              <a:rPr baseline="-5999"/>
              <a:t>y</a:t>
            </a:r>
            <a:r>
              <a:t>(b)</a:t>
            </a:r>
          </a:p>
        </p:txBody>
      </p:sp>
      <p:sp>
        <p:nvSpPr>
          <p:cNvPr id="1961"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962"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4" name="PVoppandsame_RuRuZrZrCuCuAuAu200GeV_cen0to100and50to100_zpct0_10mb_NTMAX3_cmePercentbfm_newfitting_part1to8and1to6_afterART_wrtpsi2_v14.gif" descr="PVoppandsame_RuRuZrZrCuCuAuAu200GeV_cen0to100and50to100_zpct0_10mb_NTMAX3_cmePercentbfm_newfitting_part1to8and1to6_afterART_wrtpsi2_v14.gif"/>
          <p:cNvPicPr>
            <a:picLocks noChangeAspect="1"/>
          </p:cNvPicPr>
          <p:nvPr/>
        </p:nvPicPr>
        <p:blipFill>
          <a:blip r:embed="rId2">
            <a:extLst/>
          </a:blip>
          <a:stretch>
            <a:fillRect/>
          </a:stretch>
        </p:blipFill>
        <p:spPr>
          <a:xfrm>
            <a:off x="1689100" y="1308100"/>
            <a:ext cx="8839200" cy="6718300"/>
          </a:xfrm>
          <a:prstGeom prst="rect">
            <a:avLst/>
          </a:prstGeom>
          <a:ln w="12700">
            <a:miter lim="400000"/>
          </a:ln>
        </p:spPr>
      </p:pic>
      <p:sp>
        <p:nvSpPr>
          <p:cNvPr id="1965" name="We see a reasonable magnitude ordering of | &lt;cos(ϕa+ϕβ-2ѱ2)&gt; |, i.e., Au+Au &lt; Zr+Zr &lt; Ru+Ru &lt; Cu+Cu."/>
          <p:cNvSpPr txBox="1"/>
          <p:nvPr>
            <p:ph type="body" idx="1"/>
          </p:nvPr>
        </p:nvSpPr>
        <p:spPr>
          <a:xfrm>
            <a:off x="1270000" y="5698066"/>
            <a:ext cx="11631746" cy="5715001"/>
          </a:xfrm>
          <a:prstGeom prst="rect">
            <a:avLst/>
          </a:prstGeom>
        </p:spPr>
        <p:txBody>
          <a:bodyPr/>
          <a:lstStyle>
            <a:lvl1pPr marL="739321" indent="-421821">
              <a:defRPr sz="3100">
                <a:latin typeface="Times New Roman"/>
                <a:ea typeface="Times New Roman"/>
                <a:cs typeface="Times New Roman"/>
                <a:sym typeface="Times New Roman"/>
              </a:defRPr>
            </a:lvl1pPr>
          </a:lstStyle>
          <a:p>
            <a:pPr/>
            <a:r>
              <a:t>We see a reasonable magnitude ordering of | &lt;cos(ϕa+ϕβ-2ѱ2)&gt; |, i.e., Au+Au &lt; Zr+Zr &lt; Ru+Ru &lt; Cu+Cu. </a:t>
            </a:r>
          </a:p>
        </p:txBody>
      </p:sp>
      <p:sp>
        <p:nvSpPr>
          <p:cNvPr id="1966" name="AMPT (CME) results on γ=&lt;cos(ϕa+ϕβ-2ѱ2)&gt;"/>
          <p:cNvSpPr txBox="1"/>
          <p:nvPr/>
        </p:nvSpPr>
        <p:spPr>
          <a:xfrm>
            <a:off x="342900" y="190500"/>
            <a:ext cx="11887200" cy="87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100">
                <a:latin typeface="Times New Roman"/>
                <a:ea typeface="Times New Roman"/>
                <a:cs typeface="Times New Roman"/>
                <a:sym typeface="Times New Roman"/>
              </a:defRPr>
            </a:lvl1pPr>
          </a:lstStyle>
          <a:p>
            <a:pPr/>
            <a:r>
              <a:t>AMPT (CME) results on γ=&lt;cos(ϕa+ϕβ-2ѱ2)&gt;</a:t>
            </a:r>
          </a:p>
        </p:txBody>
      </p:sp>
      <p:sp>
        <p:nvSpPr>
          <p:cNvPr id="1967"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968"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0" name="ZrZrandRuRuwithandwoCME_2000filesandoldfiles_v8_wratioplot_v8_2.gif" descr="ZrZrandRuRuwithandwoCME_2000filesandoldfiles_v8_wratioplot_v8_2.gif"/>
          <p:cNvPicPr>
            <a:picLocks noChangeAspect="1"/>
          </p:cNvPicPr>
          <p:nvPr/>
        </p:nvPicPr>
        <p:blipFill>
          <a:blip r:embed="rId2">
            <a:extLst/>
          </a:blip>
          <a:stretch>
            <a:fillRect/>
          </a:stretch>
        </p:blipFill>
        <p:spPr>
          <a:xfrm>
            <a:off x="2324100" y="1155700"/>
            <a:ext cx="8026400" cy="6331170"/>
          </a:xfrm>
          <a:prstGeom prst="rect">
            <a:avLst/>
          </a:prstGeom>
          <a:ln w="12700">
            <a:miter lim="400000"/>
          </a:ln>
        </p:spPr>
      </p:pic>
      <p:sp>
        <p:nvSpPr>
          <p:cNvPr id="1971" name="CME effect in isobar collisions"/>
          <p:cNvSpPr txBox="1"/>
          <p:nvPr/>
        </p:nvSpPr>
        <p:spPr>
          <a:xfrm>
            <a:off x="558800" y="139700"/>
            <a:ext cx="11887200" cy="87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4000">
                <a:latin typeface="Times New Roman"/>
                <a:ea typeface="Times New Roman"/>
                <a:cs typeface="Times New Roman"/>
                <a:sym typeface="Times New Roman"/>
              </a:defRPr>
            </a:lvl1pPr>
          </a:lstStyle>
          <a:p>
            <a:pPr/>
            <a:r>
              <a:t>CME effect in isobar collisions</a:t>
            </a:r>
          </a:p>
        </p:txBody>
      </p:sp>
      <p:sp>
        <p:nvSpPr>
          <p:cNvPr id="1972" name="If w/o CME(solid symbol), the signals are almost same between Ru+Ru and Zr+Zr from the normal AMPT model.…"/>
          <p:cNvSpPr txBox="1"/>
          <p:nvPr>
            <p:ph type="body" idx="1"/>
          </p:nvPr>
        </p:nvSpPr>
        <p:spPr>
          <a:xfrm>
            <a:off x="1104900" y="5359400"/>
            <a:ext cx="10464800" cy="5715000"/>
          </a:xfrm>
          <a:prstGeom prst="rect">
            <a:avLst/>
          </a:prstGeom>
        </p:spPr>
        <p:txBody>
          <a:bodyPr/>
          <a:lstStyle/>
          <a:p>
            <a:pPr marL="698500" indent="-381000">
              <a:spcBef>
                <a:spcPts val="1100"/>
              </a:spcBef>
              <a:defRPr sz="2800">
                <a:latin typeface="Times New Roman"/>
                <a:ea typeface="Times New Roman"/>
                <a:cs typeface="Times New Roman"/>
                <a:sym typeface="Times New Roman"/>
              </a:defRPr>
            </a:pPr>
            <a:r>
              <a:rPr b="1"/>
              <a:t>If w/o CME(solid symbol),</a:t>
            </a:r>
            <a:r>
              <a:t> the signals are almost same between Ru+Ru and Zr+Zr from the normal AMPT model.</a:t>
            </a:r>
          </a:p>
          <a:p>
            <a:pPr marL="698500" indent="-381000">
              <a:spcBef>
                <a:spcPts val="1100"/>
              </a:spcBef>
              <a:defRPr sz="2800">
                <a:latin typeface="Times New Roman"/>
                <a:ea typeface="Times New Roman"/>
                <a:cs typeface="Times New Roman"/>
                <a:sym typeface="Times New Roman"/>
              </a:defRPr>
            </a:pPr>
            <a:r>
              <a:rPr b="1"/>
              <a:t>If with CME (open symbol), </a:t>
            </a:r>
            <a:r>
              <a:t>the magnitudes of signals increase,  the difference between  Ru+Ru and Zr+Zr appears ~10%.</a:t>
            </a:r>
          </a:p>
        </p:txBody>
      </p:sp>
      <p:sp>
        <p:nvSpPr>
          <p:cNvPr id="1973"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5" name="chargeseppercent_initialvsfinal_ZrZrandRuRu_wratioplot_v6.gif" descr="chargeseppercent_initialvsfinal_ZrZrandRuRu_wratioplot_v6.gif"/>
          <p:cNvPicPr>
            <a:picLocks noChangeAspect="1"/>
          </p:cNvPicPr>
          <p:nvPr/>
        </p:nvPicPr>
        <p:blipFill>
          <a:blip r:embed="rId2">
            <a:extLst/>
          </a:blip>
          <a:stretch>
            <a:fillRect/>
          </a:stretch>
        </p:blipFill>
        <p:spPr>
          <a:xfrm>
            <a:off x="1854200" y="952500"/>
            <a:ext cx="8343900" cy="6413774"/>
          </a:xfrm>
          <a:prstGeom prst="rect">
            <a:avLst/>
          </a:prstGeom>
          <a:ln w="12700">
            <a:miter lim="400000"/>
          </a:ln>
        </p:spPr>
      </p:pic>
      <p:sp>
        <p:nvSpPr>
          <p:cNvPr id="1976" name="final state"/>
          <p:cNvSpPr txBox="1"/>
          <p:nvPr/>
        </p:nvSpPr>
        <p:spPr>
          <a:xfrm>
            <a:off x="9831852" y="3853079"/>
            <a:ext cx="2335933"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Times New Roman"/>
                <a:ea typeface="Times New Roman"/>
                <a:cs typeface="Times New Roman"/>
                <a:sym typeface="Times New Roman"/>
              </a:defRPr>
            </a:lvl1pPr>
          </a:lstStyle>
          <a:p>
            <a:pPr/>
            <a:r>
              <a:t>final state </a:t>
            </a:r>
          </a:p>
        </p:txBody>
      </p:sp>
      <p:sp>
        <p:nvSpPr>
          <p:cNvPr id="1977" name="90-100%"/>
          <p:cNvSpPr txBox="1"/>
          <p:nvPr/>
        </p:nvSpPr>
        <p:spPr>
          <a:xfrm>
            <a:off x="17792699" y="5484620"/>
            <a:ext cx="1232720"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a:latin typeface="Arial"/>
                <a:ea typeface="Arial"/>
                <a:cs typeface="Arial"/>
                <a:sym typeface="Arial"/>
              </a:defRPr>
            </a:lvl1pPr>
          </a:lstStyle>
          <a:p>
            <a:pPr/>
            <a:r>
              <a:t>90-100%</a:t>
            </a:r>
          </a:p>
        </p:txBody>
      </p:sp>
      <p:sp>
        <p:nvSpPr>
          <p:cNvPr id="1978" name="90-100%"/>
          <p:cNvSpPr txBox="1"/>
          <p:nvPr/>
        </p:nvSpPr>
        <p:spPr>
          <a:xfrm>
            <a:off x="23317199" y="5522720"/>
            <a:ext cx="1232720" cy="422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200">
                <a:latin typeface="Arial"/>
                <a:ea typeface="Arial"/>
                <a:cs typeface="Arial"/>
                <a:sym typeface="Arial"/>
              </a:defRPr>
            </a:lvl1pPr>
          </a:lstStyle>
          <a:p>
            <a:pPr/>
            <a:r>
              <a:t>90-100%</a:t>
            </a:r>
          </a:p>
        </p:txBody>
      </p:sp>
      <p:sp>
        <p:nvSpPr>
          <p:cNvPr id="1979" name="Final state interactions reduce imported charge separations.…"/>
          <p:cNvSpPr txBox="1"/>
          <p:nvPr>
            <p:ph type="body" idx="1"/>
          </p:nvPr>
        </p:nvSpPr>
        <p:spPr>
          <a:xfrm>
            <a:off x="512233" y="5173133"/>
            <a:ext cx="11980334" cy="5715001"/>
          </a:xfrm>
          <a:prstGeom prst="rect">
            <a:avLst/>
          </a:prstGeom>
        </p:spPr>
        <p:txBody>
          <a:bodyPr/>
          <a:lstStyle/>
          <a:p>
            <a:pPr marL="739321" indent="-421821">
              <a:spcBef>
                <a:spcPts val="0"/>
              </a:spcBef>
              <a:defRPr sz="2800">
                <a:latin typeface="Times New Roman"/>
                <a:ea typeface="Times New Roman"/>
                <a:cs typeface="Times New Roman"/>
                <a:sym typeface="Times New Roman"/>
              </a:defRPr>
            </a:pPr>
            <a:r>
              <a:t>Final state interactions reduce imported charge separations.</a:t>
            </a:r>
          </a:p>
          <a:p>
            <a:pPr marL="739321" indent="-421821">
              <a:spcBef>
                <a:spcPts val="0"/>
              </a:spcBef>
              <a:defRPr sz="2800">
                <a:latin typeface="Times New Roman"/>
                <a:ea typeface="Times New Roman"/>
                <a:cs typeface="Times New Roman"/>
                <a:sym typeface="Times New Roman"/>
              </a:defRPr>
            </a:pPr>
            <a:r>
              <a:t>The relative ratio of charge separation percentage is kept, same as &lt;B</a:t>
            </a:r>
            <a:r>
              <a:rPr baseline="-5999"/>
              <a:t>y</a:t>
            </a:r>
            <a:r>
              <a:t>&gt; ratio.</a:t>
            </a:r>
          </a:p>
          <a:p>
            <a:pPr marL="739321" indent="-421821">
              <a:spcBef>
                <a:spcPts val="0"/>
              </a:spcBef>
              <a:defRPr sz="2800">
                <a:latin typeface="Times New Roman"/>
                <a:ea typeface="Times New Roman"/>
                <a:cs typeface="Times New Roman"/>
                <a:sym typeface="Times New Roman"/>
              </a:defRPr>
            </a:pPr>
            <a:r>
              <a:t>The CME signal difference can be observed even after strong final state interactions, if with enough statistics.</a:t>
            </a:r>
          </a:p>
        </p:txBody>
      </p:sp>
      <p:sp>
        <p:nvSpPr>
          <p:cNvPr id="1980" name="Arrow"/>
          <p:cNvSpPr/>
          <p:nvPr/>
        </p:nvSpPr>
        <p:spPr>
          <a:xfrm rot="5400000">
            <a:off x="6902450" y="2381250"/>
            <a:ext cx="1612900" cy="952500"/>
          </a:xfrm>
          <a:prstGeom prst="rightArrow">
            <a:avLst>
              <a:gd name="adj1" fmla="val 32000"/>
              <a:gd name="adj2" fmla="val 58667"/>
            </a:avLst>
          </a:prstGeom>
          <a:blipFill>
            <a:blip r:embed="rId3"/>
          </a:blip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sp>
        <p:nvSpPr>
          <p:cNvPr id="1981" name="Final state effect in isobar collisions"/>
          <p:cNvSpPr txBox="1"/>
          <p:nvPr/>
        </p:nvSpPr>
        <p:spPr>
          <a:xfrm>
            <a:off x="825500" y="139700"/>
            <a:ext cx="11887200" cy="87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b="1" sz="3900">
                <a:latin typeface="Times New Roman"/>
                <a:ea typeface="Times New Roman"/>
                <a:cs typeface="Times New Roman"/>
                <a:sym typeface="Times New Roman"/>
              </a:defRPr>
            </a:lvl1pPr>
          </a:lstStyle>
          <a:p>
            <a:pPr/>
            <a:r>
              <a:t>Final state effect in isobar collisions</a:t>
            </a:r>
          </a:p>
        </p:txBody>
      </p:sp>
      <p:sp>
        <p:nvSpPr>
          <p:cNvPr id="1982"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983" name="(parton cascade, hadronization, resonance decays)"/>
          <p:cNvSpPr txBox="1"/>
          <p:nvPr/>
        </p:nvSpPr>
        <p:spPr>
          <a:xfrm>
            <a:off x="9893300" y="2228850"/>
            <a:ext cx="3136900" cy="1460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spcBef>
                <a:spcPts val="2400"/>
              </a:spcBef>
              <a:defRPr sz="3100">
                <a:latin typeface="Times New Roman"/>
                <a:ea typeface="Times New Roman"/>
                <a:cs typeface="Times New Roman"/>
                <a:sym typeface="Times New Roman"/>
              </a:defRPr>
            </a:lvl1pPr>
          </a:lstStyle>
          <a:p>
            <a:pPr/>
            <a:r>
              <a:t>(parton cascade, hadronization, resonance decays)</a:t>
            </a:r>
          </a:p>
        </p:txBody>
      </p:sp>
      <p:sp>
        <p:nvSpPr>
          <p:cNvPr id="1984" name="Line"/>
          <p:cNvSpPr/>
          <p:nvPr/>
        </p:nvSpPr>
        <p:spPr>
          <a:xfrm flipV="1">
            <a:off x="215900" y="1181161"/>
            <a:ext cx="12560403" cy="4"/>
          </a:xfrm>
          <a:prstGeom prst="line">
            <a:avLst/>
          </a:prstGeom>
          <a:ln w="12700">
            <a:solidFill>
              <a:srgbClr val="000000"/>
            </a:solidFill>
          </a:ln>
        </p:spPr>
        <p:txBody>
          <a:bodyPr lIns="50800" tIns="50800" rIns="50800" bIns="50800" anchor="ctr"/>
          <a:lstStyle/>
          <a:p>
            <a:pPr/>
          </a:p>
        </p:txBody>
      </p:sp>
      <p:sp>
        <p:nvSpPr>
          <p:cNvPr id="1985" name="Arrow"/>
          <p:cNvSpPr/>
          <p:nvPr/>
        </p:nvSpPr>
        <p:spPr>
          <a:xfrm rot="5400000">
            <a:off x="10185400" y="2387600"/>
            <a:ext cx="1612900" cy="952500"/>
          </a:xfrm>
          <a:prstGeom prst="rightArrow">
            <a:avLst>
              <a:gd name="adj1" fmla="val 32000"/>
              <a:gd name="adj2" fmla="val 58667"/>
            </a:avLst>
          </a:prstGeom>
          <a:ln w="25400">
            <a:solidFill>
              <a:srgbClr val="FF26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Times New Roman"/>
                <a:ea typeface="Times New Roman"/>
                <a:cs typeface="Times New Roman"/>
                <a:sym typeface="Times New Roman"/>
              </a:defRPr>
            </a:pPr>
          </a:p>
        </p:txBody>
      </p:sp>
      <p:sp>
        <p:nvSpPr>
          <p:cNvPr id="1986" name="initial state"/>
          <p:cNvSpPr txBox="1"/>
          <p:nvPr/>
        </p:nvSpPr>
        <p:spPr>
          <a:xfrm>
            <a:off x="9742326" y="1351179"/>
            <a:ext cx="2602893" cy="6885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Times New Roman"/>
                <a:ea typeface="Times New Roman"/>
                <a:cs typeface="Times New Roman"/>
                <a:sym typeface="Times New Roman"/>
              </a:defRPr>
            </a:lvl1pPr>
          </a:lstStyle>
          <a:p>
            <a:pPr/>
            <a:r>
              <a:t>initial state </a:t>
            </a:r>
          </a:p>
        </p:txBody>
      </p:sp>
      <p:sp>
        <p:nvSpPr>
          <p:cNvPr id="1987" name="Slide Number"/>
          <p:cNvSpPr txBox="1"/>
          <p:nvPr>
            <p:ph type="sldNum" sz="quarter" idx="4294967295"/>
          </p:nvPr>
        </p:nvSpPr>
        <p:spPr>
          <a:xfrm>
            <a:off x="12545483" y="9323609"/>
            <a:ext cx="3429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sp>
        <p:nvSpPr>
          <p:cNvPr id="1988" name="W.-T. Deng, X.-G. Huang, G.-L. Ma, G. Wang, Phys.Rev. C97 (2018), 044901"/>
          <p:cNvSpPr txBox="1"/>
          <p:nvPr/>
        </p:nvSpPr>
        <p:spPr>
          <a:xfrm>
            <a:off x="5944342" y="8823032"/>
            <a:ext cx="6950994" cy="3464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700">
                <a:latin typeface="Times New Roman"/>
                <a:ea typeface="Times New Roman"/>
                <a:cs typeface="Times New Roman"/>
                <a:sym typeface="Times New Roman"/>
              </a:defRPr>
            </a:lvl1pPr>
          </a:lstStyle>
          <a:p>
            <a:pPr/>
            <a:r>
              <a:t>W.-T. Deng, X.-G. Huang, G.-L. Ma, G. Wang, Phys.Rev. C97 (2018), 044901 </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0" name="硬探针：“a粒子”"/>
          <p:cNvSpPr txBox="1"/>
          <p:nvPr>
            <p:ph type="title"/>
          </p:nvPr>
        </p:nvSpPr>
        <p:spPr>
          <a:xfrm>
            <a:off x="-762000" y="444500"/>
            <a:ext cx="11099800" cy="2159000"/>
          </a:xfrm>
          <a:prstGeom prst="rect">
            <a:avLst/>
          </a:prstGeom>
        </p:spPr>
        <p:txBody>
          <a:bodyPr>
            <a:normAutofit fontScale="100000" lnSpcReduction="0"/>
          </a:bodyPr>
          <a:lstStyle/>
          <a:p>
            <a:pPr/>
            <a:r>
              <a:t>硬探针：“a粒子”</a:t>
            </a:r>
          </a:p>
        </p:txBody>
      </p:sp>
      <p:sp>
        <p:nvSpPr>
          <p:cNvPr id="1991" name="Rectangle"/>
          <p:cNvSpPr/>
          <p:nvPr/>
        </p:nvSpPr>
        <p:spPr>
          <a:xfrm>
            <a:off x="3984089" y="3227709"/>
            <a:ext cx="3940800" cy="2706979"/>
          </a:xfrm>
          <a:prstGeom prst="rect">
            <a:avLst/>
          </a:prstGeom>
          <a:blipFill>
            <a:blip r:embed="rId2"/>
          </a:blipFill>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992" name="Target"/>
          <p:cNvSpPr/>
          <p:nvPr/>
        </p:nvSpPr>
        <p:spPr>
          <a:xfrm>
            <a:off x="5406041" y="6085725"/>
            <a:ext cx="1469418"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Target</a:t>
            </a:r>
          </a:p>
        </p:txBody>
      </p:sp>
      <p:sp>
        <p:nvSpPr>
          <p:cNvPr id="1993" name="Line"/>
          <p:cNvSpPr/>
          <p:nvPr/>
        </p:nvSpPr>
        <p:spPr>
          <a:xfrm>
            <a:off x="4216336" y="4508838"/>
            <a:ext cx="1130817" cy="636483"/>
          </a:xfrm>
          <a:prstGeom prst="line">
            <a:avLst/>
          </a:prstGeom>
          <a:ln w="38100">
            <a:solidFill>
              <a:srgbClr val="000000"/>
            </a:solidFill>
            <a:miter lim="400000"/>
            <a:tailEnd type="triangle"/>
          </a:ln>
        </p:spPr>
        <p:txBody>
          <a:bodyPr lIns="50800" tIns="50800" rIns="50800" bIns="50800" anchor="ctr"/>
          <a:lstStyle/>
          <a:p>
            <a:pPr/>
          </a:p>
        </p:txBody>
      </p:sp>
      <p:sp>
        <p:nvSpPr>
          <p:cNvPr id="1994" name="Line"/>
          <p:cNvSpPr/>
          <p:nvPr/>
        </p:nvSpPr>
        <p:spPr>
          <a:xfrm flipV="1">
            <a:off x="5375212" y="4665844"/>
            <a:ext cx="865734" cy="435574"/>
          </a:xfrm>
          <a:prstGeom prst="line">
            <a:avLst/>
          </a:prstGeom>
          <a:ln w="38100">
            <a:solidFill>
              <a:srgbClr val="000000"/>
            </a:solidFill>
            <a:miter lim="400000"/>
            <a:tailEnd type="triangle"/>
          </a:ln>
        </p:spPr>
        <p:txBody>
          <a:bodyPr lIns="50800" tIns="50800" rIns="50800" bIns="50800" anchor="ctr"/>
          <a:lstStyle/>
          <a:p>
            <a:pPr/>
          </a:p>
        </p:txBody>
      </p:sp>
      <p:sp>
        <p:nvSpPr>
          <p:cNvPr id="1995" name="Line"/>
          <p:cNvSpPr/>
          <p:nvPr/>
        </p:nvSpPr>
        <p:spPr>
          <a:xfrm flipV="1">
            <a:off x="6242553" y="4347593"/>
            <a:ext cx="924992" cy="290058"/>
          </a:xfrm>
          <a:prstGeom prst="line">
            <a:avLst/>
          </a:prstGeom>
          <a:ln w="38100">
            <a:solidFill>
              <a:srgbClr val="000000"/>
            </a:solidFill>
            <a:miter lim="400000"/>
            <a:tailEnd type="triangle"/>
          </a:ln>
        </p:spPr>
        <p:txBody>
          <a:bodyPr lIns="50800" tIns="50800" rIns="50800" bIns="50800" anchor="ctr"/>
          <a:lstStyle/>
          <a:p>
            <a:pPr/>
          </a:p>
        </p:txBody>
      </p:sp>
      <p:sp>
        <p:nvSpPr>
          <p:cNvPr id="1996" name="Line"/>
          <p:cNvSpPr/>
          <p:nvPr/>
        </p:nvSpPr>
        <p:spPr>
          <a:xfrm>
            <a:off x="7219956" y="4359196"/>
            <a:ext cx="2779038" cy="604741"/>
          </a:xfrm>
          <a:prstGeom prst="line">
            <a:avLst/>
          </a:prstGeom>
          <a:ln w="38100">
            <a:solidFill>
              <a:srgbClr val="000000"/>
            </a:solidFill>
            <a:miter lim="400000"/>
            <a:tailEnd type="triangle"/>
          </a:ln>
        </p:spPr>
        <p:txBody>
          <a:bodyPr lIns="50800" tIns="50800" rIns="50800" bIns="50800" anchor="ctr"/>
          <a:lstStyle/>
          <a:p>
            <a:pPr/>
          </a:p>
        </p:txBody>
      </p:sp>
      <p:sp>
        <p:nvSpPr>
          <p:cNvPr id="1997" name="Line"/>
          <p:cNvSpPr/>
          <p:nvPr/>
        </p:nvSpPr>
        <p:spPr>
          <a:xfrm>
            <a:off x="1585582" y="4517698"/>
            <a:ext cx="2534690" cy="1"/>
          </a:xfrm>
          <a:prstGeom prst="line">
            <a:avLst/>
          </a:prstGeom>
          <a:ln w="38100">
            <a:solidFill>
              <a:srgbClr val="000000"/>
            </a:solidFill>
            <a:miter lim="400000"/>
            <a:tailEnd type="triangle"/>
          </a:ln>
        </p:spPr>
        <p:txBody>
          <a:bodyPr lIns="50800" tIns="50800" rIns="50800" bIns="50800" anchor="ctr"/>
          <a:lstStyle/>
          <a:p>
            <a:pPr/>
          </a:p>
        </p:txBody>
      </p:sp>
      <p:sp>
        <p:nvSpPr>
          <p:cNvPr id="1998" name="Probe"/>
          <p:cNvSpPr/>
          <p:nvPr/>
        </p:nvSpPr>
        <p:spPr>
          <a:xfrm>
            <a:off x="1593843" y="3650209"/>
            <a:ext cx="1400659"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4200">
                <a:latin typeface="+mn-lt"/>
                <a:ea typeface="+mn-ea"/>
                <a:cs typeface="+mn-cs"/>
                <a:sym typeface="Gill Sans"/>
              </a:defRPr>
            </a:lvl1pPr>
          </a:lstStyle>
          <a:p>
            <a:pPr/>
            <a:r>
              <a:t>Probe</a:t>
            </a:r>
          </a:p>
        </p:txBody>
      </p:sp>
      <p:sp>
        <p:nvSpPr>
          <p:cNvPr id="1999" name="Classic experiment: shoot a probe through medium to learn about the                                   properties of the medium"/>
          <p:cNvSpPr/>
          <p:nvPr/>
        </p:nvSpPr>
        <p:spPr>
          <a:xfrm>
            <a:off x="1087115" y="7175106"/>
            <a:ext cx="9402813"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44500" indent="-444500" defTabSz="584200">
              <a:buSzPct val="75000"/>
              <a:buChar char="•"/>
              <a:defRPr sz="2400">
                <a:latin typeface="+mn-lt"/>
                <a:ea typeface="+mn-ea"/>
                <a:cs typeface="+mn-cs"/>
                <a:sym typeface="Gill Sans"/>
              </a:defRPr>
            </a:pPr>
            <a:r>
              <a:t>Classic experiment: shoot a probe through medium to learn about the </a:t>
            </a:r>
            <a:br/>
            <a:r>
              <a:t>                                 properties of the medium</a:t>
            </a:r>
          </a:p>
        </p:txBody>
      </p:sp>
      <p:pic>
        <p:nvPicPr>
          <p:cNvPr id="2000" name="image058.tiff" descr="image058.tiff"/>
          <p:cNvPicPr>
            <a:picLocks noChangeAspect="1"/>
          </p:cNvPicPr>
          <p:nvPr/>
        </p:nvPicPr>
        <p:blipFill>
          <a:blip r:embed="rId3">
            <a:extLst/>
          </a:blip>
          <a:stretch>
            <a:fillRect/>
          </a:stretch>
        </p:blipFill>
        <p:spPr>
          <a:xfrm>
            <a:off x="9465491" y="1371600"/>
            <a:ext cx="2942409" cy="2019300"/>
          </a:xfrm>
          <a:prstGeom prst="rect">
            <a:avLst/>
          </a:prstGeom>
          <a:ln w="12700">
            <a:miter lim="400000"/>
          </a:ln>
        </p:spPr>
      </p:pic>
      <p:pic>
        <p:nvPicPr>
          <p:cNvPr id="2001" name="File-Ernest_Rutherford_cropped.tiff" descr="File-Ernest_Rutherford_cropped.tiff"/>
          <p:cNvPicPr>
            <a:picLocks noChangeAspect="1"/>
          </p:cNvPicPr>
          <p:nvPr/>
        </p:nvPicPr>
        <p:blipFill>
          <a:blip r:embed="rId4">
            <a:extLst/>
          </a:blip>
          <a:stretch>
            <a:fillRect/>
          </a:stretch>
        </p:blipFill>
        <p:spPr>
          <a:xfrm>
            <a:off x="8783319" y="1028700"/>
            <a:ext cx="2164081" cy="2705100"/>
          </a:xfrm>
          <a:prstGeom prst="rect">
            <a:avLst/>
          </a:prstGeom>
          <a:ln w="12700">
            <a:miter lim="400000"/>
          </a:ln>
        </p:spPr>
      </p:pic>
      <p:sp>
        <p:nvSpPr>
          <p:cNvPr id="2002"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4" name="droppedImage.tiff" descr="droppedImage.tiff"/>
          <p:cNvPicPr>
            <a:picLocks noChangeAspect="1"/>
          </p:cNvPicPr>
          <p:nvPr/>
        </p:nvPicPr>
        <p:blipFill>
          <a:blip r:embed="rId2">
            <a:extLst/>
          </a:blip>
          <a:stretch>
            <a:fillRect/>
          </a:stretch>
        </p:blipFill>
        <p:spPr>
          <a:xfrm>
            <a:off x="2413000" y="1993900"/>
            <a:ext cx="10477500" cy="5468572"/>
          </a:xfrm>
          <a:prstGeom prst="rect">
            <a:avLst/>
          </a:prstGeom>
          <a:ln w="12700">
            <a:miter lim="400000"/>
          </a:ln>
        </p:spPr>
      </p:pic>
      <p:pic>
        <p:nvPicPr>
          <p:cNvPr id="2005" name="droppedImage.tiff" descr="droppedImage.tiff"/>
          <p:cNvPicPr>
            <a:picLocks noChangeAspect="1"/>
          </p:cNvPicPr>
          <p:nvPr/>
        </p:nvPicPr>
        <p:blipFill>
          <a:blip r:embed="rId3">
            <a:extLst/>
          </a:blip>
          <a:stretch>
            <a:fillRect/>
          </a:stretch>
        </p:blipFill>
        <p:spPr>
          <a:xfrm flipH="1" rot="16200000">
            <a:off x="-1181100" y="3592120"/>
            <a:ext cx="4953001" cy="2580081"/>
          </a:xfrm>
          <a:prstGeom prst="rect">
            <a:avLst/>
          </a:prstGeom>
          <a:ln w="12700">
            <a:miter lim="400000"/>
          </a:ln>
        </p:spPr>
      </p:pic>
      <p:sp>
        <p:nvSpPr>
          <p:cNvPr id="2006" name="Jet in vacuum"/>
          <p:cNvSpPr/>
          <p:nvPr/>
        </p:nvSpPr>
        <p:spPr>
          <a:xfrm>
            <a:off x="-306254" y="635000"/>
            <a:ext cx="12992101" cy="77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b="1" sz="4800">
                <a:latin typeface="Times New Roman"/>
                <a:ea typeface="Times New Roman"/>
                <a:cs typeface="Times New Roman"/>
                <a:sym typeface="Times New Roman"/>
              </a:defRPr>
            </a:lvl1pPr>
          </a:lstStyle>
          <a:p>
            <a:pPr/>
            <a:r>
              <a:t>Jet in vacuum</a:t>
            </a:r>
          </a:p>
        </p:txBody>
      </p:sp>
      <p:sp>
        <p:nvSpPr>
          <p:cNvPr id="2007"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Little bangs @ RHIC and LHC.…"/>
          <p:cNvSpPr txBox="1"/>
          <p:nvPr/>
        </p:nvSpPr>
        <p:spPr>
          <a:xfrm>
            <a:off x="4711700" y="6991350"/>
            <a:ext cx="7505700" cy="17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spcBef>
                <a:spcPts val="1600"/>
              </a:spcBef>
              <a:buSzPct val="200000"/>
              <a:buChar char="•"/>
              <a:defRPr sz="2900">
                <a:uFill>
                  <a:solidFill>
                    <a:srgbClr val="000000"/>
                  </a:solidFill>
                </a:uFill>
                <a:latin typeface="Times New Roman"/>
                <a:ea typeface="Times New Roman"/>
                <a:cs typeface="Times New Roman"/>
                <a:sym typeface="Times New Roman"/>
              </a:defRPr>
            </a:pPr>
            <a:r>
              <a:rPr sz="3500"/>
              <a:t> Little bangs @ RHIC and LHC.</a:t>
            </a:r>
            <a:endParaRPr sz="3500"/>
          </a:p>
          <a:p>
            <a:pPr defTabSz="914400">
              <a:spcBef>
                <a:spcPts val="500"/>
              </a:spcBef>
              <a:defRPr sz="2900">
                <a:uFill>
                  <a:solidFill>
                    <a:srgbClr val="000000"/>
                  </a:solidFill>
                </a:uFill>
                <a:latin typeface="Times New Roman"/>
                <a:ea typeface="Times New Roman"/>
                <a:cs typeface="Times New Roman"/>
                <a:sym typeface="Times New Roman"/>
              </a:defRPr>
            </a:pPr>
            <a:r>
              <a:rPr sz="3500"/>
              <a:t>Au+Au at </a:t>
            </a:r>
            <a:r>
              <a:rPr b="1" sz="3500"/>
              <a:t>√</a:t>
            </a:r>
            <a:r>
              <a:rPr sz="3500"/>
              <a:t>s</a:t>
            </a:r>
            <a:r>
              <a:rPr baseline="-5999" sz="3500"/>
              <a:t>NN</a:t>
            </a:r>
            <a:r>
              <a:rPr sz="3500"/>
              <a:t>=200 GeV</a:t>
            </a:r>
            <a:endParaRPr sz="3500"/>
          </a:p>
          <a:p>
            <a:pPr defTabSz="914400">
              <a:spcBef>
                <a:spcPts val="500"/>
              </a:spcBef>
              <a:defRPr sz="2900">
                <a:uFill>
                  <a:solidFill>
                    <a:srgbClr val="000000"/>
                  </a:solidFill>
                </a:uFill>
                <a:latin typeface="Times New Roman"/>
                <a:ea typeface="Times New Roman"/>
                <a:cs typeface="Times New Roman"/>
                <a:sym typeface="Times New Roman"/>
              </a:defRPr>
            </a:pPr>
            <a:r>
              <a:rPr sz="3500"/>
              <a:t>Pb+Pb at </a:t>
            </a:r>
            <a:r>
              <a:rPr b="1" sz="3500"/>
              <a:t>√</a:t>
            </a:r>
            <a:r>
              <a:rPr sz="3500"/>
              <a:t>s</a:t>
            </a:r>
            <a:r>
              <a:rPr baseline="-5999" sz="3500"/>
              <a:t>NN</a:t>
            </a:r>
            <a:r>
              <a:rPr sz="3500"/>
              <a:t>=5.02 TeV</a:t>
            </a:r>
          </a:p>
        </p:txBody>
      </p:sp>
      <p:sp>
        <p:nvSpPr>
          <p:cNvPr id="659" name="Experiment: relativistic heavy-ion collisions"/>
          <p:cNvSpPr txBox="1"/>
          <p:nvPr/>
        </p:nvSpPr>
        <p:spPr>
          <a:xfrm>
            <a:off x="543842" y="161148"/>
            <a:ext cx="11899901" cy="762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4700">
                <a:uFill>
                  <a:solidFill>
                    <a:srgbClr val="000000"/>
                  </a:solidFill>
                </a:uFill>
                <a:latin typeface="Times New Roman"/>
                <a:ea typeface="Times New Roman"/>
                <a:cs typeface="Times New Roman"/>
                <a:sym typeface="Times New Roman"/>
              </a:defRPr>
            </a:lvl1pPr>
          </a:lstStyle>
          <a:p>
            <a:pPr/>
            <a:r>
              <a:t>Experiment: relativistic heavy-ion collisions</a:t>
            </a:r>
          </a:p>
        </p:txBody>
      </p:sp>
      <p:pic>
        <p:nvPicPr>
          <p:cNvPr id="660" name="image.png" descr="image.png"/>
          <p:cNvPicPr>
            <a:picLocks noChangeAspect="0"/>
          </p:cNvPicPr>
          <p:nvPr/>
        </p:nvPicPr>
        <p:blipFill>
          <a:blip r:embed="rId2">
            <a:extLst/>
          </a:blip>
          <a:stretch>
            <a:fillRect/>
          </a:stretch>
        </p:blipFill>
        <p:spPr>
          <a:xfrm>
            <a:off x="304235" y="5366173"/>
            <a:ext cx="4127501" cy="3644901"/>
          </a:xfrm>
          <a:prstGeom prst="rect">
            <a:avLst/>
          </a:prstGeom>
        </p:spPr>
      </p:pic>
      <p:pic>
        <p:nvPicPr>
          <p:cNvPr id="661" name="image.png" descr="image.png"/>
          <p:cNvPicPr>
            <a:picLocks noChangeAspect="0"/>
          </p:cNvPicPr>
          <p:nvPr/>
        </p:nvPicPr>
        <p:blipFill>
          <a:blip r:embed="rId3">
            <a:extLst/>
          </a:blip>
          <a:stretch>
            <a:fillRect/>
          </a:stretch>
        </p:blipFill>
        <p:spPr>
          <a:xfrm>
            <a:off x="360398" y="1371600"/>
            <a:ext cx="4127501" cy="3759200"/>
          </a:xfrm>
          <a:prstGeom prst="rect">
            <a:avLst/>
          </a:prstGeom>
        </p:spPr>
      </p:pic>
      <p:sp>
        <p:nvSpPr>
          <p:cNvPr id="662" name="Slide Number"/>
          <p:cNvSpPr txBox="1"/>
          <p:nvPr>
            <p:ph type="sldNum" sz="quarter" idx="4294967295"/>
          </p:nvPr>
        </p:nvSpPr>
        <p:spPr>
          <a:xfrm>
            <a:off x="12602633" y="9323609"/>
            <a:ext cx="228601" cy="358590"/>
          </a:xfrm>
          <a:prstGeom prst="rect">
            <a:avLst/>
          </a:prstGeom>
          <a:extLst>
            <a:ext uri="{C572A759-6A51-4108-AA02-DFA0A04FC94B}">
              <ma14:wrappingTextBoxFlag xmlns:ma14="http://schemas.microsoft.com/office/mac/drawingml/2011/main" val="1"/>
            </a:ext>
          </a:extLst>
        </p:spPr>
        <p:txBody>
          <a:bodyPr/>
          <a:lstStyle>
            <a:lvl1pPr>
              <a:defRPr>
                <a:latin typeface="Times New Roman"/>
                <a:ea typeface="Times New Roman"/>
                <a:cs typeface="Times New Roman"/>
                <a:sym typeface="Times New Roman"/>
              </a:defRPr>
            </a:lvl1pPr>
          </a:lstStyle>
          <a:p>
            <a:pPr/>
            <a:fld id="{86CB4B4D-7CA3-9044-876B-883B54F8677D}" type="slidenum"/>
          </a:p>
        </p:txBody>
      </p:sp>
      <p:pic>
        <p:nvPicPr>
          <p:cNvPr id="663" name="Au-Au_200GeV.mov" descr="Au-Au_200GeV.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4711700" y="1333500"/>
            <a:ext cx="8128000" cy="5588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000000" fill="hold"/>
                                        <p:tgtEl>
                                          <p:spTgt spid="66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63"/>
                </p:tgtEl>
              </p:cMediaNode>
            </p:vide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9" name="droppedImage.tiff" descr="droppedImage.tiff"/>
          <p:cNvPicPr>
            <a:picLocks noChangeAspect="1"/>
          </p:cNvPicPr>
          <p:nvPr/>
        </p:nvPicPr>
        <p:blipFill>
          <a:blip r:embed="rId2">
            <a:extLst/>
          </a:blip>
          <a:stretch>
            <a:fillRect/>
          </a:stretch>
        </p:blipFill>
        <p:spPr>
          <a:xfrm>
            <a:off x="330200" y="6197600"/>
            <a:ext cx="3632200" cy="3314700"/>
          </a:xfrm>
          <a:prstGeom prst="rect">
            <a:avLst/>
          </a:prstGeom>
        </p:spPr>
      </p:pic>
      <p:grpSp>
        <p:nvGrpSpPr>
          <p:cNvPr id="2032" name="Group"/>
          <p:cNvGrpSpPr/>
          <p:nvPr/>
        </p:nvGrpSpPr>
        <p:grpSpPr>
          <a:xfrm>
            <a:off x="376202" y="3101058"/>
            <a:ext cx="5137018" cy="3720388"/>
            <a:chOff x="0" y="0"/>
            <a:chExt cx="5137017" cy="3720387"/>
          </a:xfrm>
        </p:grpSpPr>
        <p:grpSp>
          <p:nvGrpSpPr>
            <p:cNvPr id="2030" name="Group"/>
            <p:cNvGrpSpPr/>
            <p:nvPr/>
          </p:nvGrpSpPr>
          <p:grpSpPr>
            <a:xfrm>
              <a:off x="0" y="0"/>
              <a:ext cx="5137018" cy="2978009"/>
              <a:chOff x="0" y="0"/>
              <a:chExt cx="5137017" cy="2978008"/>
            </a:xfrm>
          </p:grpSpPr>
          <p:sp>
            <p:nvSpPr>
              <p:cNvPr id="2010" name="hadrons"/>
              <p:cNvSpPr/>
              <p:nvPr/>
            </p:nvSpPr>
            <p:spPr>
              <a:xfrm>
                <a:off x="0" y="1956977"/>
                <a:ext cx="999882"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buClr>
                    <a:srgbClr val="000000"/>
                  </a:buClr>
                  <a:buFont typeface="Tahoma"/>
                  <a:defRPr b="1" sz="1600">
                    <a:uFill>
                      <a:solidFill>
                        <a:srgbClr val="000000"/>
                      </a:solidFill>
                    </a:uFill>
                    <a:latin typeface="Tahoma"/>
                    <a:ea typeface="Tahoma"/>
                    <a:cs typeface="Tahoma"/>
                    <a:sym typeface="Tahoma"/>
                  </a:defRPr>
                </a:lvl1pPr>
              </a:lstStyle>
              <a:p>
                <a:pPr/>
                <a:r>
                  <a:t>hadrons</a:t>
                </a:r>
              </a:p>
            </p:txBody>
          </p:sp>
          <p:sp>
            <p:nvSpPr>
              <p:cNvPr id="2011" name="Line"/>
              <p:cNvSpPr/>
              <p:nvPr/>
            </p:nvSpPr>
            <p:spPr>
              <a:xfrm>
                <a:off x="858141" y="1104345"/>
                <a:ext cx="1124725" cy="221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159" y="21600"/>
                    </a:lnTo>
                    <a:lnTo>
                      <a:pt x="21600" y="0"/>
                    </a:lnTo>
                  </a:path>
                </a:pathLst>
              </a:custGeom>
              <a:noFill/>
              <a:ln w="38100" cap="flat">
                <a:solidFill>
                  <a:srgbClr val="0433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012" name="Line"/>
              <p:cNvSpPr/>
              <p:nvPr/>
            </p:nvSpPr>
            <p:spPr>
              <a:xfrm rot="10800000">
                <a:off x="1688355" y="1444688"/>
                <a:ext cx="1127264" cy="223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159" y="21600"/>
                    </a:lnTo>
                    <a:lnTo>
                      <a:pt x="21600" y="0"/>
                    </a:lnTo>
                  </a:path>
                </a:pathLst>
              </a:custGeom>
              <a:noFill/>
              <a:ln w="38100" cap="flat">
                <a:solidFill>
                  <a:srgbClr val="0433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013" name="q"/>
              <p:cNvSpPr/>
              <p:nvPr/>
            </p:nvSpPr>
            <p:spPr>
              <a:xfrm>
                <a:off x="756586" y="1017486"/>
                <a:ext cx="685801" cy="321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buClr>
                    <a:srgbClr val="000000"/>
                  </a:buClr>
                  <a:buFont typeface="Times New Roman"/>
                  <a:defRPr b="1" sz="1600">
                    <a:uFill>
                      <a:solidFill>
                        <a:srgbClr val="000000"/>
                      </a:solidFill>
                    </a:uFill>
                    <a:latin typeface="Times New Roman"/>
                    <a:ea typeface="Times New Roman"/>
                    <a:cs typeface="Times New Roman"/>
                    <a:sym typeface="Times New Roman"/>
                  </a:defRPr>
                </a:lvl1pPr>
              </a:lstStyle>
              <a:p>
                <a:pPr/>
                <a:r>
                  <a:t>q</a:t>
                </a:r>
              </a:p>
            </p:txBody>
          </p:sp>
          <p:sp>
            <p:nvSpPr>
              <p:cNvPr id="2014" name="q"/>
              <p:cNvSpPr/>
              <p:nvPr/>
            </p:nvSpPr>
            <p:spPr>
              <a:xfrm>
                <a:off x="2381469" y="1490777"/>
                <a:ext cx="285111" cy="321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buClr>
                    <a:srgbClr val="000000"/>
                  </a:buClr>
                  <a:buFont typeface="Times New Roman"/>
                  <a:defRPr b="1" sz="1600">
                    <a:uFill>
                      <a:solidFill>
                        <a:srgbClr val="000000"/>
                      </a:solidFill>
                    </a:uFill>
                    <a:latin typeface="Times New Roman"/>
                    <a:ea typeface="Times New Roman"/>
                    <a:cs typeface="Times New Roman"/>
                    <a:sym typeface="Times New Roman"/>
                  </a:defRPr>
                </a:lvl1pPr>
              </a:lstStyle>
              <a:p>
                <a:pPr/>
                <a:r>
                  <a:t>q</a:t>
                </a:r>
              </a:p>
            </p:txBody>
          </p:sp>
          <p:sp>
            <p:nvSpPr>
              <p:cNvPr id="2015" name="Line"/>
              <p:cNvSpPr/>
              <p:nvPr/>
            </p:nvSpPr>
            <p:spPr>
              <a:xfrm flipV="1">
                <a:off x="1935463" y="714589"/>
                <a:ext cx="68686" cy="341506"/>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16" name="Line"/>
              <p:cNvSpPr/>
              <p:nvPr/>
            </p:nvSpPr>
            <p:spPr>
              <a:xfrm flipV="1">
                <a:off x="2086959" y="515834"/>
                <a:ext cx="253889" cy="478610"/>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17" name="Line"/>
              <p:cNvSpPr/>
              <p:nvPr/>
            </p:nvSpPr>
            <p:spPr>
              <a:xfrm flipV="1">
                <a:off x="2183437" y="898720"/>
                <a:ext cx="223422" cy="161310"/>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18" name="Line"/>
              <p:cNvSpPr/>
              <p:nvPr/>
            </p:nvSpPr>
            <p:spPr>
              <a:xfrm flipV="1">
                <a:off x="2013332" y="670052"/>
                <a:ext cx="116789" cy="363389"/>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19" name="Line"/>
              <p:cNvSpPr/>
              <p:nvPr/>
            </p:nvSpPr>
            <p:spPr>
              <a:xfrm flipV="1">
                <a:off x="2076803" y="85085"/>
                <a:ext cx="969854" cy="974945"/>
              </a:xfrm>
              <a:prstGeom prst="line">
                <a:avLst/>
              </a:prstGeom>
              <a:noFill/>
              <a:ln w="25400" cap="flat">
                <a:solidFill>
                  <a:srgbClr val="FF2600"/>
                </a:solidFill>
                <a:prstDash val="solid"/>
                <a:round/>
                <a:tailEnd type="triangle" w="med" len="med"/>
              </a:ln>
              <a:effectLst/>
            </p:spPr>
            <p:txBody>
              <a:bodyPr wrap="square" lIns="50800" tIns="50800" rIns="50800" bIns="50800" numCol="1" anchor="ctr">
                <a:noAutofit/>
              </a:bodyPr>
              <a:lstStyle/>
              <a:p>
                <a:pPr/>
              </a:p>
            </p:txBody>
          </p:sp>
          <p:sp>
            <p:nvSpPr>
              <p:cNvPr id="2020" name="Line"/>
              <p:cNvSpPr/>
              <p:nvPr/>
            </p:nvSpPr>
            <p:spPr>
              <a:xfrm flipH="1">
                <a:off x="1454777" y="1728309"/>
                <a:ext cx="137101" cy="326164"/>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21" name="Line"/>
              <p:cNvSpPr/>
              <p:nvPr/>
            </p:nvSpPr>
            <p:spPr>
              <a:xfrm flipH="1">
                <a:off x="1370995" y="1705264"/>
                <a:ext cx="220883" cy="163082"/>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22" name="Line"/>
              <p:cNvSpPr/>
              <p:nvPr/>
            </p:nvSpPr>
            <p:spPr>
              <a:xfrm flipH="1">
                <a:off x="1129801" y="1668040"/>
                <a:ext cx="515394" cy="81541"/>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23" name="Line"/>
              <p:cNvSpPr/>
              <p:nvPr/>
            </p:nvSpPr>
            <p:spPr>
              <a:xfrm flipH="1">
                <a:off x="1668045" y="1712355"/>
                <a:ext cx="20311" cy="535333"/>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24" name="Line"/>
              <p:cNvSpPr/>
              <p:nvPr/>
            </p:nvSpPr>
            <p:spPr>
              <a:xfrm>
                <a:off x="1716283" y="1699946"/>
                <a:ext cx="121867" cy="347435"/>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25" name="hadrons"/>
              <p:cNvSpPr/>
              <p:nvPr/>
            </p:nvSpPr>
            <p:spPr>
              <a:xfrm>
                <a:off x="614409" y="595601"/>
                <a:ext cx="168910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buClr>
                    <a:srgbClr val="000000"/>
                  </a:buClr>
                  <a:buFont typeface="Tahoma"/>
                  <a:defRPr b="1" sz="1600">
                    <a:uFill>
                      <a:solidFill>
                        <a:srgbClr val="000000"/>
                      </a:solidFill>
                    </a:uFill>
                    <a:latin typeface="Tahoma"/>
                    <a:ea typeface="Tahoma"/>
                    <a:cs typeface="Tahoma"/>
                    <a:sym typeface="Tahoma"/>
                  </a:defRPr>
                </a:lvl1pPr>
              </a:lstStyle>
              <a:p>
                <a:pPr/>
                <a:r>
                  <a:t>hadrons</a:t>
                </a:r>
              </a:p>
            </p:txBody>
          </p:sp>
          <p:sp>
            <p:nvSpPr>
              <p:cNvPr id="2026" name="leading…"/>
              <p:cNvSpPr/>
              <p:nvPr/>
            </p:nvSpPr>
            <p:spPr>
              <a:xfrm>
                <a:off x="3181217" y="0"/>
                <a:ext cx="1955801"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57799" marR="57799" defTabSz="1295400">
                  <a:buClr>
                    <a:srgbClr val="FF2600"/>
                  </a:buClr>
                  <a:buFont typeface="Tahoma"/>
                  <a:defRPr b="1" sz="1600">
                    <a:solidFill>
                      <a:srgbClr val="FF2600"/>
                    </a:solidFill>
                    <a:uFill>
                      <a:solidFill>
                        <a:srgbClr val="FF2600"/>
                      </a:solidFill>
                    </a:uFill>
                    <a:latin typeface="Tahoma"/>
                    <a:ea typeface="Tahoma"/>
                    <a:cs typeface="Tahoma"/>
                    <a:sym typeface="Tahoma"/>
                  </a:defRPr>
                </a:pPr>
                <a:r>
                  <a:t>leading</a:t>
                </a:r>
              </a:p>
              <a:p>
                <a:pPr marL="57799" marR="57799" defTabSz="1295400">
                  <a:buClr>
                    <a:srgbClr val="FF2600"/>
                  </a:buClr>
                  <a:buFont typeface="Tahoma"/>
                  <a:defRPr b="1" sz="1600">
                    <a:solidFill>
                      <a:srgbClr val="FF2600"/>
                    </a:solidFill>
                    <a:uFill>
                      <a:solidFill>
                        <a:srgbClr val="FF2600"/>
                      </a:solidFill>
                    </a:uFill>
                    <a:latin typeface="Tahoma"/>
                    <a:ea typeface="Tahoma"/>
                    <a:cs typeface="Tahoma"/>
                    <a:sym typeface="Tahoma"/>
                  </a:defRPr>
                </a:pPr>
                <a:r>
                  <a:t>particle</a:t>
                </a:r>
              </a:p>
            </p:txBody>
          </p:sp>
          <p:sp>
            <p:nvSpPr>
              <p:cNvPr id="2027" name="leading particle"/>
              <p:cNvSpPr/>
              <p:nvPr/>
            </p:nvSpPr>
            <p:spPr>
              <a:xfrm>
                <a:off x="1467472" y="2295549"/>
                <a:ext cx="208280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buClr>
                    <a:srgbClr val="FF2600"/>
                  </a:buClr>
                  <a:buFont typeface="Tahoma"/>
                  <a:defRPr b="1" sz="1600">
                    <a:solidFill>
                      <a:srgbClr val="FF2600"/>
                    </a:solidFill>
                    <a:uFill>
                      <a:solidFill>
                        <a:srgbClr val="FF2600"/>
                      </a:solidFill>
                    </a:uFill>
                    <a:latin typeface="Tahoma"/>
                    <a:ea typeface="Tahoma"/>
                    <a:cs typeface="Tahoma"/>
                    <a:sym typeface="Tahoma"/>
                  </a:defRPr>
                </a:lvl1pPr>
              </a:lstStyle>
              <a:p>
                <a:pPr/>
                <a:r>
                  <a:t>leading particle</a:t>
                </a:r>
              </a:p>
            </p:txBody>
          </p:sp>
          <p:sp>
            <p:nvSpPr>
              <p:cNvPr id="2028" name="Line"/>
              <p:cNvSpPr/>
              <p:nvPr/>
            </p:nvSpPr>
            <p:spPr>
              <a:xfrm>
                <a:off x="1767060" y="1331241"/>
                <a:ext cx="153048" cy="110911"/>
              </a:xfrm>
              <a:custGeom>
                <a:avLst/>
                <a:gdLst/>
                <a:ahLst/>
                <a:cxnLst>
                  <a:cxn ang="0">
                    <a:pos x="wd2" y="hd2"/>
                  </a:cxn>
                  <a:cxn ang="5400000">
                    <a:pos x="wd2" y="hd2"/>
                  </a:cxn>
                  <a:cxn ang="10800000">
                    <a:pos x="wd2" y="hd2"/>
                  </a:cxn>
                  <a:cxn ang="16200000">
                    <a:pos x="wd2" y="hd2"/>
                  </a:cxn>
                </a:cxnLst>
                <a:rect l="0" t="0" r="r" b="b"/>
                <a:pathLst>
                  <a:path w="20668" h="20171" fill="norm" stroke="1" extrusionOk="0">
                    <a:moveTo>
                      <a:pt x="0" y="1004"/>
                    </a:moveTo>
                    <a:cubicBezTo>
                      <a:pt x="7530" y="78"/>
                      <a:pt x="15259" y="-693"/>
                      <a:pt x="15853" y="1004"/>
                    </a:cubicBezTo>
                    <a:cubicBezTo>
                      <a:pt x="16448" y="2701"/>
                      <a:pt x="2378" y="9181"/>
                      <a:pt x="3171" y="10878"/>
                    </a:cubicBezTo>
                    <a:cubicBezTo>
                      <a:pt x="3963" y="12576"/>
                      <a:pt x="19618" y="9490"/>
                      <a:pt x="20609" y="10878"/>
                    </a:cubicBezTo>
                    <a:cubicBezTo>
                      <a:pt x="21600" y="12267"/>
                      <a:pt x="9710" y="18130"/>
                      <a:pt x="9512" y="19518"/>
                    </a:cubicBezTo>
                    <a:cubicBezTo>
                      <a:pt x="9314" y="20907"/>
                      <a:pt x="17439" y="19673"/>
                      <a:pt x="19024" y="19518"/>
                    </a:cubicBezTo>
                  </a:path>
                </a:pathLst>
              </a:custGeom>
              <a:no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029" name="Line"/>
              <p:cNvSpPr/>
              <p:nvPr/>
            </p:nvSpPr>
            <p:spPr>
              <a:xfrm flipH="1">
                <a:off x="1218662" y="1811621"/>
                <a:ext cx="418916" cy="1166388"/>
              </a:xfrm>
              <a:prstGeom prst="line">
                <a:avLst/>
              </a:prstGeom>
              <a:noFill/>
              <a:ln w="25400" cap="flat">
                <a:solidFill>
                  <a:srgbClr val="FF2600"/>
                </a:solidFill>
                <a:prstDash val="solid"/>
                <a:round/>
                <a:tailEnd type="triangle" w="med" len="med"/>
              </a:ln>
              <a:effectLst/>
            </p:spPr>
            <p:txBody>
              <a:bodyPr wrap="square" lIns="50800" tIns="50800" rIns="50800" bIns="50800" numCol="1" anchor="ctr">
                <a:noAutofit/>
              </a:bodyPr>
              <a:lstStyle/>
              <a:p>
                <a:pPr/>
              </a:p>
            </p:txBody>
          </p:sp>
        </p:grpSp>
        <p:sp>
          <p:nvSpPr>
            <p:cNvPr id="2031" name="N-N collision"/>
            <p:cNvSpPr/>
            <p:nvPr/>
          </p:nvSpPr>
          <p:spPr>
            <a:xfrm>
              <a:off x="552873" y="3227493"/>
              <a:ext cx="2298701" cy="4928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spcBef>
                  <a:spcPts val="1600"/>
                </a:spcBef>
                <a:buClr>
                  <a:srgbClr val="FF2600"/>
                </a:buClr>
                <a:buFont typeface="Times New Roman"/>
                <a:defRPr sz="2800">
                  <a:solidFill>
                    <a:srgbClr val="FFFFFF"/>
                  </a:solidFill>
                  <a:uFill>
                    <a:solidFill>
                      <a:srgbClr val="FFFFFF"/>
                    </a:solidFill>
                  </a:uFill>
                  <a:latin typeface="Times New Roman"/>
                  <a:ea typeface="Times New Roman"/>
                  <a:cs typeface="Times New Roman"/>
                  <a:sym typeface="Times New Roman"/>
                </a:defRPr>
              </a:lvl1pPr>
            </a:lstStyle>
            <a:p>
              <a:pPr/>
              <a:r>
                <a:t>N-N collision</a:t>
              </a:r>
            </a:p>
          </p:txBody>
        </p:sp>
      </p:grpSp>
      <p:pic>
        <p:nvPicPr>
          <p:cNvPr id="2033" name="droppedImage.tiff" descr="droppedImage.tiff"/>
          <p:cNvPicPr>
            <a:picLocks noChangeAspect="1"/>
          </p:cNvPicPr>
          <p:nvPr/>
        </p:nvPicPr>
        <p:blipFill>
          <a:blip r:embed="rId3">
            <a:extLst/>
          </a:blip>
          <a:stretch>
            <a:fillRect/>
          </a:stretch>
        </p:blipFill>
        <p:spPr>
          <a:xfrm>
            <a:off x="4909292" y="6115208"/>
            <a:ext cx="3200401" cy="3714592"/>
          </a:xfrm>
          <a:prstGeom prst="rect">
            <a:avLst/>
          </a:prstGeom>
        </p:spPr>
      </p:pic>
      <p:sp>
        <p:nvSpPr>
          <p:cNvPr id="20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35" name="Jet quenching:"/>
          <p:cNvSpPr/>
          <p:nvPr/>
        </p:nvSpPr>
        <p:spPr>
          <a:xfrm>
            <a:off x="373944" y="1313180"/>
            <a:ext cx="3810001"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45479" marR="57799" indent="-487680" defTabSz="1295400">
              <a:spcBef>
                <a:spcPts val="900"/>
              </a:spcBef>
              <a:buClr>
                <a:srgbClr val="0329D6"/>
              </a:buClr>
              <a:buFont typeface="Times New Roman"/>
              <a:defRPr b="1" sz="3500">
                <a:solidFill>
                  <a:srgbClr val="0329D6"/>
                </a:solidFill>
                <a:uFill>
                  <a:solidFill>
                    <a:srgbClr val="0329D6"/>
                  </a:solidFill>
                </a:uFill>
                <a:latin typeface="Times New Roman"/>
                <a:ea typeface="Times New Roman"/>
                <a:cs typeface="Times New Roman"/>
                <a:sym typeface="Times New Roman"/>
              </a:defRPr>
            </a:lvl1pPr>
          </a:lstStyle>
          <a:p>
            <a:pPr/>
            <a:r>
              <a:t>Jet quenching:</a:t>
            </a:r>
          </a:p>
        </p:txBody>
      </p:sp>
      <p:sp>
        <p:nvSpPr>
          <p:cNvPr id="2036" name="A-A collision"/>
          <p:cNvSpPr/>
          <p:nvPr/>
        </p:nvSpPr>
        <p:spPr>
          <a:xfrm>
            <a:off x="5245947" y="6303151"/>
            <a:ext cx="2832101" cy="49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defTabSz="1295400">
              <a:spcBef>
                <a:spcPts val="1600"/>
              </a:spcBef>
              <a:buClr>
                <a:srgbClr val="FF2600"/>
              </a:buClr>
              <a:buFont typeface="Times New Roman"/>
              <a:defRPr sz="2800">
                <a:solidFill>
                  <a:srgbClr val="FFFFFF"/>
                </a:solidFill>
                <a:uFill>
                  <a:solidFill>
                    <a:srgbClr val="FFFFFF"/>
                  </a:solidFill>
                </a:uFill>
                <a:latin typeface="Times New Roman"/>
                <a:ea typeface="Times New Roman"/>
                <a:cs typeface="Times New Roman"/>
                <a:sym typeface="Times New Roman"/>
              </a:defRPr>
            </a:lvl1pPr>
          </a:lstStyle>
          <a:p>
            <a:pPr/>
            <a:r>
              <a:t>A-A collision</a:t>
            </a:r>
          </a:p>
        </p:txBody>
      </p:sp>
      <p:sp>
        <p:nvSpPr>
          <p:cNvPr id="2037" name="Line"/>
          <p:cNvSpPr/>
          <p:nvPr/>
        </p:nvSpPr>
        <p:spPr>
          <a:xfrm>
            <a:off x="10701866" y="3971431"/>
            <a:ext cx="1231901" cy="2259"/>
          </a:xfrm>
          <a:prstGeom prst="line">
            <a:avLst/>
          </a:prstGeom>
          <a:ln w="34925">
            <a:solidFill>
              <a:srgbClr val="FF2600"/>
            </a:solidFill>
          </a:ln>
        </p:spPr>
        <p:txBody>
          <a:bodyPr lIns="50800" tIns="50800" rIns="50800" bIns="50800" anchor="ctr"/>
          <a:lstStyle/>
          <a:p>
            <a:pPr/>
          </a:p>
        </p:txBody>
      </p:sp>
      <p:sp>
        <p:nvSpPr>
          <p:cNvPr id="2038" name="Line"/>
          <p:cNvSpPr/>
          <p:nvPr/>
        </p:nvSpPr>
        <p:spPr>
          <a:xfrm>
            <a:off x="8961120" y="6976251"/>
            <a:ext cx="1329832" cy="2259"/>
          </a:xfrm>
          <a:prstGeom prst="line">
            <a:avLst/>
          </a:prstGeom>
          <a:ln w="34925">
            <a:solidFill>
              <a:srgbClr val="FF2600"/>
            </a:solidFill>
          </a:ln>
        </p:spPr>
        <p:txBody>
          <a:bodyPr lIns="50800" tIns="50800" rIns="50800" bIns="50800" anchor="ctr"/>
          <a:lstStyle/>
          <a:p>
            <a:pPr/>
          </a:p>
        </p:txBody>
      </p:sp>
      <p:sp>
        <p:nvSpPr>
          <p:cNvPr id="2039" name="X.-N.Wang and M.Gyulassy, Phys.Rev.Lett.68,1480(1992)"/>
          <p:cNvSpPr/>
          <p:nvPr/>
        </p:nvSpPr>
        <p:spPr>
          <a:xfrm>
            <a:off x="3768795" y="1540285"/>
            <a:ext cx="5836647" cy="358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57799" marR="57799" defTabSz="1295400">
              <a:buClr>
                <a:srgbClr val="008F00"/>
              </a:buClr>
              <a:buFont typeface="Arial"/>
              <a:defRPr b="1" sz="1800">
                <a:solidFill>
                  <a:srgbClr val="008F00"/>
                </a:solidFill>
                <a:uFill>
                  <a:solidFill>
                    <a:srgbClr val="008F00"/>
                  </a:solidFill>
                </a:uFill>
                <a:latin typeface="Times New Roman"/>
                <a:ea typeface="Times New Roman"/>
                <a:cs typeface="Times New Roman"/>
                <a:sym typeface="Times New Roman"/>
              </a:defRPr>
            </a:lvl1pPr>
          </a:lstStyle>
          <a:p>
            <a:pPr/>
            <a:r>
              <a:t>X.-N.Wang and M.Gyulassy, Phys.Rev.Lett.68,1480(1992) </a:t>
            </a:r>
          </a:p>
        </p:txBody>
      </p:sp>
      <p:sp>
        <p:nvSpPr>
          <p:cNvPr id="2040" name="Jet in QGP"/>
          <p:cNvSpPr/>
          <p:nvPr/>
        </p:nvSpPr>
        <p:spPr>
          <a:xfrm>
            <a:off x="543842" y="313548"/>
            <a:ext cx="11899901"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7799" marR="57799" algn="ctr" defTabSz="1295400">
              <a:buClr>
                <a:srgbClr val="FF2600"/>
              </a:buClr>
              <a:buFont typeface="Times New Roman"/>
              <a:defRPr b="1" sz="5400">
                <a:uFill>
                  <a:solidFill>
                    <a:srgbClr val="000000"/>
                  </a:solidFill>
                </a:uFill>
                <a:latin typeface="Times New Roman"/>
                <a:ea typeface="Times New Roman"/>
                <a:cs typeface="Times New Roman"/>
                <a:sym typeface="Times New Roman"/>
              </a:defRPr>
            </a:lvl1pPr>
          </a:lstStyle>
          <a:p>
            <a:pPr/>
            <a:r>
              <a:t>Jet in QGP</a:t>
            </a:r>
          </a:p>
        </p:txBody>
      </p:sp>
      <p:grpSp>
        <p:nvGrpSpPr>
          <p:cNvPr id="2043" name="Group"/>
          <p:cNvGrpSpPr/>
          <p:nvPr/>
        </p:nvGrpSpPr>
        <p:grpSpPr>
          <a:xfrm>
            <a:off x="8444875" y="3086100"/>
            <a:ext cx="4483741" cy="3251211"/>
            <a:chOff x="0" y="0"/>
            <a:chExt cx="4483740" cy="3251210"/>
          </a:xfrm>
        </p:grpSpPr>
        <p:pic>
          <p:nvPicPr>
            <p:cNvPr id="2041" name="droppedImage.tiff" descr="droppedImage.tiff"/>
            <p:cNvPicPr>
              <a:picLocks noChangeAspect="1"/>
            </p:cNvPicPr>
            <p:nvPr/>
          </p:nvPicPr>
          <p:blipFill>
            <a:blip r:embed="rId4">
              <a:extLst/>
            </a:blip>
            <a:stretch>
              <a:fillRect/>
            </a:stretch>
          </p:blipFill>
          <p:spPr>
            <a:xfrm>
              <a:off x="0" y="0"/>
              <a:ext cx="4483741" cy="3251211"/>
            </a:xfrm>
            <a:prstGeom prst="rect">
              <a:avLst/>
            </a:prstGeom>
            <a:ln w="9525" cap="flat">
              <a:noFill/>
              <a:round/>
            </a:ln>
            <a:effectLst/>
          </p:spPr>
        </p:pic>
        <p:sp>
          <p:nvSpPr>
            <p:cNvPr id="2042" name="PRL 96, 202301 (2006)"/>
            <p:cNvSpPr/>
            <p:nvPr/>
          </p:nvSpPr>
          <p:spPr>
            <a:xfrm>
              <a:off x="2150884" y="960581"/>
              <a:ext cx="1915425" cy="2955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300">
                  <a:latin typeface="Arial"/>
                  <a:ea typeface="Arial"/>
                  <a:cs typeface="Arial"/>
                  <a:sym typeface="Arial"/>
                </a:defRPr>
              </a:pPr>
              <a:r>
                <a:t>PRL</a:t>
              </a:r>
              <a:r>
                <a:rPr sz="1500"/>
                <a:t> </a:t>
              </a:r>
              <a:r>
                <a:t>96,</a:t>
              </a:r>
              <a:r>
                <a:rPr sz="1500"/>
                <a:t> </a:t>
              </a:r>
              <a:r>
                <a:t>202301 (2006)</a:t>
              </a:r>
              <a:r>
                <a:rPr sz="1500"/>
                <a:t> </a:t>
              </a:r>
            </a:p>
          </p:txBody>
        </p:sp>
      </p:grpSp>
      <p:pic>
        <p:nvPicPr>
          <p:cNvPr id="2044" name="image.png" descr="image.png"/>
          <p:cNvPicPr>
            <a:picLocks noChangeAspect="0"/>
          </p:cNvPicPr>
          <p:nvPr/>
        </p:nvPicPr>
        <p:blipFill>
          <a:blip r:embed="rId5">
            <a:extLst/>
          </a:blip>
          <a:srcRect l="0" t="56251" r="10208" b="0"/>
          <a:stretch>
            <a:fillRect/>
          </a:stretch>
        </p:blipFill>
        <p:spPr>
          <a:xfrm>
            <a:off x="8229601" y="6349507"/>
            <a:ext cx="4813301" cy="3314701"/>
          </a:xfrm>
          <a:prstGeom prst="rect">
            <a:avLst/>
          </a:prstGeom>
          <a:ln w="12700">
            <a:miter lim="400000"/>
          </a:ln>
        </p:spPr>
      </p:pic>
      <p:sp>
        <p:nvSpPr>
          <p:cNvPr id="2045" name="The hard jet loses a significant amount of its energy via gluon radiation induced by multiple scattering."/>
          <p:cNvSpPr/>
          <p:nvPr/>
        </p:nvSpPr>
        <p:spPr>
          <a:xfrm>
            <a:off x="-108656" y="1879600"/>
            <a:ext cx="12128501" cy="9525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545479" marR="57799" indent="-487680" defTabSz="1295400">
              <a:spcBef>
                <a:spcPts val="700"/>
              </a:spcBef>
              <a:buClr>
                <a:srgbClr val="0329D6"/>
              </a:buClr>
              <a:buFont typeface="Times New Roman"/>
              <a:defRPr b="1" sz="3000">
                <a:solidFill>
                  <a:srgbClr val="0329D6"/>
                </a:solidFill>
                <a:uFill>
                  <a:solidFill>
                    <a:srgbClr val="0329D6"/>
                  </a:solidFill>
                </a:uFill>
                <a:latin typeface="Times New Roman"/>
                <a:ea typeface="Times New Roman"/>
                <a:cs typeface="Times New Roman"/>
                <a:sym typeface="Times New Roman"/>
              </a:defRPr>
            </a:lvl1pPr>
          </a:lstStyle>
          <a:p>
            <a:pPr/>
            <a:r>
              <a:t>     The hard jet loses a significant amount of its energy via gluon radiation induced by multiple scattering.</a:t>
            </a:r>
          </a:p>
        </p:txBody>
      </p:sp>
      <p:grpSp>
        <p:nvGrpSpPr>
          <p:cNvPr id="2087" name="Group"/>
          <p:cNvGrpSpPr/>
          <p:nvPr/>
        </p:nvGrpSpPr>
        <p:grpSpPr>
          <a:xfrm>
            <a:off x="4271716" y="2758158"/>
            <a:ext cx="5451769" cy="3270169"/>
            <a:chOff x="0" y="0"/>
            <a:chExt cx="5451768" cy="3270168"/>
          </a:xfrm>
        </p:grpSpPr>
        <p:grpSp>
          <p:nvGrpSpPr>
            <p:cNvPr id="2074" name="Group"/>
            <p:cNvGrpSpPr/>
            <p:nvPr/>
          </p:nvGrpSpPr>
          <p:grpSpPr>
            <a:xfrm>
              <a:off x="0" y="0"/>
              <a:ext cx="5451769" cy="3270169"/>
              <a:chOff x="0" y="0"/>
              <a:chExt cx="5451768" cy="3270168"/>
            </a:xfrm>
          </p:grpSpPr>
          <p:grpSp>
            <p:nvGrpSpPr>
              <p:cNvPr id="2049" name="Group"/>
              <p:cNvGrpSpPr/>
              <p:nvPr/>
            </p:nvGrpSpPr>
            <p:grpSpPr>
              <a:xfrm>
                <a:off x="870201" y="1017826"/>
                <a:ext cx="2625354" cy="936779"/>
                <a:chOff x="0" y="0"/>
                <a:chExt cx="2625352" cy="936777"/>
              </a:xfrm>
            </p:grpSpPr>
            <p:sp>
              <p:nvSpPr>
                <p:cNvPr id="2046" name="Rectangle"/>
                <p:cNvSpPr/>
                <p:nvPr/>
              </p:nvSpPr>
              <p:spPr>
                <a:xfrm>
                  <a:off x="96049" y="9184"/>
                  <a:ext cx="2433255" cy="909226"/>
                </a:xfrm>
                <a:prstGeom prst="rect">
                  <a:avLst/>
                </a:prstGeom>
                <a:solidFill>
                  <a:srgbClr val="FF82D6"/>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047" name="Oval"/>
                <p:cNvSpPr/>
                <p:nvPr/>
              </p:nvSpPr>
              <p:spPr>
                <a:xfrm>
                  <a:off x="2422581" y="0"/>
                  <a:ext cx="202772" cy="927594"/>
                </a:xfrm>
                <a:prstGeom prst="ellipse">
                  <a:avLst/>
                </a:prstGeom>
                <a:solidFill>
                  <a:srgbClr val="78ACFF"/>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048" name="Oval"/>
                <p:cNvSpPr/>
                <p:nvPr/>
              </p:nvSpPr>
              <p:spPr>
                <a:xfrm>
                  <a:off x="0" y="0"/>
                  <a:ext cx="202772" cy="936778"/>
                </a:xfrm>
                <a:prstGeom prst="ellipse">
                  <a:avLst/>
                </a:prstGeom>
                <a:solidFill>
                  <a:srgbClr val="78ACFF"/>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sp>
            <p:nvSpPr>
              <p:cNvPr id="2050" name="hadrons"/>
              <p:cNvSpPr/>
              <p:nvPr/>
            </p:nvSpPr>
            <p:spPr>
              <a:xfrm>
                <a:off x="471973" y="2080889"/>
                <a:ext cx="999882"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buClr>
                    <a:srgbClr val="000000"/>
                  </a:buClr>
                  <a:buFont typeface="Tahoma"/>
                  <a:defRPr b="1" sz="1600">
                    <a:uFill>
                      <a:solidFill>
                        <a:srgbClr val="000000"/>
                      </a:solidFill>
                    </a:uFill>
                    <a:latin typeface="Tahoma"/>
                    <a:ea typeface="Tahoma"/>
                    <a:cs typeface="Tahoma"/>
                    <a:sym typeface="Tahoma"/>
                  </a:defRPr>
                </a:lvl1pPr>
              </a:lstStyle>
              <a:p>
                <a:pPr/>
                <a:r>
                  <a:t>hadrons</a:t>
                </a:r>
              </a:p>
            </p:txBody>
          </p:sp>
          <p:sp>
            <p:nvSpPr>
              <p:cNvPr id="2051" name="Line"/>
              <p:cNvSpPr/>
              <p:nvPr/>
            </p:nvSpPr>
            <p:spPr>
              <a:xfrm>
                <a:off x="1302844" y="1174269"/>
                <a:ext cx="1088982" cy="2356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159" y="21600"/>
                    </a:lnTo>
                    <a:lnTo>
                      <a:pt x="21600" y="0"/>
                    </a:lnTo>
                  </a:path>
                </a:pathLst>
              </a:custGeom>
              <a:noFill/>
              <a:ln w="38100" cap="flat">
                <a:solidFill>
                  <a:srgbClr val="0433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052" name="Line"/>
              <p:cNvSpPr/>
              <p:nvPr/>
            </p:nvSpPr>
            <p:spPr>
              <a:xfrm rot="10800000">
                <a:off x="2103684" y="1536163"/>
                <a:ext cx="1091440" cy="237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159" y="21600"/>
                    </a:lnTo>
                    <a:lnTo>
                      <a:pt x="21600" y="0"/>
                    </a:lnTo>
                  </a:path>
                </a:pathLst>
              </a:custGeom>
              <a:noFill/>
              <a:ln w="38100" cap="flat">
                <a:solidFill>
                  <a:srgbClr val="0433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053" name="q"/>
              <p:cNvSpPr/>
              <p:nvPr/>
            </p:nvSpPr>
            <p:spPr>
              <a:xfrm>
                <a:off x="1243847" y="1085681"/>
                <a:ext cx="584201" cy="321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buClr>
                    <a:srgbClr val="000000"/>
                  </a:buClr>
                  <a:buFont typeface="Times New Roman"/>
                  <a:defRPr b="1" sz="1600">
                    <a:uFill>
                      <a:solidFill>
                        <a:srgbClr val="000000"/>
                      </a:solidFill>
                    </a:uFill>
                    <a:latin typeface="Times New Roman"/>
                    <a:ea typeface="Times New Roman"/>
                    <a:cs typeface="Times New Roman"/>
                    <a:sym typeface="Times New Roman"/>
                  </a:defRPr>
                </a:lvl1pPr>
              </a:lstStyle>
              <a:p>
                <a:pPr/>
                <a:r>
                  <a:t>q</a:t>
                </a:r>
              </a:p>
            </p:txBody>
          </p:sp>
          <p:sp>
            <p:nvSpPr>
              <p:cNvPr id="2054" name="q"/>
              <p:cNvSpPr/>
              <p:nvPr/>
            </p:nvSpPr>
            <p:spPr>
              <a:xfrm>
                <a:off x="2790052" y="1585170"/>
                <a:ext cx="285111" cy="321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buClr>
                    <a:srgbClr val="000000"/>
                  </a:buClr>
                  <a:buFont typeface="Times New Roman"/>
                  <a:defRPr b="1" sz="1600">
                    <a:uFill>
                      <a:solidFill>
                        <a:srgbClr val="000000"/>
                      </a:solidFill>
                    </a:uFill>
                    <a:latin typeface="Times New Roman"/>
                    <a:ea typeface="Times New Roman"/>
                    <a:cs typeface="Times New Roman"/>
                    <a:sym typeface="Times New Roman"/>
                  </a:defRPr>
                </a:lvl1pPr>
              </a:lstStyle>
              <a:p>
                <a:pPr/>
                <a:r>
                  <a:t>q</a:t>
                </a:r>
              </a:p>
            </p:txBody>
          </p:sp>
          <p:sp>
            <p:nvSpPr>
              <p:cNvPr id="2055" name="Line"/>
              <p:cNvSpPr/>
              <p:nvPr/>
            </p:nvSpPr>
            <p:spPr>
              <a:xfrm flipV="1">
                <a:off x="2348571" y="760898"/>
                <a:ext cx="61147" cy="361034"/>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56" name="Line"/>
              <p:cNvSpPr/>
              <p:nvPr/>
            </p:nvSpPr>
            <p:spPr>
              <a:xfrm flipV="1">
                <a:off x="2492611" y="548495"/>
                <a:ext cx="245821" cy="508914"/>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57" name="Line"/>
              <p:cNvSpPr/>
              <p:nvPr/>
            </p:nvSpPr>
            <p:spPr>
              <a:xfrm flipV="1">
                <a:off x="2586022" y="955625"/>
                <a:ext cx="216322" cy="171524"/>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58" name="Line"/>
              <p:cNvSpPr/>
              <p:nvPr/>
            </p:nvSpPr>
            <p:spPr>
              <a:xfrm flipV="1">
                <a:off x="2421322" y="712478"/>
                <a:ext cx="113079" cy="386398"/>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59" name="Line"/>
              <p:cNvSpPr/>
              <p:nvPr/>
            </p:nvSpPr>
            <p:spPr>
              <a:xfrm flipV="1">
                <a:off x="2482779" y="90473"/>
                <a:ext cx="939032" cy="1036676"/>
              </a:xfrm>
              <a:prstGeom prst="line">
                <a:avLst/>
              </a:prstGeom>
              <a:noFill/>
              <a:ln w="25400" cap="flat">
                <a:solidFill>
                  <a:srgbClr val="FF2600"/>
                </a:solidFill>
                <a:prstDash val="dash"/>
                <a:round/>
                <a:tailEnd type="triangle" w="med" len="med"/>
              </a:ln>
              <a:effectLst/>
            </p:spPr>
            <p:txBody>
              <a:bodyPr wrap="square" lIns="50800" tIns="50800" rIns="50800" bIns="50800" numCol="1" anchor="ctr">
                <a:noAutofit/>
              </a:bodyPr>
              <a:lstStyle/>
              <a:p>
                <a:pPr/>
              </a:p>
            </p:txBody>
          </p:sp>
          <p:sp>
            <p:nvSpPr>
              <p:cNvPr id="2060" name="Line"/>
              <p:cNvSpPr/>
              <p:nvPr/>
            </p:nvSpPr>
            <p:spPr>
              <a:xfrm flipH="1">
                <a:off x="1769902" y="1860360"/>
                <a:ext cx="275319" cy="853844"/>
              </a:xfrm>
              <a:prstGeom prst="line">
                <a:avLst/>
              </a:prstGeom>
              <a:noFill/>
              <a:ln w="25400" cap="flat">
                <a:solidFill>
                  <a:srgbClr val="FF2600"/>
                </a:solidFill>
                <a:prstDash val="solid"/>
                <a:round/>
                <a:tailEnd type="triangle" w="med" len="med"/>
              </a:ln>
              <a:effectLst/>
            </p:spPr>
            <p:txBody>
              <a:bodyPr wrap="square" lIns="50800" tIns="50800" rIns="50800" bIns="50800" numCol="1" anchor="ctr">
                <a:noAutofit/>
              </a:bodyPr>
              <a:lstStyle/>
              <a:p>
                <a:pPr/>
              </a:p>
            </p:txBody>
          </p:sp>
          <p:sp>
            <p:nvSpPr>
              <p:cNvPr id="2061" name="Line"/>
              <p:cNvSpPr/>
              <p:nvPr/>
            </p:nvSpPr>
            <p:spPr>
              <a:xfrm flipH="1">
                <a:off x="1880520" y="1837742"/>
                <a:ext cx="132744" cy="346815"/>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62" name="Line"/>
              <p:cNvSpPr/>
              <p:nvPr/>
            </p:nvSpPr>
            <p:spPr>
              <a:xfrm flipH="1">
                <a:off x="1798883" y="1813238"/>
                <a:ext cx="213865" cy="173408"/>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63" name="Line"/>
              <p:cNvSpPr/>
              <p:nvPr/>
            </p:nvSpPr>
            <p:spPr>
              <a:xfrm flipH="1">
                <a:off x="1565871" y="1773656"/>
                <a:ext cx="499015" cy="86705"/>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64" name="Line"/>
              <p:cNvSpPr/>
              <p:nvPr/>
            </p:nvSpPr>
            <p:spPr>
              <a:xfrm flipH="1">
                <a:off x="2087008" y="1820778"/>
                <a:ext cx="19666" cy="569230"/>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65" name="Line"/>
              <p:cNvSpPr/>
              <p:nvPr/>
            </p:nvSpPr>
            <p:spPr>
              <a:xfrm>
                <a:off x="2133714" y="1807584"/>
                <a:ext cx="117994" cy="369434"/>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066" name="hadrons"/>
              <p:cNvSpPr/>
              <p:nvPr/>
            </p:nvSpPr>
            <p:spPr>
              <a:xfrm>
                <a:off x="1064398" y="631429"/>
                <a:ext cx="163830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buClr>
                    <a:srgbClr val="000000"/>
                  </a:buClr>
                  <a:buFont typeface="Tahoma"/>
                  <a:defRPr b="1" sz="1600">
                    <a:uFill>
                      <a:solidFill>
                        <a:srgbClr val="000000"/>
                      </a:solidFill>
                    </a:uFill>
                    <a:latin typeface="Tahoma"/>
                    <a:ea typeface="Tahoma"/>
                    <a:cs typeface="Tahoma"/>
                    <a:sym typeface="Tahoma"/>
                  </a:defRPr>
                </a:lvl1pPr>
              </a:lstStyle>
              <a:p>
                <a:pPr/>
                <a:r>
                  <a:t>hadrons</a:t>
                </a:r>
              </a:p>
            </p:txBody>
          </p:sp>
          <p:sp>
            <p:nvSpPr>
              <p:cNvPr id="2067" name="Leading particle suppressed"/>
              <p:cNvSpPr/>
              <p:nvPr/>
            </p:nvSpPr>
            <p:spPr>
              <a:xfrm>
                <a:off x="3559468" y="0"/>
                <a:ext cx="1892301" cy="584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solidFill>
                      <a:srgbClr val="FF2600"/>
                    </a:solidFill>
                    <a:uFill>
                      <a:solidFill>
                        <a:srgbClr val="FF2600"/>
                      </a:solidFill>
                    </a:uFill>
                    <a:latin typeface="Tahoma"/>
                    <a:ea typeface="Tahoma"/>
                    <a:cs typeface="Tahoma"/>
                    <a:sym typeface="Tahoma"/>
                  </a:rPr>
                  <a:t>Leading particle </a:t>
                </a:r>
                <a:r>
                  <a:rPr b="1" sz="1600">
                    <a:solidFill>
                      <a:srgbClr val="0329D6"/>
                    </a:solidFill>
                    <a:uFill>
                      <a:solidFill>
                        <a:srgbClr val="0329D6"/>
                      </a:solidFill>
                    </a:uFill>
                    <a:latin typeface="Tahoma"/>
                    <a:ea typeface="Tahoma"/>
                    <a:cs typeface="Tahoma"/>
                    <a:sym typeface="Tahoma"/>
                  </a:rPr>
                  <a:t>suppressed</a:t>
                </a:r>
              </a:p>
            </p:txBody>
          </p:sp>
          <p:sp>
            <p:nvSpPr>
              <p:cNvPr id="2068" name="leading…"/>
              <p:cNvSpPr/>
              <p:nvPr/>
            </p:nvSpPr>
            <p:spPr>
              <a:xfrm>
                <a:off x="1885436" y="2444668"/>
                <a:ext cx="2019301" cy="825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solidFill>
                      <a:srgbClr val="FF2600"/>
                    </a:solidFill>
                    <a:uFill>
                      <a:solidFill>
                        <a:srgbClr val="FF2600"/>
                      </a:solidFill>
                    </a:uFill>
                    <a:latin typeface="Tahoma"/>
                    <a:ea typeface="Tahoma"/>
                    <a:cs typeface="Tahoma"/>
                    <a:sym typeface="Tahoma"/>
                  </a:rPr>
                  <a:t>leading </a:t>
                </a:r>
                <a:endParaRPr b="1" sz="1600">
                  <a:solidFill>
                    <a:srgbClr val="FF2600"/>
                  </a:solidFill>
                  <a:uFill>
                    <a:solidFill>
                      <a:srgbClr val="FF2600"/>
                    </a:solidFill>
                  </a:uFill>
                  <a:latin typeface="Tahoma"/>
                  <a:ea typeface="Tahoma"/>
                  <a:cs typeface="Tahoma"/>
                  <a:sym typeface="Tahoma"/>
                </a:endParaRPr>
              </a:p>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solidFill>
                      <a:srgbClr val="FF2600"/>
                    </a:solidFill>
                    <a:uFill>
                      <a:solidFill>
                        <a:srgbClr val="FF2600"/>
                      </a:solidFill>
                    </a:uFill>
                    <a:latin typeface="Tahoma"/>
                    <a:ea typeface="Tahoma"/>
                    <a:cs typeface="Tahoma"/>
                    <a:sym typeface="Tahoma"/>
                  </a:rPr>
                  <a:t>particle </a:t>
                </a:r>
                <a:r>
                  <a:rPr b="1" sz="1600">
                    <a:solidFill>
                      <a:srgbClr val="0329D6"/>
                    </a:solidFill>
                    <a:uFill>
                      <a:solidFill>
                        <a:srgbClr val="0329D6"/>
                      </a:solidFill>
                    </a:uFill>
                    <a:latin typeface="Tahoma"/>
                    <a:ea typeface="Tahoma"/>
                    <a:cs typeface="Tahoma"/>
                    <a:sym typeface="Tahoma"/>
                  </a:rPr>
                  <a:t>suppressed</a:t>
                </a:r>
              </a:p>
            </p:txBody>
          </p:sp>
          <p:sp>
            <p:nvSpPr>
              <p:cNvPr id="2069" name="Line"/>
              <p:cNvSpPr/>
              <p:nvPr/>
            </p:nvSpPr>
            <p:spPr>
              <a:xfrm>
                <a:off x="2182879" y="1413930"/>
                <a:ext cx="148184" cy="117933"/>
              </a:xfrm>
              <a:custGeom>
                <a:avLst/>
                <a:gdLst/>
                <a:ahLst/>
                <a:cxnLst>
                  <a:cxn ang="0">
                    <a:pos x="wd2" y="hd2"/>
                  </a:cxn>
                  <a:cxn ang="5400000">
                    <a:pos x="wd2" y="hd2"/>
                  </a:cxn>
                  <a:cxn ang="10800000">
                    <a:pos x="wd2" y="hd2"/>
                  </a:cxn>
                  <a:cxn ang="16200000">
                    <a:pos x="wd2" y="hd2"/>
                  </a:cxn>
                </a:cxnLst>
                <a:rect l="0" t="0" r="r" b="b"/>
                <a:pathLst>
                  <a:path w="20668" h="20171" fill="norm" stroke="1" extrusionOk="0">
                    <a:moveTo>
                      <a:pt x="0" y="1004"/>
                    </a:moveTo>
                    <a:cubicBezTo>
                      <a:pt x="7530" y="78"/>
                      <a:pt x="15259" y="-693"/>
                      <a:pt x="15853" y="1004"/>
                    </a:cubicBezTo>
                    <a:cubicBezTo>
                      <a:pt x="16448" y="2701"/>
                      <a:pt x="2378" y="9181"/>
                      <a:pt x="3171" y="10878"/>
                    </a:cubicBezTo>
                    <a:cubicBezTo>
                      <a:pt x="3963" y="12576"/>
                      <a:pt x="19618" y="9490"/>
                      <a:pt x="20609" y="10878"/>
                    </a:cubicBezTo>
                    <a:cubicBezTo>
                      <a:pt x="21600" y="12267"/>
                      <a:pt x="9710" y="18130"/>
                      <a:pt x="9512" y="19518"/>
                    </a:cubicBezTo>
                    <a:cubicBezTo>
                      <a:pt x="9314" y="20907"/>
                      <a:pt x="17439" y="19673"/>
                      <a:pt x="19024" y="19518"/>
                    </a:cubicBezTo>
                  </a:path>
                </a:pathLst>
              </a:custGeom>
              <a:no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070" name="Line"/>
              <p:cNvSpPr/>
              <p:nvPr/>
            </p:nvSpPr>
            <p:spPr>
              <a:xfrm flipH="1">
                <a:off x="0" y="1432841"/>
                <a:ext cx="594884" cy="1886"/>
              </a:xfrm>
              <a:prstGeom prst="line">
                <a:avLst/>
              </a:prstGeom>
              <a:noFill/>
              <a:ln w="28575" cap="flat">
                <a:solidFill>
                  <a:srgbClr val="78ACFF"/>
                </a:solidFill>
                <a:prstDash val="solid"/>
                <a:round/>
                <a:tailEnd type="triangle" w="med" len="med"/>
              </a:ln>
              <a:effectLst/>
            </p:spPr>
            <p:txBody>
              <a:bodyPr wrap="square" lIns="50800" tIns="50800" rIns="50800" bIns="50800" numCol="1" anchor="ctr">
                <a:noAutofit/>
              </a:bodyPr>
              <a:lstStyle/>
              <a:p>
                <a:pPr/>
              </a:p>
            </p:txBody>
          </p:sp>
          <p:sp>
            <p:nvSpPr>
              <p:cNvPr id="2071" name="Line"/>
              <p:cNvSpPr/>
              <p:nvPr/>
            </p:nvSpPr>
            <p:spPr>
              <a:xfrm flipH="1">
                <a:off x="3869201" y="1432841"/>
                <a:ext cx="594885" cy="1886"/>
              </a:xfrm>
              <a:prstGeom prst="line">
                <a:avLst/>
              </a:prstGeom>
              <a:noFill/>
              <a:ln w="28575" cap="flat">
                <a:solidFill>
                  <a:srgbClr val="78ACFF"/>
                </a:solidFill>
                <a:prstDash val="solid"/>
                <a:round/>
                <a:headEnd type="triangle" w="med" len="med"/>
              </a:ln>
              <a:effectLst/>
            </p:spPr>
            <p:txBody>
              <a:bodyPr wrap="square" lIns="50800" tIns="50800" rIns="50800" bIns="50800" numCol="1" anchor="ctr">
                <a:noAutofit/>
              </a:bodyPr>
              <a:lstStyle/>
              <a:p>
                <a:pPr/>
              </a:p>
            </p:txBody>
          </p:sp>
          <p:sp>
            <p:nvSpPr>
              <p:cNvPr id="2072" name="Line"/>
              <p:cNvSpPr/>
              <p:nvPr/>
            </p:nvSpPr>
            <p:spPr>
              <a:xfrm flipV="1">
                <a:off x="2418865" y="452368"/>
                <a:ext cx="648964" cy="744522"/>
              </a:xfrm>
              <a:prstGeom prst="line">
                <a:avLst/>
              </a:prstGeom>
              <a:noFill/>
              <a:ln w="25400" cap="flat">
                <a:solidFill>
                  <a:srgbClr val="FF2600"/>
                </a:solidFill>
                <a:prstDash val="solid"/>
                <a:round/>
                <a:tailEnd type="triangle" w="med" len="med"/>
              </a:ln>
              <a:effectLst/>
            </p:spPr>
            <p:txBody>
              <a:bodyPr wrap="square" lIns="50800" tIns="50800" rIns="50800" bIns="50800" numCol="1" anchor="ctr">
                <a:noAutofit/>
              </a:bodyPr>
              <a:lstStyle/>
              <a:p>
                <a:pPr/>
              </a:p>
            </p:txBody>
          </p:sp>
          <p:sp>
            <p:nvSpPr>
              <p:cNvPr id="2073" name="Line"/>
              <p:cNvSpPr/>
              <p:nvPr/>
            </p:nvSpPr>
            <p:spPr>
              <a:xfrm flipH="1">
                <a:off x="1651907" y="1926331"/>
                <a:ext cx="405604" cy="1240241"/>
              </a:xfrm>
              <a:prstGeom prst="line">
                <a:avLst/>
              </a:prstGeom>
              <a:noFill/>
              <a:ln w="25400" cap="flat">
                <a:solidFill>
                  <a:srgbClr val="FF2600"/>
                </a:solidFill>
                <a:prstDash val="dash"/>
                <a:round/>
                <a:tailEnd type="triangle" w="med" len="med"/>
              </a:ln>
              <a:effectLst/>
            </p:spPr>
            <p:txBody>
              <a:bodyPr wrap="square" lIns="50800" tIns="50800" rIns="50800" bIns="50800" numCol="1" anchor="ctr">
                <a:noAutofit/>
              </a:bodyPr>
              <a:lstStyle/>
              <a:p>
                <a:pPr/>
              </a:p>
            </p:txBody>
          </p:sp>
        </p:grpSp>
        <p:grpSp>
          <p:nvGrpSpPr>
            <p:cNvPr id="2077" name="Group"/>
            <p:cNvGrpSpPr/>
            <p:nvPr/>
          </p:nvGrpSpPr>
          <p:grpSpPr>
            <a:xfrm rot="960000">
              <a:off x="2359200" y="1086840"/>
              <a:ext cx="591173" cy="304930"/>
              <a:chOff x="0" y="0"/>
              <a:chExt cx="591172" cy="304928"/>
            </a:xfrm>
          </p:grpSpPr>
          <p:sp>
            <p:nvSpPr>
              <p:cNvPr id="2075" name="Line"/>
              <p:cNvSpPr/>
              <p:nvPr/>
            </p:nvSpPr>
            <p:spPr>
              <a:xfrm flipV="1">
                <a:off x="519298" y="-1"/>
                <a:ext cx="71875" cy="48038"/>
              </a:xfrm>
              <a:prstGeom prst="line">
                <a:avLst/>
              </a:prstGeom>
              <a:noFill/>
              <a:ln w="9525" cap="flat">
                <a:solidFill>
                  <a:srgbClr val="FF40FF"/>
                </a:solidFill>
                <a:prstDash val="solid"/>
                <a:round/>
                <a:tailEnd type="triangle" w="med" len="med"/>
              </a:ln>
              <a:effectLst/>
            </p:spPr>
            <p:txBody>
              <a:bodyPr wrap="square" lIns="50800" tIns="50800" rIns="50800" bIns="50800" numCol="1" anchor="ctr">
                <a:noAutofit/>
              </a:bodyPr>
              <a:lstStyle/>
              <a:p>
                <a:pPr/>
              </a:p>
            </p:txBody>
          </p:sp>
          <p:sp>
            <p:nvSpPr>
              <p:cNvPr id="2076" name="Line"/>
              <p:cNvSpPr/>
              <p:nvPr/>
            </p:nvSpPr>
            <p:spPr>
              <a:xfrm>
                <a:off x="0" y="45732"/>
                <a:ext cx="540554" cy="259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9525" cap="flat">
                <a:solidFill>
                  <a:srgbClr val="FF40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grpSp>
          <p:nvGrpSpPr>
            <p:cNvPr id="2080" name="Group"/>
            <p:cNvGrpSpPr/>
            <p:nvPr/>
          </p:nvGrpSpPr>
          <p:grpSpPr>
            <a:xfrm flipH="1" rot="11820000">
              <a:off x="2124042" y="1628677"/>
              <a:ext cx="354106" cy="452085"/>
              <a:chOff x="0" y="6011"/>
              <a:chExt cx="354105" cy="452084"/>
            </a:xfrm>
          </p:grpSpPr>
          <p:sp>
            <p:nvSpPr>
              <p:cNvPr id="2078" name="Line"/>
              <p:cNvSpPr/>
              <p:nvPr/>
            </p:nvSpPr>
            <p:spPr>
              <a:xfrm flipV="1">
                <a:off x="310980" y="6011"/>
                <a:ext cx="43126" cy="70730"/>
              </a:xfrm>
              <a:prstGeom prst="line">
                <a:avLst/>
              </a:prstGeom>
              <a:noFill/>
              <a:ln w="9525" cap="flat">
                <a:solidFill>
                  <a:srgbClr val="FFA900"/>
                </a:solidFill>
                <a:prstDash val="solid"/>
                <a:round/>
                <a:tailEnd type="triangle" w="med" len="med"/>
              </a:ln>
              <a:effectLst/>
            </p:spPr>
            <p:txBody>
              <a:bodyPr wrap="square" lIns="50800" tIns="50800" rIns="50800" bIns="50800" numCol="1" anchor="ctr">
                <a:noAutofit/>
              </a:bodyPr>
              <a:lstStyle/>
              <a:p>
                <a:pPr/>
              </a:p>
            </p:txBody>
          </p:sp>
          <p:sp>
            <p:nvSpPr>
              <p:cNvPr id="2079" name="Line"/>
              <p:cNvSpPr/>
              <p:nvPr/>
            </p:nvSpPr>
            <p:spPr>
              <a:xfrm>
                <a:off x="0" y="76456"/>
                <a:ext cx="324333" cy="381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9525" cap="flat">
                <a:solidFill>
                  <a:srgbClr val="FFA9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grpSp>
          <p:nvGrpSpPr>
            <p:cNvPr id="2083" name="Group"/>
            <p:cNvGrpSpPr/>
            <p:nvPr/>
          </p:nvGrpSpPr>
          <p:grpSpPr>
            <a:xfrm flipH="1" rot="18120000">
              <a:off x="1685332" y="1413386"/>
              <a:ext cx="451322" cy="519277"/>
              <a:chOff x="0" y="1993"/>
              <a:chExt cx="451320" cy="519275"/>
            </a:xfrm>
          </p:grpSpPr>
          <p:sp>
            <p:nvSpPr>
              <p:cNvPr id="2081" name="Line"/>
              <p:cNvSpPr/>
              <p:nvPr/>
            </p:nvSpPr>
            <p:spPr>
              <a:xfrm flipV="1">
                <a:off x="396209" y="1993"/>
                <a:ext cx="55112" cy="81098"/>
              </a:xfrm>
              <a:prstGeom prst="line">
                <a:avLst/>
              </a:prstGeom>
              <a:noFill/>
              <a:ln w="9525" cap="flat">
                <a:solidFill>
                  <a:srgbClr val="4180FF"/>
                </a:solidFill>
                <a:prstDash val="solid"/>
                <a:round/>
                <a:tailEnd type="triangle" w="med" len="med"/>
              </a:ln>
              <a:effectLst/>
            </p:spPr>
            <p:txBody>
              <a:bodyPr wrap="square" lIns="50800" tIns="50800" rIns="50800" bIns="50800" numCol="1" anchor="ctr">
                <a:noAutofit/>
              </a:bodyPr>
              <a:lstStyle/>
              <a:p>
                <a:pPr/>
              </a:p>
            </p:txBody>
          </p:sp>
          <p:sp>
            <p:nvSpPr>
              <p:cNvPr id="2082" name="Line"/>
              <p:cNvSpPr/>
              <p:nvPr/>
            </p:nvSpPr>
            <p:spPr>
              <a:xfrm>
                <a:off x="0" y="83686"/>
                <a:ext cx="414479" cy="437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9525" cap="flat">
                <a:solidFill>
                  <a:srgbClr val="4180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grpSp>
          <p:nvGrpSpPr>
            <p:cNvPr id="2086" name="Group"/>
            <p:cNvGrpSpPr/>
            <p:nvPr/>
          </p:nvGrpSpPr>
          <p:grpSpPr>
            <a:xfrm flipH="1" rot="3180000">
              <a:off x="1983948" y="838405"/>
              <a:ext cx="449494" cy="404218"/>
              <a:chOff x="0" y="0"/>
              <a:chExt cx="449492" cy="404217"/>
            </a:xfrm>
          </p:grpSpPr>
          <p:sp>
            <p:nvSpPr>
              <p:cNvPr id="2084" name="Line"/>
              <p:cNvSpPr/>
              <p:nvPr/>
            </p:nvSpPr>
            <p:spPr>
              <a:xfrm flipV="1">
                <a:off x="394381" y="-1"/>
                <a:ext cx="55112" cy="62650"/>
              </a:xfrm>
              <a:prstGeom prst="line">
                <a:avLst/>
              </a:prstGeom>
              <a:noFill/>
              <a:ln w="9525" cap="flat">
                <a:solidFill>
                  <a:srgbClr val="00F900"/>
                </a:solidFill>
                <a:prstDash val="solid"/>
                <a:round/>
                <a:tailEnd type="triangle" w="med" len="med"/>
              </a:ln>
              <a:effectLst/>
            </p:spPr>
            <p:txBody>
              <a:bodyPr wrap="square" lIns="50800" tIns="50800" rIns="50800" bIns="50800" numCol="1" anchor="ctr">
                <a:noAutofit/>
              </a:bodyPr>
              <a:lstStyle/>
              <a:p>
                <a:pPr/>
              </a:p>
            </p:txBody>
          </p:sp>
          <p:sp>
            <p:nvSpPr>
              <p:cNvPr id="2085" name="Line"/>
              <p:cNvSpPr/>
              <p:nvPr/>
            </p:nvSpPr>
            <p:spPr>
              <a:xfrm>
                <a:off x="0" y="66179"/>
                <a:ext cx="414479" cy="338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9525" cap="flat">
                <a:solidFill>
                  <a:srgbClr val="00F9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gr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9" name="Slide Number"/>
          <p:cNvSpPr txBox="1"/>
          <p:nvPr>
            <p:ph type="sldNum" sz="quarter" idx="4294967295"/>
          </p:nvPr>
        </p:nvSpPr>
        <p:spPr>
          <a:xfrm>
            <a:off x="12572863" y="9316578"/>
            <a:ext cx="368574" cy="360822"/>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fld id="{86CB4B4D-7CA3-9044-876B-883B54F8677D}" type="slidenum"/>
          </a:p>
        </p:txBody>
      </p:sp>
      <p:pic>
        <p:nvPicPr>
          <p:cNvPr id="2090" name="image.tiff" descr="image.tiff"/>
          <p:cNvPicPr>
            <a:picLocks noChangeAspect="0"/>
          </p:cNvPicPr>
          <p:nvPr/>
        </p:nvPicPr>
        <p:blipFill>
          <a:blip r:embed="rId2">
            <a:extLst/>
          </a:blip>
          <a:srcRect l="0" t="11869" r="27453" b="391"/>
          <a:stretch>
            <a:fillRect/>
          </a:stretch>
        </p:blipFill>
        <p:spPr>
          <a:xfrm>
            <a:off x="628774" y="1263027"/>
            <a:ext cx="6685680" cy="3342840"/>
          </a:xfrm>
          <a:prstGeom prst="rect">
            <a:avLst/>
          </a:prstGeom>
          <a:ln w="12700">
            <a:miter lim="400000"/>
          </a:ln>
        </p:spPr>
      </p:pic>
      <p:pic>
        <p:nvPicPr>
          <p:cNvPr id="2091" name="image.png" descr="image.png"/>
          <p:cNvPicPr>
            <a:picLocks noChangeAspect="0"/>
          </p:cNvPicPr>
          <p:nvPr/>
        </p:nvPicPr>
        <p:blipFill>
          <a:blip r:embed="rId3">
            <a:extLst/>
          </a:blip>
          <a:stretch>
            <a:fillRect/>
          </a:stretch>
        </p:blipFill>
        <p:spPr>
          <a:xfrm>
            <a:off x="1531221" y="4966447"/>
            <a:ext cx="5331013" cy="3848848"/>
          </a:xfrm>
          <a:prstGeom prst="rect">
            <a:avLst/>
          </a:prstGeom>
        </p:spPr>
      </p:pic>
      <p:pic>
        <p:nvPicPr>
          <p:cNvPr id="2092" name="image.tiff" descr="image.tiff"/>
          <p:cNvPicPr>
            <a:picLocks noChangeAspect="0"/>
          </p:cNvPicPr>
          <p:nvPr/>
        </p:nvPicPr>
        <p:blipFill>
          <a:blip r:embed="rId4">
            <a:extLst/>
          </a:blip>
          <a:srcRect l="2108" t="0" r="0" b="1846"/>
          <a:stretch>
            <a:fillRect/>
          </a:stretch>
        </p:blipFill>
        <p:spPr>
          <a:xfrm>
            <a:off x="7766672" y="3293035"/>
            <a:ext cx="4518213" cy="4024158"/>
          </a:xfrm>
          <a:prstGeom prst="rect">
            <a:avLst/>
          </a:prstGeom>
          <a:ln w="12700">
            <a:miter lim="400000"/>
          </a:ln>
        </p:spPr>
      </p:pic>
      <p:sp>
        <p:nvSpPr>
          <p:cNvPr id="2093" name="ATLAS"/>
          <p:cNvSpPr/>
          <p:nvPr/>
        </p:nvSpPr>
        <p:spPr>
          <a:xfrm>
            <a:off x="6024726" y="1171388"/>
            <a:ext cx="791146" cy="317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1143000">
              <a:buClr>
                <a:srgbClr val="000000"/>
              </a:buClr>
              <a:buFont typeface="Arial"/>
              <a:defRPr sz="2200">
                <a:uFill>
                  <a:solidFill>
                    <a:srgbClr val="000000"/>
                  </a:solidFill>
                </a:uFill>
                <a:latin typeface="+mn-lt"/>
                <a:ea typeface="+mn-ea"/>
                <a:cs typeface="+mn-cs"/>
                <a:sym typeface="Gill Sans"/>
              </a:defRPr>
            </a:lvl1pPr>
          </a:lstStyle>
          <a:p>
            <a:pPr/>
            <a:r>
              <a:t>ATLAS</a:t>
            </a:r>
          </a:p>
        </p:txBody>
      </p:sp>
      <p:sp>
        <p:nvSpPr>
          <p:cNvPr id="2094" name="CMS"/>
          <p:cNvSpPr/>
          <p:nvPr/>
        </p:nvSpPr>
        <p:spPr>
          <a:xfrm>
            <a:off x="5163635" y="4876800"/>
            <a:ext cx="556630"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1143000">
              <a:buClr>
                <a:srgbClr val="000000"/>
              </a:buClr>
              <a:buFont typeface="Arial"/>
              <a:defRPr sz="2200">
                <a:uFill>
                  <a:solidFill>
                    <a:srgbClr val="000000"/>
                  </a:solidFill>
                </a:uFill>
                <a:latin typeface="+mn-lt"/>
                <a:ea typeface="+mn-ea"/>
                <a:cs typeface="+mn-cs"/>
                <a:sym typeface="Gill Sans"/>
              </a:defRPr>
            </a:lvl1pPr>
          </a:lstStyle>
          <a:p>
            <a:pPr/>
            <a:r>
              <a:t>CMS</a:t>
            </a:r>
          </a:p>
        </p:txBody>
      </p:sp>
      <p:sp>
        <p:nvSpPr>
          <p:cNvPr id="2095" name="Jet events in PbPb collisions at LHC"/>
          <p:cNvSpPr txBox="1"/>
          <p:nvPr>
            <p:ph type="title"/>
          </p:nvPr>
        </p:nvSpPr>
        <p:spPr>
          <a:xfrm>
            <a:off x="-990600" y="76200"/>
            <a:ext cx="15332364" cy="920377"/>
          </a:xfrm>
          <a:prstGeom prst="rect">
            <a:avLst/>
          </a:prstGeom>
          <a:ln w="9525">
            <a:round/>
          </a:ln>
        </p:spPr>
        <p:txBody>
          <a:bodyPr/>
          <a:lstStyle>
            <a:lvl1pPr>
              <a:tabLst>
                <a:tab pos="63500" algn="l"/>
                <a:tab pos="622300" algn="l"/>
                <a:tab pos="1193800" algn="l"/>
                <a:tab pos="1752600" algn="l"/>
                <a:tab pos="2311400" algn="l"/>
                <a:tab pos="2882900" algn="l"/>
                <a:tab pos="3441700" algn="l"/>
                <a:tab pos="4013200" algn="l"/>
                <a:tab pos="4572000" algn="l"/>
                <a:tab pos="5130800" algn="l"/>
                <a:tab pos="5702300" algn="l"/>
                <a:tab pos="6261100" algn="l"/>
                <a:tab pos="6819900" algn="l"/>
                <a:tab pos="7391400" algn="l"/>
                <a:tab pos="7950200" algn="l"/>
                <a:tab pos="8521700" algn="l"/>
                <a:tab pos="9080500" algn="l"/>
                <a:tab pos="9639300" algn="l"/>
                <a:tab pos="10210800" algn="l"/>
                <a:tab pos="10769600" algn="l"/>
                <a:tab pos="11328400" algn="l"/>
                <a:tab pos="11874500" algn="l"/>
                <a:tab pos="12776200" algn="l"/>
                <a:tab pos="13690600" algn="l"/>
                <a:tab pos="14592300" algn="l"/>
                <a:tab pos="14732000" algn="l"/>
              </a:tabLst>
              <a:defRPr sz="4900">
                <a:latin typeface="Times New Roman"/>
                <a:ea typeface="Times New Roman"/>
                <a:cs typeface="Times New Roman"/>
                <a:sym typeface="Times New Roman"/>
              </a:defRPr>
            </a:lvl1pPr>
          </a:lstStyle>
          <a:p>
            <a:pPr/>
            <a:r>
              <a:t>Jet events in PbPb collisions at LHC</a:t>
            </a:r>
          </a:p>
        </p:txBody>
      </p:sp>
    </p:spTree>
  </p:cSld>
  <p:clrMapOvr>
    <a:masterClrMapping/>
  </p:clrMapOvr>
  <p:transition xmlns:p14="http://schemas.microsoft.com/office/powerpoint/2010/main" spd="fast"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7" name="Slide Number"/>
          <p:cNvSpPr txBox="1"/>
          <p:nvPr>
            <p:ph type="sldNum" sz="quarter" idx="4294967295"/>
          </p:nvPr>
        </p:nvSpPr>
        <p:spPr>
          <a:xfrm>
            <a:off x="12560163" y="9316578"/>
            <a:ext cx="368574" cy="360822"/>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fld id="{86CB4B4D-7CA3-9044-876B-883B54F8677D}" type="slidenum"/>
          </a:p>
        </p:txBody>
      </p:sp>
      <p:pic>
        <p:nvPicPr>
          <p:cNvPr id="2098" name="image.tiff" descr="image.tiff"/>
          <p:cNvPicPr>
            <a:picLocks noChangeAspect="0"/>
          </p:cNvPicPr>
          <p:nvPr/>
        </p:nvPicPr>
        <p:blipFill>
          <a:blip r:embed="rId2">
            <a:extLst/>
          </a:blip>
          <a:stretch>
            <a:fillRect/>
          </a:stretch>
        </p:blipFill>
        <p:spPr>
          <a:xfrm>
            <a:off x="808068" y="4081680"/>
            <a:ext cx="4657664" cy="3561978"/>
          </a:xfrm>
          <a:prstGeom prst="rect">
            <a:avLst/>
          </a:prstGeom>
          <a:ln w="12700">
            <a:miter lim="400000"/>
          </a:ln>
        </p:spPr>
      </p:pic>
      <p:sp>
        <p:nvSpPr>
          <p:cNvPr id="2099" name="Need rules to group the hadrons…"/>
          <p:cNvSpPr/>
          <p:nvPr/>
        </p:nvSpPr>
        <p:spPr>
          <a:xfrm>
            <a:off x="-203200" y="1438835"/>
            <a:ext cx="6718300" cy="218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1143000">
              <a:spcBef>
                <a:spcPts val="1800"/>
              </a:spcBef>
              <a:buClr>
                <a:srgbClr val="434ED6"/>
              </a:buClr>
              <a:buFont typeface="Arial"/>
              <a:defRPr sz="4200">
                <a:solidFill>
                  <a:srgbClr val="434ED6"/>
                </a:solidFill>
                <a:uFill>
                  <a:solidFill>
                    <a:srgbClr val="434ED6"/>
                  </a:solidFill>
                </a:uFill>
                <a:latin typeface="Times New Roman"/>
                <a:ea typeface="Times New Roman"/>
                <a:cs typeface="Times New Roman"/>
                <a:sym typeface="Times New Roman"/>
              </a:defRPr>
            </a:pPr>
            <a:r>
              <a:t>Need rules to group the hadrons</a:t>
            </a:r>
          </a:p>
          <a:p>
            <a:pPr algn="ctr" defTabSz="1143000">
              <a:spcBef>
                <a:spcPts val="1300"/>
              </a:spcBef>
              <a:buClr>
                <a:srgbClr val="000000"/>
              </a:buClr>
              <a:buFont typeface="Arial"/>
              <a:defRPr sz="4200">
                <a:latin typeface="Times New Roman"/>
                <a:ea typeface="Times New Roman"/>
                <a:cs typeface="Times New Roman"/>
                <a:sym typeface="Times New Roman"/>
              </a:defRPr>
            </a:pPr>
            <a:r>
              <a:rPr sz="2200">
                <a:uFill>
                  <a:solidFill>
                    <a:srgbClr val="000000"/>
                  </a:solidFill>
                </a:uFill>
              </a:rPr>
              <a:t>A popular algorithm is </a:t>
            </a:r>
            <a:r>
              <a:rPr sz="2200">
                <a:solidFill>
                  <a:srgbClr val="FF2600"/>
                </a:solidFill>
                <a:uFill>
                  <a:solidFill>
                    <a:srgbClr val="FF2600"/>
                  </a:solidFill>
                </a:uFill>
              </a:rPr>
              <a:t>anti-k</a:t>
            </a:r>
            <a:r>
              <a:rPr baseline="-21545" sz="2200">
                <a:solidFill>
                  <a:srgbClr val="FF2600"/>
                </a:solidFill>
                <a:uFill>
                  <a:solidFill>
                    <a:srgbClr val="FF2600"/>
                  </a:solidFill>
                </a:uFill>
              </a:rPr>
              <a:t>T</a:t>
            </a:r>
            <a:r>
              <a:rPr sz="2200">
                <a:solidFill>
                  <a:srgbClr val="FF2600"/>
                </a:solidFill>
                <a:uFill>
                  <a:solidFill>
                    <a:srgbClr val="FF2600"/>
                  </a:solidFill>
                </a:uFill>
              </a:rPr>
              <a:t> algorithm</a:t>
            </a:r>
            <a:r>
              <a:rPr sz="2200">
                <a:uFill>
                  <a:solidFill>
                    <a:srgbClr val="000000"/>
                  </a:solidFill>
                </a:uFill>
              </a:rPr>
              <a:t> </a:t>
            </a:r>
            <a:br>
              <a:rPr sz="2200">
                <a:uFill>
                  <a:solidFill>
                    <a:srgbClr val="000000"/>
                  </a:solidFill>
                </a:uFill>
              </a:rPr>
            </a:br>
            <a:r>
              <a:rPr sz="2200">
                <a:uFill>
                  <a:solidFill>
                    <a:srgbClr val="000000"/>
                  </a:solidFill>
                </a:uFill>
              </a:rPr>
              <a:t>Used in ALICE, ATLAS and CMS analyses</a:t>
            </a:r>
          </a:p>
        </p:txBody>
      </p:sp>
      <p:sp>
        <p:nvSpPr>
          <p:cNvPr id="2100" name="Cacciari, Salam, Soyez, JHEP 0804 (2008) 063"/>
          <p:cNvSpPr/>
          <p:nvPr/>
        </p:nvSpPr>
        <p:spPr>
          <a:xfrm>
            <a:off x="1451540" y="7840880"/>
            <a:ext cx="2863156"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1143000">
              <a:buClr>
                <a:srgbClr val="000000"/>
              </a:buClr>
              <a:buFont typeface="Arial"/>
              <a:defRPr>
                <a:uFill>
                  <a:solidFill>
                    <a:srgbClr val="000000"/>
                  </a:solidFill>
                </a:uFill>
                <a:latin typeface="+mn-lt"/>
                <a:ea typeface="+mn-ea"/>
                <a:cs typeface="+mn-cs"/>
                <a:sym typeface="Gill Sans"/>
              </a:defRPr>
            </a:lvl1pPr>
          </a:lstStyle>
          <a:p>
            <a:pPr/>
            <a:r>
              <a:t>Cacciari, Salam, Soyez, JHEP 0804 (2008) 063</a:t>
            </a:r>
          </a:p>
        </p:txBody>
      </p:sp>
      <p:sp>
        <p:nvSpPr>
          <p:cNvPr id="2101" name="Line"/>
          <p:cNvSpPr/>
          <p:nvPr/>
        </p:nvSpPr>
        <p:spPr>
          <a:xfrm flipV="1">
            <a:off x="11378943" y="4745815"/>
            <a:ext cx="275039" cy="683311"/>
          </a:xfrm>
          <a:prstGeom prst="line">
            <a:avLst/>
          </a:prstGeom>
          <a:ln w="28575">
            <a:solidFill>
              <a:srgbClr val="000000"/>
            </a:solidFill>
            <a:miter lim="400000"/>
          </a:ln>
        </p:spPr>
        <p:txBody>
          <a:bodyPr lIns="50800" tIns="50800" rIns="50800" bIns="50800" anchor="ctr"/>
          <a:lstStyle/>
          <a:p>
            <a:pPr/>
          </a:p>
        </p:txBody>
      </p:sp>
      <p:sp>
        <p:nvSpPr>
          <p:cNvPr id="2102" name="Line"/>
          <p:cNvSpPr/>
          <p:nvPr/>
        </p:nvSpPr>
        <p:spPr>
          <a:xfrm flipV="1">
            <a:off x="11378943" y="4622800"/>
            <a:ext cx="495301" cy="1037914"/>
          </a:xfrm>
          <a:prstGeom prst="line">
            <a:avLst/>
          </a:prstGeom>
          <a:ln w="28575">
            <a:solidFill>
              <a:srgbClr val="000000"/>
            </a:solidFill>
            <a:miter lim="400000"/>
          </a:ln>
        </p:spPr>
        <p:txBody>
          <a:bodyPr lIns="50800" tIns="50800" rIns="50800" bIns="50800" anchor="ctr"/>
          <a:lstStyle/>
          <a:p>
            <a:pPr/>
          </a:p>
        </p:txBody>
      </p:sp>
      <p:sp>
        <p:nvSpPr>
          <p:cNvPr id="2103" name="Line"/>
          <p:cNvSpPr/>
          <p:nvPr/>
        </p:nvSpPr>
        <p:spPr>
          <a:xfrm flipH="1">
            <a:off x="11378943" y="4951007"/>
            <a:ext cx="474134" cy="772958"/>
          </a:xfrm>
          <a:prstGeom prst="line">
            <a:avLst/>
          </a:prstGeom>
          <a:ln w="28575">
            <a:solidFill>
              <a:srgbClr val="000000"/>
            </a:solidFill>
            <a:miter lim="400000"/>
          </a:ln>
        </p:spPr>
        <p:txBody>
          <a:bodyPr lIns="50800" tIns="50800" rIns="50800" bIns="50800" anchor="ctr"/>
          <a:lstStyle/>
          <a:p>
            <a:pPr/>
          </a:p>
        </p:txBody>
      </p:sp>
      <p:sp>
        <p:nvSpPr>
          <p:cNvPr id="2104" name="Line"/>
          <p:cNvSpPr/>
          <p:nvPr/>
        </p:nvSpPr>
        <p:spPr>
          <a:xfrm flipH="1">
            <a:off x="10410151" y="6943164"/>
            <a:ext cx="170360" cy="689287"/>
          </a:xfrm>
          <a:prstGeom prst="line">
            <a:avLst/>
          </a:prstGeom>
          <a:ln w="28575">
            <a:solidFill>
              <a:srgbClr val="000000"/>
            </a:solidFill>
            <a:miter lim="400000"/>
          </a:ln>
        </p:spPr>
        <p:txBody>
          <a:bodyPr lIns="50800" tIns="50800" rIns="50800" bIns="50800" anchor="ctr"/>
          <a:lstStyle/>
          <a:p>
            <a:pPr/>
          </a:p>
        </p:txBody>
      </p:sp>
      <p:sp>
        <p:nvSpPr>
          <p:cNvPr id="2105" name="Line"/>
          <p:cNvSpPr/>
          <p:nvPr/>
        </p:nvSpPr>
        <p:spPr>
          <a:xfrm flipV="1">
            <a:off x="11298894" y="4450976"/>
            <a:ext cx="266701" cy="1235139"/>
          </a:xfrm>
          <a:prstGeom prst="line">
            <a:avLst/>
          </a:prstGeom>
          <a:ln w="28575">
            <a:solidFill>
              <a:srgbClr val="000000"/>
            </a:solidFill>
            <a:miter lim="400000"/>
          </a:ln>
        </p:spPr>
        <p:txBody>
          <a:bodyPr lIns="50800" tIns="50800" rIns="50800" bIns="50800" anchor="ctr"/>
          <a:lstStyle/>
          <a:p>
            <a:pPr/>
          </a:p>
        </p:txBody>
      </p:sp>
      <p:sp>
        <p:nvSpPr>
          <p:cNvPr id="2106" name="Line"/>
          <p:cNvSpPr/>
          <p:nvPr/>
        </p:nvSpPr>
        <p:spPr>
          <a:xfrm flipH="1">
            <a:off x="11165480" y="5301627"/>
            <a:ext cx="535710" cy="649444"/>
          </a:xfrm>
          <a:prstGeom prst="line">
            <a:avLst/>
          </a:prstGeom>
          <a:ln w="28575">
            <a:solidFill>
              <a:srgbClr val="000000"/>
            </a:solidFill>
            <a:miter lim="400000"/>
          </a:ln>
        </p:spPr>
        <p:txBody>
          <a:bodyPr lIns="50800" tIns="50800" rIns="50800" bIns="50800" anchor="ctr"/>
          <a:lstStyle/>
          <a:p>
            <a:pPr/>
          </a:p>
        </p:txBody>
      </p:sp>
      <p:sp>
        <p:nvSpPr>
          <p:cNvPr id="2107" name="Line"/>
          <p:cNvSpPr/>
          <p:nvPr/>
        </p:nvSpPr>
        <p:spPr>
          <a:xfrm flipH="1">
            <a:off x="10578458" y="5484905"/>
            <a:ext cx="839484" cy="1470213"/>
          </a:xfrm>
          <a:prstGeom prst="line">
            <a:avLst/>
          </a:prstGeom>
          <a:ln w="28575">
            <a:solidFill>
              <a:srgbClr val="000000"/>
            </a:solidFill>
            <a:miter lim="400000"/>
          </a:ln>
        </p:spPr>
        <p:txBody>
          <a:bodyPr lIns="50800" tIns="50800" rIns="50800" bIns="50800" anchor="ctr"/>
          <a:lstStyle/>
          <a:p>
            <a:pPr/>
          </a:p>
        </p:txBody>
      </p:sp>
      <p:sp>
        <p:nvSpPr>
          <p:cNvPr id="2108" name="Line"/>
          <p:cNvSpPr/>
          <p:nvPr/>
        </p:nvSpPr>
        <p:spPr>
          <a:xfrm rot="5760000">
            <a:off x="10169004" y="6471188"/>
            <a:ext cx="880534" cy="167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614"/>
                </a:moveTo>
                <a:lnTo>
                  <a:pt x="200" y="6048"/>
                </a:lnTo>
                <a:lnTo>
                  <a:pt x="834" y="3888"/>
                </a:lnTo>
                <a:lnTo>
                  <a:pt x="1593" y="1296"/>
                </a:lnTo>
                <a:lnTo>
                  <a:pt x="2606" y="432"/>
                </a:lnTo>
                <a:cubicBezTo>
                  <a:pt x="2606" y="432"/>
                  <a:pt x="3298" y="3123"/>
                  <a:pt x="3493" y="3888"/>
                </a:cubicBezTo>
                <a:cubicBezTo>
                  <a:pt x="3661" y="4549"/>
                  <a:pt x="4252" y="6912"/>
                  <a:pt x="4252" y="6912"/>
                </a:cubicBezTo>
                <a:lnTo>
                  <a:pt x="4506" y="10368"/>
                </a:lnTo>
                <a:lnTo>
                  <a:pt x="4759" y="14256"/>
                </a:lnTo>
                <a:lnTo>
                  <a:pt x="4506" y="18144"/>
                </a:lnTo>
                <a:lnTo>
                  <a:pt x="3493" y="21600"/>
                </a:lnTo>
                <a:lnTo>
                  <a:pt x="2353" y="19008"/>
                </a:lnTo>
                <a:lnTo>
                  <a:pt x="2733" y="12960"/>
                </a:lnTo>
                <a:lnTo>
                  <a:pt x="3493" y="8640"/>
                </a:lnTo>
                <a:lnTo>
                  <a:pt x="4379" y="4320"/>
                </a:lnTo>
                <a:lnTo>
                  <a:pt x="5012" y="2592"/>
                </a:lnTo>
                <a:lnTo>
                  <a:pt x="6025" y="864"/>
                </a:lnTo>
                <a:lnTo>
                  <a:pt x="7038" y="0"/>
                </a:lnTo>
                <a:lnTo>
                  <a:pt x="8178" y="1296"/>
                </a:lnTo>
                <a:lnTo>
                  <a:pt x="8684" y="4320"/>
                </a:lnTo>
                <a:lnTo>
                  <a:pt x="9191" y="7344"/>
                </a:lnTo>
                <a:lnTo>
                  <a:pt x="9824" y="11232"/>
                </a:lnTo>
                <a:lnTo>
                  <a:pt x="9824" y="15120"/>
                </a:lnTo>
                <a:lnTo>
                  <a:pt x="9571" y="19008"/>
                </a:lnTo>
                <a:lnTo>
                  <a:pt x="8641" y="21386"/>
                </a:lnTo>
                <a:lnTo>
                  <a:pt x="7671" y="18144"/>
                </a:lnTo>
                <a:lnTo>
                  <a:pt x="7671" y="14688"/>
                </a:lnTo>
                <a:lnTo>
                  <a:pt x="7798" y="10800"/>
                </a:lnTo>
                <a:lnTo>
                  <a:pt x="8304" y="6912"/>
                </a:lnTo>
                <a:lnTo>
                  <a:pt x="9317" y="5616"/>
                </a:lnTo>
                <a:cubicBezTo>
                  <a:pt x="9317" y="5616"/>
                  <a:pt x="9977" y="3090"/>
                  <a:pt x="10204" y="2592"/>
                </a:cubicBezTo>
                <a:cubicBezTo>
                  <a:pt x="10399" y="2162"/>
                  <a:pt x="11217" y="1296"/>
                  <a:pt x="11217" y="1296"/>
                </a:cubicBezTo>
                <a:lnTo>
                  <a:pt x="11977" y="432"/>
                </a:lnTo>
                <a:lnTo>
                  <a:pt x="13116" y="864"/>
                </a:lnTo>
                <a:lnTo>
                  <a:pt x="13604" y="3286"/>
                </a:lnTo>
                <a:lnTo>
                  <a:pt x="14256" y="6480"/>
                </a:lnTo>
                <a:lnTo>
                  <a:pt x="14382" y="9072"/>
                </a:lnTo>
                <a:lnTo>
                  <a:pt x="14631" y="12336"/>
                </a:lnTo>
                <a:lnTo>
                  <a:pt x="14636" y="16848"/>
                </a:lnTo>
                <a:lnTo>
                  <a:pt x="13604" y="21386"/>
                </a:lnTo>
                <a:lnTo>
                  <a:pt x="12483" y="15984"/>
                </a:lnTo>
                <a:lnTo>
                  <a:pt x="12406" y="12336"/>
                </a:lnTo>
                <a:lnTo>
                  <a:pt x="13243" y="9072"/>
                </a:lnTo>
                <a:lnTo>
                  <a:pt x="14509" y="3024"/>
                </a:lnTo>
                <a:lnTo>
                  <a:pt x="15649" y="1728"/>
                </a:lnTo>
                <a:lnTo>
                  <a:pt x="16535" y="2592"/>
                </a:lnTo>
                <a:lnTo>
                  <a:pt x="17675" y="3456"/>
                </a:lnTo>
                <a:lnTo>
                  <a:pt x="18941" y="6912"/>
                </a:lnTo>
                <a:lnTo>
                  <a:pt x="19936" y="12336"/>
                </a:lnTo>
                <a:lnTo>
                  <a:pt x="19936" y="15839"/>
                </a:lnTo>
                <a:lnTo>
                  <a:pt x="18909" y="18758"/>
                </a:lnTo>
                <a:lnTo>
                  <a:pt x="18225" y="21386"/>
                </a:lnTo>
                <a:lnTo>
                  <a:pt x="16513" y="15839"/>
                </a:lnTo>
                <a:cubicBezTo>
                  <a:pt x="16513" y="15839"/>
                  <a:pt x="16366" y="11834"/>
                  <a:pt x="16513" y="10876"/>
                </a:cubicBezTo>
                <a:cubicBezTo>
                  <a:pt x="16711" y="9590"/>
                  <a:pt x="18308" y="6048"/>
                  <a:pt x="18308" y="6048"/>
                </a:cubicBezTo>
                <a:lnTo>
                  <a:pt x="18941" y="2160"/>
                </a:lnTo>
                <a:lnTo>
                  <a:pt x="19954" y="3456"/>
                </a:lnTo>
                <a:lnTo>
                  <a:pt x="20840" y="6048"/>
                </a:lnTo>
                <a:lnTo>
                  <a:pt x="21600" y="10800"/>
                </a:lnTo>
              </a:path>
            </a:pathLst>
          </a:custGeom>
          <a:ln w="28575">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09" name="Line"/>
          <p:cNvSpPr/>
          <p:nvPr/>
        </p:nvSpPr>
        <p:spPr>
          <a:xfrm>
            <a:off x="10336260" y="4692027"/>
            <a:ext cx="420769" cy="757021"/>
          </a:xfrm>
          <a:prstGeom prst="line">
            <a:avLst/>
          </a:prstGeom>
          <a:ln w="28575">
            <a:solidFill>
              <a:srgbClr val="000000"/>
            </a:solidFill>
            <a:miter lim="400000"/>
          </a:ln>
        </p:spPr>
        <p:txBody>
          <a:bodyPr lIns="50800" tIns="50800" rIns="50800" bIns="50800" anchor="ctr"/>
          <a:lstStyle/>
          <a:p>
            <a:pPr/>
          </a:p>
        </p:txBody>
      </p:sp>
      <p:sp>
        <p:nvSpPr>
          <p:cNvPr id="2110" name="Line"/>
          <p:cNvSpPr/>
          <p:nvPr/>
        </p:nvSpPr>
        <p:spPr>
          <a:xfrm flipH="1" flipV="1">
            <a:off x="10591800" y="4516717"/>
            <a:ext cx="101600" cy="800101"/>
          </a:xfrm>
          <a:prstGeom prst="line">
            <a:avLst/>
          </a:prstGeom>
          <a:ln w="28575">
            <a:solidFill>
              <a:srgbClr val="000000"/>
            </a:solidFill>
            <a:miter lim="400000"/>
          </a:ln>
        </p:spPr>
        <p:txBody>
          <a:bodyPr lIns="50800" tIns="50800" rIns="50800" bIns="50800" anchor="ctr"/>
          <a:lstStyle/>
          <a:p>
            <a:pPr/>
          </a:p>
        </p:txBody>
      </p:sp>
      <p:sp>
        <p:nvSpPr>
          <p:cNvPr id="2111" name="Line"/>
          <p:cNvSpPr/>
          <p:nvPr/>
        </p:nvSpPr>
        <p:spPr>
          <a:xfrm flipV="1">
            <a:off x="10767290" y="4369298"/>
            <a:ext cx="264777" cy="1235138"/>
          </a:xfrm>
          <a:prstGeom prst="line">
            <a:avLst/>
          </a:prstGeom>
          <a:ln w="28575">
            <a:solidFill>
              <a:srgbClr val="000000"/>
            </a:solidFill>
            <a:miter lim="400000"/>
          </a:ln>
        </p:spPr>
        <p:txBody>
          <a:bodyPr lIns="50800" tIns="50800" rIns="50800" bIns="50800" anchor="ctr"/>
          <a:lstStyle/>
          <a:p>
            <a:pPr/>
          </a:p>
        </p:txBody>
      </p:sp>
      <p:sp>
        <p:nvSpPr>
          <p:cNvPr id="2112" name="Line"/>
          <p:cNvSpPr/>
          <p:nvPr/>
        </p:nvSpPr>
        <p:spPr>
          <a:xfrm rot="5760000">
            <a:off x="10254201" y="5753257"/>
            <a:ext cx="896954" cy="169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6" y="6912"/>
                </a:lnTo>
                <a:lnTo>
                  <a:pt x="9559" y="5616"/>
                </a:lnTo>
                <a:cubicBezTo>
                  <a:pt x="9559" y="5616"/>
                  <a:pt x="10206"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5"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28575">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13" name="Line"/>
          <p:cNvSpPr/>
          <p:nvPr/>
        </p:nvSpPr>
        <p:spPr>
          <a:xfrm flipV="1">
            <a:off x="11475411" y="4209925"/>
            <a:ext cx="268882" cy="792880"/>
          </a:xfrm>
          <a:prstGeom prst="line">
            <a:avLst/>
          </a:prstGeom>
          <a:ln w="28575">
            <a:solidFill>
              <a:srgbClr val="000000"/>
            </a:solidFill>
            <a:miter lim="400000"/>
          </a:ln>
        </p:spPr>
        <p:txBody>
          <a:bodyPr lIns="50800" tIns="50800" rIns="50800" bIns="50800" anchor="ctr"/>
          <a:lstStyle/>
          <a:p>
            <a:pPr/>
          </a:p>
        </p:txBody>
      </p:sp>
      <p:sp>
        <p:nvSpPr>
          <p:cNvPr id="2114" name="Line"/>
          <p:cNvSpPr/>
          <p:nvPr/>
        </p:nvSpPr>
        <p:spPr>
          <a:xfrm flipH="1" rot="16860000">
            <a:off x="10982363" y="5491834"/>
            <a:ext cx="634232" cy="57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28575">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15" name="Line"/>
          <p:cNvSpPr/>
          <p:nvPr/>
        </p:nvSpPr>
        <p:spPr>
          <a:xfrm flipH="1" rot="20340000">
            <a:off x="11267313" y="5514739"/>
            <a:ext cx="449504" cy="91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28575">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16" name="Line"/>
          <p:cNvSpPr/>
          <p:nvPr/>
        </p:nvSpPr>
        <p:spPr>
          <a:xfrm flipV="1">
            <a:off x="11595100" y="4217894"/>
            <a:ext cx="348930" cy="755028"/>
          </a:xfrm>
          <a:prstGeom prst="line">
            <a:avLst/>
          </a:prstGeom>
          <a:ln w="28575">
            <a:solidFill>
              <a:srgbClr val="000000"/>
            </a:solidFill>
            <a:miter lim="400000"/>
          </a:ln>
        </p:spPr>
        <p:txBody>
          <a:bodyPr lIns="50800" tIns="50800" rIns="50800" bIns="50800" anchor="ctr"/>
          <a:lstStyle/>
          <a:p>
            <a:pPr/>
          </a:p>
        </p:txBody>
      </p:sp>
      <p:pic>
        <p:nvPicPr>
          <p:cNvPr id="2117" name="image.png" descr="image.png"/>
          <p:cNvPicPr>
            <a:picLocks noChangeAspect="0"/>
          </p:cNvPicPr>
          <p:nvPr/>
        </p:nvPicPr>
        <p:blipFill>
          <a:blip r:embed="rId3">
            <a:extLst/>
          </a:blip>
          <a:stretch>
            <a:fillRect/>
          </a:stretch>
        </p:blipFill>
        <p:spPr>
          <a:xfrm>
            <a:off x="10961594" y="4753784"/>
            <a:ext cx="1029946" cy="504017"/>
          </a:xfrm>
          <a:prstGeom prst="rect">
            <a:avLst/>
          </a:prstGeom>
          <a:ln w="12700">
            <a:miter lim="400000"/>
          </a:ln>
        </p:spPr>
      </p:pic>
      <p:pic>
        <p:nvPicPr>
          <p:cNvPr id="2118" name="image.png" descr="image.png"/>
          <p:cNvPicPr>
            <a:picLocks noChangeAspect="0"/>
          </p:cNvPicPr>
          <p:nvPr/>
        </p:nvPicPr>
        <p:blipFill>
          <a:blip r:embed="rId3">
            <a:extLst/>
          </a:blip>
          <a:stretch>
            <a:fillRect/>
          </a:stretch>
        </p:blipFill>
        <p:spPr>
          <a:xfrm rot="19980000">
            <a:off x="10057175" y="4571784"/>
            <a:ext cx="1029946" cy="504017"/>
          </a:xfrm>
          <a:prstGeom prst="rect">
            <a:avLst/>
          </a:prstGeom>
          <a:ln w="12700">
            <a:miter lim="400000"/>
          </a:ln>
        </p:spPr>
      </p:pic>
      <p:pic>
        <p:nvPicPr>
          <p:cNvPr id="2119" name="image.png" descr="image.png"/>
          <p:cNvPicPr>
            <a:picLocks noChangeAspect="0"/>
          </p:cNvPicPr>
          <p:nvPr/>
        </p:nvPicPr>
        <p:blipFill>
          <a:blip r:embed="rId4">
            <a:extLst/>
          </a:blip>
          <a:stretch>
            <a:fillRect/>
          </a:stretch>
        </p:blipFill>
        <p:spPr>
          <a:xfrm>
            <a:off x="11087100" y="4753784"/>
            <a:ext cx="788895" cy="342652"/>
          </a:xfrm>
          <a:prstGeom prst="rect">
            <a:avLst/>
          </a:prstGeom>
          <a:ln w="12700">
            <a:miter lim="400000"/>
          </a:ln>
        </p:spPr>
      </p:pic>
      <p:pic>
        <p:nvPicPr>
          <p:cNvPr id="2120" name="image.png" descr="image.png"/>
          <p:cNvPicPr>
            <a:picLocks noChangeAspect="0"/>
          </p:cNvPicPr>
          <p:nvPr/>
        </p:nvPicPr>
        <p:blipFill>
          <a:blip r:embed="rId4">
            <a:extLst/>
          </a:blip>
          <a:stretch>
            <a:fillRect/>
          </a:stretch>
        </p:blipFill>
        <p:spPr>
          <a:xfrm rot="20280000">
            <a:off x="10184583" y="4570315"/>
            <a:ext cx="788895" cy="342652"/>
          </a:xfrm>
          <a:prstGeom prst="rect">
            <a:avLst/>
          </a:prstGeom>
          <a:ln w="12700">
            <a:miter lim="400000"/>
          </a:ln>
        </p:spPr>
      </p:pic>
      <p:pic>
        <p:nvPicPr>
          <p:cNvPr id="2121" name="image.png" descr="image.png"/>
          <p:cNvPicPr>
            <a:picLocks noChangeAspect="0"/>
          </p:cNvPicPr>
          <p:nvPr/>
        </p:nvPicPr>
        <p:blipFill>
          <a:blip r:embed="rId4">
            <a:extLst/>
          </a:blip>
          <a:stretch>
            <a:fillRect/>
          </a:stretch>
        </p:blipFill>
        <p:spPr>
          <a:xfrm>
            <a:off x="11087100" y="4753784"/>
            <a:ext cx="788895" cy="342652"/>
          </a:xfrm>
          <a:prstGeom prst="rect">
            <a:avLst/>
          </a:prstGeom>
          <a:ln w="12700">
            <a:miter lim="400000"/>
          </a:ln>
        </p:spPr>
      </p:pic>
      <p:pic>
        <p:nvPicPr>
          <p:cNvPr id="2122" name="image.png" descr="image.png"/>
          <p:cNvPicPr>
            <a:picLocks noChangeAspect="0"/>
          </p:cNvPicPr>
          <p:nvPr/>
        </p:nvPicPr>
        <p:blipFill>
          <a:blip r:embed="rId3">
            <a:extLst/>
          </a:blip>
          <a:stretch>
            <a:fillRect/>
          </a:stretch>
        </p:blipFill>
        <p:spPr>
          <a:xfrm>
            <a:off x="10961594" y="4753784"/>
            <a:ext cx="1029946" cy="504017"/>
          </a:xfrm>
          <a:prstGeom prst="rect">
            <a:avLst/>
          </a:prstGeom>
          <a:ln w="12700">
            <a:miter lim="400000"/>
          </a:ln>
        </p:spPr>
      </p:pic>
      <p:pic>
        <p:nvPicPr>
          <p:cNvPr id="2123" name="image.png" descr="image.png"/>
          <p:cNvPicPr>
            <a:picLocks noChangeAspect="0"/>
          </p:cNvPicPr>
          <p:nvPr/>
        </p:nvPicPr>
        <p:blipFill>
          <a:blip r:embed="rId4">
            <a:extLst/>
          </a:blip>
          <a:stretch>
            <a:fillRect/>
          </a:stretch>
        </p:blipFill>
        <p:spPr>
          <a:xfrm>
            <a:off x="11059210" y="4751792"/>
            <a:ext cx="788895" cy="342652"/>
          </a:xfrm>
          <a:prstGeom prst="rect">
            <a:avLst/>
          </a:prstGeom>
          <a:ln w="12700">
            <a:miter lim="400000"/>
          </a:ln>
        </p:spPr>
      </p:pic>
      <p:sp>
        <p:nvSpPr>
          <p:cNvPr id="2124" name="Small radius parameter  jet spliting"/>
          <p:cNvSpPr/>
          <p:nvPr/>
        </p:nvSpPr>
        <p:spPr>
          <a:xfrm>
            <a:off x="9686636" y="3311836"/>
            <a:ext cx="3086101" cy="6477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defTabSz="1143000">
              <a:spcBef>
                <a:spcPts val="1300"/>
              </a:spcBef>
              <a:buClr>
                <a:srgbClr val="000000"/>
              </a:buClr>
              <a:buFont typeface="Arial"/>
              <a:defRPr sz="4200">
                <a:latin typeface="+mn-lt"/>
                <a:ea typeface="+mn-ea"/>
                <a:cs typeface="+mn-cs"/>
                <a:sym typeface="Gill Sans"/>
              </a:defRPr>
            </a:pPr>
            <a:r>
              <a:rPr sz="2200">
                <a:uFill>
                  <a:solidFill>
                    <a:srgbClr val="000000"/>
                  </a:solidFill>
                </a:uFill>
              </a:rPr>
              <a:t>Small radius parameter</a:t>
            </a:r>
            <a:br>
              <a:rPr sz="2200">
                <a:uFill>
                  <a:solidFill>
                    <a:srgbClr val="000000"/>
                  </a:solidFill>
                </a:uFill>
              </a:rPr>
            </a:br>
            <a:r>
              <a:rPr sz="2200">
                <a:uFill>
                  <a:solidFill>
                    <a:srgbClr val="000000"/>
                  </a:solidFill>
                </a:uFill>
                <a:latin typeface="Wingdings"/>
                <a:ea typeface="Wingdings"/>
                <a:cs typeface="Wingdings"/>
                <a:sym typeface="Wingdings"/>
              </a:rPr>
              <a:t></a:t>
            </a:r>
            <a:r>
              <a:rPr sz="2200">
                <a:uFill>
                  <a:solidFill>
                    <a:srgbClr val="000000"/>
                  </a:solidFill>
                </a:uFill>
              </a:rPr>
              <a:t> jet spliting </a:t>
            </a:r>
          </a:p>
        </p:txBody>
      </p:sp>
      <p:sp>
        <p:nvSpPr>
          <p:cNvPr id="2125" name="Line"/>
          <p:cNvSpPr/>
          <p:nvPr/>
        </p:nvSpPr>
        <p:spPr>
          <a:xfrm flipV="1">
            <a:off x="7916333" y="4745815"/>
            <a:ext cx="275039" cy="683311"/>
          </a:xfrm>
          <a:prstGeom prst="line">
            <a:avLst/>
          </a:prstGeom>
          <a:ln w="28575">
            <a:solidFill>
              <a:srgbClr val="000000"/>
            </a:solidFill>
            <a:miter lim="400000"/>
          </a:ln>
        </p:spPr>
        <p:txBody>
          <a:bodyPr lIns="50800" tIns="50800" rIns="50800" bIns="50800" anchor="ctr"/>
          <a:lstStyle/>
          <a:p>
            <a:pPr/>
          </a:p>
        </p:txBody>
      </p:sp>
      <p:sp>
        <p:nvSpPr>
          <p:cNvPr id="2126" name="Line"/>
          <p:cNvSpPr/>
          <p:nvPr/>
        </p:nvSpPr>
        <p:spPr>
          <a:xfrm flipV="1">
            <a:off x="7916333" y="4622800"/>
            <a:ext cx="495301" cy="1037914"/>
          </a:xfrm>
          <a:prstGeom prst="line">
            <a:avLst/>
          </a:prstGeom>
          <a:ln w="28575">
            <a:solidFill>
              <a:srgbClr val="000000"/>
            </a:solidFill>
            <a:miter lim="400000"/>
          </a:ln>
        </p:spPr>
        <p:txBody>
          <a:bodyPr lIns="50800" tIns="50800" rIns="50800" bIns="50800" anchor="ctr"/>
          <a:lstStyle/>
          <a:p>
            <a:pPr/>
          </a:p>
        </p:txBody>
      </p:sp>
      <p:sp>
        <p:nvSpPr>
          <p:cNvPr id="2127" name="Line"/>
          <p:cNvSpPr/>
          <p:nvPr/>
        </p:nvSpPr>
        <p:spPr>
          <a:xfrm flipH="1">
            <a:off x="7941733" y="4773207"/>
            <a:ext cx="474134" cy="772958"/>
          </a:xfrm>
          <a:prstGeom prst="line">
            <a:avLst/>
          </a:prstGeom>
          <a:ln w="28575">
            <a:solidFill>
              <a:srgbClr val="000000"/>
            </a:solidFill>
            <a:miter lim="400000"/>
          </a:ln>
        </p:spPr>
        <p:txBody>
          <a:bodyPr lIns="50800" tIns="50800" rIns="50800" bIns="50800" anchor="ctr"/>
          <a:lstStyle/>
          <a:p>
            <a:pPr/>
          </a:p>
        </p:txBody>
      </p:sp>
      <p:sp>
        <p:nvSpPr>
          <p:cNvPr id="2128" name="Line"/>
          <p:cNvSpPr/>
          <p:nvPr/>
        </p:nvSpPr>
        <p:spPr>
          <a:xfrm flipH="1">
            <a:off x="6947541" y="6943164"/>
            <a:ext cx="170360" cy="689287"/>
          </a:xfrm>
          <a:prstGeom prst="line">
            <a:avLst/>
          </a:prstGeom>
          <a:ln w="28575">
            <a:solidFill>
              <a:srgbClr val="000000"/>
            </a:solidFill>
            <a:miter lim="400000"/>
          </a:ln>
        </p:spPr>
        <p:txBody>
          <a:bodyPr lIns="50800" tIns="50800" rIns="50800" bIns="50800" anchor="ctr"/>
          <a:lstStyle/>
          <a:p>
            <a:pPr/>
          </a:p>
        </p:txBody>
      </p:sp>
      <p:sp>
        <p:nvSpPr>
          <p:cNvPr id="2129" name="Line"/>
          <p:cNvSpPr/>
          <p:nvPr/>
        </p:nvSpPr>
        <p:spPr>
          <a:xfrm flipV="1">
            <a:off x="7836284" y="4450976"/>
            <a:ext cx="266701" cy="1235139"/>
          </a:xfrm>
          <a:prstGeom prst="line">
            <a:avLst/>
          </a:prstGeom>
          <a:ln w="28575">
            <a:solidFill>
              <a:srgbClr val="000000"/>
            </a:solidFill>
            <a:miter lim="400000"/>
          </a:ln>
        </p:spPr>
        <p:txBody>
          <a:bodyPr lIns="50800" tIns="50800" rIns="50800" bIns="50800" anchor="ctr"/>
          <a:lstStyle/>
          <a:p>
            <a:pPr/>
          </a:p>
        </p:txBody>
      </p:sp>
      <p:sp>
        <p:nvSpPr>
          <p:cNvPr id="2130" name="Line"/>
          <p:cNvSpPr/>
          <p:nvPr/>
        </p:nvSpPr>
        <p:spPr>
          <a:xfrm flipH="1">
            <a:off x="7702870" y="5301627"/>
            <a:ext cx="535711" cy="649444"/>
          </a:xfrm>
          <a:prstGeom prst="line">
            <a:avLst/>
          </a:prstGeom>
          <a:ln w="28575">
            <a:solidFill>
              <a:srgbClr val="000000"/>
            </a:solidFill>
            <a:miter lim="400000"/>
          </a:ln>
        </p:spPr>
        <p:txBody>
          <a:bodyPr lIns="50800" tIns="50800" rIns="50800" bIns="50800" anchor="ctr"/>
          <a:lstStyle/>
          <a:p>
            <a:pPr/>
          </a:p>
        </p:txBody>
      </p:sp>
      <p:sp>
        <p:nvSpPr>
          <p:cNvPr id="2131" name="Line"/>
          <p:cNvSpPr/>
          <p:nvPr/>
        </p:nvSpPr>
        <p:spPr>
          <a:xfrm flipH="1">
            <a:off x="7112000" y="5484905"/>
            <a:ext cx="839483" cy="1470213"/>
          </a:xfrm>
          <a:prstGeom prst="line">
            <a:avLst/>
          </a:prstGeom>
          <a:ln w="28575">
            <a:solidFill>
              <a:srgbClr val="000000"/>
            </a:solidFill>
            <a:miter lim="400000"/>
          </a:ln>
        </p:spPr>
        <p:txBody>
          <a:bodyPr lIns="50800" tIns="50800" rIns="50800" bIns="50800" anchor="ctr"/>
          <a:lstStyle/>
          <a:p>
            <a:pPr/>
          </a:p>
        </p:txBody>
      </p:sp>
      <p:sp>
        <p:nvSpPr>
          <p:cNvPr id="2132" name="Line"/>
          <p:cNvSpPr/>
          <p:nvPr/>
        </p:nvSpPr>
        <p:spPr>
          <a:xfrm rot="5760000">
            <a:off x="6712066" y="6471188"/>
            <a:ext cx="880534" cy="167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614"/>
                </a:moveTo>
                <a:lnTo>
                  <a:pt x="200" y="6048"/>
                </a:lnTo>
                <a:lnTo>
                  <a:pt x="834" y="3888"/>
                </a:lnTo>
                <a:lnTo>
                  <a:pt x="1593" y="1296"/>
                </a:lnTo>
                <a:lnTo>
                  <a:pt x="2606" y="432"/>
                </a:lnTo>
                <a:cubicBezTo>
                  <a:pt x="2606" y="432"/>
                  <a:pt x="3298" y="3123"/>
                  <a:pt x="3493" y="3888"/>
                </a:cubicBezTo>
                <a:cubicBezTo>
                  <a:pt x="3661" y="4549"/>
                  <a:pt x="4252" y="6912"/>
                  <a:pt x="4252" y="6912"/>
                </a:cubicBezTo>
                <a:lnTo>
                  <a:pt x="4506" y="10368"/>
                </a:lnTo>
                <a:lnTo>
                  <a:pt x="4759" y="14256"/>
                </a:lnTo>
                <a:lnTo>
                  <a:pt x="4506" y="18144"/>
                </a:lnTo>
                <a:lnTo>
                  <a:pt x="3493" y="21600"/>
                </a:lnTo>
                <a:lnTo>
                  <a:pt x="2353" y="19008"/>
                </a:lnTo>
                <a:lnTo>
                  <a:pt x="2733" y="12960"/>
                </a:lnTo>
                <a:lnTo>
                  <a:pt x="3493" y="8640"/>
                </a:lnTo>
                <a:lnTo>
                  <a:pt x="4379" y="4320"/>
                </a:lnTo>
                <a:lnTo>
                  <a:pt x="5012" y="2592"/>
                </a:lnTo>
                <a:lnTo>
                  <a:pt x="6025" y="864"/>
                </a:lnTo>
                <a:lnTo>
                  <a:pt x="7038" y="0"/>
                </a:lnTo>
                <a:lnTo>
                  <a:pt x="8178" y="1296"/>
                </a:lnTo>
                <a:lnTo>
                  <a:pt x="8684" y="4320"/>
                </a:lnTo>
                <a:lnTo>
                  <a:pt x="9191" y="7344"/>
                </a:lnTo>
                <a:lnTo>
                  <a:pt x="9824" y="11232"/>
                </a:lnTo>
                <a:lnTo>
                  <a:pt x="9824" y="15120"/>
                </a:lnTo>
                <a:lnTo>
                  <a:pt x="9571" y="19008"/>
                </a:lnTo>
                <a:lnTo>
                  <a:pt x="8641" y="21386"/>
                </a:lnTo>
                <a:lnTo>
                  <a:pt x="7671" y="18144"/>
                </a:lnTo>
                <a:lnTo>
                  <a:pt x="7671" y="14688"/>
                </a:lnTo>
                <a:lnTo>
                  <a:pt x="7798" y="10800"/>
                </a:lnTo>
                <a:lnTo>
                  <a:pt x="8304" y="6912"/>
                </a:lnTo>
                <a:lnTo>
                  <a:pt x="9317" y="5616"/>
                </a:lnTo>
                <a:cubicBezTo>
                  <a:pt x="9317" y="5616"/>
                  <a:pt x="9977" y="3090"/>
                  <a:pt x="10204" y="2592"/>
                </a:cubicBezTo>
                <a:cubicBezTo>
                  <a:pt x="10399" y="2162"/>
                  <a:pt x="11217" y="1296"/>
                  <a:pt x="11217" y="1296"/>
                </a:cubicBezTo>
                <a:lnTo>
                  <a:pt x="11977" y="432"/>
                </a:lnTo>
                <a:lnTo>
                  <a:pt x="13116" y="864"/>
                </a:lnTo>
                <a:lnTo>
                  <a:pt x="13604" y="3286"/>
                </a:lnTo>
                <a:lnTo>
                  <a:pt x="14256" y="6480"/>
                </a:lnTo>
                <a:lnTo>
                  <a:pt x="14382" y="9072"/>
                </a:lnTo>
                <a:lnTo>
                  <a:pt x="14631" y="12336"/>
                </a:lnTo>
                <a:lnTo>
                  <a:pt x="14636" y="16848"/>
                </a:lnTo>
                <a:lnTo>
                  <a:pt x="13604" y="21386"/>
                </a:lnTo>
                <a:lnTo>
                  <a:pt x="12483" y="15984"/>
                </a:lnTo>
                <a:lnTo>
                  <a:pt x="12406" y="12336"/>
                </a:lnTo>
                <a:lnTo>
                  <a:pt x="13243" y="9072"/>
                </a:lnTo>
                <a:lnTo>
                  <a:pt x="14509" y="3024"/>
                </a:lnTo>
                <a:lnTo>
                  <a:pt x="15649" y="1728"/>
                </a:lnTo>
                <a:lnTo>
                  <a:pt x="16535" y="2592"/>
                </a:lnTo>
                <a:lnTo>
                  <a:pt x="17675" y="3456"/>
                </a:lnTo>
                <a:lnTo>
                  <a:pt x="18941" y="6912"/>
                </a:lnTo>
                <a:lnTo>
                  <a:pt x="19936" y="12336"/>
                </a:lnTo>
                <a:lnTo>
                  <a:pt x="19936" y="15839"/>
                </a:lnTo>
                <a:lnTo>
                  <a:pt x="18909" y="18758"/>
                </a:lnTo>
                <a:lnTo>
                  <a:pt x="18225" y="21386"/>
                </a:lnTo>
                <a:lnTo>
                  <a:pt x="16513" y="15839"/>
                </a:lnTo>
                <a:cubicBezTo>
                  <a:pt x="16513" y="15839"/>
                  <a:pt x="16366" y="11834"/>
                  <a:pt x="16513" y="10876"/>
                </a:cubicBezTo>
                <a:cubicBezTo>
                  <a:pt x="16711" y="9590"/>
                  <a:pt x="18308" y="6048"/>
                  <a:pt x="18308" y="6048"/>
                </a:cubicBezTo>
                <a:lnTo>
                  <a:pt x="18941" y="2160"/>
                </a:lnTo>
                <a:lnTo>
                  <a:pt x="19954" y="3456"/>
                </a:lnTo>
                <a:lnTo>
                  <a:pt x="20840" y="6048"/>
                </a:lnTo>
                <a:lnTo>
                  <a:pt x="21600" y="10800"/>
                </a:lnTo>
              </a:path>
            </a:pathLst>
          </a:custGeom>
          <a:ln w="28575">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33" name="Line"/>
          <p:cNvSpPr/>
          <p:nvPr/>
        </p:nvSpPr>
        <p:spPr>
          <a:xfrm>
            <a:off x="6873650" y="4692027"/>
            <a:ext cx="420768" cy="757021"/>
          </a:xfrm>
          <a:prstGeom prst="line">
            <a:avLst/>
          </a:prstGeom>
          <a:ln w="28575">
            <a:solidFill>
              <a:srgbClr val="000000"/>
            </a:solidFill>
            <a:miter lim="400000"/>
          </a:ln>
        </p:spPr>
        <p:txBody>
          <a:bodyPr lIns="50800" tIns="50800" rIns="50800" bIns="50800" anchor="ctr"/>
          <a:lstStyle/>
          <a:p>
            <a:pPr/>
          </a:p>
        </p:txBody>
      </p:sp>
      <p:sp>
        <p:nvSpPr>
          <p:cNvPr id="2134" name="Line"/>
          <p:cNvSpPr/>
          <p:nvPr/>
        </p:nvSpPr>
        <p:spPr>
          <a:xfrm flipH="1" flipV="1">
            <a:off x="7134321" y="4516717"/>
            <a:ext cx="101601" cy="800101"/>
          </a:xfrm>
          <a:prstGeom prst="line">
            <a:avLst/>
          </a:prstGeom>
          <a:ln w="28575">
            <a:solidFill>
              <a:srgbClr val="000000"/>
            </a:solidFill>
            <a:miter lim="400000"/>
          </a:ln>
        </p:spPr>
        <p:txBody>
          <a:bodyPr lIns="50800" tIns="50800" rIns="50800" bIns="50800" anchor="ctr"/>
          <a:lstStyle/>
          <a:p>
            <a:pPr/>
          </a:p>
        </p:txBody>
      </p:sp>
      <p:sp>
        <p:nvSpPr>
          <p:cNvPr id="2135" name="Line"/>
          <p:cNvSpPr/>
          <p:nvPr/>
        </p:nvSpPr>
        <p:spPr>
          <a:xfrm flipV="1">
            <a:off x="7304680" y="4369298"/>
            <a:ext cx="264777" cy="1235138"/>
          </a:xfrm>
          <a:prstGeom prst="line">
            <a:avLst/>
          </a:prstGeom>
          <a:ln w="28575">
            <a:solidFill>
              <a:srgbClr val="000000"/>
            </a:solidFill>
            <a:miter lim="400000"/>
          </a:ln>
        </p:spPr>
        <p:txBody>
          <a:bodyPr lIns="50800" tIns="50800" rIns="50800" bIns="50800" anchor="ctr"/>
          <a:lstStyle/>
          <a:p>
            <a:pPr/>
          </a:p>
        </p:txBody>
      </p:sp>
      <p:sp>
        <p:nvSpPr>
          <p:cNvPr id="2136" name="Line"/>
          <p:cNvSpPr/>
          <p:nvPr/>
        </p:nvSpPr>
        <p:spPr>
          <a:xfrm rot="5760000">
            <a:off x="6791591" y="5753257"/>
            <a:ext cx="896955" cy="169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6" y="6912"/>
                </a:lnTo>
                <a:lnTo>
                  <a:pt x="9559" y="5616"/>
                </a:lnTo>
                <a:cubicBezTo>
                  <a:pt x="9559" y="5616"/>
                  <a:pt x="10206"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5"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28575">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37" name="Line"/>
          <p:cNvSpPr/>
          <p:nvPr/>
        </p:nvSpPr>
        <p:spPr>
          <a:xfrm flipV="1">
            <a:off x="8012802" y="4209925"/>
            <a:ext cx="268882" cy="792880"/>
          </a:xfrm>
          <a:prstGeom prst="line">
            <a:avLst/>
          </a:prstGeom>
          <a:ln w="28575">
            <a:solidFill>
              <a:srgbClr val="000000"/>
            </a:solidFill>
            <a:miter lim="400000"/>
          </a:ln>
        </p:spPr>
        <p:txBody>
          <a:bodyPr lIns="50800" tIns="50800" rIns="50800" bIns="50800" anchor="ctr"/>
          <a:lstStyle/>
          <a:p>
            <a:pPr/>
          </a:p>
        </p:txBody>
      </p:sp>
      <p:sp>
        <p:nvSpPr>
          <p:cNvPr id="2138" name="Line"/>
          <p:cNvSpPr/>
          <p:nvPr/>
        </p:nvSpPr>
        <p:spPr>
          <a:xfrm flipH="1" rot="16860000">
            <a:off x="7507438" y="5505779"/>
            <a:ext cx="634231" cy="57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28575">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39" name="Line"/>
          <p:cNvSpPr/>
          <p:nvPr/>
        </p:nvSpPr>
        <p:spPr>
          <a:xfrm flipH="1" rot="20340000">
            <a:off x="7804702" y="5514739"/>
            <a:ext cx="449504" cy="91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28575">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40" name="Line"/>
          <p:cNvSpPr/>
          <p:nvPr/>
        </p:nvSpPr>
        <p:spPr>
          <a:xfrm flipV="1">
            <a:off x="8135953" y="4217894"/>
            <a:ext cx="348931" cy="755028"/>
          </a:xfrm>
          <a:prstGeom prst="line">
            <a:avLst/>
          </a:prstGeom>
          <a:ln w="28575">
            <a:solidFill>
              <a:srgbClr val="000000"/>
            </a:solidFill>
            <a:miter lim="400000"/>
          </a:ln>
        </p:spPr>
        <p:txBody>
          <a:bodyPr lIns="50800" tIns="50800" rIns="50800" bIns="50800" anchor="ctr"/>
          <a:lstStyle/>
          <a:p>
            <a:pPr/>
          </a:p>
        </p:txBody>
      </p:sp>
      <p:grpSp>
        <p:nvGrpSpPr>
          <p:cNvPr id="2143" name="Group"/>
          <p:cNvGrpSpPr/>
          <p:nvPr/>
        </p:nvGrpSpPr>
        <p:grpSpPr>
          <a:xfrm rot="480000">
            <a:off x="6590064" y="4478462"/>
            <a:ext cx="2205319" cy="1231901"/>
            <a:chOff x="0" y="0"/>
            <a:chExt cx="2205317" cy="1231900"/>
          </a:xfrm>
        </p:grpSpPr>
        <p:pic>
          <p:nvPicPr>
            <p:cNvPr id="2141" name="image.png" descr="image.png"/>
            <p:cNvPicPr>
              <a:picLocks noChangeAspect="0"/>
            </p:cNvPicPr>
            <p:nvPr/>
          </p:nvPicPr>
          <p:blipFill>
            <a:blip r:embed="rId4">
              <a:extLst/>
            </a:blip>
            <a:stretch>
              <a:fillRect/>
            </a:stretch>
          </p:blipFill>
          <p:spPr>
            <a:xfrm>
              <a:off x="388424" y="879"/>
              <a:ext cx="1689180" cy="834282"/>
            </a:xfrm>
            <a:prstGeom prst="rect">
              <a:avLst/>
            </a:prstGeom>
            <a:ln w="12700" cap="flat">
              <a:noFill/>
              <a:miter lim="400000"/>
            </a:ln>
            <a:effectLst/>
          </p:spPr>
        </p:pic>
        <p:pic>
          <p:nvPicPr>
            <p:cNvPr id="2142" name="image.png" descr="image.png"/>
            <p:cNvPicPr>
              <a:picLocks noChangeAspect="0"/>
            </p:cNvPicPr>
            <p:nvPr/>
          </p:nvPicPr>
          <p:blipFill>
            <a:blip r:embed="rId3">
              <a:extLst/>
            </a:blip>
            <a:stretch>
              <a:fillRect/>
            </a:stretch>
          </p:blipFill>
          <p:spPr>
            <a:xfrm>
              <a:off x="0" y="0"/>
              <a:ext cx="2205318" cy="1231900"/>
            </a:xfrm>
            <a:prstGeom prst="rect">
              <a:avLst/>
            </a:prstGeom>
            <a:ln w="12700" cap="flat">
              <a:noFill/>
              <a:miter lim="400000"/>
            </a:ln>
            <a:effectLst/>
          </p:spPr>
        </p:pic>
      </p:grpSp>
      <p:sp>
        <p:nvSpPr>
          <p:cNvPr id="2144" name="Large radius parameter"/>
          <p:cNvSpPr/>
          <p:nvPr/>
        </p:nvSpPr>
        <p:spPr>
          <a:xfrm>
            <a:off x="6462862" y="3390900"/>
            <a:ext cx="2644218" cy="3175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1143000">
              <a:buClr>
                <a:srgbClr val="000000"/>
              </a:buClr>
              <a:buFont typeface="Arial"/>
              <a:defRPr sz="2200">
                <a:uFill>
                  <a:solidFill>
                    <a:srgbClr val="000000"/>
                  </a:solidFill>
                </a:uFill>
                <a:latin typeface="+mn-lt"/>
                <a:ea typeface="+mn-ea"/>
                <a:cs typeface="+mn-cs"/>
                <a:sym typeface="Gill Sans"/>
              </a:defRPr>
            </a:lvl1pPr>
          </a:lstStyle>
          <a:p>
            <a:pPr/>
            <a:r>
              <a:t>Large radius parameter</a:t>
            </a:r>
          </a:p>
        </p:txBody>
      </p:sp>
      <p:sp>
        <p:nvSpPr>
          <p:cNvPr id="2145" name="ΔR = 0.2, 0.3, 0.4, 0.5 are used in LHC analyses"/>
          <p:cNvSpPr/>
          <p:nvPr/>
        </p:nvSpPr>
        <p:spPr>
          <a:xfrm>
            <a:off x="6770974" y="7916582"/>
            <a:ext cx="5307931" cy="342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1143000">
              <a:spcBef>
                <a:spcPts val="1300"/>
              </a:spcBef>
              <a:buClr>
                <a:srgbClr val="000000"/>
              </a:buClr>
              <a:buFont typeface="Arial"/>
              <a:defRPr sz="2200">
                <a:uFill>
                  <a:solidFill>
                    <a:srgbClr val="000000"/>
                  </a:solidFill>
                </a:uFill>
                <a:latin typeface="+mn-lt"/>
                <a:ea typeface="+mn-ea"/>
                <a:cs typeface="+mn-cs"/>
                <a:sym typeface="Gill Sans"/>
              </a:defRPr>
            </a:lvl1pPr>
          </a:lstStyle>
          <a:p>
            <a:pPr/>
            <a:r>
              <a:t>ΔR = 0.2, 0.3, 0.4, 0.5 are used in LHC analyses</a:t>
            </a:r>
          </a:p>
        </p:txBody>
      </p:sp>
      <p:sp>
        <p:nvSpPr>
          <p:cNvPr id="2146" name="Radius parameter:…"/>
          <p:cNvSpPr/>
          <p:nvPr/>
        </p:nvSpPr>
        <p:spPr>
          <a:xfrm>
            <a:off x="6239420" y="1471124"/>
            <a:ext cx="6515101" cy="119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1143000">
              <a:buClr>
                <a:srgbClr val="434ED6"/>
              </a:buClr>
              <a:buFont typeface="Arial"/>
              <a:defRPr sz="3800">
                <a:solidFill>
                  <a:srgbClr val="434ED6"/>
                </a:solidFill>
                <a:uFill>
                  <a:solidFill>
                    <a:srgbClr val="434ED6"/>
                  </a:solidFill>
                </a:uFill>
                <a:latin typeface="Times New Roman"/>
                <a:ea typeface="Times New Roman"/>
                <a:cs typeface="Times New Roman"/>
                <a:sym typeface="Times New Roman"/>
              </a:defRPr>
            </a:pPr>
            <a:r>
              <a:t>Radius parameter: </a:t>
            </a:r>
          </a:p>
          <a:p>
            <a:pPr algn="ctr" defTabSz="1143000">
              <a:buClr>
                <a:srgbClr val="434ED6"/>
              </a:buClr>
              <a:buFont typeface="Arial"/>
              <a:defRPr sz="3800">
                <a:solidFill>
                  <a:srgbClr val="434ED6"/>
                </a:solidFill>
                <a:uFill>
                  <a:solidFill>
                    <a:srgbClr val="434ED6"/>
                  </a:solidFill>
                </a:uFill>
                <a:latin typeface="Times New Roman"/>
                <a:ea typeface="Times New Roman"/>
                <a:cs typeface="Times New Roman"/>
                <a:sym typeface="Times New Roman"/>
              </a:defRPr>
            </a:pPr>
            <a:r>
              <a:t>decide the resolution scale</a:t>
            </a:r>
          </a:p>
        </p:txBody>
      </p:sp>
      <p:sp>
        <p:nvSpPr>
          <p:cNvPr id="2147" name="Jet reconstruction"/>
          <p:cNvSpPr txBox="1"/>
          <p:nvPr>
            <p:ph type="title"/>
          </p:nvPr>
        </p:nvSpPr>
        <p:spPr>
          <a:xfrm>
            <a:off x="1270000" y="152400"/>
            <a:ext cx="10464800" cy="914400"/>
          </a:xfrm>
          <a:prstGeom prst="rect">
            <a:avLst/>
          </a:prstGeom>
        </p:spPr>
        <p:txBody>
          <a:bodyPr/>
          <a:lstStyle>
            <a:lvl1pPr>
              <a:defRPr sz="5600">
                <a:latin typeface="Times New Roman"/>
                <a:ea typeface="Times New Roman"/>
                <a:cs typeface="Times New Roman"/>
                <a:sym typeface="Times New Roman"/>
              </a:defRPr>
            </a:lvl1pPr>
          </a:lstStyle>
          <a:p>
            <a:pPr/>
            <a:r>
              <a:t>Jet reconstruction</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9" name="Slide Number"/>
          <p:cNvSpPr txBox="1"/>
          <p:nvPr>
            <p:ph type="sldNum" sz="quarter" idx="4294967295"/>
          </p:nvPr>
        </p:nvSpPr>
        <p:spPr>
          <a:xfrm>
            <a:off x="12534763" y="9303878"/>
            <a:ext cx="368574" cy="360822"/>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fld id="{86CB4B4D-7CA3-9044-876B-883B54F8677D}" type="slidenum"/>
          </a:p>
        </p:txBody>
      </p:sp>
      <p:grpSp>
        <p:nvGrpSpPr>
          <p:cNvPr id="2153" name="Group"/>
          <p:cNvGrpSpPr/>
          <p:nvPr/>
        </p:nvGrpSpPr>
        <p:grpSpPr>
          <a:xfrm>
            <a:off x="4061261" y="3069913"/>
            <a:ext cx="2079812" cy="1898527"/>
            <a:chOff x="0" y="0"/>
            <a:chExt cx="2079811" cy="1898525"/>
          </a:xfrm>
        </p:grpSpPr>
        <p:pic>
          <p:nvPicPr>
            <p:cNvPr id="2150" name="image.png" descr="image.png"/>
            <p:cNvPicPr>
              <a:picLocks noChangeAspect="0"/>
            </p:cNvPicPr>
            <p:nvPr/>
          </p:nvPicPr>
          <p:blipFill>
            <a:blip r:embed="rId2">
              <a:extLst/>
            </a:blip>
            <a:stretch>
              <a:fillRect/>
            </a:stretch>
          </p:blipFill>
          <p:spPr>
            <a:xfrm>
              <a:off x="1018" y="0"/>
              <a:ext cx="1774258" cy="1886466"/>
            </a:xfrm>
            <a:prstGeom prst="rect">
              <a:avLst/>
            </a:prstGeom>
            <a:ln w="12700" cap="flat">
              <a:noFill/>
              <a:miter lim="400000"/>
            </a:ln>
            <a:effectLst/>
          </p:spPr>
        </p:pic>
        <p:sp>
          <p:nvSpPr>
            <p:cNvPr id="2151" name="Line"/>
            <p:cNvSpPr/>
            <p:nvPr/>
          </p:nvSpPr>
          <p:spPr>
            <a:xfrm>
              <a:off x="0" y="1883086"/>
              <a:ext cx="2079812" cy="1993"/>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152" name="Line"/>
            <p:cNvSpPr/>
            <p:nvPr/>
          </p:nvSpPr>
          <p:spPr>
            <a:xfrm flipV="1">
              <a:off x="0" y="75378"/>
              <a:ext cx="1993" cy="1823148"/>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grpSp>
      <p:sp>
        <p:nvSpPr>
          <p:cNvPr id="2154" name="Remove underlying  events contribution"/>
          <p:cNvSpPr/>
          <p:nvPr/>
        </p:nvSpPr>
        <p:spPr>
          <a:xfrm>
            <a:off x="3926833" y="7684122"/>
            <a:ext cx="244590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1143000">
              <a:buClr>
                <a:srgbClr val="000000"/>
              </a:buClr>
              <a:buFont typeface="Arial"/>
              <a:defRPr sz="2200">
                <a:uFill>
                  <a:solidFill>
                    <a:srgbClr val="000000"/>
                  </a:solidFill>
                </a:uFill>
                <a:latin typeface="+mn-lt"/>
                <a:ea typeface="+mn-ea"/>
                <a:cs typeface="+mn-cs"/>
                <a:sym typeface="Gill Sans"/>
              </a:defRPr>
            </a:pPr>
            <a:r>
              <a:t>Remove underlying </a:t>
            </a:r>
            <a:br/>
            <a:r>
              <a:t>events contribution</a:t>
            </a:r>
          </a:p>
        </p:txBody>
      </p:sp>
      <p:sp>
        <p:nvSpPr>
          <p:cNvPr id="2155" name="MC Simulation PYTHIA"/>
          <p:cNvSpPr/>
          <p:nvPr/>
        </p:nvSpPr>
        <p:spPr>
          <a:xfrm>
            <a:off x="7104164" y="7684122"/>
            <a:ext cx="1867050"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1143000">
              <a:buClr>
                <a:srgbClr val="000000"/>
              </a:buClr>
              <a:buFont typeface="Arial"/>
              <a:defRPr sz="2200">
                <a:uFill>
                  <a:solidFill>
                    <a:srgbClr val="000000"/>
                  </a:solidFill>
                </a:uFill>
                <a:latin typeface="+mn-lt"/>
                <a:ea typeface="+mn-ea"/>
                <a:cs typeface="+mn-cs"/>
                <a:sym typeface="Gill Sans"/>
              </a:defRPr>
            </a:pPr>
            <a:r>
              <a:t>MC Simulation</a:t>
            </a:r>
            <a:br/>
            <a:r>
              <a:t>PYTHIA</a:t>
            </a:r>
          </a:p>
        </p:txBody>
      </p:sp>
      <p:grpSp>
        <p:nvGrpSpPr>
          <p:cNvPr id="2158" name="Group"/>
          <p:cNvGrpSpPr/>
          <p:nvPr/>
        </p:nvGrpSpPr>
        <p:grpSpPr>
          <a:xfrm>
            <a:off x="899707" y="5329019"/>
            <a:ext cx="2514601" cy="1866901"/>
            <a:chOff x="0" y="0"/>
            <a:chExt cx="2514600" cy="1866900"/>
          </a:xfrm>
        </p:grpSpPr>
        <p:sp>
          <p:nvSpPr>
            <p:cNvPr id="2156" name="Rectangle"/>
            <p:cNvSpPr/>
            <p:nvPr/>
          </p:nvSpPr>
          <p:spPr>
            <a:xfrm>
              <a:off x="0" y="0"/>
              <a:ext cx="2514600" cy="1866900"/>
            </a:xfrm>
            <a:prstGeom prst="rect">
              <a:avLst/>
            </a:prstGeom>
            <a:solidFill>
              <a:srgbClr val="00D2A9">
                <a:alpha val="50000"/>
              </a:srgbClr>
            </a:solidFill>
            <a:ln w="25527"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57" name="Raw jet energy"/>
            <p:cNvSpPr/>
            <p:nvPr/>
          </p:nvSpPr>
          <p:spPr>
            <a:xfrm>
              <a:off x="281316" y="705970"/>
              <a:ext cx="1955454"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1143000">
                <a:buClr>
                  <a:srgbClr val="000000"/>
                </a:buClr>
                <a:buFont typeface="Arial"/>
                <a:defRPr sz="2400">
                  <a:uFill>
                    <a:solidFill>
                      <a:srgbClr val="000000"/>
                    </a:solidFill>
                  </a:uFill>
                  <a:latin typeface="+mn-lt"/>
                  <a:ea typeface="+mn-ea"/>
                  <a:cs typeface="+mn-cs"/>
                  <a:sym typeface="Gill Sans"/>
                </a:defRPr>
              </a:lvl1pPr>
            </a:lstStyle>
            <a:p>
              <a:pPr/>
              <a:r>
                <a:t>Raw jet energy</a:t>
              </a:r>
            </a:p>
          </p:txBody>
        </p:sp>
      </p:grpSp>
      <p:sp>
        <p:nvSpPr>
          <p:cNvPr id="2159" name="Line"/>
          <p:cNvSpPr/>
          <p:nvPr/>
        </p:nvSpPr>
        <p:spPr>
          <a:xfrm>
            <a:off x="3416300" y="6301192"/>
            <a:ext cx="418716" cy="1993"/>
          </a:xfrm>
          <a:prstGeom prst="line">
            <a:avLst/>
          </a:prstGeom>
          <a:ln w="38100">
            <a:solidFill>
              <a:srgbClr val="000000"/>
            </a:solidFill>
            <a:miter lim="400000"/>
            <a:tailEnd type="triangle"/>
          </a:ln>
        </p:spPr>
        <p:txBody>
          <a:bodyPr lIns="50800" tIns="50800" rIns="50800" bIns="50800" anchor="ctr"/>
          <a:lstStyle/>
          <a:p>
            <a:pPr/>
          </a:p>
        </p:txBody>
      </p:sp>
      <p:grpSp>
        <p:nvGrpSpPr>
          <p:cNvPr id="2162" name="Group"/>
          <p:cNvGrpSpPr/>
          <p:nvPr/>
        </p:nvGrpSpPr>
        <p:grpSpPr>
          <a:xfrm>
            <a:off x="3891927" y="5329019"/>
            <a:ext cx="2514601" cy="1866901"/>
            <a:chOff x="0" y="0"/>
            <a:chExt cx="2514600" cy="1866900"/>
          </a:xfrm>
        </p:grpSpPr>
        <p:sp>
          <p:nvSpPr>
            <p:cNvPr id="2160" name="Rectangle"/>
            <p:cNvSpPr/>
            <p:nvPr/>
          </p:nvSpPr>
          <p:spPr>
            <a:xfrm>
              <a:off x="0" y="0"/>
              <a:ext cx="2514600" cy="1866900"/>
            </a:xfrm>
            <a:prstGeom prst="rect">
              <a:avLst/>
            </a:prstGeom>
            <a:solidFill>
              <a:srgbClr val="D7AEFF">
                <a:alpha val="50000"/>
              </a:srgbClr>
            </a:solidFill>
            <a:ln w="25527"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61" name="Background subtraction"/>
            <p:cNvSpPr/>
            <p:nvPr/>
          </p:nvSpPr>
          <p:spPr>
            <a:xfrm>
              <a:off x="475537" y="529042"/>
              <a:ext cx="1567012"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1143000">
                <a:buClr>
                  <a:srgbClr val="000000"/>
                </a:buClr>
                <a:buFont typeface="Arial"/>
                <a:defRPr sz="2400">
                  <a:uFill>
                    <a:solidFill>
                      <a:srgbClr val="000000"/>
                    </a:solidFill>
                  </a:uFill>
                  <a:latin typeface="+mn-lt"/>
                  <a:ea typeface="+mn-ea"/>
                  <a:cs typeface="+mn-cs"/>
                  <a:sym typeface="Gill Sans"/>
                </a:defRPr>
              </a:pPr>
              <a:r>
                <a:t>Background</a:t>
              </a:r>
              <a:br/>
              <a:r>
                <a:t>subtraction</a:t>
              </a:r>
            </a:p>
          </p:txBody>
        </p:sp>
      </p:grpSp>
      <p:sp>
        <p:nvSpPr>
          <p:cNvPr id="2163" name="Line"/>
          <p:cNvSpPr/>
          <p:nvPr/>
        </p:nvSpPr>
        <p:spPr>
          <a:xfrm>
            <a:off x="6426456" y="6301192"/>
            <a:ext cx="418716" cy="1993"/>
          </a:xfrm>
          <a:prstGeom prst="line">
            <a:avLst/>
          </a:prstGeom>
          <a:ln w="38100">
            <a:solidFill>
              <a:srgbClr val="000000"/>
            </a:solidFill>
            <a:miter lim="400000"/>
            <a:tailEnd type="triangle"/>
          </a:ln>
        </p:spPr>
        <p:txBody>
          <a:bodyPr lIns="50800" tIns="50800" rIns="50800" bIns="50800" anchor="ctr"/>
          <a:lstStyle/>
          <a:p>
            <a:pPr/>
          </a:p>
        </p:txBody>
      </p:sp>
      <p:sp>
        <p:nvSpPr>
          <p:cNvPr id="2164" name="Line"/>
          <p:cNvSpPr/>
          <p:nvPr/>
        </p:nvSpPr>
        <p:spPr>
          <a:xfrm>
            <a:off x="3416300" y="6301192"/>
            <a:ext cx="418716" cy="1993"/>
          </a:xfrm>
          <a:prstGeom prst="line">
            <a:avLst/>
          </a:prstGeom>
          <a:ln w="63500">
            <a:solidFill>
              <a:srgbClr val="BFBFBF"/>
            </a:solidFill>
            <a:tailEnd type="triangle"/>
          </a:ln>
        </p:spPr>
        <p:txBody>
          <a:bodyPr lIns="50800" tIns="50800" rIns="50800" bIns="50800" anchor="ctr"/>
          <a:lstStyle/>
          <a:p>
            <a:pPr/>
          </a:p>
        </p:txBody>
      </p:sp>
      <p:sp>
        <p:nvSpPr>
          <p:cNvPr id="2165" name="Line"/>
          <p:cNvSpPr/>
          <p:nvPr/>
        </p:nvSpPr>
        <p:spPr>
          <a:xfrm>
            <a:off x="6426456" y="6301192"/>
            <a:ext cx="418716" cy="1993"/>
          </a:xfrm>
          <a:prstGeom prst="line">
            <a:avLst/>
          </a:prstGeom>
          <a:ln w="63500">
            <a:solidFill>
              <a:srgbClr val="BFBFBF"/>
            </a:solidFill>
            <a:tailEnd type="triangle"/>
          </a:ln>
        </p:spPr>
        <p:txBody>
          <a:bodyPr lIns="50800" tIns="50800" rIns="50800" bIns="50800" anchor="ctr"/>
          <a:lstStyle/>
          <a:p>
            <a:pPr/>
          </a:p>
        </p:txBody>
      </p:sp>
      <p:grpSp>
        <p:nvGrpSpPr>
          <p:cNvPr id="2168" name="Group"/>
          <p:cNvGrpSpPr/>
          <p:nvPr/>
        </p:nvGrpSpPr>
        <p:grpSpPr>
          <a:xfrm>
            <a:off x="6862233" y="5329019"/>
            <a:ext cx="2514601" cy="1866901"/>
            <a:chOff x="0" y="0"/>
            <a:chExt cx="2514600" cy="1866900"/>
          </a:xfrm>
        </p:grpSpPr>
        <p:sp>
          <p:nvSpPr>
            <p:cNvPr id="2166" name="Rectangle"/>
            <p:cNvSpPr/>
            <p:nvPr/>
          </p:nvSpPr>
          <p:spPr>
            <a:xfrm>
              <a:off x="0" y="0"/>
              <a:ext cx="2514600" cy="1866900"/>
            </a:xfrm>
            <a:prstGeom prst="rect">
              <a:avLst/>
            </a:prstGeom>
            <a:solidFill>
              <a:srgbClr val="FFD300">
                <a:alpha val="50000"/>
              </a:srgbClr>
            </a:solidFill>
            <a:ln w="25527"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67" name="Jet energy  correction"/>
            <p:cNvSpPr/>
            <p:nvPr/>
          </p:nvSpPr>
          <p:spPr>
            <a:xfrm>
              <a:off x="541021" y="529042"/>
              <a:ext cx="1436043" cy="81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1143000">
                <a:buClr>
                  <a:srgbClr val="000000"/>
                </a:buClr>
                <a:buFont typeface="Arial"/>
                <a:defRPr sz="2400">
                  <a:uFill>
                    <a:solidFill>
                      <a:srgbClr val="000000"/>
                    </a:solidFill>
                  </a:uFill>
                  <a:latin typeface="+mn-lt"/>
                  <a:ea typeface="+mn-ea"/>
                  <a:cs typeface="+mn-cs"/>
                  <a:sym typeface="Gill Sans"/>
                </a:defRPr>
              </a:pPr>
              <a:r>
                <a:t>Jet energy </a:t>
              </a:r>
              <a:br/>
              <a:r>
                <a:t>correction</a:t>
              </a:r>
            </a:p>
          </p:txBody>
        </p:sp>
      </p:grpSp>
      <p:grpSp>
        <p:nvGrpSpPr>
          <p:cNvPr id="2171" name="Group"/>
          <p:cNvGrpSpPr/>
          <p:nvPr/>
        </p:nvGrpSpPr>
        <p:grpSpPr>
          <a:xfrm>
            <a:off x="9766798" y="5329019"/>
            <a:ext cx="2514601" cy="1866901"/>
            <a:chOff x="0" y="0"/>
            <a:chExt cx="2514600" cy="1866900"/>
          </a:xfrm>
        </p:grpSpPr>
        <p:sp>
          <p:nvSpPr>
            <p:cNvPr id="2169" name="Rectangle"/>
            <p:cNvSpPr/>
            <p:nvPr/>
          </p:nvSpPr>
          <p:spPr>
            <a:xfrm>
              <a:off x="0" y="0"/>
              <a:ext cx="2514600" cy="1866900"/>
            </a:xfrm>
            <a:prstGeom prst="rect">
              <a:avLst/>
            </a:prstGeom>
            <a:solidFill>
              <a:srgbClr val="00D2A9">
                <a:alpha val="50000"/>
              </a:srgbClr>
            </a:solidFill>
            <a:ln w="25527"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70" name="Jet energy"/>
            <p:cNvSpPr/>
            <p:nvPr/>
          </p:nvSpPr>
          <p:spPr>
            <a:xfrm>
              <a:off x="583363" y="705970"/>
              <a:ext cx="1351360"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1143000">
                <a:buClr>
                  <a:srgbClr val="000000"/>
                </a:buClr>
                <a:buFont typeface="Arial"/>
                <a:defRPr sz="2400">
                  <a:uFill>
                    <a:solidFill>
                      <a:srgbClr val="000000"/>
                    </a:solidFill>
                  </a:uFill>
                  <a:latin typeface="+mn-lt"/>
                  <a:ea typeface="+mn-ea"/>
                  <a:cs typeface="+mn-cs"/>
                  <a:sym typeface="Gill Sans"/>
                </a:defRPr>
              </a:lvl1pPr>
            </a:lstStyle>
            <a:p>
              <a:pPr/>
              <a:r>
                <a:t>Jet energy</a:t>
              </a:r>
            </a:p>
          </p:txBody>
        </p:sp>
      </p:grpSp>
      <p:sp>
        <p:nvSpPr>
          <p:cNvPr id="2172" name="Line"/>
          <p:cNvSpPr/>
          <p:nvPr/>
        </p:nvSpPr>
        <p:spPr>
          <a:xfrm>
            <a:off x="9435458" y="6233459"/>
            <a:ext cx="418717" cy="1993"/>
          </a:xfrm>
          <a:prstGeom prst="line">
            <a:avLst/>
          </a:prstGeom>
          <a:ln w="38100">
            <a:solidFill>
              <a:srgbClr val="000000"/>
            </a:solidFill>
            <a:miter lim="400000"/>
            <a:tailEnd type="triangle"/>
          </a:ln>
        </p:spPr>
        <p:txBody>
          <a:bodyPr lIns="50800" tIns="50800" rIns="50800" bIns="50800" anchor="ctr"/>
          <a:lstStyle/>
          <a:p>
            <a:pPr/>
          </a:p>
        </p:txBody>
      </p:sp>
      <p:sp>
        <p:nvSpPr>
          <p:cNvPr id="2173" name="Line"/>
          <p:cNvSpPr/>
          <p:nvPr/>
        </p:nvSpPr>
        <p:spPr>
          <a:xfrm>
            <a:off x="9435458" y="6233459"/>
            <a:ext cx="418717" cy="1993"/>
          </a:xfrm>
          <a:prstGeom prst="line">
            <a:avLst/>
          </a:prstGeom>
          <a:ln w="63500">
            <a:solidFill>
              <a:srgbClr val="BFBFBF"/>
            </a:solidFill>
            <a:tailEnd type="triangle"/>
          </a:ln>
        </p:spPr>
        <p:txBody>
          <a:bodyPr lIns="50800" tIns="50800" rIns="50800" bIns="50800" anchor="ctr"/>
          <a:lstStyle/>
          <a:p>
            <a:pPr/>
          </a:p>
        </p:txBody>
      </p:sp>
      <p:pic>
        <p:nvPicPr>
          <p:cNvPr id="2174" name="image.png" descr="image.png"/>
          <p:cNvPicPr>
            <a:picLocks noChangeAspect="0"/>
          </p:cNvPicPr>
          <p:nvPr/>
        </p:nvPicPr>
        <p:blipFill>
          <a:blip r:embed="rId2">
            <a:extLst/>
          </a:blip>
          <a:srcRect l="0" t="0" r="0" b="15851"/>
          <a:stretch>
            <a:fillRect/>
          </a:stretch>
        </p:blipFill>
        <p:spPr>
          <a:xfrm>
            <a:off x="6953872" y="3374713"/>
            <a:ext cx="1773021" cy="1587501"/>
          </a:xfrm>
          <a:prstGeom prst="rect">
            <a:avLst/>
          </a:prstGeom>
          <a:ln w="12700">
            <a:miter lim="400000"/>
          </a:ln>
        </p:spPr>
      </p:pic>
      <p:sp>
        <p:nvSpPr>
          <p:cNvPr id="2175" name="Line"/>
          <p:cNvSpPr/>
          <p:nvPr/>
        </p:nvSpPr>
        <p:spPr>
          <a:xfrm>
            <a:off x="6968323" y="4968439"/>
            <a:ext cx="2142837" cy="1993"/>
          </a:xfrm>
          <a:prstGeom prst="line">
            <a:avLst/>
          </a:prstGeom>
          <a:ln>
            <a:solidFill>
              <a:srgbClr val="000000"/>
            </a:solidFill>
            <a:tailEnd type="triangle"/>
          </a:ln>
        </p:spPr>
        <p:txBody>
          <a:bodyPr lIns="50800" tIns="50800" rIns="50800" bIns="50800" anchor="ctr"/>
          <a:lstStyle/>
          <a:p>
            <a:pPr/>
          </a:p>
        </p:txBody>
      </p:sp>
      <p:sp>
        <p:nvSpPr>
          <p:cNvPr id="2176" name="Line"/>
          <p:cNvSpPr/>
          <p:nvPr/>
        </p:nvSpPr>
        <p:spPr>
          <a:xfrm flipV="1">
            <a:off x="6966270" y="3145615"/>
            <a:ext cx="2054" cy="1822825"/>
          </a:xfrm>
          <a:prstGeom prst="line">
            <a:avLst/>
          </a:prstGeom>
          <a:ln>
            <a:solidFill>
              <a:srgbClr val="000000"/>
            </a:solidFill>
            <a:tailEnd type="triangle"/>
          </a:ln>
        </p:spPr>
        <p:txBody>
          <a:bodyPr lIns="50800" tIns="50800" rIns="50800" bIns="50800" anchor="ctr"/>
          <a:lstStyle/>
          <a:p>
            <a:pPr/>
          </a:p>
        </p:txBody>
      </p:sp>
      <p:pic>
        <p:nvPicPr>
          <p:cNvPr id="2177" name="image.png" descr="image.png"/>
          <p:cNvPicPr>
            <a:picLocks noChangeAspect="0"/>
          </p:cNvPicPr>
          <p:nvPr/>
        </p:nvPicPr>
        <p:blipFill>
          <a:blip r:embed="rId2">
            <a:extLst/>
          </a:blip>
          <a:srcRect l="0" t="0" r="0" b="15521"/>
          <a:stretch>
            <a:fillRect/>
          </a:stretch>
        </p:blipFill>
        <p:spPr>
          <a:xfrm>
            <a:off x="9754845" y="2946400"/>
            <a:ext cx="1773021" cy="2045946"/>
          </a:xfrm>
          <a:prstGeom prst="rect">
            <a:avLst/>
          </a:prstGeom>
          <a:ln w="12700">
            <a:miter lim="400000"/>
          </a:ln>
        </p:spPr>
      </p:pic>
      <p:sp>
        <p:nvSpPr>
          <p:cNvPr id="2178" name="Line"/>
          <p:cNvSpPr/>
          <p:nvPr/>
        </p:nvSpPr>
        <p:spPr>
          <a:xfrm>
            <a:off x="9855200" y="4982384"/>
            <a:ext cx="2142837" cy="1993"/>
          </a:xfrm>
          <a:prstGeom prst="line">
            <a:avLst/>
          </a:prstGeom>
          <a:ln>
            <a:solidFill>
              <a:srgbClr val="000000"/>
            </a:solidFill>
            <a:tailEnd type="triangle"/>
          </a:ln>
        </p:spPr>
        <p:txBody>
          <a:bodyPr lIns="50800" tIns="50800" rIns="50800" bIns="50800" anchor="ctr"/>
          <a:lstStyle/>
          <a:p>
            <a:pPr/>
          </a:p>
        </p:txBody>
      </p:sp>
      <p:sp>
        <p:nvSpPr>
          <p:cNvPr id="2179" name="Line"/>
          <p:cNvSpPr/>
          <p:nvPr/>
        </p:nvSpPr>
        <p:spPr>
          <a:xfrm flipV="1">
            <a:off x="9850068" y="3159560"/>
            <a:ext cx="2054" cy="1822825"/>
          </a:xfrm>
          <a:prstGeom prst="line">
            <a:avLst/>
          </a:prstGeom>
          <a:ln>
            <a:solidFill>
              <a:srgbClr val="000000"/>
            </a:solidFill>
            <a:tailEnd type="triangle"/>
          </a:ln>
        </p:spPr>
        <p:txBody>
          <a:bodyPr lIns="50800" tIns="50800" rIns="50800" bIns="50800" anchor="ctr"/>
          <a:lstStyle/>
          <a:p>
            <a:pPr/>
          </a:p>
        </p:txBody>
      </p:sp>
      <p:pic>
        <p:nvPicPr>
          <p:cNvPr id="2180" name="image.tiff" descr="image.tiff"/>
          <p:cNvPicPr>
            <a:picLocks noChangeAspect="0"/>
          </p:cNvPicPr>
          <p:nvPr/>
        </p:nvPicPr>
        <p:blipFill>
          <a:blip r:embed="rId3">
            <a:extLst/>
          </a:blip>
          <a:srcRect l="0" t="0" r="54641" b="0"/>
          <a:stretch>
            <a:fillRect/>
          </a:stretch>
        </p:blipFill>
        <p:spPr>
          <a:xfrm>
            <a:off x="935566" y="2257113"/>
            <a:ext cx="2494182" cy="3051986"/>
          </a:xfrm>
          <a:prstGeom prst="rect">
            <a:avLst/>
          </a:prstGeom>
          <a:ln w="12700">
            <a:miter lim="400000"/>
          </a:ln>
        </p:spPr>
      </p:pic>
      <p:sp>
        <p:nvSpPr>
          <p:cNvPr id="2181" name="Line"/>
          <p:cNvSpPr/>
          <p:nvPr/>
        </p:nvSpPr>
        <p:spPr>
          <a:xfrm flipV="1">
            <a:off x="11065163" y="3069913"/>
            <a:ext cx="2053" cy="452221"/>
          </a:xfrm>
          <a:prstGeom prst="line">
            <a:avLst/>
          </a:prstGeom>
          <a:ln w="38100">
            <a:solidFill>
              <a:srgbClr val="000000"/>
            </a:solidFill>
            <a:miter lim="400000"/>
            <a:tailEnd type="triangle"/>
          </a:ln>
        </p:spPr>
        <p:txBody>
          <a:bodyPr lIns="50800" tIns="50800" rIns="50800" bIns="50800" anchor="ctr"/>
          <a:lstStyle/>
          <a:p>
            <a:pPr/>
          </a:p>
        </p:txBody>
      </p:sp>
      <p:sp>
        <p:nvSpPr>
          <p:cNvPr id="2182" name="correction"/>
          <p:cNvSpPr/>
          <p:nvPr/>
        </p:nvSpPr>
        <p:spPr>
          <a:xfrm>
            <a:off x="11279300" y="3069913"/>
            <a:ext cx="1308163"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1143000">
              <a:buClr>
                <a:srgbClr val="000000"/>
              </a:buClr>
              <a:buFont typeface="Arial"/>
              <a:defRPr sz="2200">
                <a:uFill>
                  <a:solidFill>
                    <a:srgbClr val="000000"/>
                  </a:solidFill>
                </a:uFill>
                <a:latin typeface="+mn-lt"/>
                <a:ea typeface="+mn-ea"/>
                <a:cs typeface="+mn-cs"/>
                <a:sym typeface="Gill Sans"/>
              </a:defRPr>
            </a:lvl1pPr>
          </a:lstStyle>
          <a:p>
            <a:pPr/>
            <a:r>
              <a:t>correction</a:t>
            </a:r>
          </a:p>
        </p:txBody>
      </p:sp>
      <p:sp>
        <p:nvSpPr>
          <p:cNvPr id="2183" name="Summary of jet reconstruction"/>
          <p:cNvSpPr txBox="1"/>
          <p:nvPr>
            <p:ph type="title"/>
          </p:nvPr>
        </p:nvSpPr>
        <p:spPr>
          <a:xfrm>
            <a:off x="1270000" y="-368300"/>
            <a:ext cx="10464800" cy="2438400"/>
          </a:xfrm>
          <a:prstGeom prst="rect">
            <a:avLst/>
          </a:prstGeom>
        </p:spPr>
        <p:txBody>
          <a:bodyPr/>
          <a:lstStyle>
            <a:lvl1pPr>
              <a:defRPr sz="6000">
                <a:latin typeface="Times New Roman"/>
                <a:ea typeface="Times New Roman"/>
                <a:cs typeface="Times New Roman"/>
                <a:sym typeface="Times New Roman"/>
              </a:defRPr>
            </a:lvl1pPr>
          </a:lstStyle>
          <a:p>
            <a:pPr/>
            <a:r>
              <a:t>Summary of jet reconstruction</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5" name="Dijet asymmetry"/>
          <p:cNvSpPr txBox="1"/>
          <p:nvPr>
            <p:ph type="title"/>
          </p:nvPr>
        </p:nvSpPr>
        <p:spPr>
          <a:xfrm>
            <a:off x="1079500" y="-368300"/>
            <a:ext cx="11099800" cy="2159000"/>
          </a:xfrm>
          <a:prstGeom prst="rect">
            <a:avLst/>
          </a:prstGeom>
        </p:spPr>
        <p:txBody>
          <a:bodyPr>
            <a:normAutofit fontScale="100000" lnSpcReduction="0"/>
          </a:bodyPr>
          <a:lstStyle>
            <a:lvl1pPr>
              <a:defRPr>
                <a:latin typeface="Times New Roman"/>
                <a:ea typeface="Times New Roman"/>
                <a:cs typeface="Times New Roman"/>
                <a:sym typeface="Times New Roman"/>
              </a:defRPr>
            </a:lvl1pPr>
          </a:lstStyle>
          <a:p>
            <a:pPr/>
            <a:r>
              <a:t>Dijet asymmetry</a:t>
            </a:r>
          </a:p>
        </p:txBody>
      </p:sp>
      <p:pic>
        <p:nvPicPr>
          <p:cNvPr id="2186" name="Screen Shot 2016-06-13 at 16.50.38.png" descr="Screen Shot 2016-06-13 at 16.50.38.png"/>
          <p:cNvPicPr>
            <a:picLocks noChangeAspect="1"/>
          </p:cNvPicPr>
          <p:nvPr/>
        </p:nvPicPr>
        <p:blipFill>
          <a:blip r:embed="rId2">
            <a:extLst/>
          </a:blip>
          <a:stretch>
            <a:fillRect/>
          </a:stretch>
        </p:blipFill>
        <p:spPr>
          <a:xfrm>
            <a:off x="3494129" y="1508225"/>
            <a:ext cx="9791667" cy="6270624"/>
          </a:xfrm>
          <a:prstGeom prst="rect">
            <a:avLst/>
          </a:prstGeom>
          <a:ln w="12700">
            <a:miter lim="400000"/>
          </a:ln>
        </p:spPr>
      </p:pic>
      <p:sp>
        <p:nvSpPr>
          <p:cNvPr id="2187" name="Periphreral events have an unmodified AJ…"/>
          <p:cNvSpPr/>
          <p:nvPr/>
        </p:nvSpPr>
        <p:spPr>
          <a:xfrm>
            <a:off x="1581734" y="7931150"/>
            <a:ext cx="5701854" cy="1320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444500" indent="-444500" defTabSz="584200">
              <a:lnSpc>
                <a:spcPct val="120000"/>
              </a:lnSpc>
              <a:buSzPct val="75000"/>
              <a:buChar char="•"/>
              <a:defRPr sz="2400">
                <a:latin typeface="+mn-lt"/>
                <a:ea typeface="+mn-ea"/>
                <a:cs typeface="+mn-cs"/>
                <a:sym typeface="Gill Sans"/>
              </a:defRPr>
            </a:pPr>
            <a:r>
              <a:t>Periphreral events have an unmodified AJ</a:t>
            </a:r>
          </a:p>
          <a:p>
            <a:pPr marL="444500" indent="-444500" defTabSz="584200">
              <a:lnSpc>
                <a:spcPct val="120000"/>
              </a:lnSpc>
              <a:buSzPct val="75000"/>
              <a:buChar char="•"/>
              <a:defRPr sz="2400">
                <a:latin typeface="+mn-lt"/>
                <a:ea typeface="+mn-ea"/>
                <a:cs typeface="+mn-cs"/>
                <a:sym typeface="Gill Sans"/>
              </a:defRPr>
            </a:pPr>
            <a:r>
              <a:t>In pp, asymmetry arises from 3-jet events</a:t>
            </a:r>
          </a:p>
          <a:p>
            <a:pPr marL="444500" indent="-444500" defTabSz="584200">
              <a:lnSpc>
                <a:spcPct val="120000"/>
              </a:lnSpc>
              <a:buSzPct val="75000"/>
              <a:buChar char="•"/>
              <a:defRPr sz="2400">
                <a:latin typeface="+mn-lt"/>
                <a:ea typeface="+mn-ea"/>
                <a:cs typeface="+mn-cs"/>
                <a:sym typeface="Gill Sans"/>
              </a:defRPr>
            </a:pPr>
            <a:r>
              <a:t>Asymmetry much enhanced in central AA</a:t>
            </a:r>
          </a:p>
        </p:txBody>
      </p:sp>
      <p:sp>
        <p:nvSpPr>
          <p:cNvPr id="2188" name="Oval"/>
          <p:cNvSpPr/>
          <p:nvPr/>
        </p:nvSpPr>
        <p:spPr>
          <a:xfrm>
            <a:off x="7083400" y="7196187"/>
            <a:ext cx="3287465" cy="692399"/>
          </a:xfrm>
          <a:prstGeom prst="ellipse">
            <a:avLst/>
          </a:prstGeom>
          <a:ln w="25400">
            <a:solidFill>
              <a:srgbClr val="000000"/>
            </a:solidFill>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189" name="Image" descr="Image"/>
          <p:cNvPicPr>
            <a:picLocks noChangeAspect="1"/>
          </p:cNvPicPr>
          <p:nvPr/>
        </p:nvPicPr>
        <p:blipFill>
          <a:blip r:embed="rId3">
            <a:extLst/>
          </a:blip>
          <a:stretch>
            <a:fillRect/>
          </a:stretch>
        </p:blipFill>
        <p:spPr>
          <a:xfrm>
            <a:off x="96862" y="2510007"/>
            <a:ext cx="3413649" cy="4267060"/>
          </a:xfrm>
          <a:prstGeom prst="rect">
            <a:avLst/>
          </a:prstGeom>
          <a:ln w="12700">
            <a:miter lim="400000"/>
          </a:ln>
        </p:spPr>
      </p:pic>
      <p:sp>
        <p:nvSpPr>
          <p:cNvPr id="2190"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2" name="droppedImage.tiff" descr="droppedImage.tiff"/>
          <p:cNvPicPr>
            <a:picLocks noChangeAspect="1"/>
          </p:cNvPicPr>
          <p:nvPr/>
        </p:nvPicPr>
        <p:blipFill>
          <a:blip r:embed="rId2">
            <a:extLst/>
          </a:blip>
          <a:stretch>
            <a:fillRect/>
          </a:stretch>
        </p:blipFill>
        <p:spPr>
          <a:xfrm>
            <a:off x="1358900" y="2169314"/>
            <a:ext cx="6083300" cy="5095498"/>
          </a:xfrm>
          <a:prstGeom prst="rect">
            <a:avLst/>
          </a:prstGeom>
          <a:ln w="12700">
            <a:miter lim="400000"/>
          </a:ln>
        </p:spPr>
      </p:pic>
      <p:pic>
        <p:nvPicPr>
          <p:cNvPr id="2193" name="droppedImage.tiff" descr="droppedImage.tiff"/>
          <p:cNvPicPr>
            <a:picLocks noChangeAspect="1"/>
          </p:cNvPicPr>
          <p:nvPr/>
        </p:nvPicPr>
        <p:blipFill>
          <a:blip r:embed="rId3">
            <a:extLst/>
          </a:blip>
          <a:stretch>
            <a:fillRect/>
          </a:stretch>
        </p:blipFill>
        <p:spPr>
          <a:xfrm rot="5400000">
            <a:off x="-2501901" y="3733800"/>
            <a:ext cx="6604001" cy="1287709"/>
          </a:xfrm>
          <a:prstGeom prst="rect">
            <a:avLst/>
          </a:prstGeom>
          <a:ln w="12700">
            <a:miter lim="400000"/>
          </a:ln>
        </p:spPr>
      </p:pic>
      <p:sp>
        <p:nvSpPr>
          <p:cNvPr id="2194" name="Line"/>
          <p:cNvSpPr/>
          <p:nvPr/>
        </p:nvSpPr>
        <p:spPr>
          <a:xfrm flipV="1">
            <a:off x="3563086" y="2591211"/>
            <a:ext cx="3955314" cy="777788"/>
          </a:xfrm>
          <a:prstGeom prst="line">
            <a:avLst/>
          </a:prstGeom>
          <a:ln w="38100">
            <a:solidFill>
              <a:srgbClr val="0433FF"/>
            </a:solidFill>
            <a:miter lim="400000"/>
            <a:headEnd type="triangle"/>
          </a:ln>
        </p:spPr>
        <p:txBody>
          <a:bodyPr lIns="50800" tIns="50800" rIns="50800" bIns="50800" anchor="ctr"/>
          <a:lstStyle/>
          <a:p>
            <a:pPr/>
          </a:p>
        </p:txBody>
      </p:sp>
      <p:sp>
        <p:nvSpPr>
          <p:cNvPr id="2195" name="(σ = 10 mb)"/>
          <p:cNvSpPr/>
          <p:nvPr/>
        </p:nvSpPr>
        <p:spPr>
          <a:xfrm>
            <a:off x="5769216" y="4957150"/>
            <a:ext cx="1303512" cy="3608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1800">
                <a:latin typeface="Arial"/>
                <a:ea typeface="Arial"/>
                <a:cs typeface="Arial"/>
                <a:sym typeface="Arial"/>
              </a:defRPr>
            </a:lvl1pPr>
          </a:lstStyle>
          <a:p>
            <a:pPr/>
            <a:r>
              <a:t>(σ = 10 mb)</a:t>
            </a:r>
          </a:p>
        </p:txBody>
      </p:sp>
      <p:pic>
        <p:nvPicPr>
          <p:cNvPr id="2196" name="partonDis_t0_v2.gif" descr="partonDis_t0_v2.gif"/>
          <p:cNvPicPr>
            <a:picLocks noChangeAspect="1"/>
          </p:cNvPicPr>
          <p:nvPr/>
        </p:nvPicPr>
        <p:blipFill>
          <a:blip r:embed="rId4">
            <a:extLst/>
          </a:blip>
          <a:stretch>
            <a:fillRect/>
          </a:stretch>
        </p:blipFill>
        <p:spPr>
          <a:xfrm>
            <a:off x="7577924" y="2299111"/>
            <a:ext cx="5136581" cy="5372101"/>
          </a:xfrm>
          <a:prstGeom prst="rect">
            <a:avLst/>
          </a:prstGeom>
          <a:ln w="12700">
            <a:miter lim="400000"/>
          </a:ln>
        </p:spPr>
      </p:pic>
      <p:sp>
        <p:nvSpPr>
          <p:cNvPr id="2197" name="Line"/>
          <p:cNvSpPr/>
          <p:nvPr/>
        </p:nvSpPr>
        <p:spPr>
          <a:xfrm flipH="1">
            <a:off x="9299725" y="4428477"/>
            <a:ext cx="1702708" cy="1739517"/>
          </a:xfrm>
          <a:prstGeom prst="line">
            <a:avLst/>
          </a:prstGeom>
          <a:ln w="38100">
            <a:solidFill>
              <a:srgbClr val="000000"/>
            </a:solidFill>
            <a:miter lim="400000"/>
            <a:tailEnd type="stealth"/>
          </a:ln>
        </p:spPr>
        <p:txBody>
          <a:bodyPr lIns="50800" tIns="50800" rIns="50800" bIns="50800" anchor="ctr"/>
          <a:lstStyle/>
          <a:p>
            <a:pPr/>
          </a:p>
        </p:txBody>
      </p:sp>
      <p:sp>
        <p:nvSpPr>
          <p:cNvPr id="2198" name="Circle"/>
          <p:cNvSpPr/>
          <p:nvPr/>
        </p:nvSpPr>
        <p:spPr>
          <a:xfrm>
            <a:off x="10989730" y="4274365"/>
            <a:ext cx="194534" cy="194534"/>
          </a:xfrm>
          <a:prstGeom prst="ellipse">
            <a:avLst/>
          </a:prstGeom>
          <a:blipFill>
            <a:blip r:embed="rId5"/>
          </a:blipFill>
          <a:ln w="25400">
            <a:solidFill>
              <a:srgbClr val="000000"/>
            </a:solidFill>
            <a:miter lim="400000"/>
          </a:ln>
        </p:spPr>
        <p:txBody>
          <a:bodyPr lIns="38100" tIns="38100" rIns="38100" bIns="38100" anchor="ctr"/>
          <a:lstStyle/>
          <a:p>
            <a:pPr algn="ctr" defTabSz="584200">
              <a:defRPr sz="38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199" name="add a dijet with known…"/>
          <p:cNvSpPr/>
          <p:nvPr/>
        </p:nvSpPr>
        <p:spPr>
          <a:xfrm>
            <a:off x="7976722" y="7771654"/>
            <a:ext cx="6299201" cy="8278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584200">
              <a:defRPr sz="2500">
                <a:latin typeface="Arial"/>
                <a:ea typeface="Arial"/>
                <a:cs typeface="Arial"/>
                <a:sym typeface="Arial"/>
              </a:defRPr>
            </a:pPr>
            <a:r>
              <a:t>add a dijet with known </a:t>
            </a:r>
          </a:p>
          <a:p>
            <a:pPr algn="just" defTabSz="584200">
              <a:defRPr sz="2500">
                <a:latin typeface="Arial"/>
                <a:ea typeface="Arial"/>
                <a:cs typeface="Arial"/>
                <a:sym typeface="Arial"/>
              </a:defRPr>
            </a:pPr>
            <a:r>
              <a:t>momentumand production point </a:t>
            </a:r>
          </a:p>
        </p:txBody>
      </p:sp>
      <p:sp>
        <p:nvSpPr>
          <p:cNvPr id="2200" name="Rectangle"/>
          <p:cNvSpPr/>
          <p:nvPr/>
        </p:nvSpPr>
        <p:spPr>
          <a:xfrm>
            <a:off x="7543800" y="2591210"/>
            <a:ext cx="5245100" cy="6400801"/>
          </a:xfrm>
          <a:prstGeom prst="rect">
            <a:avLst/>
          </a:prstGeom>
          <a:ln w="76200">
            <a:solidFill>
              <a:srgbClr val="0433FF"/>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01" name="Line"/>
          <p:cNvSpPr/>
          <p:nvPr/>
        </p:nvSpPr>
        <p:spPr>
          <a:xfrm rot="20430626">
            <a:off x="11031641" y="3366940"/>
            <a:ext cx="1380379" cy="736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40" y="16425"/>
                  <a:pt x="1680" y="11250"/>
                  <a:pt x="2880" y="10800"/>
                </a:cubicBezTo>
                <a:cubicBezTo>
                  <a:pt x="4080" y="10350"/>
                  <a:pt x="6000" y="19350"/>
                  <a:pt x="7200" y="18900"/>
                </a:cubicBezTo>
                <a:cubicBezTo>
                  <a:pt x="8400" y="18450"/>
                  <a:pt x="8880" y="9000"/>
                  <a:pt x="10080" y="8100"/>
                </a:cubicBezTo>
                <a:cubicBezTo>
                  <a:pt x="11280" y="7200"/>
                  <a:pt x="13440" y="14400"/>
                  <a:pt x="14400" y="13500"/>
                </a:cubicBezTo>
                <a:cubicBezTo>
                  <a:pt x="15360" y="12600"/>
                  <a:pt x="14880" y="3600"/>
                  <a:pt x="15840" y="2700"/>
                </a:cubicBezTo>
                <a:cubicBezTo>
                  <a:pt x="16800" y="1800"/>
                  <a:pt x="19200" y="8550"/>
                  <a:pt x="20160" y="8100"/>
                </a:cubicBezTo>
                <a:cubicBezTo>
                  <a:pt x="21120" y="7650"/>
                  <a:pt x="21360" y="3825"/>
                  <a:pt x="21600" y="0"/>
                </a:cubicBezTo>
              </a:path>
            </a:pathLst>
          </a:custGeom>
          <a:ln w="38100">
            <a:solidFill>
              <a:srgbClr val="000000"/>
            </a:solidFill>
            <a:tailEnd type="triangle"/>
          </a:ln>
        </p:spPr>
        <p:txBody>
          <a:bodyPr lIns="50800" tIns="50800" rIns="50800" bIns="50800" anchor="ctr"/>
          <a:lstStyle/>
          <a:p>
            <a:pPr marL="40639" marR="40639" defTabSz="914400">
              <a:defRPr sz="2400">
                <a:uFill>
                  <a:solidFill>
                    <a:srgbClr val="000000"/>
                  </a:solidFill>
                </a:uFill>
                <a:latin typeface="Times New Roman"/>
                <a:ea typeface="Times New Roman"/>
                <a:cs typeface="Times New Roman"/>
                <a:sym typeface="Times New Roman"/>
              </a:defRPr>
            </a:pPr>
          </a:p>
        </p:txBody>
      </p:sp>
      <p:sp>
        <p:nvSpPr>
          <p:cNvPr id="2202"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
        <p:nvSpPr>
          <p:cNvPr id="2203" name="AMPT model with a trigged dijet"/>
          <p:cNvSpPr/>
          <p:nvPr/>
        </p:nvSpPr>
        <p:spPr>
          <a:xfrm>
            <a:off x="429542" y="123048"/>
            <a:ext cx="11899901" cy="80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584200">
              <a:defRPr b="1" sz="4900">
                <a:latin typeface="Times New Roman"/>
                <a:ea typeface="Times New Roman"/>
                <a:cs typeface="Times New Roman"/>
                <a:sym typeface="Times New Roman"/>
              </a:defRPr>
            </a:pPr>
            <a:r>
              <a:t>AMPT model </a:t>
            </a:r>
            <a:r>
              <a:rPr u="sng"/>
              <a:t>with a trigged dijet</a:t>
            </a:r>
          </a:p>
        </p:txBody>
      </p:sp>
      <p:sp>
        <p:nvSpPr>
          <p:cNvPr id="2204" name="Line"/>
          <p:cNvSpPr/>
          <p:nvPr/>
        </p:nvSpPr>
        <p:spPr>
          <a:xfrm flipV="1">
            <a:off x="10151070" y="4432711"/>
            <a:ext cx="859831" cy="629841"/>
          </a:xfrm>
          <a:prstGeom prst="line">
            <a:avLst/>
          </a:prstGeom>
          <a:ln w="12700">
            <a:solidFill>
              <a:srgbClr val="000000"/>
            </a:solidFill>
            <a:miter lim="400000"/>
            <a:headEnd type="stealth"/>
          </a:ln>
        </p:spPr>
        <p:txBody>
          <a:bodyPr lIns="50800" tIns="50800" rIns="50800" bIns="50800" anchor="ctr"/>
          <a:lstStyle/>
          <a:p>
            <a:pPr/>
          </a:p>
        </p:txBody>
      </p:sp>
      <p:sp>
        <p:nvSpPr>
          <p:cNvPr id="2205" name="Line"/>
          <p:cNvSpPr/>
          <p:nvPr/>
        </p:nvSpPr>
        <p:spPr>
          <a:xfrm flipV="1">
            <a:off x="10330507" y="4420010"/>
            <a:ext cx="679004" cy="915294"/>
          </a:xfrm>
          <a:prstGeom prst="line">
            <a:avLst/>
          </a:prstGeom>
          <a:ln w="12700">
            <a:solidFill>
              <a:srgbClr val="000000"/>
            </a:solidFill>
            <a:miter lim="400000"/>
            <a:headEnd type="stealth"/>
          </a:ln>
        </p:spPr>
        <p:txBody>
          <a:bodyPr lIns="50800" tIns="50800" rIns="50800" bIns="50800" anchor="ctr"/>
          <a:lstStyle/>
          <a:p>
            <a:pPr/>
          </a:p>
        </p:txBody>
      </p:sp>
      <p:sp>
        <p:nvSpPr>
          <p:cNvPr id="2206" name="Line"/>
          <p:cNvSpPr/>
          <p:nvPr/>
        </p:nvSpPr>
        <p:spPr>
          <a:xfrm flipV="1">
            <a:off x="10365283" y="4407310"/>
            <a:ext cx="644228" cy="312937"/>
          </a:xfrm>
          <a:prstGeom prst="line">
            <a:avLst/>
          </a:prstGeom>
          <a:ln w="12700">
            <a:solidFill>
              <a:srgbClr val="000000"/>
            </a:solidFill>
            <a:miter lim="400000"/>
            <a:headEnd type="stealth"/>
          </a:ln>
        </p:spPr>
        <p:txBody>
          <a:bodyPr lIns="50800" tIns="50800" rIns="50800" bIns="50800" anchor="ctr"/>
          <a:lstStyle/>
          <a:p>
            <a:pPr/>
          </a:p>
        </p:txBody>
      </p:sp>
      <p:sp>
        <p:nvSpPr>
          <p:cNvPr id="2207" name="Line"/>
          <p:cNvSpPr/>
          <p:nvPr/>
        </p:nvSpPr>
        <p:spPr>
          <a:xfrm flipV="1">
            <a:off x="10716418" y="4445410"/>
            <a:ext cx="274986" cy="659161"/>
          </a:xfrm>
          <a:prstGeom prst="line">
            <a:avLst/>
          </a:prstGeom>
          <a:ln w="12700">
            <a:solidFill>
              <a:srgbClr val="000000"/>
            </a:solidFill>
            <a:miter lim="400000"/>
            <a:headEnd type="stealth"/>
          </a:ln>
        </p:spPr>
        <p:txBody>
          <a:bodyPr lIns="50800" tIns="50800" rIns="50800" bIns="50800" anchor="ctr"/>
          <a:lstStyle/>
          <a:p>
            <a:pPr/>
          </a:p>
        </p:txBody>
      </p:sp>
      <p:pic>
        <p:nvPicPr>
          <p:cNvPr id="2208" name="Image" descr="Image"/>
          <p:cNvPicPr>
            <a:picLocks noChangeAspect="1"/>
          </p:cNvPicPr>
          <p:nvPr/>
        </p:nvPicPr>
        <p:blipFill>
          <a:blip r:embed="rId6">
            <a:extLst/>
          </a:blip>
          <a:stretch>
            <a:fillRect/>
          </a:stretch>
        </p:blipFill>
        <p:spPr>
          <a:xfrm>
            <a:off x="2378296" y="1217772"/>
            <a:ext cx="2425701" cy="901701"/>
          </a:xfrm>
          <a:prstGeom prst="rect">
            <a:avLst/>
          </a:prstGeom>
          <a:ln w="12700">
            <a:miter lim="400000"/>
          </a:ln>
        </p:spPr>
      </p:pic>
      <p:pic>
        <p:nvPicPr>
          <p:cNvPr id="2209" name="Image" descr="Image"/>
          <p:cNvPicPr>
            <a:picLocks noChangeAspect="1"/>
          </p:cNvPicPr>
          <p:nvPr/>
        </p:nvPicPr>
        <p:blipFill>
          <a:blip r:embed="rId6">
            <a:extLst/>
          </a:blip>
          <a:stretch>
            <a:fillRect/>
          </a:stretch>
        </p:blipFill>
        <p:spPr>
          <a:xfrm>
            <a:off x="8200803" y="1217772"/>
            <a:ext cx="2425701" cy="901701"/>
          </a:xfrm>
          <a:prstGeom prst="rect">
            <a:avLst/>
          </a:prstGeom>
          <a:ln w="12700">
            <a:miter lim="400000"/>
          </a:ln>
        </p:spPr>
      </p:pic>
      <p:pic>
        <p:nvPicPr>
          <p:cNvPr id="2210" name="Image" descr="Image"/>
          <p:cNvPicPr>
            <a:picLocks noChangeAspect="1"/>
          </p:cNvPicPr>
          <p:nvPr/>
        </p:nvPicPr>
        <p:blipFill>
          <a:blip r:embed="rId6">
            <a:extLst/>
          </a:blip>
          <a:stretch>
            <a:fillRect/>
          </a:stretch>
        </p:blipFill>
        <p:spPr>
          <a:xfrm>
            <a:off x="5429969" y="1208068"/>
            <a:ext cx="2425701" cy="901701"/>
          </a:xfrm>
          <a:prstGeom prst="rect">
            <a:avLst/>
          </a:prstGeom>
          <a:ln w="12700">
            <a:miter lim="400000"/>
          </a:ln>
        </p:spPr>
      </p:pic>
      <p:sp>
        <p:nvSpPr>
          <p:cNvPr id="2211" name="="/>
          <p:cNvSpPr txBox="1"/>
          <p:nvPr/>
        </p:nvSpPr>
        <p:spPr>
          <a:xfrm>
            <a:off x="4937459" y="1328718"/>
            <a:ext cx="35904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a:t>
            </a:r>
          </a:p>
        </p:txBody>
      </p:sp>
      <p:sp>
        <p:nvSpPr>
          <p:cNvPr id="2212" name="+"/>
          <p:cNvSpPr txBox="1"/>
          <p:nvPr/>
        </p:nvSpPr>
        <p:spPr>
          <a:xfrm>
            <a:off x="7858459" y="1265218"/>
            <a:ext cx="359048"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300"/>
            </a:lvl1pPr>
          </a:lstStyle>
          <a:p>
            <a:pPr/>
            <a:r>
              <a:t>+</a:t>
            </a:r>
          </a:p>
        </p:txBody>
      </p:sp>
      <p:sp>
        <p:nvSpPr>
          <p:cNvPr id="2213" name="Jet"/>
          <p:cNvSpPr txBox="1"/>
          <p:nvPr/>
        </p:nvSpPr>
        <p:spPr>
          <a:xfrm>
            <a:off x="8248749" y="1703368"/>
            <a:ext cx="520899"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Jet</a:t>
            </a:r>
          </a:p>
        </p:txBody>
      </p:sp>
      <p:sp>
        <p:nvSpPr>
          <p:cNvPr id="2214" name="Med."/>
          <p:cNvSpPr txBox="1"/>
          <p:nvPr/>
        </p:nvSpPr>
        <p:spPr>
          <a:xfrm>
            <a:off x="5530949" y="1728768"/>
            <a:ext cx="79191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lvl1pPr>
          </a:lstStyle>
          <a:p>
            <a:pPr/>
            <a:r>
              <a:t>Med.</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6" name="Method and cuts"/>
          <p:cNvSpPr/>
          <p:nvPr/>
        </p:nvSpPr>
        <p:spPr>
          <a:xfrm>
            <a:off x="431800" y="127000"/>
            <a:ext cx="11899900" cy="792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b="1" sz="4900">
                <a:latin typeface="Arial"/>
                <a:ea typeface="Arial"/>
                <a:cs typeface="Arial"/>
                <a:sym typeface="Arial"/>
              </a:defRPr>
            </a:lvl1pPr>
          </a:lstStyle>
          <a:p>
            <a:pPr/>
            <a:r>
              <a:t>Method and cuts</a:t>
            </a:r>
          </a:p>
        </p:txBody>
      </p:sp>
      <p:sp>
        <p:nvSpPr>
          <p:cNvPr id="2217" name="AMPT melting model: 10 mb and 0 mb (as a reference) for partonic interaction cross sections are chosen for Pb+Pb 2.76 TeV (0-100%)."/>
          <p:cNvSpPr txBox="1"/>
          <p:nvPr>
            <p:ph type="body" sz="half" idx="1"/>
          </p:nvPr>
        </p:nvSpPr>
        <p:spPr>
          <a:xfrm>
            <a:off x="1028700" y="812800"/>
            <a:ext cx="10464800" cy="2870200"/>
          </a:xfrm>
          <a:prstGeom prst="rect">
            <a:avLst/>
          </a:prstGeom>
        </p:spPr>
        <p:txBody>
          <a:bodyPr/>
          <a:lstStyle>
            <a:lvl1pPr marL="571500">
              <a:lnSpc>
                <a:spcPct val="150000"/>
              </a:lnSpc>
              <a:spcBef>
                <a:spcPts val="3000"/>
              </a:spcBef>
              <a:defRPr sz="3200">
                <a:latin typeface="Arial"/>
                <a:ea typeface="Arial"/>
                <a:cs typeface="Arial"/>
                <a:sym typeface="Arial"/>
              </a:defRPr>
            </a:lvl1pPr>
          </a:lstStyle>
          <a:p>
            <a:pPr/>
            <a:r>
              <a:t>AMPT melting model: 10 mb and 0 mb (as a reference) for partonic interaction cross sections are chosen for Pb+Pb 2.76 TeV (0-100%).</a:t>
            </a:r>
          </a:p>
        </p:txBody>
      </p:sp>
      <p:sp>
        <p:nvSpPr>
          <p:cNvPr id="2218" name="Jet: anti-kt algorithm, R=0.3, pTjet&gt;30 GeV/c and |ηjet|&lt;1.6              [Fastjet package, background subtraction, jet energy scale correction,  jet efficiency correction]"/>
          <p:cNvSpPr/>
          <p:nvPr/>
        </p:nvSpPr>
        <p:spPr>
          <a:xfrm>
            <a:off x="1054100" y="6843402"/>
            <a:ext cx="11290300" cy="1654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571500" indent="-571500" defTabSz="584200">
              <a:lnSpc>
                <a:spcPct val="150000"/>
              </a:lnSpc>
              <a:spcBef>
                <a:spcPts val="300"/>
              </a:spcBef>
              <a:buClr>
                <a:srgbClr val="000000"/>
              </a:buClr>
              <a:buSzPct val="171000"/>
              <a:buChar char="•"/>
              <a:defRPr sz="2600">
                <a:solidFill>
                  <a:srgbClr val="FF2600"/>
                </a:solidFill>
                <a:latin typeface="Arial"/>
                <a:ea typeface="Arial"/>
                <a:cs typeface="Arial"/>
                <a:sym typeface="Arial"/>
              </a:defRPr>
            </a:pPr>
            <a:r>
              <a:t>Jet: anti-kt algorithm, R=0.3, p</a:t>
            </a:r>
            <a:r>
              <a:rPr baseline="-5999"/>
              <a:t>T</a:t>
            </a:r>
            <a:r>
              <a:rPr baseline="31999"/>
              <a:t>jet</a:t>
            </a:r>
            <a:r>
              <a:t>&gt;30 GeV/c and |η</a:t>
            </a:r>
            <a:r>
              <a:rPr baseline="31999"/>
              <a:t>jet</a:t>
            </a:r>
            <a:r>
              <a:t>|&lt;1.6              [Fastjet package, background subtraction, jet energy scale correction,  jet efficiency correction]</a:t>
            </a:r>
          </a:p>
        </p:txBody>
      </p:sp>
      <p:grpSp>
        <p:nvGrpSpPr>
          <p:cNvPr id="2253" name="Group"/>
          <p:cNvGrpSpPr/>
          <p:nvPr/>
        </p:nvGrpSpPr>
        <p:grpSpPr>
          <a:xfrm>
            <a:off x="1858716" y="3482057"/>
            <a:ext cx="8743437" cy="3276477"/>
            <a:chOff x="0" y="0"/>
            <a:chExt cx="8743436" cy="3276475"/>
          </a:xfrm>
        </p:grpSpPr>
        <p:grpSp>
          <p:nvGrpSpPr>
            <p:cNvPr id="2222" name="Group"/>
            <p:cNvGrpSpPr/>
            <p:nvPr/>
          </p:nvGrpSpPr>
          <p:grpSpPr>
            <a:xfrm>
              <a:off x="870201" y="840026"/>
              <a:ext cx="2625354" cy="936779"/>
              <a:chOff x="0" y="0"/>
              <a:chExt cx="2625352" cy="936777"/>
            </a:xfrm>
          </p:grpSpPr>
          <p:sp>
            <p:nvSpPr>
              <p:cNvPr id="2219" name="Rectangle"/>
              <p:cNvSpPr/>
              <p:nvPr/>
            </p:nvSpPr>
            <p:spPr>
              <a:xfrm>
                <a:off x="96049" y="9184"/>
                <a:ext cx="2433255" cy="909226"/>
              </a:xfrm>
              <a:prstGeom prst="rect">
                <a:avLst/>
              </a:prstGeom>
              <a:solidFill>
                <a:srgbClr val="FF82D6"/>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220" name="Oval"/>
              <p:cNvSpPr/>
              <p:nvPr/>
            </p:nvSpPr>
            <p:spPr>
              <a:xfrm>
                <a:off x="2422581" y="0"/>
                <a:ext cx="202772" cy="927594"/>
              </a:xfrm>
              <a:prstGeom prst="ellipse">
                <a:avLst/>
              </a:prstGeom>
              <a:solidFill>
                <a:srgbClr val="78ACFF"/>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221" name="Oval"/>
              <p:cNvSpPr/>
              <p:nvPr/>
            </p:nvSpPr>
            <p:spPr>
              <a:xfrm>
                <a:off x="0" y="0"/>
                <a:ext cx="202772" cy="936778"/>
              </a:xfrm>
              <a:prstGeom prst="ellipse">
                <a:avLst/>
              </a:prstGeom>
              <a:solidFill>
                <a:srgbClr val="78ACFF"/>
              </a:solid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sp>
          <p:nvSpPr>
            <p:cNvPr id="2223" name="Line"/>
            <p:cNvSpPr/>
            <p:nvPr/>
          </p:nvSpPr>
          <p:spPr>
            <a:xfrm>
              <a:off x="1302844" y="996469"/>
              <a:ext cx="1088982" cy="2356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159" y="21600"/>
                  </a:lnTo>
                  <a:lnTo>
                    <a:pt x="21600" y="0"/>
                  </a:lnTo>
                </a:path>
              </a:pathLst>
            </a:custGeom>
            <a:noFill/>
            <a:ln w="38100" cap="flat">
              <a:solidFill>
                <a:srgbClr val="0433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224" name="Line"/>
            <p:cNvSpPr/>
            <p:nvPr/>
          </p:nvSpPr>
          <p:spPr>
            <a:xfrm rot="10800000">
              <a:off x="2103684" y="1358363"/>
              <a:ext cx="1091440" cy="237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7159" y="21600"/>
                  </a:lnTo>
                  <a:lnTo>
                    <a:pt x="21600" y="0"/>
                  </a:lnTo>
                </a:path>
              </a:pathLst>
            </a:custGeom>
            <a:noFill/>
            <a:ln w="38100" cap="flat">
              <a:solidFill>
                <a:srgbClr val="0433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225" name="q"/>
            <p:cNvSpPr/>
            <p:nvPr/>
          </p:nvSpPr>
          <p:spPr>
            <a:xfrm>
              <a:off x="1243847" y="907881"/>
              <a:ext cx="584201" cy="321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L="57799" marR="57799" defTabSz="1295400">
                <a:buClr>
                  <a:srgbClr val="000000"/>
                </a:buClr>
                <a:buFont typeface="Times New Roman"/>
                <a:defRPr b="1" sz="1600">
                  <a:uFill>
                    <a:solidFill>
                      <a:srgbClr val="000000"/>
                    </a:solidFill>
                  </a:uFill>
                  <a:latin typeface="Times New Roman"/>
                  <a:ea typeface="Times New Roman"/>
                  <a:cs typeface="Times New Roman"/>
                  <a:sym typeface="Times New Roman"/>
                </a:defRPr>
              </a:lvl1pPr>
            </a:lstStyle>
            <a:p>
              <a:pPr/>
              <a:r>
                <a:t>q</a:t>
              </a:r>
            </a:p>
          </p:txBody>
        </p:sp>
        <p:sp>
          <p:nvSpPr>
            <p:cNvPr id="2226" name="q"/>
            <p:cNvSpPr/>
            <p:nvPr/>
          </p:nvSpPr>
          <p:spPr>
            <a:xfrm>
              <a:off x="2790052" y="1407370"/>
              <a:ext cx="285111" cy="3215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57799" marR="57799" defTabSz="1295400">
                <a:buClr>
                  <a:srgbClr val="000000"/>
                </a:buClr>
                <a:buFont typeface="Times New Roman"/>
                <a:defRPr b="1" sz="1600">
                  <a:uFill>
                    <a:solidFill>
                      <a:srgbClr val="000000"/>
                    </a:solidFill>
                  </a:uFill>
                  <a:latin typeface="Times New Roman"/>
                  <a:ea typeface="Times New Roman"/>
                  <a:cs typeface="Times New Roman"/>
                  <a:sym typeface="Times New Roman"/>
                </a:defRPr>
              </a:lvl1pPr>
            </a:lstStyle>
            <a:p>
              <a:pPr/>
              <a:r>
                <a:t>q</a:t>
              </a:r>
            </a:p>
          </p:txBody>
        </p:sp>
        <p:sp>
          <p:nvSpPr>
            <p:cNvPr id="2227" name="Line"/>
            <p:cNvSpPr/>
            <p:nvPr/>
          </p:nvSpPr>
          <p:spPr>
            <a:xfrm flipH="1">
              <a:off x="1769902" y="1682560"/>
              <a:ext cx="275319" cy="853844"/>
            </a:xfrm>
            <a:prstGeom prst="line">
              <a:avLst/>
            </a:prstGeom>
            <a:noFill/>
            <a:ln w="25400" cap="flat">
              <a:solidFill>
                <a:srgbClr val="FF2600"/>
              </a:solidFill>
              <a:prstDash val="solid"/>
              <a:round/>
              <a:tailEnd type="triangle" w="med" len="med"/>
            </a:ln>
            <a:effectLst/>
          </p:spPr>
          <p:txBody>
            <a:bodyPr wrap="square" lIns="50800" tIns="50800" rIns="50800" bIns="50800" numCol="1" anchor="ctr">
              <a:noAutofit/>
            </a:bodyPr>
            <a:lstStyle/>
            <a:p>
              <a:pPr/>
            </a:p>
          </p:txBody>
        </p:sp>
        <p:sp>
          <p:nvSpPr>
            <p:cNvPr id="2228" name="Line"/>
            <p:cNvSpPr/>
            <p:nvPr/>
          </p:nvSpPr>
          <p:spPr>
            <a:xfrm flipH="1">
              <a:off x="1880520" y="1659942"/>
              <a:ext cx="132744" cy="346815"/>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229" name="Line"/>
            <p:cNvSpPr/>
            <p:nvPr/>
          </p:nvSpPr>
          <p:spPr>
            <a:xfrm flipH="1">
              <a:off x="1798883" y="1635438"/>
              <a:ext cx="213865" cy="173408"/>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230" name="Line"/>
            <p:cNvSpPr/>
            <p:nvPr/>
          </p:nvSpPr>
          <p:spPr>
            <a:xfrm flipH="1">
              <a:off x="1565871" y="1595856"/>
              <a:ext cx="499015" cy="86705"/>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231" name="Line"/>
            <p:cNvSpPr/>
            <p:nvPr/>
          </p:nvSpPr>
          <p:spPr>
            <a:xfrm flipH="1">
              <a:off x="2087008" y="1642978"/>
              <a:ext cx="19666" cy="569230"/>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232" name="Line"/>
            <p:cNvSpPr/>
            <p:nvPr/>
          </p:nvSpPr>
          <p:spPr>
            <a:xfrm>
              <a:off x="2133714" y="1629784"/>
              <a:ext cx="117994" cy="369434"/>
            </a:xfrm>
            <a:prstGeom prst="line">
              <a:avLst/>
            </a:prstGeom>
            <a:noFill/>
            <a:ln w="9525"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233" name="direct photon,…"/>
            <p:cNvSpPr/>
            <p:nvPr/>
          </p:nvSpPr>
          <p:spPr>
            <a:xfrm>
              <a:off x="3038768" y="0"/>
              <a:ext cx="4838701" cy="5850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latin typeface="Tahoma"/>
                  <a:ea typeface="Tahoma"/>
                  <a:cs typeface="Tahoma"/>
                  <a:sym typeface="Tahoma"/>
                </a:rPr>
                <a:t>direct photon, </a:t>
              </a:r>
              <a:endParaRPr b="1" sz="1600">
                <a:latin typeface="Tahoma"/>
                <a:ea typeface="Tahoma"/>
                <a:cs typeface="Tahoma"/>
                <a:sym typeface="Tahoma"/>
              </a:endParaRPr>
            </a:p>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latin typeface="Tahoma"/>
                  <a:ea typeface="Tahoma"/>
                  <a:cs typeface="Tahoma"/>
                  <a:sym typeface="Tahoma"/>
                </a:rPr>
                <a:t>p</a:t>
              </a:r>
              <a:r>
                <a:rPr b="1" baseline="-5999" sz="1600">
                  <a:latin typeface="Tahoma"/>
                  <a:ea typeface="Tahoma"/>
                  <a:cs typeface="Tahoma"/>
                  <a:sym typeface="Tahoma"/>
                </a:rPr>
                <a:t>T</a:t>
              </a:r>
              <a:r>
                <a:rPr b="1" baseline="31999" sz="1600">
                  <a:latin typeface="Tahoma"/>
                  <a:ea typeface="Tahoma"/>
                  <a:cs typeface="Tahoma"/>
                  <a:sym typeface="Tahoma"/>
                </a:rPr>
                <a:t>Ɣ</a:t>
              </a:r>
              <a:r>
                <a:rPr b="1" sz="1600">
                  <a:latin typeface="Tahoma"/>
                  <a:ea typeface="Tahoma"/>
                  <a:cs typeface="Tahoma"/>
                  <a:sym typeface="Tahoma"/>
                </a:rPr>
                <a:t>&gt;60 GeV/c ,|η</a:t>
              </a:r>
              <a:r>
                <a:rPr b="1" baseline="31999" sz="1600">
                  <a:latin typeface="Tahoma"/>
                  <a:ea typeface="Tahoma"/>
                  <a:cs typeface="Tahoma"/>
                  <a:sym typeface="Tahoma"/>
                </a:rPr>
                <a:t>Ɣ</a:t>
              </a:r>
              <a:r>
                <a:rPr b="1" sz="1600">
                  <a:latin typeface="Tahoma"/>
                  <a:ea typeface="Tahoma"/>
                  <a:cs typeface="Tahoma"/>
                  <a:sym typeface="Tahoma"/>
                </a:rPr>
                <a:t>|&lt;1.44, </a:t>
              </a:r>
            </a:p>
          </p:txBody>
        </p:sp>
        <p:sp>
          <p:nvSpPr>
            <p:cNvPr id="2234" name="quark/gluon jet,…"/>
            <p:cNvSpPr/>
            <p:nvPr/>
          </p:nvSpPr>
          <p:spPr>
            <a:xfrm>
              <a:off x="2596636" y="1962068"/>
              <a:ext cx="6146801" cy="5850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solidFill>
                    <a:srgbClr val="FF2600"/>
                  </a:solidFill>
                  <a:uFill>
                    <a:solidFill>
                      <a:srgbClr val="FF2600"/>
                    </a:solidFill>
                  </a:uFill>
                  <a:latin typeface="Tahoma"/>
                  <a:ea typeface="Tahoma"/>
                  <a:cs typeface="Tahoma"/>
                  <a:sym typeface="Tahoma"/>
                </a:rPr>
                <a:t>quark/gluon jet, </a:t>
              </a:r>
              <a:endParaRPr b="1" sz="1600">
                <a:solidFill>
                  <a:srgbClr val="FF2600"/>
                </a:solidFill>
                <a:uFill>
                  <a:solidFill>
                    <a:srgbClr val="FF2600"/>
                  </a:solidFill>
                </a:uFill>
                <a:latin typeface="Tahoma"/>
                <a:ea typeface="Tahoma"/>
                <a:cs typeface="Tahoma"/>
                <a:sym typeface="Tahoma"/>
              </a:endParaRPr>
            </a:p>
            <a:p>
              <a:pPr marL="57799" marR="57799" defTabSz="1295400">
                <a:buClr>
                  <a:srgbClr val="FF2600"/>
                </a:buClr>
                <a:buFont typeface="Tahoma"/>
                <a:defRPr sz="3400">
                  <a:uFill>
                    <a:solidFill>
                      <a:srgbClr val="000000"/>
                    </a:solidFill>
                  </a:uFill>
                  <a:latin typeface="Times New Roman"/>
                  <a:ea typeface="Times New Roman"/>
                  <a:cs typeface="Times New Roman"/>
                  <a:sym typeface="Times New Roman"/>
                </a:defRPr>
              </a:pPr>
              <a:r>
                <a:rPr b="1" sz="1600">
                  <a:solidFill>
                    <a:srgbClr val="FF2600"/>
                  </a:solidFill>
                  <a:uFill>
                    <a:solidFill>
                      <a:srgbClr val="FF2600"/>
                    </a:solidFill>
                  </a:uFill>
                  <a:latin typeface="Tahoma"/>
                  <a:ea typeface="Tahoma"/>
                  <a:cs typeface="Tahoma"/>
                  <a:sym typeface="Tahoma"/>
                </a:rPr>
                <a:t>R=0.3, p</a:t>
              </a:r>
              <a:r>
                <a:rPr b="1" baseline="-5999" sz="1600">
                  <a:solidFill>
                    <a:srgbClr val="FF2600"/>
                  </a:solidFill>
                  <a:uFill>
                    <a:solidFill>
                      <a:srgbClr val="FF2600"/>
                    </a:solidFill>
                  </a:uFill>
                  <a:latin typeface="Tahoma"/>
                  <a:ea typeface="Tahoma"/>
                  <a:cs typeface="Tahoma"/>
                  <a:sym typeface="Tahoma"/>
                </a:rPr>
                <a:t>T</a:t>
              </a:r>
              <a:r>
                <a:rPr b="1" baseline="31999" sz="1600">
                  <a:solidFill>
                    <a:srgbClr val="FF2600"/>
                  </a:solidFill>
                  <a:uFill>
                    <a:solidFill>
                      <a:srgbClr val="FF2600"/>
                    </a:solidFill>
                  </a:uFill>
                  <a:latin typeface="Tahoma"/>
                  <a:ea typeface="Tahoma"/>
                  <a:cs typeface="Tahoma"/>
                  <a:sym typeface="Tahoma"/>
                </a:rPr>
                <a:t>jet</a:t>
              </a:r>
              <a:r>
                <a:rPr b="1" sz="1600">
                  <a:solidFill>
                    <a:srgbClr val="FF2600"/>
                  </a:solidFill>
                  <a:uFill>
                    <a:solidFill>
                      <a:srgbClr val="FF2600"/>
                    </a:solidFill>
                  </a:uFill>
                  <a:latin typeface="Tahoma"/>
                  <a:ea typeface="Tahoma"/>
                  <a:cs typeface="Tahoma"/>
                  <a:sym typeface="Tahoma"/>
                </a:rPr>
                <a:t>&gt;30 GeV/c and |η</a:t>
              </a:r>
              <a:r>
                <a:rPr b="1" baseline="31999" sz="1600">
                  <a:solidFill>
                    <a:srgbClr val="FF2600"/>
                  </a:solidFill>
                  <a:uFill>
                    <a:solidFill>
                      <a:srgbClr val="FF2600"/>
                    </a:solidFill>
                  </a:uFill>
                  <a:latin typeface="Tahoma"/>
                  <a:ea typeface="Tahoma"/>
                  <a:cs typeface="Tahoma"/>
                  <a:sym typeface="Tahoma"/>
                </a:rPr>
                <a:t>jet</a:t>
              </a:r>
              <a:r>
                <a:rPr b="1" sz="1600">
                  <a:solidFill>
                    <a:srgbClr val="FF2600"/>
                  </a:solidFill>
                  <a:uFill>
                    <a:solidFill>
                      <a:srgbClr val="FF2600"/>
                    </a:solidFill>
                  </a:uFill>
                  <a:latin typeface="Tahoma"/>
                  <a:ea typeface="Tahoma"/>
                  <a:cs typeface="Tahoma"/>
                  <a:sym typeface="Tahoma"/>
                </a:rPr>
                <a:t>|&lt;1.6</a:t>
              </a:r>
              <a:r>
                <a:rPr b="1" sz="1600">
                  <a:solidFill>
                    <a:srgbClr val="FF2600"/>
                  </a:solidFill>
                  <a:uFill>
                    <a:solidFill>
                      <a:srgbClr val="FF2600"/>
                    </a:solidFill>
                  </a:uFill>
                  <a:latin typeface="Tahoma"/>
                  <a:ea typeface="Tahoma"/>
                  <a:cs typeface="Tahoma"/>
                  <a:sym typeface="Tahoma"/>
                </a:rPr>
                <a:t> </a:t>
              </a:r>
            </a:p>
          </p:txBody>
        </p:sp>
        <p:sp>
          <p:nvSpPr>
            <p:cNvPr id="2235" name="Line"/>
            <p:cNvSpPr/>
            <p:nvPr/>
          </p:nvSpPr>
          <p:spPr>
            <a:xfrm>
              <a:off x="2182879" y="1236130"/>
              <a:ext cx="148184" cy="117933"/>
            </a:xfrm>
            <a:custGeom>
              <a:avLst/>
              <a:gdLst/>
              <a:ahLst/>
              <a:cxnLst>
                <a:cxn ang="0">
                  <a:pos x="wd2" y="hd2"/>
                </a:cxn>
                <a:cxn ang="5400000">
                  <a:pos x="wd2" y="hd2"/>
                </a:cxn>
                <a:cxn ang="10800000">
                  <a:pos x="wd2" y="hd2"/>
                </a:cxn>
                <a:cxn ang="16200000">
                  <a:pos x="wd2" y="hd2"/>
                </a:cxn>
              </a:cxnLst>
              <a:rect l="0" t="0" r="r" b="b"/>
              <a:pathLst>
                <a:path w="20668" h="20171" fill="norm" stroke="1" extrusionOk="0">
                  <a:moveTo>
                    <a:pt x="0" y="1004"/>
                  </a:moveTo>
                  <a:cubicBezTo>
                    <a:pt x="7530" y="78"/>
                    <a:pt x="15259" y="-693"/>
                    <a:pt x="15853" y="1004"/>
                  </a:cubicBezTo>
                  <a:cubicBezTo>
                    <a:pt x="16448" y="2701"/>
                    <a:pt x="2378" y="9181"/>
                    <a:pt x="3171" y="10878"/>
                  </a:cubicBezTo>
                  <a:cubicBezTo>
                    <a:pt x="3963" y="12576"/>
                    <a:pt x="19618" y="9490"/>
                    <a:pt x="20609" y="10878"/>
                  </a:cubicBezTo>
                  <a:cubicBezTo>
                    <a:pt x="21600" y="12267"/>
                    <a:pt x="9710" y="18130"/>
                    <a:pt x="9512" y="19518"/>
                  </a:cubicBezTo>
                  <a:cubicBezTo>
                    <a:pt x="9314" y="20907"/>
                    <a:pt x="17439" y="19673"/>
                    <a:pt x="19024" y="19518"/>
                  </a:cubicBezTo>
                </a:path>
              </a:pathLst>
            </a:custGeom>
            <a:noFill/>
            <a:ln w="9525"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236" name="Line"/>
            <p:cNvSpPr/>
            <p:nvPr/>
          </p:nvSpPr>
          <p:spPr>
            <a:xfrm flipH="1">
              <a:off x="0" y="1255041"/>
              <a:ext cx="594884" cy="1886"/>
            </a:xfrm>
            <a:prstGeom prst="line">
              <a:avLst/>
            </a:prstGeom>
            <a:noFill/>
            <a:ln w="28575" cap="flat">
              <a:solidFill>
                <a:srgbClr val="78ACFF"/>
              </a:solidFill>
              <a:prstDash val="solid"/>
              <a:round/>
              <a:tailEnd type="triangle" w="med" len="med"/>
            </a:ln>
            <a:effectLst/>
          </p:spPr>
          <p:txBody>
            <a:bodyPr wrap="square" lIns="50800" tIns="50800" rIns="50800" bIns="50800" numCol="1" anchor="ctr">
              <a:noAutofit/>
            </a:bodyPr>
            <a:lstStyle/>
            <a:p>
              <a:pPr/>
            </a:p>
          </p:txBody>
        </p:sp>
        <p:sp>
          <p:nvSpPr>
            <p:cNvPr id="2237" name="Line"/>
            <p:cNvSpPr/>
            <p:nvPr/>
          </p:nvSpPr>
          <p:spPr>
            <a:xfrm flipH="1">
              <a:off x="3869201" y="1255041"/>
              <a:ext cx="594885" cy="1886"/>
            </a:xfrm>
            <a:prstGeom prst="line">
              <a:avLst/>
            </a:prstGeom>
            <a:noFill/>
            <a:ln w="28575" cap="flat">
              <a:solidFill>
                <a:srgbClr val="78ACFF"/>
              </a:solidFill>
              <a:prstDash val="solid"/>
              <a:round/>
              <a:headEnd type="triangle" w="med" len="med"/>
            </a:ln>
            <a:effectLst/>
          </p:spPr>
          <p:txBody>
            <a:bodyPr wrap="square" lIns="50800" tIns="50800" rIns="50800" bIns="50800" numCol="1" anchor="ctr">
              <a:noAutofit/>
            </a:bodyPr>
            <a:lstStyle/>
            <a:p>
              <a:pPr/>
            </a:p>
          </p:txBody>
        </p:sp>
        <p:sp>
          <p:nvSpPr>
            <p:cNvPr id="2238" name="Line"/>
            <p:cNvSpPr/>
            <p:nvPr/>
          </p:nvSpPr>
          <p:spPr>
            <a:xfrm flipH="1">
              <a:off x="1651907" y="1748531"/>
              <a:ext cx="405604" cy="1240241"/>
            </a:xfrm>
            <a:prstGeom prst="line">
              <a:avLst/>
            </a:prstGeom>
            <a:noFill/>
            <a:ln w="25400" cap="flat">
              <a:solidFill>
                <a:srgbClr val="FF2600"/>
              </a:solidFill>
              <a:prstDash val="dash"/>
              <a:round/>
              <a:tailEnd type="triangle" w="med" len="med"/>
            </a:ln>
            <a:effectLst/>
          </p:spPr>
          <p:txBody>
            <a:bodyPr wrap="square" lIns="50800" tIns="50800" rIns="50800" bIns="50800" numCol="1" anchor="ctr">
              <a:noAutofit/>
            </a:bodyPr>
            <a:lstStyle/>
            <a:p>
              <a:pPr/>
            </a:p>
          </p:txBody>
        </p:sp>
        <p:grpSp>
          <p:nvGrpSpPr>
            <p:cNvPr id="2241" name="Group"/>
            <p:cNvGrpSpPr/>
            <p:nvPr/>
          </p:nvGrpSpPr>
          <p:grpSpPr>
            <a:xfrm flipH="1" rot="11820000">
              <a:off x="2124042" y="1450877"/>
              <a:ext cx="354106" cy="452085"/>
              <a:chOff x="0" y="6011"/>
              <a:chExt cx="354105" cy="452084"/>
            </a:xfrm>
          </p:grpSpPr>
          <p:sp>
            <p:nvSpPr>
              <p:cNvPr id="2239" name="Line"/>
              <p:cNvSpPr/>
              <p:nvPr/>
            </p:nvSpPr>
            <p:spPr>
              <a:xfrm flipV="1">
                <a:off x="310980" y="6011"/>
                <a:ext cx="43126" cy="70730"/>
              </a:xfrm>
              <a:prstGeom prst="line">
                <a:avLst/>
              </a:prstGeom>
              <a:noFill/>
              <a:ln w="9525" cap="flat">
                <a:solidFill>
                  <a:srgbClr val="FFA900"/>
                </a:solidFill>
                <a:prstDash val="solid"/>
                <a:round/>
                <a:tailEnd type="triangle" w="med" len="med"/>
              </a:ln>
              <a:effectLst/>
            </p:spPr>
            <p:txBody>
              <a:bodyPr wrap="square" lIns="50800" tIns="50800" rIns="50800" bIns="50800" numCol="1" anchor="ctr">
                <a:noAutofit/>
              </a:bodyPr>
              <a:lstStyle/>
              <a:p>
                <a:pPr/>
              </a:p>
            </p:txBody>
          </p:sp>
          <p:sp>
            <p:nvSpPr>
              <p:cNvPr id="2240" name="Line"/>
              <p:cNvSpPr/>
              <p:nvPr/>
            </p:nvSpPr>
            <p:spPr>
              <a:xfrm>
                <a:off x="0" y="76456"/>
                <a:ext cx="324333" cy="381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9525" cap="flat">
                <a:solidFill>
                  <a:srgbClr val="FFA9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grpSp>
          <p:nvGrpSpPr>
            <p:cNvPr id="2244" name="Group"/>
            <p:cNvGrpSpPr/>
            <p:nvPr/>
          </p:nvGrpSpPr>
          <p:grpSpPr>
            <a:xfrm flipH="1" rot="18120000">
              <a:off x="1685332" y="1235586"/>
              <a:ext cx="451322" cy="519277"/>
              <a:chOff x="0" y="1993"/>
              <a:chExt cx="451320" cy="519275"/>
            </a:xfrm>
          </p:grpSpPr>
          <p:sp>
            <p:nvSpPr>
              <p:cNvPr id="2242" name="Line"/>
              <p:cNvSpPr/>
              <p:nvPr/>
            </p:nvSpPr>
            <p:spPr>
              <a:xfrm flipV="1">
                <a:off x="396209" y="1993"/>
                <a:ext cx="55112" cy="81098"/>
              </a:xfrm>
              <a:prstGeom prst="line">
                <a:avLst/>
              </a:prstGeom>
              <a:noFill/>
              <a:ln w="9525" cap="flat">
                <a:solidFill>
                  <a:srgbClr val="4180FF"/>
                </a:solidFill>
                <a:prstDash val="solid"/>
                <a:round/>
                <a:tailEnd type="triangle" w="med" len="med"/>
              </a:ln>
              <a:effectLst/>
            </p:spPr>
            <p:txBody>
              <a:bodyPr wrap="square" lIns="50800" tIns="50800" rIns="50800" bIns="50800" numCol="1" anchor="ctr">
                <a:noAutofit/>
              </a:bodyPr>
              <a:lstStyle/>
              <a:p>
                <a:pPr/>
              </a:p>
            </p:txBody>
          </p:sp>
          <p:sp>
            <p:nvSpPr>
              <p:cNvPr id="2243" name="Line"/>
              <p:cNvSpPr/>
              <p:nvPr/>
            </p:nvSpPr>
            <p:spPr>
              <a:xfrm>
                <a:off x="0" y="83686"/>
                <a:ext cx="414479" cy="437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9525" cap="flat">
                <a:solidFill>
                  <a:srgbClr val="4180FF"/>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grpSp>
        <p:sp>
          <p:nvSpPr>
            <p:cNvPr id="2245" name="Line"/>
            <p:cNvSpPr/>
            <p:nvPr/>
          </p:nvSpPr>
          <p:spPr>
            <a:xfrm flipV="1">
              <a:off x="2866579" y="323112"/>
              <a:ext cx="86421" cy="116134"/>
            </a:xfrm>
            <a:prstGeom prst="line">
              <a:avLst/>
            </a:prstGeom>
            <a:noFill/>
            <a:ln w="50800" cap="flat">
              <a:solidFill>
                <a:srgbClr val="000000"/>
              </a:solidFill>
              <a:prstDash val="solid"/>
              <a:round/>
              <a:tailEnd type="triangle" w="med" len="med"/>
            </a:ln>
            <a:effectLst/>
          </p:spPr>
          <p:txBody>
            <a:bodyPr wrap="square" lIns="50800" tIns="50800" rIns="50800" bIns="50800" numCol="1" anchor="ctr">
              <a:noAutofit/>
            </a:bodyPr>
            <a:lstStyle/>
            <a:p>
              <a:pPr/>
            </a:p>
          </p:txBody>
        </p:sp>
        <p:sp>
          <p:nvSpPr>
            <p:cNvPr id="2246" name="Line"/>
            <p:cNvSpPr/>
            <p:nvPr/>
          </p:nvSpPr>
          <p:spPr>
            <a:xfrm flipH="1" rot="5043345">
              <a:off x="2203088" y="464983"/>
              <a:ext cx="641319" cy="679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5"/>
                  </a:moveTo>
                  <a:cubicBezTo>
                    <a:pt x="2334" y="19265"/>
                    <a:pt x="2154" y="18097"/>
                    <a:pt x="2932" y="18764"/>
                  </a:cubicBezTo>
                  <a:cubicBezTo>
                    <a:pt x="3470" y="19181"/>
                    <a:pt x="2573" y="18931"/>
                    <a:pt x="3171" y="19181"/>
                  </a:cubicBezTo>
                  <a:cubicBezTo>
                    <a:pt x="3470" y="19348"/>
                    <a:pt x="4906" y="21600"/>
                    <a:pt x="4906" y="21600"/>
                  </a:cubicBezTo>
                  <a:cubicBezTo>
                    <a:pt x="5505" y="21350"/>
                    <a:pt x="6462" y="21600"/>
                    <a:pt x="6642" y="20766"/>
                  </a:cubicBezTo>
                  <a:cubicBezTo>
                    <a:pt x="6821" y="19932"/>
                    <a:pt x="7240" y="18347"/>
                    <a:pt x="7240" y="18347"/>
                  </a:cubicBezTo>
                  <a:cubicBezTo>
                    <a:pt x="7120" y="17013"/>
                    <a:pt x="7240" y="15595"/>
                    <a:pt x="6941" y="14344"/>
                  </a:cubicBezTo>
                  <a:cubicBezTo>
                    <a:pt x="6642" y="13010"/>
                    <a:pt x="4368" y="12343"/>
                    <a:pt x="4368" y="12343"/>
                  </a:cubicBezTo>
                  <a:cubicBezTo>
                    <a:pt x="4547" y="14344"/>
                    <a:pt x="4188" y="15762"/>
                    <a:pt x="5505" y="16763"/>
                  </a:cubicBezTo>
                  <a:cubicBezTo>
                    <a:pt x="6043" y="17180"/>
                    <a:pt x="7240" y="17597"/>
                    <a:pt x="7240" y="17597"/>
                  </a:cubicBezTo>
                  <a:cubicBezTo>
                    <a:pt x="10172" y="17097"/>
                    <a:pt x="10291" y="17263"/>
                    <a:pt x="11249" y="13594"/>
                  </a:cubicBezTo>
                  <a:cubicBezTo>
                    <a:pt x="10950" y="10508"/>
                    <a:pt x="10770" y="9424"/>
                    <a:pt x="8676" y="8340"/>
                  </a:cubicBezTo>
                  <a:cubicBezTo>
                    <a:pt x="7120" y="11592"/>
                    <a:pt x="9573" y="13594"/>
                    <a:pt x="11548" y="14344"/>
                  </a:cubicBezTo>
                  <a:cubicBezTo>
                    <a:pt x="14360" y="13844"/>
                    <a:pt x="14061" y="12343"/>
                    <a:pt x="14719" y="8757"/>
                  </a:cubicBezTo>
                  <a:cubicBezTo>
                    <a:pt x="14420" y="6171"/>
                    <a:pt x="14480" y="5254"/>
                    <a:pt x="12685" y="4337"/>
                  </a:cubicBezTo>
                  <a:cubicBezTo>
                    <a:pt x="10890" y="8090"/>
                    <a:pt x="14420" y="9341"/>
                    <a:pt x="16155" y="10758"/>
                  </a:cubicBezTo>
                  <a:cubicBezTo>
                    <a:pt x="17471" y="10258"/>
                    <a:pt x="18010" y="10175"/>
                    <a:pt x="18429" y="8340"/>
                  </a:cubicBezTo>
                  <a:cubicBezTo>
                    <a:pt x="18189" y="4170"/>
                    <a:pt x="18967" y="2335"/>
                    <a:pt x="16394" y="1168"/>
                  </a:cubicBezTo>
                  <a:cubicBezTo>
                    <a:pt x="15796" y="2502"/>
                    <a:pt x="15796" y="5754"/>
                    <a:pt x="16993" y="6755"/>
                  </a:cubicBezTo>
                  <a:cubicBezTo>
                    <a:pt x="17531" y="7172"/>
                    <a:pt x="18728" y="7589"/>
                    <a:pt x="18728" y="7589"/>
                  </a:cubicBezTo>
                  <a:cubicBezTo>
                    <a:pt x="21600" y="6171"/>
                    <a:pt x="17172" y="0"/>
                    <a:pt x="21600" y="0"/>
                  </a:cubicBezTo>
                </a:path>
              </a:pathLst>
            </a:custGeom>
            <a:noFill/>
            <a:ln w="38100" cap="flat">
              <a:solidFill>
                <a:srgbClr val="000000"/>
              </a:solidFill>
              <a:prstDash val="solid"/>
              <a:round/>
            </a:ln>
            <a:effectLst/>
          </p:spPr>
          <p:txBody>
            <a:bodyPr wrap="square" lIns="50800" tIns="50800" rIns="50800" bIns="50800" numCol="1" anchor="ctr">
              <a:noAutofit/>
            </a:bodyPr>
            <a:lstStyle/>
            <a:p>
              <a:pPr marL="57799" marR="57799" defTabSz="1295400">
                <a:defRPr sz="3400">
                  <a:uFill>
                    <a:solidFill>
                      <a:srgbClr val="000000"/>
                    </a:solidFill>
                  </a:uFill>
                  <a:latin typeface="Times New Roman"/>
                  <a:ea typeface="Times New Roman"/>
                  <a:cs typeface="Times New Roman"/>
                  <a:sym typeface="Times New Roman"/>
                </a:defRPr>
              </a:pPr>
            </a:p>
          </p:txBody>
        </p:sp>
        <p:sp>
          <p:nvSpPr>
            <p:cNvPr id="2247" name="Oval"/>
            <p:cNvSpPr/>
            <p:nvPr/>
          </p:nvSpPr>
          <p:spPr>
            <a:xfrm rot="12047923">
              <a:off x="1156339" y="2313823"/>
              <a:ext cx="1270001" cy="762001"/>
            </a:xfrm>
            <a:prstGeom prst="ellipse">
              <a:avLst/>
            </a:prstGeom>
            <a:no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48" name="Line"/>
            <p:cNvSpPr/>
            <p:nvPr/>
          </p:nvSpPr>
          <p:spPr>
            <a:xfrm flipH="1" flipV="1">
              <a:off x="2278830" y="1360135"/>
              <a:ext cx="139030" cy="1531114"/>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2249" name="Line"/>
            <p:cNvSpPr/>
            <p:nvPr/>
          </p:nvSpPr>
          <p:spPr>
            <a:xfrm flipV="1">
              <a:off x="1216021" y="1340040"/>
              <a:ext cx="1087584" cy="1070506"/>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p>
          </p:txBody>
        </p:sp>
        <p:sp>
          <p:nvSpPr>
            <p:cNvPr id="2250" name="Line"/>
            <p:cNvSpPr/>
            <p:nvPr/>
          </p:nvSpPr>
          <p:spPr>
            <a:xfrm>
              <a:off x="1805134" y="2678384"/>
              <a:ext cx="578595" cy="198736"/>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p>
          </p:txBody>
        </p:sp>
        <p:sp>
          <p:nvSpPr>
            <p:cNvPr id="2251" name="Line"/>
            <p:cNvSpPr/>
            <p:nvPr/>
          </p:nvSpPr>
          <p:spPr>
            <a:xfrm flipV="1">
              <a:off x="2199231" y="2725909"/>
              <a:ext cx="485677" cy="40235"/>
            </a:xfrm>
            <a:prstGeom prst="line">
              <a:avLst/>
            </a:prstGeom>
            <a:noFill/>
            <a:ln w="12700" cap="flat">
              <a:solidFill>
                <a:srgbClr val="000000"/>
              </a:solidFill>
              <a:prstDash val="solid"/>
              <a:miter lim="400000"/>
              <a:headEnd type="stealth" w="med" len="med"/>
            </a:ln>
            <a:effectLst/>
          </p:spPr>
          <p:txBody>
            <a:bodyPr wrap="square" lIns="50800" tIns="50800" rIns="50800" bIns="50800" numCol="1" anchor="ctr">
              <a:noAutofit/>
            </a:bodyPr>
            <a:lstStyle/>
            <a:p>
              <a:pPr/>
            </a:p>
          </p:txBody>
        </p:sp>
        <p:pic>
          <p:nvPicPr>
            <p:cNvPr id="2252" name="droppedImage.tiff" descr="droppedImage.tiff"/>
            <p:cNvPicPr>
              <a:picLocks noChangeAspect="1"/>
            </p:cNvPicPr>
            <p:nvPr/>
          </p:nvPicPr>
          <p:blipFill>
            <a:blip r:embed="rId2">
              <a:extLst/>
            </a:blip>
            <a:stretch>
              <a:fillRect/>
            </a:stretch>
          </p:blipFill>
          <p:spPr>
            <a:xfrm>
              <a:off x="2637083" y="2546087"/>
              <a:ext cx="2044701" cy="283755"/>
            </a:xfrm>
            <a:prstGeom prst="rect">
              <a:avLst/>
            </a:prstGeom>
            <a:ln w="12700" cap="flat">
              <a:noFill/>
              <a:miter lim="400000"/>
            </a:ln>
            <a:effectLst/>
          </p:spPr>
        </p:pic>
      </p:grpSp>
      <p:sp>
        <p:nvSpPr>
          <p:cNvPr id="2254" name="Rectangle"/>
          <p:cNvSpPr/>
          <p:nvPr/>
        </p:nvSpPr>
        <p:spPr>
          <a:xfrm>
            <a:off x="1079500" y="3390900"/>
            <a:ext cx="10934700" cy="5499100"/>
          </a:xfrm>
          <a:prstGeom prst="rect">
            <a:avLst/>
          </a:prstGeom>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55" name="Rectangle"/>
          <p:cNvSpPr/>
          <p:nvPr/>
        </p:nvSpPr>
        <p:spPr>
          <a:xfrm>
            <a:off x="1079500" y="1104900"/>
            <a:ext cx="10934700" cy="2120900"/>
          </a:xfrm>
          <a:prstGeom prst="rect">
            <a:avLst/>
          </a:prstGeom>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56"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8" name="A large dijet asymmetry ($A_{J}$) is produced by strong interactions between jets and partonic matter.…"/>
          <p:cNvSpPr/>
          <p:nvPr/>
        </p:nvSpPr>
        <p:spPr>
          <a:xfrm>
            <a:off x="939800" y="6361335"/>
            <a:ext cx="6083300" cy="24665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06400">
              <a:spcBef>
                <a:spcPts val="1900"/>
              </a:spcBef>
              <a:buSzPct val="125000"/>
              <a:buChar char="•"/>
              <a:defRPr sz="2400">
                <a:latin typeface="Arial"/>
                <a:ea typeface="Arial"/>
                <a:cs typeface="Arial"/>
                <a:sym typeface="Arial"/>
              </a:defRPr>
            </a:pPr>
            <a:r>
              <a:t>A large dijet asymmetry ($A_{J}$) is produced by strong interactions between jets and partonic matter.</a:t>
            </a:r>
          </a:p>
          <a:p>
            <a:pPr defTabSz="406400">
              <a:spcBef>
                <a:spcPts val="1900"/>
              </a:spcBef>
              <a:buSzPct val="125000"/>
              <a:buChar char="•"/>
              <a:defRPr sz="2400">
                <a:latin typeface="Arial"/>
                <a:ea typeface="Arial"/>
                <a:cs typeface="Arial"/>
                <a:sym typeface="Arial"/>
              </a:defRPr>
            </a:pPr>
            <a:r>
              <a:t>The final $A_{J}$ is found to be driven by both initial $A_{J}$ and partonic jet energy loss.</a:t>
            </a:r>
          </a:p>
        </p:txBody>
      </p:sp>
      <p:pic>
        <p:nvPicPr>
          <p:cNvPr id="2259" name="droppedImage.tiff" descr="droppedImage.tiff"/>
          <p:cNvPicPr>
            <a:picLocks noChangeAspect="1"/>
          </p:cNvPicPr>
          <p:nvPr/>
        </p:nvPicPr>
        <p:blipFill>
          <a:blip r:embed="rId2">
            <a:extLst/>
          </a:blip>
          <a:stretch>
            <a:fillRect/>
          </a:stretch>
        </p:blipFill>
        <p:spPr>
          <a:xfrm>
            <a:off x="317500" y="1358900"/>
            <a:ext cx="6845300" cy="4826000"/>
          </a:xfrm>
          <a:prstGeom prst="rect">
            <a:avLst/>
          </a:prstGeom>
          <a:ln w="12700">
            <a:miter lim="400000"/>
          </a:ln>
        </p:spPr>
      </p:pic>
      <p:pic>
        <p:nvPicPr>
          <p:cNvPr id="2260" name="droppedImage.tiff" descr="droppedImage.tiff"/>
          <p:cNvPicPr>
            <a:picLocks noChangeAspect="1"/>
          </p:cNvPicPr>
          <p:nvPr/>
        </p:nvPicPr>
        <p:blipFill>
          <a:blip r:embed="rId3">
            <a:extLst/>
          </a:blip>
          <a:stretch>
            <a:fillRect/>
          </a:stretch>
        </p:blipFill>
        <p:spPr>
          <a:xfrm>
            <a:off x="7823200" y="1485900"/>
            <a:ext cx="4191000" cy="4076700"/>
          </a:xfrm>
          <a:prstGeom prst="rect">
            <a:avLst/>
          </a:prstGeom>
          <a:ln w="12700">
            <a:miter lim="400000"/>
          </a:ln>
        </p:spPr>
      </p:pic>
      <p:pic>
        <p:nvPicPr>
          <p:cNvPr id="2261" name="droppedImage.tiff" descr="droppedImage.tiff"/>
          <p:cNvPicPr>
            <a:picLocks noChangeAspect="1"/>
          </p:cNvPicPr>
          <p:nvPr/>
        </p:nvPicPr>
        <p:blipFill>
          <a:blip r:embed="rId4">
            <a:extLst/>
          </a:blip>
          <a:stretch>
            <a:fillRect/>
          </a:stretch>
        </p:blipFill>
        <p:spPr>
          <a:xfrm>
            <a:off x="7302500" y="5562600"/>
            <a:ext cx="5232400" cy="3648056"/>
          </a:xfrm>
          <a:prstGeom prst="rect">
            <a:avLst/>
          </a:prstGeom>
          <a:ln w="12700">
            <a:miter lim="400000"/>
          </a:ln>
        </p:spPr>
      </p:pic>
      <p:sp>
        <p:nvSpPr>
          <p:cNvPr id="2262" name="Dijet asymmetry at LHC"/>
          <p:cNvSpPr/>
          <p:nvPr/>
        </p:nvSpPr>
        <p:spPr>
          <a:xfrm>
            <a:off x="546100" y="292100"/>
            <a:ext cx="11899900" cy="792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584200">
              <a:defRPr b="1" sz="4900">
                <a:latin typeface="Arial"/>
                <a:ea typeface="Arial"/>
                <a:cs typeface="Arial"/>
                <a:sym typeface="Arial"/>
              </a:defRPr>
            </a:lvl1pPr>
          </a:lstStyle>
          <a:p>
            <a:pPr/>
            <a:r>
              <a:t>Dijet asymmetry at LHC</a:t>
            </a:r>
          </a:p>
        </p:txBody>
      </p:sp>
      <p:sp>
        <p:nvSpPr>
          <p:cNvPr id="2263" name="双喷注不对称度演化函数"/>
          <p:cNvSpPr/>
          <p:nvPr/>
        </p:nvSpPr>
        <p:spPr>
          <a:xfrm>
            <a:off x="8445500" y="1155699"/>
            <a:ext cx="3327400"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06400">
              <a:defRPr sz="2300">
                <a:latin typeface="Arial"/>
                <a:ea typeface="Arial"/>
                <a:cs typeface="Arial"/>
                <a:sym typeface="Arial"/>
              </a:defRPr>
            </a:lvl1pPr>
          </a:lstStyle>
          <a:p>
            <a:pPr/>
            <a:r>
              <a:t>双喷注不对称度演化函数</a:t>
            </a:r>
          </a:p>
        </p:txBody>
      </p:sp>
      <p:sp>
        <p:nvSpPr>
          <p:cNvPr id="2264" name="Slide Number"/>
          <p:cNvSpPr txBox="1"/>
          <p:nvPr>
            <p:ph type="sldNum" sz="quarter" idx="4294967295"/>
          </p:nvPr>
        </p:nvSpPr>
        <p:spPr>
          <a:xfrm>
            <a:off x="12532647" y="9326598"/>
            <a:ext cx="368574" cy="360822"/>
          </a:xfrm>
          <a:prstGeom prst="rect">
            <a:avLst/>
          </a:prstGeom>
          <a:extLst>
            <a:ext uri="{C572A759-6A51-4108-AA02-DFA0A04FC94B}">
              <ma14:wrappingTextBoxFlag xmlns:ma14="http://schemas.microsoft.com/office/mac/drawingml/2011/main" val="1"/>
            </a:ext>
          </a:extLst>
        </p:spPr>
        <p:txBody>
          <a:bodyPr anchor="t"/>
          <a:lstStyle>
            <a:lvl1pPr defTabSz="647700">
              <a:defRPr>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6" name="Slide Number"/>
          <p:cNvSpPr txBox="1"/>
          <p:nvPr>
            <p:ph type="sldNum" sz="quarter" idx="4294967295"/>
          </p:nvPr>
        </p:nvSpPr>
        <p:spPr>
          <a:xfrm>
            <a:off x="12572863" y="9303878"/>
            <a:ext cx="368574" cy="360822"/>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fld id="{86CB4B4D-7CA3-9044-876B-883B54F8677D}" type="slidenum"/>
          </a:p>
        </p:txBody>
      </p:sp>
      <p:sp>
        <p:nvSpPr>
          <p:cNvPr id="2267" name="Problem of jet as a trigger: surface bias"/>
          <p:cNvSpPr txBox="1"/>
          <p:nvPr>
            <p:ph type="title"/>
          </p:nvPr>
        </p:nvSpPr>
        <p:spPr>
          <a:xfrm>
            <a:off x="1270000" y="254000"/>
            <a:ext cx="10464800" cy="952500"/>
          </a:xfrm>
          <a:prstGeom prst="rect">
            <a:avLst/>
          </a:prstGeom>
        </p:spPr>
        <p:txBody>
          <a:bodyPr/>
          <a:lstStyle>
            <a:lvl1pPr>
              <a:defRPr sz="4900"/>
            </a:lvl1pPr>
          </a:lstStyle>
          <a:p>
            <a:pPr/>
            <a:r>
              <a:t>Problem of jet as a trigger: surface bias</a:t>
            </a:r>
          </a:p>
        </p:txBody>
      </p:sp>
      <p:sp>
        <p:nvSpPr>
          <p:cNvPr id="2268" name="Selection on a high pT leading jet (charged particle) may bias the position of the hard scattering in the QGP"/>
          <p:cNvSpPr txBox="1"/>
          <p:nvPr>
            <p:ph type="body" sz="quarter" idx="1"/>
          </p:nvPr>
        </p:nvSpPr>
        <p:spPr>
          <a:xfrm>
            <a:off x="680540" y="7594600"/>
            <a:ext cx="11633201" cy="1384300"/>
          </a:xfrm>
          <a:prstGeom prst="rect">
            <a:avLst/>
          </a:prstGeom>
        </p:spPr>
        <p:txBody>
          <a:bodyPr/>
          <a:lstStyle/>
          <a:p>
            <a:pPr marL="698500" indent="-381000"/>
            <a:r>
              <a:rPr sz="2800"/>
              <a:t>Selection on a high p</a:t>
            </a:r>
            <a:r>
              <a:rPr baseline="-21607" sz="2800"/>
              <a:t>T</a:t>
            </a:r>
            <a:r>
              <a:rPr sz="2800"/>
              <a:t> leading jet (charged particle) may </a:t>
            </a:r>
            <a:r>
              <a:rPr sz="2800">
                <a:solidFill>
                  <a:srgbClr val="FF2600"/>
                </a:solidFill>
                <a:uFill>
                  <a:solidFill>
                    <a:srgbClr val="FF2600"/>
                  </a:solidFill>
                </a:uFill>
              </a:rPr>
              <a:t>bias</a:t>
            </a:r>
            <a:r>
              <a:rPr sz="2800"/>
              <a:t> the position of the hard scattering in the QGP</a:t>
            </a:r>
          </a:p>
        </p:txBody>
      </p:sp>
      <p:sp>
        <p:nvSpPr>
          <p:cNvPr id="2269" name="Oval"/>
          <p:cNvSpPr/>
          <p:nvPr/>
        </p:nvSpPr>
        <p:spPr>
          <a:xfrm>
            <a:off x="2882130" y="2149288"/>
            <a:ext cx="2235201" cy="3882714"/>
          </a:xfrm>
          <a:prstGeom prst="ellipse">
            <a:avLst/>
          </a:prstGeom>
          <a:blipFill>
            <a:blip r:embed="rId2"/>
          </a:blipFill>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70" name="Oval"/>
          <p:cNvSpPr/>
          <p:nvPr/>
        </p:nvSpPr>
        <p:spPr>
          <a:xfrm>
            <a:off x="8005233" y="2149288"/>
            <a:ext cx="2235201" cy="3882714"/>
          </a:xfrm>
          <a:prstGeom prst="ellipse">
            <a:avLst/>
          </a:prstGeom>
          <a:blipFill>
            <a:blip r:embed="rId2"/>
          </a:blipFill>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71" name="Oval"/>
          <p:cNvSpPr/>
          <p:nvPr/>
        </p:nvSpPr>
        <p:spPr>
          <a:xfrm>
            <a:off x="8284376" y="2511861"/>
            <a:ext cx="1676401" cy="3161554"/>
          </a:xfrm>
          <a:prstGeom prst="ellipse">
            <a:avLst/>
          </a:prstGeom>
          <a:gradFill>
            <a:gsLst>
              <a:gs pos="0">
                <a:srgbClr val="FFFFFF"/>
              </a:gs>
              <a:gs pos="100000">
                <a:srgbClr val="FFFFFF">
                  <a:alpha val="75999"/>
                </a:srgbClr>
              </a:gs>
            </a:gsLst>
            <a:path>
              <a:fillToRect l="50000" t="50000" r="50000" b="50000"/>
            </a:path>
          </a:gradFill>
          <a:ln w="25527"/>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72" name="High pT leading jet…"/>
          <p:cNvSpPr/>
          <p:nvPr/>
        </p:nvSpPr>
        <p:spPr>
          <a:xfrm>
            <a:off x="8095248" y="6494556"/>
            <a:ext cx="2188336" cy="787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1143000">
              <a:buClr>
                <a:srgbClr val="000000"/>
              </a:buClr>
              <a:buFont typeface="Arial"/>
              <a:defRPr sz="4200">
                <a:latin typeface="+mn-lt"/>
                <a:ea typeface="+mn-ea"/>
                <a:cs typeface="+mn-cs"/>
                <a:sym typeface="Gill Sans"/>
              </a:defRPr>
            </a:pPr>
            <a:r>
              <a:rPr sz="2200">
                <a:uFill>
                  <a:solidFill>
                    <a:srgbClr val="000000"/>
                  </a:solidFill>
                </a:uFill>
              </a:rPr>
              <a:t>High p</a:t>
            </a:r>
            <a:r>
              <a:rPr baseline="-21545" sz="2200">
                <a:uFill>
                  <a:solidFill>
                    <a:srgbClr val="000000"/>
                  </a:solidFill>
                </a:uFill>
              </a:rPr>
              <a:t>T</a:t>
            </a:r>
            <a:r>
              <a:rPr sz="2200">
                <a:uFill>
                  <a:solidFill>
                    <a:srgbClr val="000000"/>
                  </a:solidFill>
                </a:uFill>
              </a:rPr>
              <a:t> leading jet</a:t>
            </a:r>
            <a:endParaRPr sz="2200">
              <a:uFill>
                <a:solidFill>
                  <a:srgbClr val="000000"/>
                </a:solidFill>
              </a:uFill>
            </a:endParaRPr>
          </a:p>
          <a:p>
            <a:pPr algn="ctr" defTabSz="1143000">
              <a:buClr>
                <a:srgbClr val="000000"/>
              </a:buClr>
              <a:buFont typeface="Arial"/>
              <a:defRPr sz="2200">
                <a:uFill>
                  <a:solidFill>
                    <a:srgbClr val="000000"/>
                  </a:solidFill>
                </a:uFill>
                <a:latin typeface="+mn-lt"/>
                <a:ea typeface="+mn-ea"/>
                <a:cs typeface="+mn-cs"/>
                <a:sym typeface="Gill Sans"/>
              </a:defRPr>
            </a:pPr>
            <a:r>
              <a:t>Triggered sample</a:t>
            </a:r>
          </a:p>
        </p:txBody>
      </p:sp>
      <p:sp>
        <p:nvSpPr>
          <p:cNvPr id="2273" name="All hard collisions…"/>
          <p:cNvSpPr/>
          <p:nvPr/>
        </p:nvSpPr>
        <p:spPr>
          <a:xfrm>
            <a:off x="2094286" y="6502524"/>
            <a:ext cx="4223446"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1143000">
              <a:buClr>
                <a:srgbClr val="000000"/>
              </a:buClr>
              <a:buFont typeface="Arial"/>
              <a:defRPr sz="2200">
                <a:uFill>
                  <a:solidFill>
                    <a:srgbClr val="000000"/>
                  </a:solidFill>
                </a:uFill>
                <a:latin typeface="+mn-lt"/>
                <a:ea typeface="+mn-ea"/>
                <a:cs typeface="+mn-cs"/>
                <a:sym typeface="Gill Sans"/>
              </a:defRPr>
            </a:pPr>
            <a:r>
              <a:t>All hard collisions</a:t>
            </a:r>
          </a:p>
          <a:p>
            <a:pPr algn="ctr" defTabSz="1143000">
              <a:buClr>
                <a:srgbClr val="000000"/>
              </a:buClr>
              <a:buFont typeface="Arial"/>
              <a:defRPr sz="2200">
                <a:uFill>
                  <a:solidFill>
                    <a:srgbClr val="000000"/>
                  </a:solidFill>
                </a:uFill>
                <a:latin typeface="+mn-lt"/>
                <a:ea typeface="+mn-ea"/>
                <a:cs typeface="+mn-cs"/>
                <a:sym typeface="Gill Sans"/>
              </a:defRPr>
            </a:pPr>
            <a:r>
              <a:t>Can happen in any place in the QGP</a:t>
            </a:r>
          </a:p>
        </p:txBody>
      </p:sp>
      <p:sp>
        <p:nvSpPr>
          <p:cNvPr id="2274" name="Line"/>
          <p:cNvSpPr/>
          <p:nvPr/>
        </p:nvSpPr>
        <p:spPr>
          <a:xfrm flipH="1">
            <a:off x="9875084" y="1804645"/>
            <a:ext cx="718384" cy="1263028"/>
          </a:xfrm>
          <a:prstGeom prst="line">
            <a:avLst/>
          </a:prstGeom>
          <a:ln w="19050">
            <a:solidFill>
              <a:srgbClr val="000000"/>
            </a:solidFill>
            <a:miter lim="400000"/>
          </a:ln>
        </p:spPr>
        <p:txBody>
          <a:bodyPr lIns="50800" tIns="50800" rIns="50800" bIns="50800" anchor="ctr"/>
          <a:lstStyle/>
          <a:p>
            <a:pPr/>
          </a:p>
        </p:txBody>
      </p:sp>
      <p:sp>
        <p:nvSpPr>
          <p:cNvPr id="2275" name="Line"/>
          <p:cNvSpPr/>
          <p:nvPr/>
        </p:nvSpPr>
        <p:spPr>
          <a:xfrm flipV="1">
            <a:off x="10490841" y="1246841"/>
            <a:ext cx="184728" cy="707217"/>
          </a:xfrm>
          <a:prstGeom prst="line">
            <a:avLst/>
          </a:prstGeom>
          <a:ln w="19050">
            <a:solidFill>
              <a:srgbClr val="000000"/>
            </a:solidFill>
            <a:miter lim="400000"/>
          </a:ln>
        </p:spPr>
        <p:txBody>
          <a:bodyPr lIns="50800" tIns="50800" rIns="50800" bIns="50800" anchor="ctr"/>
          <a:lstStyle/>
          <a:p>
            <a:pPr/>
          </a:p>
        </p:txBody>
      </p:sp>
      <p:sp>
        <p:nvSpPr>
          <p:cNvPr id="2276" name="Line"/>
          <p:cNvSpPr/>
          <p:nvPr/>
        </p:nvSpPr>
        <p:spPr>
          <a:xfrm flipV="1">
            <a:off x="10562680" y="1304613"/>
            <a:ext cx="188833" cy="392456"/>
          </a:xfrm>
          <a:prstGeom prst="line">
            <a:avLst/>
          </a:prstGeom>
          <a:ln w="19050">
            <a:solidFill>
              <a:srgbClr val="000000"/>
            </a:solidFill>
            <a:miter lim="400000"/>
          </a:ln>
        </p:spPr>
        <p:txBody>
          <a:bodyPr lIns="50800" tIns="50800" rIns="50800" bIns="50800" anchor="ctr"/>
          <a:lstStyle/>
          <a:p>
            <a:pPr/>
          </a:p>
        </p:txBody>
      </p:sp>
      <p:sp>
        <p:nvSpPr>
          <p:cNvPr id="2277" name="Line"/>
          <p:cNvSpPr/>
          <p:nvPr/>
        </p:nvSpPr>
        <p:spPr>
          <a:xfrm flipV="1">
            <a:off x="10553700" y="1288676"/>
            <a:ext cx="340720" cy="593664"/>
          </a:xfrm>
          <a:prstGeom prst="line">
            <a:avLst/>
          </a:prstGeom>
          <a:ln w="19050">
            <a:solidFill>
              <a:srgbClr val="000000"/>
            </a:solidFill>
            <a:miter lim="400000"/>
          </a:ln>
        </p:spPr>
        <p:txBody>
          <a:bodyPr lIns="50800" tIns="50800" rIns="50800" bIns="50800" anchor="ctr"/>
          <a:lstStyle/>
          <a:p>
            <a:pPr/>
          </a:p>
        </p:txBody>
      </p:sp>
      <p:sp>
        <p:nvSpPr>
          <p:cNvPr id="2278" name="Line"/>
          <p:cNvSpPr/>
          <p:nvPr/>
        </p:nvSpPr>
        <p:spPr>
          <a:xfrm flipH="1">
            <a:off x="10398477" y="1798668"/>
            <a:ext cx="371508" cy="372535"/>
          </a:xfrm>
          <a:prstGeom prst="line">
            <a:avLst/>
          </a:prstGeom>
          <a:ln w="19050">
            <a:solidFill>
              <a:srgbClr val="000000"/>
            </a:solidFill>
            <a:miter lim="400000"/>
          </a:ln>
        </p:spPr>
        <p:txBody>
          <a:bodyPr lIns="50800" tIns="50800" rIns="50800" bIns="50800" anchor="ctr"/>
          <a:lstStyle/>
          <a:p>
            <a:pPr/>
          </a:p>
        </p:txBody>
      </p:sp>
      <p:sp>
        <p:nvSpPr>
          <p:cNvPr id="2279" name="Line"/>
          <p:cNvSpPr/>
          <p:nvPr/>
        </p:nvSpPr>
        <p:spPr>
          <a:xfrm flipH="1" rot="16980000">
            <a:off x="10162670" y="2104829"/>
            <a:ext cx="363298" cy="41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1905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80" name="Line"/>
          <p:cNvSpPr/>
          <p:nvPr/>
        </p:nvSpPr>
        <p:spPr>
          <a:xfrm flipH="1" rot="18780000">
            <a:off x="10313596" y="2120262"/>
            <a:ext cx="266830" cy="63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1905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281" name="image.png" descr="image.png"/>
          <p:cNvPicPr>
            <a:picLocks noChangeAspect="0"/>
          </p:cNvPicPr>
          <p:nvPr/>
        </p:nvPicPr>
        <p:blipFill>
          <a:blip r:embed="rId3">
            <a:extLst/>
          </a:blip>
          <a:stretch>
            <a:fillRect/>
          </a:stretch>
        </p:blipFill>
        <p:spPr>
          <a:xfrm>
            <a:off x="10138086" y="1557617"/>
            <a:ext cx="715185" cy="288864"/>
          </a:xfrm>
          <a:prstGeom prst="rect">
            <a:avLst/>
          </a:prstGeom>
          <a:ln w="12700">
            <a:miter lim="400000"/>
          </a:ln>
        </p:spPr>
      </p:pic>
      <p:pic>
        <p:nvPicPr>
          <p:cNvPr id="2282" name="image.png" descr="image.png"/>
          <p:cNvPicPr>
            <a:picLocks noChangeAspect="0"/>
          </p:cNvPicPr>
          <p:nvPr/>
        </p:nvPicPr>
        <p:blipFill>
          <a:blip r:embed="rId4">
            <a:extLst/>
          </a:blip>
          <a:stretch>
            <a:fillRect/>
          </a:stretch>
        </p:blipFill>
        <p:spPr>
          <a:xfrm>
            <a:off x="10263592" y="1557617"/>
            <a:ext cx="547844" cy="197225"/>
          </a:xfrm>
          <a:prstGeom prst="rect">
            <a:avLst/>
          </a:prstGeom>
          <a:ln w="12700">
            <a:miter lim="400000"/>
          </a:ln>
        </p:spPr>
      </p:pic>
      <p:sp>
        <p:nvSpPr>
          <p:cNvPr id="2283" name="Oval"/>
          <p:cNvSpPr/>
          <p:nvPr/>
        </p:nvSpPr>
        <p:spPr>
          <a:xfrm rot="1680000">
            <a:off x="10140294" y="1612108"/>
            <a:ext cx="437189" cy="1054101"/>
          </a:xfrm>
          <a:prstGeom prst="ellipse">
            <a:avLst/>
          </a:prstGeom>
          <a:solidFill>
            <a:srgbClr val="00D2A9">
              <a:alpha val="36999"/>
            </a:srgbClr>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5" name="Slide Number"/>
          <p:cNvSpPr txBox="1"/>
          <p:nvPr>
            <p:ph type="sldNum" sz="quarter" idx="4294967295"/>
          </p:nvPr>
        </p:nvSpPr>
        <p:spPr>
          <a:xfrm>
            <a:off x="12547463" y="9278478"/>
            <a:ext cx="368574" cy="360822"/>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fld id="{86CB4B4D-7CA3-9044-876B-883B54F8677D}" type="slidenum"/>
          </a:p>
        </p:txBody>
      </p:sp>
      <p:sp>
        <p:nvSpPr>
          <p:cNvPr id="2286" name="How about correlate photons and jets?"/>
          <p:cNvSpPr txBox="1"/>
          <p:nvPr>
            <p:ph type="title"/>
          </p:nvPr>
        </p:nvSpPr>
        <p:spPr>
          <a:xfrm>
            <a:off x="1270000" y="-520700"/>
            <a:ext cx="10464800" cy="2120900"/>
          </a:xfrm>
          <a:prstGeom prst="rect">
            <a:avLst/>
          </a:prstGeom>
        </p:spPr>
        <p:txBody>
          <a:bodyPr/>
          <a:lstStyle>
            <a:lvl1pPr>
              <a:defRPr sz="4400"/>
            </a:lvl1pPr>
          </a:lstStyle>
          <a:p>
            <a:pPr/>
            <a:r>
              <a:t>How about correlate photons and jets?</a:t>
            </a:r>
          </a:p>
        </p:txBody>
      </p:sp>
      <p:sp>
        <p:nvSpPr>
          <p:cNvPr id="2287" name="Line"/>
          <p:cNvSpPr/>
          <p:nvPr/>
        </p:nvSpPr>
        <p:spPr>
          <a:xfrm>
            <a:off x="6605026" y="5576047"/>
            <a:ext cx="825116" cy="1993"/>
          </a:xfrm>
          <a:prstGeom prst="line">
            <a:avLst/>
          </a:prstGeom>
          <a:ln w="50800">
            <a:solidFill>
              <a:srgbClr val="000000"/>
            </a:solidFill>
            <a:miter lim="400000"/>
            <a:headEnd type="triangle"/>
          </a:ln>
        </p:spPr>
        <p:txBody>
          <a:bodyPr lIns="50800" tIns="50800" rIns="50800" bIns="50800" anchor="ctr"/>
          <a:lstStyle/>
          <a:p>
            <a:pPr/>
          </a:p>
        </p:txBody>
      </p:sp>
      <p:sp>
        <p:nvSpPr>
          <p:cNvPr id="2288" name="Line"/>
          <p:cNvSpPr/>
          <p:nvPr/>
        </p:nvSpPr>
        <p:spPr>
          <a:xfrm flipH="1">
            <a:off x="5593131" y="2354729"/>
            <a:ext cx="2682652" cy="2494182"/>
          </a:xfrm>
          <a:prstGeom prst="line">
            <a:avLst/>
          </a:prstGeom>
          <a:ln w="50800">
            <a:solidFill>
              <a:srgbClr val="000000"/>
            </a:solidFill>
            <a:miter lim="400000"/>
          </a:ln>
        </p:spPr>
        <p:txBody>
          <a:bodyPr lIns="50800" tIns="50800" rIns="50800" bIns="50800" anchor="ctr"/>
          <a:lstStyle/>
          <a:p>
            <a:pPr/>
          </a:p>
        </p:txBody>
      </p:sp>
      <p:sp>
        <p:nvSpPr>
          <p:cNvPr id="2289" name="Line"/>
          <p:cNvSpPr/>
          <p:nvPr/>
        </p:nvSpPr>
        <p:spPr>
          <a:xfrm flipH="1">
            <a:off x="6475717" y="5566086"/>
            <a:ext cx="1241778" cy="1993"/>
          </a:xfrm>
          <a:prstGeom prst="line">
            <a:avLst/>
          </a:prstGeom>
          <a:ln w="50800">
            <a:solidFill>
              <a:srgbClr val="000000"/>
            </a:solidFill>
            <a:miter lim="400000"/>
          </a:ln>
        </p:spPr>
        <p:txBody>
          <a:bodyPr lIns="50800" tIns="50800" rIns="50800" bIns="50800" anchor="ctr"/>
          <a:lstStyle/>
          <a:p>
            <a:pPr/>
          </a:p>
        </p:txBody>
      </p:sp>
      <p:sp>
        <p:nvSpPr>
          <p:cNvPr id="2290" name="Line"/>
          <p:cNvSpPr/>
          <p:nvPr/>
        </p:nvSpPr>
        <p:spPr>
          <a:xfrm flipV="1">
            <a:off x="8002796" y="1237129"/>
            <a:ext cx="685544" cy="1394511"/>
          </a:xfrm>
          <a:prstGeom prst="line">
            <a:avLst/>
          </a:prstGeom>
          <a:ln w="50800">
            <a:solidFill>
              <a:srgbClr val="000000"/>
            </a:solidFill>
            <a:miter lim="400000"/>
          </a:ln>
        </p:spPr>
        <p:txBody>
          <a:bodyPr lIns="50800" tIns="50800" rIns="50800" bIns="50800" anchor="ctr"/>
          <a:lstStyle/>
          <a:p>
            <a:pPr/>
          </a:p>
        </p:txBody>
      </p:sp>
      <p:sp>
        <p:nvSpPr>
          <p:cNvPr id="2291" name="Line"/>
          <p:cNvSpPr/>
          <p:nvPr/>
        </p:nvSpPr>
        <p:spPr>
          <a:xfrm flipV="1">
            <a:off x="8169050" y="1693333"/>
            <a:ext cx="714279" cy="772958"/>
          </a:xfrm>
          <a:prstGeom prst="line">
            <a:avLst/>
          </a:prstGeom>
          <a:ln w="50800">
            <a:solidFill>
              <a:srgbClr val="000000"/>
            </a:solidFill>
            <a:miter lim="400000"/>
          </a:ln>
        </p:spPr>
        <p:txBody>
          <a:bodyPr lIns="50800" tIns="50800" rIns="50800" bIns="50800" anchor="ctr"/>
          <a:lstStyle/>
          <a:p>
            <a:pPr/>
          </a:p>
        </p:txBody>
      </p:sp>
      <p:sp>
        <p:nvSpPr>
          <p:cNvPr id="2292" name="Line"/>
          <p:cNvSpPr/>
          <p:nvPr/>
        </p:nvSpPr>
        <p:spPr>
          <a:xfrm flipV="1">
            <a:off x="7512242" y="2035984"/>
            <a:ext cx="1742595" cy="1057836"/>
          </a:xfrm>
          <a:prstGeom prst="line">
            <a:avLst/>
          </a:prstGeom>
          <a:ln w="50800">
            <a:solidFill>
              <a:srgbClr val="000000"/>
            </a:solidFill>
            <a:miter lim="400000"/>
          </a:ln>
        </p:spPr>
        <p:txBody>
          <a:bodyPr lIns="50800" tIns="50800" rIns="50800" bIns="50800" anchor="ctr"/>
          <a:lstStyle/>
          <a:p>
            <a:pPr/>
          </a:p>
        </p:txBody>
      </p:sp>
      <p:sp>
        <p:nvSpPr>
          <p:cNvPr id="2293" name="Line"/>
          <p:cNvSpPr/>
          <p:nvPr/>
        </p:nvSpPr>
        <p:spPr>
          <a:xfrm flipH="1">
            <a:off x="8329147" y="1446305"/>
            <a:ext cx="1223306" cy="874558"/>
          </a:xfrm>
          <a:prstGeom prst="line">
            <a:avLst/>
          </a:prstGeom>
          <a:ln w="50800">
            <a:solidFill>
              <a:srgbClr val="000000"/>
            </a:solidFill>
            <a:miter lim="400000"/>
          </a:ln>
        </p:spPr>
        <p:txBody>
          <a:bodyPr lIns="50800" tIns="50800" rIns="50800" bIns="50800" anchor="ctr"/>
          <a:lstStyle/>
          <a:p>
            <a:pPr/>
          </a:p>
        </p:txBody>
      </p:sp>
      <p:sp>
        <p:nvSpPr>
          <p:cNvPr id="2294" name="Quark"/>
          <p:cNvSpPr/>
          <p:nvPr/>
        </p:nvSpPr>
        <p:spPr>
          <a:xfrm>
            <a:off x="6664758" y="5600700"/>
            <a:ext cx="1412876" cy="6223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buClr>
                <a:srgbClr val="000000"/>
              </a:buClr>
              <a:buFont typeface="Gill Sans"/>
              <a:defRPr sz="4200">
                <a:uFill>
                  <a:solidFill>
                    <a:srgbClr val="000000"/>
                  </a:solidFill>
                </a:uFill>
                <a:latin typeface="+mn-lt"/>
                <a:ea typeface="+mn-ea"/>
                <a:cs typeface="+mn-cs"/>
                <a:sym typeface="Gill Sans"/>
              </a:defRPr>
            </a:lvl1pPr>
          </a:lstStyle>
          <a:p>
            <a:pPr/>
            <a:r>
              <a:t>Quark</a:t>
            </a:r>
          </a:p>
        </p:txBody>
      </p:sp>
      <p:sp>
        <p:nvSpPr>
          <p:cNvPr id="2295" name="Gluon"/>
          <p:cNvSpPr/>
          <p:nvPr/>
        </p:nvSpPr>
        <p:spPr>
          <a:xfrm>
            <a:off x="4125787" y="4160370"/>
            <a:ext cx="1352191" cy="622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buClr>
                <a:srgbClr val="000000"/>
              </a:buClr>
              <a:buFont typeface="Gill Sans"/>
              <a:defRPr sz="4200">
                <a:uFill>
                  <a:solidFill>
                    <a:srgbClr val="000000"/>
                  </a:solidFill>
                </a:uFill>
                <a:latin typeface="+mn-lt"/>
                <a:ea typeface="+mn-ea"/>
                <a:cs typeface="+mn-cs"/>
                <a:sym typeface="Gill Sans"/>
              </a:defRPr>
            </a:lvl1pPr>
          </a:lstStyle>
          <a:p>
            <a:pPr/>
            <a:r>
              <a:t>Gluon</a:t>
            </a:r>
          </a:p>
        </p:txBody>
      </p:sp>
      <p:sp>
        <p:nvSpPr>
          <p:cNvPr id="2296" name="Hadrons"/>
          <p:cNvSpPr/>
          <p:nvPr/>
        </p:nvSpPr>
        <p:spPr>
          <a:xfrm>
            <a:off x="9621211" y="1143000"/>
            <a:ext cx="2019301" cy="6223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584200">
              <a:buClr>
                <a:srgbClr val="000000"/>
              </a:buClr>
              <a:buFont typeface="Gill Sans"/>
              <a:defRPr sz="4200">
                <a:uFill>
                  <a:solidFill>
                    <a:srgbClr val="000000"/>
                  </a:solidFill>
                </a:uFill>
                <a:latin typeface="+mn-lt"/>
                <a:ea typeface="+mn-ea"/>
                <a:cs typeface="+mn-cs"/>
                <a:sym typeface="Gill Sans"/>
              </a:defRPr>
            </a:lvl1pPr>
          </a:lstStyle>
          <a:p>
            <a:pPr/>
            <a:r>
              <a:t>Hadrons</a:t>
            </a:r>
          </a:p>
        </p:txBody>
      </p:sp>
      <p:sp>
        <p:nvSpPr>
          <p:cNvPr id="2297" name="Line"/>
          <p:cNvSpPr/>
          <p:nvPr/>
        </p:nvSpPr>
        <p:spPr>
          <a:xfrm flipH="1" flipV="1">
            <a:off x="5574658" y="4880784"/>
            <a:ext cx="944163" cy="699248"/>
          </a:xfrm>
          <a:prstGeom prst="line">
            <a:avLst/>
          </a:prstGeom>
          <a:ln w="50800">
            <a:solidFill>
              <a:srgbClr val="000000"/>
            </a:solidFill>
            <a:miter lim="400000"/>
          </a:ln>
        </p:spPr>
        <p:txBody>
          <a:bodyPr lIns="50800" tIns="50800" rIns="50800" bIns="50800" anchor="ctr"/>
          <a:lstStyle/>
          <a:p>
            <a:pPr/>
          </a:p>
        </p:txBody>
      </p:sp>
      <p:sp>
        <p:nvSpPr>
          <p:cNvPr id="2298" name="Oval"/>
          <p:cNvSpPr/>
          <p:nvPr/>
        </p:nvSpPr>
        <p:spPr>
          <a:xfrm rot="2580000">
            <a:off x="7321468" y="1994043"/>
            <a:ext cx="784066" cy="1777005"/>
          </a:xfrm>
          <a:prstGeom prst="ellipse">
            <a:avLst/>
          </a:prstGeom>
          <a:solidFill>
            <a:srgbClr val="00D2A9">
              <a:alpha val="36999"/>
            </a:srgbClr>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299" name="Line"/>
          <p:cNvSpPr/>
          <p:nvPr/>
        </p:nvSpPr>
        <p:spPr>
          <a:xfrm>
            <a:off x="4675652" y="4803090"/>
            <a:ext cx="956478" cy="296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6"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635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00" name="Line"/>
          <p:cNvSpPr/>
          <p:nvPr/>
        </p:nvSpPr>
        <p:spPr>
          <a:xfrm rot="18360000">
            <a:off x="5332973" y="6118772"/>
            <a:ext cx="1580446" cy="352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78"/>
                </a:moveTo>
                <a:lnTo>
                  <a:pt x="611" y="7902"/>
                </a:lnTo>
                <a:lnTo>
                  <a:pt x="1223" y="4215"/>
                </a:lnTo>
                <a:lnTo>
                  <a:pt x="1936" y="4215"/>
                </a:lnTo>
                <a:lnTo>
                  <a:pt x="2445" y="9483"/>
                </a:lnTo>
                <a:lnTo>
                  <a:pt x="2751" y="13171"/>
                </a:lnTo>
                <a:lnTo>
                  <a:pt x="3362" y="17385"/>
                </a:lnTo>
                <a:lnTo>
                  <a:pt x="3668" y="20019"/>
                </a:lnTo>
                <a:lnTo>
                  <a:pt x="4279" y="21073"/>
                </a:lnTo>
                <a:lnTo>
                  <a:pt x="5196" y="16859"/>
                </a:lnTo>
                <a:lnTo>
                  <a:pt x="5298" y="13171"/>
                </a:lnTo>
                <a:lnTo>
                  <a:pt x="5706" y="8956"/>
                </a:lnTo>
                <a:lnTo>
                  <a:pt x="6113" y="5268"/>
                </a:lnTo>
                <a:lnTo>
                  <a:pt x="6623" y="2107"/>
                </a:lnTo>
                <a:lnTo>
                  <a:pt x="7234" y="2107"/>
                </a:lnTo>
                <a:lnTo>
                  <a:pt x="7438" y="5268"/>
                </a:lnTo>
                <a:lnTo>
                  <a:pt x="8049" y="10537"/>
                </a:lnTo>
                <a:lnTo>
                  <a:pt x="8660" y="14224"/>
                </a:lnTo>
                <a:lnTo>
                  <a:pt x="8864" y="17912"/>
                </a:lnTo>
                <a:lnTo>
                  <a:pt x="9374" y="21600"/>
                </a:lnTo>
                <a:lnTo>
                  <a:pt x="9985" y="20546"/>
                </a:lnTo>
                <a:lnTo>
                  <a:pt x="10494" y="16332"/>
                </a:lnTo>
                <a:lnTo>
                  <a:pt x="10698" y="10010"/>
                </a:lnTo>
                <a:lnTo>
                  <a:pt x="11106" y="6849"/>
                </a:lnTo>
                <a:lnTo>
                  <a:pt x="11411" y="3161"/>
                </a:lnTo>
                <a:lnTo>
                  <a:pt x="11921" y="2107"/>
                </a:lnTo>
                <a:lnTo>
                  <a:pt x="12634" y="3161"/>
                </a:lnTo>
                <a:lnTo>
                  <a:pt x="13143" y="6849"/>
                </a:lnTo>
                <a:lnTo>
                  <a:pt x="13449" y="11590"/>
                </a:lnTo>
                <a:lnTo>
                  <a:pt x="14060" y="15278"/>
                </a:lnTo>
                <a:lnTo>
                  <a:pt x="14774" y="18439"/>
                </a:lnTo>
                <a:lnTo>
                  <a:pt x="15283" y="17912"/>
                </a:lnTo>
                <a:lnTo>
                  <a:pt x="15996" y="11590"/>
                </a:lnTo>
                <a:lnTo>
                  <a:pt x="16200" y="7902"/>
                </a:lnTo>
                <a:lnTo>
                  <a:pt x="16506" y="3161"/>
                </a:lnTo>
                <a:lnTo>
                  <a:pt x="16913" y="527"/>
                </a:lnTo>
                <a:lnTo>
                  <a:pt x="17525" y="0"/>
                </a:lnTo>
                <a:lnTo>
                  <a:pt x="18136" y="3161"/>
                </a:lnTo>
                <a:lnTo>
                  <a:pt x="18442" y="7376"/>
                </a:lnTo>
                <a:lnTo>
                  <a:pt x="18951" y="10010"/>
                </a:lnTo>
                <a:lnTo>
                  <a:pt x="19562" y="13698"/>
                </a:lnTo>
                <a:lnTo>
                  <a:pt x="20072" y="16332"/>
                </a:lnTo>
                <a:lnTo>
                  <a:pt x="20887" y="14751"/>
                </a:lnTo>
                <a:lnTo>
                  <a:pt x="21192" y="9483"/>
                </a:lnTo>
                <a:lnTo>
                  <a:pt x="21600" y="3161"/>
                </a:lnTo>
              </a:path>
            </a:pathLst>
          </a:custGeom>
          <a:ln w="635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01" name="Line"/>
          <p:cNvSpPr/>
          <p:nvPr/>
        </p:nvSpPr>
        <p:spPr>
          <a:xfrm rot="18360000">
            <a:off x="4551961" y="7422642"/>
            <a:ext cx="1580446" cy="354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78"/>
                </a:moveTo>
                <a:lnTo>
                  <a:pt x="611" y="7902"/>
                </a:lnTo>
                <a:lnTo>
                  <a:pt x="1223" y="4215"/>
                </a:lnTo>
                <a:lnTo>
                  <a:pt x="1936" y="4215"/>
                </a:lnTo>
                <a:lnTo>
                  <a:pt x="2445" y="9483"/>
                </a:lnTo>
                <a:lnTo>
                  <a:pt x="2751" y="13171"/>
                </a:lnTo>
                <a:lnTo>
                  <a:pt x="3362" y="17385"/>
                </a:lnTo>
                <a:lnTo>
                  <a:pt x="3668" y="20019"/>
                </a:lnTo>
                <a:lnTo>
                  <a:pt x="4279" y="21073"/>
                </a:lnTo>
                <a:lnTo>
                  <a:pt x="5196" y="16859"/>
                </a:lnTo>
                <a:lnTo>
                  <a:pt x="5298" y="13171"/>
                </a:lnTo>
                <a:lnTo>
                  <a:pt x="5706" y="8956"/>
                </a:lnTo>
                <a:lnTo>
                  <a:pt x="6113" y="5268"/>
                </a:lnTo>
                <a:lnTo>
                  <a:pt x="6623" y="2107"/>
                </a:lnTo>
                <a:lnTo>
                  <a:pt x="7234" y="2107"/>
                </a:lnTo>
                <a:lnTo>
                  <a:pt x="7438" y="5268"/>
                </a:lnTo>
                <a:lnTo>
                  <a:pt x="8049" y="10537"/>
                </a:lnTo>
                <a:lnTo>
                  <a:pt x="8660" y="14224"/>
                </a:lnTo>
                <a:lnTo>
                  <a:pt x="8864" y="17912"/>
                </a:lnTo>
                <a:lnTo>
                  <a:pt x="9374" y="21600"/>
                </a:lnTo>
                <a:lnTo>
                  <a:pt x="9985" y="20546"/>
                </a:lnTo>
                <a:lnTo>
                  <a:pt x="10494" y="16332"/>
                </a:lnTo>
                <a:lnTo>
                  <a:pt x="10698" y="10010"/>
                </a:lnTo>
                <a:lnTo>
                  <a:pt x="11106" y="6849"/>
                </a:lnTo>
                <a:lnTo>
                  <a:pt x="11411" y="3161"/>
                </a:lnTo>
                <a:lnTo>
                  <a:pt x="11921" y="2107"/>
                </a:lnTo>
                <a:lnTo>
                  <a:pt x="12634" y="3161"/>
                </a:lnTo>
                <a:lnTo>
                  <a:pt x="13143" y="6849"/>
                </a:lnTo>
                <a:lnTo>
                  <a:pt x="13449" y="11590"/>
                </a:lnTo>
                <a:lnTo>
                  <a:pt x="14060" y="15278"/>
                </a:lnTo>
                <a:lnTo>
                  <a:pt x="14774" y="18439"/>
                </a:lnTo>
                <a:lnTo>
                  <a:pt x="15283" y="17912"/>
                </a:lnTo>
                <a:lnTo>
                  <a:pt x="15996" y="11590"/>
                </a:lnTo>
                <a:lnTo>
                  <a:pt x="16200" y="7902"/>
                </a:lnTo>
                <a:lnTo>
                  <a:pt x="16506" y="3161"/>
                </a:lnTo>
                <a:lnTo>
                  <a:pt x="16913" y="527"/>
                </a:lnTo>
                <a:lnTo>
                  <a:pt x="17525" y="0"/>
                </a:lnTo>
                <a:lnTo>
                  <a:pt x="18136" y="3161"/>
                </a:lnTo>
                <a:lnTo>
                  <a:pt x="18442" y="7376"/>
                </a:lnTo>
                <a:lnTo>
                  <a:pt x="18951" y="10010"/>
                </a:lnTo>
                <a:lnTo>
                  <a:pt x="19562" y="13698"/>
                </a:lnTo>
                <a:lnTo>
                  <a:pt x="20072" y="16332"/>
                </a:lnTo>
                <a:lnTo>
                  <a:pt x="20887" y="14751"/>
                </a:lnTo>
                <a:lnTo>
                  <a:pt x="21192" y="9483"/>
                </a:lnTo>
                <a:lnTo>
                  <a:pt x="21600" y="3161"/>
                </a:lnTo>
              </a:path>
            </a:pathLst>
          </a:custGeom>
          <a:ln w="635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02" name="Line"/>
          <p:cNvSpPr/>
          <p:nvPr/>
        </p:nvSpPr>
        <p:spPr>
          <a:xfrm rot="18360000">
            <a:off x="3935203" y="8377878"/>
            <a:ext cx="1580446" cy="352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78"/>
                </a:moveTo>
                <a:lnTo>
                  <a:pt x="611" y="7902"/>
                </a:lnTo>
                <a:lnTo>
                  <a:pt x="1223" y="4215"/>
                </a:lnTo>
                <a:lnTo>
                  <a:pt x="1936" y="4215"/>
                </a:lnTo>
                <a:lnTo>
                  <a:pt x="2445" y="9483"/>
                </a:lnTo>
                <a:lnTo>
                  <a:pt x="2751" y="13171"/>
                </a:lnTo>
                <a:lnTo>
                  <a:pt x="3362" y="17385"/>
                </a:lnTo>
                <a:lnTo>
                  <a:pt x="3668" y="20019"/>
                </a:lnTo>
                <a:lnTo>
                  <a:pt x="4279" y="21073"/>
                </a:lnTo>
                <a:lnTo>
                  <a:pt x="5196" y="16859"/>
                </a:lnTo>
                <a:lnTo>
                  <a:pt x="5298" y="13171"/>
                </a:lnTo>
                <a:lnTo>
                  <a:pt x="5706" y="8956"/>
                </a:lnTo>
                <a:lnTo>
                  <a:pt x="6113" y="5268"/>
                </a:lnTo>
                <a:lnTo>
                  <a:pt x="6623" y="2107"/>
                </a:lnTo>
                <a:lnTo>
                  <a:pt x="7234" y="2107"/>
                </a:lnTo>
                <a:lnTo>
                  <a:pt x="7438" y="5268"/>
                </a:lnTo>
                <a:lnTo>
                  <a:pt x="8049" y="10537"/>
                </a:lnTo>
                <a:lnTo>
                  <a:pt x="8660" y="14224"/>
                </a:lnTo>
                <a:lnTo>
                  <a:pt x="8864" y="17912"/>
                </a:lnTo>
                <a:lnTo>
                  <a:pt x="9374" y="21600"/>
                </a:lnTo>
                <a:lnTo>
                  <a:pt x="9985" y="20546"/>
                </a:lnTo>
                <a:lnTo>
                  <a:pt x="10494" y="16332"/>
                </a:lnTo>
                <a:lnTo>
                  <a:pt x="10698" y="10010"/>
                </a:lnTo>
                <a:lnTo>
                  <a:pt x="11106" y="6849"/>
                </a:lnTo>
                <a:lnTo>
                  <a:pt x="11411" y="3161"/>
                </a:lnTo>
                <a:lnTo>
                  <a:pt x="11921" y="2107"/>
                </a:lnTo>
                <a:lnTo>
                  <a:pt x="12634" y="3161"/>
                </a:lnTo>
                <a:lnTo>
                  <a:pt x="13143" y="6849"/>
                </a:lnTo>
                <a:lnTo>
                  <a:pt x="13449" y="11590"/>
                </a:lnTo>
                <a:lnTo>
                  <a:pt x="14060" y="15278"/>
                </a:lnTo>
                <a:lnTo>
                  <a:pt x="14774" y="18439"/>
                </a:lnTo>
                <a:lnTo>
                  <a:pt x="15283" y="17912"/>
                </a:lnTo>
                <a:lnTo>
                  <a:pt x="15996" y="11590"/>
                </a:lnTo>
                <a:lnTo>
                  <a:pt x="16200" y="7902"/>
                </a:lnTo>
                <a:lnTo>
                  <a:pt x="16506" y="3161"/>
                </a:lnTo>
                <a:lnTo>
                  <a:pt x="16913" y="527"/>
                </a:lnTo>
                <a:lnTo>
                  <a:pt x="17525" y="0"/>
                </a:lnTo>
                <a:lnTo>
                  <a:pt x="18136" y="3161"/>
                </a:lnTo>
                <a:lnTo>
                  <a:pt x="18442" y="7376"/>
                </a:lnTo>
                <a:lnTo>
                  <a:pt x="18951" y="10010"/>
                </a:lnTo>
                <a:lnTo>
                  <a:pt x="19562" y="13698"/>
                </a:lnTo>
                <a:lnTo>
                  <a:pt x="20072" y="16332"/>
                </a:lnTo>
                <a:lnTo>
                  <a:pt x="20887" y="14751"/>
                </a:lnTo>
                <a:lnTo>
                  <a:pt x="21192" y="9483"/>
                </a:lnTo>
                <a:lnTo>
                  <a:pt x="21600" y="3161"/>
                </a:lnTo>
              </a:path>
            </a:pathLst>
          </a:custGeom>
          <a:ln w="635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03" name="Jet"/>
          <p:cNvSpPr/>
          <p:nvPr/>
        </p:nvSpPr>
        <p:spPr>
          <a:xfrm>
            <a:off x="10077870" y="1915458"/>
            <a:ext cx="806699"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buClr>
                <a:srgbClr val="E32400"/>
              </a:buClr>
              <a:buFont typeface="Gill Sans"/>
              <a:defRPr sz="6000">
                <a:solidFill>
                  <a:srgbClr val="E32400"/>
                </a:solidFill>
                <a:uFill>
                  <a:solidFill>
                    <a:srgbClr val="E32400"/>
                  </a:solidFill>
                </a:uFill>
                <a:latin typeface="+mn-lt"/>
                <a:ea typeface="+mn-ea"/>
                <a:cs typeface="+mn-cs"/>
                <a:sym typeface="Gill Sans"/>
              </a:defRPr>
            </a:lvl1pPr>
          </a:lstStyle>
          <a:p>
            <a:pPr/>
            <a:r>
              <a:t>Jet</a:t>
            </a:r>
          </a:p>
        </p:txBody>
      </p:sp>
      <p:sp>
        <p:nvSpPr>
          <p:cNvPr id="2304" name="Photon"/>
          <p:cNvSpPr/>
          <p:nvPr/>
        </p:nvSpPr>
        <p:spPr>
          <a:xfrm>
            <a:off x="5620842" y="8061262"/>
            <a:ext cx="2257774" cy="8763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584200">
              <a:buClr>
                <a:srgbClr val="E32400"/>
              </a:buClr>
              <a:buFont typeface="Gill Sans"/>
              <a:defRPr sz="6000">
                <a:solidFill>
                  <a:srgbClr val="E32400"/>
                </a:solidFill>
                <a:uFill>
                  <a:solidFill>
                    <a:srgbClr val="E32400"/>
                  </a:solidFill>
                </a:uFill>
                <a:latin typeface="+mn-lt"/>
                <a:ea typeface="+mn-ea"/>
                <a:cs typeface="+mn-cs"/>
                <a:sym typeface="Gill Sans"/>
              </a:defRPr>
            </a:lvl1pPr>
          </a:lstStyle>
          <a:p>
            <a:pPr/>
            <a:r>
              <a:t>Photon</a:t>
            </a:r>
          </a:p>
        </p:txBody>
      </p:sp>
      <p:sp>
        <p:nvSpPr>
          <p:cNvPr id="2305" name="photon+jet…"/>
          <p:cNvSpPr/>
          <p:nvPr/>
        </p:nvSpPr>
        <p:spPr>
          <a:xfrm>
            <a:off x="356113" y="1579033"/>
            <a:ext cx="5702301" cy="14859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defTabSz="584200">
              <a:buClr>
                <a:srgbClr val="000000"/>
              </a:buClr>
              <a:buFont typeface="Gill Sans"/>
              <a:defRPr b="1" sz="3400">
                <a:uFill>
                  <a:solidFill>
                    <a:srgbClr val="000000"/>
                  </a:solidFill>
                </a:uFill>
                <a:latin typeface="+mn-lt"/>
                <a:ea typeface="+mn-ea"/>
                <a:cs typeface="+mn-cs"/>
                <a:sym typeface="Gill Sans"/>
              </a:defRPr>
            </a:pPr>
            <a:r>
              <a:t>photon+jet</a:t>
            </a:r>
          </a:p>
          <a:p>
            <a:pPr algn="ctr" defTabSz="584200">
              <a:buClr>
                <a:srgbClr val="000000"/>
              </a:buClr>
              <a:buFont typeface="Gill Sans"/>
              <a:defRPr b="1" sz="3400">
                <a:uFill>
                  <a:solidFill>
                    <a:srgbClr val="000000"/>
                  </a:solidFill>
                </a:uFill>
                <a:latin typeface="+mn-lt"/>
                <a:ea typeface="+mn-ea"/>
                <a:cs typeface="+mn-cs"/>
                <a:sym typeface="Gill Sans"/>
              </a:defRPr>
            </a:pPr>
          </a:p>
          <a:p>
            <a:pPr algn="ctr" defTabSz="584200">
              <a:buClr>
                <a:srgbClr val="FF2600"/>
              </a:buClr>
              <a:buFont typeface="Gill Sans"/>
              <a:defRPr sz="3400">
                <a:solidFill>
                  <a:srgbClr val="FF2600"/>
                </a:solidFill>
                <a:uFill>
                  <a:solidFill>
                    <a:srgbClr val="FF2600"/>
                  </a:solidFill>
                </a:uFill>
                <a:latin typeface="+mn-lt"/>
                <a:ea typeface="+mn-ea"/>
                <a:cs typeface="+mn-cs"/>
                <a:sym typeface="Gill Sans"/>
              </a:defRPr>
            </a:pPr>
            <a:r>
              <a:t>Surface bias is removed!</a:t>
            </a:r>
          </a:p>
        </p:txBody>
      </p:sp>
      <p:grpSp>
        <p:nvGrpSpPr>
          <p:cNvPr id="2308" name="Group"/>
          <p:cNvGrpSpPr/>
          <p:nvPr/>
        </p:nvGrpSpPr>
        <p:grpSpPr>
          <a:xfrm>
            <a:off x="7212853" y="2798980"/>
            <a:ext cx="4756230" cy="5727701"/>
            <a:chOff x="0" y="0"/>
            <a:chExt cx="4756229" cy="5727700"/>
          </a:xfrm>
        </p:grpSpPr>
        <p:sp>
          <p:nvSpPr>
            <p:cNvPr id="2306" name="pTphoton ~ pTJet"/>
            <p:cNvSpPr/>
            <p:nvPr/>
          </p:nvSpPr>
          <p:spPr>
            <a:xfrm>
              <a:off x="1210299" y="4008039"/>
              <a:ext cx="3545931"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algn="ctr" defTabSz="584200">
                <a:buClr>
                  <a:srgbClr val="000000"/>
                </a:buClr>
                <a:buFont typeface="Gill Sans"/>
                <a:defRPr sz="4200">
                  <a:latin typeface="+mn-lt"/>
                  <a:ea typeface="+mn-ea"/>
                  <a:cs typeface="+mn-cs"/>
                  <a:sym typeface="Gill Sans"/>
                </a:defRPr>
              </a:pPr>
              <a:r>
                <a:rPr sz="5000">
                  <a:uFill>
                    <a:solidFill>
                      <a:srgbClr val="000000"/>
                    </a:solidFill>
                  </a:uFill>
                </a:rPr>
                <a:t>p</a:t>
              </a:r>
              <a:r>
                <a:rPr baseline="-5999" sz="5000">
                  <a:uFill>
                    <a:solidFill>
                      <a:srgbClr val="000000"/>
                    </a:solidFill>
                  </a:uFill>
                </a:rPr>
                <a:t>T</a:t>
              </a:r>
              <a:r>
                <a:rPr baseline="31999" sz="5000">
                  <a:uFill>
                    <a:solidFill>
                      <a:srgbClr val="000000"/>
                    </a:solidFill>
                  </a:uFill>
                </a:rPr>
                <a:t>photon</a:t>
              </a:r>
              <a:r>
                <a:rPr sz="5000">
                  <a:uFill>
                    <a:solidFill>
                      <a:srgbClr val="000000"/>
                    </a:solidFill>
                  </a:uFill>
                </a:rPr>
                <a:t> ~ p</a:t>
              </a:r>
              <a:r>
                <a:rPr baseline="-5999" sz="4600">
                  <a:uFill>
                    <a:solidFill>
                      <a:srgbClr val="000000"/>
                    </a:solidFill>
                  </a:uFill>
                </a:rPr>
                <a:t>T</a:t>
              </a:r>
              <a:r>
                <a:rPr baseline="31999" sz="5000">
                  <a:uFill>
                    <a:solidFill>
                      <a:srgbClr val="000000"/>
                    </a:solidFill>
                  </a:uFill>
                </a:rPr>
                <a:t>Jet</a:t>
              </a:r>
            </a:p>
          </p:txBody>
        </p:sp>
        <p:sp>
          <p:nvSpPr>
            <p:cNvPr id="2307" name="Line"/>
            <p:cNvSpPr/>
            <p:nvPr/>
          </p:nvSpPr>
          <p:spPr>
            <a:xfrm>
              <a:off x="0" y="0"/>
              <a:ext cx="3706691" cy="5727700"/>
            </a:xfrm>
            <a:custGeom>
              <a:avLst/>
              <a:gdLst/>
              <a:ahLst/>
              <a:cxnLst>
                <a:cxn ang="0">
                  <a:pos x="wd2" y="hd2"/>
                </a:cxn>
                <a:cxn ang="5400000">
                  <a:pos x="wd2" y="hd2"/>
                </a:cxn>
                <a:cxn ang="10800000">
                  <a:pos x="wd2" y="hd2"/>
                </a:cxn>
                <a:cxn ang="16200000">
                  <a:pos x="wd2" y="hd2"/>
                </a:cxn>
              </a:cxnLst>
              <a:rect l="0" t="0" r="r" b="b"/>
              <a:pathLst>
                <a:path w="17070" h="21600" fill="norm" stroke="1" extrusionOk="0">
                  <a:moveTo>
                    <a:pt x="13299" y="0"/>
                  </a:moveTo>
                  <a:cubicBezTo>
                    <a:pt x="13299" y="0"/>
                    <a:pt x="21600" y="3441"/>
                    <a:pt x="13570" y="11001"/>
                  </a:cubicBezTo>
                  <a:cubicBezTo>
                    <a:pt x="5540" y="18562"/>
                    <a:pt x="0" y="21600"/>
                    <a:pt x="0" y="21600"/>
                  </a:cubicBezTo>
                </a:path>
              </a:pathLst>
            </a:custGeom>
            <a:noFill/>
            <a:ln w="25400" cap="flat">
              <a:solidFill>
                <a:srgbClr val="000000"/>
              </a:solidFill>
              <a:prstDash val="sysDot"/>
              <a:miter lim="400000"/>
              <a:headEnd type="triangle" w="med" len="med"/>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2309" name="“quark-gluon…"/>
          <p:cNvSpPr/>
          <p:nvPr/>
        </p:nvSpPr>
        <p:spPr>
          <a:xfrm>
            <a:off x="-12700" y="5601447"/>
            <a:ext cx="5029200" cy="1244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defTabSz="584200">
              <a:buClr>
                <a:srgbClr val="000000"/>
              </a:buClr>
              <a:buFont typeface="Gill Sans"/>
              <a:defRPr sz="4200">
                <a:uFill>
                  <a:solidFill>
                    <a:srgbClr val="000000"/>
                  </a:solidFill>
                </a:uFill>
                <a:latin typeface="+mn-lt"/>
                <a:ea typeface="+mn-ea"/>
                <a:cs typeface="+mn-cs"/>
                <a:sym typeface="Gill Sans"/>
              </a:defRPr>
            </a:pPr>
            <a:r>
              <a:t>“quark-gluon </a:t>
            </a:r>
          </a:p>
          <a:p>
            <a:pPr algn="ctr" defTabSz="584200">
              <a:buClr>
                <a:srgbClr val="000000"/>
              </a:buClr>
              <a:buFont typeface="Gill Sans"/>
              <a:defRPr sz="4200">
                <a:uFill>
                  <a:solidFill>
                    <a:srgbClr val="000000"/>
                  </a:solidFill>
                </a:uFill>
                <a:latin typeface="+mn-lt"/>
                <a:ea typeface="+mn-ea"/>
                <a:cs typeface="+mn-cs"/>
                <a:sym typeface="Gill Sans"/>
              </a:defRPr>
            </a:pPr>
            <a:r>
              <a:t>compton scattering”</a:t>
            </a:r>
          </a:p>
        </p:txBody>
      </p:sp>
      <p:sp>
        <p:nvSpPr>
          <p:cNvPr id="2310" name="Line"/>
          <p:cNvSpPr/>
          <p:nvPr/>
        </p:nvSpPr>
        <p:spPr>
          <a:xfrm flipH="1" rot="16980000">
            <a:off x="7378672" y="2696492"/>
            <a:ext cx="681439" cy="65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381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11" name="Line"/>
          <p:cNvSpPr/>
          <p:nvPr/>
        </p:nvSpPr>
        <p:spPr>
          <a:xfrm flipH="1" rot="20340000">
            <a:off x="7665233" y="2736121"/>
            <a:ext cx="545973" cy="996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621" y="6048"/>
                </a:lnTo>
                <a:lnTo>
                  <a:pt x="1241" y="3888"/>
                </a:lnTo>
                <a:lnTo>
                  <a:pt x="1986" y="1296"/>
                </a:lnTo>
                <a:lnTo>
                  <a:pt x="2979" y="432"/>
                </a:lnTo>
                <a:lnTo>
                  <a:pt x="3848" y="3888"/>
                </a:lnTo>
                <a:lnTo>
                  <a:pt x="4593" y="6912"/>
                </a:lnTo>
                <a:lnTo>
                  <a:pt x="4841" y="10368"/>
                </a:lnTo>
                <a:lnTo>
                  <a:pt x="5090" y="14256"/>
                </a:lnTo>
                <a:lnTo>
                  <a:pt x="4841" y="18144"/>
                </a:lnTo>
                <a:lnTo>
                  <a:pt x="3848" y="21600"/>
                </a:lnTo>
                <a:lnTo>
                  <a:pt x="2731" y="19008"/>
                </a:lnTo>
                <a:lnTo>
                  <a:pt x="3103" y="12960"/>
                </a:lnTo>
                <a:lnTo>
                  <a:pt x="3848" y="8640"/>
                </a:lnTo>
                <a:lnTo>
                  <a:pt x="4717" y="4320"/>
                </a:lnTo>
                <a:lnTo>
                  <a:pt x="5338" y="2592"/>
                </a:lnTo>
                <a:lnTo>
                  <a:pt x="6331" y="864"/>
                </a:lnTo>
                <a:lnTo>
                  <a:pt x="7324" y="0"/>
                </a:lnTo>
                <a:lnTo>
                  <a:pt x="8441" y="1296"/>
                </a:lnTo>
                <a:lnTo>
                  <a:pt x="8938" y="4320"/>
                </a:lnTo>
                <a:lnTo>
                  <a:pt x="9434" y="7344"/>
                </a:lnTo>
                <a:lnTo>
                  <a:pt x="10055" y="11232"/>
                </a:lnTo>
                <a:lnTo>
                  <a:pt x="10055" y="15120"/>
                </a:lnTo>
                <a:lnTo>
                  <a:pt x="9807" y="19008"/>
                </a:lnTo>
                <a:lnTo>
                  <a:pt x="8895" y="21386"/>
                </a:lnTo>
                <a:lnTo>
                  <a:pt x="7945" y="18144"/>
                </a:lnTo>
                <a:lnTo>
                  <a:pt x="7945" y="14688"/>
                </a:lnTo>
                <a:lnTo>
                  <a:pt x="8069" y="10800"/>
                </a:lnTo>
                <a:lnTo>
                  <a:pt x="8565" y="6912"/>
                </a:lnTo>
                <a:lnTo>
                  <a:pt x="9559" y="5616"/>
                </a:lnTo>
                <a:cubicBezTo>
                  <a:pt x="9559" y="5616"/>
                  <a:pt x="10205" y="3090"/>
                  <a:pt x="10428" y="2592"/>
                </a:cubicBezTo>
                <a:cubicBezTo>
                  <a:pt x="10619" y="2162"/>
                  <a:pt x="11421" y="1296"/>
                  <a:pt x="11421" y="1296"/>
                </a:cubicBezTo>
                <a:lnTo>
                  <a:pt x="12166" y="432"/>
                </a:lnTo>
                <a:lnTo>
                  <a:pt x="13283" y="864"/>
                </a:lnTo>
                <a:lnTo>
                  <a:pt x="13761" y="3286"/>
                </a:lnTo>
                <a:lnTo>
                  <a:pt x="14400" y="6480"/>
                </a:lnTo>
                <a:lnTo>
                  <a:pt x="14524" y="9072"/>
                </a:lnTo>
                <a:lnTo>
                  <a:pt x="14768" y="12336"/>
                </a:lnTo>
                <a:lnTo>
                  <a:pt x="14772" y="16848"/>
                </a:lnTo>
                <a:lnTo>
                  <a:pt x="13761" y="21386"/>
                </a:lnTo>
                <a:lnTo>
                  <a:pt x="12662" y="15984"/>
                </a:lnTo>
                <a:lnTo>
                  <a:pt x="12586" y="12336"/>
                </a:lnTo>
                <a:lnTo>
                  <a:pt x="13407" y="9072"/>
                </a:lnTo>
                <a:lnTo>
                  <a:pt x="14648" y="3024"/>
                </a:lnTo>
                <a:lnTo>
                  <a:pt x="15766" y="1728"/>
                </a:lnTo>
                <a:lnTo>
                  <a:pt x="16634" y="2592"/>
                </a:lnTo>
                <a:lnTo>
                  <a:pt x="17752" y="3456"/>
                </a:lnTo>
                <a:lnTo>
                  <a:pt x="18993" y="6912"/>
                </a:lnTo>
                <a:lnTo>
                  <a:pt x="19969" y="12336"/>
                </a:lnTo>
                <a:lnTo>
                  <a:pt x="19969" y="15839"/>
                </a:lnTo>
                <a:lnTo>
                  <a:pt x="18962" y="18758"/>
                </a:lnTo>
                <a:lnTo>
                  <a:pt x="18291" y="21386"/>
                </a:lnTo>
                <a:lnTo>
                  <a:pt x="16613" y="15839"/>
                </a:lnTo>
                <a:cubicBezTo>
                  <a:pt x="16613" y="15839"/>
                  <a:pt x="16469" y="11834"/>
                  <a:pt x="16613" y="10876"/>
                </a:cubicBezTo>
                <a:cubicBezTo>
                  <a:pt x="16807" y="9590"/>
                  <a:pt x="18372" y="6048"/>
                  <a:pt x="18372" y="6048"/>
                </a:cubicBezTo>
                <a:lnTo>
                  <a:pt x="18993" y="2160"/>
                </a:lnTo>
                <a:lnTo>
                  <a:pt x="19986" y="3456"/>
                </a:lnTo>
                <a:lnTo>
                  <a:pt x="20855" y="6048"/>
                </a:lnTo>
                <a:lnTo>
                  <a:pt x="21600" y="10800"/>
                </a:lnTo>
              </a:path>
            </a:pathLst>
          </a:custGeom>
          <a:ln w="381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pic>
        <p:nvPicPr>
          <p:cNvPr id="2312" name="image.png" descr="image.png"/>
          <p:cNvPicPr>
            <a:picLocks noChangeAspect="0"/>
          </p:cNvPicPr>
          <p:nvPr/>
        </p:nvPicPr>
        <p:blipFill>
          <a:blip r:embed="rId2">
            <a:extLst/>
          </a:blip>
          <a:stretch>
            <a:fillRect/>
          </a:stretch>
        </p:blipFill>
        <p:spPr>
          <a:xfrm>
            <a:off x="7818469" y="1442321"/>
            <a:ext cx="1936377" cy="948268"/>
          </a:xfrm>
          <a:prstGeom prst="rect">
            <a:avLst/>
          </a:prstGeom>
          <a:ln w="12700">
            <a:miter lim="400000"/>
          </a:ln>
        </p:spPr>
      </p:pic>
      <p:pic>
        <p:nvPicPr>
          <p:cNvPr id="2313" name="image.png" descr="image.png"/>
          <p:cNvPicPr>
            <a:picLocks noChangeAspect="0"/>
          </p:cNvPicPr>
          <p:nvPr/>
        </p:nvPicPr>
        <p:blipFill>
          <a:blip r:embed="rId3">
            <a:extLst/>
          </a:blip>
          <a:stretch>
            <a:fillRect/>
          </a:stretch>
        </p:blipFill>
        <p:spPr>
          <a:xfrm>
            <a:off x="8053543" y="1516031"/>
            <a:ext cx="1478181" cy="641476"/>
          </a:xfrm>
          <a:prstGeom prst="rect">
            <a:avLst/>
          </a:prstGeom>
          <a:ln w="12700">
            <a:miter lim="400000"/>
          </a:ln>
        </p:spPr>
      </p:pic>
      <p:sp>
        <p:nvSpPr>
          <p:cNvPr id="2314" name="Oval"/>
          <p:cNvSpPr/>
          <p:nvPr/>
        </p:nvSpPr>
        <p:spPr>
          <a:xfrm>
            <a:off x="4978400" y="3390900"/>
            <a:ext cx="2463800" cy="3733800"/>
          </a:xfrm>
          <a:prstGeom prst="ellipse">
            <a:avLst/>
          </a:prstGeom>
          <a:ln w="25400">
            <a:solidFill>
              <a:srgbClr val="000000"/>
            </a:solidFill>
            <a:custDash>
              <a:ds d="200000" sp="200000"/>
            </a:custDash>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