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577" r:id="rId2"/>
    <p:sldId id="497" r:id="rId3"/>
    <p:sldId id="513" r:id="rId4"/>
    <p:sldId id="514" r:id="rId5"/>
    <p:sldId id="515" r:id="rId6"/>
    <p:sldId id="516" r:id="rId7"/>
    <p:sldId id="517" r:id="rId8"/>
    <p:sldId id="518" r:id="rId9"/>
    <p:sldId id="526" r:id="rId10"/>
    <p:sldId id="568" r:id="rId11"/>
    <p:sldId id="567" r:id="rId12"/>
    <p:sldId id="569" r:id="rId13"/>
    <p:sldId id="523" r:id="rId14"/>
    <p:sldId id="524" r:id="rId15"/>
    <p:sldId id="525" r:id="rId16"/>
    <p:sldId id="580" r:id="rId17"/>
    <p:sldId id="521" r:id="rId18"/>
    <p:sldId id="522" r:id="rId19"/>
    <p:sldId id="527" r:id="rId20"/>
    <p:sldId id="528" r:id="rId21"/>
    <p:sldId id="564" r:id="rId22"/>
    <p:sldId id="578" r:id="rId23"/>
    <p:sldId id="531" r:id="rId24"/>
    <p:sldId id="529" r:id="rId25"/>
    <p:sldId id="530" r:id="rId26"/>
    <p:sldId id="532" r:id="rId27"/>
    <p:sldId id="533" r:id="rId28"/>
    <p:sldId id="536" r:id="rId29"/>
    <p:sldId id="581" r:id="rId30"/>
    <p:sldId id="314" r:id="rId31"/>
    <p:sldId id="315" r:id="rId32"/>
    <p:sldId id="316" r:id="rId33"/>
    <p:sldId id="475" r:id="rId34"/>
    <p:sldId id="319" r:id="rId35"/>
    <p:sldId id="322" r:id="rId36"/>
    <p:sldId id="321" r:id="rId37"/>
    <p:sldId id="505" r:id="rId38"/>
    <p:sldId id="506" r:id="rId39"/>
    <p:sldId id="579" r:id="rId40"/>
    <p:sldId id="343" r:id="rId41"/>
    <p:sldId id="344" r:id="rId42"/>
    <p:sldId id="540" r:id="rId43"/>
    <p:sldId id="345" r:id="rId44"/>
    <p:sldId id="541" r:id="rId45"/>
    <p:sldId id="582" r:id="rId46"/>
    <p:sldId id="339" r:id="rId47"/>
    <p:sldId id="544" r:id="rId48"/>
    <p:sldId id="356" r:id="rId49"/>
    <p:sldId id="371" r:id="rId50"/>
    <p:sldId id="419" r:id="rId51"/>
    <p:sldId id="414" r:id="rId52"/>
    <p:sldId id="415" r:id="rId53"/>
    <p:sldId id="545" r:id="rId54"/>
    <p:sldId id="546" r:id="rId55"/>
    <p:sldId id="416" r:id="rId56"/>
    <p:sldId id="562" r:id="rId57"/>
    <p:sldId id="563" r:id="rId58"/>
    <p:sldId id="394" r:id="rId59"/>
    <p:sldId id="403" r:id="rId60"/>
    <p:sldId id="470" r:id="rId61"/>
    <p:sldId id="404" r:id="rId62"/>
    <p:sldId id="406" r:id="rId63"/>
    <p:sldId id="542" r:id="rId64"/>
    <p:sldId id="543" r:id="rId65"/>
    <p:sldId id="560" r:id="rId66"/>
    <p:sldId id="583" r:id="rId67"/>
    <p:sldId id="547" r:id="rId68"/>
    <p:sldId id="561" r:id="rId69"/>
    <p:sldId id="549" r:id="rId70"/>
    <p:sldId id="550" r:id="rId71"/>
    <p:sldId id="551" r:id="rId72"/>
    <p:sldId id="552" r:id="rId73"/>
    <p:sldId id="553" r:id="rId74"/>
    <p:sldId id="554" r:id="rId75"/>
    <p:sldId id="555" r:id="rId76"/>
    <p:sldId id="556" r:id="rId77"/>
    <p:sldId id="557" r:id="rId78"/>
    <p:sldId id="558" r:id="rId79"/>
    <p:sldId id="559" r:id="rId80"/>
    <p:sldId id="565" r:id="rId81"/>
    <p:sldId id="570" r:id="rId82"/>
    <p:sldId id="571" r:id="rId83"/>
    <p:sldId id="572" r:id="rId84"/>
    <p:sldId id="573" r:id="rId85"/>
    <p:sldId id="574" r:id="rId86"/>
    <p:sldId id="575" r:id="rId87"/>
    <p:sldId id="576" r:id="rId88"/>
  </p:sldIdLst>
  <p:sldSz cx="9144000" cy="6858000" type="screen4x3"/>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9999FF"/>
    <a:srgbClr val="FF9966"/>
    <a:srgbClr val="66CCFF"/>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49" autoAdjust="0"/>
  </p:normalViewPr>
  <p:slideViewPr>
    <p:cSldViewPr>
      <p:cViewPr>
        <p:scale>
          <a:sx n="70" d="100"/>
          <a:sy n="70" d="100"/>
        </p:scale>
        <p:origin x="-1416" y="-120"/>
      </p:cViewPr>
      <p:guideLst>
        <p:guide orient="horz" pos="2160"/>
        <p:guide pos="2880"/>
      </p:guideLst>
    </p:cSldViewPr>
  </p:slideViewPr>
  <p:outlineViewPr>
    <p:cViewPr>
      <p:scale>
        <a:sx n="33" d="100"/>
        <a:sy n="33" d="100"/>
      </p:scale>
      <p:origin x="0" y="334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CDDDF7B-33CD-4A21-A702-DAB473623EE8}" type="datetimeFigureOut">
              <a:rPr lang="zh-CN" altLang="en-US" smtClean="0"/>
              <a:pPr/>
              <a:t>2021/7/12</a:t>
            </a:fld>
            <a:endParaRPr lang="zh-CN" altLang="en-US"/>
          </a:p>
        </p:txBody>
      </p:sp>
      <p:sp>
        <p:nvSpPr>
          <p:cNvPr id="4" name="幻灯片图像占位符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486F92DB-4F0C-4CC6-8086-6F5688900AC0}" type="slidenum">
              <a:rPr lang="zh-CN" altLang="en-US" smtClean="0"/>
              <a:pPr/>
              <a:t>‹#›</a:t>
            </a:fld>
            <a:endParaRPr lang="zh-CN" altLang="en-US"/>
          </a:p>
        </p:txBody>
      </p:sp>
    </p:spTree>
    <p:extLst>
      <p:ext uri="{BB962C8B-B14F-4D97-AF65-F5344CB8AC3E}">
        <p14:creationId xmlns:p14="http://schemas.microsoft.com/office/powerpoint/2010/main" val="3372817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11</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12</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9860" y="1279327"/>
            <a:ext cx="425958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13</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14</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15</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9860" y="1279327"/>
            <a:ext cx="425958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17</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18</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F1741C-85BD-4F38-9BB7-D9E2CB2F0438}" type="slidenum">
              <a:rPr lang="en-US" altLang="zh-CN"/>
              <a:pPr/>
              <a:t>31</a:t>
            </a:fld>
            <a:endParaRPr lang="en-US" altLang="zh-CN"/>
          </a:p>
        </p:txBody>
      </p:sp>
      <p:sp>
        <p:nvSpPr>
          <p:cNvPr id="31746" name="Rectangle 1026"/>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31747" name="Rectangle 1027"/>
          <p:cNvSpPr>
            <a:spLocks noGrp="1" noChangeArrowheads="1"/>
          </p:cNvSpPr>
          <p:nvPr>
            <p:ph type="body" idx="1"/>
          </p:nvPr>
        </p:nvSpPr>
        <p:spPr bwMode="auto">
          <a:xfrm>
            <a:off x="946574" y="4861441"/>
            <a:ext cx="5206153" cy="4605576"/>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1133042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235936-FF8B-42F4-805A-7BA8D37D3E53}" type="slidenum">
              <a:rPr lang="en-US" altLang="zh-CN"/>
              <a:pPr/>
              <a:t>32</a:t>
            </a:fld>
            <a:endParaRPr lang="en-US" altLang="zh-CN"/>
          </a:p>
        </p:txBody>
      </p:sp>
      <p:sp>
        <p:nvSpPr>
          <p:cNvPr id="38914" name="Rectangle 1026"/>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38915" name="Rectangle 1027"/>
          <p:cNvSpPr>
            <a:spLocks noGrp="1" noChangeArrowheads="1"/>
          </p:cNvSpPr>
          <p:nvPr>
            <p:ph type="body" idx="1"/>
          </p:nvPr>
        </p:nvSpPr>
        <p:spPr bwMode="auto">
          <a:xfrm>
            <a:off x="946574" y="4861441"/>
            <a:ext cx="5206153" cy="4605576"/>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2492244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DA826-FE6C-4850-8E07-F5DBD3A40F73}" type="slidenum">
              <a:rPr lang="en-US" altLang="zh-CN"/>
              <a:pPr/>
              <a:t>35</a:t>
            </a:fld>
            <a:endParaRPr lang="en-US" altLang="zh-CN"/>
          </a:p>
        </p:txBody>
      </p:sp>
      <p:sp>
        <p:nvSpPr>
          <p:cNvPr id="33794" name="Rectangle 2"/>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946574" y="4861441"/>
            <a:ext cx="5206153" cy="4605576"/>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403174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9860" y="1279327"/>
            <a:ext cx="425958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3</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86F92DB-4F0C-4CC6-8086-6F5688900AC0}" type="slidenum">
              <a:rPr lang="zh-CN" altLang="en-US" smtClean="0"/>
              <a:pPr/>
              <a:t>36</a:t>
            </a:fld>
            <a:endParaRPr lang="zh-CN" altLang="en-US"/>
          </a:p>
        </p:txBody>
      </p:sp>
    </p:spTree>
    <p:extLst>
      <p:ext uri="{BB962C8B-B14F-4D97-AF65-F5344CB8AC3E}">
        <p14:creationId xmlns:p14="http://schemas.microsoft.com/office/powerpoint/2010/main" val="939494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F1A0F-74C0-4973-B8A6-D3F1FF86FE57}" type="slidenum">
              <a:rPr lang="en-US" altLang="zh-CN"/>
              <a:pPr/>
              <a:t>37</a:t>
            </a:fld>
            <a:endParaRPr lang="en-US" altLang="zh-CN"/>
          </a:p>
        </p:txBody>
      </p:sp>
      <p:sp>
        <p:nvSpPr>
          <p:cNvPr id="36866" name="Rectangle 2"/>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46574" y="4861441"/>
            <a:ext cx="5206153" cy="4605576"/>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547669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BD453-6B31-4FD4-9AE4-FF16AB335C39}" type="slidenum">
              <a:rPr lang="en-US" altLang="zh-CN"/>
              <a:pPr/>
              <a:t>38</a:t>
            </a:fld>
            <a:endParaRPr lang="en-US" altLang="zh-CN"/>
          </a:p>
        </p:txBody>
      </p:sp>
      <p:sp>
        <p:nvSpPr>
          <p:cNvPr id="44034" name="Rectangle 2"/>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946574" y="4861441"/>
            <a:ext cx="5206153" cy="4605576"/>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179964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39</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AD65D-9743-4081-897D-921777439B4F}" type="slidenum">
              <a:rPr lang="en-US" altLang="zh-CN"/>
              <a:pPr/>
              <a:t>43</a:t>
            </a:fld>
            <a:endParaRPr lang="en-US" altLang="zh-CN"/>
          </a:p>
        </p:txBody>
      </p:sp>
      <p:sp>
        <p:nvSpPr>
          <p:cNvPr id="57346" name="Rectangle 2"/>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46574" y="4861441"/>
            <a:ext cx="5206153" cy="4605576"/>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1908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AD65D-9743-4081-897D-921777439B4F}" type="slidenum">
              <a:rPr lang="en-US" altLang="zh-CN"/>
              <a:pPr/>
              <a:t>44</a:t>
            </a:fld>
            <a:endParaRPr lang="en-US" altLang="zh-CN"/>
          </a:p>
        </p:txBody>
      </p:sp>
      <p:sp>
        <p:nvSpPr>
          <p:cNvPr id="57346" name="Rectangle 2"/>
          <p:cNvSpPr>
            <a:spLocks noGrp="1" noRot="1" noChangeAspect="1" noChangeArrowheads="1" noTextEdit="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46574" y="4861441"/>
            <a:ext cx="5206153" cy="4605576"/>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1908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67</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70</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9860" y="1279327"/>
            <a:ext cx="425958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71</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9860" y="1279327"/>
            <a:ext cx="425958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72</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4</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73</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76</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77</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78</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5</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6</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9860" y="1279327"/>
            <a:ext cx="425958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7</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8</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9</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37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FB58365-D645-4294-9AFA-C84C695EFECF}" type="slidenum">
              <a:rPr lang="zh-CN" altLang="en-US" smtClean="0"/>
              <a:t>10</a:t>
            </a:fld>
            <a:endParaRPr lang="zh-CN" altLang="en-US"/>
          </a:p>
        </p:txBody>
      </p:sp>
    </p:spTree>
    <p:extLst>
      <p:ext uri="{BB962C8B-B14F-4D97-AF65-F5344CB8AC3E}">
        <p14:creationId xmlns:p14="http://schemas.microsoft.com/office/powerpoint/2010/main" val="226425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2"/>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3938590"/>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a:xfrm>
            <a:off x="457200" y="6251575"/>
            <a:ext cx="2133600" cy="476250"/>
          </a:xfrm>
        </p:spPr>
        <p:txBody>
          <a:bodyPr/>
          <a:lstStyle>
            <a:lvl1pPr>
              <a:defRPr/>
            </a:lvl1pPr>
          </a:lstStyle>
          <a:p>
            <a:endParaRPr lang="en-US" altLang="zh-CN"/>
          </a:p>
        </p:txBody>
      </p:sp>
      <p:sp>
        <p:nvSpPr>
          <p:cNvPr id="7" name="灯片编号占位符 6"/>
          <p:cNvSpPr>
            <a:spLocks noGrp="1"/>
          </p:cNvSpPr>
          <p:nvPr>
            <p:ph type="sldNum" sz="quarter" idx="11"/>
          </p:nvPr>
        </p:nvSpPr>
        <p:spPr>
          <a:xfrm>
            <a:off x="6553200" y="6248400"/>
            <a:ext cx="2133600" cy="476250"/>
          </a:xfrm>
        </p:spPr>
        <p:txBody>
          <a:bodyPr/>
          <a:lstStyle>
            <a:lvl1pPr>
              <a:defRPr/>
            </a:lvl1pPr>
          </a:lstStyle>
          <a:p>
            <a:fld id="{90ACD458-5795-4636-82E0-4ECF4D8FB3DD}" type="slidenum">
              <a:rPr lang="zh-CN" altLang="en-US"/>
              <a:pPr/>
              <a:t>‹#›</a:t>
            </a:fld>
            <a:endParaRPr lang="en-US" altLang="zh-CN"/>
          </a:p>
        </p:txBody>
      </p:sp>
      <p:sp>
        <p:nvSpPr>
          <p:cNvPr id="8" name="页脚占位符 7"/>
          <p:cNvSpPr>
            <a:spLocks noGrp="1"/>
          </p:cNvSpPr>
          <p:nvPr>
            <p:ph type="ftr" sz="quarter" idx="12"/>
          </p:nvPr>
        </p:nvSpPr>
        <p:spPr>
          <a:xfrm>
            <a:off x="3124200" y="6248400"/>
            <a:ext cx="2895600" cy="476250"/>
          </a:xfrm>
        </p:spPr>
        <p:txBody>
          <a:bodyPr/>
          <a:lstStyle>
            <a:lvl1pPr>
              <a:defRPr/>
            </a:lvl1pPr>
          </a:lstStyle>
          <a:p>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52A2E53-6C57-461D-A2E1-0998C886BCD2}" type="datetimeFigureOut">
              <a:rPr lang="zh-CN" altLang="en-US" smtClean="0"/>
              <a:pPr/>
              <a:t>2021/7/12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230DC7-4477-4DE3-B55A-DEC06AF5A051}"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A2E53-6C57-461D-A2E1-0998C886BCD2}" type="datetimeFigureOut">
              <a:rPr lang="zh-CN" altLang="en-US" smtClean="0"/>
              <a:pPr/>
              <a:t>2021/7/12</a:t>
            </a:fld>
            <a:endParaRPr lang="zh-CN" altLang="en-US"/>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30DC7-4477-4DE3-B55A-DEC06AF5A05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11" Type="http://schemas.openxmlformats.org/officeDocument/2006/relationships/image" Target="../media/image17.png"/><Relationship Id="rId10" Type="http://schemas.openxmlformats.org/officeDocument/2006/relationships/image" Target="../media/image16.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0.png"/><Relationship Id="rId7" Type="http://schemas.openxmlformats.org/officeDocument/2006/relationships/image" Target="../media/image1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170.png"/><Relationship Id="rId4" Type="http://schemas.openxmlformats.org/officeDocument/2006/relationships/image" Target="../media/image290.png"/><Relationship Id="rId9" Type="http://schemas.openxmlformats.org/officeDocument/2006/relationships/image" Target="../media/image190.png"/></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31.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30.png"/><Relationship Id="rId16" Type="http://schemas.openxmlformats.org/officeDocument/2006/relationships/image" Target="../media/image95.png"/><Relationship Id="rId20" Type="http://schemas.openxmlformats.org/officeDocument/2006/relationships/image" Target="../media/image33.png"/><Relationship Id="rId1" Type="http://schemas.openxmlformats.org/officeDocument/2006/relationships/slideLayout" Target="../slideLayouts/slideLayout12.xml"/><Relationship Id="rId11" Type="http://schemas.openxmlformats.org/officeDocument/2006/relationships/image" Target="../media/image200.png"/><Relationship Id="rId15" Type="http://schemas.openxmlformats.org/officeDocument/2006/relationships/image" Target="../media/image94.png"/><Relationship Id="rId10" Type="http://schemas.openxmlformats.org/officeDocument/2006/relationships/image" Target="../media/image90.png"/><Relationship Id="rId19" Type="http://schemas.openxmlformats.org/officeDocument/2006/relationships/image" Target="../media/image98.png"/><Relationship Id="rId4" Type="http://schemas.openxmlformats.org/officeDocument/2006/relationships/image" Target="../media/image32.png"/><Relationship Id="rId1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63.png"/><Relationship Id="rId1" Type="http://schemas.openxmlformats.org/officeDocument/2006/relationships/slideLayout" Target="../slideLayouts/slideLayout12.xml"/><Relationship Id="rId5" Type="http://schemas.openxmlformats.org/officeDocument/2006/relationships/image" Target="../media/image810.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430.png"/></Relationships>
</file>

<file path=ppt/slides/_rels/slide35.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7.wmf"/><Relationship Id="rId5" Type="http://schemas.openxmlformats.org/officeDocument/2006/relationships/oleObject" Target="../embeddings/oleObject1.bin"/><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22.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image" Target="../media/image69.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57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1.wmf"/><Relationship Id="rId11" Type="http://schemas.openxmlformats.org/officeDocument/2006/relationships/image" Target="../media/image560.png"/><Relationship Id="rId5" Type="http://schemas.openxmlformats.org/officeDocument/2006/relationships/oleObject" Target="../embeddings/oleObject5.bin"/><Relationship Id="rId10" Type="http://schemas.openxmlformats.org/officeDocument/2006/relationships/image" Target="../media/image551.png"/><Relationship Id="rId4" Type="http://schemas.openxmlformats.org/officeDocument/2006/relationships/image" Target="../media/image80.wmf"/><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oleObject" Target="../embeddings/oleObject7.bin"/><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5.wmf"/><Relationship Id="rId5" Type="http://schemas.openxmlformats.org/officeDocument/2006/relationships/oleObject" Target="../embeddings/oleObject8.bin"/><Relationship Id="rId10" Type="http://schemas.openxmlformats.org/officeDocument/2006/relationships/image" Target="../media/image86.wmf"/><Relationship Id="rId4" Type="http://schemas.openxmlformats.org/officeDocument/2006/relationships/image" Target="../media/image84.wmf"/><Relationship Id="rId9"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image" Target="../media/image81.png"/><Relationship Id="rId7"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2.png"/><Relationship Id="rId10" Type="http://schemas.openxmlformats.org/officeDocument/2006/relationships/image" Target="../media/image102.png"/><Relationship Id="rId9" Type="http://schemas.openxmlformats.org/officeDocument/2006/relationships/image" Target="../media/image1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0.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0.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9.png"/><Relationship Id="rId7" Type="http://schemas.openxmlformats.org/officeDocument/2006/relationships/image" Target="../media/image10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107.wmf"/><Relationship Id="rId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0.png"/><Relationship Id="rId1" Type="http://schemas.openxmlformats.org/officeDocument/2006/relationships/slideLayout" Target="../slideLayouts/slideLayout2.xml"/><Relationship Id="rId5" Type="http://schemas.openxmlformats.org/officeDocument/2006/relationships/image" Target="../media/image1150.png"/><Relationship Id="rId4" Type="http://schemas.openxmlformats.org/officeDocument/2006/relationships/image" Target="../media/image1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8.png"/><Relationship Id="rId5" Type="http://schemas.openxmlformats.org/officeDocument/2006/relationships/image" Target="../media/image116.wmf"/><Relationship Id="rId4"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16.wmf"/><Relationship Id="rId4" Type="http://schemas.openxmlformats.org/officeDocument/2006/relationships/oleObject" Target="../embeddings/oleObject13.bin"/></Relationships>
</file>

<file path=ppt/slides/_rels/slide5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oleObject" Target="../embeddings/oleObject14.bin"/><Relationship Id="rId7"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6.wmf"/><Relationship Id="rId9"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25.png"/><Relationship Id="rId4" Type="http://schemas.openxmlformats.org/officeDocument/2006/relationships/image" Target="../media/image120.wmf"/></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32.png"/><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30.wmf"/><Relationship Id="rId5" Type="http://schemas.openxmlformats.org/officeDocument/2006/relationships/oleObject" Target="../embeddings/oleObject16.bin"/><Relationship Id="rId4" Type="http://schemas.openxmlformats.org/officeDocument/2006/relationships/image" Target="../media/image133.jpe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0.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100.png"/><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30.png"/><Relationship Id="rId4" Type="http://schemas.openxmlformats.org/officeDocument/2006/relationships/image" Target="../media/image146.jpg"/></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3.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260.png"/><Relationship Id="rId4" Type="http://schemas.openxmlformats.org/officeDocument/2006/relationships/image" Target="../media/image154.pn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 Id="rId5" Type="http://schemas.openxmlformats.org/officeDocument/2006/relationships/image" Target="../media/image1320.png"/><Relationship Id="rId4" Type="http://schemas.openxmlformats.org/officeDocument/2006/relationships/image" Target="../media/image159.png"/></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 Id="rId4" Type="http://schemas.openxmlformats.org/officeDocument/2006/relationships/image" Target="../media/image162.png"/></Relationships>
</file>

<file path=ppt/slides/_rels/slide7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63.png"/><Relationship Id="rId7" Type="http://schemas.openxmlformats.org/officeDocument/2006/relationships/image" Target="../media/image140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380.png"/><Relationship Id="rId10" Type="http://schemas.openxmlformats.org/officeDocument/2006/relationships/image" Target="../media/image167.png"/><Relationship Id="rId4" Type="http://schemas.openxmlformats.org/officeDocument/2006/relationships/image" Target="../media/image164.png"/><Relationship Id="rId9" Type="http://schemas.openxmlformats.org/officeDocument/2006/relationships/image" Target="../media/image166.png"/></Relationships>
</file>

<file path=ppt/slides/_rels/slide77.xml.rels><?xml version="1.0" encoding="UTF-8" standalone="yes"?>
<Relationships xmlns="http://schemas.openxmlformats.org/package/2006/relationships"><Relationship Id="rId8" Type="http://schemas.openxmlformats.org/officeDocument/2006/relationships/image" Target="../media/image1490.png"/><Relationship Id="rId3" Type="http://schemas.openxmlformats.org/officeDocument/2006/relationships/image" Target="../media/image1440.png"/><Relationship Id="rId7"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jpeg"/></Relationships>
</file>

<file path=ppt/slides/_rels/slide7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17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220.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8.jpeg"/><Relationship Id="rId7" Type="http://schemas.openxmlformats.org/officeDocument/2006/relationships/image" Target="../media/image177.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9.bin"/><Relationship Id="rId5" Type="http://schemas.openxmlformats.org/officeDocument/2006/relationships/image" Target="../media/image176.wmf"/><Relationship Id="rId4" Type="http://schemas.openxmlformats.org/officeDocument/2006/relationships/oleObject" Target="../embeddings/oleObject18.bin"/></Relationships>
</file>

<file path=ppt/slides/_rels/slide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4" y="4465740"/>
            <a:ext cx="9127738" cy="2392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a:extLst>
              <a:ext uri="{FF2B5EF4-FFF2-40B4-BE49-F238E27FC236}">
                <a16:creationId xmlns:a16="http://schemas.microsoft.com/office/drawing/2014/main" xmlns="" id="{0AC00F5A-8047-4312-86D3-7A7046DFD8D3}"/>
              </a:ext>
            </a:extLst>
          </p:cNvPr>
          <p:cNvSpPr txBox="1"/>
          <p:nvPr/>
        </p:nvSpPr>
        <p:spPr>
          <a:xfrm>
            <a:off x="16265" y="1950697"/>
            <a:ext cx="9114543" cy="584775"/>
          </a:xfrm>
          <a:prstGeom prst="rect">
            <a:avLst/>
          </a:prstGeom>
          <a:noFill/>
        </p:spPr>
        <p:txBody>
          <a:bodyPr wrap="square" rtlCol="0">
            <a:spAutoFit/>
          </a:bodyPr>
          <a:lstStyle/>
          <a:p>
            <a:pPr algn="ctr"/>
            <a:r>
              <a:rPr lang="zh-CN" altLang="en-US" sz="3200" dirty="0"/>
              <a:t>中高能核反应实</a:t>
            </a:r>
            <a:r>
              <a:rPr lang="zh-CN" altLang="en-US" sz="3200" dirty="0" smtClean="0"/>
              <a:t>验研</a:t>
            </a:r>
            <a:r>
              <a:rPr lang="zh-CN" altLang="en-US" sz="3200" dirty="0" smtClean="0"/>
              <a:t>究基础讲座</a:t>
            </a:r>
            <a:endParaRPr lang="en-US" altLang="zh-CN" sz="3200" b="1" spc="-1" dirty="0" smtClean="0">
              <a:solidFill>
                <a:srgbClr val="000000"/>
              </a:solidFill>
              <a:uFill>
                <a:solidFill>
                  <a:srgbClr val="FFFFFF"/>
                </a:solidFill>
              </a:u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3130053"/>
            <a:ext cx="9144000" cy="3600"/>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70432" y="3382104"/>
            <a:ext cx="4996543" cy="984885"/>
          </a:xfrm>
          <a:prstGeom prst="rect">
            <a:avLst/>
          </a:prstGeom>
        </p:spPr>
        <p:txBody>
          <a:bodyPr wrap="square">
            <a:spAutoFit/>
          </a:bodyPr>
          <a:lstStyle/>
          <a:p>
            <a:pPr algn="ctr">
              <a:spcBef>
                <a:spcPts val="1200"/>
              </a:spcBef>
            </a:pPr>
            <a:r>
              <a:rPr lang="zh-CN" altLang="en-US" sz="2400" spc="-1" dirty="0" smtClean="0">
                <a:solidFill>
                  <a:srgbClr val="00000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rPr>
              <a:t>肖志刚</a:t>
            </a:r>
            <a:endParaRPr lang="en-US" altLang="zh-CN" sz="2400" spc="-1" dirty="0" smtClean="0">
              <a:solidFill>
                <a:srgbClr val="00000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1200"/>
              </a:spcBef>
            </a:pPr>
            <a:r>
              <a:rPr lang="zh-CN" altLang="en-US" sz="2400" spc="-1" dirty="0" smtClean="0">
                <a:solidFill>
                  <a:srgbClr val="00000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rPr>
              <a:t>清华大学物理系</a:t>
            </a:r>
            <a:endParaRPr lang="en-US" altLang="zh-CN" sz="2400" spc="-1" dirty="0" smtClean="0">
              <a:solidFill>
                <a:srgbClr val="00000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矩形 3"/>
          <p:cNvSpPr/>
          <p:nvPr/>
        </p:nvSpPr>
        <p:spPr>
          <a:xfrm>
            <a:off x="16263" y="-29263"/>
            <a:ext cx="9127738" cy="957250"/>
          </a:xfrm>
          <a:prstGeom prst="rect">
            <a:avLst/>
          </a:prstGeom>
          <a:gradFill flip="none" rotWithShape="1">
            <a:gsLst>
              <a:gs pos="0">
                <a:schemeClr val="accent5">
                  <a:lumMod val="50000"/>
                </a:schemeClr>
              </a:gs>
              <a:gs pos="55000">
                <a:schemeClr val="accent1">
                  <a:tint val="44500"/>
                  <a:satMod val="160000"/>
                </a:schemeClr>
              </a:gs>
              <a:gs pos="100000">
                <a:schemeClr val="accent2">
                  <a:lumMod val="60000"/>
                  <a:lumOff val="40000"/>
                </a:schemeClr>
              </a:gs>
            </a:gsLst>
            <a:lin ang="0" scaled="1"/>
            <a:tileRect/>
          </a:gradFill>
          <a:effectLst>
            <a:softEdge rad="50800"/>
          </a:effectLst>
        </p:spPr>
        <p:txBody>
          <a:bodyPr wrap="square">
            <a:spAutoFit/>
          </a:bodyPr>
          <a:lstStyle/>
          <a:p>
            <a:pPr algn="r">
              <a:lnSpc>
                <a:spcPct val="150000"/>
              </a:lnSpc>
            </a:pPr>
            <a:r>
              <a:rPr lang="zh-CN" altLang="en-US" sz="2000" b="1" u="sng" spc="-1" dirty="0" smtClean="0">
                <a:solidFill>
                  <a:srgbClr val="00206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rPr>
              <a:t>核  物  理  讲  习  班</a:t>
            </a:r>
            <a:endParaRPr lang="en-US" altLang="zh-CN" sz="2000" b="1" u="sng" spc="-1" dirty="0" smtClean="0">
              <a:solidFill>
                <a:srgbClr val="00206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endParaRPr>
          </a:p>
          <a:p>
            <a:pPr algn="r">
              <a:lnSpc>
                <a:spcPct val="150000"/>
              </a:lnSpc>
            </a:pPr>
            <a:r>
              <a:rPr lang="en-US" altLang="zh-CN" b="1" spc="-1" dirty="0" smtClean="0">
                <a:solidFill>
                  <a:srgbClr val="00206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rPr>
              <a:t>2021-07-12</a:t>
            </a:r>
            <a:r>
              <a:rPr lang="zh-CN" altLang="en-US" b="1" spc="-1" dirty="0" smtClean="0">
                <a:solidFill>
                  <a:srgbClr val="00206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rPr>
              <a:t>，浙江湖州</a:t>
            </a:r>
            <a:r>
              <a:rPr lang="en-US" altLang="zh-CN" sz="2000" b="1" spc="-1" dirty="0" smtClean="0">
                <a:solidFill>
                  <a:srgbClr val="00206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2000" b="1" spc="-1" dirty="0">
              <a:solidFill>
                <a:srgbClr val="002060"/>
              </a:solidFill>
              <a:uFill>
                <a:solidFill>
                  <a:srgbClr val="FFFFFF"/>
                </a:solidFill>
              </a:u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Picture 2" descr="C:\Users\luojie\Desktop\物理系形象设计\物理系透明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9262" y="6194418"/>
            <a:ext cx="2789218" cy="66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195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AC00F5A-8047-4312-86D3-7A7046DFD8D3}"/>
              </a:ext>
            </a:extLst>
          </p:cNvPr>
          <p:cNvSpPr txBox="1"/>
          <p:nvPr/>
        </p:nvSpPr>
        <p:spPr>
          <a:xfrm>
            <a:off x="322866" y="5953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smtClean="0"/>
              <a:t>核物质状态方程</a:t>
            </a:r>
            <a:endParaRPr lang="zh-CN" altLang="en-US" dirty="0"/>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 name="TextBox 5"/>
              <p:cNvSpPr txBox="1"/>
              <p:nvPr/>
            </p:nvSpPr>
            <p:spPr>
              <a:xfrm>
                <a:off x="167696" y="769116"/>
                <a:ext cx="8352430" cy="877869"/>
              </a:xfrm>
              <a:prstGeom prst="rect">
                <a:avLst/>
              </a:prstGeom>
              <a:noFill/>
            </p:spPr>
            <p:txBody>
              <a:bodyPr wrap="square" rtlCol="0">
                <a:spAutoFit/>
              </a:bodyPr>
              <a:lstStyle/>
              <a:p>
                <a:r>
                  <a:rPr lang="zh-CN" altLang="en-US" sz="2400" b="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对原子核而言：</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r>
                      <a:rPr lang="en-US" altLang="zh-CN" sz="2400" b="1" i="1" smtClean="0">
                        <a:solidFill>
                          <a:schemeClr val="tx1"/>
                        </a:solidFill>
                        <a:latin typeface="Cambria Math"/>
                      </a:rPr>
                      <m:t>𝑩</m:t>
                    </m:r>
                    <m:d>
                      <m:dPr>
                        <m:ctrlPr>
                          <a:rPr lang="en-US" altLang="zh-CN" sz="2400" b="1" i="1">
                            <a:solidFill>
                              <a:schemeClr val="tx1"/>
                            </a:solidFill>
                            <a:latin typeface="Cambria Math"/>
                          </a:rPr>
                        </m:ctrlPr>
                      </m:dPr>
                      <m:e>
                        <m:r>
                          <a:rPr lang="en-US" altLang="zh-CN" sz="2400" b="1" i="1">
                            <a:solidFill>
                              <a:schemeClr val="tx1"/>
                            </a:solidFill>
                            <a:latin typeface="Cambria Math"/>
                          </a:rPr>
                          <m:t>𝒁</m:t>
                        </m:r>
                        <m:r>
                          <a:rPr lang="en-US" altLang="zh-CN" sz="2400" b="1" i="1">
                            <a:solidFill>
                              <a:schemeClr val="tx1"/>
                            </a:solidFill>
                            <a:latin typeface="Cambria Math"/>
                          </a:rPr>
                          <m:t>,</m:t>
                        </m:r>
                        <m:r>
                          <a:rPr lang="en-US" altLang="zh-CN" sz="2400" b="1" i="1">
                            <a:solidFill>
                              <a:schemeClr val="tx1"/>
                            </a:solidFill>
                            <a:latin typeface="Cambria Math"/>
                          </a:rPr>
                          <m:t>𝑨</m:t>
                        </m:r>
                      </m:e>
                    </m:d>
                    <m:r>
                      <a:rPr lang="en-US" altLang="zh-CN" sz="2400" b="1" i="1" smtClean="0">
                        <a:solidFill>
                          <a:schemeClr val="tx1"/>
                        </a:solidFill>
                        <a:latin typeface="Cambria Math"/>
                      </a:rPr>
                      <m:t>=</m:t>
                    </m:r>
                    <m:sSub>
                      <m:sSubPr>
                        <m:ctrlPr>
                          <a:rPr lang="en-US" altLang="zh-CN" sz="2400" b="1" i="1" smtClean="0">
                            <a:solidFill>
                              <a:schemeClr val="tx1"/>
                            </a:solidFill>
                            <a:latin typeface="Cambria Math"/>
                          </a:rPr>
                        </m:ctrlPr>
                      </m:sSubPr>
                      <m:e>
                        <m:r>
                          <a:rPr lang="en-US" altLang="zh-CN" sz="2400" b="1" i="1" smtClean="0">
                            <a:solidFill>
                              <a:schemeClr val="tx1"/>
                            </a:solidFill>
                            <a:latin typeface="Cambria Math"/>
                          </a:rPr>
                          <m:t>𝑩</m:t>
                        </m:r>
                      </m:e>
                      <m:sub>
                        <m:r>
                          <a:rPr lang="en-US" altLang="zh-CN" sz="2400" b="1" i="1" smtClean="0">
                            <a:solidFill>
                              <a:schemeClr val="tx1"/>
                            </a:solidFill>
                            <a:latin typeface="Cambria Math"/>
                          </a:rPr>
                          <m:t>𝒗</m:t>
                        </m:r>
                      </m:sub>
                    </m:sSub>
                    <m:r>
                      <a:rPr lang="en-US" altLang="zh-CN" sz="2400" b="1" i="1" smtClean="0">
                        <a:solidFill>
                          <a:schemeClr val="tx1"/>
                        </a:solidFill>
                        <a:latin typeface="Cambria Math"/>
                      </a:rPr>
                      <m:t>+</m:t>
                    </m:r>
                    <m:sSub>
                      <m:sSubPr>
                        <m:ctrlPr>
                          <a:rPr lang="en-US" altLang="zh-CN" sz="2400" b="1" i="1">
                            <a:solidFill>
                              <a:schemeClr val="tx1"/>
                            </a:solidFill>
                            <a:latin typeface="Cambria Math"/>
                          </a:rPr>
                        </m:ctrlPr>
                      </m:sSubPr>
                      <m:e>
                        <m:r>
                          <a:rPr lang="en-US" altLang="zh-CN" sz="2400" b="1" i="1">
                            <a:solidFill>
                              <a:schemeClr val="tx1"/>
                            </a:solidFill>
                            <a:latin typeface="Cambria Math"/>
                          </a:rPr>
                          <m:t>𝑩</m:t>
                        </m:r>
                      </m:e>
                      <m:sub>
                        <m:r>
                          <a:rPr lang="en-US" altLang="zh-CN" sz="2400" b="1" i="1" smtClean="0">
                            <a:solidFill>
                              <a:schemeClr val="tx1"/>
                            </a:solidFill>
                            <a:latin typeface="Cambria Math"/>
                          </a:rPr>
                          <m:t>𝒔</m:t>
                        </m:r>
                      </m:sub>
                    </m:sSub>
                    <m:r>
                      <a:rPr lang="en-US" altLang="zh-CN" sz="2400" b="1" i="0" smtClean="0">
                        <a:solidFill>
                          <a:schemeClr val="tx1"/>
                        </a:solidFill>
                        <a:latin typeface="Cambria Math"/>
                      </a:rPr>
                      <m:t>+</m:t>
                    </m:r>
                    <m:sSub>
                      <m:sSubPr>
                        <m:ctrlPr>
                          <a:rPr lang="en-US" altLang="zh-CN" sz="2400" b="1" i="1">
                            <a:solidFill>
                              <a:schemeClr val="tx1"/>
                            </a:solidFill>
                            <a:latin typeface="Cambria Math"/>
                          </a:rPr>
                        </m:ctrlPr>
                      </m:sSubPr>
                      <m:e>
                        <m:r>
                          <a:rPr lang="en-US" altLang="zh-CN" sz="2400" b="1" i="1">
                            <a:solidFill>
                              <a:schemeClr val="tx1"/>
                            </a:solidFill>
                            <a:latin typeface="Cambria Math"/>
                          </a:rPr>
                          <m:t>𝑩</m:t>
                        </m:r>
                      </m:e>
                      <m:sub>
                        <m:r>
                          <a:rPr lang="en-US" altLang="zh-CN" sz="2400" b="1" i="1" smtClean="0">
                            <a:solidFill>
                              <a:schemeClr val="tx1"/>
                            </a:solidFill>
                            <a:latin typeface="Cambria Math"/>
                          </a:rPr>
                          <m:t>𝒄</m:t>
                        </m:r>
                      </m:sub>
                    </m:sSub>
                    <m:r>
                      <a:rPr lang="en-US" altLang="zh-CN" sz="2400" b="1" i="0" smtClean="0">
                        <a:solidFill>
                          <a:schemeClr val="tx1"/>
                        </a:solidFill>
                        <a:latin typeface="Cambria Math"/>
                      </a:rPr>
                      <m:t>+</m:t>
                    </m:r>
                    <m:sSub>
                      <m:sSubPr>
                        <m:ctrlPr>
                          <a:rPr lang="en-US" altLang="zh-CN" sz="2400" b="1" i="1" smtClean="0">
                            <a:solidFill>
                              <a:schemeClr val="tx1"/>
                            </a:solidFill>
                            <a:latin typeface="Cambria Math"/>
                          </a:rPr>
                        </m:ctrlPr>
                      </m:sSubPr>
                      <m:e>
                        <m:r>
                          <a:rPr lang="en-US" altLang="zh-CN" sz="2400" b="1" i="1">
                            <a:solidFill>
                              <a:schemeClr val="tx1"/>
                            </a:solidFill>
                            <a:latin typeface="Cambria Math"/>
                          </a:rPr>
                          <m:t>𝑩</m:t>
                        </m:r>
                      </m:e>
                      <m:sub>
                        <m:r>
                          <a:rPr lang="en-US" altLang="zh-CN" sz="2400" b="1" i="1" smtClean="0">
                            <a:solidFill>
                              <a:schemeClr val="tx1"/>
                            </a:solidFill>
                            <a:latin typeface="Cambria Math"/>
                          </a:rPr>
                          <m:t>𝒂</m:t>
                        </m:r>
                      </m:sub>
                    </m:sSub>
                    <m:r>
                      <a:rPr lang="en-US" altLang="zh-CN" sz="2400" b="1" i="0" smtClean="0">
                        <a:solidFill>
                          <a:schemeClr val="tx1"/>
                        </a:solidFill>
                        <a:latin typeface="Cambria Math"/>
                      </a:rPr>
                      <m:t>+</m:t>
                    </m:r>
                    <m:sSub>
                      <m:sSubPr>
                        <m:ctrlPr>
                          <a:rPr lang="en-US" altLang="zh-CN" sz="2400" b="1" i="1">
                            <a:solidFill>
                              <a:schemeClr val="tx1"/>
                            </a:solidFill>
                            <a:latin typeface="Cambria Math"/>
                          </a:rPr>
                        </m:ctrlPr>
                      </m:sSubPr>
                      <m:e>
                        <m:r>
                          <a:rPr lang="en-US" altLang="zh-CN" sz="2400" b="1" i="1">
                            <a:solidFill>
                              <a:schemeClr val="tx1"/>
                            </a:solidFill>
                            <a:latin typeface="Cambria Math"/>
                          </a:rPr>
                          <m:t>𝑩</m:t>
                        </m:r>
                      </m:e>
                      <m:sub>
                        <m:r>
                          <a:rPr lang="en-US" altLang="zh-CN" sz="2400" b="1" i="1" smtClean="0">
                            <a:solidFill>
                              <a:schemeClr val="tx1"/>
                            </a:solidFill>
                            <a:latin typeface="Cambria Math"/>
                          </a:rPr>
                          <m:t>𝒑</m:t>
                        </m:r>
                      </m:sub>
                    </m:sSub>
                  </m:oMath>
                </a14:m>
                <a:r>
                  <a:rPr lang="en-US" altLang="zh-CN" sz="2400" b="1" i="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p>
              <a:p>
                <a14:m>
                  <m:oMath xmlns:m="http://schemas.openxmlformats.org/officeDocument/2006/math">
                    <m:r>
                      <a:rPr lang="en-US" altLang="zh-CN" sz="2400" b="1" i="1" smtClean="0">
                        <a:solidFill>
                          <a:schemeClr val="tx1"/>
                        </a:solidFill>
                        <a:latin typeface="Cambria Math"/>
                      </a:rPr>
                      <m:t>=</m:t>
                    </m:r>
                    <m:sSub>
                      <m:sSubPr>
                        <m:ctrlPr>
                          <a:rPr lang="en-US" altLang="zh-CN" sz="2400" b="1" i="1" smtClean="0">
                            <a:solidFill>
                              <a:schemeClr val="tx1"/>
                            </a:solidFill>
                            <a:latin typeface="Cambria Math"/>
                          </a:rPr>
                        </m:ctrlPr>
                      </m:sSubPr>
                      <m:e>
                        <m:r>
                          <a:rPr lang="en-US" altLang="zh-CN" sz="2400" b="1" i="1" smtClean="0">
                            <a:solidFill>
                              <a:schemeClr val="tx1"/>
                            </a:solidFill>
                            <a:latin typeface="Cambria Math"/>
                          </a:rPr>
                          <m:t>𝒂</m:t>
                        </m:r>
                      </m:e>
                      <m:sub>
                        <m:r>
                          <a:rPr lang="en-US" altLang="zh-CN" sz="2400" b="1" i="1" smtClean="0">
                            <a:solidFill>
                              <a:schemeClr val="tx1"/>
                            </a:solidFill>
                            <a:latin typeface="Cambria Math"/>
                          </a:rPr>
                          <m:t>𝒗</m:t>
                        </m:r>
                      </m:sub>
                    </m:sSub>
                    <m:r>
                      <a:rPr lang="en-US" altLang="zh-CN" sz="2400" b="1" i="1" smtClean="0">
                        <a:solidFill>
                          <a:schemeClr val="tx1"/>
                        </a:solidFill>
                        <a:latin typeface="Cambria Math"/>
                      </a:rPr>
                      <m:t>𝑨</m:t>
                    </m:r>
                    <m:r>
                      <a:rPr lang="en-US" altLang="zh-CN" sz="2400" b="1" i="1" smtClean="0">
                        <a:solidFill>
                          <a:schemeClr val="tx1"/>
                        </a:solidFill>
                        <a:latin typeface="Cambria Math"/>
                      </a:rPr>
                      <m:t>−</m:t>
                    </m:r>
                    <m:sSub>
                      <m:sSubPr>
                        <m:ctrlPr>
                          <a:rPr lang="en-US" altLang="zh-CN" sz="2400" b="1" i="1">
                            <a:solidFill>
                              <a:schemeClr val="tx1"/>
                            </a:solidFill>
                            <a:latin typeface="Cambria Math"/>
                          </a:rPr>
                        </m:ctrlPr>
                      </m:sSubPr>
                      <m:e>
                        <m:r>
                          <a:rPr lang="en-US" altLang="zh-CN" sz="2400" b="1" i="1">
                            <a:solidFill>
                              <a:schemeClr val="tx1"/>
                            </a:solidFill>
                            <a:latin typeface="Cambria Math"/>
                          </a:rPr>
                          <m:t>𝒂</m:t>
                        </m:r>
                      </m:e>
                      <m:sub>
                        <m:r>
                          <a:rPr lang="en-US" altLang="zh-CN" sz="2400" b="1" i="1" smtClean="0">
                            <a:solidFill>
                              <a:schemeClr val="tx1"/>
                            </a:solidFill>
                            <a:latin typeface="Cambria Math"/>
                          </a:rPr>
                          <m:t>𝒔</m:t>
                        </m:r>
                      </m:sub>
                    </m:sSub>
                    <m:sSup>
                      <m:sSupPr>
                        <m:ctrlPr>
                          <a:rPr lang="en-US" altLang="zh-CN" sz="2400" b="1" i="1">
                            <a:solidFill>
                              <a:schemeClr val="tx1"/>
                            </a:solidFill>
                            <a:latin typeface="Cambria Math"/>
                          </a:rPr>
                        </m:ctrlPr>
                      </m:sSupPr>
                      <m:e>
                        <m:r>
                          <a:rPr lang="en-US" altLang="zh-CN" sz="2400" b="1" i="1">
                            <a:solidFill>
                              <a:schemeClr val="tx1"/>
                            </a:solidFill>
                            <a:latin typeface="Cambria Math"/>
                          </a:rPr>
                          <m:t>𝑨</m:t>
                        </m:r>
                      </m:e>
                      <m:sup>
                        <m:r>
                          <a:rPr lang="en-US" altLang="zh-CN" sz="2400" b="1" i="1" smtClean="0">
                            <a:solidFill>
                              <a:schemeClr val="tx1"/>
                            </a:solidFill>
                            <a:latin typeface="Cambria Math"/>
                          </a:rPr>
                          <m:t>𝟐</m:t>
                        </m:r>
                        <m:r>
                          <a:rPr lang="en-US" altLang="zh-CN" sz="2400" b="1" i="1" smtClean="0">
                            <a:solidFill>
                              <a:schemeClr val="tx1"/>
                            </a:solidFill>
                            <a:latin typeface="Cambria Math"/>
                          </a:rPr>
                          <m:t>/</m:t>
                        </m:r>
                        <m:r>
                          <a:rPr lang="en-US" altLang="zh-CN" sz="2400" b="1" i="1" smtClean="0">
                            <a:solidFill>
                              <a:schemeClr val="tx1"/>
                            </a:solidFill>
                            <a:latin typeface="Cambria Math"/>
                          </a:rPr>
                          <m:t>𝟑</m:t>
                        </m:r>
                      </m:sup>
                    </m:sSup>
                    <m:r>
                      <a:rPr lang="en-US" altLang="zh-CN" sz="2400" b="1" i="1" smtClean="0">
                        <a:solidFill>
                          <a:schemeClr val="tx1"/>
                        </a:solidFill>
                        <a:latin typeface="Cambria Math"/>
                      </a:rPr>
                      <m:t>−</m:t>
                    </m:r>
                    <m:sSub>
                      <m:sSubPr>
                        <m:ctrlPr>
                          <a:rPr lang="en-US" altLang="zh-CN" sz="2400" b="1" i="1">
                            <a:solidFill>
                              <a:schemeClr val="tx1"/>
                            </a:solidFill>
                            <a:latin typeface="Cambria Math"/>
                          </a:rPr>
                        </m:ctrlPr>
                      </m:sSubPr>
                      <m:e>
                        <m:r>
                          <a:rPr lang="en-US" altLang="zh-CN" sz="2400" b="1" i="1">
                            <a:solidFill>
                              <a:schemeClr val="tx1"/>
                            </a:solidFill>
                            <a:latin typeface="Cambria Math"/>
                          </a:rPr>
                          <m:t>𝒂</m:t>
                        </m:r>
                      </m:e>
                      <m:sub>
                        <m:r>
                          <a:rPr lang="en-US" altLang="zh-CN" sz="2400" b="1" i="1" smtClean="0">
                            <a:solidFill>
                              <a:schemeClr val="tx1"/>
                            </a:solidFill>
                            <a:latin typeface="Cambria Math"/>
                          </a:rPr>
                          <m:t>𝒄</m:t>
                        </m:r>
                      </m:sub>
                    </m:sSub>
                    <m:sSup>
                      <m:sSupPr>
                        <m:ctrlPr>
                          <a:rPr lang="en-US" altLang="zh-CN" sz="2400" b="1" i="1">
                            <a:solidFill>
                              <a:schemeClr val="tx1"/>
                            </a:solidFill>
                            <a:latin typeface="Cambria Math"/>
                          </a:rPr>
                        </m:ctrlPr>
                      </m:sSupPr>
                      <m:e>
                        <m:r>
                          <a:rPr lang="en-US" altLang="zh-CN" sz="2400" b="1" i="1" smtClean="0">
                            <a:solidFill>
                              <a:schemeClr val="tx1"/>
                            </a:solidFill>
                            <a:latin typeface="Cambria Math"/>
                          </a:rPr>
                          <m:t>𝒁</m:t>
                        </m:r>
                      </m:e>
                      <m:sup>
                        <m:r>
                          <a:rPr lang="en-US" altLang="zh-CN" sz="2400" b="1" i="1" smtClean="0">
                            <a:solidFill>
                              <a:schemeClr val="tx1"/>
                            </a:solidFill>
                            <a:latin typeface="Cambria Math"/>
                          </a:rPr>
                          <m:t>𝟐</m:t>
                        </m:r>
                      </m:sup>
                    </m:sSup>
                    <m:sSup>
                      <m:sSupPr>
                        <m:ctrlPr>
                          <a:rPr lang="en-US" altLang="zh-CN" sz="2400" b="1" i="1">
                            <a:solidFill>
                              <a:schemeClr val="tx1"/>
                            </a:solidFill>
                            <a:latin typeface="Cambria Math"/>
                          </a:rPr>
                        </m:ctrlPr>
                      </m:sSupPr>
                      <m:e>
                        <m:r>
                          <a:rPr lang="en-US" altLang="zh-CN" sz="2400" b="1" i="1">
                            <a:solidFill>
                              <a:schemeClr val="tx1"/>
                            </a:solidFill>
                            <a:latin typeface="Cambria Math"/>
                          </a:rPr>
                          <m:t>𝑨</m:t>
                        </m:r>
                      </m:e>
                      <m:sup>
                        <m:r>
                          <a:rPr lang="en-US" altLang="zh-CN" sz="2400" b="1" i="1" smtClean="0">
                            <a:solidFill>
                              <a:schemeClr val="tx1"/>
                            </a:solidFill>
                            <a:latin typeface="Cambria Math"/>
                          </a:rPr>
                          <m:t>−</m:t>
                        </m:r>
                        <m:r>
                          <a:rPr lang="en-US" altLang="zh-CN" sz="2400" b="1" i="1">
                            <a:solidFill>
                              <a:schemeClr val="tx1"/>
                            </a:solidFill>
                            <a:latin typeface="Cambria Math"/>
                          </a:rPr>
                          <m:t>𝟏</m:t>
                        </m:r>
                        <m:r>
                          <a:rPr lang="en-US" altLang="zh-CN" sz="2400" b="1" i="1" smtClean="0">
                            <a:solidFill>
                              <a:schemeClr val="tx1"/>
                            </a:solidFill>
                            <a:latin typeface="Cambria Math"/>
                          </a:rPr>
                          <m:t>/</m:t>
                        </m:r>
                        <m:r>
                          <a:rPr lang="en-US" altLang="zh-CN" sz="2400" b="1" i="1" smtClean="0">
                            <a:solidFill>
                              <a:schemeClr val="tx1"/>
                            </a:solidFill>
                            <a:latin typeface="Cambria Math"/>
                          </a:rPr>
                          <m:t>𝟑</m:t>
                        </m:r>
                      </m:sup>
                    </m:sSup>
                    <m:r>
                      <a:rPr lang="en-US" altLang="zh-CN" sz="2400" b="1" i="1" smtClean="0">
                        <a:solidFill>
                          <a:srgbClr val="FF0000"/>
                        </a:solidFill>
                        <a:latin typeface="Cambria Math"/>
                      </a:rPr>
                      <m:t>−</m:t>
                    </m:r>
                    <m:sSub>
                      <m:sSubPr>
                        <m:ctrlPr>
                          <a:rPr lang="en-US" altLang="zh-CN" sz="2400" b="1" i="1" smtClean="0">
                            <a:solidFill>
                              <a:srgbClr val="FF0000"/>
                            </a:solidFill>
                            <a:latin typeface="Cambria Math"/>
                          </a:rPr>
                        </m:ctrlPr>
                      </m:sSubPr>
                      <m:e>
                        <m:r>
                          <a:rPr lang="en-US" altLang="zh-CN" sz="2400" b="1" i="1">
                            <a:solidFill>
                              <a:srgbClr val="FF0000"/>
                            </a:solidFill>
                            <a:latin typeface="Cambria Math"/>
                          </a:rPr>
                          <m:t>𝒂</m:t>
                        </m:r>
                      </m:e>
                      <m:sub>
                        <m:r>
                          <a:rPr lang="en-US" altLang="zh-CN" sz="2400" b="1" i="1" smtClean="0">
                            <a:solidFill>
                              <a:srgbClr val="FF0000"/>
                            </a:solidFill>
                            <a:latin typeface="Cambria Math"/>
                          </a:rPr>
                          <m:t>𝒂</m:t>
                        </m:r>
                      </m:sub>
                    </m:sSub>
                    <m:sSup>
                      <m:sSupPr>
                        <m:ctrlPr>
                          <a:rPr lang="en-US" altLang="zh-CN" sz="2400" b="1" i="1" smtClean="0">
                            <a:solidFill>
                              <a:srgbClr val="FF0000"/>
                            </a:solidFill>
                            <a:latin typeface="Cambria Math"/>
                          </a:rPr>
                        </m:ctrlPr>
                      </m:sSupPr>
                      <m:e>
                        <m:d>
                          <m:dPr>
                            <m:ctrlPr>
                              <a:rPr lang="en-US" altLang="zh-CN" sz="2400" b="1" i="1" smtClean="0">
                                <a:solidFill>
                                  <a:srgbClr val="FF0000"/>
                                </a:solidFill>
                                <a:latin typeface="Cambria Math"/>
                              </a:rPr>
                            </m:ctrlPr>
                          </m:dPr>
                          <m:e>
                            <m:r>
                              <a:rPr lang="en-US" altLang="zh-CN" sz="2400" b="1" i="1" smtClean="0">
                                <a:solidFill>
                                  <a:srgbClr val="FF0000"/>
                                </a:solidFill>
                                <a:latin typeface="Cambria Math"/>
                              </a:rPr>
                              <m:t>𝑵</m:t>
                            </m:r>
                            <m:r>
                              <a:rPr lang="en-US" altLang="zh-CN" sz="2400" b="1" i="1" smtClean="0">
                                <a:solidFill>
                                  <a:srgbClr val="FF0000"/>
                                </a:solidFill>
                                <a:latin typeface="Cambria Math"/>
                              </a:rPr>
                              <m:t>−</m:t>
                            </m:r>
                            <m:r>
                              <a:rPr lang="en-US" altLang="zh-CN" sz="2400" b="1" i="1" smtClean="0">
                                <a:solidFill>
                                  <a:srgbClr val="FF0000"/>
                                </a:solidFill>
                                <a:latin typeface="Cambria Math"/>
                              </a:rPr>
                              <m:t>𝒁</m:t>
                            </m:r>
                          </m:e>
                        </m:d>
                      </m:e>
                      <m:sup>
                        <m:r>
                          <a:rPr lang="en-US" altLang="zh-CN" sz="2400" b="1" i="1" smtClean="0">
                            <a:solidFill>
                              <a:srgbClr val="FF0000"/>
                            </a:solidFill>
                            <a:latin typeface="Cambria Math"/>
                          </a:rPr>
                          <m:t>𝟐</m:t>
                        </m:r>
                      </m:sup>
                    </m:sSup>
                    <m:sSup>
                      <m:sSupPr>
                        <m:ctrlPr>
                          <a:rPr lang="en-US" altLang="zh-CN" sz="2400" b="1" i="1">
                            <a:solidFill>
                              <a:srgbClr val="FF0000"/>
                            </a:solidFill>
                            <a:latin typeface="Cambria Math"/>
                          </a:rPr>
                        </m:ctrlPr>
                      </m:sSupPr>
                      <m:e>
                        <m:r>
                          <a:rPr lang="en-US" altLang="zh-CN" sz="2400" b="1" i="1">
                            <a:solidFill>
                              <a:srgbClr val="FF0000"/>
                            </a:solidFill>
                            <a:latin typeface="Cambria Math"/>
                          </a:rPr>
                          <m:t>𝑨</m:t>
                        </m:r>
                      </m:e>
                      <m:sup>
                        <m:r>
                          <a:rPr lang="en-US" altLang="zh-CN" sz="2400" b="1" i="1" smtClean="0">
                            <a:solidFill>
                              <a:srgbClr val="FF0000"/>
                            </a:solidFill>
                            <a:latin typeface="Cambria Math"/>
                          </a:rPr>
                          <m:t>−</m:t>
                        </m:r>
                        <m:r>
                          <a:rPr lang="en-US" altLang="zh-CN" sz="2400" b="1" i="1">
                            <a:solidFill>
                              <a:srgbClr val="FF0000"/>
                            </a:solidFill>
                            <a:latin typeface="Cambria Math"/>
                          </a:rPr>
                          <m:t>𝟏</m:t>
                        </m:r>
                      </m:sup>
                    </m:sSup>
                    <m:r>
                      <a:rPr lang="en-US" altLang="zh-CN" sz="2400" b="1" i="1" smtClean="0">
                        <a:solidFill>
                          <a:schemeClr val="tx1"/>
                        </a:solidFill>
                        <a:latin typeface="Cambria Math"/>
                      </a:rPr>
                      <m:t>+</m:t>
                    </m:r>
                    <m:sSub>
                      <m:sSubPr>
                        <m:ctrlPr>
                          <a:rPr lang="en-US" altLang="zh-CN" sz="2400" b="1" i="1">
                            <a:solidFill>
                              <a:schemeClr val="tx1"/>
                            </a:solidFill>
                            <a:latin typeface="Cambria Math"/>
                          </a:rPr>
                        </m:ctrlPr>
                      </m:sSubPr>
                      <m:e>
                        <m:r>
                          <a:rPr lang="en-US" altLang="zh-CN" sz="2400" b="1" i="1">
                            <a:solidFill>
                              <a:schemeClr val="tx1"/>
                            </a:solidFill>
                            <a:latin typeface="Cambria Math"/>
                          </a:rPr>
                          <m:t>𝒂</m:t>
                        </m:r>
                      </m:e>
                      <m:sub>
                        <m:r>
                          <a:rPr lang="en-US" altLang="zh-CN" sz="2400" b="1" i="1">
                            <a:solidFill>
                              <a:schemeClr val="tx1"/>
                            </a:solidFill>
                            <a:latin typeface="Cambria Math"/>
                          </a:rPr>
                          <m:t>𝒗</m:t>
                        </m:r>
                      </m:sub>
                    </m:sSub>
                    <m:r>
                      <a:rPr lang="zh-CN" altLang="en-US" sz="2400" b="1" i="1" smtClean="0">
                        <a:solidFill>
                          <a:schemeClr val="tx1"/>
                        </a:solidFill>
                        <a:latin typeface="Cambria Math"/>
                      </a:rPr>
                      <m:t>𝜹</m:t>
                    </m:r>
                    <m:sSup>
                      <m:sSupPr>
                        <m:ctrlPr>
                          <a:rPr lang="en-US" altLang="zh-CN" sz="2400" b="1" i="1">
                            <a:solidFill>
                              <a:schemeClr val="tx1"/>
                            </a:solidFill>
                            <a:latin typeface="Cambria Math"/>
                          </a:rPr>
                        </m:ctrlPr>
                      </m:sSupPr>
                      <m:e>
                        <m:r>
                          <a:rPr lang="en-US" altLang="zh-CN" sz="2400" b="1" i="1">
                            <a:solidFill>
                              <a:schemeClr val="tx1"/>
                            </a:solidFill>
                            <a:latin typeface="Cambria Math"/>
                          </a:rPr>
                          <m:t>𝑨</m:t>
                        </m:r>
                      </m:e>
                      <m:sup>
                        <m:r>
                          <a:rPr lang="en-US" altLang="zh-CN" sz="2400" b="1" i="1" smtClean="0">
                            <a:solidFill>
                              <a:schemeClr val="tx1"/>
                            </a:solidFill>
                            <a:latin typeface="Cambria Math"/>
                          </a:rPr>
                          <m:t>−</m:t>
                        </m:r>
                        <m:r>
                          <a:rPr lang="en-US" altLang="zh-CN" sz="2400" b="1" i="1">
                            <a:solidFill>
                              <a:schemeClr val="tx1"/>
                            </a:solidFill>
                            <a:latin typeface="Cambria Math"/>
                          </a:rPr>
                          <m:t>𝟏</m:t>
                        </m:r>
                      </m:sup>
                    </m:sSup>
                  </m:oMath>
                </a14:m>
                <a:r>
                  <a:rPr lang="en-US" altLang="zh-CN" sz="2400" b="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167696" y="769116"/>
                <a:ext cx="8352430" cy="877869"/>
              </a:xfrm>
              <a:prstGeom prst="rect">
                <a:avLst/>
              </a:prstGeom>
              <a:blipFill rotWithShape="1">
                <a:blip r:embed="rId3"/>
                <a:stretch>
                  <a:fillRect l="-1168" t="-7639"/>
                </a:stretch>
              </a:blipFill>
            </p:spPr>
            <p:txBody>
              <a:bodyPr/>
              <a:lstStyle/>
              <a:p>
                <a:r>
                  <a:rPr lang="zh-CN" altLang="en-US">
                    <a:noFill/>
                  </a:rPr>
                  <a:t> </a:t>
                </a:r>
              </a:p>
            </p:txBody>
          </p:sp>
        </mc:Fallback>
      </mc:AlternateContent>
      <p:grpSp>
        <p:nvGrpSpPr>
          <p:cNvPr id="8" name="组合 7"/>
          <p:cNvGrpSpPr/>
          <p:nvPr/>
        </p:nvGrpSpPr>
        <p:grpSpPr>
          <a:xfrm>
            <a:off x="167696" y="2204864"/>
            <a:ext cx="4346778" cy="881716"/>
            <a:chOff x="779379" y="2846522"/>
            <a:chExt cx="4346778" cy="881716"/>
          </a:xfrm>
        </p:grpSpPr>
        <mc:AlternateContent xmlns:mc="http://schemas.openxmlformats.org/markup-compatibility/2006" xmlns:a14="http://schemas.microsoft.com/office/drawing/2010/main">
          <mc:Choice Requires="a14">
            <p:sp>
              <p:nvSpPr>
                <p:cNvPr id="9" name="TextBox 8"/>
                <p:cNvSpPr txBox="1"/>
                <p:nvPr/>
              </p:nvSpPr>
              <p:spPr>
                <a:xfrm>
                  <a:off x="779379" y="2846522"/>
                  <a:ext cx="4346778" cy="881716"/>
                </a:xfrm>
                <a:prstGeom prst="rect">
                  <a:avLst/>
                </a:prstGeom>
                <a:noFill/>
              </p:spPr>
              <p:txBody>
                <a:bodyPr wrap="square" rtlCol="0">
                  <a:spAutoFit/>
                </a:bodyPr>
                <a:lstStyle/>
                <a:p>
                  <a:r>
                    <a:rPr lang="zh-CN" altLang="en-US" sz="2400" b="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对核物质而言 （归一后）：</a:t>
                  </a:r>
                  <a:endParaRPr lang="en-US" altLang="zh-CN" sz="2400" b="1" i="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2400" b="1" i="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a:t>
                  </a:r>
                  <a14:m>
                    <m:oMath xmlns:m="http://schemas.openxmlformats.org/officeDocument/2006/math">
                      <m:d>
                        <m:dPr>
                          <m:ctrlPr>
                            <a:rPr lang="en-US" altLang="zh-CN" sz="2400" b="1" i="1">
                              <a:solidFill>
                                <a:schemeClr val="tx1"/>
                              </a:solidFill>
                              <a:latin typeface="Cambria Math"/>
                            </a:rPr>
                          </m:ctrlPr>
                        </m:dPr>
                        <m:e>
                          <m:r>
                            <a:rPr lang="zh-CN" altLang="en-US" sz="2400" b="1" i="1" smtClean="0">
                              <a:solidFill>
                                <a:schemeClr val="tx1"/>
                              </a:solidFill>
                              <a:latin typeface="Cambria Math"/>
                            </a:rPr>
                            <m:t>𝝆</m:t>
                          </m:r>
                          <m:r>
                            <a:rPr lang="en-US" altLang="zh-CN" sz="2400" b="1" i="1">
                              <a:solidFill>
                                <a:schemeClr val="tx1"/>
                              </a:solidFill>
                              <a:latin typeface="Cambria Math"/>
                            </a:rPr>
                            <m:t>,</m:t>
                          </m:r>
                          <m:r>
                            <a:rPr lang="zh-CN" altLang="en-US" sz="2400" b="1" i="1" smtClean="0">
                              <a:solidFill>
                                <a:schemeClr val="tx1"/>
                              </a:solidFill>
                              <a:latin typeface="Cambria Math"/>
                            </a:rPr>
                            <m:t>𝜹</m:t>
                          </m:r>
                        </m:e>
                      </m:d>
                      <m:r>
                        <a:rPr lang="en-US" altLang="zh-CN" sz="2400" b="1" i="1" smtClean="0">
                          <a:solidFill>
                            <a:schemeClr val="tx1"/>
                          </a:solidFill>
                          <a:latin typeface="Cambria Math"/>
                        </a:rPr>
                        <m:t>=</m:t>
                      </m:r>
                      <m:sSub>
                        <m:sSubPr>
                          <m:ctrlPr>
                            <a:rPr lang="en-US" altLang="zh-CN" sz="2400" b="1" i="1" smtClean="0">
                              <a:solidFill>
                                <a:schemeClr val="tx1"/>
                              </a:solidFill>
                              <a:latin typeface="Cambria Math"/>
                            </a:rPr>
                          </m:ctrlPr>
                        </m:sSubPr>
                        <m:e>
                          <m:r>
                            <a:rPr lang="en-US" altLang="zh-CN" sz="2400" b="1" i="1" smtClean="0">
                              <a:solidFill>
                                <a:schemeClr val="tx1"/>
                              </a:solidFill>
                              <a:latin typeface="Cambria Math"/>
                            </a:rPr>
                            <m:t>𝑬</m:t>
                          </m:r>
                        </m:e>
                        <m:sub>
                          <m:r>
                            <a:rPr lang="en-US" altLang="zh-CN" sz="2400" b="1" i="1" smtClean="0">
                              <a:solidFill>
                                <a:schemeClr val="tx1"/>
                              </a:solidFill>
                              <a:latin typeface="Cambria Math"/>
                            </a:rPr>
                            <m:t>𝟎</m:t>
                          </m:r>
                        </m:sub>
                      </m:sSub>
                      <m:d>
                        <m:dPr>
                          <m:ctrlPr>
                            <a:rPr lang="en-US" altLang="zh-CN" sz="2400" b="1" i="1" smtClean="0">
                              <a:solidFill>
                                <a:schemeClr val="tx1"/>
                              </a:solidFill>
                              <a:latin typeface="Cambria Math"/>
                            </a:rPr>
                          </m:ctrlPr>
                        </m:dPr>
                        <m:e>
                          <m:r>
                            <a:rPr lang="zh-CN" altLang="en-US" sz="2400" b="1" i="1" smtClean="0">
                              <a:solidFill>
                                <a:schemeClr val="tx1"/>
                              </a:solidFill>
                              <a:latin typeface="Cambria Math"/>
                            </a:rPr>
                            <m:t>𝝆</m:t>
                          </m:r>
                        </m:e>
                      </m:d>
                      <m:r>
                        <a:rPr lang="en-US" altLang="zh-CN" sz="2400" b="1" i="1" smtClean="0">
                          <a:solidFill>
                            <a:schemeClr val="tx1"/>
                          </a:solidFill>
                          <a:latin typeface="Cambria Math"/>
                        </a:rPr>
                        <m:t>+</m:t>
                      </m:r>
                      <m:sSup>
                        <m:sSupPr>
                          <m:ctrlPr>
                            <a:rPr lang="en-US" altLang="zh-CN" sz="2400" b="1" i="1" smtClean="0">
                              <a:solidFill>
                                <a:schemeClr val="tx1"/>
                              </a:solidFill>
                              <a:latin typeface="Cambria Math"/>
                            </a:rPr>
                          </m:ctrlPr>
                        </m:sSupPr>
                        <m:e>
                          <m:r>
                            <a:rPr lang="zh-CN" altLang="en-US" sz="2400" b="1" i="1" smtClean="0">
                              <a:solidFill>
                                <a:schemeClr val="tx1"/>
                              </a:solidFill>
                              <a:latin typeface="Cambria Math"/>
                            </a:rPr>
                            <m:t>𝜹</m:t>
                          </m:r>
                        </m:e>
                        <m:sup>
                          <m:r>
                            <a:rPr lang="en-US" altLang="zh-CN" sz="2400" b="1" i="1" smtClean="0">
                              <a:solidFill>
                                <a:schemeClr val="tx1"/>
                              </a:solidFill>
                              <a:latin typeface="Cambria Math"/>
                            </a:rPr>
                            <m:t>𝟐</m:t>
                          </m:r>
                        </m:sup>
                      </m:sSup>
                      <m:sSub>
                        <m:sSubPr>
                          <m:ctrlPr>
                            <a:rPr lang="en-US" altLang="zh-CN" sz="2400" b="1" i="1">
                              <a:solidFill>
                                <a:schemeClr val="tx1"/>
                              </a:solidFill>
                              <a:latin typeface="Cambria Math"/>
                            </a:rPr>
                          </m:ctrlPr>
                        </m:sSubPr>
                        <m:e>
                          <m:r>
                            <a:rPr lang="en-US" altLang="zh-CN" sz="2400" b="1" i="1" smtClean="0">
                              <a:solidFill>
                                <a:schemeClr val="tx1"/>
                              </a:solidFill>
                              <a:latin typeface="Cambria Math"/>
                            </a:rPr>
                            <m:t>𝑬</m:t>
                          </m:r>
                        </m:e>
                        <m:sub>
                          <m:r>
                            <a:rPr lang="en-US" altLang="zh-CN" sz="2400" b="1" i="1" smtClean="0">
                              <a:solidFill>
                                <a:schemeClr val="tx1"/>
                              </a:solidFill>
                              <a:latin typeface="Cambria Math"/>
                            </a:rPr>
                            <m:t>𝒔𝒚𝒎</m:t>
                          </m:r>
                        </m:sub>
                      </m:sSub>
                      <m:d>
                        <m:dPr>
                          <m:ctrlPr>
                            <a:rPr lang="en-US" altLang="zh-CN" sz="2400" b="1" i="1" smtClean="0">
                              <a:solidFill>
                                <a:schemeClr val="tx1"/>
                              </a:solidFill>
                              <a:latin typeface="Cambria Math"/>
                            </a:rPr>
                          </m:ctrlPr>
                        </m:dPr>
                        <m:e>
                          <m:r>
                            <a:rPr lang="zh-CN" altLang="en-US" sz="2400" b="1" i="1" smtClean="0">
                              <a:solidFill>
                                <a:schemeClr val="tx1"/>
                              </a:solidFill>
                              <a:latin typeface="Cambria Math"/>
                            </a:rPr>
                            <m:t>𝝆</m:t>
                          </m:r>
                        </m:e>
                      </m:d>
                    </m:oMath>
                  </a14:m>
                  <a:endParaRPr lang="en-US" altLang="zh-CN" sz="2400" b="1" i="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79379" y="2846522"/>
                  <a:ext cx="4346778" cy="881716"/>
                </a:xfrm>
                <a:prstGeom prst="rect">
                  <a:avLst/>
                </a:prstGeom>
                <a:blipFill rotWithShape="1">
                  <a:blip r:embed="rId9"/>
                  <a:stretch>
                    <a:fillRect l="-2244" t="-7586" b="-10345"/>
                  </a:stretch>
                </a:blipFill>
              </p:spPr>
              <p:txBody>
                <a:bodyPr/>
                <a:lstStyle/>
                <a:p>
                  <a:r>
                    <a:rPr lang="zh-CN" altLang="en-US">
                      <a:noFill/>
                    </a:rPr>
                    <a:t> </a:t>
                  </a:r>
                </a:p>
              </p:txBody>
            </p:sp>
          </mc:Fallback>
        </mc:AlternateContent>
        <p:cxnSp>
          <p:nvCxnSpPr>
            <p:cNvPr id="12" name="直接连接符 11"/>
            <p:cNvCxnSpPr/>
            <p:nvPr/>
          </p:nvCxnSpPr>
          <p:spPr>
            <a:xfrm>
              <a:off x="3648296" y="3688456"/>
              <a:ext cx="1152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638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866" y="4924357"/>
            <a:ext cx="8520126" cy="180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76559" y="1861021"/>
            <a:ext cx="4166433" cy="306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3" name="矩形 2"/>
              <p:cNvSpPr/>
              <p:nvPr/>
            </p:nvSpPr>
            <p:spPr>
              <a:xfrm>
                <a:off x="167696" y="3358902"/>
                <a:ext cx="1541980" cy="6737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b="1" i="1" smtClean="0">
                          <a:latin typeface="Cambria Math"/>
                        </a:rPr>
                        <m:t>𝜹</m:t>
                      </m:r>
                      <m:r>
                        <a:rPr lang="en-US" altLang="zh-CN" sz="2000" b="1" i="1" smtClean="0">
                          <a:latin typeface="Cambria Math"/>
                        </a:rPr>
                        <m:t>=</m:t>
                      </m:r>
                      <m:f>
                        <m:fPr>
                          <m:ctrlPr>
                            <a:rPr lang="en-US" altLang="zh-CN" sz="2000" b="1" i="1" smtClean="0">
                              <a:latin typeface="Cambria Math"/>
                            </a:rPr>
                          </m:ctrlPr>
                        </m:fPr>
                        <m:num>
                          <m:r>
                            <a:rPr lang="en-US" altLang="zh-CN" sz="2000" b="1" i="1" smtClean="0">
                              <a:latin typeface="Cambria Math"/>
                            </a:rPr>
                            <m:t>𝑵</m:t>
                          </m:r>
                          <m:r>
                            <a:rPr lang="en-US" altLang="zh-CN" sz="2000" b="1" i="1" smtClean="0">
                              <a:latin typeface="Cambria Math"/>
                            </a:rPr>
                            <m:t>−</m:t>
                          </m:r>
                          <m:r>
                            <a:rPr lang="en-US" altLang="zh-CN" sz="2000" b="1" i="1" smtClean="0">
                              <a:latin typeface="Cambria Math"/>
                            </a:rPr>
                            <m:t>𝑷</m:t>
                          </m:r>
                        </m:num>
                        <m:den>
                          <m:r>
                            <a:rPr lang="en-US" altLang="zh-CN" sz="2000" b="1" i="1" smtClean="0">
                              <a:latin typeface="Cambria Math"/>
                            </a:rPr>
                            <m:t>𝑵</m:t>
                          </m:r>
                          <m:r>
                            <a:rPr lang="en-US" altLang="zh-CN" sz="2000" b="1" i="1" smtClean="0">
                              <a:latin typeface="Cambria Math"/>
                            </a:rPr>
                            <m:t>+</m:t>
                          </m:r>
                          <m:r>
                            <a:rPr lang="en-US" altLang="zh-CN" sz="2000" b="1" i="1" smtClean="0">
                              <a:latin typeface="Cambria Math"/>
                            </a:rPr>
                            <m:t>𝑷</m:t>
                          </m:r>
                        </m:den>
                      </m:f>
                    </m:oMath>
                  </m:oMathPara>
                </a14:m>
                <a:endParaRPr lang="zh-CN" altLang="en-US" sz="2000" dirty="0"/>
              </a:p>
            </p:txBody>
          </p:sp>
        </mc:Choice>
        <mc:Fallback>
          <p:sp>
            <p:nvSpPr>
              <p:cNvPr id="3" name="矩形 2"/>
              <p:cNvSpPr>
                <a:spLocks noRot="1" noChangeAspect="1" noMove="1" noResize="1" noEditPoints="1" noAdjustHandles="1" noChangeArrowheads="1" noChangeShapeType="1" noTextEdit="1"/>
              </p:cNvSpPr>
              <p:nvPr/>
            </p:nvSpPr>
            <p:spPr>
              <a:xfrm>
                <a:off x="167696" y="3358902"/>
                <a:ext cx="1541980" cy="673711"/>
              </a:xfrm>
              <a:prstGeom prst="rect">
                <a:avLst/>
              </a:prstGeom>
              <a:blipFill rotWithShape="1">
                <a:blip r:embed="rId12"/>
                <a:stretch>
                  <a:fillRect/>
                </a:stretch>
              </a:blipFill>
            </p:spPr>
            <p:txBody>
              <a:bodyPr/>
              <a:lstStyle/>
              <a:p>
                <a:r>
                  <a:rPr lang="zh-CN" altLang="en-US">
                    <a:noFill/>
                  </a:rPr>
                  <a:t> </a:t>
                </a:r>
              </a:p>
            </p:txBody>
          </p:sp>
        </mc:Fallback>
      </mc:AlternateContent>
      <p:sp>
        <p:nvSpPr>
          <p:cNvPr id="4" name="矩形 3"/>
          <p:cNvSpPr/>
          <p:nvPr/>
        </p:nvSpPr>
        <p:spPr>
          <a:xfrm>
            <a:off x="108549" y="4363767"/>
            <a:ext cx="4426212" cy="369332"/>
          </a:xfrm>
          <a:prstGeom prst="rect">
            <a:avLst/>
          </a:prstGeom>
        </p:spPr>
        <p:txBody>
          <a:bodyPr wrap="none">
            <a:spAutoFit/>
          </a:bodyPr>
          <a:lstStyle/>
          <a:p>
            <a:r>
              <a:rPr lang="zh-CN" altLang="en-US"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有关对称能的详细内容，见陈列文的报告 </a:t>
            </a:r>
            <a:endParaRPr lang="zh-CN" altLang="en-US" dirty="0">
              <a:solidFill>
                <a:srgbClr val="0000FF"/>
              </a:solidFill>
            </a:endParaRPr>
          </a:p>
        </p:txBody>
      </p:sp>
    </p:spTree>
    <p:extLst>
      <p:ext uri="{BB962C8B-B14F-4D97-AF65-F5344CB8AC3E}">
        <p14:creationId xmlns:p14="http://schemas.microsoft.com/office/powerpoint/2010/main" val="1297633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51BC171-4339-4EC6-8E65-894B55DA8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66" y="920133"/>
            <a:ext cx="8568952" cy="3858095"/>
          </a:xfrm>
          <a:prstGeom prst="rect">
            <a:avLst/>
          </a:prstGeom>
        </p:spPr>
      </p:pic>
      <p:sp>
        <p:nvSpPr>
          <p:cNvPr id="2" name="文本框 1">
            <a:extLst>
              <a:ext uri="{FF2B5EF4-FFF2-40B4-BE49-F238E27FC236}">
                <a16:creationId xmlns:a16="http://schemas.microsoft.com/office/drawing/2014/main" xmlns="" id="{0AC00F5A-8047-4312-86D3-7A7046DFD8D3}"/>
              </a:ext>
            </a:extLst>
          </p:cNvPr>
          <p:cNvSpPr txBox="1"/>
          <p:nvPr/>
        </p:nvSpPr>
        <p:spPr>
          <a:xfrm>
            <a:off x="322866" y="5953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a:t>双中子</a:t>
            </a:r>
            <a:r>
              <a:rPr lang="zh-CN" altLang="en-US" dirty="0" smtClean="0"/>
              <a:t>星并合事件及</a:t>
            </a:r>
            <a:r>
              <a:rPr lang="zh-CN" altLang="en-US" dirty="0" smtClean="0"/>
              <a:t>其核物</a:t>
            </a:r>
            <a:r>
              <a:rPr lang="zh-CN" altLang="en-US" dirty="0" smtClean="0"/>
              <a:t>理相关性</a:t>
            </a:r>
            <a:endParaRPr lang="zh-CN" altLang="en-US" dirty="0"/>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22831" y="736940"/>
            <a:ext cx="8161364" cy="576248"/>
          </a:xfrm>
          <a:prstGeom prst="rect">
            <a:avLst/>
          </a:prstGeom>
          <a:noFill/>
          <a:ln>
            <a:noFill/>
          </a:ln>
        </p:spPr>
        <p:txBody>
          <a:bodyPr wrap="square">
            <a:spAutoFit/>
          </a:bodyPr>
          <a:lstStyle/>
          <a:p>
            <a:pPr>
              <a:lnSpc>
                <a:spcPct val="150000"/>
              </a:lnSpc>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GW170817 </a:t>
            </a:r>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以及核物质状态方程的关联</a:t>
            </a:r>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p:txBody>
      </p:sp>
      <p:grpSp>
        <p:nvGrpSpPr>
          <p:cNvPr id="8" name="组合 7">
            <a:extLst>
              <a:ext uri="{FF2B5EF4-FFF2-40B4-BE49-F238E27FC236}">
                <a16:creationId xmlns:a16="http://schemas.microsoft.com/office/drawing/2014/main" xmlns="" id="{7DAF941E-E2CB-46B8-97A1-8B4A1251D99B}"/>
              </a:ext>
            </a:extLst>
          </p:cNvPr>
          <p:cNvGrpSpPr/>
          <p:nvPr/>
        </p:nvGrpSpPr>
        <p:grpSpPr>
          <a:xfrm>
            <a:off x="4801382" y="3899473"/>
            <a:ext cx="4342618" cy="2780016"/>
            <a:chOff x="-16004" y="3401013"/>
            <a:chExt cx="5408660" cy="2780016"/>
          </a:xfrm>
        </p:grpSpPr>
        <p:sp>
          <p:nvSpPr>
            <p:cNvPr id="9" name="Rectangle 3">
              <a:extLst>
                <a:ext uri="{FF2B5EF4-FFF2-40B4-BE49-F238E27FC236}">
                  <a16:creationId xmlns:a16="http://schemas.microsoft.com/office/drawing/2014/main" xmlns="" id="{E5A61884-0722-4CDF-8C11-9C2D10D660D0}"/>
                </a:ext>
              </a:extLst>
            </p:cNvPr>
            <p:cNvSpPr txBox="1">
              <a:spLocks noChangeArrowheads="1"/>
            </p:cNvSpPr>
            <p:nvPr/>
          </p:nvSpPr>
          <p:spPr>
            <a:xfrm>
              <a:off x="935190" y="3401013"/>
              <a:ext cx="1662897" cy="5489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80000"/>
                </a:lnSpc>
                <a:buFont typeface="Arial" panose="020B0604020202020204" pitchFamily="34" charset="0"/>
                <a:buNone/>
              </a:pPr>
              <a:r>
                <a:rPr lang="en-US" altLang="zh-CN" b="1" dirty="0" err="1">
                  <a:solidFill>
                    <a:srgbClr val="FF0000"/>
                  </a:solidFill>
                </a:rPr>
                <a:t>E</a:t>
              </a:r>
              <a:r>
                <a:rPr lang="en-US" altLang="zh-CN" b="1" baseline="-25000" dirty="0" err="1">
                  <a:solidFill>
                    <a:srgbClr val="FF0000"/>
                  </a:solidFill>
                </a:rPr>
                <a:t>sym</a:t>
              </a:r>
              <a:r>
                <a:rPr lang="en-US" altLang="zh-CN" b="1" dirty="0">
                  <a:solidFill>
                    <a:srgbClr val="FF0000"/>
                  </a:solidFill>
                </a:rPr>
                <a:t>(</a:t>
              </a:r>
              <a:r>
                <a:rPr lang="en-US" altLang="zh-CN" b="1" dirty="0">
                  <a:solidFill>
                    <a:srgbClr val="FF0000"/>
                  </a:solidFill>
                  <a:sym typeface="Symbol" panose="05050102010706020507" pitchFamily="18" charset="2"/>
                </a:rPr>
                <a:t></a:t>
              </a:r>
              <a:r>
                <a:rPr lang="en-US" altLang="zh-CN" b="1" dirty="0">
                  <a:solidFill>
                    <a:srgbClr val="FF0000"/>
                  </a:solidFill>
                </a:rPr>
                <a:t>)  </a:t>
              </a:r>
              <a:endParaRPr lang="en-US" altLang="zh-CN" dirty="0">
                <a:solidFill>
                  <a:srgbClr val="FF0000"/>
                </a:solidFill>
                <a:sym typeface="Symbol" pitchFamily="1" charset="2"/>
              </a:endParaRPr>
            </a:p>
          </p:txBody>
        </p:sp>
        <p:sp>
          <p:nvSpPr>
            <p:cNvPr id="11" name="Rectangle 3">
              <a:extLst>
                <a:ext uri="{FF2B5EF4-FFF2-40B4-BE49-F238E27FC236}">
                  <a16:creationId xmlns:a16="http://schemas.microsoft.com/office/drawing/2014/main" xmlns="" id="{37F5D888-45D4-4D51-B5AB-0E610EA5A622}"/>
                </a:ext>
              </a:extLst>
            </p:cNvPr>
            <p:cNvSpPr txBox="1">
              <a:spLocks noChangeArrowheads="1"/>
            </p:cNvSpPr>
            <p:nvPr/>
          </p:nvSpPr>
          <p:spPr>
            <a:xfrm>
              <a:off x="2382673" y="5703121"/>
              <a:ext cx="2279066" cy="47790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80000"/>
                </a:lnSpc>
                <a:buFont typeface="Arial" panose="020B0604020202020204" pitchFamily="34" charset="0"/>
                <a:buNone/>
              </a:pPr>
              <a:r>
                <a:rPr lang="en-US" altLang="zh-CN" sz="2400" dirty="0">
                  <a:solidFill>
                    <a:srgbClr val="FF0000"/>
                  </a:solidFill>
                  <a:sym typeface="Symbol" panose="05050102010706020507" pitchFamily="18" charset="2"/>
                </a:rPr>
                <a:t>(R/M)</a:t>
              </a:r>
              <a:r>
                <a:rPr lang="en-US" altLang="zh-CN" sz="2400" baseline="30000" dirty="0">
                  <a:solidFill>
                    <a:srgbClr val="FF0000"/>
                  </a:solidFill>
                  <a:sym typeface="Symbol" panose="05050102010706020507" pitchFamily="18" charset="2"/>
                </a:rPr>
                <a:t>5</a:t>
              </a:r>
              <a:endParaRPr lang="en-US" altLang="zh-CN" sz="2400" baseline="30000" dirty="0">
                <a:solidFill>
                  <a:srgbClr val="FF0000"/>
                </a:solidFill>
                <a:sym typeface="Symbol" pitchFamily="1" charset="2"/>
              </a:endParaRPr>
            </a:p>
          </p:txBody>
        </p:sp>
        <p:sp>
          <p:nvSpPr>
            <p:cNvPr id="12" name="Rectangle 3">
              <a:extLst>
                <a:ext uri="{FF2B5EF4-FFF2-40B4-BE49-F238E27FC236}">
                  <a16:creationId xmlns:a16="http://schemas.microsoft.com/office/drawing/2014/main" xmlns="" id="{3CDB2BD4-D0E2-490B-BBE1-C7B05B2724FE}"/>
                </a:ext>
              </a:extLst>
            </p:cNvPr>
            <p:cNvSpPr txBox="1">
              <a:spLocks noChangeArrowheads="1"/>
            </p:cNvSpPr>
            <p:nvPr/>
          </p:nvSpPr>
          <p:spPr>
            <a:xfrm>
              <a:off x="4189265" y="5122446"/>
              <a:ext cx="1203391" cy="78779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80000"/>
                </a:lnSpc>
                <a:buFont typeface="Arial" panose="020B0604020202020204" pitchFamily="34" charset="0"/>
                <a:buNone/>
              </a:pPr>
              <a:r>
                <a:rPr lang="en-US" altLang="zh-CN" sz="3200" b="1" dirty="0" smtClean="0">
                  <a:solidFill>
                    <a:srgbClr val="FF0000"/>
                  </a:solidFill>
                </a:rPr>
                <a:t>GW</a:t>
              </a:r>
              <a:endParaRPr lang="en-US" altLang="zh-CN" sz="3200" dirty="0">
                <a:solidFill>
                  <a:srgbClr val="FF0000"/>
                </a:solidFill>
                <a:sym typeface="Symbol" pitchFamily="1" charset="2"/>
              </a:endParaRPr>
            </a:p>
          </p:txBody>
        </p:sp>
        <p:sp>
          <p:nvSpPr>
            <p:cNvPr id="13" name="箭头: 圆角右 23">
              <a:extLst>
                <a:ext uri="{FF2B5EF4-FFF2-40B4-BE49-F238E27FC236}">
                  <a16:creationId xmlns:a16="http://schemas.microsoft.com/office/drawing/2014/main" xmlns="" id="{B71ED39B-B039-4087-A31B-B579D45AA799}"/>
                </a:ext>
              </a:extLst>
            </p:cNvPr>
            <p:cNvSpPr/>
            <p:nvPr/>
          </p:nvSpPr>
          <p:spPr>
            <a:xfrm flipV="1">
              <a:off x="1539180" y="4051827"/>
              <a:ext cx="1140301" cy="651678"/>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0000"/>
                </a:solidFill>
              </a:endParaRPr>
            </a:p>
          </p:txBody>
        </p:sp>
        <p:sp>
          <p:nvSpPr>
            <p:cNvPr id="14" name="Rectangle 3">
              <a:extLst>
                <a:ext uri="{FF2B5EF4-FFF2-40B4-BE49-F238E27FC236}">
                  <a16:creationId xmlns:a16="http://schemas.microsoft.com/office/drawing/2014/main" xmlns="" id="{962217EE-F1FD-44E3-8B43-045191337533}"/>
                </a:ext>
              </a:extLst>
            </p:cNvPr>
            <p:cNvSpPr txBox="1">
              <a:spLocks noChangeArrowheads="1"/>
            </p:cNvSpPr>
            <p:nvPr/>
          </p:nvSpPr>
          <p:spPr>
            <a:xfrm>
              <a:off x="-16004" y="4051827"/>
              <a:ext cx="1426443" cy="39407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80000"/>
                </a:lnSpc>
                <a:buFont typeface="Arial" panose="020B0604020202020204" pitchFamily="34" charset="0"/>
                <a:buNone/>
              </a:pPr>
              <a:r>
                <a:rPr lang="en-US" altLang="zh-CN" sz="2000" b="1" dirty="0">
                  <a:solidFill>
                    <a:srgbClr val="FF0000"/>
                  </a:solidFill>
                </a:rPr>
                <a:t>TOV Eq.</a:t>
              </a:r>
              <a:endParaRPr lang="en-US" altLang="zh-CN" sz="2000" dirty="0">
                <a:solidFill>
                  <a:srgbClr val="FF0000"/>
                </a:solidFill>
                <a:sym typeface="Symbol" pitchFamily="1" charset="2"/>
              </a:endParaRPr>
            </a:p>
          </p:txBody>
        </p:sp>
        <p:sp>
          <p:nvSpPr>
            <p:cNvPr id="15" name="Rectangle 3">
              <a:extLst>
                <a:ext uri="{FF2B5EF4-FFF2-40B4-BE49-F238E27FC236}">
                  <a16:creationId xmlns:a16="http://schemas.microsoft.com/office/drawing/2014/main" xmlns="" id="{EAE3366B-5178-488A-9BBF-D1FD31933F52}"/>
                </a:ext>
              </a:extLst>
            </p:cNvPr>
            <p:cNvSpPr txBox="1">
              <a:spLocks noChangeArrowheads="1"/>
            </p:cNvSpPr>
            <p:nvPr/>
          </p:nvSpPr>
          <p:spPr>
            <a:xfrm>
              <a:off x="2468776" y="4265686"/>
              <a:ext cx="2771735" cy="4779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72000" rIns="91440" bIns="72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80000"/>
                </a:lnSpc>
                <a:buFont typeface="Arial" panose="020B0604020202020204" pitchFamily="34" charset="0"/>
                <a:buNone/>
              </a:pPr>
              <a:r>
                <a:rPr lang="en-US" altLang="zh-CN" sz="2400" b="1" dirty="0">
                  <a:solidFill>
                    <a:srgbClr val="FF0000"/>
                  </a:solidFill>
                </a:rPr>
                <a:t>R-M  Relation</a:t>
              </a:r>
              <a:endParaRPr lang="en-US" altLang="zh-CN" sz="2400" dirty="0">
                <a:solidFill>
                  <a:srgbClr val="FF0000"/>
                </a:solidFill>
                <a:sym typeface="Symbol" pitchFamily="1" charset="2"/>
              </a:endParaRPr>
            </a:p>
          </p:txBody>
        </p:sp>
        <p:sp>
          <p:nvSpPr>
            <p:cNvPr id="16" name="箭头: 圆角右 26">
              <a:extLst>
                <a:ext uri="{FF2B5EF4-FFF2-40B4-BE49-F238E27FC236}">
                  <a16:creationId xmlns:a16="http://schemas.microsoft.com/office/drawing/2014/main" xmlns="" id="{210F6122-EDC7-47DC-BFDB-28B9C2A5B341}"/>
                </a:ext>
              </a:extLst>
            </p:cNvPr>
            <p:cNvSpPr/>
            <p:nvPr/>
          </p:nvSpPr>
          <p:spPr>
            <a:xfrm flipV="1">
              <a:off x="2468776" y="4917302"/>
              <a:ext cx="1607345" cy="725579"/>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0000"/>
                </a:solidFill>
              </a:endParaRPr>
            </a:p>
          </p:txBody>
        </p:sp>
        <p:sp>
          <p:nvSpPr>
            <p:cNvPr id="17" name="矩形 16">
              <a:extLst>
                <a:ext uri="{FF2B5EF4-FFF2-40B4-BE49-F238E27FC236}">
                  <a16:creationId xmlns:a16="http://schemas.microsoft.com/office/drawing/2014/main" xmlns="" id="{F4D35B8F-D3D0-4905-8EB6-5D05F7C10171}"/>
                </a:ext>
              </a:extLst>
            </p:cNvPr>
            <p:cNvSpPr/>
            <p:nvPr/>
          </p:nvSpPr>
          <p:spPr>
            <a:xfrm>
              <a:off x="2598087" y="3915082"/>
              <a:ext cx="2256461" cy="369332"/>
            </a:xfrm>
            <a:prstGeom prst="rect">
              <a:avLst/>
            </a:prstGeom>
            <a:ln>
              <a:noFill/>
            </a:ln>
          </p:spPr>
          <p:txBody>
            <a:bodyPr wrap="none">
              <a:spAutoFit/>
            </a:bodyPr>
            <a:lstStyle/>
            <a:p>
              <a:r>
                <a:rPr lang="zh-CN" altLang="en-US" sz="1800" b="1" dirty="0" smtClean="0">
                  <a:solidFill>
                    <a:srgbClr val="FF0000"/>
                  </a:solidFill>
                </a:rPr>
                <a:t>中子星的致密度</a:t>
              </a:r>
              <a:endParaRPr lang="zh-CN" altLang="en-US" sz="1800" b="1" dirty="0">
                <a:solidFill>
                  <a:srgbClr val="FF0000"/>
                </a:solidFill>
              </a:endParaRPr>
            </a:p>
          </p:txBody>
        </p:sp>
      </p:grpSp>
      <mc:AlternateContent xmlns:mc="http://schemas.openxmlformats.org/markup-compatibility/2006" xmlns:a14="http://schemas.microsoft.com/office/drawing/2010/main">
        <mc:Choice Requires="a14">
          <p:sp>
            <p:nvSpPr>
              <p:cNvPr id="22" name="文本框 16">
                <a:extLst>
                  <a:ext uri="{FF2B5EF4-FFF2-40B4-BE49-F238E27FC236}">
                    <a16:creationId xmlns:a16="http://schemas.microsoft.com/office/drawing/2014/main" xmlns="" id="{88CFC637-EF05-4A0E-A68B-6ED66482DEFE}"/>
                  </a:ext>
                </a:extLst>
              </p:cNvPr>
              <p:cNvSpPr txBox="1"/>
              <p:nvPr/>
            </p:nvSpPr>
            <p:spPr>
              <a:xfrm>
                <a:off x="66329" y="5017844"/>
                <a:ext cx="3460190" cy="71673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altLang="zh-CN" sz="2400" b="1" i="1" smtClean="0">
                              <a:solidFill>
                                <a:schemeClr val="tx1"/>
                              </a:solidFill>
                              <a:latin typeface="Cambria Math"/>
                            </a:rPr>
                          </m:ctrlPr>
                        </m:fPr>
                        <m:num>
                          <m:r>
                            <a:rPr lang="en-US" altLang="zh-CN" sz="2400" b="1" i="1" smtClean="0">
                              <a:solidFill>
                                <a:schemeClr val="tx1"/>
                              </a:solidFill>
                              <a:latin typeface="Cambria Math" panose="02040503050406030204" pitchFamily="18" charset="0"/>
                            </a:rPr>
                            <m:t>𝒅</m:t>
                          </m:r>
                          <m:r>
                            <a:rPr lang="en-US" altLang="zh-CN" sz="2400" b="1" i="1" smtClean="0">
                              <a:solidFill>
                                <a:schemeClr val="tx1"/>
                              </a:solidFill>
                              <a:latin typeface="Cambria Math" panose="02040503050406030204" pitchFamily="18" charset="0"/>
                              <a:ea typeface="Cambria Math" panose="02040503050406030204" pitchFamily="18" charset="0"/>
                            </a:rPr>
                            <m:t>𝓜</m:t>
                          </m:r>
                          <m:d>
                            <m:dPr>
                              <m:ctrlPr>
                                <a:rPr lang="en-US" altLang="zh-CN" sz="2400" b="1" i="1" smtClean="0">
                                  <a:solidFill>
                                    <a:schemeClr val="tx1"/>
                                  </a:solidFill>
                                  <a:latin typeface="Cambria Math"/>
                                  <a:ea typeface="Cambria Math" panose="02040503050406030204" pitchFamily="18" charset="0"/>
                                </a:rPr>
                              </m:ctrlPr>
                            </m:dPr>
                            <m:e>
                              <m:r>
                                <a:rPr lang="en-US" altLang="zh-CN" sz="2400" b="1" i="1" smtClean="0">
                                  <a:solidFill>
                                    <a:schemeClr val="tx1"/>
                                  </a:solidFill>
                                  <a:latin typeface="Cambria Math" panose="02040503050406030204" pitchFamily="18" charset="0"/>
                                  <a:ea typeface="Cambria Math" panose="02040503050406030204" pitchFamily="18" charset="0"/>
                                </a:rPr>
                                <m:t>𝒓</m:t>
                              </m:r>
                            </m:e>
                          </m:d>
                        </m:num>
                        <m:den>
                          <m:r>
                            <a:rPr lang="en-US" altLang="zh-CN" sz="2400" b="1" i="1" smtClean="0">
                              <a:solidFill>
                                <a:schemeClr val="tx1"/>
                              </a:solidFill>
                              <a:latin typeface="Cambria Math" panose="02040503050406030204" pitchFamily="18" charset="0"/>
                            </a:rPr>
                            <m:t>𝒅𝒓</m:t>
                          </m:r>
                        </m:den>
                      </m:f>
                      <m:r>
                        <a:rPr lang="en-US" altLang="zh-CN" sz="2400" b="1" i="1">
                          <a:solidFill>
                            <a:schemeClr val="tx1"/>
                          </a:solidFill>
                          <a:latin typeface="Cambria Math" panose="02040503050406030204" pitchFamily="18" charset="0"/>
                        </a:rPr>
                        <m:t>=</m:t>
                      </m:r>
                      <m:r>
                        <a:rPr lang="en-US" altLang="zh-CN" sz="2400" b="1" i="1" smtClean="0">
                          <a:solidFill>
                            <a:schemeClr val="tx1"/>
                          </a:solidFill>
                          <a:latin typeface="Cambria Math" panose="02040503050406030204" pitchFamily="18" charset="0"/>
                        </a:rPr>
                        <m:t>𝟒</m:t>
                      </m:r>
                      <m:r>
                        <a:rPr lang="zh-CN" altLang="en-US" sz="2400" b="1" i="1" smtClean="0">
                          <a:solidFill>
                            <a:schemeClr val="tx1"/>
                          </a:solidFill>
                          <a:latin typeface="Cambria Math" panose="02040503050406030204" pitchFamily="18" charset="0"/>
                        </a:rPr>
                        <m:t>𝝅</m:t>
                      </m:r>
                      <m:sSup>
                        <m:sSupPr>
                          <m:ctrlPr>
                            <a:rPr lang="en-US" altLang="zh-CN" sz="2400" b="1" i="1" smtClean="0">
                              <a:solidFill>
                                <a:schemeClr val="tx1"/>
                              </a:solidFill>
                              <a:latin typeface="Cambria Math"/>
                            </a:rPr>
                          </m:ctrlPr>
                        </m:sSupPr>
                        <m:e>
                          <m:r>
                            <a:rPr lang="en-US" altLang="zh-CN" sz="2400" b="1" i="1" smtClean="0">
                              <a:solidFill>
                                <a:schemeClr val="tx1"/>
                              </a:solidFill>
                              <a:latin typeface="Cambria Math" panose="02040503050406030204" pitchFamily="18" charset="0"/>
                            </a:rPr>
                            <m:t>𝒓</m:t>
                          </m:r>
                        </m:e>
                        <m:sup>
                          <m:r>
                            <a:rPr lang="en-US" altLang="zh-CN" sz="2400" b="1" i="1" smtClean="0">
                              <a:solidFill>
                                <a:schemeClr val="tx1"/>
                              </a:solidFill>
                              <a:latin typeface="Cambria Math" panose="02040503050406030204" pitchFamily="18" charset="0"/>
                            </a:rPr>
                            <m:t>𝟐</m:t>
                          </m:r>
                        </m:sup>
                      </m:sSup>
                      <m:r>
                        <a:rPr lang="zh-CN" altLang="en-US" sz="2400" b="1" i="1" smtClean="0">
                          <a:solidFill>
                            <a:schemeClr val="tx1"/>
                          </a:solidFill>
                          <a:latin typeface="Cambria Math" panose="02040503050406030204" pitchFamily="18" charset="0"/>
                        </a:rPr>
                        <m:t>𝜺</m:t>
                      </m:r>
                      <m:d>
                        <m:dPr>
                          <m:ctrlPr>
                            <a:rPr lang="en-US" altLang="zh-CN" sz="2400" b="1" i="1" smtClean="0">
                              <a:solidFill>
                                <a:schemeClr val="tx1"/>
                              </a:solidFill>
                              <a:latin typeface="Cambria Math"/>
                            </a:rPr>
                          </m:ctrlPr>
                        </m:dPr>
                        <m:e>
                          <m:r>
                            <a:rPr lang="en-US" altLang="zh-CN" sz="2400" b="1" i="1" smtClean="0">
                              <a:solidFill>
                                <a:schemeClr val="tx1"/>
                              </a:solidFill>
                              <a:latin typeface="Cambria Math" panose="02040503050406030204" pitchFamily="18" charset="0"/>
                            </a:rPr>
                            <m:t>𝒓</m:t>
                          </m:r>
                        </m:e>
                      </m:d>
                    </m:oMath>
                  </m:oMathPara>
                </a14:m>
                <a:endParaRPr lang="zh-CN" altLang="en-US" sz="2400" b="1" dirty="0">
                  <a:solidFill>
                    <a:schemeClr val="tx1"/>
                  </a:solidFill>
                </a:endParaRPr>
              </a:p>
            </p:txBody>
          </p:sp>
        </mc:Choice>
        <mc:Fallback xmlns="">
          <p:sp>
            <p:nvSpPr>
              <p:cNvPr id="22" name="文本框 16">
                <a:extLst>
                  <a:ext uri="{FF2B5EF4-FFF2-40B4-BE49-F238E27FC236}">
                    <a16:creationId xmlns="" xmlns:a16="http://schemas.microsoft.com/office/drawing/2014/main" xmlns:a14="http://schemas.microsoft.com/office/drawing/2010/main" id="{88CFC637-EF05-4A0E-A68B-6ED66482DEFE}"/>
                  </a:ext>
                </a:extLst>
              </p:cNvPr>
              <p:cNvSpPr txBox="1">
                <a:spLocks noRot="1" noChangeAspect="1" noMove="1" noResize="1" noEditPoints="1" noAdjustHandles="1" noChangeArrowheads="1" noChangeShapeType="1" noTextEdit="1"/>
              </p:cNvSpPr>
              <p:nvPr/>
            </p:nvSpPr>
            <p:spPr>
              <a:xfrm>
                <a:off x="66329" y="5017844"/>
                <a:ext cx="3460190" cy="716735"/>
              </a:xfrm>
              <a:prstGeom prst="rect">
                <a:avLst/>
              </a:prstGeom>
              <a:blipFill rotWithShape="1">
                <a:blip r:embed="rId4"/>
                <a:stretch>
                  <a:fillRect l="-1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17">
                <a:extLst>
                  <a:ext uri="{FF2B5EF4-FFF2-40B4-BE49-F238E27FC236}">
                    <a16:creationId xmlns:a16="http://schemas.microsoft.com/office/drawing/2014/main" xmlns="" id="{FC32FBC9-1860-4083-AB38-AC979978FC85}"/>
                  </a:ext>
                </a:extLst>
              </p:cNvPr>
              <p:cNvSpPr txBox="1"/>
              <p:nvPr/>
            </p:nvSpPr>
            <p:spPr>
              <a:xfrm>
                <a:off x="-1" y="6002169"/>
                <a:ext cx="6507816" cy="76020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000" b="1" i="1" smtClean="0">
                          <a:solidFill>
                            <a:schemeClr val="tx1"/>
                          </a:solidFill>
                          <a:latin typeface="Cambria Math" panose="02040503050406030204" pitchFamily="18" charset="0"/>
                        </a:rPr>
                        <m:t>−</m:t>
                      </m:r>
                      <m:f>
                        <m:fPr>
                          <m:ctrlPr>
                            <a:rPr lang="en-US" altLang="zh-CN" sz="2000" b="1" i="1" smtClean="0">
                              <a:solidFill>
                                <a:schemeClr val="tx1"/>
                              </a:solidFill>
                              <a:latin typeface="Cambria Math"/>
                            </a:rPr>
                          </m:ctrlPr>
                        </m:fPr>
                        <m:num>
                          <m:r>
                            <a:rPr lang="en-US" altLang="zh-CN" sz="2000" b="1" i="1" smtClean="0">
                              <a:solidFill>
                                <a:schemeClr val="tx1"/>
                              </a:solidFill>
                              <a:latin typeface="Cambria Math" panose="02040503050406030204" pitchFamily="18" charset="0"/>
                            </a:rPr>
                            <m:t>𝒅</m:t>
                          </m:r>
                          <m:r>
                            <a:rPr lang="en-US" altLang="zh-CN" sz="2000" b="1" i="1">
                              <a:solidFill>
                                <a:schemeClr val="tx1"/>
                              </a:solidFill>
                              <a:latin typeface="Cambria Math" panose="02040503050406030204" pitchFamily="18" charset="0"/>
                              <a:ea typeface="Cambria Math" panose="02040503050406030204" pitchFamily="18" charset="0"/>
                            </a:rPr>
                            <m:t>𝓟</m:t>
                          </m:r>
                          <m:d>
                            <m:dPr>
                              <m:ctrlPr>
                                <a:rPr lang="en-US" altLang="zh-CN" sz="2000" b="1" i="1" smtClean="0">
                                  <a:solidFill>
                                    <a:schemeClr val="tx1"/>
                                  </a:solidFill>
                                  <a:latin typeface="Cambria Math"/>
                                  <a:ea typeface="Cambria Math" panose="02040503050406030204" pitchFamily="18" charset="0"/>
                                </a:rPr>
                              </m:ctrlPr>
                            </m:dPr>
                            <m:e>
                              <m:r>
                                <a:rPr lang="en-US" altLang="zh-CN" sz="2000" b="1" i="1" smtClean="0">
                                  <a:solidFill>
                                    <a:schemeClr val="tx1"/>
                                  </a:solidFill>
                                  <a:latin typeface="Cambria Math" panose="02040503050406030204" pitchFamily="18" charset="0"/>
                                  <a:ea typeface="Cambria Math" panose="02040503050406030204" pitchFamily="18" charset="0"/>
                                </a:rPr>
                                <m:t>𝒓</m:t>
                              </m:r>
                            </m:e>
                          </m:d>
                        </m:num>
                        <m:den>
                          <m:r>
                            <a:rPr lang="en-US" altLang="zh-CN" sz="2000" b="1" i="1" smtClean="0">
                              <a:solidFill>
                                <a:schemeClr val="tx1"/>
                              </a:solidFill>
                              <a:latin typeface="Cambria Math" panose="02040503050406030204" pitchFamily="18" charset="0"/>
                            </a:rPr>
                            <m:t>𝒅𝒓</m:t>
                          </m:r>
                        </m:den>
                      </m:f>
                      <m:r>
                        <a:rPr lang="en-US" altLang="zh-CN" sz="2000" b="1" i="1">
                          <a:solidFill>
                            <a:schemeClr val="tx1"/>
                          </a:solidFill>
                          <a:latin typeface="Cambria Math" panose="02040503050406030204" pitchFamily="18" charset="0"/>
                        </a:rPr>
                        <m:t>=</m:t>
                      </m:r>
                      <m:f>
                        <m:fPr>
                          <m:ctrlPr>
                            <a:rPr lang="en-US" altLang="zh-CN" sz="2000" b="1" i="1" smtClean="0">
                              <a:solidFill>
                                <a:schemeClr val="tx1"/>
                              </a:solidFill>
                              <a:latin typeface="Cambria Math"/>
                            </a:rPr>
                          </m:ctrlPr>
                        </m:fPr>
                        <m:num>
                          <m:r>
                            <a:rPr lang="en-US" altLang="zh-CN" sz="2000" b="1" i="1" smtClean="0">
                              <a:solidFill>
                                <a:schemeClr val="tx1"/>
                              </a:solidFill>
                              <a:latin typeface="Cambria Math" panose="02040503050406030204" pitchFamily="18" charset="0"/>
                            </a:rPr>
                            <m:t>𝑮𝒆</m:t>
                          </m:r>
                          <m:r>
                            <a:rPr lang="en-US" altLang="zh-CN" sz="2000" b="1" i="1" smtClean="0">
                              <a:solidFill>
                                <a:schemeClr val="tx1"/>
                              </a:solidFill>
                              <a:latin typeface="Cambria Math" panose="02040503050406030204" pitchFamily="18" charset="0"/>
                              <a:ea typeface="Cambria Math" panose="02040503050406030204" pitchFamily="18" charset="0"/>
                            </a:rPr>
                            <m:t>𝓜</m:t>
                          </m:r>
                        </m:num>
                        <m:den>
                          <m:sSup>
                            <m:sSupPr>
                              <m:ctrlPr>
                                <a:rPr lang="en-US" altLang="zh-CN" sz="2000" b="1" i="1" smtClean="0">
                                  <a:solidFill>
                                    <a:schemeClr val="tx1"/>
                                  </a:solidFill>
                                  <a:latin typeface="Cambria Math"/>
                                </a:rPr>
                              </m:ctrlPr>
                            </m:sSupPr>
                            <m:e>
                              <m:r>
                                <a:rPr lang="en-US" altLang="zh-CN" sz="2000" b="1" i="1" smtClean="0">
                                  <a:solidFill>
                                    <a:schemeClr val="tx1"/>
                                  </a:solidFill>
                                  <a:latin typeface="Cambria Math" panose="02040503050406030204" pitchFamily="18" charset="0"/>
                                </a:rPr>
                                <m:t>𝒓</m:t>
                              </m:r>
                            </m:e>
                            <m:sup>
                              <m:r>
                                <a:rPr lang="en-US" altLang="zh-CN" sz="2000" b="1" i="1" smtClean="0">
                                  <a:solidFill>
                                    <a:schemeClr val="tx1"/>
                                  </a:solidFill>
                                  <a:latin typeface="Cambria Math" panose="02040503050406030204" pitchFamily="18" charset="0"/>
                                </a:rPr>
                                <m:t>𝟐</m:t>
                              </m:r>
                            </m:sup>
                          </m:sSup>
                        </m:den>
                      </m:f>
                      <m:sSup>
                        <m:sSupPr>
                          <m:ctrlPr>
                            <a:rPr lang="en-US" altLang="zh-CN" sz="2000" b="1" i="1" smtClean="0">
                              <a:solidFill>
                                <a:schemeClr val="tx1"/>
                              </a:solidFill>
                              <a:latin typeface="Cambria Math"/>
                            </a:rPr>
                          </m:ctrlPr>
                        </m:sSupPr>
                        <m:e>
                          <m:d>
                            <m:dPr>
                              <m:ctrlPr>
                                <a:rPr lang="en-US" altLang="zh-CN" sz="2000" b="1" i="1" smtClean="0">
                                  <a:solidFill>
                                    <a:schemeClr val="tx1"/>
                                  </a:solidFill>
                                  <a:latin typeface="Cambria Math"/>
                                </a:rPr>
                              </m:ctrlPr>
                            </m:dPr>
                            <m:e>
                              <m:r>
                                <a:rPr lang="en-US" altLang="zh-CN" sz="2000" b="1" i="1" smtClean="0">
                                  <a:solidFill>
                                    <a:schemeClr val="tx1"/>
                                  </a:solidFill>
                                  <a:latin typeface="Cambria Math" panose="02040503050406030204" pitchFamily="18" charset="0"/>
                                </a:rPr>
                                <m:t>𝟏</m:t>
                              </m:r>
                              <m:r>
                                <a:rPr lang="en-US" altLang="zh-CN" sz="2000" b="1" i="1" smtClean="0">
                                  <a:solidFill>
                                    <a:schemeClr val="tx1"/>
                                  </a:solidFill>
                                  <a:latin typeface="Cambria Math" panose="02040503050406030204" pitchFamily="18" charset="0"/>
                                </a:rPr>
                                <m:t>−</m:t>
                              </m:r>
                              <m:f>
                                <m:fPr>
                                  <m:ctrlPr>
                                    <a:rPr lang="en-US" altLang="zh-CN" sz="2000" b="1" i="1" smtClean="0">
                                      <a:solidFill>
                                        <a:schemeClr val="tx1"/>
                                      </a:solidFill>
                                      <a:latin typeface="Cambria Math"/>
                                    </a:rPr>
                                  </m:ctrlPr>
                                </m:fPr>
                                <m:num>
                                  <m:r>
                                    <a:rPr lang="en-US" altLang="zh-CN" sz="2000" b="1" i="1" smtClean="0">
                                      <a:solidFill>
                                        <a:schemeClr val="tx1"/>
                                      </a:solidFill>
                                      <a:latin typeface="Cambria Math" panose="02040503050406030204" pitchFamily="18" charset="0"/>
                                    </a:rPr>
                                    <m:t>𝟐</m:t>
                                  </m:r>
                                  <m:r>
                                    <a:rPr lang="en-US" altLang="zh-CN" sz="2000" b="1" i="1" smtClean="0">
                                      <a:solidFill>
                                        <a:schemeClr val="tx1"/>
                                      </a:solidFill>
                                      <a:latin typeface="Cambria Math" panose="02040503050406030204" pitchFamily="18" charset="0"/>
                                    </a:rPr>
                                    <m:t>𝑮</m:t>
                                  </m:r>
                                  <m:r>
                                    <a:rPr lang="en-US" altLang="zh-CN" sz="2000" b="1" i="1" smtClean="0">
                                      <a:solidFill>
                                        <a:schemeClr val="tx1"/>
                                      </a:solidFill>
                                      <a:latin typeface="Cambria Math" panose="02040503050406030204" pitchFamily="18" charset="0"/>
                                      <a:ea typeface="Cambria Math" panose="02040503050406030204" pitchFamily="18" charset="0"/>
                                    </a:rPr>
                                    <m:t>𝓜</m:t>
                                  </m:r>
                                </m:num>
                                <m:den>
                                  <m:r>
                                    <a:rPr lang="en-US" altLang="zh-CN" sz="2000" b="1" i="1" smtClean="0">
                                      <a:solidFill>
                                        <a:schemeClr val="tx1"/>
                                      </a:solidFill>
                                      <a:latin typeface="Cambria Math" panose="02040503050406030204" pitchFamily="18" charset="0"/>
                                    </a:rPr>
                                    <m:t>𝒓</m:t>
                                  </m:r>
                                </m:den>
                              </m:f>
                            </m:e>
                          </m:d>
                        </m:e>
                        <m:sup>
                          <m:r>
                            <a:rPr lang="en-US" altLang="zh-CN" sz="2000" b="1" i="1" smtClean="0">
                              <a:solidFill>
                                <a:schemeClr val="tx1"/>
                              </a:solidFill>
                              <a:latin typeface="Cambria Math" panose="02040503050406030204" pitchFamily="18" charset="0"/>
                            </a:rPr>
                            <m:t>−</m:t>
                          </m:r>
                          <m:r>
                            <a:rPr lang="en-US" altLang="zh-CN" sz="2000" b="1" i="1" smtClean="0">
                              <a:solidFill>
                                <a:schemeClr val="tx1"/>
                              </a:solidFill>
                              <a:latin typeface="Cambria Math" panose="02040503050406030204" pitchFamily="18" charset="0"/>
                            </a:rPr>
                            <m:t>𝟏</m:t>
                          </m:r>
                        </m:sup>
                      </m:sSup>
                      <m:d>
                        <m:dPr>
                          <m:ctrlPr>
                            <a:rPr lang="en-US" altLang="zh-CN" sz="2000" b="1" i="1" smtClean="0">
                              <a:solidFill>
                                <a:schemeClr val="tx1"/>
                              </a:solidFill>
                              <a:latin typeface="Cambria Math"/>
                            </a:rPr>
                          </m:ctrlPr>
                        </m:dPr>
                        <m:e>
                          <m:r>
                            <a:rPr lang="en-US" altLang="zh-CN" sz="2000" b="1" i="1" smtClean="0">
                              <a:solidFill>
                                <a:schemeClr val="tx1"/>
                              </a:solidFill>
                              <a:latin typeface="Cambria Math" panose="02040503050406030204" pitchFamily="18" charset="0"/>
                            </a:rPr>
                            <m:t>𝟏</m:t>
                          </m:r>
                          <m:r>
                            <a:rPr lang="en-US" altLang="zh-CN" sz="2000" b="1" i="1" smtClean="0">
                              <a:solidFill>
                                <a:schemeClr val="tx1"/>
                              </a:solidFill>
                              <a:latin typeface="Cambria Math" panose="02040503050406030204" pitchFamily="18" charset="0"/>
                            </a:rPr>
                            <m:t>+</m:t>
                          </m:r>
                          <m:f>
                            <m:fPr>
                              <m:ctrlPr>
                                <a:rPr lang="en-US" altLang="zh-CN" sz="2000" b="1" i="1" smtClean="0">
                                  <a:solidFill>
                                    <a:schemeClr val="tx1"/>
                                  </a:solidFill>
                                  <a:latin typeface="Cambria Math"/>
                                </a:rPr>
                              </m:ctrlPr>
                            </m:fPr>
                            <m:num>
                              <m:r>
                                <a:rPr lang="zh-CN" altLang="en-US" sz="2000" b="1" i="1" smtClean="0">
                                  <a:solidFill>
                                    <a:schemeClr val="tx1"/>
                                  </a:solidFill>
                                  <a:latin typeface="Cambria Math" panose="02040503050406030204" pitchFamily="18" charset="0"/>
                                </a:rPr>
                                <m:t>𝓟</m:t>
                              </m:r>
                            </m:num>
                            <m:den>
                              <m:r>
                                <a:rPr lang="zh-CN" altLang="en-US" sz="2000" b="1" i="1" smtClean="0">
                                  <a:solidFill>
                                    <a:schemeClr val="tx1"/>
                                  </a:solidFill>
                                  <a:latin typeface="Cambria Math" panose="02040503050406030204" pitchFamily="18" charset="0"/>
                                </a:rPr>
                                <m:t>𝜺</m:t>
                              </m:r>
                            </m:den>
                          </m:f>
                        </m:e>
                      </m:d>
                      <m:d>
                        <m:dPr>
                          <m:ctrlPr>
                            <a:rPr lang="en-US" altLang="zh-CN" sz="2000" b="1" i="1" smtClean="0">
                              <a:solidFill>
                                <a:schemeClr val="tx1"/>
                              </a:solidFill>
                              <a:latin typeface="Cambria Math"/>
                            </a:rPr>
                          </m:ctrlPr>
                        </m:dPr>
                        <m:e>
                          <m:r>
                            <a:rPr lang="en-US" altLang="zh-CN" sz="2000" b="1" i="1" smtClean="0">
                              <a:solidFill>
                                <a:schemeClr val="tx1"/>
                              </a:solidFill>
                              <a:latin typeface="Cambria Math" panose="02040503050406030204" pitchFamily="18" charset="0"/>
                            </a:rPr>
                            <m:t>𝟏</m:t>
                          </m:r>
                          <m:r>
                            <a:rPr lang="en-US" altLang="zh-CN" sz="2000" b="1" i="1" smtClean="0">
                              <a:solidFill>
                                <a:schemeClr val="tx1"/>
                              </a:solidFill>
                              <a:latin typeface="Cambria Math" panose="02040503050406030204" pitchFamily="18" charset="0"/>
                            </a:rPr>
                            <m:t>+</m:t>
                          </m:r>
                          <m:f>
                            <m:fPr>
                              <m:ctrlPr>
                                <a:rPr lang="en-US" altLang="zh-CN" sz="2000" b="1" i="1" smtClean="0">
                                  <a:solidFill>
                                    <a:schemeClr val="tx1"/>
                                  </a:solidFill>
                                  <a:latin typeface="Cambria Math"/>
                                </a:rPr>
                              </m:ctrlPr>
                            </m:fPr>
                            <m:num>
                              <m:r>
                                <a:rPr lang="en-US" altLang="zh-CN" sz="2000" b="1" i="1" smtClean="0">
                                  <a:solidFill>
                                    <a:schemeClr val="tx1"/>
                                  </a:solidFill>
                                  <a:latin typeface="Cambria Math" panose="02040503050406030204" pitchFamily="18" charset="0"/>
                                </a:rPr>
                                <m:t>𝟒</m:t>
                              </m:r>
                              <m:r>
                                <a:rPr lang="zh-CN" altLang="en-US" sz="2000" b="1" i="1" smtClean="0">
                                  <a:solidFill>
                                    <a:schemeClr val="tx1"/>
                                  </a:solidFill>
                                  <a:latin typeface="Cambria Math" panose="02040503050406030204" pitchFamily="18" charset="0"/>
                                </a:rPr>
                                <m:t>𝝅</m:t>
                              </m:r>
                              <m:sSup>
                                <m:sSupPr>
                                  <m:ctrlPr>
                                    <a:rPr lang="en-US" altLang="zh-CN" sz="2000" b="1" i="1" smtClean="0">
                                      <a:solidFill>
                                        <a:schemeClr val="tx1"/>
                                      </a:solidFill>
                                      <a:latin typeface="Cambria Math"/>
                                    </a:rPr>
                                  </m:ctrlPr>
                                </m:sSupPr>
                                <m:e>
                                  <m:r>
                                    <a:rPr lang="en-US" altLang="zh-CN" sz="2000" b="1" i="1" smtClean="0">
                                      <a:solidFill>
                                        <a:schemeClr val="tx1"/>
                                      </a:solidFill>
                                      <a:latin typeface="Cambria Math" panose="02040503050406030204" pitchFamily="18" charset="0"/>
                                    </a:rPr>
                                    <m:t>𝒓</m:t>
                                  </m:r>
                                </m:e>
                                <m:sup>
                                  <m:r>
                                    <a:rPr lang="en-US" altLang="zh-CN" sz="2000" b="1" i="1" smtClean="0">
                                      <a:solidFill>
                                        <a:schemeClr val="tx1"/>
                                      </a:solidFill>
                                      <a:latin typeface="Cambria Math" panose="02040503050406030204" pitchFamily="18" charset="0"/>
                                    </a:rPr>
                                    <m:t>𝟑</m:t>
                                  </m:r>
                                </m:sup>
                              </m:sSup>
                              <m:r>
                                <a:rPr lang="zh-CN" altLang="en-US" sz="2000" b="1" i="1" smtClean="0">
                                  <a:solidFill>
                                    <a:schemeClr val="tx1"/>
                                  </a:solidFill>
                                  <a:latin typeface="Cambria Math" panose="02040503050406030204" pitchFamily="18" charset="0"/>
                                </a:rPr>
                                <m:t>𝓟</m:t>
                              </m:r>
                            </m:num>
                            <m:den>
                              <m:r>
                                <a:rPr lang="en-US" altLang="zh-CN" sz="2000" b="1" i="1" smtClean="0">
                                  <a:solidFill>
                                    <a:schemeClr val="tx1"/>
                                  </a:solidFill>
                                  <a:latin typeface="Cambria Math" panose="02040503050406030204" pitchFamily="18" charset="0"/>
                                  <a:ea typeface="Cambria Math" panose="02040503050406030204" pitchFamily="18" charset="0"/>
                                </a:rPr>
                                <m:t>𝓜</m:t>
                              </m:r>
                            </m:den>
                          </m:f>
                        </m:e>
                      </m:d>
                    </m:oMath>
                  </m:oMathPara>
                </a14:m>
                <a:endParaRPr lang="zh-CN" altLang="en-US" sz="2000" b="1" dirty="0">
                  <a:solidFill>
                    <a:schemeClr val="tx1"/>
                  </a:solidFill>
                </a:endParaRPr>
              </a:p>
            </p:txBody>
          </p:sp>
        </mc:Choice>
        <mc:Fallback xmlns="">
          <p:sp>
            <p:nvSpPr>
              <p:cNvPr id="23" name="文本框 17">
                <a:extLst>
                  <a:ext uri="{FF2B5EF4-FFF2-40B4-BE49-F238E27FC236}">
                    <a16:creationId xmlns="" xmlns:a16="http://schemas.microsoft.com/office/drawing/2014/main" xmlns:a14="http://schemas.microsoft.com/office/drawing/2010/main" id="{FC32FBC9-1860-4083-AB38-AC979978FC85}"/>
                  </a:ext>
                </a:extLst>
              </p:cNvPr>
              <p:cNvSpPr txBox="1">
                <a:spLocks noRot="1" noChangeAspect="1" noMove="1" noResize="1" noEditPoints="1" noAdjustHandles="1" noChangeArrowheads="1" noChangeShapeType="1" noTextEdit="1"/>
              </p:cNvSpPr>
              <p:nvPr/>
            </p:nvSpPr>
            <p:spPr>
              <a:xfrm>
                <a:off x="-1" y="6002169"/>
                <a:ext cx="6507816" cy="760208"/>
              </a:xfrm>
              <a:prstGeom prst="rect">
                <a:avLst/>
              </a:prstGeom>
              <a:blipFill rotWithShape="1">
                <a:blip r:embed="rId5"/>
                <a:stretch>
                  <a:fillRect/>
                </a:stretch>
              </a:blipFill>
            </p:spPr>
            <p:txBody>
              <a:bodyPr/>
              <a:lstStyle/>
              <a:p>
                <a:r>
                  <a:rPr lang="zh-CN" altLang="en-US">
                    <a:noFill/>
                  </a:rPr>
                  <a:t> </a:t>
                </a:r>
              </a:p>
            </p:txBody>
          </p:sp>
        </mc:Fallback>
      </mc:AlternateContent>
      <p:sp>
        <p:nvSpPr>
          <p:cNvPr id="24" name="Rectangle 3">
            <a:extLst>
              <a:ext uri="{FF2B5EF4-FFF2-40B4-BE49-F238E27FC236}">
                <a16:creationId xmlns:a16="http://schemas.microsoft.com/office/drawing/2014/main" xmlns="" id="{962217EE-F1FD-44E3-8B43-045191337533}"/>
              </a:ext>
            </a:extLst>
          </p:cNvPr>
          <p:cNvSpPr txBox="1">
            <a:spLocks noChangeArrowheads="1"/>
          </p:cNvSpPr>
          <p:nvPr/>
        </p:nvSpPr>
        <p:spPr>
          <a:xfrm>
            <a:off x="0" y="4482048"/>
            <a:ext cx="1849104" cy="39407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80000"/>
              </a:lnSpc>
              <a:buFont typeface="Arial" panose="020B0604020202020204" pitchFamily="34" charset="0"/>
              <a:buNone/>
            </a:pPr>
            <a:r>
              <a:rPr lang="en-US" altLang="zh-CN" sz="2000" b="1" dirty="0">
                <a:solidFill>
                  <a:schemeClr val="tx1"/>
                </a:solidFill>
              </a:rPr>
              <a:t>TOV </a:t>
            </a:r>
            <a:r>
              <a:rPr lang="zh-CN" altLang="en-US" sz="2000" b="1" dirty="0" smtClean="0">
                <a:solidFill>
                  <a:schemeClr val="tx1"/>
                </a:solidFill>
              </a:rPr>
              <a:t>方程</a:t>
            </a:r>
            <a:endParaRPr lang="en-US" altLang="zh-CN" sz="2000" dirty="0">
              <a:solidFill>
                <a:schemeClr val="tx1"/>
              </a:solidFill>
              <a:sym typeface="Symbol" pitchFamily="1" charset="2"/>
            </a:endParaRPr>
          </a:p>
        </p:txBody>
      </p:sp>
    </p:spTree>
    <p:extLst>
      <p:ext uri="{BB962C8B-B14F-4D97-AF65-F5344CB8AC3E}">
        <p14:creationId xmlns:p14="http://schemas.microsoft.com/office/powerpoint/2010/main" val="2199455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049" y="4365104"/>
            <a:ext cx="2403765" cy="201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a:extLst>
              <a:ext uri="{FF2B5EF4-FFF2-40B4-BE49-F238E27FC236}">
                <a16:creationId xmlns:a16="http://schemas.microsoft.com/office/drawing/2014/main" xmlns="" id="{0AC00F5A-8047-4312-86D3-7A7046DFD8D3}"/>
              </a:ext>
            </a:extLst>
          </p:cNvPr>
          <p:cNvSpPr txBox="1"/>
          <p:nvPr/>
        </p:nvSpPr>
        <p:spPr>
          <a:xfrm>
            <a:off x="322867" y="976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How </a:t>
            </a:r>
            <a:r>
              <a:rPr lang="en-US" altLang="zh-CN" i="1" dirty="0" smtClean="0">
                <a:latin typeface="Times New Roman" panose="02020603050405020304" pitchFamily="18" charset="0"/>
                <a:cs typeface="Times New Roman" panose="02020603050405020304" pitchFamily="18" charset="0"/>
              </a:rPr>
              <a:t>E</a:t>
            </a:r>
            <a:r>
              <a:rPr lang="en-US" altLang="zh-CN" baseline="-25000" dirty="0" smtClean="0">
                <a:latin typeface="Times New Roman" panose="02020603050405020304" pitchFamily="18" charset="0"/>
                <a:cs typeface="Times New Roman" panose="02020603050405020304" pitchFamily="18" charset="0"/>
              </a:rPr>
              <a:t>sym</a:t>
            </a:r>
            <a:r>
              <a:rPr lang="en-US" altLang="zh-CN"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sym typeface="Symbol"/>
              </a:rPr>
              <a:t></a:t>
            </a:r>
            <a:r>
              <a:rPr lang="en-US" altLang="zh-CN" dirty="0" smtClean="0">
                <a:latin typeface="Times New Roman" panose="02020603050405020304" pitchFamily="18" charset="0"/>
                <a:cs typeface="Times New Roman" panose="02020603050405020304" pitchFamily="18" charset="0"/>
              </a:rPr>
              <a:t>) works in HIC</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xmlns="" id="{4668BE58-0DC9-464E-ABD4-18FE2BE11A85}"/>
              </a:ext>
            </a:extLst>
          </p:cNvPr>
          <p:cNvGrpSpPr/>
          <p:nvPr/>
        </p:nvGrpSpPr>
        <p:grpSpPr>
          <a:xfrm>
            <a:off x="94626" y="882339"/>
            <a:ext cx="6754855" cy="5809806"/>
            <a:chOff x="388406" y="1995516"/>
            <a:chExt cx="3480986" cy="4038981"/>
          </a:xfrm>
        </p:grpSpPr>
        <p:sp>
          <p:nvSpPr>
            <p:cNvPr id="15" name="内容占位符 2"/>
            <p:cNvSpPr txBox="1">
              <a:spLocks/>
            </p:cNvSpPr>
            <p:nvPr/>
          </p:nvSpPr>
          <p:spPr>
            <a:xfrm>
              <a:off x="388406" y="1995516"/>
              <a:ext cx="3261488" cy="600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b="1" dirty="0" smtClean="0"/>
                <a:t>Isospin Dynamics</a:t>
              </a:r>
              <a:endParaRPr lang="zh-CN" altLang="en-US" b="1" dirty="0"/>
            </a:p>
          </p:txBody>
        </p:sp>
        <mc:AlternateContent xmlns:mc="http://schemas.openxmlformats.org/markup-compatibility/2006">
          <mc:Choice xmlns:a14="http://schemas.microsoft.com/office/drawing/2010/main" Requires="a14">
            <p:sp>
              <p:nvSpPr>
                <p:cNvPr id="16" name="文本框 18"/>
                <p:cNvSpPr txBox="1"/>
                <p:nvPr/>
              </p:nvSpPr>
              <p:spPr bwMode="auto">
                <a:xfrm>
                  <a:off x="392362" y="2376384"/>
                  <a:ext cx="3477030" cy="3658113"/>
                </a:xfrm>
                <a:prstGeom prst="rect">
                  <a:avLst/>
                </a:prstGeom>
                <a:noFill/>
                <a:ln w="9525">
                  <a:noFill/>
                  <a:miter lim="800000"/>
                  <a:headEnd/>
                  <a:tailEnd/>
                </a:ln>
                <a:effectLst/>
              </p:spPr>
              <p:txBody>
                <a:bodyPr wrap="square" lIns="0" tIns="0" rIns="0" bIns="0" rtlCol="0">
                  <a:spAutoFit/>
                </a:bodyPr>
                <a:lstStyle/>
                <a:p>
                  <a:pPr>
                    <a:spcBef>
                      <a:spcPct val="0"/>
                    </a:spcBef>
                  </a:pPr>
                  <a:r>
                    <a:rPr kumimoji="1" lang="zh-CN" altLang="en-US" sz="2400" b="1" dirty="0" smtClean="0">
                      <a:latin typeface="Cambria Math"/>
                      <a:ea typeface="黑体" panose="02010609060101010101" pitchFamily="49" charset="-122"/>
                    </a:rPr>
                    <a:t>在一个核反应中，粒子流</a:t>
                  </a:r>
                  <a:r>
                    <a:rPr kumimoji="1" lang="en-US" altLang="zh-CN" sz="2400" b="1" dirty="0" smtClean="0">
                      <a:latin typeface="Cambria Math"/>
                      <a:ea typeface="黑体" panose="02010609060101010101" pitchFamily="49" charset="-122"/>
                    </a:rPr>
                    <a:t>(current) </a:t>
                  </a:r>
                  <a:r>
                    <a:rPr kumimoji="1" lang="zh-CN" altLang="en-US" sz="2400" b="1" dirty="0" smtClean="0">
                      <a:latin typeface="Cambria Math"/>
                      <a:ea typeface="黑体" panose="02010609060101010101" pitchFamily="49" charset="-122"/>
                    </a:rPr>
                    <a:t>可以表示为：</a:t>
                  </a:r>
                  <a:endParaRPr kumimoji="1" lang="en-US" altLang="zh-CN" sz="2400" b="1" dirty="0" smtClean="0">
                    <a:latin typeface="Cambria Math"/>
                    <a:ea typeface="黑体" panose="02010609060101010101" pitchFamily="49" charset="-122"/>
                  </a:endParaRPr>
                </a:p>
                <a:p>
                  <a:pPr>
                    <a:spcBef>
                      <a:spcPct val="0"/>
                    </a:spcBef>
                  </a:pPr>
                  <a:endParaRPr kumimoji="1" lang="en-US" altLang="zh-CN" sz="2400" b="1" i="1" dirty="0" smtClean="0">
                    <a:latin typeface="Cambria Math"/>
                    <a:ea typeface="黑体" panose="02010609060101010101" pitchFamily="49" charset="-122"/>
                  </a:endParaRPr>
                </a:p>
                <a:p>
                  <a:pPr>
                    <a:spcBef>
                      <a:spcPct val="0"/>
                    </a:spcBef>
                  </a:pPr>
                  <a14:m>
                    <m:oMathPara xmlns:m="http://schemas.openxmlformats.org/officeDocument/2006/math">
                      <m:oMathParaPr>
                        <m:jc m:val="centerGroup"/>
                      </m:oMathParaPr>
                      <m:oMath xmlns:m="http://schemas.openxmlformats.org/officeDocument/2006/math">
                        <m:sSubSup>
                          <m:sSubSupPr>
                            <m:ctrlPr>
                              <a:rPr kumimoji="1" lang="en-US" altLang="zh-CN" sz="2400" b="1" i="1" smtClean="0">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𝒋</m:t>
                            </m:r>
                          </m:e>
                          <m:sub>
                            <m:r>
                              <a:rPr kumimoji="1" lang="en-US" altLang="zh-CN" sz="2400" b="1" i="1">
                                <a:latin typeface="Cambria Math" panose="02040503050406030204" pitchFamily="18" charset="0"/>
                                <a:ea typeface="黑体" panose="02010609060101010101" pitchFamily="49" charset="-122"/>
                              </a:rPr>
                              <m:t>𝒏</m:t>
                            </m:r>
                          </m:sub>
                          <m:sup>
                            <m:r>
                              <a:rPr kumimoji="1" lang="en-US" altLang="zh-CN" sz="2400" b="1" i="1">
                                <a:latin typeface="Cambria Math" panose="02040503050406030204" pitchFamily="18" charset="0"/>
                                <a:ea typeface="黑体" panose="02010609060101010101" pitchFamily="49" charset="-122"/>
                              </a:rPr>
                              <m:t>𝑰</m:t>
                            </m:r>
                          </m:sup>
                        </m:sSubSup>
                        <m:r>
                          <a:rPr kumimoji="1" lang="en-US" altLang="zh-CN" sz="2400" b="1" i="1" smtClean="0">
                            <a:latin typeface="Cambria Math"/>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a:latin typeface="Cambria Math" panose="02040503050406030204" pitchFamily="18" charset="0"/>
                                <a:ea typeface="黑体" panose="02010609060101010101" pitchFamily="49" charset="-122"/>
                              </a:rPr>
                              <m:t>𝒏</m:t>
                            </m:r>
                          </m:sub>
                          <m:sup>
                            <m:r>
                              <a:rPr kumimoji="1" lang="en-US" altLang="zh-CN" sz="2400" b="1" i="1">
                                <a:latin typeface="Cambria Math" panose="02040503050406030204" pitchFamily="18" charset="0"/>
                                <a:ea typeface="黑体" panose="02010609060101010101" pitchFamily="49" charset="-122"/>
                              </a:rPr>
                              <m:t>𝑰</m:t>
                            </m:r>
                          </m:sup>
                        </m:sSubSup>
                        <m:r>
                          <a:rPr kumimoji="1" lang="zh-CN" altLang="en-US" sz="2400" b="1" i="1">
                            <a:latin typeface="Cambria Math" panose="02040503050406030204" pitchFamily="18" charset="0"/>
                            <a:ea typeface="黑体" panose="02010609060101010101" pitchFamily="49" charset="-122"/>
                          </a:rPr>
                          <m:t>𝛁</m:t>
                        </m:r>
                        <m:r>
                          <a:rPr kumimoji="1" lang="en-US" altLang="zh-CN" sz="2400" b="1" i="1">
                            <a:latin typeface="Cambria Math" panose="02040503050406030204" pitchFamily="18" charset="0"/>
                            <a:ea typeface="黑体" panose="02010609060101010101" pitchFamily="49" charset="-122"/>
                          </a:rPr>
                          <m:t>𝑰</m:t>
                        </m:r>
                        <m:r>
                          <a:rPr kumimoji="1" lang="en-US" altLang="zh-CN" sz="2400" b="1" i="1" smtClean="0">
                            <a:latin typeface="Cambria Math"/>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a:latin typeface="Cambria Math" panose="02040503050406030204" pitchFamily="18" charset="0"/>
                                <a:ea typeface="黑体" panose="02010609060101010101" pitchFamily="49" charset="-122"/>
                              </a:rPr>
                              <m:t>𝒏</m:t>
                            </m:r>
                          </m:sub>
                          <m:sup>
                            <m:r>
                              <a:rPr kumimoji="1" lang="zh-CN" altLang="en-US" sz="2400" b="1" i="1">
                                <a:latin typeface="Cambria Math" panose="02040503050406030204" pitchFamily="18" charset="0"/>
                                <a:ea typeface="黑体" panose="02010609060101010101" pitchFamily="49" charset="-122"/>
                              </a:rPr>
                              <m:t>𝝆</m:t>
                            </m:r>
                          </m:sup>
                        </m:sSubSup>
                        <m:r>
                          <a:rPr kumimoji="1" lang="zh-CN" altLang="en-US" sz="2400" b="1" i="1">
                            <a:latin typeface="Cambria Math" panose="02040503050406030204" pitchFamily="18" charset="0"/>
                            <a:ea typeface="黑体" panose="02010609060101010101" pitchFamily="49" charset="-122"/>
                          </a:rPr>
                          <m:t>𝛁</m:t>
                        </m:r>
                        <m:r>
                          <a:rPr kumimoji="1" lang="zh-CN" altLang="en-US" sz="2400" b="1" i="1">
                            <a:latin typeface="Cambria Math" panose="02040503050406030204" pitchFamily="18" charset="0"/>
                            <a:ea typeface="黑体" panose="02010609060101010101" pitchFamily="49" charset="-122"/>
                          </a:rPr>
                          <m:t>𝝆</m:t>
                        </m:r>
                      </m:oMath>
                    </m:oMathPara>
                  </a14:m>
                  <a:endParaRPr kumimoji="1" lang="en-US" altLang="zh-CN" sz="2400" b="1" dirty="0" smtClean="0">
                    <a:ea typeface="黑体" panose="02010609060101010101" pitchFamily="49" charset="-122"/>
                  </a:endParaRPr>
                </a:p>
                <a:p>
                  <a:pPr>
                    <a:spcBef>
                      <a:spcPct val="0"/>
                    </a:spcBef>
                  </a:pPr>
                  <a:endParaRPr kumimoji="1" lang="en-US" altLang="zh-CN" sz="2400" b="1" dirty="0" smtClean="0">
                    <a:ea typeface="黑体" panose="02010609060101010101" pitchFamily="49" charset="-122"/>
                  </a:endParaRPr>
                </a:p>
                <a:p>
                  <a:pPr>
                    <a:spcBef>
                      <a:spcPct val="0"/>
                    </a:spcBef>
                  </a:pPr>
                  <a14:m>
                    <m:oMathPara xmlns:m="http://schemas.openxmlformats.org/officeDocument/2006/math">
                      <m:oMathParaPr>
                        <m:jc m:val="centerGroup"/>
                      </m:oMathParaPr>
                      <m:oMath xmlns:m="http://schemas.openxmlformats.org/officeDocument/2006/math">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𝒋</m:t>
                            </m:r>
                          </m:e>
                          <m:sub>
                            <m:r>
                              <a:rPr kumimoji="1" lang="en-US" altLang="zh-CN" sz="2400" b="1" i="1" smtClean="0">
                                <a:latin typeface="Cambria Math"/>
                                <a:ea typeface="黑体" panose="02010609060101010101" pitchFamily="49" charset="-122"/>
                              </a:rPr>
                              <m:t>𝒑</m:t>
                            </m:r>
                          </m:sub>
                          <m:sup>
                            <m:r>
                              <a:rPr kumimoji="1" lang="en-US" altLang="zh-CN" sz="2400" b="1" i="1">
                                <a:latin typeface="Cambria Math" panose="02040503050406030204" pitchFamily="18" charset="0"/>
                                <a:ea typeface="黑体" panose="02010609060101010101" pitchFamily="49" charset="-122"/>
                              </a:rPr>
                              <m:t>𝑰</m:t>
                            </m:r>
                          </m:sup>
                        </m:sSubSup>
                        <m:r>
                          <a:rPr kumimoji="1" lang="en-US" altLang="zh-CN" sz="2400" b="1" i="1">
                            <a:latin typeface="Cambria Math"/>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smtClean="0">
                                <a:latin typeface="Cambria Math"/>
                                <a:ea typeface="黑体" panose="02010609060101010101" pitchFamily="49" charset="-122"/>
                              </a:rPr>
                              <m:t>𝒑</m:t>
                            </m:r>
                          </m:sub>
                          <m:sup>
                            <m:r>
                              <a:rPr kumimoji="1" lang="en-US" altLang="zh-CN" sz="2400" b="1" i="1">
                                <a:latin typeface="Cambria Math" panose="02040503050406030204" pitchFamily="18" charset="0"/>
                                <a:ea typeface="黑体" panose="02010609060101010101" pitchFamily="49" charset="-122"/>
                              </a:rPr>
                              <m:t>𝑰</m:t>
                            </m:r>
                          </m:sup>
                        </m:sSubSup>
                        <m:r>
                          <a:rPr kumimoji="1" lang="zh-CN" altLang="en-US" sz="2400" b="1" i="1">
                            <a:latin typeface="Cambria Math" panose="02040503050406030204" pitchFamily="18" charset="0"/>
                            <a:ea typeface="黑体" panose="02010609060101010101" pitchFamily="49" charset="-122"/>
                          </a:rPr>
                          <m:t>𝛁</m:t>
                        </m:r>
                        <m:r>
                          <a:rPr kumimoji="1" lang="en-US" altLang="zh-CN" sz="2400" b="1" i="1">
                            <a:latin typeface="Cambria Math" panose="02040503050406030204" pitchFamily="18" charset="0"/>
                            <a:ea typeface="黑体" panose="02010609060101010101" pitchFamily="49" charset="-122"/>
                          </a:rPr>
                          <m:t>𝑰</m:t>
                        </m:r>
                        <m:r>
                          <a:rPr kumimoji="1" lang="en-US" altLang="zh-CN" sz="2400" b="1" i="1">
                            <a:latin typeface="Cambria Math"/>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smtClean="0">
                                <a:latin typeface="Cambria Math"/>
                                <a:ea typeface="黑体" panose="02010609060101010101" pitchFamily="49" charset="-122"/>
                              </a:rPr>
                              <m:t>𝒑</m:t>
                            </m:r>
                          </m:sub>
                          <m:sup>
                            <m:r>
                              <a:rPr kumimoji="1" lang="zh-CN" altLang="en-US" sz="2400" b="1" i="1">
                                <a:latin typeface="Cambria Math" panose="02040503050406030204" pitchFamily="18" charset="0"/>
                                <a:ea typeface="黑体" panose="02010609060101010101" pitchFamily="49" charset="-122"/>
                              </a:rPr>
                              <m:t>𝝆</m:t>
                            </m:r>
                          </m:sup>
                        </m:sSubSup>
                        <m:r>
                          <a:rPr kumimoji="1" lang="zh-CN" altLang="en-US" sz="2400" b="1" i="1">
                            <a:latin typeface="Cambria Math" panose="02040503050406030204" pitchFamily="18" charset="0"/>
                            <a:ea typeface="黑体" panose="02010609060101010101" pitchFamily="49" charset="-122"/>
                          </a:rPr>
                          <m:t>𝛁</m:t>
                        </m:r>
                        <m:r>
                          <a:rPr kumimoji="1" lang="zh-CN" altLang="en-US" sz="2400" b="1" i="1">
                            <a:latin typeface="Cambria Math" panose="02040503050406030204" pitchFamily="18" charset="0"/>
                            <a:ea typeface="黑体" panose="02010609060101010101" pitchFamily="49" charset="-122"/>
                          </a:rPr>
                          <m:t>𝝆</m:t>
                        </m:r>
                      </m:oMath>
                    </m:oMathPara>
                  </a14:m>
                  <a:endParaRPr kumimoji="1" lang="en-US" altLang="zh-CN" sz="2400" b="1" dirty="0" smtClean="0">
                    <a:solidFill>
                      <a:schemeClr val="tx1"/>
                    </a:solidFill>
                    <a:ea typeface="黑体" panose="02010609060101010101" pitchFamily="49" charset="-122"/>
                  </a:endParaRPr>
                </a:p>
                <a:p>
                  <a:pPr>
                    <a:spcBef>
                      <a:spcPct val="0"/>
                    </a:spcBef>
                  </a:pPr>
                  <a:endParaRPr kumimoji="1" lang="en-US" altLang="zh-CN" sz="2400" b="1" dirty="0" smtClean="0">
                    <a:solidFill>
                      <a:schemeClr val="tx1"/>
                    </a:solidFill>
                    <a:ea typeface="黑体" panose="02010609060101010101" pitchFamily="49" charset="-122"/>
                  </a:endParaRPr>
                </a:p>
                <a:p>
                  <a:pPr>
                    <a:spcBef>
                      <a:spcPct val="0"/>
                    </a:spcBef>
                  </a:pPr>
                  <a:r>
                    <a:rPr kumimoji="1" lang="zh-CN" altLang="en-US" sz="2400" b="1" dirty="0" smtClean="0">
                      <a:ea typeface="黑体" panose="02010609060101010101" pitchFamily="49" charset="-122"/>
                    </a:rPr>
                    <a:t>则中子</a:t>
                  </a:r>
                  <a:r>
                    <a:rPr kumimoji="1" lang="en-US" altLang="zh-CN" sz="2400" b="1" dirty="0" smtClean="0">
                      <a:ea typeface="黑体" panose="02010609060101010101" pitchFamily="49" charset="-122"/>
                    </a:rPr>
                    <a:t>-</a:t>
                  </a:r>
                  <a:r>
                    <a:rPr kumimoji="1" lang="zh-CN" altLang="en-US" sz="2400" b="1" dirty="0" smtClean="0">
                      <a:ea typeface="黑体" panose="02010609060101010101" pitchFamily="49" charset="-122"/>
                    </a:rPr>
                    <a:t>质子之差异（同位旋流）为：</a:t>
                  </a:r>
                  <a:endParaRPr kumimoji="1" lang="en-US" altLang="zh-CN" sz="2400" b="1" dirty="0" smtClean="0">
                    <a:solidFill>
                      <a:schemeClr val="tx1"/>
                    </a:solidFill>
                    <a:ea typeface="黑体" panose="02010609060101010101" pitchFamily="49" charset="-122"/>
                  </a:endParaRPr>
                </a:p>
                <a:p>
                  <a:pPr>
                    <a:spcBef>
                      <a:spcPct val="0"/>
                    </a:spcBef>
                  </a:pPr>
                  <a:endParaRPr kumimoji="1" lang="en-US" altLang="zh-CN" sz="2400" b="1" dirty="0" smtClean="0">
                    <a:ea typeface="黑体" panose="02010609060101010101" pitchFamily="49" charset="-122"/>
                  </a:endParaRPr>
                </a:p>
                <a:p>
                  <a:pPr>
                    <a:spcBef>
                      <a:spcPct val="0"/>
                    </a:spcBef>
                  </a:pPr>
                  <a14:m>
                    <m:oMath xmlns:m="http://schemas.openxmlformats.org/officeDocument/2006/math">
                      <m:sSub>
                        <m:sSubPr>
                          <m:ctrlPr>
                            <a:rPr kumimoji="1" lang="en-US" altLang="zh-CN" sz="2400" b="1" i="1">
                              <a:latin typeface="Cambria Math"/>
                              <a:ea typeface="黑体" panose="02010609060101010101" pitchFamily="49" charset="-122"/>
                            </a:rPr>
                          </m:ctrlPr>
                        </m:sSubPr>
                        <m:e>
                          <m:r>
                            <a:rPr kumimoji="1" lang="en-US" altLang="zh-CN" sz="2400" b="1" i="1">
                              <a:latin typeface="Cambria Math" panose="02040503050406030204" pitchFamily="18" charset="0"/>
                              <a:ea typeface="黑体" panose="02010609060101010101" pitchFamily="49" charset="-122"/>
                            </a:rPr>
                            <m:t>𝒋</m:t>
                          </m:r>
                        </m:e>
                        <m:sub>
                          <m:r>
                            <m:rPr>
                              <m:sty m:val="p"/>
                            </m:rPr>
                            <a:rPr kumimoji="1" lang="en-US" altLang="zh-CN" sz="2400" b="1" i="1">
                              <a:latin typeface="Cambria Math" panose="02040503050406030204" pitchFamily="18" charset="0"/>
                              <a:ea typeface="黑体" panose="02010609060101010101" pitchFamily="49" charset="-122"/>
                            </a:rPr>
                            <m:t>n</m:t>
                          </m:r>
                          <m:r>
                            <a:rPr kumimoji="1" lang="en-US" altLang="zh-CN" sz="2400" b="1" i="1" smtClean="0">
                              <a:latin typeface="Cambria Math"/>
                              <a:ea typeface="黑体" panose="02010609060101010101" pitchFamily="49" charset="-122"/>
                            </a:rPr>
                            <m:t>−</m:t>
                          </m:r>
                          <m:r>
                            <m:rPr>
                              <m:sty m:val="p"/>
                            </m:rPr>
                            <a:rPr kumimoji="1" lang="en-US" altLang="zh-CN" sz="2400" b="1" i="1">
                              <a:latin typeface="Cambria Math" panose="02040503050406030204" pitchFamily="18" charset="0"/>
                              <a:ea typeface="黑体" panose="02010609060101010101" pitchFamily="49" charset="-122"/>
                            </a:rPr>
                            <m:t>p</m:t>
                          </m:r>
                        </m:sub>
                      </m:sSub>
                      <m:r>
                        <a:rPr kumimoji="1" lang="en-US" altLang="zh-CN" sz="2400" b="1" i="1">
                          <a:latin typeface="Cambria Math" panose="02040503050406030204" pitchFamily="18" charset="0"/>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𝒋</m:t>
                          </m:r>
                        </m:e>
                        <m:sub>
                          <m:r>
                            <a:rPr kumimoji="1" lang="en-US" altLang="zh-CN" sz="2400" b="1" i="1">
                              <a:latin typeface="Cambria Math" panose="02040503050406030204" pitchFamily="18" charset="0"/>
                              <a:ea typeface="黑体" panose="02010609060101010101" pitchFamily="49" charset="-122"/>
                            </a:rPr>
                            <m:t>𝒏</m:t>
                          </m:r>
                        </m:sub>
                        <m:sup>
                          <m:r>
                            <a:rPr kumimoji="1" lang="en-US" altLang="zh-CN" sz="2400" b="1" i="1">
                              <a:latin typeface="Cambria Math" panose="02040503050406030204" pitchFamily="18" charset="0"/>
                              <a:ea typeface="黑体" panose="02010609060101010101" pitchFamily="49" charset="-122"/>
                            </a:rPr>
                            <m:t>𝑰</m:t>
                          </m:r>
                        </m:sup>
                      </m:sSubSup>
                      <m:r>
                        <a:rPr kumimoji="1" lang="en-US" altLang="zh-CN" sz="2400" b="1" i="1">
                          <a:latin typeface="Cambria Math" panose="02040503050406030204" pitchFamily="18" charset="0"/>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𝒋</m:t>
                          </m:r>
                        </m:e>
                        <m:sub>
                          <m:r>
                            <a:rPr kumimoji="1" lang="en-US" altLang="zh-CN" sz="2400" b="1" i="1">
                              <a:latin typeface="Cambria Math" panose="02040503050406030204" pitchFamily="18" charset="0"/>
                              <a:ea typeface="黑体" panose="02010609060101010101" pitchFamily="49" charset="-122"/>
                            </a:rPr>
                            <m:t>𝒑</m:t>
                          </m:r>
                        </m:sub>
                        <m:sup>
                          <m:r>
                            <a:rPr kumimoji="1" lang="en-US" altLang="zh-CN" sz="2400" b="1" i="1">
                              <a:latin typeface="Cambria Math" panose="02040503050406030204" pitchFamily="18" charset="0"/>
                              <a:ea typeface="黑体" panose="02010609060101010101" pitchFamily="49" charset="-122"/>
                            </a:rPr>
                            <m:t>𝑰</m:t>
                          </m:r>
                        </m:sup>
                      </m:sSubSup>
                      <m:r>
                        <a:rPr kumimoji="1" lang="en-US" altLang="zh-CN" sz="2400" b="1" i="1">
                          <a:latin typeface="Cambria Math" panose="02040503050406030204" pitchFamily="18" charset="0"/>
                          <a:ea typeface="黑体" panose="02010609060101010101" pitchFamily="49" charset="-122"/>
                        </a:rPr>
                        <m:t>=−</m:t>
                      </m:r>
                      <m:d>
                        <m:dPr>
                          <m:ctrlPr>
                            <a:rPr kumimoji="1" lang="en-US" altLang="zh-CN" sz="2400" b="1" i="1">
                              <a:latin typeface="Cambria Math"/>
                              <a:ea typeface="黑体" panose="02010609060101010101" pitchFamily="49" charset="-122"/>
                            </a:rPr>
                          </m:ctrlPr>
                        </m:dPr>
                        <m:e>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a:latin typeface="Cambria Math" panose="02040503050406030204" pitchFamily="18" charset="0"/>
                                  <a:ea typeface="黑体" panose="02010609060101010101" pitchFamily="49" charset="-122"/>
                                </a:rPr>
                                <m:t>𝒏</m:t>
                              </m:r>
                            </m:sub>
                            <m:sup>
                              <m:r>
                                <a:rPr kumimoji="1" lang="en-US" altLang="zh-CN" sz="2400" b="1" i="1">
                                  <a:latin typeface="Cambria Math" panose="02040503050406030204" pitchFamily="18" charset="0"/>
                                  <a:ea typeface="黑体" panose="02010609060101010101" pitchFamily="49" charset="-122"/>
                                </a:rPr>
                                <m:t>𝑰</m:t>
                              </m:r>
                            </m:sup>
                          </m:sSubSup>
                          <m:r>
                            <a:rPr kumimoji="1" lang="en-US" altLang="zh-CN" sz="2400" b="1" i="1">
                              <a:latin typeface="Cambria Math" panose="02040503050406030204" pitchFamily="18" charset="0"/>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a:latin typeface="Cambria Math" panose="02040503050406030204" pitchFamily="18" charset="0"/>
                                  <a:ea typeface="黑体" panose="02010609060101010101" pitchFamily="49" charset="-122"/>
                                </a:rPr>
                                <m:t>𝒑</m:t>
                              </m:r>
                            </m:sub>
                            <m:sup>
                              <m:r>
                                <a:rPr kumimoji="1" lang="en-US" altLang="zh-CN" sz="2400" b="1" i="1">
                                  <a:latin typeface="Cambria Math" panose="02040503050406030204" pitchFamily="18" charset="0"/>
                                  <a:ea typeface="黑体" panose="02010609060101010101" pitchFamily="49" charset="-122"/>
                                </a:rPr>
                                <m:t>𝑰</m:t>
                              </m:r>
                            </m:sup>
                          </m:sSubSup>
                        </m:e>
                      </m:d>
                      <m:r>
                        <a:rPr kumimoji="1" lang="zh-CN" altLang="en-US" sz="2400" b="1" i="1">
                          <a:latin typeface="Cambria Math" panose="02040503050406030204" pitchFamily="18" charset="0"/>
                          <a:ea typeface="黑体" panose="02010609060101010101" pitchFamily="49" charset="-122"/>
                        </a:rPr>
                        <m:t>𝛁</m:t>
                      </m:r>
                      <m:r>
                        <a:rPr kumimoji="1" lang="en-US" altLang="zh-CN" sz="2400" b="1" i="1">
                          <a:latin typeface="Cambria Math" panose="02040503050406030204" pitchFamily="18" charset="0"/>
                          <a:ea typeface="黑体" panose="02010609060101010101" pitchFamily="49" charset="-122"/>
                        </a:rPr>
                        <m:t>𝑰</m:t>
                      </m:r>
                    </m:oMath>
                  </a14:m>
                  <a:r>
                    <a:rPr kumimoji="1" lang="en-US" altLang="zh-CN" sz="2400" b="1" dirty="0" smtClean="0">
                      <a:ea typeface="黑体" panose="02010609060101010101" pitchFamily="49" charset="-122"/>
                    </a:rPr>
                    <a:t>+</a:t>
                  </a:r>
                  <a14:m>
                    <m:oMath xmlns:m="http://schemas.openxmlformats.org/officeDocument/2006/math">
                      <m:d>
                        <m:dPr>
                          <m:ctrlPr>
                            <a:rPr kumimoji="1" lang="en-US" altLang="zh-CN" sz="2400" b="1" i="1">
                              <a:latin typeface="Cambria Math"/>
                              <a:ea typeface="黑体" panose="02010609060101010101" pitchFamily="49" charset="-122"/>
                            </a:rPr>
                          </m:ctrlPr>
                        </m:dPr>
                        <m:e>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a:latin typeface="Cambria Math" panose="02040503050406030204" pitchFamily="18" charset="0"/>
                                  <a:ea typeface="黑体" panose="02010609060101010101" pitchFamily="49" charset="-122"/>
                                </a:rPr>
                                <m:t>𝒏</m:t>
                              </m:r>
                            </m:sub>
                            <m:sup>
                              <m:r>
                                <a:rPr kumimoji="1" lang="zh-CN" altLang="en-US" sz="2400" b="1" i="1">
                                  <a:latin typeface="Cambria Math" panose="02040503050406030204" pitchFamily="18" charset="0"/>
                                  <a:ea typeface="黑体" panose="02010609060101010101" pitchFamily="49" charset="-122"/>
                                </a:rPr>
                                <m:t>𝝆</m:t>
                              </m:r>
                            </m:sup>
                          </m:sSubSup>
                          <m:r>
                            <a:rPr kumimoji="1" lang="en-US" altLang="zh-CN" sz="2400" b="1" i="1">
                              <a:latin typeface="Cambria Math" panose="02040503050406030204" pitchFamily="18" charset="0"/>
                              <a:ea typeface="黑体" panose="02010609060101010101" pitchFamily="49" charset="-122"/>
                            </a:rPr>
                            <m:t>−</m:t>
                          </m:r>
                          <m:sSubSup>
                            <m:sSubSupPr>
                              <m:ctrlPr>
                                <a:rPr kumimoji="1" lang="en-US" altLang="zh-CN" sz="2400" b="1" i="1">
                                  <a:latin typeface="Cambria Math"/>
                                  <a:ea typeface="黑体" panose="02010609060101010101" pitchFamily="49" charset="-122"/>
                                </a:rPr>
                              </m:ctrlPr>
                            </m:sSubSupPr>
                            <m:e>
                              <m:r>
                                <a:rPr kumimoji="1" lang="en-US" altLang="zh-CN" sz="2400" b="1" i="1">
                                  <a:latin typeface="Cambria Math" panose="02040503050406030204" pitchFamily="18" charset="0"/>
                                  <a:ea typeface="黑体" panose="02010609060101010101" pitchFamily="49" charset="-122"/>
                                </a:rPr>
                                <m:t>𝑫</m:t>
                              </m:r>
                            </m:e>
                            <m:sub>
                              <m:r>
                                <a:rPr kumimoji="1" lang="en-US" altLang="zh-CN" sz="2400" b="1" i="1">
                                  <a:latin typeface="Cambria Math" panose="02040503050406030204" pitchFamily="18" charset="0"/>
                                  <a:ea typeface="黑体" panose="02010609060101010101" pitchFamily="49" charset="-122"/>
                                </a:rPr>
                                <m:t>𝒑</m:t>
                              </m:r>
                            </m:sub>
                            <m:sup>
                              <m:r>
                                <a:rPr kumimoji="1" lang="zh-CN" altLang="en-US" sz="2400" b="1" i="1">
                                  <a:latin typeface="Cambria Math" panose="02040503050406030204" pitchFamily="18" charset="0"/>
                                  <a:ea typeface="黑体" panose="02010609060101010101" pitchFamily="49" charset="-122"/>
                                </a:rPr>
                                <m:t>𝝆</m:t>
                              </m:r>
                            </m:sup>
                          </m:sSubSup>
                        </m:e>
                      </m:d>
                      <m:r>
                        <a:rPr kumimoji="1" lang="zh-CN" altLang="en-US" sz="2400" b="1" i="1">
                          <a:latin typeface="Cambria Math" panose="02040503050406030204" pitchFamily="18" charset="0"/>
                          <a:ea typeface="黑体" panose="02010609060101010101" pitchFamily="49" charset="-122"/>
                        </a:rPr>
                        <m:t>𝛁</m:t>
                      </m:r>
                      <m:r>
                        <a:rPr kumimoji="1" lang="zh-CN" altLang="en-US" sz="2400" b="1" i="1">
                          <a:latin typeface="Cambria Math" panose="02040503050406030204" pitchFamily="18" charset="0"/>
                          <a:ea typeface="黑体" panose="02010609060101010101" pitchFamily="49" charset="-122"/>
                        </a:rPr>
                        <m:t>𝝆</m:t>
                      </m:r>
                    </m:oMath>
                  </a14:m>
                  <a:r>
                    <a:rPr kumimoji="1" lang="zh-CN" altLang="en-US" sz="2400" b="1" dirty="0" smtClean="0">
                      <a:ea typeface="黑体" panose="02010609060101010101" pitchFamily="49" charset="-122"/>
                    </a:rPr>
                    <a:t> </a:t>
                  </a:r>
                  <a:endParaRPr kumimoji="1" lang="zh-CN" altLang="en-US" sz="2400" b="1" dirty="0">
                    <a:ea typeface="黑体" panose="02010609060101010101" pitchFamily="49" charset="-122"/>
                  </a:endParaRPr>
                </a:p>
                <a:p>
                  <a:pPr>
                    <a:spcBef>
                      <a:spcPct val="0"/>
                    </a:spcBef>
                  </a:pPr>
                  <a:r>
                    <a:rPr kumimoji="1" lang="zh-CN" altLang="en-US" sz="2400" b="1" dirty="0" smtClean="0">
                      <a:latin typeface="Cambria Math"/>
                      <a:ea typeface="黑体" panose="02010609060101010101" pitchFamily="49" charset="-122"/>
                    </a:rPr>
                    <a:t>其中，</a:t>
                  </a:r>
                  <a:r>
                    <a:rPr kumimoji="1" lang="en-US" altLang="zh-CN" sz="2400" b="1" i="1" dirty="0" smtClean="0">
                      <a:latin typeface="Cambria Math"/>
                      <a:ea typeface="黑体" panose="02010609060101010101" pitchFamily="49" charset="-122"/>
                    </a:rPr>
                    <a:t> </a:t>
                  </a:r>
                  <a14:m>
                    <m:oMath xmlns:m="http://schemas.openxmlformats.org/officeDocument/2006/math">
                      <m:sSubSup>
                        <m:sSubSupPr>
                          <m:ctrlPr>
                            <a:rPr kumimoji="1" lang="en-US" altLang="zh-CN" sz="2400" b="1" i="1" smtClean="0">
                              <a:solidFill>
                                <a:srgbClr val="0000FF"/>
                              </a:solidFill>
                              <a:latin typeface="Cambria Math"/>
                              <a:ea typeface="黑体" panose="02010609060101010101" pitchFamily="49" charset="-122"/>
                            </a:rPr>
                          </m:ctrlPr>
                        </m:sSubSupPr>
                        <m:e>
                          <m:r>
                            <a:rPr kumimoji="1" lang="en-US" altLang="zh-CN" sz="2400" b="1" i="1">
                              <a:solidFill>
                                <a:srgbClr val="0000FF"/>
                              </a:solidFill>
                              <a:latin typeface="Cambria Math" panose="02040503050406030204" pitchFamily="18" charset="0"/>
                              <a:ea typeface="黑体" panose="02010609060101010101" pitchFamily="49" charset="-122"/>
                            </a:rPr>
                            <m:t>𝑫</m:t>
                          </m:r>
                        </m:e>
                        <m:sub>
                          <m:r>
                            <a:rPr kumimoji="1" lang="en-US" altLang="zh-CN" sz="2400" b="1" i="1">
                              <a:solidFill>
                                <a:srgbClr val="0000FF"/>
                              </a:solidFill>
                              <a:latin typeface="Cambria Math" panose="02040503050406030204" pitchFamily="18" charset="0"/>
                              <a:ea typeface="黑体" panose="02010609060101010101" pitchFamily="49" charset="-122"/>
                            </a:rPr>
                            <m:t>𝒏</m:t>
                          </m:r>
                        </m:sub>
                        <m:sup>
                          <m:r>
                            <a:rPr kumimoji="1" lang="en-US" altLang="zh-CN" sz="2400" b="1" i="1">
                              <a:solidFill>
                                <a:srgbClr val="0000FF"/>
                              </a:solidFill>
                              <a:latin typeface="Cambria Math" panose="02040503050406030204" pitchFamily="18" charset="0"/>
                              <a:ea typeface="黑体" panose="02010609060101010101" pitchFamily="49" charset="-122"/>
                            </a:rPr>
                            <m:t>𝑰</m:t>
                          </m:r>
                        </m:sup>
                      </m:sSubSup>
                      <m:r>
                        <a:rPr kumimoji="1" lang="en-US" altLang="zh-CN" sz="2400" b="1" i="1">
                          <a:solidFill>
                            <a:srgbClr val="0000FF"/>
                          </a:solidFill>
                          <a:latin typeface="Cambria Math" panose="02040503050406030204" pitchFamily="18" charset="0"/>
                          <a:ea typeface="黑体" panose="02010609060101010101" pitchFamily="49" charset="-122"/>
                        </a:rPr>
                        <m:t>−</m:t>
                      </m:r>
                      <m:sSubSup>
                        <m:sSubSupPr>
                          <m:ctrlPr>
                            <a:rPr kumimoji="1" lang="en-US" altLang="zh-CN" sz="2400" b="1" i="1">
                              <a:solidFill>
                                <a:srgbClr val="0000FF"/>
                              </a:solidFill>
                              <a:latin typeface="Cambria Math"/>
                              <a:ea typeface="黑体" panose="02010609060101010101" pitchFamily="49" charset="-122"/>
                            </a:rPr>
                          </m:ctrlPr>
                        </m:sSubSupPr>
                        <m:e>
                          <m:r>
                            <a:rPr kumimoji="1" lang="en-US" altLang="zh-CN" sz="2400" b="1" i="1">
                              <a:solidFill>
                                <a:srgbClr val="0000FF"/>
                              </a:solidFill>
                              <a:latin typeface="Cambria Math" panose="02040503050406030204" pitchFamily="18" charset="0"/>
                              <a:ea typeface="黑体" panose="02010609060101010101" pitchFamily="49" charset="-122"/>
                            </a:rPr>
                            <m:t>𝑫</m:t>
                          </m:r>
                        </m:e>
                        <m:sub>
                          <m:r>
                            <a:rPr kumimoji="1" lang="en-US" altLang="zh-CN" sz="2400" b="1" i="1">
                              <a:solidFill>
                                <a:srgbClr val="0000FF"/>
                              </a:solidFill>
                              <a:latin typeface="Cambria Math" panose="02040503050406030204" pitchFamily="18" charset="0"/>
                              <a:ea typeface="黑体" panose="02010609060101010101" pitchFamily="49" charset="-122"/>
                            </a:rPr>
                            <m:t>𝒑</m:t>
                          </m:r>
                        </m:sub>
                        <m:sup>
                          <m:r>
                            <a:rPr kumimoji="1" lang="en-US" altLang="zh-CN" sz="2400" b="1" i="1">
                              <a:solidFill>
                                <a:srgbClr val="0000FF"/>
                              </a:solidFill>
                              <a:latin typeface="Cambria Math" panose="02040503050406030204" pitchFamily="18" charset="0"/>
                              <a:ea typeface="黑体" panose="02010609060101010101" pitchFamily="49" charset="-122"/>
                            </a:rPr>
                            <m:t>𝑰</m:t>
                          </m:r>
                        </m:sup>
                      </m:sSubSup>
                      <m:r>
                        <a:rPr kumimoji="1" lang="zh-CN" altLang="en-US" sz="2400" b="1" i="1">
                          <a:solidFill>
                            <a:srgbClr val="0000FF"/>
                          </a:solidFill>
                          <a:latin typeface="Cambria Math" panose="02040503050406030204" pitchFamily="18" charset="0"/>
                          <a:ea typeface="黑体" panose="02010609060101010101" pitchFamily="49" charset="-122"/>
                        </a:rPr>
                        <m:t>∝</m:t>
                      </m:r>
                      <m:r>
                        <a:rPr kumimoji="1" lang="en-US" altLang="zh-CN" sz="2400" b="1" i="1">
                          <a:solidFill>
                            <a:srgbClr val="0000FF"/>
                          </a:solidFill>
                          <a:latin typeface="Cambria Math" panose="02040503050406030204" pitchFamily="18" charset="0"/>
                          <a:ea typeface="黑体" panose="02010609060101010101" pitchFamily="49" charset="-122"/>
                        </a:rPr>
                        <m:t>𝟒</m:t>
                      </m:r>
                      <m:r>
                        <a:rPr kumimoji="1" lang="zh-CN" altLang="en-US" sz="2400" b="1" i="1">
                          <a:solidFill>
                            <a:srgbClr val="0000FF"/>
                          </a:solidFill>
                          <a:latin typeface="Cambria Math" panose="02040503050406030204" pitchFamily="18" charset="0"/>
                          <a:ea typeface="黑体" panose="02010609060101010101" pitchFamily="49" charset="-122"/>
                        </a:rPr>
                        <m:t>𝝆</m:t>
                      </m:r>
                      <m:sSub>
                        <m:sSubPr>
                          <m:ctrlPr>
                            <a:rPr kumimoji="1" lang="en-US" altLang="zh-CN" sz="2400" b="1" i="1">
                              <a:solidFill>
                                <a:srgbClr val="0000FF"/>
                              </a:solidFill>
                              <a:latin typeface="Cambria Math"/>
                              <a:ea typeface="黑体" panose="02010609060101010101" pitchFamily="49" charset="-122"/>
                            </a:rPr>
                          </m:ctrlPr>
                        </m:sSubPr>
                        <m:e>
                          <m:r>
                            <a:rPr kumimoji="1" lang="en-US" altLang="zh-CN" sz="2400" b="1" i="1">
                              <a:solidFill>
                                <a:srgbClr val="0000FF"/>
                              </a:solidFill>
                              <a:latin typeface="Cambria Math" panose="02040503050406030204" pitchFamily="18" charset="0"/>
                              <a:ea typeface="黑体" panose="02010609060101010101" pitchFamily="49" charset="-122"/>
                            </a:rPr>
                            <m:t>𝑬</m:t>
                          </m:r>
                        </m:e>
                        <m:sub>
                          <m:r>
                            <a:rPr kumimoji="1" lang="en-US" altLang="zh-CN" sz="2400" b="1" i="1">
                              <a:solidFill>
                                <a:srgbClr val="0000FF"/>
                              </a:solidFill>
                              <a:latin typeface="Cambria Math" panose="02040503050406030204" pitchFamily="18" charset="0"/>
                              <a:ea typeface="黑体" panose="02010609060101010101" pitchFamily="49" charset="-122"/>
                            </a:rPr>
                            <m:t>𝒔𝒚𝒎</m:t>
                          </m:r>
                        </m:sub>
                      </m:sSub>
                      <m:d>
                        <m:dPr>
                          <m:ctrlPr>
                            <a:rPr kumimoji="1" lang="en-US" altLang="zh-CN" sz="2400" b="1" i="1">
                              <a:solidFill>
                                <a:srgbClr val="0000FF"/>
                              </a:solidFill>
                              <a:latin typeface="Cambria Math" panose="02040503050406030204" pitchFamily="18" charset="0"/>
                              <a:ea typeface="黑体" panose="02010609060101010101" pitchFamily="49" charset="-122"/>
                            </a:rPr>
                          </m:ctrlPr>
                        </m:dPr>
                        <m:e>
                          <m:r>
                            <a:rPr kumimoji="1" lang="zh-CN" altLang="en-US" sz="2400" b="1" i="1">
                              <a:solidFill>
                                <a:srgbClr val="0000FF"/>
                              </a:solidFill>
                              <a:latin typeface="Cambria Math" panose="02040503050406030204" pitchFamily="18" charset="0"/>
                              <a:ea typeface="黑体" panose="02010609060101010101" pitchFamily="49" charset="-122"/>
                            </a:rPr>
                            <m:t>𝝆</m:t>
                          </m:r>
                        </m:e>
                      </m:d>
                    </m:oMath>
                  </a14:m>
                  <a:endParaRPr kumimoji="1" lang="en-US" altLang="zh-CN" sz="2400" b="1" i="1" dirty="0" smtClean="0">
                    <a:solidFill>
                      <a:srgbClr val="0000FF"/>
                    </a:solidFill>
                    <a:latin typeface="Cambria Math" panose="02040503050406030204" pitchFamily="18" charset="0"/>
                    <a:ea typeface="黑体" panose="02010609060101010101" pitchFamily="49" charset="-122"/>
                  </a:endParaRPr>
                </a:p>
                <a:p>
                  <a:pPr>
                    <a:spcBef>
                      <a:spcPct val="0"/>
                    </a:spcBef>
                  </a:pPr>
                  <a14:m>
                    <m:oMath xmlns:m="http://schemas.openxmlformats.org/officeDocument/2006/math">
                      <m:sSubSup>
                        <m:sSubSupPr>
                          <m:ctrlPr>
                            <a:rPr kumimoji="1" lang="en-US" altLang="zh-CN" sz="2400" b="1" i="1">
                              <a:solidFill>
                                <a:srgbClr val="0000FF"/>
                              </a:solidFill>
                              <a:latin typeface="Cambria Math"/>
                              <a:ea typeface="黑体" panose="02010609060101010101" pitchFamily="49" charset="-122"/>
                            </a:rPr>
                          </m:ctrlPr>
                        </m:sSubSupPr>
                        <m:e>
                          <m:r>
                            <a:rPr kumimoji="1" lang="en-US" altLang="zh-CN" sz="2400" b="1" i="1" smtClean="0">
                              <a:solidFill>
                                <a:srgbClr val="0000FF"/>
                              </a:solidFill>
                              <a:latin typeface="Cambria Math"/>
                              <a:ea typeface="黑体" panose="02010609060101010101" pitchFamily="49" charset="-122"/>
                            </a:rPr>
                            <m:t>               </m:t>
                          </m:r>
                          <m:r>
                            <a:rPr kumimoji="1" lang="en-US" altLang="zh-CN" sz="2400" b="1" i="1">
                              <a:solidFill>
                                <a:srgbClr val="0000FF"/>
                              </a:solidFill>
                              <a:latin typeface="Cambria Math" panose="02040503050406030204" pitchFamily="18" charset="0"/>
                              <a:ea typeface="黑体" panose="02010609060101010101" pitchFamily="49" charset="-122"/>
                            </a:rPr>
                            <m:t>𝑫</m:t>
                          </m:r>
                        </m:e>
                        <m:sub>
                          <m:r>
                            <a:rPr kumimoji="1" lang="en-US" altLang="zh-CN" sz="2400" b="1" i="1">
                              <a:solidFill>
                                <a:srgbClr val="0000FF"/>
                              </a:solidFill>
                              <a:latin typeface="Cambria Math" panose="02040503050406030204" pitchFamily="18" charset="0"/>
                              <a:ea typeface="黑体" panose="02010609060101010101" pitchFamily="49" charset="-122"/>
                            </a:rPr>
                            <m:t>𝒏</m:t>
                          </m:r>
                        </m:sub>
                        <m:sup>
                          <m:r>
                            <a:rPr kumimoji="1" lang="zh-CN" altLang="en-US" sz="2400" b="1" i="1">
                              <a:solidFill>
                                <a:srgbClr val="0000FF"/>
                              </a:solidFill>
                              <a:latin typeface="Cambria Math" panose="02040503050406030204" pitchFamily="18" charset="0"/>
                              <a:ea typeface="黑体" panose="02010609060101010101" pitchFamily="49" charset="-122"/>
                            </a:rPr>
                            <m:t>𝝆</m:t>
                          </m:r>
                        </m:sup>
                      </m:sSubSup>
                      <m:r>
                        <a:rPr kumimoji="1" lang="en-US" altLang="zh-CN" sz="2400" b="1" i="1">
                          <a:solidFill>
                            <a:srgbClr val="0000FF"/>
                          </a:solidFill>
                          <a:latin typeface="Cambria Math" panose="02040503050406030204" pitchFamily="18" charset="0"/>
                          <a:ea typeface="黑体" panose="02010609060101010101" pitchFamily="49" charset="-122"/>
                        </a:rPr>
                        <m:t>−</m:t>
                      </m:r>
                      <m:sSubSup>
                        <m:sSubSupPr>
                          <m:ctrlPr>
                            <a:rPr kumimoji="1" lang="en-US" altLang="zh-CN" sz="2400" b="1" i="1">
                              <a:solidFill>
                                <a:srgbClr val="0000FF"/>
                              </a:solidFill>
                              <a:latin typeface="Cambria Math"/>
                              <a:ea typeface="黑体" panose="02010609060101010101" pitchFamily="49" charset="-122"/>
                            </a:rPr>
                          </m:ctrlPr>
                        </m:sSubSupPr>
                        <m:e>
                          <m:r>
                            <a:rPr kumimoji="1" lang="en-US" altLang="zh-CN" sz="2400" b="1" i="1">
                              <a:solidFill>
                                <a:srgbClr val="0000FF"/>
                              </a:solidFill>
                              <a:latin typeface="Cambria Math" panose="02040503050406030204" pitchFamily="18" charset="0"/>
                              <a:ea typeface="黑体" panose="02010609060101010101" pitchFamily="49" charset="-122"/>
                            </a:rPr>
                            <m:t>𝑫</m:t>
                          </m:r>
                        </m:e>
                        <m:sub>
                          <m:r>
                            <a:rPr kumimoji="1" lang="en-US" altLang="zh-CN" sz="2400" b="1" i="1">
                              <a:solidFill>
                                <a:srgbClr val="0000FF"/>
                              </a:solidFill>
                              <a:latin typeface="Cambria Math" panose="02040503050406030204" pitchFamily="18" charset="0"/>
                              <a:ea typeface="黑体" panose="02010609060101010101" pitchFamily="49" charset="-122"/>
                            </a:rPr>
                            <m:t>𝒑</m:t>
                          </m:r>
                        </m:sub>
                        <m:sup>
                          <m:r>
                            <a:rPr kumimoji="1" lang="zh-CN" altLang="en-US" sz="2400" b="1" i="1">
                              <a:solidFill>
                                <a:srgbClr val="0000FF"/>
                              </a:solidFill>
                              <a:latin typeface="Cambria Math" panose="02040503050406030204" pitchFamily="18" charset="0"/>
                              <a:ea typeface="黑体" panose="02010609060101010101" pitchFamily="49" charset="-122"/>
                            </a:rPr>
                            <m:t>𝝆</m:t>
                          </m:r>
                        </m:sup>
                      </m:sSubSup>
                      <m:r>
                        <a:rPr kumimoji="1" lang="zh-CN" altLang="en-US" sz="2400" b="1" i="1">
                          <a:solidFill>
                            <a:srgbClr val="0000FF"/>
                          </a:solidFill>
                          <a:latin typeface="Cambria Math" panose="02040503050406030204" pitchFamily="18" charset="0"/>
                          <a:ea typeface="黑体" panose="02010609060101010101" pitchFamily="49" charset="-122"/>
                        </a:rPr>
                        <m:t>∝</m:t>
                      </m:r>
                      <m:r>
                        <a:rPr kumimoji="1" lang="en-US" altLang="zh-CN" sz="2400" b="1" i="1">
                          <a:solidFill>
                            <a:srgbClr val="0000FF"/>
                          </a:solidFill>
                          <a:latin typeface="Cambria Math" panose="02040503050406030204" pitchFamily="18" charset="0"/>
                          <a:ea typeface="黑体" panose="02010609060101010101" pitchFamily="49" charset="-122"/>
                        </a:rPr>
                        <m:t>𝟒</m:t>
                      </m:r>
                      <m:r>
                        <a:rPr kumimoji="1" lang="en-US" altLang="zh-CN" sz="2400" b="1" i="1">
                          <a:solidFill>
                            <a:srgbClr val="0000FF"/>
                          </a:solidFill>
                          <a:latin typeface="Cambria Math" panose="02040503050406030204" pitchFamily="18" charset="0"/>
                          <a:ea typeface="黑体" panose="02010609060101010101" pitchFamily="49" charset="-122"/>
                        </a:rPr>
                        <m:t>𝑰</m:t>
                      </m:r>
                      <m:f>
                        <m:fPr>
                          <m:ctrlPr>
                            <a:rPr kumimoji="1" lang="en-US" altLang="zh-CN" sz="2400" b="1" i="1">
                              <a:solidFill>
                                <a:srgbClr val="0000FF"/>
                              </a:solidFill>
                              <a:latin typeface="Cambria Math"/>
                              <a:ea typeface="黑体" panose="02010609060101010101" pitchFamily="49" charset="-122"/>
                            </a:rPr>
                          </m:ctrlPr>
                        </m:fPr>
                        <m:num>
                          <m:r>
                            <a:rPr kumimoji="1" lang="zh-CN" altLang="en-US" sz="2400" b="1" i="1">
                              <a:solidFill>
                                <a:srgbClr val="0000FF"/>
                              </a:solidFill>
                              <a:latin typeface="Cambria Math" panose="02040503050406030204" pitchFamily="18" charset="0"/>
                              <a:ea typeface="黑体" panose="02010609060101010101" pitchFamily="49" charset="-122"/>
                            </a:rPr>
                            <m:t>𝝏</m:t>
                          </m:r>
                          <m:sSub>
                            <m:sSubPr>
                              <m:ctrlPr>
                                <a:rPr kumimoji="1" lang="en-US" altLang="zh-CN" sz="2400" b="1" i="1">
                                  <a:solidFill>
                                    <a:srgbClr val="0000FF"/>
                                  </a:solidFill>
                                  <a:latin typeface="Cambria Math"/>
                                  <a:ea typeface="黑体" panose="02010609060101010101" pitchFamily="49" charset="-122"/>
                                </a:rPr>
                              </m:ctrlPr>
                            </m:sSubPr>
                            <m:e>
                              <m:r>
                                <a:rPr kumimoji="1" lang="en-US" altLang="zh-CN" sz="2400" b="1" i="1">
                                  <a:solidFill>
                                    <a:srgbClr val="0000FF"/>
                                  </a:solidFill>
                                  <a:latin typeface="Cambria Math" panose="02040503050406030204" pitchFamily="18" charset="0"/>
                                  <a:ea typeface="黑体" panose="02010609060101010101" pitchFamily="49" charset="-122"/>
                                </a:rPr>
                                <m:t>𝑬</m:t>
                              </m:r>
                            </m:e>
                            <m:sub>
                              <m:r>
                                <a:rPr kumimoji="1" lang="en-US" altLang="zh-CN" sz="2400" b="1" i="1">
                                  <a:solidFill>
                                    <a:srgbClr val="0000FF"/>
                                  </a:solidFill>
                                  <a:latin typeface="Cambria Math" panose="02040503050406030204" pitchFamily="18" charset="0"/>
                                  <a:ea typeface="黑体" panose="02010609060101010101" pitchFamily="49" charset="-122"/>
                                </a:rPr>
                                <m:t>𝒔𝒚𝒎</m:t>
                              </m:r>
                            </m:sub>
                          </m:sSub>
                          <m:r>
                            <a:rPr kumimoji="1" lang="en-US" altLang="zh-CN" sz="2400" b="1" i="1">
                              <a:solidFill>
                                <a:srgbClr val="0000FF"/>
                              </a:solidFill>
                              <a:latin typeface="Cambria Math" panose="02040503050406030204" pitchFamily="18" charset="0"/>
                              <a:ea typeface="黑体" panose="02010609060101010101" pitchFamily="49" charset="-122"/>
                            </a:rPr>
                            <m:t>(</m:t>
                          </m:r>
                          <m:r>
                            <a:rPr kumimoji="1" lang="zh-CN" altLang="en-US" sz="2400" b="1" i="1">
                              <a:solidFill>
                                <a:srgbClr val="0000FF"/>
                              </a:solidFill>
                              <a:latin typeface="Cambria Math" panose="02040503050406030204" pitchFamily="18" charset="0"/>
                              <a:ea typeface="黑体" panose="02010609060101010101" pitchFamily="49" charset="-122"/>
                            </a:rPr>
                            <m:t>𝝆</m:t>
                          </m:r>
                          <m:r>
                            <a:rPr kumimoji="1" lang="en-US" altLang="zh-CN" sz="2400" b="1" i="1">
                              <a:solidFill>
                                <a:srgbClr val="0000FF"/>
                              </a:solidFill>
                              <a:latin typeface="Cambria Math" panose="02040503050406030204" pitchFamily="18" charset="0"/>
                              <a:ea typeface="黑体" panose="02010609060101010101" pitchFamily="49" charset="-122"/>
                            </a:rPr>
                            <m:t>)</m:t>
                          </m:r>
                        </m:num>
                        <m:den>
                          <m:r>
                            <a:rPr kumimoji="1" lang="zh-CN" altLang="en-US" sz="2400" b="1" i="1">
                              <a:solidFill>
                                <a:srgbClr val="0000FF"/>
                              </a:solidFill>
                              <a:latin typeface="Cambria Math" panose="02040503050406030204" pitchFamily="18" charset="0"/>
                              <a:ea typeface="黑体" panose="02010609060101010101" pitchFamily="49" charset="-122"/>
                            </a:rPr>
                            <m:t>𝝏𝝆</m:t>
                          </m:r>
                        </m:den>
                      </m:f>
                    </m:oMath>
                  </a14:m>
                  <a:r>
                    <a:rPr kumimoji="1" lang="zh-CN" altLang="en-US" sz="2400" b="1" dirty="0" smtClean="0">
                      <a:ea typeface="黑体" panose="02010609060101010101" pitchFamily="49" charset="-122"/>
                    </a:rPr>
                    <a:t> </a:t>
                  </a:r>
                  <a:endParaRPr kumimoji="1" lang="zh-CN" altLang="en-US" sz="2400" b="1" dirty="0">
                    <a:ea typeface="黑体" panose="02010609060101010101" pitchFamily="49" charset="-122"/>
                  </a:endParaRPr>
                </a:p>
                <a:p>
                  <a:pPr>
                    <a:spcBef>
                      <a:spcPct val="0"/>
                    </a:spcBef>
                  </a:pPr>
                  <a:r>
                    <a:rPr kumimoji="1" lang="zh-CN" altLang="en-US" sz="2400" b="1" dirty="0" smtClean="0">
                      <a:solidFill>
                        <a:schemeClr val="tx1"/>
                      </a:solidFill>
                      <a:ea typeface="黑体" panose="02010609060101010101" pitchFamily="49" charset="-122"/>
                    </a:rPr>
                    <a:t>        研究重离子核反应中的对称能效应，本质上是研究同位旋自由度的驰豫过程。</a:t>
                  </a:r>
                  <a:endParaRPr kumimoji="1" lang="zh-CN" altLang="en-US" sz="2400" b="1" dirty="0">
                    <a:solidFill>
                      <a:schemeClr val="tx1"/>
                    </a:solidFill>
                    <a:ea typeface="黑体" panose="02010609060101010101" pitchFamily="49" charset="-122"/>
                  </a:endParaRPr>
                </a:p>
              </p:txBody>
            </p:sp>
          </mc:Choice>
          <mc:Fallback>
            <p:sp>
              <p:nvSpPr>
                <p:cNvPr id="16" name="文本框 18"/>
                <p:cNvSpPr txBox="1">
                  <a:spLocks noRot="1" noChangeAspect="1" noMove="1" noResize="1" noEditPoints="1" noAdjustHandles="1" noChangeArrowheads="1" noChangeShapeType="1" noTextEdit="1"/>
                </p:cNvSpPr>
                <p:nvPr/>
              </p:nvSpPr>
              <p:spPr bwMode="auto">
                <a:xfrm>
                  <a:off x="392362" y="2376384"/>
                  <a:ext cx="3477030" cy="3658113"/>
                </a:xfrm>
                <a:prstGeom prst="rect">
                  <a:avLst/>
                </a:prstGeom>
                <a:blipFill rotWithShape="1">
                  <a:blip r:embed="rId4"/>
                  <a:stretch>
                    <a:fillRect l="-2800" t="-2202" r="-2710" b="-2202"/>
                  </a:stretch>
                </a:blipFill>
                <a:ln w="9525">
                  <a:noFill/>
                  <a:miter lim="800000"/>
                  <a:headEnd/>
                  <a:tailEnd/>
                </a:ln>
                <a:effectLst/>
              </p:spPr>
              <p:txBody>
                <a:bodyPr/>
                <a:lstStyle/>
                <a:p>
                  <a:r>
                    <a:rPr lang="zh-CN" altLang="en-US">
                      <a:noFill/>
                    </a:rPr>
                    <a:t> </a:t>
                  </a:r>
                </a:p>
              </p:txBody>
            </p:sp>
          </mc:Fallback>
        </mc:AlternateContent>
      </p:grpSp>
      <p:pic>
        <p:nvPicPr>
          <p:cNvPr id="3778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917" y="1916832"/>
            <a:ext cx="3103897"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018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322866" y="9763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smtClean="0"/>
              <a:t>核反应的实验方法描述 </a:t>
            </a:r>
            <a:r>
              <a:rPr lang="zh-CN" altLang="en-US" dirty="0" smtClean="0">
                <a:sym typeface="Symbol"/>
              </a:rPr>
              <a:t> </a:t>
            </a:r>
            <a:r>
              <a:rPr lang="zh-CN" altLang="en-US" dirty="0">
                <a:sym typeface="Symbol"/>
              </a:rPr>
              <a:t>加速器</a:t>
            </a:r>
            <a:endParaRPr lang="zh-CN" altLang="en-US" dirty="0"/>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Group 2"/>
          <p:cNvGrpSpPr>
            <a:grpSpLocks/>
          </p:cNvGrpSpPr>
          <p:nvPr/>
        </p:nvGrpSpPr>
        <p:grpSpPr bwMode="auto">
          <a:xfrm>
            <a:off x="209193" y="1516022"/>
            <a:ext cx="6148704" cy="4010759"/>
            <a:chOff x="400" y="720"/>
            <a:chExt cx="5186" cy="3179"/>
          </a:xfrm>
        </p:grpSpPr>
        <p:pic>
          <p:nvPicPr>
            <p:cNvPr id="33" name="Picture 3"/>
            <p:cNvPicPr>
              <a:picLocks noChangeAspect="1" noChangeArrowheads="1"/>
            </p:cNvPicPr>
            <p:nvPr/>
          </p:nvPicPr>
          <p:blipFill>
            <a:blip r:embed="rId3"/>
            <a:srcRect/>
            <a:stretch>
              <a:fillRect/>
            </a:stretch>
          </p:blipFill>
          <p:spPr bwMode="auto">
            <a:xfrm>
              <a:off x="429" y="720"/>
              <a:ext cx="5157" cy="3179"/>
            </a:xfrm>
            <a:prstGeom prst="rect">
              <a:avLst/>
            </a:prstGeom>
            <a:noFill/>
            <a:ln w="9525">
              <a:noFill/>
              <a:miter lim="800000"/>
              <a:headEnd/>
              <a:tailEnd/>
            </a:ln>
          </p:spPr>
        </p:pic>
        <p:sp>
          <p:nvSpPr>
            <p:cNvPr id="34" name="Text Box 4"/>
            <p:cNvSpPr txBox="1">
              <a:spLocks noChangeArrowheads="1"/>
            </p:cNvSpPr>
            <p:nvPr/>
          </p:nvSpPr>
          <p:spPr bwMode="auto">
            <a:xfrm>
              <a:off x="4080" y="1849"/>
              <a:ext cx="1132" cy="494"/>
            </a:xfrm>
            <a:prstGeom prst="rect">
              <a:avLst/>
            </a:prstGeom>
            <a:noFill/>
            <a:ln w="25400">
              <a:noFill/>
              <a:miter lim="800000"/>
              <a:headEnd/>
              <a:tailEnd type="none" w="lg" len="lg"/>
            </a:ln>
            <a:effectLst/>
          </p:spPr>
          <p:txBody>
            <a:bodyPr wrap="square" lIns="130046" tIns="65023" rIns="130046" bIns="65023">
              <a:spAutoFit/>
            </a:bodyPr>
            <a:lstStyle/>
            <a:p>
              <a:pPr defTabSz="914145" eaLnBrk="0" hangingPunct="0"/>
              <a:r>
                <a:rPr lang="en-GB" sz="3200" b="1" dirty="0">
                  <a:solidFill>
                    <a:srgbClr val="FFCC00"/>
                  </a:solidFill>
                  <a:latin typeface="Helvetica" pitchFamily="34" charset="0"/>
                  <a:ea typeface="宋体" charset="-122"/>
                </a:rPr>
                <a:t>RHIC</a:t>
              </a:r>
            </a:p>
          </p:txBody>
        </p:sp>
        <p:sp>
          <p:nvSpPr>
            <p:cNvPr id="35" name="Text Box 5"/>
            <p:cNvSpPr txBox="1">
              <a:spLocks noChangeArrowheads="1"/>
            </p:cNvSpPr>
            <p:nvPr/>
          </p:nvSpPr>
          <p:spPr bwMode="auto">
            <a:xfrm>
              <a:off x="4660" y="1572"/>
              <a:ext cx="876" cy="277"/>
            </a:xfrm>
            <a:prstGeom prst="rect">
              <a:avLst/>
            </a:prstGeom>
            <a:noFill/>
            <a:ln w="25400">
              <a:noFill/>
              <a:miter lim="800000"/>
              <a:headEnd/>
              <a:tailEnd type="none" w="lg" len="lg"/>
            </a:ln>
            <a:effectLst/>
          </p:spPr>
          <p:txBody>
            <a:bodyPr wrap="none" lIns="130046" tIns="65023" rIns="130046" bIns="65023">
              <a:spAutoFit/>
            </a:bodyPr>
            <a:lstStyle/>
            <a:p>
              <a:pPr defTabSz="914145" eaLnBrk="0" hangingPunct="0"/>
              <a:r>
                <a:rPr lang="en-GB" dirty="0">
                  <a:solidFill>
                    <a:srgbClr val="FFCC00"/>
                  </a:solidFill>
                  <a:latin typeface="Helvetica" pitchFamily="34" charset="0"/>
                  <a:ea typeface="宋体" charset="-122"/>
                </a:rPr>
                <a:t>BRAHMS</a:t>
              </a:r>
            </a:p>
          </p:txBody>
        </p:sp>
        <p:sp>
          <p:nvSpPr>
            <p:cNvPr id="36" name="Text Box 6"/>
            <p:cNvSpPr txBox="1">
              <a:spLocks noChangeArrowheads="1"/>
            </p:cNvSpPr>
            <p:nvPr/>
          </p:nvSpPr>
          <p:spPr bwMode="auto">
            <a:xfrm>
              <a:off x="2458" y="1029"/>
              <a:ext cx="866" cy="277"/>
            </a:xfrm>
            <a:prstGeom prst="rect">
              <a:avLst/>
            </a:prstGeom>
            <a:noFill/>
            <a:ln w="25400">
              <a:noFill/>
              <a:miter lim="800000"/>
              <a:headEnd/>
              <a:tailEnd type="none" w="lg" len="lg"/>
            </a:ln>
            <a:effectLst/>
          </p:spPr>
          <p:txBody>
            <a:bodyPr wrap="none" lIns="130046" tIns="65023" rIns="130046" bIns="65023">
              <a:spAutoFit/>
            </a:bodyPr>
            <a:lstStyle/>
            <a:p>
              <a:pPr defTabSz="914145" eaLnBrk="0" hangingPunct="0"/>
              <a:r>
                <a:rPr lang="en-GB" dirty="0">
                  <a:solidFill>
                    <a:srgbClr val="FFCC00"/>
                  </a:solidFill>
                  <a:latin typeface="Helvetica" pitchFamily="34" charset="0"/>
                  <a:ea typeface="宋体" charset="-122"/>
                </a:rPr>
                <a:t>PHOBOS</a:t>
              </a:r>
            </a:p>
          </p:txBody>
        </p:sp>
        <p:sp>
          <p:nvSpPr>
            <p:cNvPr id="37" name="Text Box 7"/>
            <p:cNvSpPr txBox="1">
              <a:spLocks noChangeArrowheads="1"/>
            </p:cNvSpPr>
            <p:nvPr/>
          </p:nvSpPr>
          <p:spPr bwMode="auto">
            <a:xfrm>
              <a:off x="400" y="1703"/>
              <a:ext cx="768" cy="277"/>
            </a:xfrm>
            <a:prstGeom prst="rect">
              <a:avLst/>
            </a:prstGeom>
            <a:noFill/>
            <a:ln w="25400">
              <a:noFill/>
              <a:miter lim="800000"/>
              <a:headEnd/>
              <a:tailEnd type="none" w="lg" len="lg"/>
            </a:ln>
            <a:effectLst/>
          </p:spPr>
          <p:txBody>
            <a:bodyPr wrap="none" lIns="130046" tIns="65023" rIns="130046" bIns="65023">
              <a:spAutoFit/>
            </a:bodyPr>
            <a:lstStyle/>
            <a:p>
              <a:pPr defTabSz="914145" eaLnBrk="0" hangingPunct="0"/>
              <a:r>
                <a:rPr lang="en-GB" dirty="0">
                  <a:solidFill>
                    <a:srgbClr val="FFCC00"/>
                  </a:solidFill>
                  <a:latin typeface="Helvetica" pitchFamily="34" charset="0"/>
                  <a:ea typeface="宋体" charset="-122"/>
                </a:rPr>
                <a:t>PHENIX</a:t>
              </a:r>
            </a:p>
          </p:txBody>
        </p:sp>
        <p:sp>
          <p:nvSpPr>
            <p:cNvPr id="38" name="Text Box 8"/>
            <p:cNvSpPr txBox="1">
              <a:spLocks noChangeArrowheads="1"/>
            </p:cNvSpPr>
            <p:nvPr/>
          </p:nvSpPr>
          <p:spPr bwMode="auto">
            <a:xfrm>
              <a:off x="2614" y="2084"/>
              <a:ext cx="737" cy="324"/>
            </a:xfrm>
            <a:prstGeom prst="rect">
              <a:avLst/>
            </a:prstGeom>
            <a:noFill/>
            <a:ln w="25400">
              <a:noFill/>
              <a:miter lim="800000"/>
              <a:headEnd/>
              <a:tailEnd type="none" w="lg" len="lg"/>
            </a:ln>
            <a:effectLst/>
          </p:spPr>
          <p:txBody>
            <a:bodyPr wrap="none" lIns="130046" tIns="65023" rIns="130046" bIns="65023">
              <a:spAutoFit/>
            </a:bodyPr>
            <a:lstStyle/>
            <a:p>
              <a:pPr defTabSz="914145" eaLnBrk="0" hangingPunct="0"/>
              <a:r>
                <a:rPr lang="en-GB" b="1" dirty="0">
                  <a:solidFill>
                    <a:srgbClr val="FFFF00"/>
                  </a:solidFill>
                  <a:latin typeface="Helvetica" pitchFamily="34" charset="0"/>
                  <a:ea typeface="宋体" charset="-122"/>
                </a:rPr>
                <a:t>STAR</a:t>
              </a:r>
            </a:p>
          </p:txBody>
        </p:sp>
        <p:sp>
          <p:nvSpPr>
            <p:cNvPr id="39" name="Text Box 9"/>
            <p:cNvSpPr txBox="1">
              <a:spLocks noChangeArrowheads="1"/>
            </p:cNvSpPr>
            <p:nvPr/>
          </p:nvSpPr>
          <p:spPr bwMode="auto">
            <a:xfrm>
              <a:off x="1363" y="2869"/>
              <a:ext cx="877" cy="446"/>
            </a:xfrm>
            <a:prstGeom prst="rect">
              <a:avLst/>
            </a:prstGeom>
            <a:noFill/>
            <a:ln w="25400">
              <a:noFill/>
              <a:miter lim="800000"/>
              <a:headEnd/>
              <a:tailEnd type="none" w="lg" len="lg"/>
            </a:ln>
            <a:effectLst/>
          </p:spPr>
          <p:txBody>
            <a:bodyPr wrap="none" lIns="130046" tIns="65023" rIns="130046" bIns="65023">
              <a:spAutoFit/>
            </a:bodyPr>
            <a:lstStyle/>
            <a:p>
              <a:pPr defTabSz="914145" eaLnBrk="0" hangingPunct="0"/>
              <a:r>
                <a:rPr lang="en-GB" sz="2800" b="1" dirty="0">
                  <a:solidFill>
                    <a:srgbClr val="FFCC00"/>
                  </a:solidFill>
                  <a:latin typeface="Helvetica" pitchFamily="34" charset="0"/>
                  <a:ea typeface="宋体" charset="-122"/>
                </a:rPr>
                <a:t>AGS</a:t>
              </a:r>
            </a:p>
          </p:txBody>
        </p:sp>
        <p:sp>
          <p:nvSpPr>
            <p:cNvPr id="40" name="Oval 10"/>
            <p:cNvSpPr>
              <a:spLocks noChangeArrowheads="1"/>
            </p:cNvSpPr>
            <p:nvPr/>
          </p:nvSpPr>
          <p:spPr bwMode="auto">
            <a:xfrm>
              <a:off x="706" y="957"/>
              <a:ext cx="4455" cy="988"/>
            </a:xfrm>
            <a:prstGeom prst="ellipse">
              <a:avLst/>
            </a:prstGeom>
            <a:noFill/>
            <a:ln w="38100">
              <a:solidFill>
                <a:srgbClr val="FF0000"/>
              </a:solidFill>
              <a:round/>
              <a:headEnd/>
              <a:tailEnd type="none" w="lg" len="lg"/>
            </a:ln>
            <a:effectLst/>
          </p:spPr>
          <p:txBody>
            <a:bodyPr wrap="none" anchor="ctr"/>
            <a:lstStyle/>
            <a:p>
              <a:endParaRPr lang="zh-CN" altLang="en-US">
                <a:solidFill>
                  <a:prstClr val="black"/>
                </a:solidFill>
              </a:endParaRPr>
            </a:p>
          </p:txBody>
        </p:sp>
        <p:sp>
          <p:nvSpPr>
            <p:cNvPr id="41" name="Rectangle 11"/>
            <p:cNvSpPr>
              <a:spLocks noChangeArrowheads="1"/>
            </p:cNvSpPr>
            <p:nvPr/>
          </p:nvSpPr>
          <p:spPr bwMode="auto">
            <a:xfrm>
              <a:off x="2777" y="1816"/>
              <a:ext cx="405" cy="269"/>
            </a:xfrm>
            <a:prstGeom prst="rect">
              <a:avLst/>
            </a:prstGeom>
            <a:noFill/>
            <a:ln w="25400">
              <a:solidFill>
                <a:srgbClr val="FFCC00"/>
              </a:solidFill>
              <a:miter lim="800000"/>
              <a:headEnd/>
              <a:tailEnd type="none" w="lg" len="lg"/>
            </a:ln>
            <a:effectLst/>
          </p:spPr>
          <p:txBody>
            <a:bodyPr wrap="none" anchor="ctr"/>
            <a:lstStyle/>
            <a:p>
              <a:endParaRPr lang="zh-CN" altLang="en-US">
                <a:solidFill>
                  <a:prstClr val="black"/>
                </a:solidFill>
              </a:endParaRPr>
            </a:p>
          </p:txBody>
        </p:sp>
        <p:sp>
          <p:nvSpPr>
            <p:cNvPr id="42" name="Rectangle 12"/>
            <p:cNvSpPr>
              <a:spLocks noChangeArrowheads="1"/>
            </p:cNvSpPr>
            <p:nvPr/>
          </p:nvSpPr>
          <p:spPr bwMode="auto">
            <a:xfrm>
              <a:off x="429" y="1334"/>
              <a:ext cx="511" cy="290"/>
            </a:xfrm>
            <a:prstGeom prst="rect">
              <a:avLst/>
            </a:prstGeom>
            <a:noFill/>
            <a:ln w="25400">
              <a:solidFill>
                <a:srgbClr val="FFCC00"/>
              </a:solidFill>
              <a:miter lim="800000"/>
              <a:headEnd/>
              <a:tailEnd type="none" w="lg" len="lg"/>
            </a:ln>
            <a:effectLst/>
          </p:spPr>
          <p:txBody>
            <a:bodyPr wrap="none" anchor="ctr"/>
            <a:lstStyle/>
            <a:p>
              <a:endParaRPr lang="zh-CN" altLang="en-US">
                <a:solidFill>
                  <a:prstClr val="black"/>
                </a:solidFill>
              </a:endParaRPr>
            </a:p>
          </p:txBody>
        </p:sp>
        <p:sp>
          <p:nvSpPr>
            <p:cNvPr id="43" name="Rectangle 13"/>
            <p:cNvSpPr>
              <a:spLocks noChangeArrowheads="1"/>
            </p:cNvSpPr>
            <p:nvPr/>
          </p:nvSpPr>
          <p:spPr bwMode="auto">
            <a:xfrm>
              <a:off x="2782" y="778"/>
              <a:ext cx="400" cy="251"/>
            </a:xfrm>
            <a:prstGeom prst="rect">
              <a:avLst/>
            </a:prstGeom>
            <a:noFill/>
            <a:ln w="25400">
              <a:solidFill>
                <a:srgbClr val="FFCC00"/>
              </a:solidFill>
              <a:miter lim="800000"/>
              <a:headEnd/>
              <a:tailEnd type="none" w="lg" len="lg"/>
            </a:ln>
            <a:effectLst/>
          </p:spPr>
          <p:txBody>
            <a:bodyPr wrap="none" anchor="ctr"/>
            <a:lstStyle/>
            <a:p>
              <a:endParaRPr lang="zh-CN" altLang="en-US">
                <a:solidFill>
                  <a:prstClr val="black"/>
                </a:solidFill>
              </a:endParaRPr>
            </a:p>
          </p:txBody>
        </p:sp>
        <p:sp>
          <p:nvSpPr>
            <p:cNvPr id="44" name="Rectangle 14"/>
            <p:cNvSpPr>
              <a:spLocks noChangeArrowheads="1"/>
            </p:cNvSpPr>
            <p:nvPr/>
          </p:nvSpPr>
          <p:spPr bwMode="auto">
            <a:xfrm>
              <a:off x="4931" y="1257"/>
              <a:ext cx="471" cy="282"/>
            </a:xfrm>
            <a:prstGeom prst="rect">
              <a:avLst/>
            </a:prstGeom>
            <a:noFill/>
            <a:ln w="25400">
              <a:solidFill>
                <a:srgbClr val="FFCC00"/>
              </a:solidFill>
              <a:miter lim="800000"/>
              <a:headEnd/>
              <a:tailEnd type="none" w="lg" len="lg"/>
            </a:ln>
            <a:effectLst/>
          </p:spPr>
          <p:txBody>
            <a:bodyPr wrap="none" anchor="ctr"/>
            <a:lstStyle/>
            <a:p>
              <a:endParaRPr lang="zh-CN" altLang="en-US">
                <a:solidFill>
                  <a:prstClr val="black"/>
                </a:solidFill>
              </a:endParaRPr>
            </a:p>
          </p:txBody>
        </p:sp>
        <p:sp>
          <p:nvSpPr>
            <p:cNvPr id="45" name="Oval 15"/>
            <p:cNvSpPr>
              <a:spLocks noChangeArrowheads="1"/>
            </p:cNvSpPr>
            <p:nvPr/>
          </p:nvSpPr>
          <p:spPr bwMode="auto">
            <a:xfrm>
              <a:off x="890" y="2494"/>
              <a:ext cx="1081" cy="365"/>
            </a:xfrm>
            <a:prstGeom prst="ellipse">
              <a:avLst/>
            </a:prstGeom>
            <a:noFill/>
            <a:ln w="38100">
              <a:solidFill>
                <a:srgbClr val="FF0000"/>
              </a:solidFill>
              <a:round/>
              <a:headEnd/>
              <a:tailEnd type="none" w="lg" len="lg"/>
            </a:ln>
            <a:effectLst/>
          </p:spPr>
          <p:txBody>
            <a:bodyPr wrap="none" anchor="ctr"/>
            <a:lstStyle/>
            <a:p>
              <a:endParaRPr lang="zh-CN" altLang="en-US">
                <a:solidFill>
                  <a:prstClr val="black"/>
                </a:solidFill>
              </a:endParaRPr>
            </a:p>
          </p:txBody>
        </p:sp>
        <p:sp>
          <p:nvSpPr>
            <p:cNvPr id="46" name="Line 16"/>
            <p:cNvSpPr>
              <a:spLocks noChangeShapeType="1"/>
            </p:cNvSpPr>
            <p:nvPr/>
          </p:nvSpPr>
          <p:spPr bwMode="auto">
            <a:xfrm>
              <a:off x="730" y="2586"/>
              <a:ext cx="224" cy="395"/>
            </a:xfrm>
            <a:prstGeom prst="line">
              <a:avLst/>
            </a:pr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47" name="Line 17"/>
            <p:cNvSpPr>
              <a:spLocks noChangeShapeType="1"/>
            </p:cNvSpPr>
            <p:nvPr/>
          </p:nvSpPr>
          <p:spPr bwMode="auto">
            <a:xfrm>
              <a:off x="1592" y="3369"/>
              <a:ext cx="1777" cy="118"/>
            </a:xfrm>
            <a:prstGeom prst="line">
              <a:avLst/>
            </a:pr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48" name="Line 18"/>
            <p:cNvSpPr>
              <a:spLocks noChangeShapeType="1"/>
            </p:cNvSpPr>
            <p:nvPr/>
          </p:nvSpPr>
          <p:spPr bwMode="auto">
            <a:xfrm flipV="1">
              <a:off x="1917" y="2002"/>
              <a:ext cx="393" cy="275"/>
            </a:xfrm>
            <a:prstGeom prst="line">
              <a:avLst/>
            </a:pr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49" name="Arc 19"/>
            <p:cNvSpPr>
              <a:spLocks/>
            </p:cNvSpPr>
            <p:nvPr/>
          </p:nvSpPr>
          <p:spPr bwMode="auto">
            <a:xfrm flipV="1">
              <a:off x="1727" y="1918"/>
              <a:ext cx="583" cy="84"/>
            </a:xfrm>
            <a:custGeom>
              <a:avLst/>
              <a:gdLst>
                <a:gd name="G0" fmla="+- 0 0 0"/>
                <a:gd name="G1" fmla="+- 3165 0 0"/>
                <a:gd name="G2" fmla="+- 21600 0 0"/>
                <a:gd name="T0" fmla="*/ 21366 w 21600"/>
                <a:gd name="T1" fmla="*/ 0 h 13185"/>
                <a:gd name="T2" fmla="*/ 19135 w 21600"/>
                <a:gd name="T3" fmla="*/ 13185 h 13185"/>
                <a:gd name="T4" fmla="*/ 0 w 21600"/>
                <a:gd name="T5" fmla="*/ 3165 h 13185"/>
              </a:gdLst>
              <a:ahLst/>
              <a:cxnLst>
                <a:cxn ang="0">
                  <a:pos x="T0" y="T1"/>
                </a:cxn>
                <a:cxn ang="0">
                  <a:pos x="T2" y="T3"/>
                </a:cxn>
                <a:cxn ang="0">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close/>
                </a:path>
              </a:pathLst>
            </a:cu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50" name="Arc 20"/>
            <p:cNvSpPr>
              <a:spLocks/>
            </p:cNvSpPr>
            <p:nvPr/>
          </p:nvSpPr>
          <p:spPr bwMode="auto">
            <a:xfrm flipH="1">
              <a:off x="2306" y="1937"/>
              <a:ext cx="305" cy="179"/>
            </a:xfrm>
            <a:custGeom>
              <a:avLst/>
              <a:gdLst>
                <a:gd name="G0" fmla="+- 2114 0 0"/>
                <a:gd name="G1" fmla="+- 21600 0 0"/>
                <a:gd name="G2" fmla="+- 21600 0 0"/>
                <a:gd name="T0" fmla="*/ 0 w 19051"/>
                <a:gd name="T1" fmla="*/ 104 h 21600"/>
                <a:gd name="T2" fmla="*/ 19051 w 19051"/>
                <a:gd name="T3" fmla="*/ 8196 h 21600"/>
                <a:gd name="T4" fmla="*/ 2114 w 19051"/>
                <a:gd name="T5" fmla="*/ 21600 h 21600"/>
              </a:gdLst>
              <a:ahLst/>
              <a:cxnLst>
                <a:cxn ang="0">
                  <a:pos x="T0" y="T1"/>
                </a:cxn>
                <a:cxn ang="0">
                  <a:pos x="T2" y="T3"/>
                </a:cxn>
                <a:cxn ang="0">
                  <a:pos x="T4" y="T5"/>
                </a:cxn>
              </a:cxnLst>
              <a:rect l="0" t="0" r="r" b="b"/>
              <a:pathLst>
                <a:path w="19051" h="21600" fill="none" extrusionOk="0">
                  <a:moveTo>
                    <a:pt x="-1" y="103"/>
                  </a:moveTo>
                  <a:cubicBezTo>
                    <a:pt x="702" y="34"/>
                    <a:pt x="1408" y="-1"/>
                    <a:pt x="2114" y="0"/>
                  </a:cubicBezTo>
                  <a:cubicBezTo>
                    <a:pt x="8715" y="0"/>
                    <a:pt x="14954" y="3018"/>
                    <a:pt x="19051" y="8195"/>
                  </a:cubicBezTo>
                </a:path>
                <a:path w="19051" h="21600" stroke="0" extrusionOk="0">
                  <a:moveTo>
                    <a:pt x="-1" y="103"/>
                  </a:moveTo>
                  <a:cubicBezTo>
                    <a:pt x="702" y="34"/>
                    <a:pt x="1408" y="-1"/>
                    <a:pt x="2114" y="0"/>
                  </a:cubicBezTo>
                  <a:cubicBezTo>
                    <a:pt x="8715" y="0"/>
                    <a:pt x="14954" y="3018"/>
                    <a:pt x="19051" y="8195"/>
                  </a:cubicBezTo>
                  <a:lnTo>
                    <a:pt x="2114" y="21600"/>
                  </a:lnTo>
                  <a:close/>
                </a:path>
              </a:pathLst>
            </a:cu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51" name="Oval 21"/>
            <p:cNvSpPr>
              <a:spLocks noChangeArrowheads="1"/>
            </p:cNvSpPr>
            <p:nvPr/>
          </p:nvSpPr>
          <p:spPr bwMode="auto">
            <a:xfrm>
              <a:off x="722" y="2494"/>
              <a:ext cx="224" cy="126"/>
            </a:xfrm>
            <a:prstGeom prst="ellipse">
              <a:avLst/>
            </a:pr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52" name="Line 22"/>
            <p:cNvSpPr>
              <a:spLocks noChangeShapeType="1"/>
            </p:cNvSpPr>
            <p:nvPr/>
          </p:nvSpPr>
          <p:spPr bwMode="auto">
            <a:xfrm>
              <a:off x="954" y="2981"/>
              <a:ext cx="638" cy="388"/>
            </a:xfrm>
            <a:prstGeom prst="line">
              <a:avLst/>
            </a:pr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53" name="Line 23"/>
            <p:cNvSpPr>
              <a:spLocks noChangeShapeType="1"/>
            </p:cNvSpPr>
            <p:nvPr/>
          </p:nvSpPr>
          <p:spPr bwMode="auto">
            <a:xfrm>
              <a:off x="1919" y="2273"/>
              <a:ext cx="52" cy="363"/>
            </a:xfrm>
            <a:prstGeom prst="line">
              <a:avLst/>
            </a:prstGeom>
            <a:noFill/>
            <a:ln w="25400">
              <a:solidFill>
                <a:srgbClr val="FF0000"/>
              </a:solidFill>
              <a:round/>
              <a:headEnd/>
              <a:tailEnd type="none" w="lg" len="lg"/>
            </a:ln>
            <a:effectLst/>
          </p:spPr>
          <p:txBody>
            <a:bodyPr wrap="none" anchor="ctr"/>
            <a:lstStyle/>
            <a:p>
              <a:endParaRPr lang="zh-CN" altLang="en-US">
                <a:solidFill>
                  <a:prstClr val="black"/>
                </a:solidFill>
              </a:endParaRPr>
            </a:p>
          </p:txBody>
        </p:sp>
        <p:sp>
          <p:nvSpPr>
            <p:cNvPr id="54" name="Text Box 24"/>
            <p:cNvSpPr txBox="1">
              <a:spLocks noChangeArrowheads="1"/>
            </p:cNvSpPr>
            <p:nvPr/>
          </p:nvSpPr>
          <p:spPr bwMode="auto">
            <a:xfrm>
              <a:off x="2489" y="3531"/>
              <a:ext cx="1173" cy="324"/>
            </a:xfrm>
            <a:prstGeom prst="rect">
              <a:avLst/>
            </a:prstGeom>
            <a:solidFill>
              <a:schemeClr val="bg1"/>
            </a:solidFill>
            <a:ln w="25400">
              <a:noFill/>
              <a:miter lim="800000"/>
              <a:headEnd/>
              <a:tailEnd type="none" w="lg" len="lg"/>
            </a:ln>
            <a:effectLst/>
          </p:spPr>
          <p:txBody>
            <a:bodyPr wrap="square" lIns="130046" tIns="65023" rIns="130046" bIns="65023">
              <a:spAutoFit/>
            </a:bodyPr>
            <a:lstStyle/>
            <a:p>
              <a:pPr defTabSz="914145" eaLnBrk="0" hangingPunct="0"/>
              <a:r>
                <a:rPr lang="en-GB" b="1" dirty="0">
                  <a:solidFill>
                    <a:srgbClr val="FF0066"/>
                  </a:solidFill>
                  <a:latin typeface="Helvetica" pitchFamily="34" charset="0"/>
                  <a:ea typeface="宋体" charset="-122"/>
                </a:rPr>
                <a:t>TANDEMS</a:t>
              </a:r>
            </a:p>
          </p:txBody>
        </p:sp>
      </p:grpSp>
      <p:sp>
        <p:nvSpPr>
          <p:cNvPr id="55" name="Oval 25"/>
          <p:cNvSpPr>
            <a:spLocks noChangeArrowheads="1"/>
          </p:cNvSpPr>
          <p:nvPr/>
        </p:nvSpPr>
        <p:spPr bwMode="auto">
          <a:xfrm>
            <a:off x="2716662" y="3104474"/>
            <a:ext cx="152921" cy="152921"/>
          </a:xfrm>
          <a:prstGeom prst="ellipse">
            <a:avLst/>
          </a:prstGeom>
          <a:solidFill>
            <a:srgbClr val="FFFF3D"/>
          </a:solidFill>
          <a:ln w="9525">
            <a:noFill/>
            <a:round/>
            <a:headEnd/>
            <a:tailEnd/>
          </a:ln>
          <a:effectLst/>
        </p:spPr>
        <p:txBody>
          <a:bodyPr wrap="none" lIns="64291" tIns="32146" rIns="64291" bIns="32146" anchor="ctr"/>
          <a:lstStyle/>
          <a:p>
            <a:endParaRPr lang="zh-CN" altLang="en-US">
              <a:solidFill>
                <a:prstClr val="black"/>
              </a:solidFill>
            </a:endParaRPr>
          </a:p>
        </p:txBody>
      </p:sp>
      <p:sp>
        <p:nvSpPr>
          <p:cNvPr id="56" name="Oval 26"/>
          <p:cNvSpPr>
            <a:spLocks noChangeArrowheads="1"/>
          </p:cNvSpPr>
          <p:nvPr/>
        </p:nvSpPr>
        <p:spPr bwMode="auto">
          <a:xfrm>
            <a:off x="3589795" y="4910466"/>
            <a:ext cx="152921" cy="151805"/>
          </a:xfrm>
          <a:prstGeom prst="ellipse">
            <a:avLst/>
          </a:prstGeom>
          <a:solidFill>
            <a:srgbClr val="FD3FEB"/>
          </a:solidFill>
          <a:ln w="9525">
            <a:noFill/>
            <a:round/>
            <a:headEnd/>
            <a:tailEnd/>
          </a:ln>
          <a:effectLst/>
        </p:spPr>
        <p:txBody>
          <a:bodyPr wrap="none" lIns="64291" tIns="32146" rIns="64291" bIns="32146" anchor="ctr"/>
          <a:lstStyle/>
          <a:p>
            <a:endParaRPr lang="zh-CN" altLang="en-US">
              <a:solidFill>
                <a:prstClr val="black"/>
              </a:solidFill>
            </a:endParaRPr>
          </a:p>
        </p:txBody>
      </p:sp>
      <p:sp>
        <p:nvSpPr>
          <p:cNvPr id="57" name="Oval 27"/>
          <p:cNvSpPr>
            <a:spLocks noChangeArrowheads="1"/>
          </p:cNvSpPr>
          <p:nvPr/>
        </p:nvSpPr>
        <p:spPr bwMode="auto">
          <a:xfrm>
            <a:off x="2660569" y="3088297"/>
            <a:ext cx="151805" cy="151805"/>
          </a:xfrm>
          <a:prstGeom prst="ellipse">
            <a:avLst/>
          </a:prstGeom>
          <a:solidFill>
            <a:srgbClr val="FFFF3D"/>
          </a:solidFill>
          <a:ln w="9525">
            <a:noFill/>
            <a:round/>
            <a:headEnd/>
            <a:tailEnd/>
          </a:ln>
          <a:effectLst/>
        </p:spPr>
        <p:txBody>
          <a:bodyPr wrap="none" lIns="64291" tIns="32146" rIns="64291" bIns="32146" anchor="ctr"/>
          <a:lstStyle/>
          <a:p>
            <a:endParaRPr lang="zh-CN" altLang="en-US">
              <a:solidFill>
                <a:prstClr val="black"/>
              </a:solidFill>
            </a:endParaRPr>
          </a:p>
        </p:txBody>
      </p:sp>
      <p:sp>
        <p:nvSpPr>
          <p:cNvPr id="58" name="Oval 28"/>
          <p:cNvSpPr>
            <a:spLocks noChangeArrowheads="1"/>
          </p:cNvSpPr>
          <p:nvPr/>
        </p:nvSpPr>
        <p:spPr bwMode="auto">
          <a:xfrm>
            <a:off x="2643509" y="3085073"/>
            <a:ext cx="151805" cy="152921"/>
          </a:xfrm>
          <a:prstGeom prst="ellipse">
            <a:avLst/>
          </a:prstGeom>
          <a:solidFill>
            <a:srgbClr val="5DA7F1"/>
          </a:solidFill>
          <a:ln w="9525">
            <a:noFill/>
            <a:round/>
            <a:headEnd/>
            <a:tailEnd/>
          </a:ln>
          <a:effectLst/>
        </p:spPr>
        <p:txBody>
          <a:bodyPr wrap="none" lIns="64291" tIns="32146" rIns="64291" bIns="32146" anchor="ctr"/>
          <a:lstStyle/>
          <a:p>
            <a:endParaRPr lang="zh-CN" altLang="en-US">
              <a:solidFill>
                <a:prstClr val="black"/>
              </a:solidFill>
            </a:endParaRPr>
          </a:p>
        </p:txBody>
      </p:sp>
      <p:sp>
        <p:nvSpPr>
          <p:cNvPr id="59" name="Oval 29"/>
          <p:cNvSpPr>
            <a:spLocks noChangeArrowheads="1"/>
          </p:cNvSpPr>
          <p:nvPr/>
        </p:nvSpPr>
        <p:spPr bwMode="auto">
          <a:xfrm>
            <a:off x="2693636" y="3099654"/>
            <a:ext cx="151805" cy="151805"/>
          </a:xfrm>
          <a:prstGeom prst="ellipse">
            <a:avLst/>
          </a:prstGeom>
          <a:solidFill>
            <a:srgbClr val="5DA7F1"/>
          </a:solidFill>
          <a:ln w="9525">
            <a:noFill/>
            <a:round/>
            <a:headEnd/>
            <a:tailEnd/>
          </a:ln>
          <a:effectLst/>
        </p:spPr>
        <p:txBody>
          <a:bodyPr wrap="none" lIns="64291" tIns="32146" rIns="64291" bIns="32146" anchor="ctr"/>
          <a:lstStyle/>
          <a:p>
            <a:endParaRPr lang="zh-CN" altLang="en-US">
              <a:solidFill>
                <a:prstClr val="black"/>
              </a:solidFill>
            </a:endParaRPr>
          </a:p>
        </p:txBody>
      </p:sp>
      <p:sp>
        <p:nvSpPr>
          <p:cNvPr id="60" name="Line 31"/>
          <p:cNvSpPr>
            <a:spLocks noChangeShapeType="1"/>
          </p:cNvSpPr>
          <p:nvPr/>
        </p:nvSpPr>
        <p:spPr bwMode="auto">
          <a:xfrm>
            <a:off x="2250790" y="1833392"/>
            <a:ext cx="1885780" cy="1172629"/>
          </a:xfrm>
          <a:prstGeom prst="line">
            <a:avLst/>
          </a:prstGeom>
          <a:noFill/>
          <a:ln w="38100">
            <a:solidFill>
              <a:srgbClr val="FD3FEB"/>
            </a:solidFill>
            <a:round/>
            <a:headEnd type="triangle" w="lg" len="med"/>
            <a:tailEnd type="triangle" w="lg" len="med"/>
          </a:ln>
          <a:effectLst/>
        </p:spPr>
        <p:txBody>
          <a:bodyPr lIns="64291" tIns="32146" rIns="64291" bIns="32146"/>
          <a:lstStyle/>
          <a:p>
            <a:endParaRPr lang="zh-CN" altLang="en-US">
              <a:solidFill>
                <a:prstClr val="black"/>
              </a:solidFill>
            </a:endParaRPr>
          </a:p>
        </p:txBody>
      </p:sp>
      <p:sp>
        <p:nvSpPr>
          <p:cNvPr id="61" name="Text Box 32"/>
          <p:cNvSpPr txBox="1">
            <a:spLocks noChangeArrowheads="1"/>
          </p:cNvSpPr>
          <p:nvPr/>
        </p:nvSpPr>
        <p:spPr bwMode="auto">
          <a:xfrm>
            <a:off x="3370791" y="2198022"/>
            <a:ext cx="705445" cy="366117"/>
          </a:xfrm>
          <a:prstGeom prst="rect">
            <a:avLst/>
          </a:prstGeom>
          <a:noFill/>
          <a:ln w="9525">
            <a:noFill/>
            <a:miter lim="800000"/>
            <a:headEnd/>
            <a:tailEnd/>
          </a:ln>
          <a:effectLst/>
        </p:spPr>
        <p:txBody>
          <a:bodyPr wrap="none" lIns="91435" tIns="45718" rIns="91435" bIns="45718">
            <a:spAutoFit/>
          </a:bodyPr>
          <a:lstStyle/>
          <a:p>
            <a:pPr defTabSz="914145"/>
            <a:r>
              <a:rPr lang="en-US" altLang="zh-CN" dirty="0">
                <a:solidFill>
                  <a:srgbClr val="FD3FEB"/>
                </a:solidFill>
                <a:latin typeface="Arial" charset="0"/>
                <a:ea typeface="宋体" charset="-122"/>
              </a:rPr>
              <a:t>1 km</a:t>
            </a:r>
          </a:p>
        </p:txBody>
      </p:sp>
      <p:sp>
        <p:nvSpPr>
          <p:cNvPr id="62" name="Rectangle 35"/>
          <p:cNvSpPr>
            <a:spLocks noChangeArrowheads="1"/>
          </p:cNvSpPr>
          <p:nvPr/>
        </p:nvSpPr>
        <p:spPr bwMode="auto">
          <a:xfrm>
            <a:off x="4076920" y="3521401"/>
            <a:ext cx="2280977" cy="646327"/>
          </a:xfrm>
          <a:prstGeom prst="rect">
            <a:avLst/>
          </a:prstGeom>
          <a:solidFill>
            <a:schemeClr val="bg1">
              <a:lumMod val="50000"/>
            </a:schemeClr>
          </a:solidFill>
          <a:ln w="9525">
            <a:noFill/>
            <a:miter lim="800000"/>
            <a:headEnd/>
            <a:tailEnd/>
          </a:ln>
          <a:effectLst/>
        </p:spPr>
        <p:txBody>
          <a:bodyPr wrap="square" lIns="91435" tIns="45718" rIns="91435" bIns="45718">
            <a:spAutoFit/>
          </a:bodyPr>
          <a:lstStyle/>
          <a:p>
            <a:pPr defTabSz="914145"/>
            <a:r>
              <a:rPr lang="en-US" altLang="zh-CN" i="1" dirty="0">
                <a:solidFill>
                  <a:srgbClr val="FFFF00"/>
                </a:solidFill>
                <a:latin typeface="Arial" charset="0"/>
                <a:ea typeface="宋体" charset="-122"/>
              </a:rPr>
              <a:t>v = 0.99995</a:t>
            </a:r>
            <a:r>
              <a:rPr lang="en-US" altLang="zh-CN" i="1" dirty="0">
                <a:solidFill>
                  <a:srgbClr val="FFFF00"/>
                </a:solidFill>
                <a:latin typeface="Arial" charset="0"/>
                <a:ea typeface="宋体" charset="-122"/>
                <a:sym typeface="Symbol" pitchFamily="18" charset="2"/>
              </a:rPr>
              <a:t></a:t>
            </a:r>
            <a:r>
              <a:rPr lang="en-US" altLang="zh-CN" i="1" dirty="0">
                <a:solidFill>
                  <a:srgbClr val="FFFF00"/>
                </a:solidFill>
                <a:latin typeface="Arial" charset="0"/>
                <a:ea typeface="宋体" charset="-122"/>
              </a:rPr>
              <a:t>c </a:t>
            </a:r>
            <a:endParaRPr lang="en-US" altLang="zh-CN" i="1" dirty="0" smtClean="0">
              <a:solidFill>
                <a:srgbClr val="FFFF00"/>
              </a:solidFill>
              <a:latin typeface="Arial" charset="0"/>
              <a:ea typeface="宋体" charset="-122"/>
            </a:endParaRPr>
          </a:p>
          <a:p>
            <a:pPr defTabSz="914145"/>
            <a:r>
              <a:rPr lang="en-US" altLang="zh-CN" i="1" dirty="0" smtClean="0">
                <a:solidFill>
                  <a:srgbClr val="FFFF00"/>
                </a:solidFill>
                <a:latin typeface="Arial" charset="0"/>
                <a:ea typeface="宋体" charset="-122"/>
              </a:rPr>
              <a:t>Au </a:t>
            </a:r>
            <a:r>
              <a:rPr lang="en-US" altLang="zh-CN" i="1" dirty="0">
                <a:solidFill>
                  <a:srgbClr val="FFFF00"/>
                </a:solidFill>
                <a:latin typeface="Arial" charset="0"/>
                <a:ea typeface="宋体" charset="-122"/>
              </a:rPr>
              <a:t>+ Au at 200 GeV</a:t>
            </a:r>
            <a:endParaRPr lang="zh-CN" altLang="en-US" i="1" dirty="0">
              <a:solidFill>
                <a:srgbClr val="FFFF00"/>
              </a:solidFill>
              <a:latin typeface="Arial" charset="0"/>
              <a:ea typeface="宋体" charset="-122"/>
            </a:endParaRPr>
          </a:p>
        </p:txBody>
      </p:sp>
      <p:sp>
        <p:nvSpPr>
          <p:cNvPr id="63" name="矩形 62">
            <a:extLst>
              <a:ext uri="{FF2B5EF4-FFF2-40B4-BE49-F238E27FC236}">
                <a16:creationId xmlns="" xmlns:a16="http://schemas.microsoft.com/office/drawing/2014/main" id="{E5D6990D-6F7C-4719-B41B-072A28C5A223}"/>
              </a:ext>
            </a:extLst>
          </p:cNvPr>
          <p:cNvSpPr/>
          <p:nvPr/>
        </p:nvSpPr>
        <p:spPr>
          <a:xfrm>
            <a:off x="342025" y="5770636"/>
            <a:ext cx="3459601" cy="461665"/>
          </a:xfrm>
          <a:prstGeom prst="rect">
            <a:avLst/>
          </a:prstGeom>
        </p:spPr>
        <p:txBody>
          <a:bodyPr wrap="none">
            <a:spAutoFit/>
          </a:bodyPr>
          <a:lstStyle/>
          <a:p>
            <a:r>
              <a:rPr lang="zh-CN" altLang="en-US"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例子：</a:t>
            </a:r>
            <a:r>
              <a:rPr lang="en-US" altLang="zh-CN"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RHIC </a:t>
            </a:r>
            <a:r>
              <a:rPr lang="zh-CN" altLang="en-US"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和它的实验</a:t>
            </a:r>
          </a:p>
        </p:txBody>
      </p:sp>
      <p:sp>
        <p:nvSpPr>
          <p:cNvPr id="64" name="矩形 63">
            <a:extLst>
              <a:ext uri="{FF2B5EF4-FFF2-40B4-BE49-F238E27FC236}">
                <a16:creationId xmlns="" xmlns:a16="http://schemas.microsoft.com/office/drawing/2014/main" id="{A1A7431B-3E41-49F6-9FBF-913C8C99B9C6}"/>
              </a:ext>
            </a:extLst>
          </p:cNvPr>
          <p:cNvSpPr/>
          <p:nvPr/>
        </p:nvSpPr>
        <p:spPr>
          <a:xfrm>
            <a:off x="6516915" y="1567336"/>
            <a:ext cx="2481016" cy="2677656"/>
          </a:xfrm>
          <a:prstGeom prst="rect">
            <a:avLst/>
          </a:prstGeom>
        </p:spPr>
        <p:txBody>
          <a:bodyPr wrap="square">
            <a:spAutoFit/>
          </a:bodyPr>
          <a:lstStyle/>
          <a:p>
            <a:r>
              <a:rPr lang="zh-CN" altLang="en-US" sz="2400" dirty="0"/>
              <a:t>加速器：</a:t>
            </a:r>
            <a:endParaRPr lang="en-US" altLang="zh-CN" sz="2400" dirty="0"/>
          </a:p>
          <a:p>
            <a:r>
              <a:rPr lang="zh-CN" altLang="en-US" sz="2400" dirty="0"/>
              <a:t>提供高速运动的原子核</a:t>
            </a:r>
            <a:endParaRPr lang="en-US" altLang="zh-CN" sz="2400" dirty="0"/>
          </a:p>
          <a:p>
            <a:endParaRPr lang="en-US" altLang="zh-CN" sz="2400" dirty="0"/>
          </a:p>
          <a:p>
            <a:r>
              <a:rPr lang="zh-CN" altLang="en-US" sz="2400" dirty="0"/>
              <a:t>探测器：</a:t>
            </a:r>
            <a:endParaRPr lang="en-US" altLang="zh-CN" sz="2400" dirty="0"/>
          </a:p>
          <a:p>
            <a:r>
              <a:rPr lang="zh-CN" altLang="en-US" sz="2400" dirty="0"/>
              <a:t>给每个碰撞事件进行高速摄像</a:t>
            </a:r>
          </a:p>
        </p:txBody>
      </p:sp>
    </p:spTree>
    <p:extLst>
      <p:ext uri="{BB962C8B-B14F-4D97-AF65-F5344CB8AC3E}">
        <p14:creationId xmlns:p14="http://schemas.microsoft.com/office/powerpoint/2010/main" val="38907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grpId="0" nodeType="clickEffect">
                                  <p:stCondLst>
                                    <p:cond delay="0"/>
                                  </p:stCondLst>
                                  <p:childTnLst>
                                    <p:animMotion origin="layout" path="M -3.61111E-6 -3.69942E-6 C -0.02465 -0.00231 -0.04809 -0.00393 -0.06996 -0.00555 C -0.09184 -0.00763 -0.11493 -0.0104 -0.13333 -0.01271 C -0.15173 -0.01456 -0.16718 -0.01664 -0.18073 -0.01803 C -0.19461 -0.01942 -0.2059 -0.01641 -0.21649 -0.01988 C -0.22708 -0.02427 -0.23454 -0.03398 -0.24409 -0.04138 C -0.25312 -0.04878 -0.26597 -0.05734 -0.27343 -0.06381 C -0.2809 -0.06959 -0.2842 -0.07468 -0.28906 -0.07838 C -0.29357 -0.08254 -0.296 -0.08 -0.30069 -0.08763 C -0.30538 -0.09456 -0.31354 -0.11375 -0.31701 -0.12138 C -0.32048 -0.12948 -0.32014 -0.12948 -0.32257 -0.13503 C -0.32465 -0.14034 -0.32899 -0.14867 -0.33107 -0.15398 C -0.33281 -0.15977 -0.33385 -0.16277 -0.3335 -0.16763 C -0.33298 -0.17202 -0.33107 -0.17826 -0.32847 -0.18104 C -0.32656 -0.18335 -0.32309 -0.18266 -0.32014 -0.18196 C -0.31701 -0.18173 -0.31215 -0.17919 -0.30989 -0.17734 C -0.30798 -0.17595 -0.30729 -0.17341 -0.30694 -0.17086 C -0.30677 -0.16832 -0.30659 -0.16485 -0.30833 -0.16277 C -0.31024 -0.16115 -0.31614 -0.16 -0.31927 -0.15977 C -0.32257 -0.1593 -0.32465 -0.16 -0.32708 -0.16092 C -0.32934 -0.16161 -0.33142 -0.16231 -0.33264 -0.16439 C -0.33385 -0.16601 -0.33385 -0.17063 -0.3335 -0.17318 C -0.33316 -0.17595 -0.33211 -0.17803 -0.33107 -0.17988 C -0.32986 -0.18173 -0.32847 -0.18173 -0.32621 -0.18196 C -0.32448 -0.18242 -0.32291 -0.18173 -0.32014 -0.18104 C -0.31753 -0.17988 -0.31232 -0.17872 -0.31076 -0.17664 C -0.3085 -0.17387 -0.30729 -0.16901 -0.30833 -0.16624 C -0.30972 -0.1637 -0.31458 -0.16185 -0.3177 -0.16092 C -0.321 -0.15977 -0.32517 -0.16046 -0.32812 -0.16092 C -0.33003 -0.16138 -0.33264 -0.16161 -0.3335 -0.16439 C -0.33385 -0.1667 -0.33385 -0.17341 -0.33264 -0.17664 C -0.33125 -0.17896 -0.32777 -0.18034 -0.32465 -0.18104 C -0.32187 -0.18173 -0.31805 -0.18104 -0.31545 -0.17988 C -0.31267 -0.17849 -0.31024 -0.17664 -0.30937 -0.1741 C -0.30833 -0.17202 -0.30833 -0.16901 -0.30833 -0.16624 C -0.3085 -0.1637 -0.31024 -0.16138 -0.31076 -0.15745 C -0.31128 -0.15306 -0.31215 -0.14682 -0.31163 -0.14312 C -0.31093 -0.13919 -0.30989 -0.13687 -0.30798 -0.13387 C -0.30538 -0.13133 -0.30156 -0.12809 -0.29809 -0.12647 C -0.29514 -0.12416 -0.29114 -0.12416 -0.28802 -0.123 C -0.28524 -0.12115 -0.28368 -0.11861 -0.28038 -0.11722 C -0.27725 -0.11607 -0.27274 -0.11676 -0.26892 -0.11607 C -0.26493 -0.1156 -0.26128 -0.11422 -0.25694 -0.11375 C -0.25277 -0.11352 -0.25017 -0.11375 -0.24409 -0.11375 C -0.23784 -0.11375 -0.22691 -0.11283 -0.21961 -0.11375 C -0.21302 -0.11514 -0.20816 -0.11861 -0.2026 -0.12046 C -0.19722 -0.123 -0.19045 -0.12508 -0.18628 -0.1274 C -0.18246 -0.12971 -0.18055 -0.13387 -0.17847 -0.13641 C -0.17621 -0.13849 -0.17517 -0.13826 -0.17361 -0.14034 C -0.17257 -0.14358 -0.171 -0.1489 -0.17135 -0.15283 C -0.17204 -0.15722 -0.17274 -0.16069 -0.17708 -0.16439 C -0.1809 -0.16786 -0.19079 -0.17271 -0.19635 -0.17526 C -0.20208 -0.17757 -0.20468 -0.17734 -0.21041 -0.17849 C -0.21614 -0.17988 -0.22517 -0.18173 -0.23125 -0.18196 C -0.23784 -0.18266 -0.24201 -0.18173 -0.24861 -0.18104 C -0.25468 -0.18057 -0.26198 -0.18104 -0.26892 -0.17988 C -0.27552 -0.17849 -0.28385 -0.17641 -0.28906 -0.1741 C -0.29409 -0.17248 -0.29704 -0.17086 -0.3 -0.16855 C -0.30277 -0.16624 -0.30659 -0.16531 -0.30833 -0.16208 C -0.31024 -0.15815 -0.31302 -0.1526 -0.31232 -0.14751 C -0.31163 -0.14219 -0.30798 -0.13503 -0.30382 -0.13086 C -0.29982 -0.12647 -0.29392 -0.12323 -0.28802 -0.12046 C -0.28246 -0.11838 -0.27448 -0.11699 -0.26892 -0.11607 C -0.26284 -0.11537 -0.2585 -0.1156 -0.25312 -0.11514 C -0.24791 -0.11468 -0.24218 -0.11375 -0.23698 -0.11375 C -0.23125 -0.11398 -0.22586 -0.11514 -0.21961 -0.11607 C -0.21371 -0.11722 -0.20503 -0.11838 -0.1993 -0.12046 C -0.1934 -0.12323 -0.18871 -0.12693 -0.18385 -0.13086 C -0.17934 -0.13387 -0.17309 -0.13595 -0.17239 -0.14196 C -0.17135 -0.14774 -0.17309 -0.15977 -0.17847 -0.16508 C -0.1835 -0.17086 -0.19566 -0.17364 -0.20347 -0.17664 C -0.21111 -0.17896 -0.2177 -0.17988 -0.22517 -0.18104 C -0.23264 -0.18173 -0.24114 -0.18242 -0.24861 -0.18196 C -0.25573 -0.18173 -0.26128 -0.18173 -0.26892 -0.17988 C -0.27621 -0.17803 -0.2875 -0.17572 -0.29375 -0.17202 C -0.30017 -0.16832 -0.30416 -0.16416 -0.30694 -0.15815 C -0.30972 -0.15306 -0.31111 -0.1452 -0.30937 -0.13942 C -0.30729 -0.13387 -0.30017 -0.12832 -0.29531 -0.12508 C -0.29027 -0.12138 -0.28698 -0.12115 -0.27968 -0.11977 C -0.27222 -0.11768 -0.25885 -0.11468 -0.25052 -0.11375 C -0.24253 -0.11352 -0.23802 -0.11398 -0.23073 -0.11514 C -0.22326 -0.11583 -0.21423 -0.11722 -0.20659 -0.11977 C -0.19861 -0.12138 -0.18889 -0.12508 -0.18333 -0.12832 C -0.1776 -0.13225 -0.17517 -0.13572 -0.17291 -0.14034 C -0.17118 -0.14566 -0.17118 -0.14844 -0.17135 -0.15745 C -0.17204 -0.16624 -0.1743 -0.1852 -0.17552 -0.19422 C -0.17621 -0.203 -0.17708 -0.20693 -0.1776 -0.21225 C -0.17847 -0.21757 -0.18159 -0.2215 -0.17934 -0.22566 C -0.17708 -0.23005 -0.16909 -0.23468 -0.16441 -0.23907 C -0.15989 -0.243 -0.15555 -0.24716 -0.15191 -0.25156 C -0.14843 -0.25549 -0.14531 -0.25988 -0.1427 -0.26242 C -0.13993 -0.2652 -0.1375 -0.26404 -0.13576 -0.26543 C -0.13385 -0.26705 -0.13211 -0.27121 -0.13159 -0.27121 " pathEditMode="relative" rAng="0" ptsTypes="AAAAAAAAAAAAAAAAAAAAAAAAAAAAAAAAAAAAAAAAAAAAAAAAAAAAAAAAAAAAAAAAAAAAAAAAAAAAAAAAAAAAAAAAAAAAA">
                                      <p:cBhvr>
                                        <p:cTn id="6" dur="5000" fill="hold"/>
                                        <p:tgtEl>
                                          <p:spTgt spid="56"/>
                                        </p:tgtEl>
                                        <p:attrNameLst>
                                          <p:attrName>ppt_x</p:attrName>
                                          <p:attrName>ppt_y</p:attrName>
                                        </p:attrNameLst>
                                      </p:cBhvr>
                                      <p:rCtr x="-16701" y="-13572"/>
                                    </p:animMotion>
                                  </p:childTnLst>
                                </p:cTn>
                              </p:par>
                            </p:childTnLst>
                          </p:cTn>
                        </p:par>
                        <p:par>
                          <p:cTn id="7" fill="hold">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56"/>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4687 0.01873 L -0.02187 -0.00347 " pathEditMode="relative" rAng="0" ptsTypes="AA">
                                      <p:cBhvr>
                                        <p:cTn id="13" dur="200" fill="hold"/>
                                        <p:tgtEl>
                                          <p:spTgt spid="57"/>
                                        </p:tgtEl>
                                        <p:attrNameLst>
                                          <p:attrName>ppt_x</p:attrName>
                                          <p:attrName>ppt_y</p:attrName>
                                        </p:attrNameLst>
                                      </p:cBhvr>
                                      <p:rCtr x="1250" y="-1110"/>
                                    </p:animMotion>
                                  </p:childTnLst>
                                </p:cTn>
                              </p:par>
                              <p:par>
                                <p:cTn id="14" presetID="1"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3334 0.00416 L -0.04167 -0.02497 " pathEditMode="relative" rAng="0" ptsTypes="AA">
                                      <p:cBhvr>
                                        <p:cTn id="17" dur="200" fill="hold"/>
                                        <p:tgtEl>
                                          <p:spTgt spid="59"/>
                                        </p:tgtEl>
                                        <p:attrNameLst>
                                          <p:attrName>ppt_x</p:attrName>
                                          <p:attrName>ppt_y</p:attrName>
                                        </p:attrNameLst>
                                      </p:cBhvr>
                                      <p:rCtr x="-417" y="-1457"/>
                                    </p:animMotion>
                                  </p:childTnLst>
                                </p:cTn>
                              </p:par>
                            </p:childTnLst>
                          </p:cTn>
                        </p:par>
                        <p:par>
                          <p:cTn id="18" fill="hold">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57"/>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5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4375 -0.01042 C 0.20313 -0.01042 0.33438 -0.0544 0.33438 -0.10695 C 0.33438 -0.16019 0.20313 -0.20255 0.04375 -0.20255 C -0.11545 -0.20255 -0.24357 -0.16019 -0.24357 -0.10695 C -0.24357 -0.0544 -0.11545 -0.01042 0.04375 -0.01042 Z " pathEditMode="relative" rAng="0" ptsTypes="AAAAA">
                                      <p:cBhvr>
                                        <p:cTn id="26" dur="2000" fill="hold"/>
                                        <p:tgtEl>
                                          <p:spTgt spid="55"/>
                                        </p:tgtEl>
                                        <p:attrNameLst>
                                          <p:attrName>ppt_x</p:attrName>
                                          <p:attrName>ppt_y</p:attrName>
                                        </p:attrNameLst>
                                      </p:cBhvr>
                                      <p:rCtr x="156" y="-9606"/>
                                    </p:animMotion>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05312 -0.00625 C -0.10816 -0.00625 -0.23959 -0.05046 -0.23959 -0.1037 C -0.23959 -0.1581 -0.10816 -0.20093 0.05312 -0.20093 C 0.21597 -0.20093 0.34722 -0.1581 0.34722 -0.1037 C 0.34722 -0.05046 0.21597 -0.00625 0.05312 -0.00625 Z " pathEditMode="relative" rAng="0" ptsTypes="AAAAA">
                                      <p:cBhvr>
                                        <p:cTn id="30" dur="2000" fill="hold"/>
                                        <p:tgtEl>
                                          <p:spTgt spid="58"/>
                                        </p:tgtEl>
                                        <p:attrNameLst>
                                          <p:attrName>ppt_x</p:attrName>
                                          <p:attrName>ppt_y</p:attrName>
                                        </p:attrNameLst>
                                      </p:cBhvr>
                                      <p:rCtr x="69" y="-9745"/>
                                    </p:animMotion>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dissolve">
                                      <p:cBhvr>
                                        <p:cTn id="35" dur="500"/>
                                        <p:tgtEl>
                                          <p:spTgt spid="6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dissolve">
                                      <p:cBhvr>
                                        <p:cTn id="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57" grpId="0" animBg="1"/>
      <p:bldP spid="57" grpId="1" animBg="1"/>
      <p:bldP spid="57" grpId="2" animBg="1"/>
      <p:bldP spid="58" grpId="0" animBg="1"/>
      <p:bldP spid="58" grpId="1" animBg="1"/>
      <p:bldP spid="59" grpId="0" animBg="1"/>
      <p:bldP spid="59" grpId="1" animBg="1"/>
      <p:bldP spid="59" grpId="2" animBg="1"/>
      <p:bldP spid="60" grpId="0" animBg="1"/>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1">
            <a:extLst>
              <a:ext uri="{FF2B5EF4-FFF2-40B4-BE49-F238E27FC236}">
                <a16:creationId xmlns="" xmlns:a16="http://schemas.microsoft.com/office/drawing/2014/main" id="{0AC00F5A-8047-4312-86D3-7A7046DFD8D3}"/>
              </a:ext>
            </a:extLst>
          </p:cNvPr>
          <p:cNvSpPr txBox="1"/>
          <p:nvPr/>
        </p:nvSpPr>
        <p:spPr>
          <a:xfrm>
            <a:off x="475266" y="43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smtClean="0"/>
              <a:t>核反应的实验方法描述</a:t>
            </a:r>
            <a:r>
              <a:rPr lang="zh-CN" altLang="en-US" dirty="0">
                <a:sym typeface="Symbol"/>
              </a:rPr>
              <a:t> </a:t>
            </a:r>
            <a:r>
              <a:rPr lang="zh-CN" altLang="en-US" dirty="0" smtClean="0">
                <a:sym typeface="Symbol"/>
              </a:rPr>
              <a:t>探测器</a:t>
            </a:r>
            <a:endParaRPr lang="zh-CN" altLang="en-US" dirty="0"/>
          </a:p>
        </p:txBody>
      </p:sp>
      <p:pic>
        <p:nvPicPr>
          <p:cNvPr id="43" name="Picture 3" descr="Collab">
            <a:extLst>
              <a:ext uri="{FF2B5EF4-FFF2-40B4-BE49-F238E27FC236}">
                <a16:creationId xmlns="" xmlns:a16="http://schemas.microsoft.com/office/drawing/2014/main" id="{E069E13F-65D2-466D-AB63-EC1358BE8E2F}"/>
              </a:ext>
            </a:extLst>
          </p:cNvPr>
          <p:cNvPicPr>
            <a:picLocks noChangeAspect="1" noChangeArrowheads="1"/>
          </p:cNvPicPr>
          <p:nvPr/>
        </p:nvPicPr>
        <p:blipFill>
          <a:blip r:embed="rId3"/>
          <a:srcRect/>
          <a:stretch>
            <a:fillRect/>
          </a:stretch>
        </p:blipFill>
        <p:spPr bwMode="auto">
          <a:xfrm>
            <a:off x="102545" y="836752"/>
            <a:ext cx="6007970" cy="3652415"/>
          </a:xfrm>
          <a:prstGeom prst="rect">
            <a:avLst/>
          </a:prstGeom>
          <a:noFill/>
        </p:spPr>
      </p:pic>
      <p:sp>
        <p:nvSpPr>
          <p:cNvPr id="45" name="Rectangle 6">
            <a:extLst>
              <a:ext uri="{FF2B5EF4-FFF2-40B4-BE49-F238E27FC236}">
                <a16:creationId xmlns="" xmlns:a16="http://schemas.microsoft.com/office/drawing/2014/main" id="{77DFEFAD-A47F-46F7-9303-5F38A72F45E1}"/>
              </a:ext>
            </a:extLst>
          </p:cNvPr>
          <p:cNvSpPr>
            <a:spLocks noChangeArrowheads="1"/>
          </p:cNvSpPr>
          <p:nvPr/>
        </p:nvSpPr>
        <p:spPr bwMode="auto">
          <a:xfrm>
            <a:off x="6037942" y="2151192"/>
            <a:ext cx="2935587" cy="1754322"/>
          </a:xfrm>
          <a:prstGeom prst="rect">
            <a:avLst/>
          </a:prstGeom>
          <a:noFill/>
          <a:ln w="9525">
            <a:noFill/>
            <a:miter lim="800000"/>
            <a:headEnd/>
            <a:tailEnd/>
          </a:ln>
          <a:effectLst/>
        </p:spPr>
        <p:txBody>
          <a:bodyPr wrap="square" lIns="91435" tIns="45718" rIns="91435" bIns="45718">
            <a:spAutoFit/>
          </a:bodyPr>
          <a:lstStyle/>
          <a:p>
            <a:pPr algn="r" defTabSz="914145" eaLnBrk="0" hangingPunct="0">
              <a:lnSpc>
                <a:spcPct val="150000"/>
              </a:lnSpc>
            </a:pPr>
            <a:r>
              <a:rPr lang="en-US" altLang="zh-CN" sz="1800" b="1" dirty="0">
                <a:latin typeface="Arial" charset="0"/>
                <a:ea typeface="宋体" charset="-122"/>
              </a:rPr>
              <a:t>Countries:       13</a:t>
            </a:r>
          </a:p>
          <a:p>
            <a:pPr algn="r" defTabSz="914145" eaLnBrk="0" hangingPunct="0">
              <a:lnSpc>
                <a:spcPct val="150000"/>
              </a:lnSpc>
            </a:pPr>
            <a:r>
              <a:rPr lang="en-US" altLang="zh-CN" sz="1800" b="1" dirty="0">
                <a:latin typeface="Arial" charset="0"/>
                <a:ea typeface="宋体" charset="-122"/>
              </a:rPr>
              <a:t>Institutions:   </a:t>
            </a:r>
            <a:r>
              <a:rPr lang="en-US" altLang="zh-CN" sz="1800" b="1" dirty="0" smtClean="0">
                <a:latin typeface="Arial" charset="0"/>
                <a:ea typeface="宋体" charset="-122"/>
              </a:rPr>
              <a:t>    ~50</a:t>
            </a:r>
            <a:endParaRPr lang="en-US" altLang="zh-CN" sz="1800" b="1" dirty="0">
              <a:latin typeface="Arial" charset="0"/>
              <a:ea typeface="宋体" charset="-122"/>
            </a:endParaRPr>
          </a:p>
          <a:p>
            <a:pPr algn="r" defTabSz="914145" eaLnBrk="0" hangingPunct="0">
              <a:lnSpc>
                <a:spcPct val="150000"/>
              </a:lnSpc>
            </a:pPr>
            <a:r>
              <a:rPr lang="en-US" altLang="zh-CN" sz="1800" b="1" dirty="0">
                <a:latin typeface="Arial" charset="0"/>
                <a:ea typeface="宋体" charset="-122"/>
              </a:rPr>
              <a:t>Collaborators</a:t>
            </a:r>
            <a:r>
              <a:rPr lang="en-US" altLang="zh-CN" sz="1800" b="1" dirty="0" smtClean="0">
                <a:latin typeface="Arial" charset="0"/>
                <a:ea typeface="宋体" charset="-122"/>
              </a:rPr>
              <a:t>:     </a:t>
            </a:r>
            <a:r>
              <a:rPr lang="en-US" altLang="zh-CN" sz="1800" b="1" dirty="0">
                <a:latin typeface="Arial" charset="0"/>
                <a:ea typeface="宋体" charset="-122"/>
              </a:rPr>
              <a:t>450 </a:t>
            </a:r>
          </a:p>
          <a:p>
            <a:pPr algn="r" defTabSz="914145" eaLnBrk="0" hangingPunct="0">
              <a:lnSpc>
                <a:spcPct val="150000"/>
              </a:lnSpc>
            </a:pPr>
            <a:r>
              <a:rPr lang="en-US" altLang="zh-CN" sz="1800" b="1" dirty="0">
                <a:latin typeface="Arial" charset="0"/>
                <a:ea typeface="宋体" charset="-122"/>
              </a:rPr>
              <a:t>Students:        ~50</a:t>
            </a:r>
          </a:p>
        </p:txBody>
      </p:sp>
      <p:pic>
        <p:nvPicPr>
          <p:cNvPr id="46" name="Picture 9">
            <a:extLst>
              <a:ext uri="{FF2B5EF4-FFF2-40B4-BE49-F238E27FC236}">
                <a16:creationId xmlns="" xmlns:a16="http://schemas.microsoft.com/office/drawing/2014/main" id="{E2DB1F84-C16F-406B-A503-21D3EB49C45D}"/>
              </a:ext>
            </a:extLst>
          </p:cNvPr>
          <p:cNvPicPr>
            <a:picLocks noChangeAspect="1" noChangeArrowheads="1"/>
          </p:cNvPicPr>
          <p:nvPr/>
        </p:nvPicPr>
        <p:blipFill>
          <a:blip r:embed="rId4"/>
          <a:srcRect/>
          <a:stretch>
            <a:fillRect/>
          </a:stretch>
        </p:blipFill>
        <p:spPr bwMode="auto">
          <a:xfrm>
            <a:off x="160601" y="4518196"/>
            <a:ext cx="6007970" cy="2296262"/>
          </a:xfrm>
          <a:prstGeom prst="rect">
            <a:avLst/>
          </a:prstGeom>
          <a:noFill/>
          <a:ln w="9525">
            <a:noFill/>
            <a:miter lim="800000"/>
            <a:headEnd/>
            <a:tailEnd/>
          </a:ln>
          <a:effectLst/>
        </p:spPr>
      </p:pic>
      <p:sp>
        <p:nvSpPr>
          <p:cNvPr id="47" name="矩形 46">
            <a:extLst>
              <a:ext uri="{FF2B5EF4-FFF2-40B4-BE49-F238E27FC236}">
                <a16:creationId xmlns="" xmlns:a16="http://schemas.microsoft.com/office/drawing/2014/main" id="{E5D6990D-6F7C-4719-B41B-072A28C5A223}"/>
              </a:ext>
            </a:extLst>
          </p:cNvPr>
          <p:cNvSpPr/>
          <p:nvPr/>
        </p:nvSpPr>
        <p:spPr>
          <a:xfrm>
            <a:off x="6168571" y="836752"/>
            <a:ext cx="2827441" cy="830997"/>
          </a:xfrm>
          <a:prstGeom prst="rect">
            <a:avLst/>
          </a:prstGeom>
        </p:spPr>
        <p:txBody>
          <a:bodyPr wrap="none">
            <a:spAutoFit/>
          </a:bodyPr>
          <a:lstStyle/>
          <a:p>
            <a:r>
              <a:rPr lang="zh-CN" altLang="en-US"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例</a:t>
            </a:r>
            <a:r>
              <a:rPr lang="zh-CN" altLang="en-US"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子 </a:t>
            </a:r>
            <a:r>
              <a:rPr lang="en-US" altLang="zh-CN"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I</a:t>
            </a:r>
            <a:r>
              <a:rPr lang="zh-CN" altLang="en-US"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STAR at RHIC, BNL</a:t>
            </a:r>
            <a:endParaRPr lang="zh-CN" altLang="en-US"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6099679" y="5686076"/>
            <a:ext cx="2961836" cy="923330"/>
          </a:xfrm>
          <a:prstGeom prst="rect">
            <a:avLst/>
          </a:prstGeom>
        </p:spPr>
        <p:txBody>
          <a:bodyPr wrap="none">
            <a:spAutoFit/>
          </a:bodyPr>
          <a:lstStyle/>
          <a:p>
            <a:r>
              <a:rPr lang="en-US" altLang="zh-CN"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Science 2009</a:t>
            </a:r>
            <a:r>
              <a:rPr lang="zh-CN" altLang="en-US"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STAR collab.</a:t>
            </a:r>
          </a:p>
          <a:p>
            <a:endParaRPr lang="en-US" altLang="zh-CN" dirty="0" smtClean="0">
              <a:latin typeface="Times New Roman" panose="02020603050405020304" pitchFamily="18" charset="0"/>
              <a:ea typeface="黑体" panose="02010609060101010101" pitchFamily="49" charset="-122"/>
              <a:cs typeface="Times New Roman" panose="02020603050405020304" pitchFamily="18" charset="0"/>
            </a:endParaRPr>
          </a:p>
          <a:p>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见陈</a:t>
            </a:r>
            <a:r>
              <a:rPr lang="zh-CN" altLang="en-US" dirty="0">
                <a:latin typeface="Times New Roman" panose="02020603050405020304" pitchFamily="18" charset="0"/>
                <a:ea typeface="黑体" panose="02010609060101010101" pitchFamily="49" charset="-122"/>
                <a:cs typeface="Times New Roman" panose="02020603050405020304" pitchFamily="18" charset="0"/>
              </a:rPr>
              <a:t>金</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辉报告</a:t>
            </a:r>
            <a:endParaRPr lang="zh-CN" altLang="en-US" dirty="0"/>
          </a:p>
        </p:txBody>
      </p:sp>
    </p:spTree>
    <p:extLst>
      <p:ext uri="{BB962C8B-B14F-4D97-AF65-F5344CB8AC3E}">
        <p14:creationId xmlns:p14="http://schemas.microsoft.com/office/powerpoint/2010/main" val="3097242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1">
            <a:extLst>
              <a:ext uri="{FF2B5EF4-FFF2-40B4-BE49-F238E27FC236}">
                <a16:creationId xmlns="" xmlns:a16="http://schemas.microsoft.com/office/drawing/2014/main" id="{0AC00F5A-8047-4312-86D3-7A7046DFD8D3}"/>
              </a:ext>
            </a:extLst>
          </p:cNvPr>
          <p:cNvSpPr txBox="1"/>
          <p:nvPr/>
        </p:nvSpPr>
        <p:spPr>
          <a:xfrm>
            <a:off x="475266" y="43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smtClean="0"/>
              <a:t>核反应的实验方法描述 </a:t>
            </a:r>
            <a:r>
              <a:rPr lang="zh-CN" altLang="en-US" dirty="0">
                <a:sym typeface="Symbol"/>
              </a:rPr>
              <a:t> 探测</a:t>
            </a:r>
            <a:r>
              <a:rPr lang="zh-CN" altLang="en-US" dirty="0" smtClean="0">
                <a:sym typeface="Symbol"/>
              </a:rPr>
              <a:t>器</a:t>
            </a:r>
            <a:endParaRPr lang="zh-CN" altLang="en-US" dirty="0"/>
          </a:p>
        </p:txBody>
      </p:sp>
      <p:pic>
        <p:nvPicPr>
          <p:cNvPr id="8" name="图片 7">
            <a:extLst>
              <a:ext uri="{FF2B5EF4-FFF2-40B4-BE49-F238E27FC236}">
                <a16:creationId xmlns="" xmlns:a16="http://schemas.microsoft.com/office/drawing/2014/main" id="{6FB655E4-BCCD-417A-A564-119F8F39B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5" y="2030436"/>
            <a:ext cx="5057542" cy="3353540"/>
          </a:xfrm>
          <a:prstGeom prst="rect">
            <a:avLst/>
          </a:prstGeom>
        </p:spPr>
      </p:pic>
      <p:grpSp>
        <p:nvGrpSpPr>
          <p:cNvPr id="11" name="组合 10">
            <a:extLst>
              <a:ext uri="{FF2B5EF4-FFF2-40B4-BE49-F238E27FC236}">
                <a16:creationId xmlns="" xmlns:a16="http://schemas.microsoft.com/office/drawing/2014/main" id="{77260372-4653-4BA4-8304-C9B9A2E0A4EA}"/>
              </a:ext>
            </a:extLst>
          </p:cNvPr>
          <p:cNvGrpSpPr/>
          <p:nvPr/>
        </p:nvGrpSpPr>
        <p:grpSpPr>
          <a:xfrm>
            <a:off x="5186549" y="2030436"/>
            <a:ext cx="3921955" cy="4269653"/>
            <a:chOff x="8195608" y="707707"/>
            <a:chExt cx="3733963" cy="4298847"/>
          </a:xfrm>
        </p:grpSpPr>
        <p:pic>
          <p:nvPicPr>
            <p:cNvPr id="12" name="Picture 6">
              <a:extLst>
                <a:ext uri="{FF2B5EF4-FFF2-40B4-BE49-F238E27FC236}">
                  <a16:creationId xmlns="" xmlns:a16="http://schemas.microsoft.com/office/drawing/2014/main" id="{08B2776C-BF3A-4937-9E99-8F3E28159A21}"/>
                </a:ext>
              </a:extLst>
            </p:cNvPr>
            <p:cNvPicPr>
              <a:picLocks noChangeAspect="1" noChangeArrowheads="1"/>
            </p:cNvPicPr>
            <p:nvPr/>
          </p:nvPicPr>
          <p:blipFill>
            <a:blip r:embed="rId4"/>
            <a:srcRect l="4716" t="1622" r="42389" b="1048"/>
            <a:stretch>
              <a:fillRect/>
            </a:stretch>
          </p:blipFill>
          <p:spPr bwMode="auto">
            <a:xfrm>
              <a:off x="8270231" y="707707"/>
              <a:ext cx="3584719" cy="3755453"/>
            </a:xfrm>
            <a:prstGeom prst="rect">
              <a:avLst/>
            </a:prstGeom>
            <a:noFill/>
            <a:ln w="9525">
              <a:noFill/>
              <a:miter lim="800000"/>
              <a:headEnd/>
              <a:tailEnd/>
            </a:ln>
            <a:effectLst/>
          </p:spPr>
        </p:pic>
        <p:sp>
          <p:nvSpPr>
            <p:cNvPr id="14" name="标题 1">
              <a:extLst>
                <a:ext uri="{FF2B5EF4-FFF2-40B4-BE49-F238E27FC236}">
                  <a16:creationId xmlns="" xmlns:a16="http://schemas.microsoft.com/office/drawing/2014/main" id="{2F4415EE-5F83-4C7A-A1A2-1F81AFD047F8}"/>
                </a:ext>
              </a:extLst>
            </p:cNvPr>
            <p:cNvSpPr txBox="1">
              <a:spLocks/>
            </p:cNvSpPr>
            <p:nvPr/>
          </p:nvSpPr>
          <p:spPr bwMode="auto">
            <a:xfrm>
              <a:off x="8195608" y="4594225"/>
              <a:ext cx="3733963" cy="41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5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黑体" pitchFamily="2" charset="-122"/>
                </a:defRPr>
              </a:lvl2pPr>
              <a:lvl3pPr algn="ctr" rtl="0" eaLnBrk="0" fontAlgn="base" hangingPunct="0">
                <a:spcBef>
                  <a:spcPct val="0"/>
                </a:spcBef>
                <a:spcAft>
                  <a:spcPct val="0"/>
                </a:spcAft>
                <a:defRPr sz="4400">
                  <a:solidFill>
                    <a:schemeClr val="tx1"/>
                  </a:solidFill>
                  <a:latin typeface="Arial" pitchFamily="34" charset="0"/>
                  <a:ea typeface="黑体" pitchFamily="2" charset="-122"/>
                </a:defRPr>
              </a:lvl3pPr>
              <a:lvl4pPr algn="ctr" rtl="0" eaLnBrk="0" fontAlgn="base" hangingPunct="0">
                <a:spcBef>
                  <a:spcPct val="0"/>
                </a:spcBef>
                <a:spcAft>
                  <a:spcPct val="0"/>
                </a:spcAft>
                <a:defRPr sz="4400">
                  <a:solidFill>
                    <a:schemeClr val="tx1"/>
                  </a:solidFill>
                  <a:latin typeface="Arial" pitchFamily="34" charset="0"/>
                  <a:ea typeface="黑体" pitchFamily="2" charset="-122"/>
                </a:defRPr>
              </a:lvl4pPr>
              <a:lvl5pPr algn="ctr" rtl="0" eaLnBrk="0" fontAlgn="base" hangingPunct="0">
                <a:spcBef>
                  <a:spcPct val="0"/>
                </a:spcBef>
                <a:spcAft>
                  <a:spcPct val="0"/>
                </a:spcAft>
                <a:defRPr sz="4400">
                  <a:solidFill>
                    <a:schemeClr val="tx1"/>
                  </a:solidFill>
                  <a:latin typeface="Arial" pitchFamily="34" charset="0"/>
                  <a:ea typeface="黑体" pitchFamily="2" charset="-122"/>
                </a:defRPr>
              </a:lvl5pPr>
              <a:lvl6pPr marL="457200" algn="ctr" rtl="0" fontAlgn="base">
                <a:spcBef>
                  <a:spcPct val="0"/>
                </a:spcBef>
                <a:spcAft>
                  <a:spcPct val="0"/>
                </a:spcAft>
                <a:defRPr sz="4400">
                  <a:solidFill>
                    <a:schemeClr val="tx1"/>
                  </a:solidFill>
                  <a:latin typeface="Arial" pitchFamily="34" charset="0"/>
                  <a:ea typeface="黑体" pitchFamily="2" charset="-122"/>
                </a:defRPr>
              </a:lvl6pPr>
              <a:lvl7pPr marL="914400" algn="ctr" rtl="0" fontAlgn="base">
                <a:spcBef>
                  <a:spcPct val="0"/>
                </a:spcBef>
                <a:spcAft>
                  <a:spcPct val="0"/>
                </a:spcAft>
                <a:defRPr sz="4400">
                  <a:solidFill>
                    <a:schemeClr val="tx1"/>
                  </a:solidFill>
                  <a:latin typeface="Arial" pitchFamily="34" charset="0"/>
                  <a:ea typeface="黑体" pitchFamily="2" charset="-122"/>
                </a:defRPr>
              </a:lvl7pPr>
              <a:lvl8pPr marL="1371600" algn="ctr" rtl="0" fontAlgn="base">
                <a:spcBef>
                  <a:spcPct val="0"/>
                </a:spcBef>
                <a:spcAft>
                  <a:spcPct val="0"/>
                </a:spcAft>
                <a:defRPr sz="4400">
                  <a:solidFill>
                    <a:schemeClr val="tx1"/>
                  </a:solidFill>
                  <a:latin typeface="Arial" pitchFamily="34" charset="0"/>
                  <a:ea typeface="黑体" pitchFamily="2" charset="-122"/>
                </a:defRPr>
              </a:lvl8pPr>
              <a:lvl9pPr marL="1828800" algn="ctr" rtl="0" fontAlgn="base">
                <a:spcBef>
                  <a:spcPct val="0"/>
                </a:spcBef>
                <a:spcAft>
                  <a:spcPct val="0"/>
                </a:spcAft>
                <a:defRPr sz="4400">
                  <a:solidFill>
                    <a:schemeClr val="tx1"/>
                  </a:solidFill>
                  <a:latin typeface="Arial" pitchFamily="34" charset="0"/>
                  <a:ea typeface="黑体" pitchFamily="2" charset="-122"/>
                </a:defRPr>
              </a:lvl9pPr>
            </a:lstStyle>
            <a:p>
              <a:r>
                <a:rPr lang="zh-CN" altLang="en-US" sz="3200" dirty="0">
                  <a:latin typeface="黑体" panose="02010609060101010101" pitchFamily="49" charset="-122"/>
                  <a:ea typeface="黑体" panose="02010609060101010101" pitchFamily="49" charset="-122"/>
                </a:rPr>
                <a:t>物理目标：研究高密度核物质性质</a:t>
              </a:r>
            </a:p>
          </p:txBody>
        </p:sp>
      </p:grpSp>
      <p:sp>
        <p:nvSpPr>
          <p:cNvPr id="15" name="矩形 14">
            <a:extLst>
              <a:ext uri="{FF2B5EF4-FFF2-40B4-BE49-F238E27FC236}">
                <a16:creationId xmlns="" xmlns:a16="http://schemas.microsoft.com/office/drawing/2014/main" id="{E5D6990D-6F7C-4719-B41B-072A28C5A223}"/>
              </a:ext>
            </a:extLst>
          </p:cNvPr>
          <p:cNvSpPr/>
          <p:nvPr/>
        </p:nvSpPr>
        <p:spPr>
          <a:xfrm>
            <a:off x="82125" y="895785"/>
            <a:ext cx="3530134" cy="461665"/>
          </a:xfrm>
          <a:prstGeom prst="rect">
            <a:avLst/>
          </a:prstGeom>
        </p:spPr>
        <p:txBody>
          <a:bodyPr wrap="none">
            <a:spAutoFit/>
          </a:bodyPr>
          <a:lstStyle/>
          <a:p>
            <a:r>
              <a:rPr lang="zh-CN" altLang="en-US"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例</a:t>
            </a:r>
            <a:r>
              <a:rPr lang="zh-CN" altLang="en-US"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子 </a:t>
            </a:r>
            <a:r>
              <a:rPr lang="en-US" altLang="zh-CN"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II</a:t>
            </a:r>
            <a:r>
              <a:rPr lang="zh-CN" altLang="en-US"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FOPI at SIS</a:t>
            </a:r>
            <a:r>
              <a:rPr lang="en-US" altLang="zh-CN"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smtClean="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GSI</a:t>
            </a:r>
            <a:endParaRPr lang="zh-CN" altLang="en-US" sz="2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4014796" y="3244334"/>
            <a:ext cx="1114408" cy="369332"/>
          </a:xfrm>
          <a:prstGeom prst="rect">
            <a:avLst/>
          </a:prstGeom>
        </p:spPr>
        <p:txBody>
          <a:bodyPr wrap="none">
            <a:spAutoFit/>
          </a:bodyPr>
          <a:lstStyle/>
          <a:p>
            <a:pPr>
              <a:buNone/>
            </a:pPr>
            <a:r>
              <a:rPr lang="zh-CN" altLang="en-US" b="1" dirty="0">
                <a:latin typeface="仿宋" panose="02010609060101010101" pitchFamily="49" charset="-122"/>
                <a:ea typeface="仿宋" panose="02010609060101010101" pitchFamily="49" charset="-122"/>
              </a:rPr>
              <a:t>六、小结</a:t>
            </a:r>
            <a:endParaRPr lang="en-US" altLang="zh-CN"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161410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9138103" cy="692696"/>
          </a:xfrm>
          <a:noFill/>
        </p:spPr>
        <p:txBody>
          <a:bodyPr rtlCol="0">
            <a:normAutofit fontScale="90000"/>
          </a:bodyPr>
          <a:lstStyle/>
          <a:p>
            <a:pPr>
              <a:defRPr/>
            </a:pPr>
            <a:r>
              <a:rPr lang="zh-CN" altLang="en-US" dirty="0"/>
              <a:t>目录</a:t>
            </a:r>
            <a:endParaRPr lang="zh-CN" altLang="en-US" dirty="0"/>
          </a:p>
        </p:txBody>
      </p:sp>
      <p:sp>
        <p:nvSpPr>
          <p:cNvPr id="6" name="内容占位符 2"/>
          <p:cNvSpPr txBox="1">
            <a:spLocks/>
          </p:cNvSpPr>
          <p:nvPr/>
        </p:nvSpPr>
        <p:spPr>
          <a:xfrm>
            <a:off x="1187625" y="836712"/>
            <a:ext cx="7272808" cy="5760640"/>
          </a:xfrm>
          <a:prstGeom prst="rect">
            <a:avLst/>
          </a:prstGeom>
        </p:spPr>
        <p:txBody>
          <a:bodyPr vert="horz" lIns="91440" tIns="45720" rIns="91440" bIns="45720" rtlCol="0">
            <a:normAutofit fontScale="77500" lnSpcReduction="20000"/>
          </a:bodyPr>
          <a:lstStyle/>
          <a:p>
            <a:pPr>
              <a:lnSpc>
                <a:spcPct val="120000"/>
              </a:lnSpc>
              <a:buNone/>
            </a:pPr>
            <a:r>
              <a:rPr lang="zh-CN" altLang="en-US" sz="3200" b="1" dirty="0" smtClean="0">
                <a:solidFill>
                  <a:schemeClr val="bg1">
                    <a:lumMod val="50000"/>
                  </a:schemeClr>
                </a:solidFill>
                <a:latin typeface="仿宋" panose="02010609060101010101" pitchFamily="49" charset="-122"/>
                <a:ea typeface="仿宋" panose="02010609060101010101" pitchFamily="49" charset="-122"/>
              </a:rPr>
              <a:t>一、前言</a:t>
            </a:r>
            <a:endParaRPr lang="en-US" altLang="zh-CN" sz="3200" b="1"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50000"/>
                  </a:schemeClr>
                </a:solidFill>
                <a:latin typeface="仿宋" panose="02010609060101010101" pitchFamily="49" charset="-122"/>
                <a:ea typeface="仿宋" panose="02010609060101010101" pitchFamily="49" charset="-122"/>
              </a:rPr>
              <a:t>    </a:t>
            </a:r>
            <a:r>
              <a:rPr lang="zh-CN" altLang="en-US" sz="2800" dirty="0" smtClean="0">
                <a:solidFill>
                  <a:schemeClr val="bg1">
                    <a:lumMod val="50000"/>
                  </a:schemeClr>
                </a:solidFill>
                <a:latin typeface="仿宋" panose="02010609060101010101" pitchFamily="49" charset="-122"/>
                <a:ea typeface="仿宋" panose="02010609060101010101" pitchFamily="49" charset="-122"/>
              </a:rPr>
              <a:t> 重</a:t>
            </a:r>
            <a:r>
              <a:rPr lang="zh-CN" altLang="en-US" sz="2800" dirty="0">
                <a:solidFill>
                  <a:schemeClr val="bg1">
                    <a:lumMod val="50000"/>
                  </a:schemeClr>
                </a:solidFill>
                <a:latin typeface="仿宋" panose="02010609060101010101" pitchFamily="49" charset="-122"/>
                <a:ea typeface="仿宋" panose="02010609060101010101" pitchFamily="49" charset="-122"/>
              </a:rPr>
              <a:t>离</a:t>
            </a:r>
            <a:r>
              <a:rPr lang="zh-CN" altLang="en-US" sz="2800" dirty="0" smtClean="0">
                <a:solidFill>
                  <a:schemeClr val="bg1">
                    <a:lumMod val="50000"/>
                  </a:schemeClr>
                </a:solidFill>
                <a:latin typeface="仿宋" panose="02010609060101010101" pitchFamily="49" charset="-122"/>
                <a:ea typeface="仿宋" panose="02010609060101010101" pitchFamily="49" charset="-122"/>
              </a:rPr>
              <a:t>子核反应前沿介绍</a:t>
            </a:r>
            <a:r>
              <a:rPr lang="en-US" altLang="zh-CN" sz="2800" dirty="0" smtClean="0">
                <a:solidFill>
                  <a:schemeClr val="bg1">
                    <a:lumMod val="50000"/>
                  </a:schemeClr>
                </a:solidFill>
                <a:latin typeface="仿宋" panose="02010609060101010101" pitchFamily="49" charset="-122"/>
                <a:ea typeface="仿宋" panose="02010609060101010101" pitchFamily="49" charset="-122"/>
              </a:rPr>
              <a:t>-nEOS</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50000"/>
                  </a:schemeClr>
                </a:solidFill>
                <a:latin typeface="仿宋" panose="02010609060101010101" pitchFamily="49" charset="-122"/>
                <a:ea typeface="仿宋" panose="02010609060101010101" pitchFamily="49" charset="-122"/>
              </a:rPr>
              <a:t>    </a:t>
            </a:r>
            <a:r>
              <a:rPr lang="zh-CN" altLang="en-US" sz="2800" dirty="0" smtClean="0">
                <a:solidFill>
                  <a:schemeClr val="bg1">
                    <a:lumMod val="50000"/>
                  </a:schemeClr>
                </a:solidFill>
                <a:latin typeface="仿宋" panose="02010609060101010101" pitchFamily="49" charset="-122"/>
                <a:ea typeface="仿宋" panose="02010609060101010101" pitchFamily="49" charset="-122"/>
              </a:rPr>
              <a:t> 现</a:t>
            </a:r>
            <a:r>
              <a:rPr lang="zh-CN" altLang="en-US" sz="2800" dirty="0" smtClean="0">
                <a:solidFill>
                  <a:schemeClr val="bg1">
                    <a:lumMod val="50000"/>
                  </a:schemeClr>
                </a:solidFill>
                <a:latin typeface="仿宋" panose="02010609060101010101" pitchFamily="49" charset="-122"/>
                <a:ea typeface="仿宋" panose="02010609060101010101" pitchFamily="49" charset="-122"/>
              </a:rPr>
              <a:t>代探测器介绍</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latin typeface="仿宋" panose="02010609060101010101" pitchFamily="49" charset="-122"/>
                <a:ea typeface="仿宋" panose="02010609060101010101" pitchFamily="49" charset="-122"/>
              </a:rPr>
              <a:t>二、重</a:t>
            </a:r>
            <a:r>
              <a:rPr lang="zh-CN" altLang="en-US" sz="3200" b="1" dirty="0">
                <a:latin typeface="仿宋" panose="02010609060101010101" pitchFamily="49" charset="-122"/>
                <a:ea typeface="仿宋" panose="02010609060101010101" pitchFamily="49" charset="-122"/>
              </a:rPr>
              <a:t>离</a:t>
            </a:r>
            <a:r>
              <a:rPr lang="zh-CN" altLang="en-US" sz="3200" b="1" dirty="0" smtClean="0">
                <a:latin typeface="仿宋" panose="02010609060101010101" pitchFamily="49" charset="-122"/>
                <a:ea typeface="仿宋" panose="02010609060101010101" pitchFamily="49" charset="-122"/>
              </a:rPr>
              <a:t>子核反应模型描述和实验探测</a:t>
            </a:r>
            <a:endParaRPr lang="en-US" altLang="zh-CN" sz="3200" b="1"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模</a:t>
            </a:r>
            <a:r>
              <a:rPr lang="zh-CN" altLang="en-US" sz="2800" dirty="0" smtClean="0">
                <a:latin typeface="仿宋" panose="02010609060101010101" pitchFamily="49" charset="-122"/>
                <a:ea typeface="仿宋" panose="02010609060101010101" pitchFamily="49" charset="-122"/>
              </a:rPr>
              <a:t>型描述</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实</a:t>
            </a:r>
            <a:r>
              <a:rPr lang="zh-CN" altLang="en-US" sz="2800" dirty="0" smtClean="0">
                <a:latin typeface="仿宋" panose="02010609060101010101" pitchFamily="49" charset="-122"/>
                <a:ea typeface="仿宋" panose="02010609060101010101" pitchFamily="49" charset="-122"/>
              </a:rPr>
              <a:t>验观测量和运动学</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50000"/>
                  </a:schemeClr>
                </a:solidFill>
                <a:latin typeface="仿宋" panose="02010609060101010101" pitchFamily="49" charset="-122"/>
                <a:ea typeface="仿宋" panose="02010609060101010101" pitchFamily="49" charset="-122"/>
              </a:rPr>
              <a:t>三、探</a:t>
            </a:r>
            <a:r>
              <a:rPr lang="zh-CN" altLang="en-US" sz="3200" b="1" dirty="0">
                <a:solidFill>
                  <a:schemeClr val="bg1">
                    <a:lumMod val="50000"/>
                  </a:schemeClr>
                </a:solidFill>
                <a:latin typeface="仿宋" panose="02010609060101010101" pitchFamily="49" charset="-122"/>
                <a:ea typeface="仿宋" panose="02010609060101010101" pitchFamily="49" charset="-122"/>
              </a:rPr>
              <a:t>测</a:t>
            </a:r>
            <a:r>
              <a:rPr lang="zh-CN" altLang="en-US" sz="3200" b="1" dirty="0" smtClean="0">
                <a:solidFill>
                  <a:schemeClr val="bg1">
                    <a:lumMod val="50000"/>
                  </a:schemeClr>
                </a:solidFill>
                <a:latin typeface="仿宋" panose="02010609060101010101" pitchFamily="49" charset="-122"/>
                <a:ea typeface="仿宋" panose="02010609060101010101" pitchFamily="49" charset="-122"/>
              </a:rPr>
              <a:t>器的物理基础</a:t>
            </a:r>
            <a:endParaRPr lang="en-US" altLang="zh-CN" sz="3200" b="1"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50000"/>
                  </a:schemeClr>
                </a:solidFill>
                <a:latin typeface="仿宋" panose="02010609060101010101" pitchFamily="49" charset="-122"/>
                <a:ea typeface="仿宋" panose="02010609060101010101" pitchFamily="49" charset="-122"/>
              </a:rPr>
              <a:t>    </a:t>
            </a:r>
            <a:r>
              <a:rPr lang="zh-CN" altLang="en-US" sz="2800" dirty="0" smtClean="0">
                <a:solidFill>
                  <a:schemeClr val="bg1">
                    <a:lumMod val="50000"/>
                  </a:schemeClr>
                </a:solidFill>
                <a:latin typeface="仿宋" panose="02010609060101010101" pitchFamily="49" charset="-122"/>
                <a:ea typeface="仿宋" panose="02010609060101010101" pitchFamily="49" charset="-122"/>
              </a:rPr>
              <a:t> 粒</a:t>
            </a:r>
            <a:r>
              <a:rPr lang="zh-CN" altLang="en-US" sz="2800" dirty="0" smtClean="0">
                <a:solidFill>
                  <a:schemeClr val="bg1">
                    <a:lumMod val="50000"/>
                  </a:schemeClr>
                </a:solidFill>
                <a:latin typeface="仿宋" panose="02010609060101010101" pitchFamily="49" charset="-122"/>
                <a:ea typeface="仿宋" panose="02010609060101010101" pitchFamily="49" charset="-122"/>
              </a:rPr>
              <a:t>子和物质相互作用</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50000"/>
                  </a:schemeClr>
                </a:solidFill>
                <a:latin typeface="仿宋" panose="02010609060101010101" pitchFamily="49" charset="-122"/>
                <a:ea typeface="仿宋" panose="02010609060101010101" pitchFamily="49" charset="-122"/>
              </a:rPr>
              <a:t>    </a:t>
            </a:r>
            <a:r>
              <a:rPr lang="zh-CN" altLang="en-US" sz="2800" dirty="0" smtClean="0">
                <a:solidFill>
                  <a:schemeClr val="bg1">
                    <a:lumMod val="50000"/>
                  </a:schemeClr>
                </a:solidFill>
                <a:latin typeface="仿宋" panose="02010609060101010101" pitchFamily="49" charset="-122"/>
                <a:ea typeface="仿宋" panose="02010609060101010101" pitchFamily="49" charset="-122"/>
              </a:rPr>
              <a:t> 带</a:t>
            </a:r>
            <a:r>
              <a:rPr lang="zh-CN" altLang="en-US" sz="2800" dirty="0" smtClean="0">
                <a:solidFill>
                  <a:schemeClr val="bg1">
                    <a:lumMod val="50000"/>
                  </a:schemeClr>
                </a:solidFill>
                <a:latin typeface="仿宋" panose="02010609060101010101" pitchFamily="49" charset="-122"/>
                <a:ea typeface="仿宋" panose="02010609060101010101" pitchFamily="49" charset="-122"/>
              </a:rPr>
              <a:t>电粒子探</a:t>
            </a:r>
            <a:r>
              <a:rPr lang="zh-CN" altLang="en-US" sz="2800" dirty="0" smtClean="0">
                <a:solidFill>
                  <a:schemeClr val="bg1">
                    <a:lumMod val="50000"/>
                  </a:schemeClr>
                </a:solidFill>
                <a:latin typeface="仿宋" panose="02010609060101010101" pitchFamily="49" charset="-122"/>
                <a:ea typeface="仿宋" panose="02010609060101010101" pitchFamily="49" charset="-122"/>
              </a:rPr>
              <a:t>测</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50000"/>
                  </a:schemeClr>
                </a:solidFill>
                <a:latin typeface="仿宋" panose="02010609060101010101" pitchFamily="49" charset="-122"/>
                <a:ea typeface="仿宋" panose="02010609060101010101" pitchFamily="49" charset="-122"/>
              </a:rPr>
              <a:t>四、气</a:t>
            </a:r>
            <a:r>
              <a:rPr lang="zh-CN" altLang="en-US" sz="3200" b="1" dirty="0" smtClean="0">
                <a:solidFill>
                  <a:schemeClr val="bg1">
                    <a:lumMod val="50000"/>
                  </a:schemeClr>
                </a:solidFill>
                <a:latin typeface="仿宋" panose="02010609060101010101" pitchFamily="49" charset="-122"/>
                <a:ea typeface="仿宋" panose="02010609060101010101" pitchFamily="49" charset="-122"/>
              </a:rPr>
              <a:t>体探测器对粒子的径迹测量</a:t>
            </a:r>
            <a:endParaRPr lang="en-US" altLang="zh-CN" sz="3200" b="1"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50000"/>
                  </a:schemeClr>
                </a:solidFill>
                <a:latin typeface="仿宋" panose="02010609060101010101" pitchFamily="49" charset="-122"/>
                <a:ea typeface="仿宋" panose="02010609060101010101" pitchFamily="49" charset="-122"/>
              </a:rPr>
              <a:t>    </a:t>
            </a:r>
            <a:r>
              <a:rPr lang="zh-CN" altLang="en-US" sz="2800" dirty="0" smtClean="0">
                <a:solidFill>
                  <a:schemeClr val="bg1">
                    <a:lumMod val="50000"/>
                  </a:schemeClr>
                </a:solidFill>
                <a:latin typeface="仿宋" panose="02010609060101010101" pitchFamily="49" charset="-122"/>
                <a:ea typeface="仿宋" panose="02010609060101010101" pitchFamily="49" charset="-122"/>
              </a:rPr>
              <a:t> 气</a:t>
            </a:r>
            <a:r>
              <a:rPr lang="zh-CN" altLang="en-US" sz="2800" dirty="0" smtClean="0">
                <a:solidFill>
                  <a:schemeClr val="bg1">
                    <a:lumMod val="50000"/>
                  </a:schemeClr>
                </a:solidFill>
                <a:latin typeface="仿宋" panose="02010609060101010101" pitchFamily="49" charset="-122"/>
                <a:ea typeface="仿宋" panose="02010609060101010101" pitchFamily="49" charset="-122"/>
              </a:rPr>
              <a:t>体电离探测器</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50000"/>
                  </a:schemeClr>
                </a:solidFill>
                <a:latin typeface="仿宋" panose="02010609060101010101" pitchFamily="49" charset="-122"/>
                <a:ea typeface="仿宋" panose="02010609060101010101" pitchFamily="49" charset="-122"/>
              </a:rPr>
              <a:t>    </a:t>
            </a:r>
            <a:r>
              <a:rPr lang="zh-CN" altLang="en-US" sz="2800" dirty="0" smtClean="0">
                <a:solidFill>
                  <a:schemeClr val="bg1">
                    <a:lumMod val="50000"/>
                  </a:schemeClr>
                </a:solidFill>
                <a:latin typeface="仿宋" panose="02010609060101010101" pitchFamily="49" charset="-122"/>
                <a:ea typeface="仿宋" panose="02010609060101010101" pitchFamily="49" charset="-122"/>
              </a:rPr>
              <a:t> 电</a:t>
            </a:r>
            <a:r>
              <a:rPr lang="zh-CN" altLang="en-US" sz="2800" dirty="0" smtClean="0">
                <a:solidFill>
                  <a:schemeClr val="bg1">
                    <a:lumMod val="50000"/>
                  </a:schemeClr>
                </a:solidFill>
                <a:latin typeface="仿宋" panose="02010609060101010101" pitchFamily="49" charset="-122"/>
                <a:ea typeface="仿宋" panose="02010609060101010101" pitchFamily="49" charset="-122"/>
              </a:rPr>
              <a:t>磁</a:t>
            </a:r>
            <a:r>
              <a:rPr lang="zh-CN" altLang="en-US" sz="2800" dirty="0" smtClean="0">
                <a:solidFill>
                  <a:schemeClr val="bg1">
                    <a:lumMod val="50000"/>
                  </a:schemeClr>
                </a:solidFill>
                <a:latin typeface="仿宋" panose="02010609060101010101" pitchFamily="49" charset="-122"/>
                <a:ea typeface="仿宋" panose="02010609060101010101" pitchFamily="49" charset="-122"/>
              </a:rPr>
              <a:t>场</a:t>
            </a:r>
            <a:r>
              <a:rPr lang="zh-CN" altLang="en-US" sz="2800" dirty="0">
                <a:solidFill>
                  <a:schemeClr val="bg1">
                    <a:lumMod val="50000"/>
                  </a:schemeClr>
                </a:solidFill>
                <a:latin typeface="仿宋" panose="02010609060101010101" pitchFamily="49" charset="-122"/>
                <a:ea typeface="仿宋" panose="02010609060101010101" pitchFamily="49" charset="-122"/>
              </a:rPr>
              <a:t>中</a:t>
            </a:r>
            <a:r>
              <a:rPr lang="zh-CN" altLang="en-US" sz="2800" dirty="0" smtClean="0">
                <a:solidFill>
                  <a:schemeClr val="bg1">
                    <a:lumMod val="50000"/>
                  </a:schemeClr>
                </a:solidFill>
                <a:latin typeface="仿宋" panose="02010609060101010101" pitchFamily="49" charset="-122"/>
                <a:ea typeface="仿宋" panose="02010609060101010101" pitchFamily="49" charset="-122"/>
              </a:rPr>
              <a:t>的</a:t>
            </a:r>
            <a:r>
              <a:rPr lang="zh-CN" altLang="en-US" sz="2800" dirty="0" smtClean="0">
                <a:solidFill>
                  <a:schemeClr val="bg1">
                    <a:lumMod val="50000"/>
                  </a:schemeClr>
                </a:solidFill>
                <a:latin typeface="仿宋" panose="02010609060101010101" pitchFamily="49" charset="-122"/>
                <a:ea typeface="仿宋" panose="02010609060101010101" pitchFamily="49" charset="-122"/>
              </a:rPr>
              <a:t>电子与离子</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50000"/>
                  </a:schemeClr>
                </a:solidFill>
                <a:latin typeface="仿宋" panose="02010609060101010101" pitchFamily="49" charset="-122"/>
                <a:ea typeface="仿宋" panose="02010609060101010101" pitchFamily="49" charset="-122"/>
              </a:rPr>
              <a:t>     径迹</a:t>
            </a:r>
            <a:r>
              <a:rPr lang="zh-CN" altLang="en-US" sz="2800" dirty="0">
                <a:solidFill>
                  <a:schemeClr val="bg1">
                    <a:lumMod val="50000"/>
                  </a:schemeClr>
                </a:solidFill>
                <a:latin typeface="仿宋" panose="02010609060101010101" pitchFamily="49" charset="-122"/>
                <a:ea typeface="仿宋" panose="02010609060101010101" pitchFamily="49" charset="-122"/>
              </a:rPr>
              <a:t>与</a:t>
            </a:r>
            <a:r>
              <a:rPr lang="zh-CN" altLang="en-US" sz="2800" dirty="0" smtClean="0">
                <a:solidFill>
                  <a:schemeClr val="bg1">
                    <a:lumMod val="50000"/>
                  </a:schemeClr>
                </a:solidFill>
                <a:latin typeface="仿宋" panose="02010609060101010101" pitchFamily="49" charset="-122"/>
                <a:ea typeface="仿宋" panose="02010609060101010101" pitchFamily="49" charset="-122"/>
              </a:rPr>
              <a:t>动</a:t>
            </a:r>
            <a:r>
              <a:rPr lang="zh-CN" altLang="en-US" sz="2800" dirty="0" smtClean="0">
                <a:solidFill>
                  <a:schemeClr val="bg1">
                    <a:lumMod val="50000"/>
                  </a:schemeClr>
                </a:solidFill>
                <a:latin typeface="仿宋" panose="02010609060101010101" pitchFamily="49" charset="-122"/>
                <a:ea typeface="仿宋" panose="02010609060101010101" pitchFamily="49" charset="-122"/>
              </a:rPr>
              <a:t>量测</a:t>
            </a:r>
            <a:r>
              <a:rPr lang="zh-CN" altLang="en-US" sz="2800" dirty="0" smtClean="0">
                <a:solidFill>
                  <a:schemeClr val="bg1">
                    <a:lumMod val="50000"/>
                  </a:schemeClr>
                </a:solidFill>
                <a:latin typeface="仿宋" panose="02010609060101010101" pitchFamily="49" charset="-122"/>
                <a:ea typeface="仿宋" panose="02010609060101010101" pitchFamily="49" charset="-122"/>
              </a:rPr>
              <a:t>量</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lvl="0">
              <a:lnSpc>
                <a:spcPct val="120000"/>
              </a:lnSpc>
            </a:pPr>
            <a:r>
              <a:rPr lang="zh-CN" altLang="en-US" sz="3200" b="1" dirty="0" smtClean="0">
                <a:solidFill>
                  <a:schemeClr val="bg1">
                    <a:lumMod val="50000"/>
                  </a:schemeClr>
                </a:solidFill>
                <a:latin typeface="仿宋" panose="02010609060101010101" pitchFamily="49" charset="-122"/>
                <a:ea typeface="仿宋" panose="02010609060101010101" pitchFamily="49" charset="-122"/>
              </a:rPr>
              <a:t>五、兰州低温高密核物质测量谱仪（</a:t>
            </a:r>
            <a:r>
              <a:rPr lang="en-US" altLang="zh-CN" sz="3200" b="1" dirty="0" smtClean="0">
                <a:solidFill>
                  <a:schemeClr val="bg1">
                    <a:lumMod val="50000"/>
                  </a:schemeClr>
                </a:solidFill>
                <a:latin typeface="仿宋" panose="02010609060101010101" pitchFamily="49" charset="-122"/>
                <a:ea typeface="仿宋" panose="02010609060101010101" pitchFamily="49" charset="-122"/>
              </a:rPr>
              <a:t>CEE</a:t>
            </a:r>
            <a:r>
              <a:rPr lang="zh-CN" altLang="en-US" sz="3200" b="1" dirty="0" smtClean="0">
                <a:solidFill>
                  <a:schemeClr val="bg1">
                    <a:lumMod val="50000"/>
                  </a:schemeClr>
                </a:solidFill>
                <a:latin typeface="仿宋" panose="02010609060101010101" pitchFamily="49" charset="-122"/>
                <a:ea typeface="仿宋" panose="02010609060101010101" pitchFamily="49" charset="-122"/>
              </a:rPr>
              <a:t>）进展</a:t>
            </a:r>
            <a:endParaRPr lang="en-US" altLang="zh-CN" sz="2800" dirty="0" smtClean="0">
              <a:solidFill>
                <a:schemeClr val="bg1">
                  <a:lumMod val="50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50000"/>
                  </a:schemeClr>
                </a:solidFill>
                <a:latin typeface="仿宋" panose="02010609060101010101" pitchFamily="49" charset="-122"/>
                <a:ea typeface="仿宋" panose="02010609060101010101" pitchFamily="49" charset="-122"/>
              </a:rPr>
              <a:t>六、</a:t>
            </a:r>
            <a:r>
              <a:rPr lang="zh-CN" altLang="en-US" sz="3200" b="1" dirty="0" smtClean="0">
                <a:solidFill>
                  <a:schemeClr val="bg1">
                    <a:lumMod val="50000"/>
                  </a:schemeClr>
                </a:solidFill>
                <a:latin typeface="仿宋" panose="02010609060101010101" pitchFamily="49" charset="-122"/>
                <a:ea typeface="仿宋" panose="02010609060101010101" pitchFamily="49" charset="-122"/>
              </a:rPr>
              <a:t>小</a:t>
            </a:r>
            <a:r>
              <a:rPr lang="zh-CN" altLang="en-US" sz="3200" b="1" dirty="0">
                <a:solidFill>
                  <a:schemeClr val="bg1">
                    <a:lumMod val="50000"/>
                  </a:schemeClr>
                </a:solidFill>
                <a:latin typeface="仿宋" panose="02010609060101010101" pitchFamily="49" charset="-122"/>
                <a:ea typeface="仿宋" panose="02010609060101010101" pitchFamily="49" charset="-122"/>
              </a:rPr>
              <a:t>结</a:t>
            </a:r>
            <a:endParaRPr lang="en-US" altLang="zh-CN" sz="3200" b="1" dirty="0" smtClean="0">
              <a:solidFill>
                <a:schemeClr val="bg1">
                  <a:lumMod val="50000"/>
                </a:schemeClr>
              </a:solidFill>
              <a:latin typeface="仿宋" panose="02010609060101010101" pitchFamily="49" charset="-122"/>
              <a:ea typeface="仿宋" panose="02010609060101010101" pitchFamily="49" charset="-122"/>
            </a:endParaRPr>
          </a:p>
        </p:txBody>
      </p:sp>
      <p:cxnSp>
        <p:nvCxnSpPr>
          <p:cNvPr id="4" name="直接连接符 3"/>
          <p:cNvCxnSpPr/>
          <p:nvPr/>
        </p:nvCxnSpPr>
        <p:spPr>
          <a:xfrm>
            <a:off x="0" y="692696"/>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75161"/>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322866" y="5953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smtClean="0"/>
              <a:t>核反应与核物质状态方程的提取</a:t>
            </a:r>
            <a:endParaRPr lang="zh-CN" altLang="en-US" dirty="0"/>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18616" y="769116"/>
            <a:ext cx="8161364" cy="579967"/>
          </a:xfrm>
          <a:prstGeom prst="rect">
            <a:avLst/>
          </a:prstGeom>
          <a:noFill/>
          <a:ln>
            <a:noFill/>
          </a:ln>
        </p:spPr>
        <p:txBody>
          <a:bodyPr wrap="square">
            <a:spAutoFit/>
          </a:bodyPr>
          <a:lstStyle/>
          <a:p>
            <a:pPr>
              <a:lnSpc>
                <a:spcPct val="150000"/>
              </a:lnSpc>
            </a:pPr>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从核反应的观测量中提取核物质状态方程</a:t>
            </a:r>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p:txBody>
      </p:sp>
      <p:sp>
        <p:nvSpPr>
          <p:cNvPr id="5" name="内容占位符 13">
            <a:extLst>
              <a:ext uri="{FF2B5EF4-FFF2-40B4-BE49-F238E27FC236}">
                <a16:creationId xmlns="" xmlns:a16="http://schemas.microsoft.com/office/drawing/2014/main" id="{F1A46D94-E501-40AC-9139-02FFCB94C3DB}"/>
              </a:ext>
            </a:extLst>
          </p:cNvPr>
          <p:cNvSpPr>
            <a:spLocks noGrp="1"/>
          </p:cNvSpPr>
          <p:nvPr>
            <p:ph idx="1"/>
          </p:nvPr>
        </p:nvSpPr>
        <p:spPr>
          <a:xfrm>
            <a:off x="0" y="5968120"/>
            <a:ext cx="8843790" cy="889880"/>
          </a:xfrm>
        </p:spPr>
        <p:txBody>
          <a:bodyPr>
            <a:normAutofit/>
          </a:bodyPr>
          <a:lstStyle/>
          <a:p>
            <a:r>
              <a:rPr kumimoji="1" lang="zh-CN" altLang="en-US" sz="2000" dirty="0">
                <a:latin typeface="黑体" panose="02010609060101010101" pitchFamily="49" charset="-122"/>
                <a:ea typeface="黑体" panose="02010609060101010101" pitchFamily="49" charset="-122"/>
              </a:rPr>
              <a:t>重离子核反应是一个远离平衡的过程，与非平衡统计物理中很多未知的基本问题关系紧密！</a:t>
            </a:r>
            <a:endParaRPr kumimoji="1" lang="en-US" altLang="zh-CN" sz="2000" dirty="0">
              <a:latin typeface="黑体" panose="02010609060101010101" pitchFamily="49" charset="-122"/>
              <a:ea typeface="黑体" panose="02010609060101010101" pitchFamily="49" charset="-122"/>
            </a:endParaRPr>
          </a:p>
          <a:p>
            <a:pPr marL="0" indent="0">
              <a:buNone/>
            </a:pPr>
            <a:endParaRPr kumimoji="1" lang="en-US" altLang="zh-CN" sz="1100" dirty="0">
              <a:latin typeface="黑体" panose="02010609060101010101" pitchFamily="49" charset="-122"/>
              <a:ea typeface="黑体" panose="02010609060101010101" pitchFamily="49" charset="-122"/>
            </a:endParaRPr>
          </a:p>
        </p:txBody>
      </p:sp>
      <p:grpSp>
        <p:nvGrpSpPr>
          <p:cNvPr id="6" name="组合 5">
            <a:extLst>
              <a:ext uri="{FF2B5EF4-FFF2-40B4-BE49-F238E27FC236}">
                <a16:creationId xmlns="" xmlns:a16="http://schemas.microsoft.com/office/drawing/2014/main" id="{A276742B-4910-4B88-A239-FE42E033E011}"/>
              </a:ext>
            </a:extLst>
          </p:cNvPr>
          <p:cNvGrpSpPr/>
          <p:nvPr/>
        </p:nvGrpSpPr>
        <p:grpSpPr>
          <a:xfrm>
            <a:off x="558921" y="1770291"/>
            <a:ext cx="8121059" cy="3735884"/>
            <a:chOff x="3051903" y="1264957"/>
            <a:chExt cx="8530497" cy="4258815"/>
          </a:xfrm>
        </p:grpSpPr>
        <p:pic>
          <p:nvPicPr>
            <p:cNvPr id="8" name="图片 7">
              <a:extLst>
                <a:ext uri="{FF2B5EF4-FFF2-40B4-BE49-F238E27FC236}">
                  <a16:creationId xmlns="" xmlns:a16="http://schemas.microsoft.com/office/drawing/2014/main" id="{42984E45-2057-48F9-B27E-49E80F376709}"/>
                </a:ext>
              </a:extLst>
            </p:cNvPr>
            <p:cNvPicPr>
              <a:picLocks noChangeAspect="1"/>
            </p:cNvPicPr>
            <p:nvPr/>
          </p:nvPicPr>
          <p:blipFill>
            <a:blip r:embed="rId3"/>
            <a:stretch>
              <a:fillRect/>
            </a:stretch>
          </p:blipFill>
          <p:spPr>
            <a:xfrm>
              <a:off x="3051903" y="1264957"/>
              <a:ext cx="8530497" cy="4258815"/>
            </a:xfrm>
            <a:prstGeom prst="rect">
              <a:avLst/>
            </a:prstGeom>
          </p:spPr>
        </p:pic>
        <p:sp>
          <p:nvSpPr>
            <p:cNvPr id="9" name="矩形 8">
              <a:extLst>
                <a:ext uri="{FF2B5EF4-FFF2-40B4-BE49-F238E27FC236}">
                  <a16:creationId xmlns="" xmlns:a16="http://schemas.microsoft.com/office/drawing/2014/main" id="{62A2C88D-4B3E-494C-B2DD-E435C4C3BA14}"/>
                </a:ext>
              </a:extLst>
            </p:cNvPr>
            <p:cNvSpPr/>
            <p:nvPr/>
          </p:nvSpPr>
          <p:spPr>
            <a:xfrm>
              <a:off x="6816080" y="3140968"/>
              <a:ext cx="1512168" cy="6480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理论描述</a:t>
              </a:r>
            </a:p>
          </p:txBody>
        </p:sp>
      </p:grpSp>
    </p:spTree>
    <p:extLst>
      <p:ext uri="{BB962C8B-B14F-4D97-AF65-F5344CB8AC3E}">
        <p14:creationId xmlns:p14="http://schemas.microsoft.com/office/powerpoint/2010/main" val="3476140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322866" y="5953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smtClean="0"/>
              <a:t>核反应的</a:t>
            </a:r>
            <a:r>
              <a:rPr lang="zh-CN" altLang="en-US" dirty="0"/>
              <a:t>输运</a:t>
            </a:r>
            <a:r>
              <a:rPr lang="zh-CN" altLang="en-US" dirty="0" smtClean="0"/>
              <a:t>模型描述</a:t>
            </a:r>
            <a:endParaRPr lang="zh-CN" altLang="en-US" dirty="0"/>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 xmlns:a16="http://schemas.microsoft.com/office/drawing/2014/main" id="{3EBA913E-ABF0-4EA3-BAE9-04B45111DED0}"/>
              </a:ext>
            </a:extLst>
          </p:cNvPr>
          <p:cNvGrpSpPr/>
          <p:nvPr/>
        </p:nvGrpSpPr>
        <p:grpSpPr>
          <a:xfrm>
            <a:off x="5076056" y="1891774"/>
            <a:ext cx="3925322" cy="4430175"/>
            <a:chOff x="7328814" y="1149735"/>
            <a:chExt cx="3925322" cy="4430175"/>
          </a:xfrm>
        </p:grpSpPr>
        <p:grpSp>
          <p:nvGrpSpPr>
            <p:cNvPr id="9" name="组合 8">
              <a:extLst>
                <a:ext uri="{FF2B5EF4-FFF2-40B4-BE49-F238E27FC236}">
                  <a16:creationId xmlns="" xmlns:a16="http://schemas.microsoft.com/office/drawing/2014/main" id="{D7390BBB-ECD4-482D-B61A-85A47E394639}"/>
                </a:ext>
              </a:extLst>
            </p:cNvPr>
            <p:cNvGrpSpPr/>
            <p:nvPr/>
          </p:nvGrpSpPr>
          <p:grpSpPr>
            <a:xfrm>
              <a:off x="7328814" y="1149735"/>
              <a:ext cx="2876910" cy="4430175"/>
              <a:chOff x="7328814" y="1149735"/>
              <a:chExt cx="2876910" cy="4430175"/>
            </a:xfrm>
          </p:grpSpPr>
          <p:grpSp>
            <p:nvGrpSpPr>
              <p:cNvPr id="16" name="组合 15">
                <a:extLst>
                  <a:ext uri="{FF2B5EF4-FFF2-40B4-BE49-F238E27FC236}">
                    <a16:creationId xmlns="" xmlns:a16="http://schemas.microsoft.com/office/drawing/2014/main" id="{884501CD-D920-47F9-AAC4-B631D3887656}"/>
                  </a:ext>
                </a:extLst>
              </p:cNvPr>
              <p:cNvGrpSpPr/>
              <p:nvPr/>
            </p:nvGrpSpPr>
            <p:grpSpPr>
              <a:xfrm>
                <a:off x="8364117" y="1149735"/>
                <a:ext cx="1841607" cy="4430175"/>
                <a:chOff x="8364117" y="1149735"/>
                <a:chExt cx="1841607" cy="4430175"/>
              </a:xfrm>
            </p:grpSpPr>
            <p:sp>
              <p:nvSpPr>
                <p:cNvPr id="24" name="文本框 5">
                  <a:extLst>
                    <a:ext uri="{FF2B5EF4-FFF2-40B4-BE49-F238E27FC236}">
                      <a16:creationId xmlns="" xmlns:a16="http://schemas.microsoft.com/office/drawing/2014/main" id="{52F4554F-DFCD-4AE3-AF11-39C7C91AD6E1}"/>
                    </a:ext>
                  </a:extLst>
                </p:cNvPr>
                <p:cNvSpPr txBox="1"/>
                <p:nvPr/>
              </p:nvSpPr>
              <p:spPr>
                <a:xfrm>
                  <a:off x="8400255" y="1149735"/>
                  <a:ext cx="1805469" cy="369332"/>
                </a:xfrm>
                <a:prstGeom prst="rect">
                  <a:avLst/>
                </a:prstGeom>
                <a:noFill/>
                <a:ln w="12700">
                  <a:solidFill>
                    <a:srgbClr val="FF0000"/>
                  </a:solidFill>
                </a:ln>
              </p:spPr>
              <p:txBody>
                <a:bodyPr wrap="square" rtlCol="0">
                  <a:spAutoFit/>
                </a:bodyPr>
                <a:lstStyle/>
                <a:p>
                  <a:r>
                    <a:rPr lang="zh-CN" altLang="en-US" dirty="0"/>
                    <a:t>初始化碰撞体系</a:t>
                  </a:r>
                </a:p>
              </p:txBody>
            </p:sp>
            <p:cxnSp>
              <p:nvCxnSpPr>
                <p:cNvPr id="25" name="直接箭头连接符 24">
                  <a:extLst>
                    <a:ext uri="{FF2B5EF4-FFF2-40B4-BE49-F238E27FC236}">
                      <a16:creationId xmlns="" xmlns:a16="http://schemas.microsoft.com/office/drawing/2014/main" id="{35B1180C-4863-4881-AE6C-675B2C3EAD6A}"/>
                    </a:ext>
                  </a:extLst>
                </p:cNvPr>
                <p:cNvCxnSpPr/>
                <p:nvPr/>
              </p:nvCxnSpPr>
              <p:spPr>
                <a:xfrm>
                  <a:off x="9408368" y="1628800"/>
                  <a:ext cx="0" cy="504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9">
                  <a:extLst>
                    <a:ext uri="{FF2B5EF4-FFF2-40B4-BE49-F238E27FC236}">
                      <a16:creationId xmlns="" xmlns:a16="http://schemas.microsoft.com/office/drawing/2014/main" id="{9D57DFDE-ED69-4046-801A-43C7205AF970}"/>
                    </a:ext>
                  </a:extLst>
                </p:cNvPr>
                <p:cNvSpPr txBox="1"/>
                <p:nvPr/>
              </p:nvSpPr>
              <p:spPr>
                <a:xfrm>
                  <a:off x="8399986" y="2147566"/>
                  <a:ext cx="1805738" cy="369332"/>
                </a:xfrm>
                <a:prstGeom prst="rect">
                  <a:avLst/>
                </a:prstGeom>
                <a:noFill/>
                <a:ln w="12700">
                  <a:solidFill>
                    <a:srgbClr val="FF0000"/>
                  </a:solidFill>
                </a:ln>
              </p:spPr>
              <p:txBody>
                <a:bodyPr wrap="square" rtlCol="0">
                  <a:spAutoFit/>
                </a:bodyPr>
                <a:lstStyle/>
                <a:p>
                  <a:r>
                    <a:rPr lang="zh-CN" altLang="en-US" dirty="0"/>
                    <a:t>系统的演化方程</a:t>
                  </a:r>
                  <a:endParaRPr lang="en-US" altLang="zh-CN" dirty="0"/>
                </a:p>
              </p:txBody>
            </p:sp>
            <p:cxnSp>
              <p:nvCxnSpPr>
                <p:cNvPr id="27" name="直接箭头连接符 26">
                  <a:extLst>
                    <a:ext uri="{FF2B5EF4-FFF2-40B4-BE49-F238E27FC236}">
                      <a16:creationId xmlns="" xmlns:a16="http://schemas.microsoft.com/office/drawing/2014/main" id="{FE37476F-A137-440F-A51E-C7F4325C3673}"/>
                    </a:ext>
                  </a:extLst>
                </p:cNvPr>
                <p:cNvCxnSpPr>
                  <a:cxnSpLocks/>
                </p:cNvCxnSpPr>
                <p:nvPr/>
              </p:nvCxnSpPr>
              <p:spPr>
                <a:xfrm>
                  <a:off x="9408369" y="2558792"/>
                  <a:ext cx="0" cy="6775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31">
                  <a:extLst>
                    <a:ext uri="{FF2B5EF4-FFF2-40B4-BE49-F238E27FC236}">
                      <a16:creationId xmlns="" xmlns:a16="http://schemas.microsoft.com/office/drawing/2014/main" id="{4B852898-B1C5-424D-924E-6867BA44A7D4}"/>
                    </a:ext>
                  </a:extLst>
                </p:cNvPr>
                <p:cNvSpPr txBox="1"/>
                <p:nvPr/>
              </p:nvSpPr>
              <p:spPr>
                <a:xfrm>
                  <a:off x="8364117" y="3263658"/>
                  <a:ext cx="1841607" cy="369332"/>
                </a:xfrm>
                <a:prstGeom prst="rect">
                  <a:avLst/>
                </a:prstGeom>
                <a:noFill/>
                <a:ln w="12700">
                  <a:solidFill>
                    <a:srgbClr val="FF0000"/>
                  </a:solidFill>
                </a:ln>
              </p:spPr>
              <p:txBody>
                <a:bodyPr wrap="square" rtlCol="0">
                  <a:spAutoFit/>
                </a:bodyPr>
                <a:lstStyle/>
                <a:p>
                  <a:r>
                    <a:rPr lang="zh-CN" altLang="en-US" dirty="0"/>
                    <a:t>两体碰撞</a:t>
                  </a:r>
                  <a:endParaRPr lang="en-US" altLang="zh-CN" dirty="0"/>
                </a:p>
              </p:txBody>
            </p:sp>
            <p:cxnSp>
              <p:nvCxnSpPr>
                <p:cNvPr id="29" name="直接箭头连接符 28">
                  <a:extLst>
                    <a:ext uri="{FF2B5EF4-FFF2-40B4-BE49-F238E27FC236}">
                      <a16:creationId xmlns="" xmlns:a16="http://schemas.microsoft.com/office/drawing/2014/main" id="{95DA048F-1A8D-4A32-9037-88726449F754}"/>
                    </a:ext>
                  </a:extLst>
                </p:cNvPr>
                <p:cNvCxnSpPr>
                  <a:cxnSpLocks/>
                </p:cNvCxnSpPr>
                <p:nvPr/>
              </p:nvCxnSpPr>
              <p:spPr>
                <a:xfrm>
                  <a:off x="9408368" y="3690545"/>
                  <a:ext cx="0" cy="91319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43">
                  <a:extLst>
                    <a:ext uri="{FF2B5EF4-FFF2-40B4-BE49-F238E27FC236}">
                      <a16:creationId xmlns="" xmlns:a16="http://schemas.microsoft.com/office/drawing/2014/main" id="{AE50B11B-3EA2-465A-A113-C426E8B146BC}"/>
                    </a:ext>
                  </a:extLst>
                </p:cNvPr>
                <p:cNvSpPr txBox="1"/>
                <p:nvPr/>
              </p:nvSpPr>
              <p:spPr>
                <a:xfrm>
                  <a:off x="8427178" y="4603736"/>
                  <a:ext cx="1778546" cy="369332"/>
                </a:xfrm>
                <a:prstGeom prst="rect">
                  <a:avLst/>
                </a:prstGeom>
                <a:noFill/>
                <a:ln w="12700">
                  <a:solidFill>
                    <a:srgbClr val="FF0000"/>
                  </a:solidFill>
                </a:ln>
              </p:spPr>
              <p:txBody>
                <a:bodyPr wrap="square" rtlCol="0">
                  <a:spAutoFit/>
                </a:bodyPr>
                <a:lstStyle/>
                <a:p>
                  <a:r>
                    <a:rPr lang="zh-CN" altLang="en-US" dirty="0"/>
                    <a:t>单事件输出</a:t>
                  </a:r>
                  <a:endParaRPr lang="en-US" altLang="zh-CN" dirty="0"/>
                </a:p>
              </p:txBody>
            </p:sp>
            <p:cxnSp>
              <p:nvCxnSpPr>
                <p:cNvPr id="31" name="直接箭头连接符 30">
                  <a:extLst>
                    <a:ext uri="{FF2B5EF4-FFF2-40B4-BE49-F238E27FC236}">
                      <a16:creationId xmlns="" xmlns:a16="http://schemas.microsoft.com/office/drawing/2014/main" id="{D1865DC3-2DE6-4312-828C-DE5F242A1D06}"/>
                    </a:ext>
                  </a:extLst>
                </p:cNvPr>
                <p:cNvCxnSpPr>
                  <a:cxnSpLocks/>
                </p:cNvCxnSpPr>
                <p:nvPr/>
              </p:nvCxnSpPr>
              <p:spPr>
                <a:xfrm>
                  <a:off x="9430589" y="4973068"/>
                  <a:ext cx="0" cy="6068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 xmlns:a16="http://schemas.microsoft.com/office/drawing/2014/main" id="{E93714F8-459D-41DF-BF42-9E51AFF80B5A}"/>
                  </a:ext>
                </a:extLst>
              </p:cNvPr>
              <p:cNvGrpSpPr/>
              <p:nvPr/>
            </p:nvGrpSpPr>
            <p:grpSpPr>
              <a:xfrm>
                <a:off x="7328814" y="1292494"/>
                <a:ext cx="2016224" cy="4097599"/>
                <a:chOff x="7392144" y="1334401"/>
                <a:chExt cx="2016224" cy="4097599"/>
              </a:xfrm>
            </p:grpSpPr>
            <p:cxnSp>
              <p:nvCxnSpPr>
                <p:cNvPr id="18" name="直接连接符 17">
                  <a:extLst>
                    <a:ext uri="{FF2B5EF4-FFF2-40B4-BE49-F238E27FC236}">
                      <a16:creationId xmlns="" xmlns:a16="http://schemas.microsoft.com/office/drawing/2014/main" id="{DED9CA4B-5F7F-4312-A912-CFC2611FA834}"/>
                    </a:ext>
                  </a:extLst>
                </p:cNvPr>
                <p:cNvCxnSpPr/>
                <p:nvPr/>
              </p:nvCxnSpPr>
              <p:spPr>
                <a:xfrm flipH="1">
                  <a:off x="7968208" y="4489960"/>
                  <a:ext cx="144016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 xmlns:a16="http://schemas.microsoft.com/office/drawing/2014/main" id="{E59491ED-73AA-4AB4-9AAB-B0F3EE014772}"/>
                    </a:ext>
                  </a:extLst>
                </p:cNvPr>
                <p:cNvCxnSpPr/>
                <p:nvPr/>
              </p:nvCxnSpPr>
              <p:spPr>
                <a:xfrm flipV="1">
                  <a:off x="7968208" y="1880828"/>
                  <a:ext cx="0" cy="260913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 xmlns:a16="http://schemas.microsoft.com/office/drawing/2014/main" id="{A2E37939-F61D-4FEC-BA73-CDBFA1BAAEC4}"/>
                    </a:ext>
                  </a:extLst>
                </p:cNvPr>
                <p:cNvCxnSpPr/>
                <p:nvPr/>
              </p:nvCxnSpPr>
              <p:spPr>
                <a:xfrm>
                  <a:off x="7968208" y="1880828"/>
                  <a:ext cx="144016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 xmlns:a16="http://schemas.microsoft.com/office/drawing/2014/main" id="{53ADB121-18FD-4F51-AFAB-F726D4869866}"/>
                    </a:ext>
                  </a:extLst>
                </p:cNvPr>
                <p:cNvCxnSpPr/>
                <p:nvPr/>
              </p:nvCxnSpPr>
              <p:spPr>
                <a:xfrm flipH="1">
                  <a:off x="7392144" y="5417527"/>
                  <a:ext cx="201622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 xmlns:a16="http://schemas.microsoft.com/office/drawing/2014/main" id="{ECAF6833-DF64-41E4-9085-14E103043581}"/>
                    </a:ext>
                  </a:extLst>
                </p:cNvPr>
                <p:cNvCxnSpPr/>
                <p:nvPr/>
              </p:nvCxnSpPr>
              <p:spPr>
                <a:xfrm flipV="1">
                  <a:off x="7392144" y="1334401"/>
                  <a:ext cx="0" cy="40975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 xmlns:a16="http://schemas.microsoft.com/office/drawing/2014/main" id="{7215CD95-355E-41AC-A680-1F732C312332}"/>
                    </a:ext>
                  </a:extLst>
                </p:cNvPr>
                <p:cNvCxnSpPr/>
                <p:nvPr/>
              </p:nvCxnSpPr>
              <p:spPr>
                <a:xfrm>
                  <a:off x="7392144" y="1334401"/>
                  <a:ext cx="97197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 name="文本框 20">
              <a:extLst>
                <a:ext uri="{FF2B5EF4-FFF2-40B4-BE49-F238E27FC236}">
                  <a16:creationId xmlns="" xmlns:a16="http://schemas.microsoft.com/office/drawing/2014/main" id="{ED84DAA1-2941-4635-BCD5-1286E311A6A6}"/>
                </a:ext>
              </a:extLst>
            </p:cNvPr>
            <p:cNvSpPr txBox="1"/>
            <p:nvPr/>
          </p:nvSpPr>
          <p:spPr>
            <a:xfrm>
              <a:off x="7642461" y="5026336"/>
              <a:ext cx="1316652" cy="338554"/>
            </a:xfrm>
            <a:prstGeom prst="rect">
              <a:avLst/>
            </a:prstGeom>
            <a:noFill/>
            <a:ln w="12700">
              <a:noFill/>
            </a:ln>
          </p:spPr>
          <p:txBody>
            <a:bodyPr wrap="square" rtlCol="0">
              <a:spAutoFit/>
            </a:bodyPr>
            <a:lstStyle/>
            <a:p>
              <a:r>
                <a:rPr lang="zh-CN" altLang="en-US" sz="1600" dirty="0"/>
                <a:t>碰撞循环</a:t>
              </a:r>
              <a:endParaRPr lang="en-US" altLang="zh-CN" sz="1600" dirty="0"/>
            </a:p>
          </p:txBody>
        </p:sp>
        <p:sp>
          <p:nvSpPr>
            <p:cNvPr id="13" name="文本框 21">
              <a:extLst>
                <a:ext uri="{FF2B5EF4-FFF2-40B4-BE49-F238E27FC236}">
                  <a16:creationId xmlns="" xmlns:a16="http://schemas.microsoft.com/office/drawing/2014/main" id="{0193EDDA-C103-4A6D-948B-58CD0B5C7EDF}"/>
                </a:ext>
              </a:extLst>
            </p:cNvPr>
            <p:cNvSpPr txBox="1"/>
            <p:nvPr/>
          </p:nvSpPr>
          <p:spPr>
            <a:xfrm>
              <a:off x="8018471" y="4083785"/>
              <a:ext cx="1316652" cy="276999"/>
            </a:xfrm>
            <a:prstGeom prst="rect">
              <a:avLst/>
            </a:prstGeom>
            <a:noFill/>
            <a:ln w="12700">
              <a:noFill/>
            </a:ln>
          </p:spPr>
          <p:txBody>
            <a:bodyPr wrap="square" rtlCol="0">
              <a:spAutoFit/>
            </a:bodyPr>
            <a:lstStyle/>
            <a:p>
              <a:r>
                <a:rPr lang="zh-CN" altLang="en-US" sz="1200" dirty="0"/>
                <a:t>时间步长循环</a:t>
              </a:r>
              <a:endParaRPr lang="en-US" altLang="zh-CN" sz="1200" dirty="0"/>
            </a:p>
          </p:txBody>
        </p:sp>
        <p:sp>
          <p:nvSpPr>
            <p:cNvPr id="14" name="对话气泡: 矩形 6">
              <a:extLst>
                <a:ext uri="{FF2B5EF4-FFF2-40B4-BE49-F238E27FC236}">
                  <a16:creationId xmlns="" xmlns:a16="http://schemas.microsoft.com/office/drawing/2014/main" id="{CF37F28C-1561-457E-9CD8-7E0A8CD108E7}"/>
                </a:ext>
              </a:extLst>
            </p:cNvPr>
            <p:cNvSpPr/>
            <p:nvPr/>
          </p:nvSpPr>
          <p:spPr>
            <a:xfrm>
              <a:off x="10313193" y="3419783"/>
              <a:ext cx="940943" cy="931821"/>
            </a:xfrm>
            <a:prstGeom prst="wedgeRectCallout">
              <a:avLst>
                <a:gd name="adj1" fmla="val -64581"/>
                <a:gd name="adj2" fmla="val -41906"/>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solidFill>
                    <a:schemeClr val="tx1"/>
                  </a:solidFill>
                </a:rPr>
                <a:t>NN</a:t>
              </a:r>
              <a:r>
                <a:rPr lang="zh-CN" altLang="en-US" sz="1600" dirty="0" smtClean="0">
                  <a:solidFill>
                    <a:schemeClr val="tx1"/>
                  </a:solidFill>
                </a:rPr>
                <a:t>截</a:t>
              </a:r>
              <a:r>
                <a:rPr lang="zh-CN" altLang="en-US" sz="1600" dirty="0">
                  <a:solidFill>
                    <a:schemeClr val="tx1"/>
                  </a:solidFill>
                </a:rPr>
                <a:t>面</a:t>
              </a:r>
              <a:endParaRPr lang="en-US" altLang="zh-CN" sz="1600" dirty="0">
                <a:solidFill>
                  <a:schemeClr val="tx1"/>
                </a:solidFill>
              </a:endParaRPr>
            </a:p>
            <a:p>
              <a:r>
                <a:rPr lang="en-US" altLang="zh-CN" sz="1600" dirty="0">
                  <a:solidFill>
                    <a:schemeClr val="tx1"/>
                  </a:solidFill>
                </a:rPr>
                <a:t>Pauli…</a:t>
              </a:r>
            </a:p>
          </p:txBody>
        </p:sp>
        <p:sp>
          <p:nvSpPr>
            <p:cNvPr id="15" name="对话气泡: 矩形 26">
              <a:extLst>
                <a:ext uri="{FF2B5EF4-FFF2-40B4-BE49-F238E27FC236}">
                  <a16:creationId xmlns="" xmlns:a16="http://schemas.microsoft.com/office/drawing/2014/main" id="{00C783E3-B326-46CB-92AF-251E75747680}"/>
                </a:ext>
              </a:extLst>
            </p:cNvPr>
            <p:cNvSpPr/>
            <p:nvPr/>
          </p:nvSpPr>
          <p:spPr>
            <a:xfrm>
              <a:off x="10361066" y="2170950"/>
              <a:ext cx="893070" cy="775684"/>
            </a:xfrm>
            <a:prstGeom prst="wedgeRectCallout">
              <a:avLst>
                <a:gd name="adj1" fmla="val -75192"/>
                <a:gd name="adj2" fmla="val -23019"/>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核力或者核</a:t>
              </a:r>
              <a:r>
                <a:rPr lang="zh-CN" altLang="en-US" sz="1600" dirty="0" smtClean="0">
                  <a:solidFill>
                    <a:schemeClr val="tx1"/>
                  </a:solidFill>
                </a:rPr>
                <a:t>势</a:t>
              </a:r>
              <a:endParaRPr lang="zh-CN" altLang="en-US" sz="1600" dirty="0">
                <a:solidFill>
                  <a:schemeClr val="tx1"/>
                </a:solidFill>
              </a:endParaRPr>
            </a:p>
          </p:txBody>
        </p:sp>
      </p:grpSp>
      <p:sp>
        <p:nvSpPr>
          <p:cNvPr id="32" name="矩形 31">
            <a:extLst>
              <a:ext uri="{FF2B5EF4-FFF2-40B4-BE49-F238E27FC236}">
                <a16:creationId xmlns="" xmlns:a16="http://schemas.microsoft.com/office/drawing/2014/main" id="{D705F3BC-376D-466F-8C90-C3C8A9F9A784}"/>
              </a:ext>
            </a:extLst>
          </p:cNvPr>
          <p:cNvSpPr/>
          <p:nvPr/>
        </p:nvSpPr>
        <p:spPr>
          <a:xfrm>
            <a:off x="-5647" y="1014544"/>
            <a:ext cx="7166232" cy="369332"/>
          </a:xfrm>
          <a:prstGeom prst="rect">
            <a:avLst/>
          </a:prstGeom>
        </p:spPr>
        <p:txBody>
          <a:bodyPr wrap="square">
            <a:spAutoFit/>
          </a:bodyPr>
          <a:lstStyle/>
          <a:p>
            <a:r>
              <a:rPr lang="en-US" altLang="zh-CN" dirty="0" smtClean="0">
                <a:solidFill>
                  <a:srgbClr val="0000FF"/>
                </a:solidFill>
                <a:latin typeface="Times New Roman" panose="02020603050405020304" pitchFamily="18" charset="0"/>
                <a:cs typeface="Times New Roman" panose="02020603050405020304" pitchFamily="18" charset="0"/>
              </a:rPr>
              <a:t>1. </a:t>
            </a:r>
            <a:r>
              <a:rPr lang="zh-CN" altLang="en-US" dirty="0" smtClean="0">
                <a:solidFill>
                  <a:srgbClr val="0000FF"/>
                </a:solidFill>
                <a:latin typeface="Times New Roman" panose="02020603050405020304" pitchFamily="18" charset="0"/>
                <a:cs typeface="Times New Roman" panose="02020603050405020304" pitchFamily="18" charset="0"/>
              </a:rPr>
              <a:t>将</a:t>
            </a:r>
            <a:r>
              <a:rPr lang="zh-CN" altLang="en-US" dirty="0">
                <a:solidFill>
                  <a:srgbClr val="0000FF"/>
                </a:solidFill>
                <a:latin typeface="Times New Roman" panose="02020603050405020304" pitchFamily="18" charset="0"/>
                <a:cs typeface="Times New Roman" panose="02020603050405020304" pitchFamily="18" charset="0"/>
              </a:rPr>
              <a:t>每一个核子视作一个高斯波包（</a:t>
            </a:r>
            <a:r>
              <a:rPr lang="en-US" altLang="zh-CN" dirty="0">
                <a:solidFill>
                  <a:srgbClr val="0000FF"/>
                </a:solidFill>
                <a:latin typeface="Times New Roman" panose="02020603050405020304" pitchFamily="18" charset="0"/>
                <a:cs typeface="Times New Roman" panose="02020603050405020304" pitchFamily="18" charset="0"/>
              </a:rPr>
              <a:t>Wigner</a:t>
            </a:r>
            <a:r>
              <a:rPr lang="zh-CN" altLang="en-US" dirty="0">
                <a:solidFill>
                  <a:srgbClr val="0000FF"/>
                </a:solidFill>
                <a:latin typeface="Times New Roman" panose="02020603050405020304" pitchFamily="18" charset="0"/>
                <a:cs typeface="Times New Roman" panose="02020603050405020304" pitchFamily="18" charset="0"/>
              </a:rPr>
              <a:t>变换</a:t>
            </a:r>
            <a:r>
              <a:rPr lang="zh-CN" altLang="en-US" dirty="0" smtClean="0">
                <a:solidFill>
                  <a:srgbClr val="0000FF"/>
                </a:solidFill>
                <a:latin typeface="Times New Roman" panose="02020603050405020304" pitchFamily="18" charset="0"/>
                <a:cs typeface="Times New Roman" panose="02020603050405020304" pitchFamily="18" charset="0"/>
              </a:rPr>
              <a:t>）</a:t>
            </a:r>
            <a:endParaRPr lang="en-US" altLang="zh-CN" dirty="0">
              <a:solidFill>
                <a:srgbClr val="0000FF"/>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276461" y="3253177"/>
            <a:ext cx="3681393" cy="3215395"/>
            <a:chOff x="146234" y="3126284"/>
            <a:chExt cx="3681393" cy="3215395"/>
          </a:xfrm>
        </p:grpSpPr>
        <p:grpSp>
          <p:nvGrpSpPr>
            <p:cNvPr id="34" name="组合 33">
              <a:extLst>
                <a:ext uri="{FF2B5EF4-FFF2-40B4-BE49-F238E27FC236}">
                  <a16:creationId xmlns="" xmlns:a16="http://schemas.microsoft.com/office/drawing/2014/main" id="{6B06B27E-0287-40D5-91FF-FF9EB528780B}"/>
                </a:ext>
              </a:extLst>
            </p:cNvPr>
            <p:cNvGrpSpPr/>
            <p:nvPr/>
          </p:nvGrpSpPr>
          <p:grpSpPr>
            <a:xfrm>
              <a:off x="146234" y="3126284"/>
              <a:ext cx="3681393" cy="3215395"/>
              <a:chOff x="121286" y="3597981"/>
              <a:chExt cx="3681393" cy="3215395"/>
            </a:xfrm>
          </p:grpSpPr>
          <p:sp>
            <p:nvSpPr>
              <p:cNvPr id="40" name="矩形 39">
                <a:extLst>
                  <a:ext uri="{FF2B5EF4-FFF2-40B4-BE49-F238E27FC236}">
                    <a16:creationId xmlns="" xmlns:a16="http://schemas.microsoft.com/office/drawing/2014/main" id="{E9B9890F-FD5D-4DFB-9C55-27EF0D1B6564}"/>
                  </a:ext>
                </a:extLst>
              </p:cNvPr>
              <p:cNvSpPr/>
              <p:nvPr/>
            </p:nvSpPr>
            <p:spPr>
              <a:xfrm>
                <a:off x="121286" y="3597981"/>
                <a:ext cx="3681393" cy="3215395"/>
              </a:xfrm>
              <a:prstGeom prst="rect">
                <a:avLst/>
              </a:prstGeom>
              <a:solidFill>
                <a:schemeClr val="accent6">
                  <a:lumMod val="40000"/>
                  <a:lumOff val="60000"/>
                </a:schemeClr>
              </a:solid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mc:AlternateContent xmlns:mc="http://schemas.openxmlformats.org/markup-compatibility/2006" xmlns:a14="http://schemas.microsoft.com/office/drawing/2010/main">
            <mc:Choice Requires="a14">
              <p:sp>
                <p:nvSpPr>
                  <p:cNvPr id="35" name="文本框 8">
                    <a:extLst>
                      <a:ext uri="{FF2B5EF4-FFF2-40B4-BE49-F238E27FC236}">
                        <a16:creationId xmlns="" xmlns:a16="http://schemas.microsoft.com/office/drawing/2014/main" id="{2828A077-54EC-4D5C-8208-78005D234566}"/>
                      </a:ext>
                    </a:extLst>
                  </p:cNvPr>
                  <p:cNvSpPr txBox="1"/>
                  <p:nvPr/>
                </p:nvSpPr>
                <p:spPr>
                  <a:xfrm>
                    <a:off x="162582" y="3645024"/>
                    <a:ext cx="1832026" cy="76469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sz="2400" i="1" smtClean="0">
                                  <a:solidFill>
                                    <a:schemeClr val="tx1"/>
                                  </a:solidFill>
                                  <a:latin typeface="Cambria Math"/>
                                </a:rPr>
                              </m:ctrlPr>
                            </m:sSubPr>
                            <m:e>
                              <m:acc>
                                <m:accPr>
                                  <m:chr m:val="̇"/>
                                  <m:ctrlPr>
                                    <a:rPr lang="en-US" altLang="zh-CN" sz="2400" i="1">
                                      <a:solidFill>
                                        <a:schemeClr val="tx1"/>
                                      </a:solidFill>
                                      <a:latin typeface="Cambria Math"/>
                                    </a:rPr>
                                  </m:ctrlPr>
                                </m:accPr>
                                <m:e>
                                  <m:acc>
                                    <m:accPr>
                                      <m:chr m:val="⃗"/>
                                      <m:ctrlPr>
                                        <a:rPr lang="en-US" altLang="zh-CN" sz="2400" i="1">
                                          <a:solidFill>
                                            <a:schemeClr val="tx1"/>
                                          </a:solidFill>
                                          <a:latin typeface="Cambria Math"/>
                                        </a:rPr>
                                      </m:ctrlPr>
                                    </m:accPr>
                                    <m:e>
                                      <m:r>
                                        <m:rPr>
                                          <m:sty m:val="p"/>
                                        </m:rPr>
                                        <a:rPr lang="en-US" altLang="zh-CN" sz="2400" i="1">
                                          <a:solidFill>
                                            <a:schemeClr val="tx1"/>
                                          </a:solidFill>
                                          <a:latin typeface="Cambria Math" panose="02040503050406030204" pitchFamily="18" charset="0"/>
                                        </a:rPr>
                                        <m:t>r</m:t>
                                      </m:r>
                                    </m:e>
                                  </m:acc>
                                </m:e>
                              </m:acc>
                            </m:e>
                            <m:sub>
                              <m:r>
                                <a:rPr lang="en-US" altLang="zh-CN" sz="2400" b="0" i="1" smtClean="0">
                                  <a:solidFill>
                                    <a:schemeClr val="tx1"/>
                                  </a:solidFill>
                                  <a:latin typeface="Cambria Math" panose="02040503050406030204" pitchFamily="18" charset="0"/>
                                </a:rPr>
                                <m:t>𝑖</m:t>
                              </m:r>
                            </m:sub>
                          </m:sSub>
                          <m:r>
                            <a:rPr lang="en-US" altLang="zh-CN" sz="2400" i="1">
                              <a:solidFill>
                                <a:schemeClr val="tx1"/>
                              </a:solidFill>
                              <a:latin typeface="Cambria Math" panose="02040503050406030204" pitchFamily="18" charset="0"/>
                            </a:rPr>
                            <m:t>=</m:t>
                          </m:r>
                          <m:f>
                            <m:fPr>
                              <m:ctrlPr>
                                <a:rPr lang="en-US" altLang="zh-CN" sz="2400" i="1" smtClean="0">
                                  <a:solidFill>
                                    <a:schemeClr val="tx1"/>
                                  </a:solidFill>
                                  <a:latin typeface="Cambria Math"/>
                                </a:rPr>
                              </m:ctrlPr>
                            </m:fPr>
                            <m:num>
                              <m:r>
                                <a:rPr lang="zh-CN" altLang="en-US" sz="2400" i="1" smtClean="0">
                                  <a:solidFill>
                                    <a:schemeClr val="tx1"/>
                                  </a:solidFill>
                                  <a:latin typeface="Cambria Math" panose="02040503050406030204" pitchFamily="18" charset="0"/>
                                </a:rPr>
                                <m:t>𝜕</m:t>
                              </m:r>
                              <m:r>
                                <m:rPr>
                                  <m:sty m:val="p"/>
                                </m:rPr>
                                <a:rPr lang="en-US" altLang="zh-CN" sz="2400" i="1">
                                  <a:solidFill>
                                    <a:schemeClr val="tx1"/>
                                  </a:solidFill>
                                  <a:latin typeface="Cambria Math" panose="02040503050406030204" pitchFamily="18" charset="0"/>
                                </a:rPr>
                                <m:t>H</m:t>
                              </m:r>
                            </m:num>
                            <m:den>
                              <m:r>
                                <a:rPr lang="zh-CN" altLang="en-US" sz="240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a:rPr>
                                  </m:ctrlPr>
                                </m:sSubPr>
                                <m:e>
                                  <m:acc>
                                    <m:accPr>
                                      <m:chr m:val="⃗"/>
                                      <m:ctrlPr>
                                        <a:rPr lang="en-US" altLang="zh-CN" sz="2400" i="1" smtClean="0">
                                          <a:solidFill>
                                            <a:schemeClr val="tx1"/>
                                          </a:solidFill>
                                          <a:latin typeface="Cambria Math"/>
                                        </a:rPr>
                                      </m:ctrlPr>
                                    </m:accPr>
                                    <m:e>
                                      <m:r>
                                        <a:rPr lang="en-US" altLang="zh-CN" sz="2400" b="0" i="1" smtClean="0">
                                          <a:solidFill>
                                            <a:schemeClr val="tx1"/>
                                          </a:solidFill>
                                          <a:latin typeface="Cambria Math" panose="02040503050406030204" pitchFamily="18" charset="0"/>
                                        </a:rPr>
                                        <m:t>𝑝</m:t>
                                      </m:r>
                                    </m:e>
                                  </m:acc>
                                </m:e>
                                <m:sub>
                                  <m:r>
                                    <a:rPr lang="en-US" altLang="zh-CN" sz="2400" b="0" i="1" smtClean="0">
                                      <a:solidFill>
                                        <a:schemeClr val="tx1"/>
                                      </a:solidFill>
                                      <a:latin typeface="Cambria Math" panose="02040503050406030204" pitchFamily="18" charset="0"/>
                                    </a:rPr>
                                    <m:t>𝑖</m:t>
                                  </m:r>
                                </m:sub>
                              </m:sSub>
                            </m:den>
                          </m:f>
                        </m:oMath>
                      </m:oMathPara>
                    </a14:m>
                    <a:endParaRPr lang="zh-CN" altLang="en-US" sz="2400" dirty="0">
                      <a:solidFill>
                        <a:schemeClr val="tx1"/>
                      </a:solidFill>
                    </a:endParaRPr>
                  </a:p>
                </p:txBody>
              </p:sp>
            </mc:Choice>
            <mc:Fallback xmlns="">
              <p:sp>
                <p:nvSpPr>
                  <p:cNvPr id="35" name="文本框 8">
                    <a:extLst>
                      <a:ext uri="{FF2B5EF4-FFF2-40B4-BE49-F238E27FC236}">
                        <a16:creationId xmlns:a16="http://schemas.microsoft.com/office/drawing/2014/main" xmlns="" xmlns:a14="http://schemas.microsoft.com/office/drawing/2010/main" id="{2828A077-54EC-4D5C-8208-78005D234566}"/>
                      </a:ext>
                    </a:extLst>
                  </p:cNvPr>
                  <p:cNvSpPr txBox="1">
                    <a:spLocks noRot="1" noChangeAspect="1" noMove="1" noResize="1" noEditPoints="1" noAdjustHandles="1" noChangeArrowheads="1" noChangeShapeType="1" noTextEdit="1"/>
                  </p:cNvSpPr>
                  <p:nvPr/>
                </p:nvSpPr>
                <p:spPr>
                  <a:xfrm>
                    <a:off x="162582" y="3645024"/>
                    <a:ext cx="1832026" cy="764697"/>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3">
                    <a:extLst>
                      <a:ext uri="{FF2B5EF4-FFF2-40B4-BE49-F238E27FC236}">
                        <a16:creationId xmlns="" xmlns:a16="http://schemas.microsoft.com/office/drawing/2014/main" id="{0BEEF0D4-5B45-4C3A-83D1-21AC47AC7D3E}"/>
                      </a:ext>
                    </a:extLst>
                  </p:cNvPr>
                  <p:cNvSpPr txBox="1"/>
                  <p:nvPr/>
                </p:nvSpPr>
                <p:spPr>
                  <a:xfrm>
                    <a:off x="1825223" y="3651868"/>
                    <a:ext cx="1832026" cy="7646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solidFill>
                                  <a:latin typeface="Cambria Math"/>
                                </a:rPr>
                              </m:ctrlPr>
                            </m:sSubPr>
                            <m:e>
                              <m:acc>
                                <m:accPr>
                                  <m:chr m:val="̇"/>
                                  <m:ctrlPr>
                                    <a:rPr lang="en-US" altLang="zh-CN" sz="2400" i="1">
                                      <a:solidFill>
                                        <a:schemeClr val="tx1"/>
                                      </a:solidFill>
                                      <a:latin typeface="Cambria Math"/>
                                    </a:rPr>
                                  </m:ctrlPr>
                                </m:accPr>
                                <m:e>
                                  <m:acc>
                                    <m:accPr>
                                      <m:chr m:val="⃗"/>
                                      <m:ctrlPr>
                                        <a:rPr lang="en-US" altLang="zh-CN" sz="2400" i="1">
                                          <a:solidFill>
                                            <a:schemeClr val="tx1"/>
                                          </a:solidFill>
                                          <a:latin typeface="Cambria Math"/>
                                        </a:rPr>
                                      </m:ctrlPr>
                                    </m:accPr>
                                    <m:e>
                                      <m:r>
                                        <a:rPr lang="en-US" altLang="zh-CN" sz="2400" b="0" i="1" smtClean="0">
                                          <a:solidFill>
                                            <a:schemeClr val="tx1"/>
                                          </a:solidFill>
                                          <a:latin typeface="Cambria Math" panose="02040503050406030204" pitchFamily="18" charset="0"/>
                                        </a:rPr>
                                        <m:t>𝑝</m:t>
                                      </m:r>
                                    </m:e>
                                  </m:acc>
                                </m:e>
                              </m:acc>
                            </m:e>
                            <m:sub>
                              <m:r>
                                <a:rPr lang="en-US" altLang="zh-CN" sz="2400" b="0" i="1" smtClean="0">
                                  <a:solidFill>
                                    <a:schemeClr val="tx1"/>
                                  </a:solidFill>
                                  <a:latin typeface="Cambria Math" panose="02040503050406030204" pitchFamily="18" charset="0"/>
                                </a:rPr>
                                <m:t>𝑖</m:t>
                              </m:r>
                            </m:sub>
                          </m:sSub>
                          <m:r>
                            <a:rPr lang="en-US" altLang="zh-CN" sz="2400" i="1">
                              <a:solidFill>
                                <a:schemeClr val="tx1"/>
                              </a:solidFill>
                              <a:latin typeface="Cambria Math" panose="02040503050406030204" pitchFamily="18" charset="0"/>
                            </a:rPr>
                            <m:t>=</m:t>
                          </m:r>
                          <m:f>
                            <m:fPr>
                              <m:ctrlPr>
                                <a:rPr lang="en-US" altLang="zh-CN" sz="2400" i="1" smtClean="0">
                                  <a:solidFill>
                                    <a:schemeClr val="tx1"/>
                                  </a:solidFill>
                                  <a:latin typeface="Cambria Math"/>
                                </a:rPr>
                              </m:ctrlPr>
                            </m:fPr>
                            <m:num>
                              <m:r>
                                <a:rPr lang="zh-CN" altLang="en-US" sz="2400" i="1" smtClean="0">
                                  <a:solidFill>
                                    <a:schemeClr val="tx1"/>
                                  </a:solidFill>
                                  <a:latin typeface="Cambria Math" panose="02040503050406030204" pitchFamily="18" charset="0"/>
                                </a:rPr>
                                <m:t>𝜕</m:t>
                              </m:r>
                              <m:r>
                                <m:rPr>
                                  <m:sty m:val="p"/>
                                </m:rPr>
                                <a:rPr lang="en-US" altLang="zh-CN" sz="2400" i="1">
                                  <a:solidFill>
                                    <a:schemeClr val="tx1"/>
                                  </a:solidFill>
                                  <a:latin typeface="Cambria Math" panose="02040503050406030204" pitchFamily="18" charset="0"/>
                                </a:rPr>
                                <m:t>H</m:t>
                              </m:r>
                            </m:num>
                            <m:den>
                              <m:r>
                                <a:rPr lang="zh-CN" altLang="en-US" sz="240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a:rPr>
                                  </m:ctrlPr>
                                </m:sSubPr>
                                <m:e>
                                  <m:acc>
                                    <m:accPr>
                                      <m:chr m:val="⃗"/>
                                      <m:ctrlPr>
                                        <a:rPr lang="en-US" altLang="zh-CN" sz="2400" i="1" smtClean="0">
                                          <a:solidFill>
                                            <a:schemeClr val="tx1"/>
                                          </a:solidFill>
                                          <a:latin typeface="Cambria Math"/>
                                        </a:rPr>
                                      </m:ctrlPr>
                                    </m:accPr>
                                    <m:e>
                                      <m:r>
                                        <a:rPr lang="en-US" altLang="zh-CN" sz="2400" b="0" i="1" smtClean="0">
                                          <a:solidFill>
                                            <a:schemeClr val="tx1"/>
                                          </a:solidFill>
                                          <a:latin typeface="Cambria Math" panose="02040503050406030204" pitchFamily="18" charset="0"/>
                                        </a:rPr>
                                        <m:t>𝑟</m:t>
                                      </m:r>
                                    </m:e>
                                  </m:acc>
                                </m:e>
                                <m:sub>
                                  <m:r>
                                    <a:rPr lang="en-US" altLang="zh-CN" sz="2400" b="0" i="1" smtClean="0">
                                      <a:solidFill>
                                        <a:schemeClr val="tx1"/>
                                      </a:solidFill>
                                      <a:latin typeface="Cambria Math" panose="02040503050406030204" pitchFamily="18" charset="0"/>
                                    </a:rPr>
                                    <m:t>𝑖</m:t>
                                  </m:r>
                                </m:sub>
                              </m:sSub>
                            </m:den>
                          </m:f>
                        </m:oMath>
                      </m:oMathPara>
                    </a14:m>
                    <a:endParaRPr lang="zh-CN" altLang="en-US" sz="2400" dirty="0">
                      <a:solidFill>
                        <a:schemeClr val="tx1"/>
                      </a:solidFill>
                    </a:endParaRPr>
                  </a:p>
                </p:txBody>
              </p:sp>
            </mc:Choice>
            <mc:Fallback xmlns="">
              <p:sp>
                <p:nvSpPr>
                  <p:cNvPr id="36" name="文本框 33">
                    <a:extLst>
                      <a:ext uri="{FF2B5EF4-FFF2-40B4-BE49-F238E27FC236}">
                        <a16:creationId xmlns="" xmlns:a16="http://schemas.microsoft.com/office/drawing/2014/main" xmlns:a14="http://schemas.microsoft.com/office/drawing/2010/main" id="{0BEEF0D4-5B45-4C3A-83D1-21AC47AC7D3E}"/>
                      </a:ext>
                    </a:extLst>
                  </p:cNvPr>
                  <p:cNvSpPr txBox="1">
                    <a:spLocks noRot="1" noChangeAspect="1" noMove="1" noResize="1" noEditPoints="1" noAdjustHandles="1" noChangeArrowheads="1" noChangeShapeType="1" noTextEdit="1"/>
                  </p:cNvSpPr>
                  <p:nvPr/>
                </p:nvSpPr>
                <p:spPr>
                  <a:xfrm>
                    <a:off x="1825223" y="3651868"/>
                    <a:ext cx="1832026" cy="764697"/>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5">
                    <a:extLst>
                      <a:ext uri="{FF2B5EF4-FFF2-40B4-BE49-F238E27FC236}">
                        <a16:creationId xmlns="" xmlns:a16="http://schemas.microsoft.com/office/drawing/2014/main" id="{9E82F8F7-B5CB-4DE8-A8A4-4994B3120CF0}"/>
                      </a:ext>
                    </a:extLst>
                  </p:cNvPr>
                  <p:cNvSpPr txBox="1"/>
                  <p:nvPr/>
                </p:nvSpPr>
                <p:spPr>
                  <a:xfrm>
                    <a:off x="182408" y="5172312"/>
                    <a:ext cx="2768922" cy="103848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solidFill>
                                <a:schemeClr val="tx1"/>
                              </a:solidFill>
                              <a:latin typeface="Cambria Math" panose="02040503050406030204" pitchFamily="18" charset="0"/>
                            </a:rPr>
                            <m:t>𝑇</m:t>
                          </m:r>
                          <m:r>
                            <a:rPr lang="en-US" altLang="zh-CN" sz="2400" b="0" i="1" smtClean="0">
                              <a:solidFill>
                                <a:schemeClr val="tx1"/>
                              </a:solidFill>
                              <a:latin typeface="Cambria Math" panose="02040503050406030204" pitchFamily="18" charset="0"/>
                            </a:rPr>
                            <m:t>=</m:t>
                          </m:r>
                          <m:nary>
                            <m:naryPr>
                              <m:chr m:val="∑"/>
                              <m:ctrlPr>
                                <a:rPr lang="en-US" altLang="zh-CN" sz="2400" b="0" i="1" smtClean="0">
                                  <a:solidFill>
                                    <a:schemeClr val="tx1"/>
                                  </a:solidFill>
                                  <a:latin typeface="Cambria Math"/>
                                </a:rPr>
                              </m:ctrlPr>
                            </m:naryPr>
                            <m:sub>
                              <m:r>
                                <m:rPr>
                                  <m:brk m:alnAt="23"/>
                                </m:rPr>
                                <a:rPr lang="en-US" altLang="zh-CN" sz="2400" b="0" i="1" smtClean="0">
                                  <a:solidFill>
                                    <a:schemeClr val="tx1"/>
                                  </a:solidFill>
                                  <a:latin typeface="Cambria Math" panose="02040503050406030204" pitchFamily="18" charset="0"/>
                                </a:rPr>
                                <m:t>𝑖</m:t>
                              </m:r>
                            </m:sub>
                            <m:sup>
                              <m:r>
                                <a:rPr lang="en-US" altLang="zh-CN" sz="2400" b="0" i="1" smtClean="0">
                                  <a:solidFill>
                                    <a:schemeClr val="tx1"/>
                                  </a:solidFill>
                                  <a:latin typeface="Cambria Math" panose="02040503050406030204" pitchFamily="18" charset="0"/>
                                </a:rPr>
                                <m:t>𝑁</m:t>
                              </m:r>
                            </m:sup>
                            <m:e>
                              <m:f>
                                <m:fPr>
                                  <m:ctrlPr>
                                    <a:rPr lang="en-US" altLang="zh-CN" sz="2400" b="0" i="1" smtClean="0">
                                      <a:solidFill>
                                        <a:schemeClr val="tx1"/>
                                      </a:solidFill>
                                      <a:latin typeface="Cambria Math"/>
                                    </a:rPr>
                                  </m:ctrlPr>
                                </m:fPr>
                                <m:num>
                                  <m:sSubSup>
                                    <m:sSubSupPr>
                                      <m:ctrlPr>
                                        <a:rPr lang="en-US" altLang="zh-CN" sz="2400" b="0" i="1" smtClean="0">
                                          <a:solidFill>
                                            <a:schemeClr val="tx1"/>
                                          </a:solidFill>
                                          <a:latin typeface="Cambria Math"/>
                                        </a:rPr>
                                      </m:ctrlPr>
                                    </m:sSubSupPr>
                                    <m:e>
                                      <m:r>
                                        <a:rPr lang="en-US" altLang="zh-CN" sz="2400" b="0" i="1" smtClean="0">
                                          <a:solidFill>
                                            <a:schemeClr val="tx1"/>
                                          </a:solidFill>
                                          <a:latin typeface="Cambria Math" panose="02040503050406030204" pitchFamily="18" charset="0"/>
                                        </a:rPr>
                                        <m:t>𝑝</m:t>
                                      </m:r>
                                    </m:e>
                                    <m:sub>
                                      <m:r>
                                        <a:rPr lang="en-US" altLang="zh-CN" sz="2400" b="0" i="1" smtClean="0">
                                          <a:solidFill>
                                            <a:schemeClr val="tx1"/>
                                          </a:solidFill>
                                          <a:latin typeface="Cambria Math" panose="02040503050406030204" pitchFamily="18" charset="0"/>
                                        </a:rPr>
                                        <m:t>𝑖</m:t>
                                      </m:r>
                                    </m:sub>
                                    <m:sup>
                                      <m:r>
                                        <a:rPr lang="en-US" altLang="zh-CN" sz="2400" b="0" i="1" smtClean="0">
                                          <a:solidFill>
                                            <a:schemeClr val="tx1"/>
                                          </a:solidFill>
                                          <a:latin typeface="Cambria Math" panose="02040503050406030204" pitchFamily="18" charset="0"/>
                                        </a:rPr>
                                        <m:t>2</m:t>
                                      </m:r>
                                    </m:sup>
                                  </m:sSubSup>
                                </m:num>
                                <m:den>
                                  <m:r>
                                    <a:rPr lang="en-US" altLang="zh-CN" sz="2400" b="0" i="1" smtClean="0">
                                      <a:solidFill>
                                        <a:schemeClr val="tx1"/>
                                      </a:solidFill>
                                      <a:latin typeface="Cambria Math" panose="02040503050406030204" pitchFamily="18" charset="0"/>
                                    </a:rPr>
                                    <m:t>2</m:t>
                                  </m:r>
                                  <m:r>
                                    <a:rPr lang="en-US" altLang="zh-CN" sz="2400" b="0" i="1" smtClean="0">
                                      <a:solidFill>
                                        <a:schemeClr val="tx1"/>
                                      </a:solidFill>
                                      <a:latin typeface="Cambria Math" panose="02040503050406030204" pitchFamily="18" charset="0"/>
                                    </a:rPr>
                                    <m:t>𝑚</m:t>
                                  </m:r>
                                </m:den>
                              </m:f>
                            </m:e>
                          </m:nary>
                        </m:oMath>
                      </m:oMathPara>
                    </a14:m>
                    <a:endParaRPr lang="zh-CN" altLang="en-US" sz="2400" dirty="0">
                      <a:solidFill>
                        <a:schemeClr val="tx1"/>
                      </a:solidFill>
                    </a:endParaRPr>
                  </a:p>
                </p:txBody>
              </p:sp>
            </mc:Choice>
            <mc:Fallback xmlns="">
              <p:sp>
                <p:nvSpPr>
                  <p:cNvPr id="38" name="文本框 35">
                    <a:extLst>
                      <a:ext uri="{FF2B5EF4-FFF2-40B4-BE49-F238E27FC236}">
                        <a16:creationId xmlns:a16="http://schemas.microsoft.com/office/drawing/2014/main" xmlns="" xmlns:a14="http://schemas.microsoft.com/office/drawing/2010/main" id="{9E82F8F7-B5CB-4DE8-A8A4-4994B3120CF0}"/>
                      </a:ext>
                    </a:extLst>
                  </p:cNvPr>
                  <p:cNvSpPr txBox="1">
                    <a:spLocks noRot="1" noChangeAspect="1" noMove="1" noResize="1" noEditPoints="1" noAdjustHandles="1" noChangeArrowheads="1" noChangeShapeType="1" noTextEdit="1"/>
                  </p:cNvSpPr>
                  <p:nvPr/>
                </p:nvSpPr>
                <p:spPr>
                  <a:xfrm>
                    <a:off x="182408" y="5172312"/>
                    <a:ext cx="2768922" cy="1038489"/>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36">
                    <a:extLst>
                      <a:ext uri="{FF2B5EF4-FFF2-40B4-BE49-F238E27FC236}">
                        <a16:creationId xmlns="" xmlns:a16="http://schemas.microsoft.com/office/drawing/2014/main" id="{BA1F6130-0895-4D77-BBEA-7630DEF1C922}"/>
                      </a:ext>
                    </a:extLst>
                  </p:cNvPr>
                  <p:cNvSpPr txBox="1"/>
                  <p:nvPr/>
                </p:nvSpPr>
                <p:spPr>
                  <a:xfrm>
                    <a:off x="186537" y="6241913"/>
                    <a:ext cx="3616142"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solidFill>
                                <a:schemeClr val="tx1"/>
                              </a:solidFill>
                              <a:latin typeface="Cambria Math" panose="02040503050406030204" pitchFamily="18" charset="0"/>
                            </a:rPr>
                            <m:t>𝑈</m:t>
                          </m:r>
                          <m:r>
                            <a:rPr lang="en-US" altLang="zh-CN" sz="2400" b="0" i="1" smtClean="0">
                              <a:solidFill>
                                <a:schemeClr val="tx1"/>
                              </a:solidFill>
                              <a:latin typeface="Cambria Math" panose="02040503050406030204" pitchFamily="18" charset="0"/>
                            </a:rPr>
                            <m:t>=</m:t>
                          </m:r>
                          <m:sSub>
                            <m:sSubPr>
                              <m:ctrlPr>
                                <a:rPr lang="en-US" altLang="zh-CN" sz="2400" b="0" i="1" smtClean="0">
                                  <a:solidFill>
                                    <a:schemeClr val="tx1"/>
                                  </a:solidFill>
                                  <a:latin typeface="Cambria Math"/>
                                </a:rPr>
                              </m:ctrlPr>
                            </m:sSubPr>
                            <m:e>
                              <m:r>
                                <a:rPr lang="en-US" altLang="zh-CN" sz="2400" b="0" i="1" smtClean="0">
                                  <a:solidFill>
                                    <a:schemeClr val="tx1"/>
                                  </a:solidFill>
                                  <a:latin typeface="Cambria Math" panose="02040503050406030204" pitchFamily="18" charset="0"/>
                                </a:rPr>
                                <m:t>𝑈</m:t>
                              </m:r>
                            </m:e>
                            <m:sub>
                              <m:r>
                                <a:rPr lang="en-US" altLang="zh-CN" sz="2400" b="0" i="1" smtClean="0">
                                  <a:solidFill>
                                    <a:schemeClr val="tx1"/>
                                  </a:solidFill>
                                  <a:latin typeface="Cambria Math" panose="02040503050406030204" pitchFamily="18" charset="0"/>
                                </a:rPr>
                                <m:t>𝑛𝑢𝑐</m:t>
                              </m:r>
                            </m:sub>
                          </m:sSub>
                          <m:r>
                            <a:rPr lang="en-US" altLang="zh-CN" sz="2400" b="0" i="1" smtClean="0">
                              <a:solidFill>
                                <a:schemeClr val="tx1"/>
                              </a:solidFill>
                              <a:latin typeface="Cambria Math" panose="02040503050406030204" pitchFamily="18" charset="0"/>
                            </a:rPr>
                            <m:t>+</m:t>
                          </m:r>
                          <m:sSub>
                            <m:sSubPr>
                              <m:ctrlPr>
                                <a:rPr lang="en-US" altLang="zh-CN" sz="2400" b="0" i="1" smtClean="0">
                                  <a:solidFill>
                                    <a:schemeClr val="tx1"/>
                                  </a:solidFill>
                                  <a:latin typeface="Cambria Math"/>
                                </a:rPr>
                              </m:ctrlPr>
                            </m:sSubPr>
                            <m:e>
                              <m:r>
                                <a:rPr lang="en-US" altLang="zh-CN" sz="2400" b="0" i="1" smtClean="0">
                                  <a:solidFill>
                                    <a:schemeClr val="tx1"/>
                                  </a:solidFill>
                                  <a:latin typeface="Cambria Math" panose="02040503050406030204" pitchFamily="18" charset="0"/>
                                </a:rPr>
                                <m:t>𝑈</m:t>
                              </m:r>
                            </m:e>
                            <m:sub>
                              <m:r>
                                <a:rPr lang="en-US" altLang="zh-CN" sz="2400" b="0" i="1" smtClean="0">
                                  <a:solidFill>
                                    <a:schemeClr val="tx1"/>
                                  </a:solidFill>
                                  <a:latin typeface="Cambria Math" panose="02040503050406030204" pitchFamily="18" charset="0"/>
                                </a:rPr>
                                <m:t>𝐶𝑜𝑢𝑙</m:t>
                              </m:r>
                            </m:sub>
                          </m:sSub>
                        </m:oMath>
                      </m:oMathPara>
                    </a14:m>
                    <a:endParaRPr lang="zh-CN" altLang="en-US" sz="2400" dirty="0">
                      <a:solidFill>
                        <a:schemeClr val="tx1"/>
                      </a:solidFill>
                    </a:endParaRPr>
                  </a:p>
                </p:txBody>
              </p:sp>
            </mc:Choice>
            <mc:Fallback xmlns="">
              <p:sp>
                <p:nvSpPr>
                  <p:cNvPr id="39" name="文本框 36">
                    <a:extLst>
                      <a:ext uri="{FF2B5EF4-FFF2-40B4-BE49-F238E27FC236}">
                        <a16:creationId xmlns="" xmlns:a16="http://schemas.microsoft.com/office/drawing/2014/main" xmlns:a14="http://schemas.microsoft.com/office/drawing/2010/main" id="{BA1F6130-0895-4D77-BBEA-7630DEF1C922}"/>
                      </a:ext>
                    </a:extLst>
                  </p:cNvPr>
                  <p:cNvSpPr txBox="1">
                    <a:spLocks noRot="1" noChangeAspect="1" noMove="1" noResize="1" noEditPoints="1" noAdjustHandles="1" noChangeArrowheads="1" noChangeShapeType="1" noTextEdit="1"/>
                  </p:cNvSpPr>
                  <p:nvPr/>
                </p:nvSpPr>
                <p:spPr>
                  <a:xfrm>
                    <a:off x="186537" y="6241913"/>
                    <a:ext cx="3616142" cy="369332"/>
                  </a:xfrm>
                  <a:prstGeom prst="rect">
                    <a:avLst/>
                  </a:prstGeom>
                  <a:blipFill rotWithShape="1">
                    <a:blip r:embed="rId7"/>
                    <a:stretch>
                      <a:fillRect l="-3035" b="-14754"/>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1" name="文本框 33">
                  <a:extLst>
                    <a:ext uri="{FF2B5EF4-FFF2-40B4-BE49-F238E27FC236}">
                      <a16:creationId xmlns="" xmlns:a16="http://schemas.microsoft.com/office/drawing/2014/main" id="{0BEEF0D4-5B45-4C3A-83D1-21AC47AC7D3E}"/>
                    </a:ext>
                  </a:extLst>
                </p:cNvPr>
                <p:cNvSpPr txBox="1"/>
                <p:nvPr/>
              </p:nvSpPr>
              <p:spPr>
                <a:xfrm>
                  <a:off x="195687" y="4264330"/>
                  <a:ext cx="2024547"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solidFill>
                              <a:schemeClr val="tx1"/>
                            </a:solidFill>
                            <a:latin typeface="Cambria Math"/>
                          </a:rPr>
                          <m:t>𝐻</m:t>
                        </m:r>
                        <m:r>
                          <a:rPr lang="en-US" altLang="zh-CN" sz="2400" i="1">
                            <a:solidFill>
                              <a:schemeClr val="tx1"/>
                            </a:solidFill>
                            <a:latin typeface="Cambria Math" panose="02040503050406030204" pitchFamily="18" charset="0"/>
                          </a:rPr>
                          <m:t>=</m:t>
                        </m:r>
                        <m:r>
                          <a:rPr lang="en-US" altLang="zh-CN" sz="2400" b="0" i="1" smtClean="0">
                            <a:solidFill>
                              <a:schemeClr val="tx1"/>
                            </a:solidFill>
                            <a:latin typeface="Cambria Math"/>
                          </a:rPr>
                          <m:t>𝑇</m:t>
                        </m:r>
                        <m:r>
                          <a:rPr lang="en-US" altLang="zh-CN" sz="2400" b="0" i="1" smtClean="0">
                            <a:solidFill>
                              <a:schemeClr val="tx1"/>
                            </a:solidFill>
                            <a:latin typeface="Cambria Math"/>
                          </a:rPr>
                          <m:t>+</m:t>
                        </m:r>
                        <m:r>
                          <a:rPr lang="en-US" altLang="zh-CN" sz="2400" b="0" i="1" smtClean="0">
                            <a:solidFill>
                              <a:schemeClr val="tx1"/>
                            </a:solidFill>
                            <a:latin typeface="Cambria Math"/>
                          </a:rPr>
                          <m:t>𝑈</m:t>
                        </m:r>
                      </m:oMath>
                    </m:oMathPara>
                  </a14:m>
                  <a:endParaRPr lang="zh-CN" altLang="en-US" sz="2400" dirty="0">
                    <a:solidFill>
                      <a:schemeClr val="tx1"/>
                    </a:solidFill>
                  </a:endParaRPr>
                </a:p>
              </p:txBody>
            </p:sp>
          </mc:Choice>
          <mc:Fallback xmlns="">
            <p:sp>
              <p:nvSpPr>
                <p:cNvPr id="41" name="文本框 33">
                  <a:extLst>
                    <a:ext uri="{FF2B5EF4-FFF2-40B4-BE49-F238E27FC236}">
                      <a16:creationId xmlns:a16="http://schemas.microsoft.com/office/drawing/2014/main" xmlns="" xmlns:a14="http://schemas.microsoft.com/office/drawing/2010/main" id="{0BEEF0D4-5B45-4C3A-83D1-21AC47AC7D3E}"/>
                    </a:ext>
                  </a:extLst>
                </p:cNvPr>
                <p:cNvSpPr txBox="1">
                  <a:spLocks noRot="1" noChangeAspect="1" noMove="1" noResize="1" noEditPoints="1" noAdjustHandles="1" noChangeArrowheads="1" noChangeShapeType="1" noTextEdit="1"/>
                </p:cNvSpPr>
                <p:nvPr/>
              </p:nvSpPr>
              <p:spPr>
                <a:xfrm>
                  <a:off x="195687" y="4264330"/>
                  <a:ext cx="2024547" cy="369332"/>
                </a:xfrm>
                <a:prstGeom prst="rect">
                  <a:avLst/>
                </a:prstGeom>
                <a:blipFill rotWithShape="1">
                  <a:blip r:embed="rId8"/>
                  <a:stretch>
                    <a:fillRect l="-5120" b="-6557"/>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 name="TextBox 3"/>
              <p:cNvSpPr txBox="1"/>
              <p:nvPr/>
            </p:nvSpPr>
            <p:spPr>
              <a:xfrm>
                <a:off x="-5647" y="1433553"/>
                <a:ext cx="4598695" cy="7173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zh-CN" altLang="en-US" i="1">
                              <a:latin typeface="Cambria Math"/>
                            </a:rPr>
                            <m:t>𝜑</m:t>
                          </m:r>
                        </m:e>
                        <m:sub>
                          <m:r>
                            <a:rPr lang="en-US" altLang="zh-CN" b="0" i="1" smtClean="0">
                              <a:latin typeface="Cambria Math"/>
                            </a:rPr>
                            <m:t>𝑖</m:t>
                          </m:r>
                        </m:sub>
                      </m:sSub>
                      <m:d>
                        <m:dPr>
                          <m:ctrlPr>
                            <a:rPr lang="en-US" altLang="zh-CN" i="1" smtClean="0">
                              <a:latin typeface="Cambria Math"/>
                            </a:rPr>
                          </m:ctrlPr>
                        </m:dPr>
                        <m:e>
                          <m:acc>
                            <m:accPr>
                              <m:chr m:val="⃗"/>
                              <m:ctrlPr>
                                <a:rPr lang="en-US" altLang="zh-CN" i="1" smtClean="0">
                                  <a:latin typeface="Cambria Math"/>
                                </a:rPr>
                              </m:ctrlPr>
                            </m:accPr>
                            <m:e>
                              <m:r>
                                <a:rPr lang="en-US" altLang="zh-CN" b="0" i="1" smtClean="0">
                                  <a:latin typeface="Cambria Math"/>
                                </a:rPr>
                                <m:t>𝑟</m:t>
                              </m:r>
                            </m:e>
                          </m:acc>
                        </m:e>
                      </m:d>
                      <m:r>
                        <a:rPr lang="en-US" altLang="zh-CN" b="0" i="1" smtClean="0">
                          <a:latin typeface="Cambria Math"/>
                        </a:rPr>
                        <m:t>=</m:t>
                      </m:r>
                      <m:f>
                        <m:fPr>
                          <m:ctrlPr>
                            <a:rPr lang="en-US" altLang="zh-CN" b="0" i="1" smtClean="0">
                              <a:latin typeface="Cambria Math"/>
                            </a:rPr>
                          </m:ctrlPr>
                        </m:fPr>
                        <m:num>
                          <m:r>
                            <a:rPr lang="en-US" altLang="zh-CN" b="0" i="1" smtClean="0">
                              <a:latin typeface="Cambria Math"/>
                            </a:rPr>
                            <m:t>1</m:t>
                          </m:r>
                        </m:num>
                        <m:den>
                          <m:sSup>
                            <m:sSupPr>
                              <m:ctrlPr>
                                <a:rPr lang="en-US" altLang="zh-CN" b="0" i="1" smtClean="0">
                                  <a:latin typeface="Cambria Math"/>
                                </a:rPr>
                              </m:ctrlPr>
                            </m:sSupPr>
                            <m:e>
                              <m:d>
                                <m:dPr>
                                  <m:ctrlPr>
                                    <a:rPr lang="en-US" altLang="zh-CN" b="0" i="1" smtClean="0">
                                      <a:latin typeface="Cambria Math"/>
                                    </a:rPr>
                                  </m:ctrlPr>
                                </m:dPr>
                                <m:e>
                                  <m:r>
                                    <a:rPr lang="en-US" altLang="zh-CN" b="0" i="1" smtClean="0">
                                      <a:latin typeface="Cambria Math"/>
                                    </a:rPr>
                                    <m:t>2</m:t>
                                  </m:r>
                                  <m:r>
                                    <a:rPr lang="zh-CN" altLang="en-US" b="0" i="1" smtClean="0">
                                      <a:latin typeface="Cambria Math"/>
                                    </a:rPr>
                                    <m:t>𝜋</m:t>
                                  </m:r>
                                  <m:sSubSup>
                                    <m:sSubSupPr>
                                      <m:ctrlPr>
                                        <a:rPr lang="en-US" altLang="zh-CN" b="0" i="1" smtClean="0">
                                          <a:latin typeface="Cambria Math"/>
                                        </a:rPr>
                                      </m:ctrlPr>
                                    </m:sSubSupPr>
                                    <m:e>
                                      <m:r>
                                        <a:rPr lang="zh-CN" altLang="en-US" b="0" i="1" smtClean="0">
                                          <a:latin typeface="Cambria Math"/>
                                        </a:rPr>
                                        <m:t>𝜎</m:t>
                                      </m:r>
                                    </m:e>
                                    <m:sub>
                                      <m:r>
                                        <a:rPr lang="en-US" altLang="zh-CN" b="0" i="1" smtClean="0">
                                          <a:latin typeface="Cambria Math"/>
                                        </a:rPr>
                                        <m:t>𝑟</m:t>
                                      </m:r>
                                    </m:sub>
                                    <m:sup>
                                      <m:r>
                                        <a:rPr lang="en-US" altLang="zh-CN" b="0" i="1" smtClean="0">
                                          <a:latin typeface="Cambria Math"/>
                                        </a:rPr>
                                        <m:t>2</m:t>
                                      </m:r>
                                    </m:sup>
                                  </m:sSubSup>
                                </m:e>
                              </m:d>
                            </m:e>
                            <m:sup>
                              <m:r>
                                <a:rPr lang="en-US" altLang="zh-CN" b="0" i="1" smtClean="0">
                                  <a:latin typeface="Cambria Math"/>
                                </a:rPr>
                                <m:t>3/4</m:t>
                              </m:r>
                            </m:sup>
                          </m:sSup>
                        </m:den>
                      </m:f>
                      <m:r>
                        <a:rPr lang="en-US" altLang="zh-CN" b="0" i="1" smtClean="0">
                          <a:latin typeface="Cambria Math"/>
                        </a:rPr>
                        <m:t>𝑒𝑥𝑝</m:t>
                      </m:r>
                      <m:d>
                        <m:dPr>
                          <m:begChr m:val="["/>
                          <m:endChr m:val="]"/>
                          <m:ctrlPr>
                            <a:rPr lang="en-US" altLang="zh-CN" b="0" i="1" smtClean="0">
                              <a:latin typeface="Cambria Math"/>
                            </a:rPr>
                          </m:ctrlPr>
                        </m:dPr>
                        <m:e>
                          <m:r>
                            <a:rPr lang="en-US" altLang="zh-CN" b="0" i="1" smtClean="0">
                              <a:latin typeface="Cambria Math"/>
                            </a:rPr>
                            <m:t>−</m:t>
                          </m:r>
                          <m:f>
                            <m:fPr>
                              <m:ctrlPr>
                                <a:rPr lang="en-US" altLang="zh-CN" b="0" i="1" smtClean="0">
                                  <a:latin typeface="Cambria Math"/>
                                </a:rPr>
                              </m:ctrlPr>
                            </m:fPr>
                            <m:num>
                              <m:sSup>
                                <m:sSupPr>
                                  <m:ctrlPr>
                                    <a:rPr lang="en-US" altLang="zh-CN" b="0" i="1" smtClean="0">
                                      <a:latin typeface="Cambria Math"/>
                                    </a:rPr>
                                  </m:ctrlPr>
                                </m:sSupPr>
                                <m:e>
                                  <m:d>
                                    <m:dPr>
                                      <m:ctrlPr>
                                        <a:rPr lang="en-US" altLang="zh-CN" b="0" i="1" smtClean="0">
                                          <a:latin typeface="Cambria Math"/>
                                        </a:rPr>
                                      </m:ctrlPr>
                                    </m:dPr>
                                    <m:e>
                                      <m:acc>
                                        <m:accPr>
                                          <m:chr m:val="⃗"/>
                                          <m:ctrlPr>
                                            <a:rPr lang="en-US" altLang="zh-CN" b="0" i="1" smtClean="0">
                                              <a:latin typeface="Cambria Math"/>
                                            </a:rPr>
                                          </m:ctrlPr>
                                        </m:accPr>
                                        <m:e>
                                          <m:r>
                                            <a:rPr lang="en-US" altLang="zh-CN" b="0" i="1" smtClean="0">
                                              <a:latin typeface="Cambria Math"/>
                                            </a:rPr>
                                            <m:t>𝑟</m:t>
                                          </m:r>
                                        </m:e>
                                      </m:acc>
                                      <m:r>
                                        <a:rPr lang="en-US" altLang="zh-CN" b="0" i="1" smtClean="0">
                                          <a:latin typeface="Cambria Math"/>
                                        </a:rPr>
                                        <m:t>−</m:t>
                                      </m:r>
                                      <m:sSub>
                                        <m:sSubPr>
                                          <m:ctrlPr>
                                            <a:rPr lang="en-US" altLang="zh-CN" b="0" i="1" smtClean="0">
                                              <a:latin typeface="Cambria Math"/>
                                            </a:rPr>
                                          </m:ctrlPr>
                                        </m:sSubPr>
                                        <m:e>
                                          <m:acc>
                                            <m:accPr>
                                              <m:chr m:val="⃗"/>
                                              <m:ctrlPr>
                                                <a:rPr lang="en-US" altLang="zh-CN" b="0" i="1" smtClean="0">
                                                  <a:latin typeface="Cambria Math"/>
                                                </a:rPr>
                                              </m:ctrlPr>
                                            </m:accPr>
                                            <m:e>
                                              <m:r>
                                                <a:rPr lang="en-US" altLang="zh-CN" b="0" i="1" smtClean="0">
                                                  <a:latin typeface="Cambria Math"/>
                                                </a:rPr>
                                                <m:t>𝑟</m:t>
                                              </m:r>
                                            </m:e>
                                          </m:acc>
                                        </m:e>
                                        <m:sub>
                                          <m:r>
                                            <a:rPr lang="en-US" altLang="zh-CN" b="0" i="1" smtClean="0">
                                              <a:latin typeface="Cambria Math"/>
                                            </a:rPr>
                                            <m:t>𝑖</m:t>
                                          </m:r>
                                        </m:sub>
                                      </m:sSub>
                                    </m:e>
                                  </m:d>
                                </m:e>
                                <m:sup>
                                  <m:r>
                                    <a:rPr lang="en-US" altLang="zh-CN" b="0" i="1" smtClean="0">
                                      <a:latin typeface="Cambria Math"/>
                                    </a:rPr>
                                    <m:t>2</m:t>
                                  </m:r>
                                </m:sup>
                              </m:sSup>
                            </m:num>
                            <m:den>
                              <m:r>
                                <a:rPr lang="en-US" altLang="zh-CN" b="0" i="1" smtClean="0">
                                  <a:latin typeface="Cambria Math"/>
                                </a:rPr>
                                <m:t>−4</m:t>
                              </m:r>
                              <m:sSubSup>
                                <m:sSubSupPr>
                                  <m:ctrlPr>
                                    <a:rPr lang="en-US" altLang="zh-CN" i="1">
                                      <a:latin typeface="Cambria Math"/>
                                    </a:rPr>
                                  </m:ctrlPr>
                                </m:sSubSupPr>
                                <m:e>
                                  <m:r>
                                    <a:rPr lang="zh-CN" altLang="en-US" i="1">
                                      <a:latin typeface="Cambria Math"/>
                                    </a:rPr>
                                    <m:t>𝜎</m:t>
                                  </m:r>
                                </m:e>
                                <m:sub>
                                  <m:r>
                                    <a:rPr lang="en-US" altLang="zh-CN" i="1">
                                      <a:latin typeface="Cambria Math"/>
                                    </a:rPr>
                                    <m:t>𝑟</m:t>
                                  </m:r>
                                </m:sub>
                                <m:sup>
                                  <m:r>
                                    <a:rPr lang="en-US" altLang="zh-CN" i="1">
                                      <a:latin typeface="Cambria Math"/>
                                    </a:rPr>
                                    <m:t>2</m:t>
                                  </m:r>
                                </m:sup>
                              </m:sSubSup>
                            </m:den>
                          </m:f>
                          <m:r>
                            <a:rPr lang="en-US" altLang="zh-CN" b="0" i="1" smtClean="0">
                              <a:latin typeface="Cambria Math"/>
                            </a:rPr>
                            <m:t>+</m:t>
                          </m:r>
                          <m:f>
                            <m:fPr>
                              <m:ctrlPr>
                                <a:rPr lang="en-US" altLang="zh-CN" b="0" i="1" smtClean="0">
                                  <a:latin typeface="Cambria Math"/>
                                </a:rPr>
                              </m:ctrlPr>
                            </m:fPr>
                            <m:num>
                              <m:r>
                                <a:rPr lang="en-US" altLang="zh-CN" b="0" i="1" smtClean="0">
                                  <a:latin typeface="Cambria Math"/>
                                </a:rPr>
                                <m:t>𝑖</m:t>
                              </m:r>
                              <m:sSub>
                                <m:sSubPr>
                                  <m:ctrlPr>
                                    <a:rPr lang="en-US" altLang="zh-CN" b="0" i="1" smtClean="0">
                                      <a:latin typeface="Cambria Math"/>
                                    </a:rPr>
                                  </m:ctrlPr>
                                </m:sSubPr>
                                <m:e>
                                  <m:acc>
                                    <m:accPr>
                                      <m:chr m:val="⃗"/>
                                      <m:ctrlPr>
                                        <a:rPr lang="en-US" altLang="zh-CN" b="0" i="1" smtClean="0">
                                          <a:latin typeface="Cambria Math"/>
                                        </a:rPr>
                                      </m:ctrlPr>
                                    </m:accPr>
                                    <m:e>
                                      <m:r>
                                        <a:rPr lang="en-US" altLang="zh-CN" b="0" i="1" smtClean="0">
                                          <a:latin typeface="Cambria Math"/>
                                        </a:rPr>
                                        <m:t>𝑝</m:t>
                                      </m:r>
                                    </m:e>
                                  </m:acc>
                                </m:e>
                                <m:sub>
                                  <m:r>
                                    <a:rPr lang="en-US" altLang="zh-CN" b="0" i="1" smtClean="0">
                                      <a:latin typeface="Cambria Math"/>
                                    </a:rPr>
                                    <m:t>𝑖</m:t>
                                  </m:r>
                                </m:sub>
                              </m:sSub>
                              <m:r>
                                <a:rPr lang="en-US" altLang="zh-CN" b="0" i="1" smtClean="0">
                                  <a:latin typeface="Cambria Math"/>
                                  <a:ea typeface="Cambria Math"/>
                                </a:rPr>
                                <m:t>∙</m:t>
                              </m:r>
                              <m:acc>
                                <m:accPr>
                                  <m:chr m:val="⃗"/>
                                  <m:ctrlPr>
                                    <a:rPr lang="en-US" altLang="zh-CN" i="1">
                                      <a:latin typeface="Cambria Math"/>
                                    </a:rPr>
                                  </m:ctrlPr>
                                </m:accPr>
                                <m:e>
                                  <m:r>
                                    <a:rPr lang="en-US" altLang="zh-CN" i="1">
                                      <a:latin typeface="Cambria Math"/>
                                    </a:rPr>
                                    <m:t>𝑟</m:t>
                                  </m:r>
                                </m:e>
                              </m:acc>
                            </m:num>
                            <m:den>
                              <m:r>
                                <a:rPr lang="en-US" altLang="zh-CN" b="0" i="1" smtClean="0">
                                  <a:latin typeface="Cambria Math"/>
                                  <a:ea typeface="Cambria Math"/>
                                </a:rPr>
                                <m:t>ℏ</m:t>
                              </m:r>
                            </m:den>
                          </m:f>
                        </m:e>
                      </m:d>
                    </m:oMath>
                  </m:oMathPara>
                </a14:m>
                <a:endParaRPr lang="zh-CN" alt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647" y="1433553"/>
                <a:ext cx="4598695" cy="717312"/>
              </a:xfrm>
              <a:prstGeom prst="rect">
                <a:avLst/>
              </a:prstGeom>
              <a:blipFill rotWithShape="1">
                <a:blip r:embed="rId9"/>
                <a:stretch>
                  <a:fillRect/>
                </a:stretch>
              </a:blipFill>
            </p:spPr>
            <p:txBody>
              <a:bodyPr/>
              <a:lstStyle/>
              <a:p>
                <a:r>
                  <a:rPr lang="zh-CN" altLang="en-US">
                    <a:noFill/>
                  </a:rPr>
                  <a:t> </a:t>
                </a:r>
              </a:p>
            </p:txBody>
          </p:sp>
        </mc:Fallback>
      </mc:AlternateContent>
      <p:sp>
        <p:nvSpPr>
          <p:cNvPr id="44" name="矩形 43">
            <a:extLst>
              <a:ext uri="{FF2B5EF4-FFF2-40B4-BE49-F238E27FC236}">
                <a16:creationId xmlns="" xmlns:a16="http://schemas.microsoft.com/office/drawing/2014/main" id="{D705F3BC-376D-466F-8C90-C3C8A9F9A784}"/>
              </a:ext>
            </a:extLst>
          </p:cNvPr>
          <p:cNvSpPr/>
          <p:nvPr/>
        </p:nvSpPr>
        <p:spPr>
          <a:xfrm>
            <a:off x="12756" y="2528735"/>
            <a:ext cx="4401739" cy="369332"/>
          </a:xfrm>
          <a:prstGeom prst="rect">
            <a:avLst/>
          </a:prstGeom>
        </p:spPr>
        <p:txBody>
          <a:bodyPr wrap="square">
            <a:spAutoFit/>
          </a:bodyPr>
          <a:lstStyle/>
          <a:p>
            <a:r>
              <a:rPr lang="en-US" altLang="zh-CN" dirty="0" smtClean="0">
                <a:solidFill>
                  <a:srgbClr val="0000FF"/>
                </a:solidFill>
                <a:latin typeface="Times New Roman" panose="02020603050405020304" pitchFamily="18" charset="0"/>
                <a:cs typeface="Times New Roman" panose="02020603050405020304" pitchFamily="18" charset="0"/>
              </a:rPr>
              <a:t>2. </a:t>
            </a:r>
            <a:r>
              <a:rPr lang="zh-CN" altLang="en-US" dirty="0" smtClean="0">
                <a:solidFill>
                  <a:srgbClr val="0000FF"/>
                </a:solidFill>
                <a:latin typeface="Times New Roman" panose="02020603050405020304" pitchFamily="18" charset="0"/>
                <a:cs typeface="Times New Roman" panose="02020603050405020304" pitchFamily="18" charset="0"/>
              </a:rPr>
              <a:t>写出系统的运动方程</a:t>
            </a:r>
            <a:endParaRPr lang="en-US" altLang="zh-CN" dirty="0">
              <a:solidFill>
                <a:srgbClr val="0000FF"/>
              </a:solidFill>
              <a:latin typeface="Times New Roman" panose="02020603050405020304" pitchFamily="18" charset="0"/>
              <a:cs typeface="Times New Roman" panose="02020603050405020304" pitchFamily="18" charset="0"/>
            </a:endParaRPr>
          </a:p>
        </p:txBody>
      </p:sp>
      <p:sp>
        <p:nvSpPr>
          <p:cNvPr id="45" name="矩形 44">
            <a:extLst>
              <a:ext uri="{FF2B5EF4-FFF2-40B4-BE49-F238E27FC236}">
                <a16:creationId xmlns="" xmlns:a16="http://schemas.microsoft.com/office/drawing/2014/main" id="{D705F3BC-376D-466F-8C90-C3C8A9F9A784}"/>
              </a:ext>
            </a:extLst>
          </p:cNvPr>
          <p:cNvSpPr/>
          <p:nvPr/>
        </p:nvSpPr>
        <p:spPr>
          <a:xfrm>
            <a:off x="6200411" y="1014544"/>
            <a:ext cx="2723785" cy="369332"/>
          </a:xfrm>
          <a:prstGeom prst="rect">
            <a:avLst/>
          </a:prstGeom>
        </p:spPr>
        <p:txBody>
          <a:bodyPr wrap="square">
            <a:spAutoFit/>
          </a:bodyPr>
          <a:lstStyle/>
          <a:p>
            <a:r>
              <a:rPr lang="en-US" altLang="zh-CN" dirty="0">
                <a:solidFill>
                  <a:srgbClr val="0000FF"/>
                </a:solidFill>
                <a:latin typeface="Times New Roman" panose="02020603050405020304" pitchFamily="18" charset="0"/>
                <a:cs typeface="Times New Roman" panose="02020603050405020304" pitchFamily="18" charset="0"/>
              </a:rPr>
              <a:t>3</a:t>
            </a:r>
            <a:r>
              <a:rPr lang="en-US" altLang="zh-CN" dirty="0" smtClean="0">
                <a:solidFill>
                  <a:srgbClr val="0000FF"/>
                </a:solidFill>
                <a:latin typeface="Times New Roman" panose="02020603050405020304" pitchFamily="18" charset="0"/>
                <a:cs typeface="Times New Roman" panose="02020603050405020304" pitchFamily="18" charset="0"/>
              </a:rPr>
              <a:t>. </a:t>
            </a:r>
            <a:r>
              <a:rPr lang="zh-CN" altLang="en-US" dirty="0" smtClean="0">
                <a:solidFill>
                  <a:srgbClr val="0000FF"/>
                </a:solidFill>
                <a:latin typeface="Times New Roman" panose="02020603050405020304" pitchFamily="18" charset="0"/>
                <a:cs typeface="Times New Roman" panose="02020603050405020304" pitchFamily="18" charset="0"/>
              </a:rPr>
              <a:t>数值求解运动方程</a:t>
            </a:r>
            <a:endParaRPr lang="en-US" altLang="zh-CN" dirty="0">
              <a:solidFill>
                <a:srgbClr val="0000FF"/>
              </a:solidFill>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 xmlns:a16="http://schemas.microsoft.com/office/drawing/2014/main" id="{D705F3BC-376D-466F-8C90-C3C8A9F9A784}"/>
              </a:ext>
            </a:extLst>
          </p:cNvPr>
          <p:cNvSpPr/>
          <p:nvPr/>
        </p:nvSpPr>
        <p:spPr>
          <a:xfrm>
            <a:off x="5223334" y="6321949"/>
            <a:ext cx="2723785" cy="369332"/>
          </a:xfrm>
          <a:prstGeom prst="rect">
            <a:avLst/>
          </a:prstGeom>
        </p:spPr>
        <p:txBody>
          <a:bodyPr wrap="square">
            <a:spAutoFit/>
          </a:bodyPr>
          <a:lstStyle/>
          <a:p>
            <a:r>
              <a:rPr lang="zh-CN" altLang="en-US" dirty="0">
                <a:solidFill>
                  <a:srgbClr val="0000FF"/>
                </a:solidFill>
                <a:latin typeface="Times New Roman" panose="02020603050405020304" pitchFamily="18" charset="0"/>
                <a:cs typeface="Times New Roman" panose="02020603050405020304" pitchFamily="18" charset="0"/>
              </a:rPr>
              <a:t>张英</a:t>
            </a:r>
            <a:r>
              <a:rPr lang="zh-CN" altLang="en-US" dirty="0" smtClean="0">
                <a:solidFill>
                  <a:srgbClr val="0000FF"/>
                </a:solidFill>
                <a:latin typeface="Times New Roman" panose="02020603050405020304" pitchFamily="18" charset="0"/>
                <a:cs typeface="Times New Roman" panose="02020603050405020304" pitchFamily="18" charset="0"/>
              </a:rPr>
              <a:t>逊的讲座</a:t>
            </a:r>
            <a:endParaRPr lang="en-US" altLang="zh-C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070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642918"/>
          </a:xfrm>
          <a:noFill/>
        </p:spPr>
        <p:txBody>
          <a:bodyPr>
            <a:normAutofit fontScale="90000"/>
          </a:bodyPr>
          <a:lstStyle/>
          <a:p>
            <a:r>
              <a:rPr lang="zh-CN" altLang="en-US" dirty="0"/>
              <a:t>现代探测器的测量任务：观测量</a:t>
            </a:r>
          </a:p>
        </p:txBody>
      </p:sp>
      <p:sp>
        <p:nvSpPr>
          <p:cNvPr id="3" name="文本占位符 2"/>
          <p:cNvSpPr>
            <a:spLocks noGrp="1"/>
          </p:cNvSpPr>
          <p:nvPr>
            <p:ph type="body" sz="half" idx="1"/>
          </p:nvPr>
        </p:nvSpPr>
        <p:spPr>
          <a:xfrm>
            <a:off x="549159" y="980728"/>
            <a:ext cx="4980165" cy="571504"/>
          </a:xfrm>
          <a:noFill/>
          <a:ln>
            <a:solidFill>
              <a:srgbClr val="FF00FF"/>
            </a:solidFill>
          </a:ln>
        </p:spPr>
        <p:style>
          <a:lnRef idx="1">
            <a:schemeClr val="dk1"/>
          </a:lnRef>
          <a:fillRef idx="2">
            <a:schemeClr val="dk1"/>
          </a:fillRef>
          <a:effectRef idx="1">
            <a:schemeClr val="dk1"/>
          </a:effectRef>
          <a:fontRef idx="minor">
            <a:schemeClr val="dk1"/>
          </a:fontRef>
        </p:style>
        <p:txBody>
          <a:bodyPr>
            <a:noAutofit/>
          </a:bodyPr>
          <a:lstStyle/>
          <a:p>
            <a:pPr>
              <a:buNone/>
            </a:pPr>
            <a:r>
              <a:rPr lang="en-US" altLang="zh-CN" sz="2800" dirty="0">
                <a:solidFill>
                  <a:schemeClr val="tx1"/>
                </a:solidFill>
              </a:rPr>
              <a:t>A+B</a:t>
            </a:r>
            <a:r>
              <a:rPr lang="en-US" altLang="zh-CN" sz="2800" dirty="0">
                <a:solidFill>
                  <a:schemeClr val="tx1"/>
                </a:solidFill>
                <a:sym typeface="Wingdings" pitchFamily="2" charset="2"/>
              </a:rPr>
              <a:t> X</a:t>
            </a:r>
            <a:r>
              <a:rPr lang="en-US" altLang="zh-CN" sz="2800" baseline="-25000" dirty="0">
                <a:solidFill>
                  <a:schemeClr val="tx1"/>
                </a:solidFill>
                <a:sym typeface="Wingdings" pitchFamily="2" charset="2"/>
              </a:rPr>
              <a:t>1</a:t>
            </a:r>
            <a:r>
              <a:rPr lang="en-US" altLang="zh-CN" sz="2800" dirty="0">
                <a:solidFill>
                  <a:schemeClr val="tx1"/>
                </a:solidFill>
                <a:sym typeface="Wingdings" pitchFamily="2" charset="2"/>
              </a:rPr>
              <a:t>+X</a:t>
            </a:r>
            <a:r>
              <a:rPr lang="en-US" altLang="zh-CN" sz="2800" baseline="-25000" dirty="0">
                <a:solidFill>
                  <a:schemeClr val="tx1"/>
                </a:solidFill>
                <a:sym typeface="Wingdings" pitchFamily="2" charset="2"/>
              </a:rPr>
              <a:t>2</a:t>
            </a:r>
            <a:r>
              <a:rPr lang="en-US" altLang="zh-CN" sz="2800" dirty="0">
                <a:solidFill>
                  <a:schemeClr val="tx1"/>
                </a:solidFill>
                <a:sym typeface="Wingdings" pitchFamily="2" charset="2"/>
              </a:rPr>
              <a:t>+X</a:t>
            </a:r>
            <a:r>
              <a:rPr lang="en-US" altLang="zh-CN" sz="2800" baseline="-25000" dirty="0">
                <a:solidFill>
                  <a:schemeClr val="tx1"/>
                </a:solidFill>
                <a:sym typeface="Wingdings" pitchFamily="2" charset="2"/>
              </a:rPr>
              <a:t>3</a:t>
            </a:r>
            <a:r>
              <a:rPr lang="en-US" altLang="zh-CN" sz="2800" dirty="0">
                <a:solidFill>
                  <a:schemeClr val="tx1"/>
                </a:solidFill>
                <a:sym typeface="Wingdings" pitchFamily="2" charset="2"/>
              </a:rPr>
              <a:t>+…</a:t>
            </a:r>
            <a:endParaRPr lang="zh-CN" altLang="en-US" sz="2800" dirty="0">
              <a:solidFill>
                <a:schemeClr val="tx1"/>
              </a:solidFill>
            </a:endParaRPr>
          </a:p>
        </p:txBody>
      </p:sp>
      <p:sp>
        <p:nvSpPr>
          <p:cNvPr id="4" name="内容占位符 3"/>
          <p:cNvSpPr>
            <a:spLocks noGrp="1"/>
          </p:cNvSpPr>
          <p:nvPr>
            <p:ph sz="quarter" idx="2"/>
          </p:nvPr>
        </p:nvSpPr>
        <p:spPr>
          <a:xfrm>
            <a:off x="3275856" y="1965738"/>
            <a:ext cx="3186354" cy="2003114"/>
          </a:xfrm>
          <a:noFill/>
          <a:ln>
            <a:solidFill>
              <a:srgbClr val="0000FF"/>
            </a:solidFill>
          </a:ln>
        </p:spPr>
        <p:style>
          <a:lnRef idx="3">
            <a:schemeClr val="lt1"/>
          </a:lnRef>
          <a:fillRef idx="1">
            <a:schemeClr val="accent2"/>
          </a:fillRef>
          <a:effectRef idx="1">
            <a:schemeClr val="accent2"/>
          </a:effectRef>
          <a:fontRef idx="minor">
            <a:schemeClr val="lt1"/>
          </a:fontRef>
        </p:style>
        <p:txBody>
          <a:bodyPr>
            <a:noAutofit/>
          </a:bodyPr>
          <a:lstStyle/>
          <a:p>
            <a:r>
              <a:rPr lang="zh-CN" altLang="en-US" sz="1800" dirty="0">
                <a:solidFill>
                  <a:schemeClr val="tx1"/>
                </a:solidFill>
              </a:rPr>
              <a:t>全局事件观测量</a:t>
            </a:r>
            <a:endParaRPr lang="en-US" altLang="zh-CN" sz="1800" dirty="0">
              <a:solidFill>
                <a:schemeClr val="tx1"/>
              </a:solidFill>
            </a:endParaRPr>
          </a:p>
          <a:p>
            <a:pPr>
              <a:buFont typeface="Wingdings" pitchFamily="2" charset="2"/>
              <a:buChar char="à"/>
            </a:pPr>
            <a:r>
              <a:rPr lang="en-US" altLang="zh-CN" sz="1800" dirty="0" smtClean="0">
                <a:solidFill>
                  <a:schemeClr val="tx1"/>
                </a:solidFill>
                <a:sym typeface="Wingdings" pitchFamily="2" charset="2"/>
              </a:rPr>
              <a:t>Centrality</a:t>
            </a:r>
          </a:p>
          <a:p>
            <a:pPr>
              <a:buFont typeface="Wingdings" pitchFamily="2" charset="2"/>
              <a:buChar char="à"/>
            </a:pPr>
            <a:r>
              <a:rPr lang="en-US" altLang="zh-CN" sz="1800" dirty="0" smtClean="0">
                <a:solidFill>
                  <a:schemeClr val="tx1"/>
                </a:solidFill>
                <a:sym typeface="Wingdings" pitchFamily="2" charset="2"/>
              </a:rPr>
              <a:t>Reaction Plane</a:t>
            </a:r>
          </a:p>
          <a:p>
            <a:pPr>
              <a:buFont typeface="Wingdings" pitchFamily="2" charset="2"/>
              <a:buChar char="à"/>
            </a:pPr>
            <a:r>
              <a:rPr lang="en-US" altLang="zh-CN" sz="1800" dirty="0">
                <a:solidFill>
                  <a:schemeClr val="tx1"/>
                </a:solidFill>
                <a:sym typeface="Wingdings" pitchFamily="2" charset="2"/>
              </a:rPr>
              <a:t>Collectvitiy</a:t>
            </a:r>
            <a:endParaRPr lang="en-US" altLang="zh-CN" sz="1800" dirty="0" smtClean="0">
              <a:solidFill>
                <a:schemeClr val="tx1"/>
              </a:solidFill>
              <a:sym typeface="Wingdings" pitchFamily="2" charset="2"/>
            </a:endParaRPr>
          </a:p>
        </p:txBody>
      </p:sp>
      <p:sp>
        <p:nvSpPr>
          <p:cNvPr id="7" name="文本占位符 2"/>
          <p:cNvSpPr txBox="1">
            <a:spLocks/>
          </p:cNvSpPr>
          <p:nvPr/>
        </p:nvSpPr>
        <p:spPr>
          <a:xfrm>
            <a:off x="227535" y="1965738"/>
            <a:ext cx="2916324" cy="2003114"/>
          </a:xfrm>
          <a:prstGeom prst="rect">
            <a:avLst/>
          </a:prstGeom>
          <a:solidFill>
            <a:schemeClr val="accent3">
              <a:lumMod val="60000"/>
              <a:lumOff val="40000"/>
            </a:schemeClr>
          </a:solidFill>
          <a:ln>
            <a:solidFill>
              <a:srgbClr val="0000FF"/>
            </a:solidFill>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ormAutofit/>
          </a:bodyPr>
          <a:lstStyle/>
          <a:p>
            <a:pPr marL="342900" indent="-342900">
              <a:spcBef>
                <a:spcPct val="20000"/>
              </a:spcBef>
              <a:buFont typeface="Arial" pitchFamily="34" charset="0"/>
              <a:buChar char="•"/>
              <a:defRPr/>
            </a:pPr>
            <a:r>
              <a:rPr lang="zh-CN" altLang="en-US" dirty="0">
                <a:solidFill>
                  <a:schemeClr val="tx1"/>
                </a:solidFill>
              </a:rPr>
              <a:t>单粒子观测量</a:t>
            </a:r>
            <a:endParaRPr lang="en-US" altLang="zh-CN" dirty="0">
              <a:solidFill>
                <a:schemeClr val="tx1"/>
              </a:solidFill>
            </a:endParaRPr>
          </a:p>
          <a:p>
            <a:pPr marL="342900" indent="-342900">
              <a:spcBef>
                <a:spcPct val="20000"/>
              </a:spcBef>
              <a:buFont typeface="Wingdings" pitchFamily="2" charset="2"/>
              <a:buChar char="à"/>
              <a:defRPr/>
            </a:pPr>
            <a:r>
              <a:rPr lang="zh-CN" altLang="en-US" dirty="0">
                <a:solidFill>
                  <a:schemeClr val="tx1"/>
                </a:solidFill>
                <a:sym typeface="Wingdings" pitchFamily="2" charset="2"/>
              </a:rPr>
              <a:t>动量</a:t>
            </a:r>
            <a:r>
              <a:rPr lang="en-US" altLang="zh-CN" dirty="0">
                <a:solidFill>
                  <a:schemeClr val="tx1"/>
                </a:solidFill>
                <a:sym typeface="Wingdings" pitchFamily="2" charset="2"/>
              </a:rPr>
              <a:t>(p,</a:t>
            </a:r>
            <a:r>
              <a:rPr lang="en-US" altLang="zh-CN" dirty="0">
                <a:solidFill>
                  <a:schemeClr val="tx1"/>
                </a:solidFill>
                <a:sym typeface="Symbol"/>
              </a:rPr>
              <a:t>,</a:t>
            </a:r>
            <a:r>
              <a:rPr lang="en-US" altLang="zh-CN" dirty="0">
                <a:solidFill>
                  <a:schemeClr val="tx1"/>
                </a:solidFill>
                <a:sym typeface="Wingdings" pitchFamily="2" charset="2"/>
              </a:rPr>
              <a:t>)</a:t>
            </a:r>
          </a:p>
          <a:p>
            <a:pPr marL="342900" indent="-342900">
              <a:spcBef>
                <a:spcPct val="20000"/>
              </a:spcBef>
              <a:buFont typeface="Wingdings" pitchFamily="2" charset="2"/>
              <a:buChar char="à"/>
              <a:defRPr/>
            </a:pPr>
            <a:r>
              <a:rPr lang="zh-CN" altLang="en-US" dirty="0" smtClean="0">
                <a:solidFill>
                  <a:schemeClr val="tx1"/>
                </a:solidFill>
                <a:sym typeface="Wingdings" pitchFamily="2" charset="2"/>
              </a:rPr>
              <a:t>顶点</a:t>
            </a:r>
            <a:r>
              <a:rPr lang="en-US" altLang="zh-CN" dirty="0" smtClean="0">
                <a:solidFill>
                  <a:schemeClr val="tx1"/>
                </a:solidFill>
                <a:sym typeface="Wingdings" pitchFamily="2" charset="2"/>
              </a:rPr>
              <a:t>   </a:t>
            </a:r>
            <a:r>
              <a:rPr lang="en-US" altLang="zh-CN" b="1" dirty="0">
                <a:solidFill>
                  <a:schemeClr val="tx1"/>
                </a:solidFill>
                <a:sym typeface="Wingdings" pitchFamily="2" charset="2"/>
              </a:rPr>
              <a:t>r</a:t>
            </a:r>
            <a:r>
              <a:rPr lang="en-US" altLang="zh-CN" baseline="-25000" dirty="0">
                <a:solidFill>
                  <a:schemeClr val="tx1"/>
                </a:solidFill>
                <a:sym typeface="Wingdings" pitchFamily="2" charset="2"/>
              </a:rPr>
              <a:t>0</a:t>
            </a:r>
          </a:p>
          <a:p>
            <a:pPr marL="342900" indent="-342900">
              <a:spcBef>
                <a:spcPct val="20000"/>
              </a:spcBef>
              <a:buFont typeface="Wingdings" pitchFamily="2" charset="2"/>
              <a:buChar char="à"/>
              <a:defRPr/>
            </a:pPr>
            <a:r>
              <a:rPr lang="zh-CN" altLang="en-US" dirty="0">
                <a:solidFill>
                  <a:schemeClr val="tx1"/>
                </a:solidFill>
                <a:sym typeface="Wingdings" pitchFamily="2" charset="2"/>
              </a:rPr>
              <a:t>电荷与质量（离散）</a:t>
            </a:r>
            <a:endParaRPr lang="en-US" altLang="zh-CN" dirty="0">
              <a:solidFill>
                <a:schemeClr val="tx1"/>
              </a:solidFill>
              <a:sym typeface="Wingdings" pitchFamily="2" charset="2"/>
            </a:endParaRPr>
          </a:p>
          <a:p>
            <a:pPr>
              <a:spcBef>
                <a:spcPct val="20000"/>
              </a:spcBef>
              <a:defRPr/>
            </a:pPr>
            <a:r>
              <a:rPr lang="zh-CN" altLang="en-US" dirty="0" smtClean="0">
                <a:solidFill>
                  <a:schemeClr val="tx1"/>
                </a:solidFill>
                <a:sym typeface="Wingdings" pitchFamily="2" charset="2"/>
              </a:rPr>
              <a:t>     寿命等量</a:t>
            </a:r>
            <a:r>
              <a:rPr lang="zh-CN" altLang="en-US" dirty="0">
                <a:solidFill>
                  <a:schemeClr val="tx1"/>
                </a:solidFill>
                <a:sym typeface="Wingdings" pitchFamily="2" charset="2"/>
              </a:rPr>
              <a:t>子特性</a:t>
            </a:r>
            <a:endParaRPr lang="en-US" altLang="zh-CN" dirty="0">
              <a:solidFill>
                <a:schemeClr val="tx1"/>
              </a:solidFill>
              <a:sym typeface="Wingdings" pitchFamily="2" charset="2"/>
            </a:endParaRPr>
          </a:p>
          <a:p>
            <a:pPr marL="342900" indent="-342900">
              <a:spcBef>
                <a:spcPct val="20000"/>
              </a:spcBef>
              <a:defRPr/>
            </a:pPr>
            <a:endParaRPr lang="zh-CN" altLang="en-US" dirty="0">
              <a:solidFill>
                <a:schemeClr val="tx1"/>
              </a:solidFill>
            </a:endParaRPr>
          </a:p>
        </p:txBody>
      </p:sp>
      <p:cxnSp>
        <p:nvCxnSpPr>
          <p:cNvPr id="9" name="直接箭头连接符 8"/>
          <p:cNvCxnSpPr/>
          <p:nvPr/>
        </p:nvCxnSpPr>
        <p:spPr>
          <a:xfrm rot="10800000" flipV="1">
            <a:off x="2289143" y="1608548"/>
            <a:ext cx="750099" cy="285752"/>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3842919" y="1608548"/>
            <a:ext cx="750099" cy="285752"/>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90487" name="组合 190486"/>
          <p:cNvGrpSpPr/>
          <p:nvPr/>
        </p:nvGrpSpPr>
        <p:grpSpPr>
          <a:xfrm>
            <a:off x="341133" y="4325435"/>
            <a:ext cx="8335323" cy="2343925"/>
            <a:chOff x="263352" y="4077072"/>
            <a:chExt cx="11113764" cy="2343925"/>
          </a:xfrm>
        </p:grpSpPr>
        <p:grpSp>
          <p:nvGrpSpPr>
            <p:cNvPr id="190486" name="组合 190485"/>
            <p:cNvGrpSpPr/>
            <p:nvPr/>
          </p:nvGrpSpPr>
          <p:grpSpPr>
            <a:xfrm>
              <a:off x="7248128" y="4956528"/>
              <a:ext cx="1639278" cy="1464469"/>
              <a:chOff x="7248128" y="4956528"/>
              <a:chExt cx="1639278" cy="1464469"/>
            </a:xfrm>
          </p:grpSpPr>
          <p:grpSp>
            <p:nvGrpSpPr>
              <p:cNvPr id="66" name="组合 65"/>
              <p:cNvGrpSpPr/>
              <p:nvPr/>
            </p:nvGrpSpPr>
            <p:grpSpPr>
              <a:xfrm>
                <a:off x="7800957" y="4956528"/>
                <a:ext cx="629968" cy="503634"/>
                <a:chOff x="5970088" y="4509120"/>
                <a:chExt cx="629968" cy="503634"/>
              </a:xfrm>
            </p:grpSpPr>
            <p:sp>
              <p:nvSpPr>
                <p:cNvPr id="92" name="椭圆 91"/>
                <p:cNvSpPr/>
                <p:nvPr/>
              </p:nvSpPr>
              <p:spPr>
                <a:xfrm>
                  <a:off x="6240016" y="4509120"/>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6278690" y="458112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6184581"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6096000" y="4528145"/>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6023992"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6230498" y="486873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6240016" y="465313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6091241" y="464549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6328597" y="4781872"/>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6114855" y="4862264"/>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6384032" y="4509120"/>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6401746" y="4653136"/>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6023992" y="4607396"/>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5970088" y="4709784"/>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6456040" y="4725144"/>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p:cNvSpPr/>
              <p:nvPr/>
            </p:nvSpPr>
            <p:spPr>
              <a:xfrm>
                <a:off x="8349910" y="6132965"/>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8388584" y="6204973"/>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8258125" y="5733256"/>
                <a:ext cx="144016" cy="144016"/>
              </a:xfrm>
              <a:prstGeom prst="ellipse">
                <a:avLst/>
              </a:prstGeom>
              <a:solidFill>
                <a:srgbClr val="00B050"/>
              </a:solidFill>
              <a:ln w="952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137"/>
              <p:cNvSpPr/>
              <p:nvPr/>
            </p:nvSpPr>
            <p:spPr>
              <a:xfrm>
                <a:off x="8349910" y="6276981"/>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8616280" y="5699348"/>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8256240" y="62373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8549031" y="566124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0473" name="直接箭头连接符 190472"/>
              <p:cNvCxnSpPr/>
              <p:nvPr/>
            </p:nvCxnSpPr>
            <p:spPr>
              <a:xfrm>
                <a:off x="8449029" y="5445224"/>
                <a:ext cx="0" cy="6877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477" name="直接箭头连接符 190476"/>
              <p:cNvCxnSpPr/>
              <p:nvPr/>
            </p:nvCxnSpPr>
            <p:spPr>
              <a:xfrm flipH="1">
                <a:off x="8308975" y="5692328"/>
                <a:ext cx="68046" cy="3438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479" name="直接箭头连接符 190478"/>
              <p:cNvCxnSpPr/>
              <p:nvPr/>
            </p:nvCxnSpPr>
            <p:spPr>
              <a:xfrm>
                <a:off x="8640135" y="5777345"/>
                <a:ext cx="247271" cy="3438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483" name="直接箭头连接符 190482"/>
              <p:cNvCxnSpPr/>
              <p:nvPr/>
            </p:nvCxnSpPr>
            <p:spPr>
              <a:xfrm flipH="1">
                <a:off x="7248128" y="5287807"/>
                <a:ext cx="552829"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263352" y="4445000"/>
              <a:ext cx="5472608" cy="1247328"/>
              <a:chOff x="263352" y="4445000"/>
              <a:chExt cx="5472608" cy="1310038"/>
            </a:xfrm>
          </p:grpSpPr>
          <p:sp>
            <p:nvSpPr>
              <p:cNvPr id="5" name="立方体 4"/>
              <p:cNvSpPr/>
              <p:nvPr/>
            </p:nvSpPr>
            <p:spPr>
              <a:xfrm>
                <a:off x="479376" y="4509120"/>
                <a:ext cx="5040560" cy="1245918"/>
              </a:xfrm>
              <a:prstGeom prst="cube">
                <a:avLst>
                  <a:gd name="adj" fmla="val 10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143672" y="5045515"/>
                <a:ext cx="576064" cy="504056"/>
                <a:chOff x="6023992" y="4509120"/>
                <a:chExt cx="576064" cy="504056"/>
              </a:xfrm>
            </p:grpSpPr>
            <p:sp>
              <p:nvSpPr>
                <p:cNvPr id="6" name="椭圆 5"/>
                <p:cNvSpPr/>
                <p:nvPr/>
              </p:nvSpPr>
              <p:spPr>
                <a:xfrm>
                  <a:off x="6240016" y="4509120"/>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6278690" y="458112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184581"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096000" y="4528145"/>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6023992"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6230498" y="486873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6240016" y="465313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091241" y="464549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328597" y="4781872"/>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114855" y="4862264"/>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384032" y="4509120"/>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401746" y="4653136"/>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6023992" y="4607396"/>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6382898" y="4869160"/>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6456040" y="4725144"/>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072333" y="4529924"/>
                <a:ext cx="590550" cy="549177"/>
                <a:chOff x="6784833" y="4680023"/>
                <a:chExt cx="590550" cy="549177"/>
              </a:xfrm>
            </p:grpSpPr>
            <p:grpSp>
              <p:nvGrpSpPr>
                <p:cNvPr id="35" name="组合 34"/>
                <p:cNvGrpSpPr/>
                <p:nvPr/>
              </p:nvGrpSpPr>
              <p:grpSpPr>
                <a:xfrm>
                  <a:off x="6784833" y="4689423"/>
                  <a:ext cx="590550" cy="497160"/>
                  <a:chOff x="6023992" y="4509120"/>
                  <a:chExt cx="590550" cy="497160"/>
                </a:xfrm>
              </p:grpSpPr>
              <p:sp>
                <p:nvSpPr>
                  <p:cNvPr id="36" name="椭圆 35"/>
                  <p:cNvSpPr/>
                  <p:nvPr/>
                </p:nvSpPr>
                <p:spPr>
                  <a:xfrm>
                    <a:off x="6240016" y="4509120"/>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6278690" y="458112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184581"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096000" y="4528145"/>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6023992"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6335291" y="4774207"/>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6343271" y="465313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6091241" y="464549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6254470" y="479025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14855" y="4862264"/>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470526" y="4660454"/>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401746" y="4653136"/>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6023992" y="4607396"/>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470526" y="4804470"/>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6398518" y="451643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椭圆 50"/>
                <p:cNvSpPr/>
                <p:nvPr/>
              </p:nvSpPr>
              <p:spPr>
                <a:xfrm>
                  <a:off x="7144873" y="5066331"/>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7015311" y="4680023"/>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032104" y="5085184"/>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6960096" y="4823420"/>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箭头连接符 14"/>
              <p:cNvCxnSpPr/>
              <p:nvPr/>
            </p:nvCxnSpPr>
            <p:spPr>
              <a:xfrm>
                <a:off x="263352" y="5085185"/>
                <a:ext cx="54726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任意多边形 55"/>
              <p:cNvSpPr/>
              <p:nvPr/>
            </p:nvSpPr>
            <p:spPr>
              <a:xfrm>
                <a:off x="1435100" y="4445000"/>
                <a:ext cx="4229100" cy="368300"/>
              </a:xfrm>
              <a:custGeom>
                <a:avLst/>
                <a:gdLst>
                  <a:gd name="connsiteX0" fmla="*/ 0 w 4229100"/>
                  <a:gd name="connsiteY0" fmla="*/ 368300 h 368300"/>
                  <a:gd name="connsiteX1" fmla="*/ 965200 w 4229100"/>
                  <a:gd name="connsiteY1" fmla="*/ 355600 h 368300"/>
                  <a:gd name="connsiteX2" fmla="*/ 2235200 w 4229100"/>
                  <a:gd name="connsiteY2" fmla="*/ 317500 h 368300"/>
                  <a:gd name="connsiteX3" fmla="*/ 3467100 w 4229100"/>
                  <a:gd name="connsiteY3" fmla="*/ 177800 h 368300"/>
                  <a:gd name="connsiteX4" fmla="*/ 4229100 w 4229100"/>
                  <a:gd name="connsiteY4" fmla="*/ 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00" h="368300">
                    <a:moveTo>
                      <a:pt x="0" y="368300"/>
                    </a:moveTo>
                    <a:lnTo>
                      <a:pt x="965200" y="355600"/>
                    </a:lnTo>
                    <a:cubicBezTo>
                      <a:pt x="1337733" y="347133"/>
                      <a:pt x="1818217" y="347133"/>
                      <a:pt x="2235200" y="317500"/>
                    </a:cubicBezTo>
                    <a:cubicBezTo>
                      <a:pt x="2652183" y="287867"/>
                      <a:pt x="3134783" y="230717"/>
                      <a:pt x="3467100" y="177800"/>
                    </a:cubicBezTo>
                    <a:cubicBezTo>
                      <a:pt x="3799417" y="124883"/>
                      <a:pt x="4014258" y="62441"/>
                      <a:pt x="4229100" y="0"/>
                    </a:cubicBezTo>
                  </a:path>
                </a:pathLst>
              </a:custGeom>
              <a:noFill/>
              <a:ln w="12700">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1271464" y="5308600"/>
                <a:ext cx="3911600" cy="152400"/>
              </a:xfrm>
              <a:custGeom>
                <a:avLst/>
                <a:gdLst>
                  <a:gd name="connsiteX0" fmla="*/ 3911600 w 3911600"/>
                  <a:gd name="connsiteY0" fmla="*/ 12700 h 152400"/>
                  <a:gd name="connsiteX1" fmla="*/ 2070100 w 3911600"/>
                  <a:gd name="connsiteY1" fmla="*/ 0 h 152400"/>
                  <a:gd name="connsiteX2" fmla="*/ 1016000 w 3911600"/>
                  <a:gd name="connsiteY2" fmla="*/ 25400 h 152400"/>
                  <a:gd name="connsiteX3" fmla="*/ 0 w 3911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3911600" h="152400">
                    <a:moveTo>
                      <a:pt x="3911600" y="12700"/>
                    </a:moveTo>
                    <a:lnTo>
                      <a:pt x="2070100" y="0"/>
                    </a:lnTo>
                    <a:cubicBezTo>
                      <a:pt x="1587500" y="2117"/>
                      <a:pt x="1361017" y="0"/>
                      <a:pt x="1016000" y="25400"/>
                    </a:cubicBezTo>
                    <a:cubicBezTo>
                      <a:pt x="670983" y="50800"/>
                      <a:pt x="335491" y="101600"/>
                      <a:pt x="0" y="152400"/>
                    </a:cubicBezTo>
                  </a:path>
                </a:pathLst>
              </a:custGeom>
              <a:noFill/>
              <a:ln w="12700">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箭头连接符 58"/>
              <p:cNvCxnSpPr/>
              <p:nvPr/>
            </p:nvCxnSpPr>
            <p:spPr>
              <a:xfrm flipH="1">
                <a:off x="2662883" y="4804411"/>
                <a:ext cx="336773" cy="48339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5" name="立方体 64"/>
            <p:cNvSpPr/>
            <p:nvPr/>
          </p:nvSpPr>
          <p:spPr>
            <a:xfrm>
              <a:off x="5688484" y="4509120"/>
              <a:ext cx="5040560" cy="1152128"/>
            </a:xfrm>
            <a:prstGeom prst="cube">
              <a:avLst>
                <a:gd name="adj" fmla="val 10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67"/>
            <p:cNvCxnSpPr/>
            <p:nvPr/>
          </p:nvCxnSpPr>
          <p:spPr>
            <a:xfrm>
              <a:off x="5904508" y="5085185"/>
              <a:ext cx="54726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0485" name="组合 190484"/>
            <p:cNvGrpSpPr/>
            <p:nvPr/>
          </p:nvGrpSpPr>
          <p:grpSpPr>
            <a:xfrm>
              <a:off x="7896200" y="4077072"/>
              <a:ext cx="1800200" cy="1224136"/>
              <a:chOff x="7896200" y="4077072"/>
              <a:chExt cx="1800200" cy="1224136"/>
            </a:xfrm>
          </p:grpSpPr>
          <p:sp>
            <p:nvSpPr>
              <p:cNvPr id="142" name="椭圆 141"/>
              <p:cNvSpPr/>
              <p:nvPr/>
            </p:nvSpPr>
            <p:spPr>
              <a:xfrm>
                <a:off x="8400256" y="5045515"/>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8472264" y="515719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a:off x="8328248" y="4662238"/>
                <a:ext cx="762202" cy="545694"/>
                <a:chOff x="6613181" y="4680023"/>
                <a:chExt cx="762202" cy="545694"/>
              </a:xfrm>
            </p:grpSpPr>
            <p:grpSp>
              <p:nvGrpSpPr>
                <p:cNvPr id="72" name="组合 71"/>
                <p:cNvGrpSpPr/>
                <p:nvPr/>
              </p:nvGrpSpPr>
              <p:grpSpPr>
                <a:xfrm>
                  <a:off x="6613181" y="4689423"/>
                  <a:ext cx="762202" cy="536294"/>
                  <a:chOff x="5852340" y="4509120"/>
                  <a:chExt cx="762202" cy="536294"/>
                </a:xfrm>
              </p:grpSpPr>
              <p:sp>
                <p:nvSpPr>
                  <p:cNvPr id="77" name="椭圆 76"/>
                  <p:cNvSpPr/>
                  <p:nvPr/>
                </p:nvSpPr>
                <p:spPr>
                  <a:xfrm>
                    <a:off x="6240016" y="4509120"/>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6278690" y="458112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6184581"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6096000" y="4528145"/>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5852340" y="475141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335291" y="4774207"/>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6343271" y="465313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6212380" y="464549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6254470" y="479025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186112" y="4901398"/>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6470526" y="4660454"/>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6401746" y="4653136"/>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6068364" y="470664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6470526" y="4804470"/>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6398518" y="451643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椭圆 72"/>
                <p:cNvSpPr/>
                <p:nvPr/>
              </p:nvSpPr>
              <p:spPr>
                <a:xfrm>
                  <a:off x="7072865" y="5066331"/>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7015311" y="4680023"/>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6856841" y="5081701"/>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6757197" y="5030961"/>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椭圆 133"/>
              <p:cNvSpPr/>
              <p:nvPr/>
            </p:nvSpPr>
            <p:spPr>
              <a:xfrm>
                <a:off x="8256240" y="4149080"/>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p:cNvSpPr/>
              <p:nvPr/>
            </p:nvSpPr>
            <p:spPr>
              <a:xfrm>
                <a:off x="8544272" y="4077072"/>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8283302" y="4237647"/>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8184232" y="4149080"/>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8211294" y="4221088"/>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箭头连接符 61"/>
              <p:cNvCxnSpPr/>
              <p:nvPr/>
            </p:nvCxnSpPr>
            <p:spPr>
              <a:xfrm flipH="1" flipV="1">
                <a:off x="8326558" y="4365104"/>
                <a:ext cx="50463" cy="7143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464" name="直接箭头连接符 190463"/>
              <p:cNvCxnSpPr/>
              <p:nvPr/>
            </p:nvCxnSpPr>
            <p:spPr>
              <a:xfrm flipH="1" flipV="1">
                <a:off x="8073549" y="4452648"/>
                <a:ext cx="254699" cy="4885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468" name="直接箭头连接符 190467"/>
              <p:cNvCxnSpPr/>
              <p:nvPr/>
            </p:nvCxnSpPr>
            <p:spPr>
              <a:xfrm flipV="1">
                <a:off x="8452016" y="4221088"/>
                <a:ext cx="141029" cy="6125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椭圆 163"/>
              <p:cNvSpPr/>
              <p:nvPr/>
            </p:nvSpPr>
            <p:spPr>
              <a:xfrm>
                <a:off x="7941146" y="4204529"/>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7968208" y="4293096"/>
                <a:ext cx="144016" cy="144016"/>
              </a:xfrm>
              <a:prstGeom prst="ellipse">
                <a:avLst/>
              </a:prstGeom>
              <a:gradFill flip="none" rotWithShape="1">
                <a:gsLst>
                  <a:gs pos="0">
                    <a:srgbClr val="0000FF"/>
                  </a:gs>
                  <a:gs pos="66000">
                    <a:schemeClr val="accent1">
                      <a:tint val="44500"/>
                      <a:satMod val="160000"/>
                    </a:schemeClr>
                  </a:gs>
                  <a:gs pos="100000">
                    <a:schemeClr val="accent1">
                      <a:tint val="23500"/>
                      <a:satMod val="160000"/>
                    </a:schemeClr>
                  </a:gs>
                </a:gsLst>
                <a:path path="circle">
                  <a:fillToRect l="50000" t="50000" r="50000" b="50000"/>
                </a:path>
                <a:tileRect/>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7896200" y="4276537"/>
                <a:ext cx="144016" cy="144016"/>
              </a:xfrm>
              <a:prstGeom prst="ellipse">
                <a:avLst/>
              </a:prstGeom>
              <a:gradFill>
                <a:gsLst>
                  <a:gs pos="0">
                    <a:srgbClr val="FF0000"/>
                  </a:gs>
                  <a:gs pos="66000">
                    <a:schemeClr val="accent1">
                      <a:tint val="44500"/>
                      <a:satMod val="160000"/>
                    </a:schemeClr>
                  </a:gs>
                  <a:gs pos="100000">
                    <a:schemeClr val="accent1">
                      <a:tint val="23500"/>
                      <a:satMod val="160000"/>
                    </a:schemeClr>
                  </a:gs>
                </a:gsLst>
                <a:path path="circle">
                  <a:fillToRect l="50000" t="50000" r="50000" b="50000"/>
                </a:path>
              </a:gra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0481" name="直接箭头连接符 190480"/>
              <p:cNvCxnSpPr/>
              <p:nvPr/>
            </p:nvCxnSpPr>
            <p:spPr>
              <a:xfrm flipV="1">
                <a:off x="9192344" y="4722278"/>
                <a:ext cx="504056" cy="1541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78" name="Picture 1" descr="C:\Users\Administrator\Desktop\Free-Converter.com-au_3b520-70433210.gif"/>
          <p:cNvPicPr>
            <a:picLocks noChangeAspect="1" noChangeArrowheads="1"/>
          </p:cNvPicPr>
          <p:nvPr/>
        </p:nvPicPr>
        <p:blipFill>
          <a:blip r:embed="rId2" cstate="print"/>
          <a:srcRect/>
          <a:stretch>
            <a:fillRect/>
          </a:stretch>
        </p:blipFill>
        <p:spPr bwMode="auto">
          <a:xfrm>
            <a:off x="6519786" y="1958556"/>
            <a:ext cx="2223335" cy="2010296"/>
          </a:xfrm>
          <a:prstGeom prst="rect">
            <a:avLst/>
          </a:prstGeom>
          <a:noFill/>
        </p:spPr>
      </p:pic>
      <p:sp>
        <p:nvSpPr>
          <p:cNvPr id="119" name="矩形 118">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626956" y="1079240"/>
            <a:ext cx="3877985" cy="369332"/>
          </a:xfrm>
          <a:prstGeom prst="rect">
            <a:avLst/>
          </a:prstGeom>
          <a:solidFill>
            <a:schemeClr val="bg1"/>
          </a:solidFill>
        </p:spPr>
        <p:txBody>
          <a:bodyPr wrap="none">
            <a:spAutoFit/>
          </a:bodyPr>
          <a:lstStyle/>
          <a:p>
            <a:r>
              <a:rPr lang="zh-CN" altLang="en-US" dirty="0">
                <a:sym typeface="Wingdings" pitchFamily="2" charset="2"/>
              </a:rPr>
              <a:t>本</a:t>
            </a:r>
            <a:r>
              <a:rPr lang="zh-CN" altLang="en-US" dirty="0" smtClean="0">
                <a:sym typeface="Wingdings" pitchFamily="2" charset="2"/>
              </a:rPr>
              <a:t>质上是要测量各种粒子的微分截面</a:t>
            </a:r>
            <a:endParaRPr lang="en-US" altLang="zh-CN" dirty="0">
              <a:sym typeface="Wingdings" pitchFamily="2" charset="2"/>
            </a:endParaRPr>
          </a:p>
        </p:txBody>
      </p:sp>
    </p:spTree>
    <p:extLst>
      <p:ext uri="{BB962C8B-B14F-4D97-AF65-F5344CB8AC3E}">
        <p14:creationId xmlns:p14="http://schemas.microsoft.com/office/powerpoint/2010/main" val="3676919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9138103" cy="692696"/>
          </a:xfrm>
          <a:noFill/>
        </p:spPr>
        <p:txBody>
          <a:bodyPr rtlCol="0">
            <a:normAutofit fontScale="90000"/>
          </a:bodyPr>
          <a:lstStyle/>
          <a:p>
            <a:pPr>
              <a:defRPr/>
            </a:pPr>
            <a:r>
              <a:rPr lang="zh-CN" altLang="en-US" dirty="0"/>
              <a:t>目录</a:t>
            </a:r>
            <a:endParaRPr lang="zh-CN" altLang="en-US" dirty="0"/>
          </a:p>
        </p:txBody>
      </p:sp>
      <p:sp>
        <p:nvSpPr>
          <p:cNvPr id="6" name="内容占位符 2"/>
          <p:cNvSpPr txBox="1">
            <a:spLocks/>
          </p:cNvSpPr>
          <p:nvPr/>
        </p:nvSpPr>
        <p:spPr>
          <a:xfrm>
            <a:off x="1187625" y="836712"/>
            <a:ext cx="7272808" cy="5760640"/>
          </a:xfrm>
          <a:prstGeom prst="rect">
            <a:avLst/>
          </a:prstGeom>
        </p:spPr>
        <p:txBody>
          <a:bodyPr vert="horz" lIns="91440" tIns="45720" rIns="91440" bIns="45720" rtlCol="0">
            <a:normAutofit fontScale="77500" lnSpcReduction="20000"/>
          </a:bodyPr>
          <a:lstStyle/>
          <a:p>
            <a:pPr>
              <a:lnSpc>
                <a:spcPct val="120000"/>
              </a:lnSpc>
              <a:buNone/>
            </a:pPr>
            <a:r>
              <a:rPr lang="zh-CN" altLang="en-US" sz="3200" b="1" dirty="0" smtClean="0">
                <a:latin typeface="仿宋" panose="02010609060101010101" pitchFamily="49" charset="-122"/>
                <a:ea typeface="仿宋" panose="02010609060101010101" pitchFamily="49" charset="-122"/>
              </a:rPr>
              <a:t>一、前言</a:t>
            </a:r>
            <a:endParaRPr lang="en-US" altLang="zh-CN" sz="3200" b="1"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重</a:t>
            </a:r>
            <a:r>
              <a:rPr lang="zh-CN" altLang="en-US" sz="2800" dirty="0">
                <a:latin typeface="仿宋" panose="02010609060101010101" pitchFamily="49" charset="-122"/>
                <a:ea typeface="仿宋" panose="02010609060101010101" pitchFamily="49" charset="-122"/>
              </a:rPr>
              <a:t>离</a:t>
            </a:r>
            <a:r>
              <a:rPr lang="zh-CN" altLang="en-US" sz="2800" dirty="0" smtClean="0">
                <a:latin typeface="仿宋" panose="02010609060101010101" pitchFamily="49" charset="-122"/>
                <a:ea typeface="仿宋" panose="02010609060101010101" pitchFamily="49" charset="-122"/>
              </a:rPr>
              <a:t>子核反应前沿介绍</a:t>
            </a:r>
            <a:r>
              <a:rPr lang="en-US" altLang="zh-CN" sz="2800" dirty="0" smtClean="0">
                <a:latin typeface="仿宋" panose="02010609060101010101" pitchFamily="49" charset="-122"/>
                <a:ea typeface="仿宋" panose="02010609060101010101" pitchFamily="49" charset="-122"/>
              </a:rPr>
              <a:t>-nEOS</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现</a:t>
            </a:r>
            <a:r>
              <a:rPr lang="zh-CN" altLang="en-US" sz="2800" dirty="0" smtClean="0">
                <a:latin typeface="仿宋" panose="02010609060101010101" pitchFamily="49" charset="-122"/>
                <a:ea typeface="仿宋" panose="02010609060101010101" pitchFamily="49" charset="-122"/>
              </a:rPr>
              <a:t>代探测器介绍</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3200" b="1" dirty="0" smtClean="0">
                <a:latin typeface="仿宋" panose="02010609060101010101" pitchFamily="49" charset="-122"/>
                <a:ea typeface="仿宋" panose="02010609060101010101" pitchFamily="49" charset="-122"/>
              </a:rPr>
              <a:t>二、重</a:t>
            </a:r>
            <a:r>
              <a:rPr lang="zh-CN" altLang="en-US" sz="3200" b="1" dirty="0">
                <a:latin typeface="仿宋" panose="02010609060101010101" pitchFamily="49" charset="-122"/>
                <a:ea typeface="仿宋" panose="02010609060101010101" pitchFamily="49" charset="-122"/>
              </a:rPr>
              <a:t>离</a:t>
            </a:r>
            <a:r>
              <a:rPr lang="zh-CN" altLang="en-US" sz="3200" b="1" dirty="0" smtClean="0">
                <a:latin typeface="仿宋" panose="02010609060101010101" pitchFamily="49" charset="-122"/>
                <a:ea typeface="仿宋" panose="02010609060101010101" pitchFamily="49" charset="-122"/>
              </a:rPr>
              <a:t>子核反应模型描述和实验探测</a:t>
            </a:r>
            <a:endParaRPr lang="en-US" altLang="zh-CN" sz="3200" b="1"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模</a:t>
            </a:r>
            <a:r>
              <a:rPr lang="zh-CN" altLang="en-US" sz="2800" dirty="0" smtClean="0">
                <a:latin typeface="仿宋" panose="02010609060101010101" pitchFamily="49" charset="-122"/>
                <a:ea typeface="仿宋" panose="02010609060101010101" pitchFamily="49" charset="-122"/>
              </a:rPr>
              <a:t>型描述</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实</a:t>
            </a:r>
            <a:r>
              <a:rPr lang="zh-CN" altLang="en-US" sz="2800" dirty="0" smtClean="0">
                <a:latin typeface="仿宋" panose="02010609060101010101" pitchFamily="49" charset="-122"/>
                <a:ea typeface="仿宋" panose="02010609060101010101" pitchFamily="49" charset="-122"/>
              </a:rPr>
              <a:t>验观测量和运动学</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3200" b="1" dirty="0" smtClean="0">
                <a:latin typeface="仿宋" panose="02010609060101010101" pitchFamily="49" charset="-122"/>
                <a:ea typeface="仿宋" panose="02010609060101010101" pitchFamily="49" charset="-122"/>
              </a:rPr>
              <a:t>三、探</a:t>
            </a:r>
            <a:r>
              <a:rPr lang="zh-CN" altLang="en-US" sz="3200" b="1" dirty="0">
                <a:latin typeface="仿宋" panose="02010609060101010101" pitchFamily="49" charset="-122"/>
                <a:ea typeface="仿宋" panose="02010609060101010101" pitchFamily="49" charset="-122"/>
              </a:rPr>
              <a:t>测</a:t>
            </a:r>
            <a:r>
              <a:rPr lang="zh-CN" altLang="en-US" sz="3200" b="1" dirty="0" smtClean="0">
                <a:latin typeface="仿宋" panose="02010609060101010101" pitchFamily="49" charset="-122"/>
                <a:ea typeface="仿宋" panose="02010609060101010101" pitchFamily="49" charset="-122"/>
              </a:rPr>
              <a:t>器的物理基础</a:t>
            </a:r>
            <a:endParaRPr lang="en-US" altLang="zh-CN" sz="3200" b="1"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粒</a:t>
            </a:r>
            <a:r>
              <a:rPr lang="zh-CN" altLang="en-US" sz="2800" dirty="0" smtClean="0">
                <a:latin typeface="仿宋" panose="02010609060101010101" pitchFamily="49" charset="-122"/>
                <a:ea typeface="仿宋" panose="02010609060101010101" pitchFamily="49" charset="-122"/>
              </a:rPr>
              <a:t>子和物质相互作用</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带</a:t>
            </a:r>
            <a:r>
              <a:rPr lang="zh-CN" altLang="en-US" sz="2800" dirty="0" smtClean="0">
                <a:latin typeface="仿宋" panose="02010609060101010101" pitchFamily="49" charset="-122"/>
                <a:ea typeface="仿宋" panose="02010609060101010101" pitchFamily="49" charset="-122"/>
              </a:rPr>
              <a:t>电粒子探</a:t>
            </a:r>
            <a:r>
              <a:rPr lang="zh-CN" altLang="en-US" sz="2800" dirty="0" smtClean="0">
                <a:latin typeface="仿宋" panose="02010609060101010101" pitchFamily="49" charset="-122"/>
                <a:ea typeface="仿宋" panose="02010609060101010101" pitchFamily="49" charset="-122"/>
              </a:rPr>
              <a:t>测</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3200" b="1" dirty="0" smtClean="0">
                <a:latin typeface="仿宋" panose="02010609060101010101" pitchFamily="49" charset="-122"/>
                <a:ea typeface="仿宋" panose="02010609060101010101" pitchFamily="49" charset="-122"/>
              </a:rPr>
              <a:t>四、气</a:t>
            </a:r>
            <a:r>
              <a:rPr lang="zh-CN" altLang="en-US" sz="3200" b="1" dirty="0" smtClean="0">
                <a:latin typeface="仿宋" panose="02010609060101010101" pitchFamily="49" charset="-122"/>
                <a:ea typeface="仿宋" panose="02010609060101010101" pitchFamily="49" charset="-122"/>
              </a:rPr>
              <a:t>体探测器对粒子的径迹测量</a:t>
            </a:r>
            <a:endParaRPr lang="en-US" altLang="zh-CN" sz="3200" b="1"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气</a:t>
            </a:r>
            <a:r>
              <a:rPr lang="zh-CN" altLang="en-US" sz="2800" dirty="0" smtClean="0">
                <a:latin typeface="仿宋" panose="02010609060101010101" pitchFamily="49" charset="-122"/>
                <a:ea typeface="仿宋" panose="02010609060101010101" pitchFamily="49" charset="-122"/>
              </a:rPr>
              <a:t>体电离探测器</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电</a:t>
            </a:r>
            <a:r>
              <a:rPr lang="zh-CN" altLang="en-US" sz="2800" dirty="0" smtClean="0">
                <a:latin typeface="仿宋" panose="02010609060101010101" pitchFamily="49" charset="-122"/>
                <a:ea typeface="仿宋" panose="02010609060101010101" pitchFamily="49" charset="-122"/>
              </a:rPr>
              <a:t>磁</a:t>
            </a:r>
            <a:r>
              <a:rPr lang="zh-CN" altLang="en-US" sz="2800" dirty="0" smtClean="0">
                <a:latin typeface="仿宋" panose="02010609060101010101" pitchFamily="49" charset="-122"/>
                <a:ea typeface="仿宋" panose="02010609060101010101" pitchFamily="49" charset="-122"/>
              </a:rPr>
              <a:t>场</a:t>
            </a:r>
            <a:r>
              <a:rPr lang="zh-CN" altLang="en-US" sz="2800" dirty="0">
                <a:latin typeface="仿宋" panose="02010609060101010101" pitchFamily="49" charset="-122"/>
                <a:ea typeface="仿宋" panose="02010609060101010101" pitchFamily="49" charset="-122"/>
              </a:rPr>
              <a:t>中</a:t>
            </a:r>
            <a:r>
              <a:rPr lang="zh-CN" altLang="en-US" sz="2800" dirty="0" smtClean="0">
                <a:latin typeface="仿宋" panose="02010609060101010101" pitchFamily="49" charset="-122"/>
                <a:ea typeface="仿宋" panose="02010609060101010101" pitchFamily="49" charset="-122"/>
              </a:rPr>
              <a:t>的</a:t>
            </a:r>
            <a:r>
              <a:rPr lang="zh-CN" altLang="en-US" sz="2800" dirty="0" smtClean="0">
                <a:latin typeface="仿宋" panose="02010609060101010101" pitchFamily="49" charset="-122"/>
                <a:ea typeface="仿宋" panose="02010609060101010101" pitchFamily="49" charset="-122"/>
              </a:rPr>
              <a:t>电子与离子</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径迹</a:t>
            </a:r>
            <a:r>
              <a:rPr lang="zh-CN" altLang="en-US" sz="2800" dirty="0">
                <a:latin typeface="仿宋" panose="02010609060101010101" pitchFamily="49" charset="-122"/>
                <a:ea typeface="仿宋" panose="02010609060101010101" pitchFamily="49" charset="-122"/>
              </a:rPr>
              <a:t>与</a:t>
            </a:r>
            <a:r>
              <a:rPr lang="zh-CN" altLang="en-US" sz="2800" dirty="0" smtClean="0">
                <a:latin typeface="仿宋" panose="02010609060101010101" pitchFamily="49" charset="-122"/>
                <a:ea typeface="仿宋" panose="02010609060101010101" pitchFamily="49" charset="-122"/>
              </a:rPr>
              <a:t>动</a:t>
            </a:r>
            <a:r>
              <a:rPr lang="zh-CN" altLang="en-US" sz="2800" dirty="0" smtClean="0">
                <a:latin typeface="仿宋" panose="02010609060101010101" pitchFamily="49" charset="-122"/>
                <a:ea typeface="仿宋" panose="02010609060101010101" pitchFamily="49" charset="-122"/>
              </a:rPr>
              <a:t>量测</a:t>
            </a:r>
            <a:r>
              <a:rPr lang="zh-CN" altLang="en-US" sz="2800" dirty="0" smtClean="0">
                <a:latin typeface="仿宋" panose="02010609060101010101" pitchFamily="49" charset="-122"/>
                <a:ea typeface="仿宋" panose="02010609060101010101" pitchFamily="49" charset="-122"/>
              </a:rPr>
              <a:t>量</a:t>
            </a:r>
            <a:endParaRPr lang="en-US" altLang="zh-CN" sz="2800" dirty="0" smtClean="0">
              <a:latin typeface="仿宋" panose="02010609060101010101" pitchFamily="49" charset="-122"/>
              <a:ea typeface="仿宋" panose="02010609060101010101" pitchFamily="49" charset="-122"/>
            </a:endParaRPr>
          </a:p>
          <a:p>
            <a:pPr lvl="0">
              <a:lnSpc>
                <a:spcPct val="120000"/>
              </a:lnSpc>
            </a:pPr>
            <a:r>
              <a:rPr lang="zh-CN" altLang="en-US" sz="3200" b="1" dirty="0" smtClean="0">
                <a:solidFill>
                  <a:prstClr val="black"/>
                </a:solidFill>
                <a:latin typeface="仿宋" panose="02010609060101010101" pitchFamily="49" charset="-122"/>
                <a:ea typeface="仿宋" panose="02010609060101010101" pitchFamily="49" charset="-122"/>
              </a:rPr>
              <a:t>五、兰州低温高密核物质测量谱仪（</a:t>
            </a:r>
            <a:r>
              <a:rPr lang="en-US" altLang="zh-CN" sz="3200" b="1" dirty="0" smtClean="0">
                <a:solidFill>
                  <a:prstClr val="black"/>
                </a:solidFill>
                <a:latin typeface="仿宋" panose="02010609060101010101" pitchFamily="49" charset="-122"/>
                <a:ea typeface="仿宋" panose="02010609060101010101" pitchFamily="49" charset="-122"/>
              </a:rPr>
              <a:t>CEE</a:t>
            </a:r>
            <a:r>
              <a:rPr lang="zh-CN" altLang="en-US" sz="3200" b="1" dirty="0" smtClean="0">
                <a:solidFill>
                  <a:prstClr val="black"/>
                </a:solidFill>
                <a:latin typeface="仿宋" panose="02010609060101010101" pitchFamily="49" charset="-122"/>
                <a:ea typeface="仿宋" panose="02010609060101010101" pitchFamily="49" charset="-122"/>
              </a:rPr>
              <a:t>）进展</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3200" b="1" dirty="0" smtClean="0">
                <a:latin typeface="仿宋" panose="02010609060101010101" pitchFamily="49" charset="-122"/>
                <a:ea typeface="仿宋" panose="02010609060101010101" pitchFamily="49" charset="-122"/>
              </a:rPr>
              <a:t>六、</a:t>
            </a:r>
            <a:r>
              <a:rPr lang="zh-CN" altLang="en-US" sz="3200" b="1" dirty="0" smtClean="0">
                <a:latin typeface="仿宋" panose="02010609060101010101" pitchFamily="49" charset="-122"/>
                <a:ea typeface="仿宋" panose="02010609060101010101" pitchFamily="49" charset="-122"/>
              </a:rPr>
              <a:t>小</a:t>
            </a:r>
            <a:r>
              <a:rPr lang="zh-CN" altLang="en-US" sz="3200" b="1" dirty="0">
                <a:latin typeface="仿宋" panose="02010609060101010101" pitchFamily="49" charset="-122"/>
                <a:ea typeface="仿宋" panose="02010609060101010101" pitchFamily="49" charset="-122"/>
              </a:rPr>
              <a:t>结</a:t>
            </a:r>
            <a:endParaRPr lang="en-US" altLang="zh-CN" sz="3200" b="1" dirty="0" smtClean="0">
              <a:latin typeface="仿宋" panose="02010609060101010101" pitchFamily="49" charset="-122"/>
              <a:ea typeface="仿宋" panose="02010609060101010101" pitchFamily="49" charset="-122"/>
            </a:endParaRPr>
          </a:p>
        </p:txBody>
      </p:sp>
      <p:cxnSp>
        <p:nvCxnSpPr>
          <p:cNvPr id="4" name="直接连接符 3"/>
          <p:cNvCxnSpPr/>
          <p:nvPr/>
        </p:nvCxnSpPr>
        <p:spPr>
          <a:xfrm>
            <a:off x="0" y="692696"/>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89467"/>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2371" y="0"/>
            <a:ext cx="9021628" cy="642918"/>
          </a:xfrm>
          <a:noFill/>
        </p:spPr>
        <p:txBody>
          <a:bodyPr>
            <a:noAutofit/>
          </a:bodyPr>
          <a:lstStyle/>
          <a:p>
            <a:r>
              <a:rPr lang="zh-CN" altLang="en-US" sz="3200" dirty="0" smtClean="0"/>
              <a:t>单粒子运动学量和</a:t>
            </a:r>
            <a:r>
              <a:rPr lang="en-US" altLang="zh-CN" sz="3200" dirty="0" smtClean="0"/>
              <a:t>Lorentz</a:t>
            </a:r>
            <a:r>
              <a:rPr lang="zh-CN" altLang="en-US" sz="3200" dirty="0" smtClean="0"/>
              <a:t>不变</a:t>
            </a:r>
            <a:r>
              <a:rPr lang="zh-CN" altLang="en-US" sz="3200" dirty="0" smtClean="0"/>
              <a:t>谱</a:t>
            </a:r>
            <a:endParaRPr lang="zh-CN" altLang="en-US" sz="3200" dirty="0"/>
          </a:p>
        </p:txBody>
      </p:sp>
      <mc:AlternateContent xmlns:mc="http://schemas.openxmlformats.org/markup-compatibility/2006" xmlns:a14="http://schemas.microsoft.com/office/drawing/2010/main">
        <mc:Choice Requires="a14">
          <p:sp>
            <p:nvSpPr>
              <p:cNvPr id="190474" name="TextBox 190473"/>
              <p:cNvSpPr txBox="1"/>
              <p:nvPr/>
            </p:nvSpPr>
            <p:spPr>
              <a:xfrm>
                <a:off x="611560" y="5824084"/>
                <a:ext cx="2646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a:rPr>
                          </m:ctrlPr>
                        </m:sSubPr>
                        <m:e>
                          <m:r>
                            <a:rPr lang="en-US" altLang="zh-CN" sz="2800" b="0" i="1" smtClean="0">
                              <a:latin typeface="Cambria Math"/>
                            </a:rPr>
                            <m:t>𝑦</m:t>
                          </m:r>
                        </m:e>
                        <m:sub>
                          <m:r>
                            <m:rPr>
                              <m:sty m:val="p"/>
                            </m:rPr>
                            <a:rPr lang="en-US" altLang="zh-CN" sz="2800" b="0" i="0" smtClean="0">
                              <a:latin typeface="Cambria Math"/>
                            </a:rPr>
                            <m:t>lab</m:t>
                          </m:r>
                        </m:sub>
                      </m:sSub>
                      <m:r>
                        <a:rPr lang="en-US" altLang="zh-CN" sz="2800" b="0" i="1" smtClean="0">
                          <a:latin typeface="Cambria Math"/>
                        </a:rPr>
                        <m:t>=</m:t>
                      </m:r>
                      <m:sSub>
                        <m:sSubPr>
                          <m:ctrlPr>
                            <a:rPr lang="en-US" altLang="zh-CN" sz="2800" i="1">
                              <a:latin typeface="Cambria Math"/>
                            </a:rPr>
                          </m:ctrlPr>
                        </m:sSubPr>
                        <m:e>
                          <m:r>
                            <a:rPr lang="en-US" altLang="zh-CN" sz="2800" i="1">
                              <a:latin typeface="Cambria Math"/>
                            </a:rPr>
                            <m:t>𝑦</m:t>
                          </m:r>
                        </m:e>
                        <m:sub>
                          <m:r>
                            <m:rPr>
                              <m:sty m:val="p"/>
                            </m:rPr>
                            <a:rPr lang="en-US" altLang="zh-CN" sz="2800" i="1">
                              <a:latin typeface="Cambria Math"/>
                            </a:rPr>
                            <m:t>CM</m:t>
                          </m:r>
                        </m:sub>
                      </m:sSub>
                      <m:r>
                        <a:rPr lang="en-US" altLang="zh-CN" sz="2800" b="0" i="1" smtClean="0">
                          <a:latin typeface="Cambria Math"/>
                        </a:rPr>
                        <m:t>+</m:t>
                      </m:r>
                      <m:sSub>
                        <m:sSubPr>
                          <m:ctrlPr>
                            <a:rPr lang="en-US" altLang="zh-CN" sz="2800" i="1">
                              <a:latin typeface="Cambria Math"/>
                            </a:rPr>
                          </m:ctrlPr>
                        </m:sSubPr>
                        <m:e>
                          <m:r>
                            <a:rPr lang="en-US" altLang="zh-CN" sz="2800" i="1">
                              <a:latin typeface="Cambria Math"/>
                            </a:rPr>
                            <m:t>𝑦</m:t>
                          </m:r>
                        </m:e>
                        <m:sub>
                          <m:r>
                            <a:rPr lang="en-US" altLang="zh-CN" sz="2800" b="0" i="0" smtClean="0">
                              <a:latin typeface="Cambria Math"/>
                            </a:rPr>
                            <m:t>0</m:t>
                          </m:r>
                        </m:sub>
                      </m:sSub>
                    </m:oMath>
                  </m:oMathPara>
                </a14:m>
                <a:endParaRPr lang="zh-CN" altLang="en-US" sz="2800" dirty="0"/>
              </a:p>
            </p:txBody>
          </p:sp>
        </mc:Choice>
        <mc:Fallback xmlns="">
          <p:sp>
            <p:nvSpPr>
              <p:cNvPr id="190474" name="TextBox 190473"/>
              <p:cNvSpPr txBox="1">
                <a:spLocks noRot="1" noChangeAspect="1" noMove="1" noResize="1" noEditPoints="1" noAdjustHandles="1" noChangeArrowheads="1" noChangeShapeType="1" noTextEdit="1"/>
              </p:cNvSpPr>
              <p:nvPr/>
            </p:nvSpPr>
            <p:spPr>
              <a:xfrm>
                <a:off x="611560" y="5824084"/>
                <a:ext cx="2646294" cy="523220"/>
              </a:xfrm>
              <a:prstGeom prst="rect">
                <a:avLst/>
              </a:prstGeom>
              <a:blipFill rotWithShape="1">
                <a:blip r:embed="rId2"/>
                <a:stretch>
                  <a:fillRect/>
                </a:stretch>
              </a:blipFill>
            </p:spPr>
            <p:txBody>
              <a:bodyPr/>
              <a:lstStyle/>
              <a:p>
                <a:r>
                  <a:rPr lang="zh-CN" altLang="en-US">
                    <a:noFill/>
                  </a:rPr>
                  <a:t> </a:t>
                </a:r>
              </a:p>
            </p:txBody>
          </p:sp>
        </mc:Fallback>
      </mc:AlternateContent>
      <p:sp>
        <p:nvSpPr>
          <p:cNvPr id="51" name="矩形 50"/>
          <p:cNvSpPr/>
          <p:nvPr/>
        </p:nvSpPr>
        <p:spPr>
          <a:xfrm>
            <a:off x="168694" y="5013176"/>
            <a:ext cx="8555590" cy="707886"/>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sz="2000" dirty="0" smtClean="0">
                <a:solidFill>
                  <a:schemeClr val="tx1"/>
                </a:solidFill>
              </a:rPr>
              <a:t>      容易证明，粒子在实验室系中的快度 </a:t>
            </a:r>
            <a:r>
              <a:rPr lang="en-US" altLang="zh-CN" sz="2000" i="1" dirty="0" smtClean="0">
                <a:solidFill>
                  <a:schemeClr val="tx1"/>
                </a:solidFill>
              </a:rPr>
              <a:t>y</a:t>
            </a:r>
            <a:r>
              <a:rPr lang="en-US" altLang="zh-CN" sz="2000" baseline="-25000" dirty="0" smtClean="0">
                <a:solidFill>
                  <a:schemeClr val="tx1"/>
                </a:solidFill>
              </a:rPr>
              <a:t>lab </a:t>
            </a:r>
            <a:r>
              <a:rPr lang="zh-CN" altLang="en-US" sz="2000" dirty="0" smtClean="0">
                <a:solidFill>
                  <a:schemeClr val="tx1"/>
                </a:solidFill>
              </a:rPr>
              <a:t>，与其在质心系中的快度 </a:t>
            </a:r>
            <a:r>
              <a:rPr lang="en-US" altLang="zh-CN" sz="2000" i="1" dirty="0" smtClean="0">
                <a:solidFill>
                  <a:schemeClr val="tx1"/>
                </a:solidFill>
              </a:rPr>
              <a:t>y</a:t>
            </a:r>
            <a:r>
              <a:rPr lang="en-US" altLang="zh-CN" sz="2000" baseline="-25000" dirty="0" smtClean="0">
                <a:solidFill>
                  <a:schemeClr val="tx1"/>
                </a:solidFill>
              </a:rPr>
              <a:t>cm</a:t>
            </a:r>
            <a:r>
              <a:rPr lang="zh-CN" altLang="en-US" sz="2000" dirty="0" smtClean="0">
                <a:solidFill>
                  <a:schemeClr val="tx1"/>
                </a:solidFill>
              </a:rPr>
              <a:t>和参考系运动的快度 </a:t>
            </a:r>
            <a:r>
              <a:rPr lang="en-US" altLang="zh-CN" sz="2000" i="1" dirty="0" smtClean="0">
                <a:solidFill>
                  <a:schemeClr val="tx1"/>
                </a:solidFill>
              </a:rPr>
              <a:t>y</a:t>
            </a:r>
            <a:r>
              <a:rPr lang="en-US" altLang="zh-CN" sz="2000" baseline="-25000" dirty="0" smtClean="0">
                <a:solidFill>
                  <a:schemeClr val="tx1"/>
                </a:solidFill>
              </a:rPr>
              <a:t>0</a:t>
            </a:r>
            <a:r>
              <a:rPr lang="zh-CN" altLang="en-US" sz="2000" dirty="0" smtClean="0">
                <a:solidFill>
                  <a:schemeClr val="tx1"/>
                </a:solidFill>
              </a:rPr>
              <a:t>之间满足：</a:t>
            </a:r>
            <a:endParaRPr lang="zh-CN" altLang="en-US" sz="2000" dirty="0">
              <a:solidFill>
                <a:schemeClr val="tx1"/>
              </a:solidFill>
            </a:endParaRPr>
          </a:p>
        </p:txBody>
      </p:sp>
      <p:sp>
        <p:nvSpPr>
          <p:cNvPr id="52" name="矩形 51"/>
          <p:cNvSpPr/>
          <p:nvPr/>
        </p:nvSpPr>
        <p:spPr>
          <a:xfrm>
            <a:off x="142627" y="2858824"/>
            <a:ext cx="4030991" cy="400110"/>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sz="2000" dirty="0" smtClean="0">
                <a:solidFill>
                  <a:srgbClr val="0000FF"/>
                </a:solidFill>
              </a:rPr>
              <a:t>快度 </a:t>
            </a:r>
            <a:r>
              <a:rPr lang="en-US" altLang="zh-CN" sz="2000" dirty="0" smtClean="0">
                <a:solidFill>
                  <a:srgbClr val="0000FF"/>
                </a:solidFill>
              </a:rPr>
              <a:t>Rapidity</a:t>
            </a:r>
            <a:r>
              <a:rPr lang="zh-CN" altLang="en-US" sz="2000" dirty="0" smtClean="0">
                <a:solidFill>
                  <a:srgbClr val="0000FF"/>
                </a:solidFill>
              </a:rPr>
              <a:t>：</a:t>
            </a:r>
            <a:endParaRPr lang="zh-CN" altLang="en-US" sz="2000" dirty="0">
              <a:solidFill>
                <a:srgbClr val="0000FF"/>
              </a:solidFill>
            </a:endParaRPr>
          </a:p>
        </p:txBody>
      </p:sp>
      <mc:AlternateContent xmlns:mc="http://schemas.openxmlformats.org/markup-compatibility/2006" xmlns:a14="http://schemas.microsoft.com/office/drawing/2010/main">
        <mc:Choice Requires="a14">
          <p:sp>
            <p:nvSpPr>
              <p:cNvPr id="53" name="TextBox 52"/>
              <p:cNvSpPr txBox="1"/>
              <p:nvPr/>
            </p:nvSpPr>
            <p:spPr>
              <a:xfrm>
                <a:off x="240023" y="3534141"/>
                <a:ext cx="4364728" cy="778931"/>
              </a:xfrm>
              <a:prstGeom prst="rect">
                <a:avLst/>
              </a:prstGeom>
              <a:noFill/>
            </p:spPr>
            <p:txBody>
              <a:bodyPr wrap="square" rtlCol="0">
                <a:spAutoFit/>
              </a:bodyPr>
              <a:lstStyle/>
              <a:p>
                <a14:m>
                  <m:oMath xmlns:m="http://schemas.openxmlformats.org/officeDocument/2006/math">
                    <m:r>
                      <a:rPr lang="en-US" altLang="zh-CN" sz="2800" b="1" i="1" smtClean="0">
                        <a:solidFill>
                          <a:srgbClr val="0000FF"/>
                        </a:solidFill>
                        <a:latin typeface="Cambria Math"/>
                      </a:rPr>
                      <m:t>𝒚</m:t>
                    </m:r>
                    <m:r>
                      <a:rPr lang="en-US" altLang="zh-CN" sz="2800" b="0" i="1" smtClean="0">
                        <a:solidFill>
                          <a:srgbClr val="0000FF"/>
                        </a:solidFill>
                        <a:latin typeface="Cambria Math"/>
                        <a:ea typeface="Cambria Math"/>
                      </a:rPr>
                      <m:t>≡</m:t>
                    </m:r>
                    <m:f>
                      <m:fPr>
                        <m:ctrlPr>
                          <a:rPr lang="en-US" altLang="zh-CN" sz="2800" b="0" i="1" smtClean="0">
                            <a:solidFill>
                              <a:srgbClr val="0000FF"/>
                            </a:solidFill>
                            <a:latin typeface="Cambria Math"/>
                            <a:ea typeface="Cambria Math"/>
                          </a:rPr>
                        </m:ctrlPr>
                      </m:fPr>
                      <m:num>
                        <m:r>
                          <a:rPr lang="en-US" altLang="zh-CN" sz="2800" b="0" i="1" smtClean="0">
                            <a:solidFill>
                              <a:srgbClr val="0000FF"/>
                            </a:solidFill>
                            <a:latin typeface="Cambria Math"/>
                            <a:ea typeface="Cambria Math"/>
                          </a:rPr>
                          <m:t>1</m:t>
                        </m:r>
                      </m:num>
                      <m:den>
                        <m:r>
                          <a:rPr lang="en-US" altLang="zh-CN" sz="2800" b="0" i="1" smtClean="0">
                            <a:solidFill>
                              <a:srgbClr val="0000FF"/>
                            </a:solidFill>
                            <a:latin typeface="Cambria Math"/>
                            <a:ea typeface="Cambria Math"/>
                          </a:rPr>
                          <m:t>2</m:t>
                        </m:r>
                      </m:den>
                    </m:f>
                    <m:r>
                      <m:rPr>
                        <m:sty m:val="p"/>
                      </m:rPr>
                      <a:rPr lang="en-US" altLang="zh-CN" sz="2800" b="0" i="0" smtClean="0">
                        <a:solidFill>
                          <a:srgbClr val="0000FF"/>
                        </a:solidFill>
                        <a:latin typeface="Cambria Math"/>
                        <a:ea typeface="Cambria Math"/>
                      </a:rPr>
                      <m:t>ln</m:t>
                    </m:r>
                    <m:f>
                      <m:fPr>
                        <m:ctrlPr>
                          <a:rPr lang="en-US" altLang="zh-CN" sz="2800" b="0" i="1" smtClean="0">
                            <a:solidFill>
                              <a:srgbClr val="0000FF"/>
                            </a:solidFill>
                            <a:latin typeface="Cambria Math"/>
                            <a:ea typeface="Cambria Math"/>
                          </a:rPr>
                        </m:ctrlPr>
                      </m:fPr>
                      <m:num>
                        <m:sSub>
                          <m:sSubPr>
                            <m:ctrlPr>
                              <a:rPr lang="en-US" altLang="zh-CN" sz="2800" b="0" i="1" smtClean="0">
                                <a:solidFill>
                                  <a:srgbClr val="0000FF"/>
                                </a:solidFill>
                                <a:latin typeface="Cambria Math"/>
                                <a:ea typeface="Cambria Math"/>
                              </a:rPr>
                            </m:ctrlPr>
                          </m:sSubPr>
                          <m:e>
                            <m:r>
                              <a:rPr lang="en-US" altLang="zh-CN" sz="2800" b="0" i="1" smtClean="0">
                                <a:solidFill>
                                  <a:srgbClr val="0000FF"/>
                                </a:solidFill>
                                <a:latin typeface="Cambria Math"/>
                                <a:ea typeface="Cambria Math"/>
                              </a:rPr>
                              <m:t>𝑝</m:t>
                            </m:r>
                          </m:e>
                          <m:sub>
                            <m:r>
                              <a:rPr lang="en-US" altLang="zh-CN" sz="2800" b="0" i="1" smtClean="0">
                                <a:solidFill>
                                  <a:srgbClr val="0000FF"/>
                                </a:solidFill>
                                <a:latin typeface="Cambria Math"/>
                                <a:ea typeface="Cambria Math"/>
                              </a:rPr>
                              <m:t>0</m:t>
                            </m:r>
                          </m:sub>
                        </m:sSub>
                        <m:r>
                          <a:rPr lang="en-US" altLang="zh-CN" sz="2800" b="0" i="1" smtClean="0">
                            <a:solidFill>
                              <a:srgbClr val="0000FF"/>
                            </a:solidFill>
                            <a:latin typeface="Cambria Math"/>
                            <a:ea typeface="Cambria Math"/>
                          </a:rPr>
                          <m:t>+</m:t>
                        </m:r>
                        <m:sSub>
                          <m:sSubPr>
                            <m:ctrlPr>
                              <a:rPr lang="en-US" altLang="zh-CN" sz="2800" i="1">
                                <a:solidFill>
                                  <a:srgbClr val="0000FF"/>
                                </a:solidFill>
                                <a:latin typeface="Cambria Math"/>
                                <a:ea typeface="Cambria Math"/>
                              </a:rPr>
                            </m:ctrlPr>
                          </m:sSubPr>
                          <m:e>
                            <m:r>
                              <a:rPr lang="en-US" altLang="zh-CN" sz="2800" i="1">
                                <a:solidFill>
                                  <a:srgbClr val="0000FF"/>
                                </a:solidFill>
                                <a:latin typeface="Cambria Math"/>
                                <a:ea typeface="Cambria Math"/>
                              </a:rPr>
                              <m:t>𝑝</m:t>
                            </m:r>
                          </m:e>
                          <m:sub>
                            <m:r>
                              <a:rPr lang="en-US" altLang="zh-CN" sz="2800" b="0" i="1" smtClean="0">
                                <a:solidFill>
                                  <a:srgbClr val="0000FF"/>
                                </a:solidFill>
                                <a:latin typeface="Cambria Math"/>
                                <a:ea typeface="Cambria Math"/>
                              </a:rPr>
                              <m:t>𝑧</m:t>
                            </m:r>
                          </m:sub>
                        </m:sSub>
                      </m:num>
                      <m:den>
                        <m:sSub>
                          <m:sSubPr>
                            <m:ctrlPr>
                              <a:rPr lang="en-US" altLang="zh-CN" sz="2800" i="1">
                                <a:solidFill>
                                  <a:srgbClr val="0000FF"/>
                                </a:solidFill>
                                <a:latin typeface="Cambria Math"/>
                                <a:ea typeface="Cambria Math"/>
                              </a:rPr>
                            </m:ctrlPr>
                          </m:sSubPr>
                          <m:e>
                            <m:r>
                              <a:rPr lang="en-US" altLang="zh-CN" sz="2800" i="1">
                                <a:solidFill>
                                  <a:srgbClr val="0000FF"/>
                                </a:solidFill>
                                <a:latin typeface="Cambria Math"/>
                                <a:ea typeface="Cambria Math"/>
                              </a:rPr>
                              <m:t>𝑝</m:t>
                            </m:r>
                          </m:e>
                          <m:sub>
                            <m:r>
                              <a:rPr lang="en-US" altLang="zh-CN" sz="2800" i="1">
                                <a:solidFill>
                                  <a:srgbClr val="0000FF"/>
                                </a:solidFill>
                                <a:latin typeface="Cambria Math"/>
                                <a:ea typeface="Cambria Math"/>
                              </a:rPr>
                              <m:t>0</m:t>
                            </m:r>
                          </m:sub>
                        </m:sSub>
                        <m:r>
                          <a:rPr lang="en-US" altLang="zh-CN" sz="2800" b="0" i="1" smtClean="0">
                            <a:solidFill>
                              <a:srgbClr val="0000FF"/>
                            </a:solidFill>
                            <a:latin typeface="Cambria Math"/>
                            <a:ea typeface="Cambria Math"/>
                          </a:rPr>
                          <m:t>−</m:t>
                        </m:r>
                        <m:sSub>
                          <m:sSubPr>
                            <m:ctrlPr>
                              <a:rPr lang="en-US" altLang="zh-CN" sz="2800" i="1">
                                <a:solidFill>
                                  <a:srgbClr val="0000FF"/>
                                </a:solidFill>
                                <a:latin typeface="Cambria Math"/>
                                <a:ea typeface="Cambria Math"/>
                              </a:rPr>
                            </m:ctrlPr>
                          </m:sSubPr>
                          <m:e>
                            <m:r>
                              <a:rPr lang="en-US" altLang="zh-CN" sz="2800" i="1">
                                <a:solidFill>
                                  <a:srgbClr val="0000FF"/>
                                </a:solidFill>
                                <a:latin typeface="Cambria Math"/>
                                <a:ea typeface="Cambria Math"/>
                              </a:rPr>
                              <m:t>𝑝</m:t>
                            </m:r>
                          </m:e>
                          <m:sub>
                            <m:r>
                              <a:rPr lang="en-US" altLang="zh-CN" sz="2800" i="1">
                                <a:solidFill>
                                  <a:srgbClr val="0000FF"/>
                                </a:solidFill>
                                <a:latin typeface="Cambria Math"/>
                                <a:ea typeface="Cambria Math"/>
                              </a:rPr>
                              <m:t>𝑧</m:t>
                            </m:r>
                          </m:sub>
                        </m:sSub>
                      </m:den>
                    </m:f>
                    <m:r>
                      <a:rPr lang="en-US" altLang="zh-CN" sz="2800" b="0" i="1" smtClean="0">
                        <a:solidFill>
                          <a:srgbClr val="0000FF"/>
                        </a:solidFill>
                        <a:latin typeface="Cambria Math"/>
                        <a:ea typeface="Cambria Math"/>
                      </a:rPr>
                      <m:t>=</m:t>
                    </m:r>
                    <m:f>
                      <m:fPr>
                        <m:ctrlPr>
                          <a:rPr lang="en-US" altLang="zh-CN" sz="2800" i="1">
                            <a:solidFill>
                              <a:srgbClr val="0000FF"/>
                            </a:solidFill>
                            <a:latin typeface="Cambria Math"/>
                            <a:ea typeface="Cambria Math"/>
                          </a:rPr>
                        </m:ctrlPr>
                      </m:fPr>
                      <m:num>
                        <m:r>
                          <a:rPr lang="en-US" altLang="zh-CN" sz="2800" i="1">
                            <a:solidFill>
                              <a:srgbClr val="0000FF"/>
                            </a:solidFill>
                            <a:latin typeface="Cambria Math"/>
                            <a:ea typeface="Cambria Math"/>
                          </a:rPr>
                          <m:t>1</m:t>
                        </m:r>
                      </m:num>
                      <m:den>
                        <m:r>
                          <a:rPr lang="en-US" altLang="zh-CN" sz="2800" i="1">
                            <a:solidFill>
                              <a:srgbClr val="0000FF"/>
                            </a:solidFill>
                            <a:latin typeface="Cambria Math"/>
                            <a:ea typeface="Cambria Math"/>
                          </a:rPr>
                          <m:t>2</m:t>
                        </m:r>
                      </m:den>
                    </m:f>
                    <m:r>
                      <m:rPr>
                        <m:sty m:val="p"/>
                      </m:rPr>
                      <a:rPr lang="en-US" altLang="zh-CN" sz="2800" i="0">
                        <a:solidFill>
                          <a:srgbClr val="0000FF"/>
                        </a:solidFill>
                        <a:latin typeface="Cambria Math"/>
                        <a:ea typeface="Cambria Math"/>
                      </a:rPr>
                      <m:t>l</m:t>
                    </m:r>
                    <m:r>
                      <m:rPr>
                        <m:sty m:val="p"/>
                      </m:rPr>
                      <a:rPr lang="en-US" altLang="zh-CN" sz="2800" b="0" i="0" smtClean="0">
                        <a:solidFill>
                          <a:srgbClr val="0000FF"/>
                        </a:solidFill>
                        <a:latin typeface="Cambria Math"/>
                        <a:ea typeface="Cambria Math"/>
                      </a:rPr>
                      <m:t>n</m:t>
                    </m:r>
                    <m:f>
                      <m:fPr>
                        <m:ctrlPr>
                          <a:rPr lang="en-US" altLang="zh-CN" sz="2800" i="1">
                            <a:solidFill>
                              <a:srgbClr val="0000FF"/>
                            </a:solidFill>
                            <a:latin typeface="Cambria Math"/>
                            <a:ea typeface="Cambria Math"/>
                          </a:rPr>
                        </m:ctrlPr>
                      </m:fPr>
                      <m:num>
                        <m:r>
                          <a:rPr lang="en-US" altLang="zh-CN" sz="2800" b="0" i="1" smtClean="0">
                            <a:solidFill>
                              <a:srgbClr val="0000FF"/>
                            </a:solidFill>
                            <a:latin typeface="Cambria Math"/>
                            <a:ea typeface="Cambria Math"/>
                          </a:rPr>
                          <m:t>1</m:t>
                        </m:r>
                        <m:r>
                          <a:rPr lang="en-US" altLang="zh-CN" sz="2800" i="1">
                            <a:solidFill>
                              <a:srgbClr val="0000FF"/>
                            </a:solidFill>
                            <a:latin typeface="Cambria Math"/>
                            <a:ea typeface="Cambria Math"/>
                          </a:rPr>
                          <m:t>+</m:t>
                        </m:r>
                        <m:sSub>
                          <m:sSubPr>
                            <m:ctrlPr>
                              <a:rPr lang="en-US" altLang="zh-CN" sz="2800" i="1">
                                <a:solidFill>
                                  <a:srgbClr val="0000FF"/>
                                </a:solidFill>
                                <a:latin typeface="Cambria Math"/>
                                <a:ea typeface="Cambria Math"/>
                              </a:rPr>
                            </m:ctrlPr>
                          </m:sSubPr>
                          <m:e>
                            <m:r>
                              <a:rPr lang="zh-CN" altLang="en-US" sz="2800" i="1" smtClean="0">
                                <a:solidFill>
                                  <a:srgbClr val="0000FF"/>
                                </a:solidFill>
                                <a:latin typeface="Cambria Math"/>
                                <a:ea typeface="Cambria Math"/>
                              </a:rPr>
                              <m:t>𝛽</m:t>
                            </m:r>
                          </m:e>
                          <m:sub>
                            <m:r>
                              <a:rPr lang="en-US" altLang="zh-CN" sz="2800" i="1">
                                <a:solidFill>
                                  <a:srgbClr val="0000FF"/>
                                </a:solidFill>
                                <a:latin typeface="Cambria Math"/>
                                <a:ea typeface="Cambria Math"/>
                              </a:rPr>
                              <m:t>𝑧</m:t>
                            </m:r>
                          </m:sub>
                        </m:sSub>
                      </m:num>
                      <m:den>
                        <m:r>
                          <a:rPr lang="en-US" altLang="zh-CN" sz="2800" b="0" i="1" smtClean="0">
                            <a:solidFill>
                              <a:srgbClr val="0000FF"/>
                            </a:solidFill>
                            <a:latin typeface="Cambria Math"/>
                            <a:ea typeface="Cambria Math"/>
                          </a:rPr>
                          <m:t>1</m:t>
                        </m:r>
                        <m:r>
                          <a:rPr lang="en-US" altLang="zh-CN" sz="2800" i="1">
                            <a:solidFill>
                              <a:srgbClr val="0000FF"/>
                            </a:solidFill>
                            <a:latin typeface="Cambria Math"/>
                            <a:ea typeface="Cambria Math"/>
                          </a:rPr>
                          <m:t>−</m:t>
                        </m:r>
                        <m:sSub>
                          <m:sSubPr>
                            <m:ctrlPr>
                              <a:rPr lang="en-US" altLang="zh-CN" sz="2800" i="1">
                                <a:solidFill>
                                  <a:srgbClr val="0000FF"/>
                                </a:solidFill>
                                <a:latin typeface="Cambria Math"/>
                                <a:ea typeface="Cambria Math"/>
                              </a:rPr>
                            </m:ctrlPr>
                          </m:sSubPr>
                          <m:e>
                            <m:r>
                              <a:rPr lang="zh-CN" altLang="en-US" sz="2800" i="1" smtClean="0">
                                <a:solidFill>
                                  <a:srgbClr val="0000FF"/>
                                </a:solidFill>
                                <a:latin typeface="Cambria Math"/>
                                <a:ea typeface="Cambria Math"/>
                              </a:rPr>
                              <m:t>𝛽</m:t>
                            </m:r>
                          </m:e>
                          <m:sub>
                            <m:r>
                              <a:rPr lang="en-US" altLang="zh-CN" sz="2800" i="1">
                                <a:solidFill>
                                  <a:srgbClr val="0000FF"/>
                                </a:solidFill>
                                <a:latin typeface="Cambria Math"/>
                                <a:ea typeface="Cambria Math"/>
                              </a:rPr>
                              <m:t>𝑧</m:t>
                            </m:r>
                          </m:sub>
                        </m:sSub>
                      </m:den>
                    </m:f>
                  </m:oMath>
                </a14:m>
                <a:r>
                  <a:rPr lang="zh-CN" altLang="en-US" sz="2800" dirty="0" smtClean="0">
                    <a:solidFill>
                      <a:srgbClr val="0000FF"/>
                    </a:solidFill>
                  </a:rPr>
                  <a:t> </a:t>
                </a:r>
                <a:endParaRPr lang="zh-CN" altLang="en-US" sz="2800" dirty="0">
                  <a:solidFill>
                    <a:srgbClr val="0000FF"/>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240023" y="3534141"/>
                <a:ext cx="4364728" cy="778931"/>
              </a:xfrm>
              <a:prstGeom prst="rect">
                <a:avLst/>
              </a:prstGeom>
              <a:blipFill rotWithShape="1">
                <a:blip r:embed="rId3"/>
                <a:stretch>
                  <a:fillRect/>
                </a:stretch>
              </a:blipFill>
            </p:spPr>
            <p:txBody>
              <a:bodyPr/>
              <a:lstStyle/>
              <a:p>
                <a:r>
                  <a:rPr lang="zh-CN" altLang="en-US">
                    <a:noFill/>
                  </a:rPr>
                  <a:t> </a:t>
                </a:r>
              </a:p>
            </p:txBody>
          </p:sp>
        </mc:Fallback>
      </mc:AlternateContent>
      <p:sp>
        <p:nvSpPr>
          <p:cNvPr id="54" name="矩形 53"/>
          <p:cNvSpPr/>
          <p:nvPr/>
        </p:nvSpPr>
        <p:spPr>
          <a:xfrm>
            <a:off x="5024311" y="2866538"/>
            <a:ext cx="4030991" cy="400110"/>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sz="2000" dirty="0" smtClean="0">
                <a:solidFill>
                  <a:srgbClr val="0000FF"/>
                </a:solidFill>
              </a:rPr>
              <a:t>横动量：</a:t>
            </a:r>
            <a:endParaRPr lang="zh-CN" altLang="en-US" sz="2000" dirty="0">
              <a:solidFill>
                <a:srgbClr val="0000FF"/>
              </a:solidFill>
            </a:endParaRPr>
          </a:p>
        </p:txBody>
      </p:sp>
      <mc:AlternateContent xmlns:mc="http://schemas.openxmlformats.org/markup-compatibility/2006" xmlns:a14="http://schemas.microsoft.com/office/drawing/2010/main">
        <mc:Choice Requires="a14">
          <p:sp>
            <p:nvSpPr>
              <p:cNvPr id="55" name="TextBox 54"/>
              <p:cNvSpPr txBox="1"/>
              <p:nvPr/>
            </p:nvSpPr>
            <p:spPr>
              <a:xfrm>
                <a:off x="5534284" y="3426001"/>
                <a:ext cx="3222443" cy="995209"/>
              </a:xfrm>
              <a:prstGeom prst="rect">
                <a:avLst/>
              </a:prstGeom>
              <a:noFill/>
            </p:spPr>
            <p:txBody>
              <a:bodyPr wrap="square" rtlCol="0">
                <a:spAutoFit/>
              </a:bodyPr>
              <a:lstStyle/>
              <a:p>
                <a14:m>
                  <m:oMath xmlns:m="http://schemas.openxmlformats.org/officeDocument/2006/math">
                    <m:sSub>
                      <m:sSubPr>
                        <m:ctrlPr>
                          <a:rPr lang="en-US" altLang="zh-CN" sz="2800" b="0" i="1" smtClean="0">
                            <a:solidFill>
                              <a:srgbClr val="0000FF"/>
                            </a:solidFill>
                            <a:latin typeface="Cambria Math"/>
                          </a:rPr>
                        </m:ctrlPr>
                      </m:sSubPr>
                      <m:e>
                        <m:r>
                          <a:rPr lang="en-US" altLang="zh-CN" sz="2800" b="0" i="1" smtClean="0">
                            <a:solidFill>
                              <a:srgbClr val="0000FF"/>
                            </a:solidFill>
                            <a:latin typeface="Cambria Math"/>
                          </a:rPr>
                          <m:t>𝑝</m:t>
                        </m:r>
                      </m:e>
                      <m:sub>
                        <m:r>
                          <m:rPr>
                            <m:sty m:val="p"/>
                          </m:rPr>
                          <a:rPr lang="en-US" altLang="zh-CN" sz="2800" i="1">
                            <a:solidFill>
                              <a:srgbClr val="0000FF"/>
                            </a:solidFill>
                            <a:latin typeface="Cambria Math"/>
                          </a:rPr>
                          <m:t>tr</m:t>
                        </m:r>
                      </m:sub>
                    </m:sSub>
                    <m:r>
                      <a:rPr lang="en-US" altLang="zh-CN" sz="2800" b="0" i="1" smtClean="0">
                        <a:solidFill>
                          <a:srgbClr val="0000FF"/>
                        </a:solidFill>
                        <a:latin typeface="Cambria Math"/>
                        <a:ea typeface="Cambria Math"/>
                      </a:rPr>
                      <m:t>≡</m:t>
                    </m:r>
                    <m:rad>
                      <m:radPr>
                        <m:degHide m:val="on"/>
                        <m:ctrlPr>
                          <a:rPr lang="en-US" altLang="zh-CN" sz="2800" b="0" i="1" smtClean="0">
                            <a:solidFill>
                              <a:srgbClr val="0000FF"/>
                            </a:solidFill>
                            <a:latin typeface="Cambria Math"/>
                            <a:ea typeface="Cambria Math"/>
                          </a:rPr>
                        </m:ctrlPr>
                      </m:radPr>
                      <m:deg/>
                      <m:e>
                        <m:sSubSup>
                          <m:sSubSupPr>
                            <m:ctrlPr>
                              <a:rPr lang="en-US" altLang="zh-CN" sz="2800" b="0" i="1" smtClean="0">
                                <a:solidFill>
                                  <a:srgbClr val="0000FF"/>
                                </a:solidFill>
                                <a:latin typeface="Cambria Math"/>
                                <a:ea typeface="Cambria Math"/>
                              </a:rPr>
                            </m:ctrlPr>
                          </m:sSubSupPr>
                          <m:e>
                            <m:r>
                              <a:rPr lang="en-US" altLang="zh-CN" sz="2800" b="0" i="1" smtClean="0">
                                <a:solidFill>
                                  <a:srgbClr val="0000FF"/>
                                </a:solidFill>
                                <a:latin typeface="Cambria Math"/>
                                <a:ea typeface="Cambria Math"/>
                              </a:rPr>
                              <m:t>𝑝</m:t>
                            </m:r>
                          </m:e>
                          <m:sub>
                            <m:r>
                              <a:rPr lang="en-US" altLang="zh-CN" sz="2800" b="0" i="1" smtClean="0">
                                <a:solidFill>
                                  <a:srgbClr val="0000FF"/>
                                </a:solidFill>
                                <a:latin typeface="Cambria Math"/>
                                <a:ea typeface="Cambria Math"/>
                              </a:rPr>
                              <m:t>𝑥</m:t>
                            </m:r>
                          </m:sub>
                          <m:sup>
                            <m:r>
                              <a:rPr lang="en-US" altLang="zh-CN" sz="2800" b="0" i="1" smtClean="0">
                                <a:solidFill>
                                  <a:srgbClr val="0000FF"/>
                                </a:solidFill>
                                <a:latin typeface="Cambria Math"/>
                                <a:ea typeface="Cambria Math"/>
                              </a:rPr>
                              <m:t>2</m:t>
                            </m:r>
                          </m:sup>
                        </m:sSubSup>
                        <m:r>
                          <a:rPr lang="en-US" altLang="zh-CN" sz="2800" b="0" i="1" smtClean="0">
                            <a:solidFill>
                              <a:srgbClr val="0000FF"/>
                            </a:solidFill>
                            <a:latin typeface="Cambria Math"/>
                            <a:ea typeface="Cambria Math"/>
                          </a:rPr>
                          <m:t>+</m:t>
                        </m:r>
                        <m:sSubSup>
                          <m:sSubSupPr>
                            <m:ctrlPr>
                              <a:rPr lang="en-US" altLang="zh-CN" sz="2800" i="1">
                                <a:solidFill>
                                  <a:srgbClr val="0000FF"/>
                                </a:solidFill>
                                <a:latin typeface="Cambria Math"/>
                                <a:ea typeface="Cambria Math"/>
                              </a:rPr>
                            </m:ctrlPr>
                          </m:sSubSupPr>
                          <m:e>
                            <m:r>
                              <a:rPr lang="en-US" altLang="zh-CN" sz="2800" i="1">
                                <a:solidFill>
                                  <a:srgbClr val="0000FF"/>
                                </a:solidFill>
                                <a:latin typeface="Cambria Math"/>
                                <a:ea typeface="Cambria Math"/>
                              </a:rPr>
                              <m:t>𝑝</m:t>
                            </m:r>
                          </m:e>
                          <m:sub>
                            <m:r>
                              <a:rPr lang="en-US" altLang="zh-CN" sz="2800" b="0" i="1" smtClean="0">
                                <a:solidFill>
                                  <a:srgbClr val="0000FF"/>
                                </a:solidFill>
                                <a:latin typeface="Cambria Math"/>
                                <a:ea typeface="Cambria Math"/>
                              </a:rPr>
                              <m:t>𝑦</m:t>
                            </m:r>
                          </m:sub>
                          <m:sup>
                            <m:r>
                              <a:rPr lang="en-US" altLang="zh-CN" sz="2800" i="1">
                                <a:solidFill>
                                  <a:srgbClr val="0000FF"/>
                                </a:solidFill>
                                <a:latin typeface="Cambria Math"/>
                                <a:ea typeface="Cambria Math"/>
                              </a:rPr>
                              <m:t>2</m:t>
                            </m:r>
                          </m:sup>
                        </m:sSubSup>
                      </m:e>
                    </m:rad>
                  </m:oMath>
                </a14:m>
                <a:r>
                  <a:rPr lang="zh-CN" altLang="en-US" sz="2800" dirty="0" smtClean="0">
                    <a:solidFill>
                      <a:srgbClr val="0000FF"/>
                    </a:solidFill>
                  </a:rPr>
                  <a:t> </a:t>
                </a:r>
                <a:endParaRPr lang="zh-CN" altLang="en-US" sz="2800" dirty="0">
                  <a:solidFill>
                    <a:srgbClr val="0000FF"/>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5534284" y="3426001"/>
                <a:ext cx="3222443" cy="995209"/>
              </a:xfrm>
              <a:prstGeom prst="rect">
                <a:avLst/>
              </a:prstGeom>
              <a:blipFill rotWithShape="1">
                <a:blip r:embed="rId4"/>
                <a:stretch>
                  <a:fillRect/>
                </a:stretch>
              </a:blipFill>
            </p:spPr>
            <p:txBody>
              <a:bodyPr/>
              <a:lstStyle/>
              <a:p>
                <a:r>
                  <a:rPr lang="zh-CN" altLang="en-US">
                    <a:noFill/>
                  </a:rPr>
                  <a:t> </a:t>
                </a:r>
              </a:p>
            </p:txBody>
          </p:sp>
        </mc:Fallback>
      </mc:AlternateContent>
      <p:grpSp>
        <p:nvGrpSpPr>
          <p:cNvPr id="4" name="组合 3"/>
          <p:cNvGrpSpPr/>
          <p:nvPr/>
        </p:nvGrpSpPr>
        <p:grpSpPr>
          <a:xfrm>
            <a:off x="210817" y="1754374"/>
            <a:ext cx="3985886" cy="525342"/>
            <a:chOff x="105376" y="1700808"/>
            <a:chExt cx="5314515" cy="525342"/>
          </a:xfrm>
        </p:grpSpPr>
        <p:sp>
          <p:nvSpPr>
            <p:cNvPr id="190475" name="右箭头 190474"/>
            <p:cNvSpPr/>
            <p:nvPr/>
          </p:nvSpPr>
          <p:spPr>
            <a:xfrm>
              <a:off x="105376" y="1807941"/>
              <a:ext cx="345071" cy="418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7" name="TextBox 56"/>
                <p:cNvSpPr txBox="1"/>
                <p:nvPr/>
              </p:nvSpPr>
              <p:spPr>
                <a:xfrm>
                  <a:off x="281088" y="1700808"/>
                  <a:ext cx="513880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CN" sz="2800" b="0" i="1" smtClean="0">
                                <a:latin typeface="Cambria Math"/>
                              </a:rPr>
                            </m:ctrlPr>
                          </m:dPr>
                          <m:e>
                            <m:sSub>
                              <m:sSubPr>
                                <m:ctrlPr>
                                  <a:rPr lang="en-US" altLang="zh-CN" sz="2800" i="1">
                                    <a:latin typeface="Cambria Math"/>
                                  </a:rPr>
                                </m:ctrlPr>
                              </m:sSubPr>
                              <m:e>
                                <m:r>
                                  <a:rPr lang="en-US" altLang="zh-CN" sz="2800" b="0" i="1" smtClean="0">
                                    <a:latin typeface="Cambria Math"/>
                                  </a:rPr>
                                  <m:t>𝑝</m:t>
                                </m:r>
                              </m:e>
                              <m:sub>
                                <m:r>
                                  <a:rPr lang="en-US" altLang="zh-CN" sz="2800" b="0" i="1" smtClean="0">
                                    <a:latin typeface="Cambria Math"/>
                                  </a:rPr>
                                  <m:t>𝑥</m:t>
                                </m:r>
                              </m:sub>
                            </m:sSub>
                            <m:r>
                              <a:rPr lang="en-US" altLang="zh-CN" sz="2800" b="0" i="1" smtClean="0">
                                <a:latin typeface="Cambria Math"/>
                              </a:rPr>
                              <m:t>,</m:t>
                            </m:r>
                            <m:sSub>
                              <m:sSubPr>
                                <m:ctrlPr>
                                  <a:rPr lang="en-US" altLang="zh-CN" sz="2800" i="1">
                                    <a:latin typeface="Cambria Math"/>
                                  </a:rPr>
                                </m:ctrlPr>
                              </m:sSubPr>
                              <m:e>
                                <m:r>
                                  <a:rPr lang="en-US" altLang="zh-CN" sz="2800" i="1">
                                    <a:latin typeface="Cambria Math"/>
                                  </a:rPr>
                                  <m:t>𝑝</m:t>
                                </m:r>
                              </m:e>
                              <m:sub>
                                <m:r>
                                  <a:rPr lang="en-US" altLang="zh-CN" sz="2800" i="1">
                                    <a:latin typeface="Cambria Math"/>
                                  </a:rPr>
                                  <m:t>𝑥</m:t>
                                </m:r>
                              </m:sub>
                            </m:sSub>
                            <m:r>
                              <a:rPr lang="en-US" altLang="zh-CN" sz="2800" b="0" i="1" smtClean="0">
                                <a:latin typeface="Cambria Math"/>
                              </a:rPr>
                              <m:t>,</m:t>
                            </m:r>
                            <m:sSub>
                              <m:sSubPr>
                                <m:ctrlPr>
                                  <a:rPr lang="en-US" altLang="zh-CN" sz="2800" i="1" smtClean="0">
                                    <a:latin typeface="Cambria Math"/>
                                  </a:rPr>
                                </m:ctrlPr>
                              </m:sSubPr>
                              <m:e>
                                <m:r>
                                  <a:rPr lang="en-US" altLang="zh-CN" sz="2800" i="1">
                                    <a:latin typeface="Cambria Math"/>
                                  </a:rPr>
                                  <m:t>𝑝</m:t>
                                </m:r>
                              </m:e>
                              <m:sub>
                                <m:r>
                                  <a:rPr lang="en-US" altLang="zh-CN" sz="2800" b="0" i="1" smtClean="0">
                                    <a:latin typeface="Cambria Math"/>
                                  </a:rPr>
                                  <m:t>𝑧</m:t>
                                </m:r>
                              </m:sub>
                            </m:sSub>
                          </m:e>
                        </m:d>
                        <m:r>
                          <a:rPr lang="en-US" altLang="zh-CN" sz="2800" b="0" i="1" smtClean="0">
                            <a:latin typeface="Cambria Math"/>
                            <a:ea typeface="Cambria Math"/>
                          </a:rPr>
                          <m:t>→</m:t>
                        </m:r>
                        <m:d>
                          <m:dPr>
                            <m:ctrlPr>
                              <a:rPr lang="en-US" altLang="zh-CN" sz="2800" b="0" i="1" smtClean="0">
                                <a:latin typeface="Cambria Math"/>
                                <a:ea typeface="Cambria Math"/>
                              </a:rPr>
                            </m:ctrlPr>
                          </m:dPr>
                          <m:e>
                            <m:sSub>
                              <m:sSubPr>
                                <m:ctrlPr>
                                  <a:rPr lang="en-US" altLang="zh-CN" sz="2800" i="1">
                                    <a:latin typeface="Cambria Math"/>
                                  </a:rPr>
                                </m:ctrlPr>
                              </m:sSubPr>
                              <m:e>
                                <m:r>
                                  <a:rPr lang="en-US" altLang="zh-CN" sz="2800" i="1">
                                    <a:latin typeface="Cambria Math"/>
                                  </a:rPr>
                                  <m:t>𝑝</m:t>
                                </m:r>
                              </m:e>
                              <m:sub>
                                <m:r>
                                  <m:rPr>
                                    <m:sty m:val="p"/>
                                  </m:rPr>
                                  <a:rPr lang="en-US" altLang="zh-CN" sz="2800" b="0" i="0" smtClean="0">
                                    <a:latin typeface="Cambria Math"/>
                                  </a:rPr>
                                  <m:t>tr</m:t>
                                </m:r>
                              </m:sub>
                            </m:sSub>
                            <m:r>
                              <a:rPr lang="en-US" altLang="zh-CN" sz="2800" b="0" i="1" smtClean="0">
                                <a:latin typeface="Cambria Math"/>
                              </a:rPr>
                              <m:t>,</m:t>
                            </m:r>
                            <m:r>
                              <a:rPr lang="en-US" altLang="zh-CN" sz="2800" b="0" i="1" smtClean="0">
                                <a:latin typeface="Cambria Math"/>
                              </a:rPr>
                              <m:t>𝑦</m:t>
                            </m:r>
                            <m:r>
                              <a:rPr lang="en-US" altLang="zh-CN" sz="2800" b="0" i="1" smtClean="0">
                                <a:latin typeface="Cambria Math"/>
                              </a:rPr>
                              <m:t>,</m:t>
                            </m:r>
                            <m:r>
                              <a:rPr lang="zh-CN" altLang="en-US" sz="2800" b="0" i="1" smtClean="0">
                                <a:latin typeface="Cambria Math"/>
                              </a:rPr>
                              <m:t>𝜑</m:t>
                            </m:r>
                          </m:e>
                        </m:d>
                      </m:oMath>
                    </m:oMathPara>
                  </a14:m>
                  <a:endParaRPr lang="zh-CN" altLang="en-US" sz="2800" dirty="0"/>
                </a:p>
              </p:txBody>
            </p:sp>
          </mc:Choice>
          <mc:Fallback xmlns="">
            <p:sp>
              <p:nvSpPr>
                <p:cNvPr id="57" name="TextBox 56"/>
                <p:cNvSpPr txBox="1">
                  <a:spLocks noRot="1" noChangeAspect="1" noMove="1" noResize="1" noEditPoints="1" noAdjustHandles="1" noChangeArrowheads="1" noChangeShapeType="1" noTextEdit="1"/>
                </p:cNvSpPr>
                <p:nvPr/>
              </p:nvSpPr>
              <p:spPr>
                <a:xfrm>
                  <a:off x="281088" y="1700808"/>
                  <a:ext cx="5138803" cy="523220"/>
                </a:xfrm>
                <a:prstGeom prst="rect">
                  <a:avLst/>
                </a:prstGeom>
                <a:blipFill rotWithShape="1">
                  <a:blip r:embed="rId10"/>
                  <a:stretch>
                    <a:fillRect/>
                  </a:stretch>
                </a:blipFill>
              </p:spPr>
              <p:txBody>
                <a:bodyPr/>
                <a:lstStyle/>
                <a:p>
                  <a:r>
                    <a:rPr lang="zh-CN" altLang="en-US">
                      <a:noFill/>
                    </a:rPr>
                    <a:t> </a:t>
                  </a:r>
                </a:p>
              </p:txBody>
            </p:sp>
          </mc:Fallback>
        </mc:AlternateContent>
      </p:grpSp>
      <p:sp>
        <p:nvSpPr>
          <p:cNvPr id="58" name="矩形 57"/>
          <p:cNvSpPr/>
          <p:nvPr/>
        </p:nvSpPr>
        <p:spPr>
          <a:xfrm>
            <a:off x="143508" y="1268760"/>
            <a:ext cx="4030991" cy="400110"/>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sz="2000" dirty="0">
                <a:solidFill>
                  <a:schemeClr val="tx1"/>
                </a:solidFill>
              </a:rPr>
              <a:t>通</a:t>
            </a:r>
            <a:r>
              <a:rPr lang="zh-CN" altLang="en-US" sz="2000" dirty="0" smtClean="0">
                <a:solidFill>
                  <a:schemeClr val="tx1"/>
                </a:solidFill>
              </a:rPr>
              <a:t>常做如下坐标系变换：</a:t>
            </a:r>
            <a:endParaRPr lang="zh-CN" altLang="en-US" sz="2000" dirty="0">
              <a:solidFill>
                <a:schemeClr val="tx1"/>
              </a:solidFill>
            </a:endParaRPr>
          </a:p>
        </p:txBody>
      </p:sp>
      <mc:AlternateContent xmlns:mc="http://schemas.openxmlformats.org/markup-compatibility/2006" xmlns:a14="http://schemas.microsoft.com/office/drawing/2010/main">
        <mc:Choice Requires="a14">
          <p:sp>
            <p:nvSpPr>
              <p:cNvPr id="59" name="矩形 58"/>
              <p:cNvSpPr/>
              <p:nvPr/>
            </p:nvSpPr>
            <p:spPr>
              <a:xfrm>
                <a:off x="-13216" y="6488668"/>
                <a:ext cx="5858122" cy="369332"/>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dirty="0" smtClean="0">
                    <a:solidFill>
                      <a:srgbClr val="00B050"/>
                    </a:solidFill>
                  </a:rPr>
                  <a:t>      注：速度的</a:t>
                </a:r>
                <a:r>
                  <a:rPr lang="en-US" altLang="zh-CN" dirty="0" smtClean="0">
                    <a:solidFill>
                      <a:srgbClr val="00B050"/>
                    </a:solidFill>
                  </a:rPr>
                  <a:t>Lorentz</a:t>
                </a:r>
                <a:r>
                  <a:rPr lang="zh-CN" altLang="en-US" dirty="0" smtClean="0">
                    <a:solidFill>
                      <a:srgbClr val="00B050"/>
                    </a:solidFill>
                  </a:rPr>
                  <a:t>变换：</a:t>
                </a:r>
                <a14:m>
                  <m:oMath xmlns:m="http://schemas.openxmlformats.org/officeDocument/2006/math">
                    <m:sSup>
                      <m:sSupPr>
                        <m:ctrlPr>
                          <a:rPr lang="en-US" altLang="zh-CN" i="1" smtClean="0">
                            <a:solidFill>
                              <a:srgbClr val="00B050"/>
                            </a:solidFill>
                            <a:latin typeface="Cambria Math"/>
                          </a:rPr>
                        </m:ctrlPr>
                      </m:sSupPr>
                      <m:e>
                        <m:r>
                          <a:rPr lang="en-US" altLang="zh-CN" b="0" i="1" smtClean="0">
                            <a:solidFill>
                              <a:srgbClr val="00B050"/>
                            </a:solidFill>
                            <a:latin typeface="Cambria Math"/>
                          </a:rPr>
                          <m:t>𝑣</m:t>
                        </m:r>
                      </m:e>
                      <m:sup>
                        <m:r>
                          <a:rPr lang="en-US" altLang="zh-CN" b="0" i="1" smtClean="0">
                            <a:solidFill>
                              <a:srgbClr val="00B050"/>
                            </a:solidFill>
                            <a:latin typeface="Cambria Math"/>
                          </a:rPr>
                          <m:t>′</m:t>
                        </m:r>
                      </m:sup>
                    </m:sSup>
                    <m:r>
                      <a:rPr lang="en-US" altLang="zh-CN" b="0" i="1" smtClean="0">
                        <a:solidFill>
                          <a:srgbClr val="00B050"/>
                        </a:solidFill>
                        <a:latin typeface="Cambria Math"/>
                      </a:rPr>
                      <m:t>=</m:t>
                    </m:r>
                    <m:d>
                      <m:dPr>
                        <m:ctrlPr>
                          <a:rPr lang="en-US" altLang="zh-CN" b="0" i="1" smtClean="0">
                            <a:solidFill>
                              <a:srgbClr val="00B050"/>
                            </a:solidFill>
                            <a:latin typeface="Cambria Math"/>
                          </a:rPr>
                        </m:ctrlPr>
                      </m:dPr>
                      <m:e>
                        <m:r>
                          <a:rPr lang="en-US" altLang="zh-CN" b="0" i="1" smtClean="0">
                            <a:solidFill>
                              <a:srgbClr val="00B050"/>
                            </a:solidFill>
                            <a:latin typeface="Cambria Math"/>
                          </a:rPr>
                          <m:t>𝑣</m:t>
                        </m:r>
                        <m:r>
                          <a:rPr lang="en-US" altLang="zh-CN" b="0" i="1" smtClean="0">
                            <a:solidFill>
                              <a:srgbClr val="00B050"/>
                            </a:solidFill>
                            <a:latin typeface="Cambria Math"/>
                          </a:rPr>
                          <m:t>−</m:t>
                        </m:r>
                        <m:sSub>
                          <m:sSubPr>
                            <m:ctrlPr>
                              <a:rPr lang="en-US" altLang="zh-CN" b="0" i="1" smtClean="0">
                                <a:solidFill>
                                  <a:srgbClr val="00B050"/>
                                </a:solidFill>
                                <a:latin typeface="Cambria Math"/>
                              </a:rPr>
                            </m:ctrlPr>
                          </m:sSubPr>
                          <m:e>
                            <m:r>
                              <a:rPr lang="en-US" altLang="zh-CN" b="0" i="1" smtClean="0">
                                <a:solidFill>
                                  <a:srgbClr val="00B050"/>
                                </a:solidFill>
                                <a:latin typeface="Cambria Math"/>
                              </a:rPr>
                              <m:t>𝑣</m:t>
                            </m:r>
                          </m:e>
                          <m:sub>
                            <m:r>
                              <a:rPr lang="en-US" altLang="zh-CN" b="0" i="1" smtClean="0">
                                <a:solidFill>
                                  <a:srgbClr val="00B050"/>
                                </a:solidFill>
                                <a:latin typeface="Cambria Math"/>
                              </a:rPr>
                              <m:t>0</m:t>
                            </m:r>
                          </m:sub>
                        </m:sSub>
                      </m:e>
                    </m:d>
                    <m:r>
                      <a:rPr lang="en-US" altLang="zh-CN" b="0" i="1" smtClean="0">
                        <a:solidFill>
                          <a:srgbClr val="00B050"/>
                        </a:solidFill>
                        <a:latin typeface="Cambria Math"/>
                      </a:rPr>
                      <m:t>/</m:t>
                    </m:r>
                    <m:d>
                      <m:dPr>
                        <m:ctrlPr>
                          <a:rPr lang="en-US" altLang="zh-CN" b="0" i="1" smtClean="0">
                            <a:solidFill>
                              <a:srgbClr val="00B050"/>
                            </a:solidFill>
                            <a:latin typeface="Cambria Math"/>
                          </a:rPr>
                        </m:ctrlPr>
                      </m:dPr>
                      <m:e>
                        <m:r>
                          <a:rPr lang="en-US" altLang="zh-CN" b="0" i="1" smtClean="0">
                            <a:solidFill>
                              <a:srgbClr val="00B050"/>
                            </a:solidFill>
                            <a:latin typeface="Cambria Math"/>
                          </a:rPr>
                          <m:t>1−</m:t>
                        </m:r>
                        <m:sSub>
                          <m:sSubPr>
                            <m:ctrlPr>
                              <a:rPr lang="en-US" altLang="zh-CN" b="0" i="1" smtClean="0">
                                <a:solidFill>
                                  <a:srgbClr val="00B050"/>
                                </a:solidFill>
                                <a:latin typeface="Cambria Math"/>
                              </a:rPr>
                            </m:ctrlPr>
                          </m:sSubPr>
                          <m:e>
                            <m:r>
                              <a:rPr lang="en-US" altLang="zh-CN" b="0" i="1" smtClean="0">
                                <a:solidFill>
                                  <a:srgbClr val="00B050"/>
                                </a:solidFill>
                                <a:latin typeface="Cambria Math"/>
                              </a:rPr>
                              <m:t>𝑣𝑣</m:t>
                            </m:r>
                          </m:e>
                          <m:sub>
                            <m:r>
                              <a:rPr lang="en-US" altLang="zh-CN" b="0" i="1" smtClean="0">
                                <a:solidFill>
                                  <a:srgbClr val="00B050"/>
                                </a:solidFill>
                                <a:latin typeface="Cambria Math"/>
                              </a:rPr>
                              <m:t>0</m:t>
                            </m:r>
                          </m:sub>
                        </m:sSub>
                        <m:r>
                          <a:rPr lang="en-US" altLang="zh-CN" b="0" i="1" smtClean="0">
                            <a:solidFill>
                              <a:srgbClr val="00B050"/>
                            </a:solidFill>
                            <a:latin typeface="Cambria Math"/>
                          </a:rPr>
                          <m:t>/</m:t>
                        </m:r>
                        <m:r>
                          <a:rPr lang="en-US" altLang="zh-CN" b="0" i="1" smtClean="0">
                            <a:solidFill>
                              <a:srgbClr val="00B050"/>
                            </a:solidFill>
                            <a:latin typeface="Cambria Math"/>
                          </a:rPr>
                          <m:t>𝑐</m:t>
                        </m:r>
                        <m:r>
                          <a:rPr lang="en-US" altLang="zh-CN" b="0" i="1" baseline="30000" smtClean="0">
                            <a:solidFill>
                              <a:srgbClr val="00B050"/>
                            </a:solidFill>
                            <a:latin typeface="Cambria Math"/>
                          </a:rPr>
                          <m:t>2</m:t>
                        </m:r>
                      </m:e>
                    </m:d>
                  </m:oMath>
                </a14:m>
                <a:endParaRPr lang="zh-CN" altLang="en-US" dirty="0">
                  <a:solidFill>
                    <a:srgbClr val="00B050"/>
                  </a:solidFill>
                </a:endParaRPr>
              </a:p>
            </p:txBody>
          </p:sp>
        </mc:Choice>
        <mc:Fallback xmlns="">
          <p:sp>
            <p:nvSpPr>
              <p:cNvPr id="59" name="矩形 58"/>
              <p:cNvSpPr>
                <a:spLocks noRot="1" noChangeAspect="1" noMove="1" noResize="1" noEditPoints="1" noAdjustHandles="1" noChangeArrowheads="1" noChangeShapeType="1" noTextEdit="1"/>
              </p:cNvSpPr>
              <p:nvPr/>
            </p:nvSpPr>
            <p:spPr>
              <a:xfrm>
                <a:off x="-13216" y="6488668"/>
                <a:ext cx="5858122" cy="369332"/>
              </a:xfrm>
              <a:prstGeom prst="rect">
                <a:avLst/>
              </a:prstGeom>
              <a:blipFill rotWithShape="1">
                <a:blip r:embed="rId11"/>
                <a:stretch>
                  <a:fillRect/>
                </a:stretch>
              </a:blipFill>
            </p:spPr>
            <p:txBody>
              <a:bodyPr/>
              <a:lstStyle/>
              <a:p>
                <a:r>
                  <a:rPr lang="zh-CN" altLang="en-US">
                    <a:noFill/>
                  </a:rPr>
                  <a:t> </a:t>
                </a:r>
              </a:p>
            </p:txBody>
          </p:sp>
        </mc:Fallback>
      </mc:AlternateContent>
      <p:grpSp>
        <p:nvGrpSpPr>
          <p:cNvPr id="190479" name="组合 190478"/>
          <p:cNvGrpSpPr/>
          <p:nvPr/>
        </p:nvGrpSpPr>
        <p:grpSpPr>
          <a:xfrm>
            <a:off x="5534284" y="611403"/>
            <a:ext cx="3190000" cy="2203425"/>
            <a:chOff x="6693810" y="555852"/>
            <a:chExt cx="4253333" cy="2203425"/>
          </a:xfrm>
        </p:grpSpPr>
        <p:grpSp>
          <p:nvGrpSpPr>
            <p:cNvPr id="190473" name="组合 190472"/>
            <p:cNvGrpSpPr/>
            <p:nvPr/>
          </p:nvGrpSpPr>
          <p:grpSpPr>
            <a:xfrm>
              <a:off x="6693810" y="555852"/>
              <a:ext cx="4253333" cy="2203425"/>
              <a:chOff x="6600056" y="796062"/>
              <a:chExt cx="3900168" cy="1912858"/>
            </a:xfrm>
          </p:grpSpPr>
          <p:sp>
            <p:nvSpPr>
              <p:cNvPr id="29" name="立方体 28"/>
              <p:cNvSpPr/>
              <p:nvPr/>
            </p:nvSpPr>
            <p:spPr>
              <a:xfrm>
                <a:off x="7068108" y="1367057"/>
                <a:ext cx="540060" cy="1341863"/>
              </a:xfrm>
              <a:prstGeom prst="cube">
                <a:avLst>
                  <a:gd name="adj" fmla="val 100000"/>
                </a:avLst>
              </a:prstGeom>
              <a:solidFill>
                <a:srgbClr val="FFCCCC"/>
              </a:solid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0" name="直接箭头连接符 9"/>
              <p:cNvCxnSpPr/>
              <p:nvPr/>
            </p:nvCxnSpPr>
            <p:spPr>
              <a:xfrm>
                <a:off x="7320136" y="2060848"/>
                <a:ext cx="266429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7320136" y="980728"/>
                <a:ext cx="0" cy="1080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6600056" y="1124744"/>
                <a:ext cx="1669504" cy="15841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7320136" y="1412776"/>
                <a:ext cx="1512168" cy="6480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8858593" y="136705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25" name="直接连接符 24"/>
              <p:cNvCxnSpPr/>
              <p:nvPr/>
            </p:nvCxnSpPr>
            <p:spPr>
              <a:xfrm flipH="1">
                <a:off x="7608168" y="1412776"/>
                <a:ext cx="12241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7320136" y="1412776"/>
                <a:ext cx="288032" cy="648072"/>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0464" name="任意多边形 190463"/>
              <p:cNvSpPr/>
              <p:nvPr/>
            </p:nvSpPr>
            <p:spPr>
              <a:xfrm>
                <a:off x="7510462" y="1632036"/>
                <a:ext cx="97706" cy="104775"/>
              </a:xfrm>
              <a:custGeom>
                <a:avLst/>
                <a:gdLst>
                  <a:gd name="connsiteX0" fmla="*/ 0 w 104775"/>
                  <a:gd name="connsiteY0" fmla="*/ 0 h 190500"/>
                  <a:gd name="connsiteX1" fmla="*/ 76200 w 104775"/>
                  <a:gd name="connsiteY1" fmla="*/ 85725 h 190500"/>
                  <a:gd name="connsiteX2" fmla="*/ 104775 w 104775"/>
                  <a:gd name="connsiteY2" fmla="*/ 190500 h 190500"/>
                </a:gdLst>
                <a:ahLst/>
                <a:cxnLst>
                  <a:cxn ang="0">
                    <a:pos x="connsiteX0" y="connsiteY0"/>
                  </a:cxn>
                  <a:cxn ang="0">
                    <a:pos x="connsiteX1" y="connsiteY1"/>
                  </a:cxn>
                  <a:cxn ang="0">
                    <a:pos x="connsiteX2" y="connsiteY2"/>
                  </a:cxn>
                </a:cxnLst>
                <a:rect l="l" t="t" r="r" b="b"/>
                <a:pathLst>
                  <a:path w="104775" h="190500">
                    <a:moveTo>
                      <a:pt x="0" y="0"/>
                    </a:moveTo>
                    <a:cubicBezTo>
                      <a:pt x="29369" y="26987"/>
                      <a:pt x="58738" y="53975"/>
                      <a:pt x="76200" y="85725"/>
                    </a:cubicBezTo>
                    <a:cubicBezTo>
                      <a:pt x="93662" y="117475"/>
                      <a:pt x="99218" y="153987"/>
                      <a:pt x="104775" y="1905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mc:AlternateContent xmlns:mc="http://schemas.openxmlformats.org/markup-compatibility/2006" xmlns:a14="http://schemas.microsoft.com/office/drawing/2010/main">
            <mc:Choice Requires="a14">
              <p:sp>
                <p:nvSpPr>
                  <p:cNvPr id="35" name="矩形 34"/>
                  <p:cNvSpPr/>
                  <p:nvPr/>
                </p:nvSpPr>
                <p:spPr>
                  <a:xfrm>
                    <a:off x="8683638" y="1072813"/>
                    <a:ext cx="191336" cy="347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a:rPr>
                            <m:t>𝑝</m:t>
                          </m:r>
                        </m:oMath>
                      </m:oMathPara>
                    </a14:m>
                    <a:endParaRPr lang="zh-CN" altLang="en-US" sz="2000" dirty="0">
                      <a:solidFill>
                        <a:schemeClr val="tx1"/>
                      </a:solidFill>
                    </a:endParaRPr>
                  </a:p>
                </p:txBody>
              </p:sp>
            </mc:Choice>
            <mc:Fallback xmlns="">
              <p:sp>
                <p:nvSpPr>
                  <p:cNvPr id="35" name="矩形 34"/>
                  <p:cNvSpPr>
                    <a:spLocks noRot="1" noChangeAspect="1" noMove="1" noResize="1" noEditPoints="1" noAdjustHandles="1" noChangeArrowheads="1" noChangeShapeType="1" noTextEdit="1"/>
                  </p:cNvSpPr>
                  <p:nvPr/>
                </p:nvSpPr>
                <p:spPr>
                  <a:xfrm>
                    <a:off x="8683638" y="1072813"/>
                    <a:ext cx="191336" cy="347347"/>
                  </a:xfrm>
                  <a:prstGeom prst="rect">
                    <a:avLst/>
                  </a:prstGeom>
                  <a:blipFill rotWithShape="1">
                    <a:blip r:embed="rId12"/>
                    <a:stretch>
                      <a:fillRect r="-55882"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矩形 35"/>
                  <p:cNvSpPr/>
                  <p:nvPr/>
                </p:nvSpPr>
                <p:spPr>
                  <a:xfrm>
                    <a:off x="7510462" y="1043444"/>
                    <a:ext cx="423080" cy="347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chemeClr val="tx1"/>
                                  </a:solidFill>
                                  <a:latin typeface="Cambria Math"/>
                                </a:rPr>
                              </m:ctrlPr>
                            </m:sSubPr>
                            <m:e>
                              <m:r>
                                <a:rPr lang="en-US" altLang="zh-CN" sz="2000" b="0" i="1" smtClean="0">
                                  <a:solidFill>
                                    <a:schemeClr val="tx1"/>
                                  </a:solidFill>
                                  <a:latin typeface="Cambria Math"/>
                                </a:rPr>
                                <m:t>𝑝</m:t>
                              </m:r>
                            </m:e>
                            <m:sub>
                              <m:r>
                                <m:rPr>
                                  <m:sty m:val="p"/>
                                </m:rPr>
                                <a:rPr lang="en-US" altLang="zh-CN" sz="2000" i="1">
                                  <a:solidFill>
                                    <a:schemeClr val="tx1"/>
                                  </a:solidFill>
                                  <a:latin typeface="Cambria Math"/>
                                </a:rPr>
                                <m:t>tr</m:t>
                              </m:r>
                            </m:sub>
                          </m:sSub>
                        </m:oMath>
                      </m:oMathPara>
                    </a14:m>
                    <a:endParaRPr lang="zh-CN" altLang="en-US" sz="2000" dirty="0">
                      <a:solidFill>
                        <a:schemeClr val="tx1"/>
                      </a:solidFill>
                    </a:endParaRPr>
                  </a:p>
                </p:txBody>
              </p:sp>
            </mc:Choice>
            <mc:Fallback xmlns="">
              <p:sp>
                <p:nvSpPr>
                  <p:cNvPr id="36" name="矩形 35"/>
                  <p:cNvSpPr>
                    <a:spLocks noRot="1" noChangeAspect="1" noMove="1" noResize="1" noEditPoints="1" noAdjustHandles="1" noChangeArrowheads="1" noChangeShapeType="1" noTextEdit="1"/>
                  </p:cNvSpPr>
                  <p:nvPr/>
                </p:nvSpPr>
                <p:spPr>
                  <a:xfrm>
                    <a:off x="7510462" y="1043444"/>
                    <a:ext cx="423080" cy="347347"/>
                  </a:xfrm>
                  <a:prstGeom prst="rect">
                    <a:avLst/>
                  </a:prstGeom>
                  <a:blipFill rotWithShape="1">
                    <a:blip r:embed="rId13"/>
                    <a:stretch>
                      <a:fillRect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矩形 36"/>
                  <p:cNvSpPr/>
                  <p:nvPr/>
                </p:nvSpPr>
                <p:spPr>
                  <a:xfrm>
                    <a:off x="7536160" y="1340768"/>
                    <a:ext cx="191336" cy="347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b="0" i="1" smtClean="0">
                              <a:solidFill>
                                <a:schemeClr val="tx1"/>
                              </a:solidFill>
                              <a:latin typeface="Cambria Math"/>
                            </a:rPr>
                            <m:t>𝜑</m:t>
                          </m:r>
                        </m:oMath>
                      </m:oMathPara>
                    </a14:m>
                    <a:endParaRPr lang="zh-CN" altLang="en-US" sz="2000" dirty="0">
                      <a:solidFill>
                        <a:schemeClr val="tx1"/>
                      </a:solidFill>
                    </a:endParaRPr>
                  </a:p>
                </p:txBody>
              </p:sp>
            </mc:Choice>
            <mc:Fallback xmlns="">
              <p:sp>
                <p:nvSpPr>
                  <p:cNvPr id="37" name="矩形 36"/>
                  <p:cNvSpPr>
                    <a:spLocks noRot="1" noChangeAspect="1" noMove="1" noResize="1" noEditPoints="1" noAdjustHandles="1" noChangeArrowheads="1" noChangeShapeType="1" noTextEdit="1"/>
                  </p:cNvSpPr>
                  <p:nvPr/>
                </p:nvSpPr>
                <p:spPr>
                  <a:xfrm>
                    <a:off x="7536160" y="1340768"/>
                    <a:ext cx="191336" cy="347347"/>
                  </a:xfrm>
                  <a:prstGeom prst="rect">
                    <a:avLst/>
                  </a:prstGeom>
                  <a:blipFill rotWithShape="1">
                    <a:blip r:embed="rId14"/>
                    <a:stretch>
                      <a:fillRect r="-70588" b="-7576"/>
                    </a:stretch>
                  </a:blipFill>
                </p:spPr>
                <p:txBody>
                  <a:bodyPr/>
                  <a:lstStyle/>
                  <a:p>
                    <a:r>
                      <a:rPr lang="zh-CN" altLang="en-US">
                        <a:noFill/>
                      </a:rPr>
                      <a:t> </a:t>
                    </a:r>
                  </a:p>
                </p:txBody>
              </p:sp>
            </mc:Fallback>
          </mc:AlternateContent>
          <p:cxnSp>
            <p:nvCxnSpPr>
              <p:cNvPr id="190468" name="直接箭头连接符 190467"/>
              <p:cNvCxnSpPr>
                <a:stCxn id="22" idx="7"/>
              </p:cNvCxnSpPr>
              <p:nvPr/>
            </p:nvCxnSpPr>
            <p:spPr>
              <a:xfrm flipV="1">
                <a:off x="8897617" y="1211760"/>
                <a:ext cx="294727" cy="1619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470" name="直接连接符 190469"/>
              <p:cNvCxnSpPr>
                <a:stCxn id="35" idx="2"/>
              </p:cNvCxnSpPr>
              <p:nvPr/>
            </p:nvCxnSpPr>
            <p:spPr>
              <a:xfrm flipH="1">
                <a:off x="8544273" y="1420160"/>
                <a:ext cx="235033" cy="6406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0472" name="直接箭头连接符 190471"/>
              <p:cNvCxnSpPr/>
              <p:nvPr/>
            </p:nvCxnSpPr>
            <p:spPr>
              <a:xfrm>
                <a:off x="7320136" y="2060848"/>
                <a:ext cx="1224136"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矩形 43"/>
                  <p:cNvSpPr/>
                  <p:nvPr/>
                </p:nvSpPr>
                <p:spPr>
                  <a:xfrm>
                    <a:off x="8229204" y="2118395"/>
                    <a:ext cx="423080" cy="347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chemeClr val="tx1"/>
                                  </a:solidFill>
                                  <a:latin typeface="Cambria Math"/>
                                </a:rPr>
                              </m:ctrlPr>
                            </m:sSubPr>
                            <m:e>
                              <m:r>
                                <a:rPr lang="en-US" altLang="zh-CN" sz="2000" b="0" i="1" smtClean="0">
                                  <a:solidFill>
                                    <a:schemeClr val="tx1"/>
                                  </a:solidFill>
                                  <a:latin typeface="Cambria Math"/>
                                </a:rPr>
                                <m:t>𝑝</m:t>
                              </m:r>
                            </m:e>
                            <m:sub>
                              <m:r>
                                <a:rPr lang="en-US" altLang="zh-CN" sz="2000" b="0" i="1" smtClean="0">
                                  <a:solidFill>
                                    <a:schemeClr val="tx1"/>
                                  </a:solidFill>
                                  <a:latin typeface="Cambria Math"/>
                                </a:rPr>
                                <m:t>𝑧</m:t>
                              </m:r>
                            </m:sub>
                          </m:sSub>
                        </m:oMath>
                      </m:oMathPara>
                    </a14:m>
                    <a:endParaRPr lang="zh-CN" altLang="en-US" sz="2000" dirty="0">
                      <a:solidFill>
                        <a:schemeClr val="tx1"/>
                      </a:solidFill>
                    </a:endParaRPr>
                  </a:p>
                </p:txBody>
              </p:sp>
            </mc:Choice>
            <mc:Fallback xmlns="">
              <p:sp>
                <p:nvSpPr>
                  <p:cNvPr id="44" name="矩形 43"/>
                  <p:cNvSpPr>
                    <a:spLocks noRot="1" noChangeAspect="1" noMove="1" noResize="1" noEditPoints="1" noAdjustHandles="1" noChangeArrowheads="1" noChangeShapeType="1" noTextEdit="1"/>
                  </p:cNvSpPr>
                  <p:nvPr/>
                </p:nvSpPr>
                <p:spPr>
                  <a:xfrm>
                    <a:off x="8229204" y="2118395"/>
                    <a:ext cx="423080" cy="347347"/>
                  </a:xfrm>
                  <a:prstGeom prst="rect">
                    <a:avLst/>
                  </a:prstGeom>
                  <a:blipFill rotWithShape="1">
                    <a:blip r:embed="rId15"/>
                    <a:stretch>
                      <a:fillRect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矩形 44"/>
                  <p:cNvSpPr/>
                  <p:nvPr/>
                </p:nvSpPr>
                <p:spPr>
                  <a:xfrm>
                    <a:off x="9886036" y="1853322"/>
                    <a:ext cx="614188" cy="347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FF0000"/>
                                  </a:solidFill>
                                  <a:latin typeface="Cambria Math"/>
                                </a:rPr>
                              </m:ctrlPr>
                            </m:sSubPr>
                            <m:e>
                              <m:r>
                                <a:rPr lang="en-US" altLang="zh-CN" sz="2000" b="0" i="1" smtClean="0">
                                  <a:solidFill>
                                    <a:srgbClr val="FF0000"/>
                                  </a:solidFill>
                                  <a:latin typeface="Cambria Math"/>
                                </a:rPr>
                                <m:t>𝑃</m:t>
                              </m:r>
                            </m:e>
                            <m:sub>
                              <m:r>
                                <a:rPr lang="en-US" altLang="zh-CN" sz="2000" b="0" i="1" smtClean="0">
                                  <a:solidFill>
                                    <a:srgbClr val="FF0000"/>
                                  </a:solidFill>
                                  <a:latin typeface="Cambria Math"/>
                                </a:rPr>
                                <m:t>𝑍</m:t>
                              </m:r>
                            </m:sub>
                          </m:sSub>
                        </m:oMath>
                      </m:oMathPara>
                    </a14:m>
                    <a:endParaRPr lang="zh-CN" altLang="en-US" sz="2000" dirty="0">
                      <a:solidFill>
                        <a:srgbClr val="FF0000"/>
                      </a:solidFill>
                    </a:endParaRPr>
                  </a:p>
                </p:txBody>
              </p:sp>
            </mc:Choice>
            <mc:Fallback xmlns="">
              <p:sp>
                <p:nvSpPr>
                  <p:cNvPr id="45" name="矩形 44"/>
                  <p:cNvSpPr>
                    <a:spLocks noRot="1" noChangeAspect="1" noMove="1" noResize="1" noEditPoints="1" noAdjustHandles="1" noChangeArrowheads="1" noChangeShapeType="1" noTextEdit="1"/>
                  </p:cNvSpPr>
                  <p:nvPr/>
                </p:nvSpPr>
                <p:spPr>
                  <a:xfrm>
                    <a:off x="9886036" y="1853322"/>
                    <a:ext cx="614188" cy="347347"/>
                  </a:xfrm>
                  <a:prstGeom prst="rect">
                    <a:avLst/>
                  </a:prstGeom>
                  <a:blipFill rotWithShape="1">
                    <a:blip r:embed="rId16"/>
                    <a:stretch>
                      <a:fillRect b="-15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矩形 45"/>
                  <p:cNvSpPr/>
                  <p:nvPr/>
                </p:nvSpPr>
                <p:spPr>
                  <a:xfrm>
                    <a:off x="6892280" y="971436"/>
                    <a:ext cx="351656" cy="347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FF0000"/>
                                  </a:solidFill>
                                  <a:latin typeface="Cambria Math"/>
                                </a:rPr>
                              </m:ctrlPr>
                            </m:sSubPr>
                            <m:e>
                              <m:r>
                                <a:rPr lang="en-US" altLang="zh-CN" sz="2000" b="0" i="1" smtClean="0">
                                  <a:solidFill>
                                    <a:srgbClr val="FF0000"/>
                                  </a:solidFill>
                                  <a:latin typeface="Cambria Math"/>
                                </a:rPr>
                                <m:t>𝑃</m:t>
                              </m:r>
                            </m:e>
                            <m:sub>
                              <m:r>
                                <a:rPr lang="en-US" altLang="zh-CN" sz="2000" b="0" i="1" smtClean="0">
                                  <a:solidFill>
                                    <a:srgbClr val="FF0000"/>
                                  </a:solidFill>
                                  <a:latin typeface="Cambria Math"/>
                                </a:rPr>
                                <m:t>𝑌</m:t>
                              </m:r>
                            </m:sub>
                          </m:sSub>
                        </m:oMath>
                      </m:oMathPara>
                    </a14:m>
                    <a:endParaRPr lang="zh-CN" altLang="en-US" sz="2000" dirty="0">
                      <a:solidFill>
                        <a:srgbClr val="FF0000"/>
                      </a:solidFill>
                    </a:endParaRPr>
                  </a:p>
                </p:txBody>
              </p:sp>
            </mc:Choice>
            <mc:Fallback xmlns="">
              <p:sp>
                <p:nvSpPr>
                  <p:cNvPr id="46" name="矩形 45"/>
                  <p:cNvSpPr>
                    <a:spLocks noRot="1" noChangeAspect="1" noMove="1" noResize="1" noEditPoints="1" noAdjustHandles="1" noChangeArrowheads="1" noChangeShapeType="1" noTextEdit="1"/>
                  </p:cNvSpPr>
                  <p:nvPr/>
                </p:nvSpPr>
                <p:spPr>
                  <a:xfrm>
                    <a:off x="6892280" y="971436"/>
                    <a:ext cx="351656" cy="347347"/>
                  </a:xfrm>
                  <a:prstGeom prst="rect">
                    <a:avLst/>
                  </a:prstGeom>
                  <a:blipFill rotWithShape="1">
                    <a:blip r:embed="rId17"/>
                    <a:stretch>
                      <a:fillRect r="-4762" b="-15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46"/>
                  <p:cNvSpPr/>
                  <p:nvPr/>
                </p:nvSpPr>
                <p:spPr>
                  <a:xfrm>
                    <a:off x="8220236" y="796062"/>
                    <a:ext cx="412372" cy="347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FF0000"/>
                                  </a:solidFill>
                                  <a:latin typeface="Cambria Math"/>
                                </a:rPr>
                              </m:ctrlPr>
                            </m:sSubPr>
                            <m:e>
                              <m:r>
                                <a:rPr lang="en-US" altLang="zh-CN" sz="2000" b="0" i="1" smtClean="0">
                                  <a:solidFill>
                                    <a:srgbClr val="FF0000"/>
                                  </a:solidFill>
                                  <a:latin typeface="Cambria Math"/>
                                </a:rPr>
                                <m:t>𝑃</m:t>
                              </m:r>
                            </m:e>
                            <m:sub>
                              <m:r>
                                <a:rPr lang="en-US" altLang="zh-CN" sz="2000" b="0" i="1" smtClean="0">
                                  <a:solidFill>
                                    <a:srgbClr val="FF0000"/>
                                  </a:solidFill>
                                  <a:latin typeface="Cambria Math"/>
                                </a:rPr>
                                <m:t>𝑋</m:t>
                              </m:r>
                            </m:sub>
                          </m:sSub>
                        </m:oMath>
                      </m:oMathPara>
                    </a14:m>
                    <a:endParaRPr lang="zh-CN" altLang="en-US" sz="2000" dirty="0">
                      <a:solidFill>
                        <a:srgbClr val="FF0000"/>
                      </a:solidFill>
                    </a:endParaRPr>
                  </a:p>
                </p:txBody>
              </p:sp>
            </mc:Choice>
            <mc:Fallback xmlns="">
              <p:sp>
                <p:nvSpPr>
                  <p:cNvPr id="47" name="矩形 46"/>
                  <p:cNvSpPr>
                    <a:spLocks noRot="1" noChangeAspect="1" noMove="1" noResize="1" noEditPoints="1" noAdjustHandles="1" noChangeArrowheads="1" noChangeShapeType="1" noTextEdit="1"/>
                  </p:cNvSpPr>
                  <p:nvPr/>
                </p:nvSpPr>
                <p:spPr>
                  <a:xfrm>
                    <a:off x="8220236" y="796062"/>
                    <a:ext cx="412372" cy="347347"/>
                  </a:xfrm>
                  <a:prstGeom prst="rect">
                    <a:avLst/>
                  </a:prstGeom>
                  <a:blipFill rotWithShape="1">
                    <a:blip r:embed="rId18"/>
                    <a:stretch>
                      <a:fillRect b="-1515"/>
                    </a:stretch>
                  </a:blipFill>
                </p:spPr>
                <p:txBody>
                  <a:bodyPr/>
                  <a:lstStyle/>
                  <a:p>
                    <a:r>
                      <a:rPr lang="zh-CN" altLang="en-US">
                        <a:noFill/>
                      </a:rPr>
                      <a:t> </a:t>
                    </a:r>
                  </a:p>
                </p:txBody>
              </p:sp>
            </mc:Fallback>
          </mc:AlternateContent>
        </p:grpSp>
        <p:sp>
          <p:nvSpPr>
            <p:cNvPr id="190478" name="弧形 190477"/>
            <p:cNvSpPr/>
            <p:nvPr/>
          </p:nvSpPr>
          <p:spPr>
            <a:xfrm>
              <a:off x="7392144" y="1596964"/>
              <a:ext cx="899426" cy="778930"/>
            </a:xfrm>
            <a:prstGeom prst="arc">
              <a:avLst>
                <a:gd name="adj1" fmla="val 19253280"/>
                <a:gd name="adj2" fmla="val 0"/>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3" name="矩形 62"/>
                <p:cNvSpPr/>
                <p:nvPr/>
              </p:nvSpPr>
              <p:spPr>
                <a:xfrm>
                  <a:off x="8256240" y="1612021"/>
                  <a:ext cx="208662"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b="0" i="1" smtClean="0">
                            <a:solidFill>
                              <a:schemeClr val="tx1"/>
                            </a:solidFill>
                            <a:latin typeface="Cambria Math"/>
                          </a:rPr>
                          <m:t>𝜃</m:t>
                        </m:r>
                      </m:oMath>
                    </m:oMathPara>
                  </a14:m>
                  <a:endParaRPr lang="zh-CN" altLang="en-US" sz="2000" dirty="0">
                    <a:solidFill>
                      <a:schemeClr val="tx1"/>
                    </a:solidFill>
                  </a:endParaRPr>
                </a:p>
              </p:txBody>
            </p:sp>
          </mc:Choice>
          <mc:Fallback xmlns="">
            <p:sp>
              <p:nvSpPr>
                <p:cNvPr id="63" name="矩形 62"/>
                <p:cNvSpPr>
                  <a:spLocks noRot="1" noChangeAspect="1" noMove="1" noResize="1" noEditPoints="1" noAdjustHandles="1" noChangeArrowheads="1" noChangeShapeType="1" noTextEdit="1"/>
                </p:cNvSpPr>
                <p:nvPr/>
              </p:nvSpPr>
              <p:spPr>
                <a:xfrm>
                  <a:off x="8256240" y="1612021"/>
                  <a:ext cx="208662" cy="400110"/>
                </a:xfrm>
                <a:prstGeom prst="rect">
                  <a:avLst/>
                </a:prstGeom>
                <a:blipFill rotWithShape="1">
                  <a:blip r:embed="rId19"/>
                  <a:stretch>
                    <a:fillRect r="-57143"/>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1" name="矩形 40"/>
              <p:cNvSpPr/>
              <p:nvPr/>
            </p:nvSpPr>
            <p:spPr>
              <a:xfrm>
                <a:off x="122371" y="692697"/>
                <a:ext cx="5280812" cy="468975"/>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sz="2400" dirty="0" smtClean="0">
                    <a:solidFill>
                      <a:schemeClr val="tx1"/>
                    </a:solidFill>
                  </a:rPr>
                  <a:t>已知：</a:t>
                </a:r>
                <a14:m>
                  <m:oMath xmlns:m="http://schemas.openxmlformats.org/officeDocument/2006/math">
                    <m:r>
                      <a:rPr lang="en-US" altLang="zh-CN" sz="2400" b="0" i="1" smtClean="0">
                        <a:solidFill>
                          <a:schemeClr val="tx1"/>
                        </a:solidFill>
                        <a:latin typeface="Cambria Math"/>
                      </a:rPr>
                      <m:t>𝑝</m:t>
                    </m:r>
                    <m:r>
                      <a:rPr lang="en-US" altLang="zh-CN" sz="2400" b="0" i="1" smtClean="0">
                        <a:solidFill>
                          <a:schemeClr val="tx1"/>
                        </a:solidFill>
                        <a:latin typeface="Cambria Math"/>
                      </a:rPr>
                      <m:t>=</m:t>
                    </m:r>
                    <m:r>
                      <a:rPr lang="zh-CN" altLang="en-US" sz="2400" b="0" i="1" smtClean="0">
                        <a:solidFill>
                          <a:schemeClr val="tx1"/>
                        </a:solidFill>
                        <a:latin typeface="Cambria Math"/>
                      </a:rPr>
                      <m:t>𝛾𝛽</m:t>
                    </m:r>
                    <m:sSub>
                      <m:sSubPr>
                        <m:ctrlPr>
                          <a:rPr lang="en-US" altLang="zh-CN" sz="2400" b="0" i="1" smtClean="0">
                            <a:solidFill>
                              <a:schemeClr val="tx1"/>
                            </a:solidFill>
                            <a:latin typeface="Cambria Math"/>
                          </a:rPr>
                        </m:ctrlPr>
                      </m:sSubPr>
                      <m:e>
                        <m:r>
                          <a:rPr lang="en-US" altLang="zh-CN" sz="2400" b="0" i="1" smtClean="0">
                            <a:solidFill>
                              <a:schemeClr val="tx1"/>
                            </a:solidFill>
                            <a:latin typeface="Cambria Math"/>
                          </a:rPr>
                          <m:t>𝑚</m:t>
                        </m:r>
                      </m:e>
                      <m:sub>
                        <m:r>
                          <a:rPr lang="en-US" altLang="zh-CN" sz="2400" b="0" i="1" smtClean="0">
                            <a:solidFill>
                              <a:schemeClr val="tx1"/>
                            </a:solidFill>
                            <a:latin typeface="Cambria Math"/>
                          </a:rPr>
                          <m:t>0</m:t>
                        </m:r>
                      </m:sub>
                    </m:sSub>
                  </m:oMath>
                </a14:m>
                <a:r>
                  <a:rPr lang="zh-CN" altLang="en-US" sz="2400" dirty="0" smtClean="0">
                    <a:solidFill>
                      <a:schemeClr val="tx1"/>
                    </a:solidFill>
                  </a:rPr>
                  <a:t> </a:t>
                </a:r>
                <a:r>
                  <a:rPr lang="en-US" altLang="zh-CN" sz="2400" dirty="0" smtClean="0">
                    <a:solidFill>
                      <a:schemeClr val="tx1"/>
                    </a:solidFill>
                  </a:rPr>
                  <a:t>,   </a:t>
                </a:r>
                <a14:m>
                  <m:oMath xmlns:m="http://schemas.openxmlformats.org/officeDocument/2006/math">
                    <m:sSup>
                      <m:sSupPr>
                        <m:ctrlPr>
                          <a:rPr lang="en-US" altLang="zh-CN" sz="2400" i="1" smtClean="0">
                            <a:solidFill>
                              <a:schemeClr val="tx1"/>
                            </a:solidFill>
                            <a:latin typeface="Cambria Math"/>
                          </a:rPr>
                        </m:ctrlPr>
                      </m:sSupPr>
                      <m:e>
                        <m:r>
                          <a:rPr lang="en-US" altLang="zh-CN" sz="2400" b="0" i="1" smtClean="0">
                            <a:solidFill>
                              <a:schemeClr val="tx1"/>
                            </a:solidFill>
                            <a:latin typeface="Cambria Math"/>
                          </a:rPr>
                          <m:t>𝐸</m:t>
                        </m:r>
                      </m:e>
                      <m:sup>
                        <m:r>
                          <a:rPr lang="en-US" altLang="zh-CN" sz="2400" b="0" i="1" smtClean="0">
                            <a:solidFill>
                              <a:schemeClr val="tx1"/>
                            </a:solidFill>
                            <a:latin typeface="Cambria Math"/>
                          </a:rPr>
                          <m:t>2</m:t>
                        </m:r>
                      </m:sup>
                    </m:sSup>
                    <m:r>
                      <a:rPr lang="en-US" altLang="zh-CN" sz="2400" b="0" i="1" smtClean="0">
                        <a:solidFill>
                          <a:schemeClr val="tx1"/>
                        </a:solidFill>
                        <a:latin typeface="Cambria Math"/>
                      </a:rPr>
                      <m:t>=</m:t>
                    </m:r>
                    <m:sSup>
                      <m:sSupPr>
                        <m:ctrlPr>
                          <a:rPr lang="en-US" altLang="zh-CN" sz="2400" b="0" i="1" smtClean="0">
                            <a:solidFill>
                              <a:schemeClr val="tx1"/>
                            </a:solidFill>
                            <a:latin typeface="Cambria Math"/>
                          </a:rPr>
                        </m:ctrlPr>
                      </m:sSupPr>
                      <m:e>
                        <m:r>
                          <a:rPr lang="en-US" altLang="zh-CN" sz="2400" b="0" i="1" smtClean="0">
                            <a:solidFill>
                              <a:schemeClr val="tx1"/>
                            </a:solidFill>
                            <a:latin typeface="Cambria Math"/>
                          </a:rPr>
                          <m:t>𝑝</m:t>
                        </m:r>
                      </m:e>
                      <m:sup>
                        <m:r>
                          <a:rPr lang="en-US" altLang="zh-CN" sz="2400" b="0" i="1" smtClean="0">
                            <a:solidFill>
                              <a:schemeClr val="tx1"/>
                            </a:solidFill>
                            <a:latin typeface="Cambria Math"/>
                          </a:rPr>
                          <m:t>2</m:t>
                        </m:r>
                      </m:sup>
                    </m:sSup>
                    <m:r>
                      <a:rPr lang="en-US" altLang="zh-CN" sz="2400" b="0" i="1" smtClean="0">
                        <a:solidFill>
                          <a:schemeClr val="tx1"/>
                        </a:solidFill>
                        <a:latin typeface="Cambria Math"/>
                      </a:rPr>
                      <m:t>+</m:t>
                    </m:r>
                    <m:sSubSup>
                      <m:sSubSupPr>
                        <m:ctrlPr>
                          <a:rPr lang="en-US" altLang="zh-CN" sz="2400" b="0" i="1" smtClean="0">
                            <a:solidFill>
                              <a:schemeClr val="tx1"/>
                            </a:solidFill>
                            <a:latin typeface="Cambria Math"/>
                          </a:rPr>
                        </m:ctrlPr>
                      </m:sSubSupPr>
                      <m:e>
                        <m:r>
                          <a:rPr lang="en-US" altLang="zh-CN" sz="2400" b="0" i="1" smtClean="0">
                            <a:solidFill>
                              <a:schemeClr val="tx1"/>
                            </a:solidFill>
                            <a:latin typeface="Cambria Math"/>
                          </a:rPr>
                          <m:t>𝑚</m:t>
                        </m:r>
                      </m:e>
                      <m:sub>
                        <m:r>
                          <a:rPr lang="en-US" altLang="zh-CN" sz="2400" b="0" i="1" smtClean="0">
                            <a:solidFill>
                              <a:schemeClr val="tx1"/>
                            </a:solidFill>
                            <a:latin typeface="Cambria Math"/>
                          </a:rPr>
                          <m:t>0</m:t>
                        </m:r>
                      </m:sub>
                      <m:sup>
                        <m:r>
                          <a:rPr lang="en-US" altLang="zh-CN" sz="2400" b="0" i="1" smtClean="0">
                            <a:solidFill>
                              <a:schemeClr val="tx1"/>
                            </a:solidFill>
                            <a:latin typeface="Cambria Math"/>
                          </a:rPr>
                          <m:t>2</m:t>
                        </m:r>
                      </m:sup>
                    </m:sSubSup>
                  </m:oMath>
                </a14:m>
                <a:endParaRPr lang="zh-CN" altLang="en-US" sz="2400" dirty="0">
                  <a:solidFill>
                    <a:schemeClr val="tx1"/>
                  </a:solidFill>
                </a:endParaRPr>
              </a:p>
            </p:txBody>
          </p:sp>
        </mc:Choice>
        <mc:Fallback xmlns="">
          <p:sp>
            <p:nvSpPr>
              <p:cNvPr id="41" name="矩形 40"/>
              <p:cNvSpPr>
                <a:spLocks noRot="1" noChangeAspect="1" noMove="1" noResize="1" noEditPoints="1" noAdjustHandles="1" noChangeArrowheads="1" noChangeShapeType="1" noTextEdit="1"/>
              </p:cNvSpPr>
              <p:nvPr/>
            </p:nvSpPr>
            <p:spPr>
              <a:xfrm>
                <a:off x="122371" y="692697"/>
                <a:ext cx="5280812" cy="468975"/>
              </a:xfrm>
              <a:prstGeom prst="rect">
                <a:avLst/>
              </a:prstGeom>
              <a:blipFill rotWithShape="1">
                <a:blip r:embed="rId20"/>
                <a:stretch>
                  <a:fillRect/>
                </a:stretch>
              </a:blipFill>
            </p:spPr>
            <p:txBody>
              <a:bodyPr/>
              <a:lstStyle/>
              <a:p>
                <a:r>
                  <a:rPr lang="zh-CN" altLang="en-US">
                    <a:noFill/>
                  </a:rPr>
                  <a:t> </a:t>
                </a:r>
              </a:p>
            </p:txBody>
          </p:sp>
        </mc:Fallback>
      </mc:AlternateContent>
      <p:sp>
        <p:nvSpPr>
          <p:cNvPr id="42" name="矩形 41">
            <a:extLst>
              <a:ext uri="{FF2B5EF4-FFF2-40B4-BE49-F238E27FC236}">
                <a16:creationId xmlns="" xmlns:a16="http://schemas.microsoft.com/office/drawing/2014/main" id="{40A5E216-D8E3-4F33-8CB4-1EC9E416656B}"/>
              </a:ext>
            </a:extLst>
          </p:cNvPr>
          <p:cNvSpPr/>
          <p:nvPr/>
        </p:nvSpPr>
        <p:spPr>
          <a:xfrm>
            <a:off x="0" y="548680"/>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9666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642918"/>
          </a:xfrm>
          <a:noFill/>
        </p:spPr>
        <p:txBody>
          <a:bodyPr>
            <a:noAutofit/>
          </a:bodyPr>
          <a:lstStyle/>
          <a:p>
            <a:r>
              <a:rPr lang="zh-CN" altLang="en-US" sz="3200" dirty="0" smtClean="0"/>
              <a:t>单粒子运动学量和</a:t>
            </a:r>
            <a:r>
              <a:rPr lang="en-US" altLang="zh-CN" sz="3200" dirty="0" smtClean="0"/>
              <a:t>Lorentz</a:t>
            </a:r>
            <a:r>
              <a:rPr lang="zh-CN" altLang="en-US" sz="3200" dirty="0" smtClean="0"/>
              <a:t>不变</a:t>
            </a:r>
            <a:r>
              <a:rPr lang="zh-CN" altLang="en-US" sz="3200" dirty="0" smtClean="0"/>
              <a:t>谱</a:t>
            </a:r>
            <a:endParaRPr lang="zh-CN" altLang="en-US" sz="3200" dirty="0"/>
          </a:p>
        </p:txBody>
      </p:sp>
      <p:sp>
        <p:nvSpPr>
          <p:cNvPr id="42" name="矩形 41">
            <a:extLst>
              <a:ext uri="{FF2B5EF4-FFF2-40B4-BE49-F238E27FC236}">
                <a16:creationId xmlns="" xmlns:a16="http://schemas.microsoft.com/office/drawing/2014/main" id="{40A5E216-D8E3-4F33-8CB4-1EC9E416656B}"/>
              </a:ext>
            </a:extLst>
          </p:cNvPr>
          <p:cNvSpPr/>
          <p:nvPr/>
        </p:nvSpPr>
        <p:spPr>
          <a:xfrm>
            <a:off x="0" y="548680"/>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4047" y="552280"/>
            <a:ext cx="8688487" cy="1493092"/>
            <a:chOff x="73789" y="5085184"/>
            <a:chExt cx="8688487" cy="1493092"/>
          </a:xfrm>
        </p:grpSpPr>
        <p:grpSp>
          <p:nvGrpSpPr>
            <p:cNvPr id="11" name="组合 10"/>
            <p:cNvGrpSpPr/>
            <p:nvPr/>
          </p:nvGrpSpPr>
          <p:grpSpPr>
            <a:xfrm>
              <a:off x="73789" y="5085184"/>
              <a:ext cx="8688487" cy="1472656"/>
              <a:chOff x="179512" y="3284984"/>
              <a:chExt cx="8688487" cy="1472656"/>
            </a:xfrm>
          </p:grpSpPr>
          <p:sp>
            <p:nvSpPr>
              <p:cNvPr id="21" name="矩形 20"/>
              <p:cNvSpPr/>
              <p:nvPr/>
            </p:nvSpPr>
            <p:spPr>
              <a:xfrm>
                <a:off x="179512" y="3284984"/>
                <a:ext cx="2807174" cy="461665"/>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altLang="zh-CN" sz="2400" dirty="0">
                    <a:solidFill>
                      <a:schemeClr val="tx1"/>
                    </a:solidFill>
                  </a:rPr>
                  <a:t>Lorentz </a:t>
                </a:r>
                <a:r>
                  <a:rPr lang="zh-CN" altLang="en-US" sz="2400" dirty="0">
                    <a:solidFill>
                      <a:schemeClr val="tx1"/>
                    </a:solidFill>
                  </a:rPr>
                  <a:t>不变谱</a:t>
                </a:r>
              </a:p>
            </p:txBody>
          </p:sp>
          <mc:AlternateContent xmlns:mc="http://schemas.openxmlformats.org/markup-compatibility/2006" xmlns:a14="http://schemas.microsoft.com/office/drawing/2010/main">
            <mc:Choice Requires="a14">
              <p:sp>
                <p:nvSpPr>
                  <p:cNvPr id="3" name="矩形 2"/>
                  <p:cNvSpPr/>
                  <p:nvPr/>
                </p:nvSpPr>
                <p:spPr>
                  <a:xfrm>
                    <a:off x="186926" y="3861048"/>
                    <a:ext cx="3153171" cy="8965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a:rPr>
                            <m:t>𝐸</m:t>
                          </m:r>
                          <m:f>
                            <m:fPr>
                              <m:ctrlPr>
                                <a:rPr lang="en-US" altLang="zh-CN" sz="2400" i="1">
                                  <a:latin typeface="Cambria Math"/>
                                </a:rPr>
                              </m:ctrlPr>
                            </m:fPr>
                            <m:num>
                              <m:sSup>
                                <m:sSupPr>
                                  <m:ctrlPr>
                                    <a:rPr lang="en-US" altLang="zh-CN" sz="2400" i="1">
                                      <a:latin typeface="Cambria Math"/>
                                    </a:rPr>
                                  </m:ctrlPr>
                                </m:sSupPr>
                                <m:e>
                                  <m:r>
                                    <a:rPr lang="en-US" altLang="zh-CN" sz="2400" b="0" i="1" smtClean="0">
                                      <a:latin typeface="Cambria Math"/>
                                    </a:rPr>
                                    <m:t>𝑑</m:t>
                                  </m:r>
                                </m:e>
                                <m:sup>
                                  <m:r>
                                    <a:rPr lang="en-US" altLang="zh-CN" sz="2400" b="0" i="1" smtClean="0">
                                      <a:latin typeface="Cambria Math"/>
                                    </a:rPr>
                                    <m:t>3</m:t>
                                  </m:r>
                                </m:sup>
                              </m:sSup>
                              <m:r>
                                <a:rPr lang="zh-CN" altLang="en-US" sz="2400" i="1" smtClean="0">
                                  <a:latin typeface="Cambria Math"/>
                                </a:rPr>
                                <m:t>𝜎</m:t>
                              </m:r>
                            </m:num>
                            <m:den>
                              <m:r>
                                <a:rPr lang="en-US" altLang="zh-CN" sz="2400" b="0" i="1" smtClean="0">
                                  <a:latin typeface="Cambria Math"/>
                                </a:rPr>
                                <m:t>𝑑</m:t>
                              </m:r>
                              <m:sSup>
                                <m:sSupPr>
                                  <m:ctrlPr>
                                    <a:rPr lang="en-US" altLang="zh-CN" sz="2400" i="1">
                                      <a:latin typeface="Cambria Math"/>
                                    </a:rPr>
                                  </m:ctrlPr>
                                </m:sSupPr>
                                <m:e>
                                  <m:r>
                                    <a:rPr lang="en-US" altLang="zh-CN" sz="2400" b="0" i="1" smtClean="0">
                                      <a:latin typeface="Cambria Math"/>
                                    </a:rPr>
                                    <m:t>𝑝</m:t>
                                  </m:r>
                                </m:e>
                                <m:sup>
                                  <m:r>
                                    <a:rPr lang="en-US" altLang="zh-CN" sz="2400" i="1">
                                      <a:latin typeface="Cambria Math"/>
                                    </a:rPr>
                                    <m:t>3</m:t>
                                  </m:r>
                                </m:sup>
                              </m:sSup>
                            </m:den>
                          </m:f>
                          <m:r>
                            <a:rPr lang="en-US" altLang="zh-CN" sz="2400" i="1">
                              <a:latin typeface="Cambria Math"/>
                            </a:rPr>
                            <m:t>=</m:t>
                          </m:r>
                          <m:f>
                            <m:fPr>
                              <m:ctrlPr>
                                <a:rPr lang="en-US" altLang="zh-CN" sz="2400" i="1" smtClean="0">
                                  <a:latin typeface="Cambria Math"/>
                                </a:rPr>
                              </m:ctrlPr>
                            </m:fPr>
                            <m:num>
                              <m:r>
                                <a:rPr lang="en-US" altLang="zh-CN" sz="2400" b="0" i="1" smtClean="0">
                                  <a:latin typeface="Cambria Math"/>
                                </a:rPr>
                                <m:t>1</m:t>
                              </m:r>
                            </m:num>
                            <m:den>
                              <m:sSub>
                                <m:sSubPr>
                                  <m:ctrlPr>
                                    <a:rPr lang="en-US" altLang="zh-CN" sz="2400" i="1" smtClean="0">
                                      <a:latin typeface="Cambria Math"/>
                                    </a:rPr>
                                  </m:ctrlPr>
                                </m:sSubPr>
                                <m:e>
                                  <m:r>
                                    <a:rPr lang="en-US" altLang="zh-CN" sz="2400" b="0" i="1" smtClean="0">
                                      <a:latin typeface="Cambria Math"/>
                                    </a:rPr>
                                    <m:t>𝑝</m:t>
                                  </m:r>
                                </m:e>
                                <m:sub>
                                  <m:r>
                                    <m:rPr>
                                      <m:sty m:val="p"/>
                                    </m:rPr>
                                    <a:rPr lang="en-US" altLang="zh-CN" sz="2400" b="0" i="0" smtClean="0">
                                      <a:latin typeface="Cambria Math"/>
                                    </a:rPr>
                                    <m:t>tr</m:t>
                                  </m:r>
                                </m:sub>
                              </m:sSub>
                            </m:den>
                          </m:f>
                          <m:f>
                            <m:fPr>
                              <m:ctrlPr>
                                <a:rPr lang="en-US" altLang="zh-CN" sz="2400" i="1">
                                  <a:latin typeface="Cambria Math"/>
                                </a:rPr>
                              </m:ctrlPr>
                            </m:fPr>
                            <m:num>
                              <m:sSup>
                                <m:sSupPr>
                                  <m:ctrlPr>
                                    <a:rPr lang="en-US" altLang="zh-CN" sz="2400" i="1">
                                      <a:latin typeface="Cambria Math"/>
                                    </a:rPr>
                                  </m:ctrlPr>
                                </m:sSupPr>
                                <m:e>
                                  <m:r>
                                    <a:rPr lang="en-US" altLang="zh-CN" sz="2400" i="1">
                                      <a:latin typeface="Cambria Math"/>
                                    </a:rPr>
                                    <m:t>𝑑</m:t>
                                  </m:r>
                                </m:e>
                                <m:sup>
                                  <m:r>
                                    <a:rPr lang="en-US" altLang="zh-CN" sz="2400" i="1">
                                      <a:latin typeface="Cambria Math"/>
                                    </a:rPr>
                                    <m:t>3</m:t>
                                  </m:r>
                                </m:sup>
                              </m:sSup>
                              <m:r>
                                <a:rPr lang="zh-CN" altLang="en-US" sz="2400" i="1">
                                  <a:latin typeface="Cambria Math"/>
                                </a:rPr>
                                <m:t>𝜎</m:t>
                              </m:r>
                            </m:num>
                            <m:den>
                              <m:r>
                                <a:rPr lang="en-US" altLang="zh-CN" sz="2400" i="1">
                                  <a:latin typeface="Cambria Math"/>
                                </a:rPr>
                                <m:t>𝑑</m:t>
                              </m:r>
                              <m:sSub>
                                <m:sSubPr>
                                  <m:ctrlPr>
                                    <a:rPr lang="en-US" altLang="zh-CN" sz="2400" i="1" smtClean="0">
                                      <a:latin typeface="Cambria Math"/>
                                    </a:rPr>
                                  </m:ctrlPr>
                                </m:sSubPr>
                                <m:e>
                                  <m:r>
                                    <a:rPr lang="en-US" altLang="zh-CN" sz="2400" b="0" i="1" smtClean="0">
                                      <a:latin typeface="Cambria Math"/>
                                    </a:rPr>
                                    <m:t>𝑝</m:t>
                                  </m:r>
                                </m:e>
                                <m:sub>
                                  <m:r>
                                    <m:rPr>
                                      <m:sty m:val="p"/>
                                    </m:rPr>
                                    <a:rPr lang="en-US" altLang="zh-CN" sz="2400" b="0" i="0" smtClean="0">
                                      <a:latin typeface="Cambria Math"/>
                                    </a:rPr>
                                    <m:t>tr</m:t>
                                  </m:r>
                                </m:sub>
                              </m:sSub>
                              <m:r>
                                <a:rPr lang="en-US" altLang="zh-CN" sz="2400" b="0" i="1" smtClean="0">
                                  <a:latin typeface="Cambria Math"/>
                                </a:rPr>
                                <m:t>𝑑𝑦𝑑</m:t>
                              </m:r>
                              <m:r>
                                <a:rPr lang="zh-CN" altLang="en-US" sz="2400" b="0" i="1" smtClean="0">
                                  <a:latin typeface="Cambria Math"/>
                                </a:rPr>
                                <m:t>𝜑</m:t>
                              </m:r>
                            </m:den>
                          </m:f>
                        </m:oMath>
                      </m:oMathPara>
                    </a14:m>
                    <a:endParaRPr lang="zh-CN" altLang="en-US" sz="2400" dirty="0"/>
                  </a:p>
                </p:txBody>
              </p:sp>
            </mc:Choice>
            <mc:Fallback xmlns="">
              <p:sp>
                <p:nvSpPr>
                  <p:cNvPr id="3" name="矩形 2"/>
                  <p:cNvSpPr>
                    <a:spLocks noRot="1" noChangeAspect="1" noMove="1" noResize="1" noEditPoints="1" noAdjustHandles="1" noChangeArrowheads="1" noChangeShapeType="1" noTextEdit="1"/>
                  </p:cNvSpPr>
                  <p:nvPr/>
                </p:nvSpPr>
                <p:spPr>
                  <a:xfrm>
                    <a:off x="186926" y="3861048"/>
                    <a:ext cx="3153171" cy="896592"/>
                  </a:xfrm>
                  <a:prstGeom prst="rect">
                    <a:avLst/>
                  </a:prstGeo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矩形 42"/>
                  <p:cNvSpPr/>
                  <p:nvPr/>
                </p:nvSpPr>
                <p:spPr>
                  <a:xfrm>
                    <a:off x="5580112" y="3861048"/>
                    <a:ext cx="3287887" cy="8965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a:rPr>
                            <m:t>𝐸</m:t>
                          </m:r>
                          <m:f>
                            <m:fPr>
                              <m:ctrlPr>
                                <a:rPr lang="en-US" altLang="zh-CN" sz="2400" i="1">
                                  <a:latin typeface="Cambria Math"/>
                                </a:rPr>
                              </m:ctrlPr>
                            </m:fPr>
                            <m:num>
                              <m:sSup>
                                <m:sSupPr>
                                  <m:ctrlPr>
                                    <a:rPr lang="en-US" altLang="zh-CN" sz="2400" i="1">
                                      <a:latin typeface="Cambria Math"/>
                                    </a:rPr>
                                  </m:ctrlPr>
                                </m:sSupPr>
                                <m:e>
                                  <m:r>
                                    <a:rPr lang="en-US" altLang="zh-CN" sz="2400" b="0" i="1" smtClean="0">
                                      <a:latin typeface="Cambria Math"/>
                                    </a:rPr>
                                    <m:t>𝑑</m:t>
                                  </m:r>
                                </m:e>
                                <m:sup>
                                  <m:r>
                                    <a:rPr lang="en-US" altLang="zh-CN" sz="2400" b="0" i="1" smtClean="0">
                                      <a:latin typeface="Cambria Math"/>
                                    </a:rPr>
                                    <m:t>2</m:t>
                                  </m:r>
                                </m:sup>
                              </m:sSup>
                              <m:r>
                                <a:rPr lang="zh-CN" altLang="en-US" sz="2400" i="1" smtClean="0">
                                  <a:latin typeface="Cambria Math"/>
                                </a:rPr>
                                <m:t>𝜎</m:t>
                              </m:r>
                            </m:num>
                            <m:den>
                              <m:r>
                                <a:rPr lang="en-US" altLang="zh-CN" sz="2400" b="0" i="1" smtClean="0">
                                  <a:latin typeface="Cambria Math"/>
                                </a:rPr>
                                <m:t>𝑑</m:t>
                              </m:r>
                              <m:sSub>
                                <m:sSubPr>
                                  <m:ctrlPr>
                                    <a:rPr lang="en-US" altLang="zh-CN" sz="2400" b="0" i="1" smtClean="0">
                                      <a:latin typeface="Cambria Math"/>
                                    </a:rPr>
                                  </m:ctrlPr>
                                </m:sSubPr>
                                <m:e>
                                  <m:r>
                                    <a:rPr lang="en-US" altLang="zh-CN" sz="2400" b="0" i="1" smtClean="0">
                                      <a:latin typeface="Cambria Math"/>
                                    </a:rPr>
                                    <m:t>𝑝</m:t>
                                  </m:r>
                                </m:e>
                                <m:sub>
                                  <m:r>
                                    <m:rPr>
                                      <m:sty m:val="p"/>
                                    </m:rPr>
                                    <a:rPr lang="en-US" altLang="zh-CN" sz="2400" i="1">
                                      <a:latin typeface="Cambria Math"/>
                                    </a:rPr>
                                    <m:t>tr</m:t>
                                  </m:r>
                                </m:sub>
                              </m:sSub>
                              <m:r>
                                <a:rPr lang="en-US" altLang="zh-CN" sz="2400" i="1">
                                  <a:latin typeface="Cambria Math"/>
                                </a:rPr>
                                <m:t>𝑑</m:t>
                              </m:r>
                              <m:sSub>
                                <m:sSubPr>
                                  <m:ctrlPr>
                                    <a:rPr lang="en-US" altLang="zh-CN" sz="2400" i="1">
                                      <a:latin typeface="Cambria Math"/>
                                    </a:rPr>
                                  </m:ctrlPr>
                                </m:sSubPr>
                                <m:e>
                                  <m:r>
                                    <a:rPr lang="en-US" altLang="zh-CN" sz="2400" i="1">
                                      <a:latin typeface="Cambria Math"/>
                                    </a:rPr>
                                    <m:t>𝑝</m:t>
                                  </m:r>
                                </m:e>
                                <m:sub>
                                  <m:r>
                                    <a:rPr lang="en-US" altLang="zh-CN" sz="2400" b="0" i="1" smtClean="0">
                                      <a:latin typeface="Cambria Math"/>
                                    </a:rPr>
                                    <m:t>𝑧</m:t>
                                  </m:r>
                                </m:sub>
                              </m:sSub>
                            </m:den>
                          </m:f>
                          <m:r>
                            <a:rPr lang="en-US" altLang="zh-CN" sz="2400" i="1">
                              <a:latin typeface="Cambria Math"/>
                            </a:rPr>
                            <m:t>=</m:t>
                          </m:r>
                          <m:f>
                            <m:fPr>
                              <m:ctrlPr>
                                <a:rPr lang="en-US" altLang="zh-CN" sz="2400" i="1" smtClean="0">
                                  <a:latin typeface="Cambria Math"/>
                                </a:rPr>
                              </m:ctrlPr>
                            </m:fPr>
                            <m:num>
                              <m:r>
                                <a:rPr lang="en-US" altLang="zh-CN" sz="2400" b="0" i="1" smtClean="0">
                                  <a:latin typeface="Cambria Math"/>
                                </a:rPr>
                                <m:t>1</m:t>
                              </m:r>
                            </m:num>
                            <m:den>
                              <m:sSub>
                                <m:sSubPr>
                                  <m:ctrlPr>
                                    <a:rPr lang="en-US" altLang="zh-CN" sz="2400" i="1" smtClean="0">
                                      <a:latin typeface="Cambria Math"/>
                                    </a:rPr>
                                  </m:ctrlPr>
                                </m:sSubPr>
                                <m:e>
                                  <m:r>
                                    <a:rPr lang="en-US" altLang="zh-CN" sz="2400" b="0" i="1" smtClean="0">
                                      <a:latin typeface="Cambria Math"/>
                                    </a:rPr>
                                    <m:t>𝑝</m:t>
                                  </m:r>
                                </m:e>
                                <m:sub>
                                  <m:r>
                                    <m:rPr>
                                      <m:sty m:val="p"/>
                                    </m:rPr>
                                    <a:rPr lang="en-US" altLang="zh-CN" sz="2400" b="0" i="0" smtClean="0">
                                      <a:latin typeface="Cambria Math"/>
                                    </a:rPr>
                                    <m:t>tr</m:t>
                                  </m:r>
                                </m:sub>
                              </m:sSub>
                            </m:den>
                          </m:f>
                          <m:f>
                            <m:fPr>
                              <m:ctrlPr>
                                <a:rPr lang="en-US" altLang="zh-CN" sz="2400" i="1">
                                  <a:latin typeface="Cambria Math"/>
                                </a:rPr>
                              </m:ctrlPr>
                            </m:fPr>
                            <m:num>
                              <m:sSup>
                                <m:sSupPr>
                                  <m:ctrlPr>
                                    <a:rPr lang="en-US" altLang="zh-CN" sz="2400" i="1">
                                      <a:latin typeface="Cambria Math"/>
                                    </a:rPr>
                                  </m:ctrlPr>
                                </m:sSupPr>
                                <m:e>
                                  <m:r>
                                    <a:rPr lang="en-US" altLang="zh-CN" sz="2400" i="1">
                                      <a:latin typeface="Cambria Math"/>
                                    </a:rPr>
                                    <m:t>𝑑</m:t>
                                  </m:r>
                                </m:e>
                                <m:sup>
                                  <m:r>
                                    <a:rPr lang="en-US" altLang="zh-CN" sz="2400" b="0" i="1" smtClean="0">
                                      <a:latin typeface="Cambria Math"/>
                                    </a:rPr>
                                    <m:t>2</m:t>
                                  </m:r>
                                </m:sup>
                              </m:sSup>
                              <m:r>
                                <a:rPr lang="zh-CN" altLang="en-US" sz="2400" i="1">
                                  <a:latin typeface="Cambria Math"/>
                                </a:rPr>
                                <m:t>𝜎</m:t>
                              </m:r>
                            </m:num>
                            <m:den>
                              <m:r>
                                <a:rPr lang="en-US" altLang="zh-CN" sz="2400" i="1">
                                  <a:latin typeface="Cambria Math"/>
                                </a:rPr>
                                <m:t>𝑑</m:t>
                              </m:r>
                              <m:sSub>
                                <m:sSubPr>
                                  <m:ctrlPr>
                                    <a:rPr lang="en-US" altLang="zh-CN" sz="2400" i="1" smtClean="0">
                                      <a:latin typeface="Cambria Math"/>
                                    </a:rPr>
                                  </m:ctrlPr>
                                </m:sSubPr>
                                <m:e>
                                  <m:r>
                                    <a:rPr lang="en-US" altLang="zh-CN" sz="2400" b="0" i="1" smtClean="0">
                                      <a:latin typeface="Cambria Math"/>
                                    </a:rPr>
                                    <m:t>𝑝</m:t>
                                  </m:r>
                                </m:e>
                                <m:sub>
                                  <m:r>
                                    <m:rPr>
                                      <m:sty m:val="p"/>
                                    </m:rPr>
                                    <a:rPr lang="en-US" altLang="zh-CN" sz="2400" b="0" i="0" smtClean="0">
                                      <a:latin typeface="Cambria Math"/>
                                    </a:rPr>
                                    <m:t>tr</m:t>
                                  </m:r>
                                </m:sub>
                              </m:sSub>
                              <m:r>
                                <a:rPr lang="en-US" altLang="zh-CN" sz="2400" b="0" i="1" smtClean="0">
                                  <a:latin typeface="Cambria Math"/>
                                </a:rPr>
                                <m:t>𝑑𝑦</m:t>
                              </m:r>
                            </m:den>
                          </m:f>
                        </m:oMath>
                      </m:oMathPara>
                    </a14:m>
                    <a:endParaRPr lang="zh-CN" altLang="en-US" sz="2400" dirty="0"/>
                  </a:p>
                </p:txBody>
              </p:sp>
            </mc:Choice>
            <mc:Fallback xmlns="">
              <p:sp>
                <p:nvSpPr>
                  <p:cNvPr id="43" name="矩形 42"/>
                  <p:cNvSpPr>
                    <a:spLocks noRot="1" noChangeAspect="1" noMove="1" noResize="1" noEditPoints="1" noAdjustHandles="1" noChangeArrowheads="1" noChangeShapeType="1" noTextEdit="1"/>
                  </p:cNvSpPr>
                  <p:nvPr/>
                </p:nvSpPr>
                <p:spPr>
                  <a:xfrm>
                    <a:off x="5580112" y="3861048"/>
                    <a:ext cx="3287887" cy="896592"/>
                  </a:xfrm>
                  <a:prstGeom prst="rect">
                    <a:avLst/>
                  </a:prstGeom>
                  <a:blipFill rotWithShape="1">
                    <a:blip r:embed="rId3"/>
                    <a:stretch>
                      <a:fillRect/>
                    </a:stretch>
                  </a:blipFill>
                </p:spPr>
                <p:txBody>
                  <a:bodyPr/>
                  <a:lstStyle/>
                  <a:p>
                    <a:r>
                      <a:rPr lang="zh-CN" altLang="en-US">
                        <a:noFill/>
                      </a:rPr>
                      <a:t> </a:t>
                    </a:r>
                  </a:p>
                </p:txBody>
              </p:sp>
            </mc:Fallback>
          </mc:AlternateContent>
          <p:sp>
            <p:nvSpPr>
              <p:cNvPr id="5" name="右箭头 4"/>
              <p:cNvSpPr/>
              <p:nvPr/>
            </p:nvSpPr>
            <p:spPr>
              <a:xfrm>
                <a:off x="3635896" y="4376317"/>
                <a:ext cx="1760176" cy="132803"/>
              </a:xfrm>
              <a:prstGeom prst="rightArrow">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54966" y="4067780"/>
                <a:ext cx="1766830" cy="369332"/>
              </a:xfrm>
              <a:prstGeom prst="rect">
                <a:avLst/>
              </a:prstGeom>
            </p:spPr>
            <p:txBody>
              <a:bodyPr wrap="none">
                <a:spAutoFit/>
              </a:bodyPr>
              <a:lstStyle/>
              <a:p>
                <a:r>
                  <a:rPr lang="zh-CN" altLang="en-US" dirty="0">
                    <a:solidFill>
                      <a:srgbClr val="FF0000"/>
                    </a:solidFill>
                  </a:rPr>
                  <a:t>对</a:t>
                </a:r>
                <a:r>
                  <a:rPr lang="zh-CN" altLang="en-US" dirty="0" smtClean="0">
                    <a:solidFill>
                      <a:srgbClr val="FF0000"/>
                    </a:solidFill>
                  </a:rPr>
                  <a:t>方位角</a:t>
                </a:r>
                <a:r>
                  <a:rPr lang="zh-CN" altLang="en-US" i="1" dirty="0" smtClean="0">
                    <a:solidFill>
                      <a:srgbClr val="FF0000"/>
                    </a:solidFill>
                    <a:sym typeface="Symbol"/>
                  </a:rPr>
                  <a:t> </a:t>
                </a:r>
                <a:r>
                  <a:rPr lang="zh-CN" altLang="en-US" dirty="0" smtClean="0">
                    <a:solidFill>
                      <a:srgbClr val="FF0000"/>
                    </a:solidFill>
                  </a:rPr>
                  <a:t>积分</a:t>
                </a:r>
                <a:endParaRPr lang="zh-CN" altLang="en-US" dirty="0"/>
              </a:p>
            </p:txBody>
          </p:sp>
        </p:grpSp>
        <p:cxnSp>
          <p:nvCxnSpPr>
            <p:cNvPr id="8" name="直接连接符 7"/>
            <p:cNvCxnSpPr/>
            <p:nvPr/>
          </p:nvCxnSpPr>
          <p:spPr>
            <a:xfrm>
              <a:off x="7778645" y="6578276"/>
              <a:ext cx="983631"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141051" y="2541894"/>
            <a:ext cx="8895445" cy="4271482"/>
            <a:chOff x="81203" y="641544"/>
            <a:chExt cx="8895445" cy="4271482"/>
          </a:xfrm>
        </p:grpSpPr>
        <mc:AlternateContent xmlns:mc="http://schemas.openxmlformats.org/markup-compatibility/2006" xmlns:a14="http://schemas.microsoft.com/office/drawing/2010/main">
          <mc:Choice Requires="a14">
            <p:sp>
              <p:nvSpPr>
                <p:cNvPr id="64" name="矩形 63"/>
                <p:cNvSpPr/>
                <p:nvPr/>
              </p:nvSpPr>
              <p:spPr>
                <a:xfrm>
                  <a:off x="203326" y="641544"/>
                  <a:ext cx="8721598" cy="1635448"/>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sz="2000" dirty="0" smtClean="0">
                      <a:solidFill>
                        <a:schemeClr val="tx1"/>
                      </a:solidFill>
                    </a:rPr>
                    <a:t>考虑一个对称反应，例如</a:t>
                  </a:r>
                  <a:r>
                    <a:rPr lang="en-US" altLang="zh-CN" sz="2000" dirty="0">
                      <a:solidFill>
                        <a:schemeClr val="tx1"/>
                      </a:solidFill>
                    </a:rPr>
                    <a:t> </a:t>
                  </a:r>
                  <a:r>
                    <a:rPr lang="en-US" altLang="zh-CN" sz="2000" dirty="0" smtClean="0">
                      <a:solidFill>
                        <a:schemeClr val="tx1"/>
                      </a:solidFill>
                    </a:rPr>
                    <a:t>Au+Au </a:t>
                  </a:r>
                  <a:r>
                    <a:rPr lang="zh-CN" altLang="en-US" sz="2000" dirty="0" smtClean="0">
                      <a:solidFill>
                        <a:schemeClr val="tx1"/>
                      </a:solidFill>
                    </a:rPr>
                    <a:t>的反应，不</a:t>
                  </a:r>
                  <a:r>
                    <a:rPr lang="zh-CN" altLang="en-US" sz="2000" dirty="0">
                      <a:solidFill>
                        <a:schemeClr val="tx1"/>
                      </a:solidFill>
                    </a:rPr>
                    <a:t>失</a:t>
                  </a:r>
                  <a:r>
                    <a:rPr lang="zh-CN" altLang="en-US" sz="2000" dirty="0" smtClean="0">
                      <a:solidFill>
                        <a:schemeClr val="tx1"/>
                      </a:solidFill>
                    </a:rPr>
                    <a:t>一般性，我们考虑固定靶实验。</a:t>
                  </a:r>
                  <a:endParaRPr lang="en-US" altLang="zh-CN" sz="2000" dirty="0" smtClean="0">
                    <a:solidFill>
                      <a:schemeClr val="tx1"/>
                    </a:solidFill>
                  </a:endParaRPr>
                </a:p>
                <a:p>
                  <a:r>
                    <a:rPr lang="en-US" altLang="zh-CN" sz="2000" dirty="0" smtClean="0">
                      <a:solidFill>
                        <a:srgbClr val="FF0000"/>
                      </a:solidFill>
                    </a:rPr>
                    <a:t> </a:t>
                  </a:r>
                  <a14:m>
                    <m:oMath xmlns:m="http://schemas.openxmlformats.org/officeDocument/2006/math">
                      <m:sSub>
                        <m:sSubPr>
                          <m:ctrlPr>
                            <a:rPr lang="en-US" altLang="zh-CN" sz="2000" b="1" i="1" smtClean="0">
                              <a:solidFill>
                                <a:srgbClr val="0000FF"/>
                              </a:solidFill>
                              <a:latin typeface="Cambria Math"/>
                            </a:rPr>
                          </m:ctrlPr>
                        </m:sSubPr>
                        <m:e>
                          <m:r>
                            <a:rPr lang="en-US" altLang="zh-CN" sz="2000" b="1" i="1" smtClean="0">
                              <a:solidFill>
                                <a:srgbClr val="0000FF"/>
                              </a:solidFill>
                              <a:latin typeface="Cambria Math"/>
                            </a:rPr>
                            <m:t>𝒚</m:t>
                          </m:r>
                        </m:e>
                        <m:sub>
                          <m:r>
                            <m:rPr>
                              <m:sty m:val="p"/>
                            </m:rPr>
                            <a:rPr lang="en-US" altLang="zh-CN" sz="2000" b="1" i="1">
                              <a:solidFill>
                                <a:srgbClr val="0000FF"/>
                              </a:solidFill>
                              <a:latin typeface="Cambria Math"/>
                            </a:rPr>
                            <m:t>beam</m:t>
                          </m:r>
                        </m:sub>
                      </m:sSub>
                      <m:r>
                        <a:rPr lang="en-US" altLang="zh-CN" sz="2000" i="1">
                          <a:solidFill>
                            <a:srgbClr val="0000FF"/>
                          </a:solidFill>
                          <a:latin typeface="Cambria Math"/>
                          <a:ea typeface="Cambria Math"/>
                        </a:rPr>
                        <m:t>=</m:t>
                      </m:r>
                      <m:f>
                        <m:fPr>
                          <m:ctrlPr>
                            <a:rPr lang="en-US" altLang="zh-CN" sz="2000" i="1">
                              <a:solidFill>
                                <a:srgbClr val="0000FF"/>
                              </a:solidFill>
                              <a:latin typeface="Cambria Math"/>
                              <a:ea typeface="Cambria Math"/>
                            </a:rPr>
                          </m:ctrlPr>
                        </m:fPr>
                        <m:num>
                          <m:r>
                            <a:rPr lang="en-US" altLang="zh-CN" sz="2000" i="1">
                              <a:solidFill>
                                <a:srgbClr val="0000FF"/>
                              </a:solidFill>
                              <a:latin typeface="Cambria Math"/>
                              <a:ea typeface="Cambria Math"/>
                            </a:rPr>
                            <m:t>1</m:t>
                          </m:r>
                        </m:num>
                        <m:den>
                          <m:r>
                            <a:rPr lang="en-US" altLang="zh-CN" sz="2000" i="1">
                              <a:solidFill>
                                <a:srgbClr val="0000FF"/>
                              </a:solidFill>
                              <a:latin typeface="Cambria Math"/>
                              <a:ea typeface="Cambria Math"/>
                            </a:rPr>
                            <m:t>2</m:t>
                          </m:r>
                        </m:den>
                      </m:f>
                      <m:r>
                        <m:rPr>
                          <m:sty m:val="p"/>
                        </m:rPr>
                        <a:rPr lang="en-US" altLang="zh-CN" sz="2000">
                          <a:solidFill>
                            <a:srgbClr val="0000FF"/>
                          </a:solidFill>
                          <a:latin typeface="Cambria Math"/>
                          <a:ea typeface="Cambria Math"/>
                        </a:rPr>
                        <m:t>ln</m:t>
                      </m:r>
                      <m:f>
                        <m:fPr>
                          <m:ctrlPr>
                            <a:rPr lang="en-US" altLang="zh-CN" sz="2000" i="1">
                              <a:solidFill>
                                <a:srgbClr val="0000FF"/>
                              </a:solidFill>
                              <a:latin typeface="Cambria Math"/>
                              <a:ea typeface="Cambria Math"/>
                            </a:rPr>
                          </m:ctrlPr>
                        </m:fPr>
                        <m:num>
                          <m:r>
                            <a:rPr lang="en-US" altLang="zh-CN" sz="2000" i="1">
                              <a:solidFill>
                                <a:srgbClr val="0000FF"/>
                              </a:solidFill>
                              <a:latin typeface="Cambria Math"/>
                              <a:ea typeface="Cambria Math"/>
                            </a:rPr>
                            <m:t>1+</m:t>
                          </m:r>
                          <m:sSub>
                            <m:sSubPr>
                              <m:ctrlPr>
                                <a:rPr lang="en-US" altLang="zh-CN" sz="2000" i="1">
                                  <a:solidFill>
                                    <a:srgbClr val="0000FF"/>
                                  </a:solidFill>
                                  <a:latin typeface="Cambria Math"/>
                                  <a:ea typeface="Cambria Math"/>
                                </a:rPr>
                              </m:ctrlPr>
                            </m:sSubPr>
                            <m:e>
                              <m:r>
                                <a:rPr lang="zh-CN" altLang="en-US" sz="2000" i="1">
                                  <a:solidFill>
                                    <a:srgbClr val="0000FF"/>
                                  </a:solidFill>
                                  <a:latin typeface="Cambria Math"/>
                                  <a:ea typeface="Cambria Math"/>
                                </a:rPr>
                                <m:t>𝛽</m:t>
                              </m:r>
                            </m:e>
                            <m:sub>
                              <m:r>
                                <m:rPr>
                                  <m:sty m:val="p"/>
                                </m:rPr>
                                <a:rPr lang="en-US" altLang="zh-CN" sz="2000" i="1" smtClean="0">
                                  <a:solidFill>
                                    <a:srgbClr val="0000FF"/>
                                  </a:solidFill>
                                  <a:latin typeface="Cambria Math"/>
                                  <a:ea typeface="Cambria Math"/>
                                </a:rPr>
                                <m:t>beam</m:t>
                              </m:r>
                            </m:sub>
                          </m:sSub>
                        </m:num>
                        <m:den>
                          <m:r>
                            <a:rPr lang="en-US" altLang="zh-CN" sz="2000" i="1">
                              <a:solidFill>
                                <a:srgbClr val="0000FF"/>
                              </a:solidFill>
                              <a:latin typeface="Cambria Math"/>
                              <a:ea typeface="Cambria Math"/>
                            </a:rPr>
                            <m:t>1−</m:t>
                          </m:r>
                          <m:sSub>
                            <m:sSubPr>
                              <m:ctrlPr>
                                <a:rPr lang="en-US" altLang="zh-CN" sz="2000" i="1">
                                  <a:solidFill>
                                    <a:srgbClr val="0000FF"/>
                                  </a:solidFill>
                                  <a:latin typeface="Cambria Math"/>
                                  <a:ea typeface="Cambria Math"/>
                                </a:rPr>
                              </m:ctrlPr>
                            </m:sSubPr>
                            <m:e>
                              <m:r>
                                <a:rPr lang="zh-CN" altLang="en-US" sz="2000" i="1">
                                  <a:solidFill>
                                    <a:srgbClr val="0000FF"/>
                                  </a:solidFill>
                                  <a:latin typeface="Cambria Math"/>
                                  <a:ea typeface="Cambria Math"/>
                                </a:rPr>
                                <m:t>𝛽</m:t>
                              </m:r>
                            </m:e>
                            <m:sub>
                              <m:r>
                                <m:rPr>
                                  <m:sty m:val="p"/>
                                </m:rPr>
                                <a:rPr lang="en-US" altLang="zh-CN" sz="2000" i="1" smtClean="0">
                                  <a:solidFill>
                                    <a:srgbClr val="0000FF"/>
                                  </a:solidFill>
                                  <a:latin typeface="Cambria Math"/>
                                  <a:ea typeface="Cambria Math"/>
                                </a:rPr>
                                <m:t>beam</m:t>
                              </m:r>
                            </m:sub>
                          </m:sSub>
                        </m:den>
                      </m:f>
                      <m:r>
                        <a:rPr lang="zh-CN" altLang="en-US" sz="2000" b="0" i="1" smtClean="0">
                          <a:solidFill>
                            <a:srgbClr val="0000FF"/>
                          </a:solidFill>
                          <a:latin typeface="Cambria Math"/>
                          <a:ea typeface="Cambria Math"/>
                        </a:rPr>
                        <m:t>，</m:t>
                      </m:r>
                      <m:r>
                        <a:rPr lang="en-US" altLang="zh-CN" sz="2000" b="0" i="1" smtClean="0">
                          <a:solidFill>
                            <a:srgbClr val="0000FF"/>
                          </a:solidFill>
                          <a:latin typeface="Cambria Math"/>
                          <a:ea typeface="Cambria Math"/>
                        </a:rPr>
                        <m:t>  </m:t>
                      </m:r>
                      <m:sSub>
                        <m:sSubPr>
                          <m:ctrlPr>
                            <a:rPr lang="en-US" altLang="zh-CN" sz="2000" b="1" i="1" smtClean="0">
                              <a:solidFill>
                                <a:srgbClr val="0000FF"/>
                              </a:solidFill>
                              <a:latin typeface="Cambria Math"/>
                            </a:rPr>
                          </m:ctrlPr>
                        </m:sSubPr>
                        <m:e>
                          <m:r>
                            <a:rPr lang="en-US" altLang="zh-CN" sz="2000" b="1" i="1">
                              <a:solidFill>
                                <a:srgbClr val="0000FF"/>
                              </a:solidFill>
                              <a:latin typeface="Cambria Math"/>
                            </a:rPr>
                            <m:t>𝒚</m:t>
                          </m:r>
                        </m:e>
                        <m:sub>
                          <m:r>
                            <m:rPr>
                              <m:sty m:val="p"/>
                            </m:rPr>
                            <a:rPr lang="en-US" altLang="zh-CN" sz="2000" b="1" i="1">
                              <a:solidFill>
                                <a:srgbClr val="0000FF"/>
                              </a:solidFill>
                              <a:latin typeface="Cambria Math"/>
                            </a:rPr>
                            <m:t>target</m:t>
                          </m:r>
                        </m:sub>
                      </m:sSub>
                      <m:r>
                        <a:rPr lang="en-US" altLang="zh-CN" sz="2000" i="1">
                          <a:solidFill>
                            <a:srgbClr val="0000FF"/>
                          </a:solidFill>
                          <a:latin typeface="Cambria Math"/>
                          <a:ea typeface="Cambria Math"/>
                        </a:rPr>
                        <m:t>=</m:t>
                      </m:r>
                      <m:r>
                        <a:rPr lang="en-US" altLang="zh-CN" sz="2000" b="0" i="1" smtClean="0">
                          <a:solidFill>
                            <a:srgbClr val="0000FF"/>
                          </a:solidFill>
                          <a:latin typeface="Cambria Math"/>
                          <a:ea typeface="Cambria Math"/>
                        </a:rPr>
                        <m:t>0</m:t>
                      </m:r>
                    </m:oMath>
                  </a14:m>
                  <a:r>
                    <a:rPr lang="en-US" altLang="zh-CN" sz="2000" dirty="0" smtClean="0">
                      <a:solidFill>
                        <a:srgbClr val="FF0000"/>
                      </a:solidFill>
                    </a:rPr>
                    <a:t> </a:t>
                  </a:r>
                </a:p>
                <a:p>
                  <a:endParaRPr lang="en-US" altLang="zh-CN" sz="2000" dirty="0" smtClean="0">
                    <a:solidFill>
                      <a:srgbClr val="FF0000"/>
                    </a:solidFill>
                  </a:endParaRPr>
                </a:p>
                <a:p>
                  <a14:m>
                    <m:oMath xmlns:m="http://schemas.openxmlformats.org/officeDocument/2006/math">
                      <m:sSub>
                        <m:sSubPr>
                          <m:ctrlPr>
                            <a:rPr lang="en-US" altLang="zh-CN" sz="2000" b="1" i="1" smtClean="0">
                              <a:solidFill>
                                <a:srgbClr val="FF0000"/>
                              </a:solidFill>
                              <a:latin typeface="Cambria Math"/>
                            </a:rPr>
                          </m:ctrlPr>
                        </m:sSubPr>
                        <m:e>
                          <m:r>
                            <a:rPr lang="en-US" altLang="zh-CN" sz="2000" b="1" i="1">
                              <a:solidFill>
                                <a:srgbClr val="FF0000"/>
                              </a:solidFill>
                              <a:latin typeface="Cambria Math"/>
                            </a:rPr>
                            <m:t>𝒚</m:t>
                          </m:r>
                        </m:e>
                        <m:sub>
                          <m:r>
                            <m:rPr>
                              <m:sty m:val="p"/>
                            </m:rPr>
                            <a:rPr lang="en-US" altLang="zh-CN" sz="2000" b="1" i="1">
                              <a:solidFill>
                                <a:srgbClr val="FF0000"/>
                              </a:solidFill>
                              <a:latin typeface="Cambria Math"/>
                            </a:rPr>
                            <m:t>CM</m:t>
                          </m:r>
                        </m:sub>
                      </m:sSub>
                      <m:r>
                        <a:rPr lang="en-US" altLang="zh-CN" sz="2000" i="1">
                          <a:solidFill>
                            <a:srgbClr val="FF0000"/>
                          </a:solidFill>
                          <a:latin typeface="Cambria Math"/>
                          <a:ea typeface="Cambria Math"/>
                        </a:rPr>
                        <m:t>=</m:t>
                      </m:r>
                      <m:f>
                        <m:fPr>
                          <m:ctrlPr>
                            <a:rPr lang="en-US" altLang="zh-CN" sz="2000" i="1">
                              <a:solidFill>
                                <a:srgbClr val="FF0000"/>
                              </a:solidFill>
                              <a:latin typeface="Cambria Math"/>
                              <a:ea typeface="Cambria Math"/>
                            </a:rPr>
                          </m:ctrlPr>
                        </m:fPr>
                        <m:num>
                          <m:r>
                            <a:rPr lang="en-US" altLang="zh-CN" sz="2000" i="1">
                              <a:solidFill>
                                <a:srgbClr val="FF0000"/>
                              </a:solidFill>
                              <a:latin typeface="Cambria Math"/>
                              <a:ea typeface="Cambria Math"/>
                            </a:rPr>
                            <m:t>1</m:t>
                          </m:r>
                        </m:num>
                        <m:den>
                          <m:r>
                            <a:rPr lang="en-US" altLang="zh-CN" sz="2000" i="1">
                              <a:solidFill>
                                <a:srgbClr val="FF0000"/>
                              </a:solidFill>
                              <a:latin typeface="Cambria Math"/>
                              <a:ea typeface="Cambria Math"/>
                            </a:rPr>
                            <m:t>2</m:t>
                          </m:r>
                        </m:den>
                      </m:f>
                      <m:d>
                        <m:dPr>
                          <m:ctrlPr>
                            <a:rPr lang="en-US" altLang="zh-CN" sz="2000" i="1" smtClean="0">
                              <a:solidFill>
                                <a:srgbClr val="FF0000"/>
                              </a:solidFill>
                              <a:latin typeface="Cambria Math"/>
                              <a:ea typeface="Cambria Math"/>
                            </a:rPr>
                          </m:ctrlPr>
                        </m:dPr>
                        <m:e>
                          <m:sSub>
                            <m:sSubPr>
                              <m:ctrlPr>
                                <a:rPr lang="en-US" altLang="zh-CN" sz="2000" b="1" i="1">
                                  <a:solidFill>
                                    <a:srgbClr val="FF0000"/>
                                  </a:solidFill>
                                  <a:latin typeface="Cambria Math"/>
                                </a:rPr>
                              </m:ctrlPr>
                            </m:sSubPr>
                            <m:e>
                              <m:r>
                                <a:rPr lang="en-US" altLang="zh-CN" sz="2000" b="1" i="1">
                                  <a:solidFill>
                                    <a:srgbClr val="FF0000"/>
                                  </a:solidFill>
                                  <a:latin typeface="Cambria Math"/>
                                </a:rPr>
                                <m:t>𝒚</m:t>
                              </m:r>
                            </m:e>
                            <m:sub>
                              <m:r>
                                <m:rPr>
                                  <m:sty m:val="p"/>
                                </m:rPr>
                                <a:rPr lang="en-US" altLang="zh-CN" sz="2000" b="1" i="1">
                                  <a:solidFill>
                                    <a:srgbClr val="FF0000"/>
                                  </a:solidFill>
                                  <a:latin typeface="Cambria Math"/>
                                </a:rPr>
                                <m:t>beam</m:t>
                              </m:r>
                            </m:sub>
                          </m:sSub>
                          <m:r>
                            <a:rPr lang="en-US" altLang="zh-CN" sz="2000" b="1" i="1" smtClean="0">
                              <a:solidFill>
                                <a:srgbClr val="FF0000"/>
                              </a:solidFill>
                              <a:latin typeface="Cambria Math"/>
                            </a:rPr>
                            <m:t>+</m:t>
                          </m:r>
                          <m:sSub>
                            <m:sSubPr>
                              <m:ctrlPr>
                                <a:rPr lang="en-US" altLang="zh-CN" sz="2000" b="1" i="1">
                                  <a:solidFill>
                                    <a:srgbClr val="FF0000"/>
                                  </a:solidFill>
                                  <a:latin typeface="Cambria Math"/>
                                </a:rPr>
                              </m:ctrlPr>
                            </m:sSubPr>
                            <m:e>
                              <m:r>
                                <a:rPr lang="en-US" altLang="zh-CN" sz="2000" b="1" i="1">
                                  <a:solidFill>
                                    <a:srgbClr val="FF0000"/>
                                  </a:solidFill>
                                  <a:latin typeface="Cambria Math"/>
                                </a:rPr>
                                <m:t>𝒚</m:t>
                              </m:r>
                            </m:e>
                            <m:sub>
                              <m:r>
                                <m:rPr>
                                  <m:sty m:val="p"/>
                                </m:rPr>
                                <a:rPr lang="en-US" altLang="zh-CN" sz="2000" b="1" i="1">
                                  <a:solidFill>
                                    <a:srgbClr val="FF0000"/>
                                  </a:solidFill>
                                  <a:latin typeface="Cambria Math"/>
                                </a:rPr>
                                <m:t>target</m:t>
                              </m:r>
                            </m:sub>
                          </m:sSub>
                        </m:e>
                      </m:d>
                      <m:r>
                        <a:rPr lang="en-US" altLang="zh-CN" sz="2000" b="0" i="1" smtClean="0">
                          <a:solidFill>
                            <a:srgbClr val="FF0000"/>
                          </a:solidFill>
                          <a:latin typeface="Cambria Math"/>
                          <a:ea typeface="Cambria Math"/>
                        </a:rPr>
                        <m:t>=</m:t>
                      </m:r>
                      <m:sSub>
                        <m:sSubPr>
                          <m:ctrlPr>
                            <a:rPr lang="en-US" altLang="zh-CN" sz="2000" b="1" i="1">
                              <a:solidFill>
                                <a:srgbClr val="FF0000"/>
                              </a:solidFill>
                              <a:latin typeface="Cambria Math"/>
                            </a:rPr>
                          </m:ctrlPr>
                        </m:sSubPr>
                        <m:e>
                          <m:f>
                            <m:fPr>
                              <m:ctrlPr>
                                <a:rPr lang="en-US" altLang="zh-CN" sz="2000" i="1">
                                  <a:solidFill>
                                    <a:srgbClr val="FF0000"/>
                                  </a:solidFill>
                                  <a:latin typeface="Cambria Math"/>
                                  <a:ea typeface="Cambria Math"/>
                                </a:rPr>
                              </m:ctrlPr>
                            </m:fPr>
                            <m:num>
                              <m:r>
                                <a:rPr lang="en-US" altLang="zh-CN" sz="2000" i="1">
                                  <a:solidFill>
                                    <a:srgbClr val="FF0000"/>
                                  </a:solidFill>
                                  <a:latin typeface="Cambria Math"/>
                                  <a:ea typeface="Cambria Math"/>
                                </a:rPr>
                                <m:t>1</m:t>
                              </m:r>
                            </m:num>
                            <m:den>
                              <m:r>
                                <a:rPr lang="en-US" altLang="zh-CN" sz="2000" i="1">
                                  <a:solidFill>
                                    <a:srgbClr val="FF0000"/>
                                  </a:solidFill>
                                  <a:latin typeface="Cambria Math"/>
                                  <a:ea typeface="Cambria Math"/>
                                </a:rPr>
                                <m:t>2</m:t>
                              </m:r>
                            </m:den>
                          </m:f>
                          <m:r>
                            <a:rPr lang="en-US" altLang="zh-CN" sz="2000" b="1" i="1">
                              <a:solidFill>
                                <a:srgbClr val="FF0000"/>
                              </a:solidFill>
                              <a:latin typeface="Cambria Math"/>
                            </a:rPr>
                            <m:t>𝒚</m:t>
                          </m:r>
                        </m:e>
                        <m:sub>
                          <m:r>
                            <m:rPr>
                              <m:sty m:val="p"/>
                            </m:rPr>
                            <a:rPr lang="en-US" altLang="zh-CN" sz="2000" b="1" i="1">
                              <a:solidFill>
                                <a:srgbClr val="FF0000"/>
                              </a:solidFill>
                              <a:latin typeface="Cambria Math"/>
                            </a:rPr>
                            <m:t>beam</m:t>
                          </m:r>
                        </m:sub>
                      </m:sSub>
                    </m:oMath>
                  </a14:m>
                  <a:r>
                    <a:rPr lang="en-US" altLang="zh-CN" sz="2000" dirty="0" smtClean="0">
                      <a:solidFill>
                        <a:srgbClr val="FF0000"/>
                      </a:solidFill>
                    </a:rPr>
                    <a:t> </a:t>
                  </a:r>
                </a:p>
              </p:txBody>
            </p:sp>
          </mc:Choice>
          <mc:Fallback xmlns="">
            <p:sp>
              <p:nvSpPr>
                <p:cNvPr id="64" name="矩形 63"/>
                <p:cNvSpPr>
                  <a:spLocks noRot="1" noChangeAspect="1" noMove="1" noResize="1" noEditPoints="1" noAdjustHandles="1" noChangeArrowheads="1" noChangeShapeType="1" noTextEdit="1"/>
                </p:cNvSpPr>
                <p:nvPr/>
              </p:nvSpPr>
              <p:spPr>
                <a:xfrm>
                  <a:off x="203326" y="641544"/>
                  <a:ext cx="8721598" cy="1635448"/>
                </a:xfrm>
                <a:prstGeom prst="rect">
                  <a:avLst/>
                </a:prstGeom>
                <a:blipFill rotWithShape="1">
                  <a:blip r:embed="rId4"/>
                  <a:stretch>
                    <a:fillRect/>
                  </a:stretch>
                </a:blipFill>
              </p:spPr>
              <p:txBody>
                <a:bodyPr/>
                <a:lstStyle/>
                <a:p>
                  <a:r>
                    <a:rPr lang="zh-CN" altLang="en-US">
                      <a:noFill/>
                    </a:rPr>
                    <a:t> </a:t>
                  </a:r>
                </a:p>
              </p:txBody>
            </p:sp>
          </mc:Fallback>
        </mc:AlternateContent>
        <p:grpSp>
          <p:nvGrpSpPr>
            <p:cNvPr id="75" name="组合 74"/>
            <p:cNvGrpSpPr/>
            <p:nvPr/>
          </p:nvGrpSpPr>
          <p:grpSpPr>
            <a:xfrm>
              <a:off x="4601022" y="2739980"/>
              <a:ext cx="4111002" cy="2095959"/>
              <a:chOff x="81203" y="2782307"/>
              <a:chExt cx="4111002" cy="2095959"/>
            </a:xfrm>
          </p:grpSpPr>
          <p:grpSp>
            <p:nvGrpSpPr>
              <p:cNvPr id="76" name="组合 75">
                <a:extLst>
                  <a:ext uri="{FF2B5EF4-FFF2-40B4-BE49-F238E27FC236}">
                    <a16:creationId xmlns:a16="http://schemas.microsoft.com/office/drawing/2014/main" xmlns="" id="{A0123D24-DC73-47F5-96EB-C0EE528CEF4B}"/>
                  </a:ext>
                </a:extLst>
              </p:cNvPr>
              <p:cNvGrpSpPr/>
              <p:nvPr/>
            </p:nvGrpSpPr>
            <p:grpSpPr>
              <a:xfrm>
                <a:off x="81203" y="4141720"/>
                <a:ext cx="4058433" cy="294916"/>
                <a:chOff x="0" y="4568665"/>
                <a:chExt cx="5411244" cy="341538"/>
              </a:xfrm>
            </p:grpSpPr>
            <p:cxnSp>
              <p:nvCxnSpPr>
                <p:cNvPr id="87" name="直接箭头连接符 86">
                  <a:extLst>
                    <a:ext uri="{FF2B5EF4-FFF2-40B4-BE49-F238E27FC236}">
                      <a16:creationId xmlns:a16="http://schemas.microsoft.com/office/drawing/2014/main" xmlns="" id="{888C92E6-426A-44DC-987F-DCB8866E1744}"/>
                    </a:ext>
                  </a:extLst>
                </p:cNvPr>
                <p:cNvCxnSpPr>
                  <a:cxnSpLocks/>
                </p:cNvCxnSpPr>
                <p:nvPr/>
              </p:nvCxnSpPr>
              <p:spPr>
                <a:xfrm>
                  <a:off x="0" y="4910203"/>
                  <a:ext cx="541124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xmlns="" id="{456140C4-EBE5-42EE-9095-6E3A39041194}"/>
                    </a:ext>
                  </a:extLst>
                </p:cNvPr>
                <p:cNvCxnSpPr/>
                <p:nvPr/>
              </p:nvCxnSpPr>
              <p:spPr>
                <a:xfrm flipV="1">
                  <a:off x="4089763" y="4584526"/>
                  <a:ext cx="0" cy="3131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xmlns="" id="{7DBBF87A-53B8-4D72-B397-A9F88F2B14F6}"/>
                    </a:ext>
                  </a:extLst>
                </p:cNvPr>
                <p:cNvCxnSpPr/>
                <p:nvPr/>
              </p:nvCxnSpPr>
              <p:spPr>
                <a:xfrm flipV="1">
                  <a:off x="1113432" y="4568665"/>
                  <a:ext cx="0" cy="3131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7" name="矩形 76">
                    <a:extLst>
                      <a:ext uri="{FF2B5EF4-FFF2-40B4-BE49-F238E27FC236}">
                        <a16:creationId xmlns:a16="http://schemas.microsoft.com/office/drawing/2014/main" xmlns="" id="{76AD91D8-9DBA-479A-883F-9952CE51F598}"/>
                      </a:ext>
                    </a:extLst>
                  </p:cNvPr>
                  <p:cNvSpPr/>
                  <p:nvPr/>
                </p:nvSpPr>
                <p:spPr>
                  <a:xfrm>
                    <a:off x="1137119" y="2782307"/>
                    <a:ext cx="1747377" cy="3929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FF0000"/>
                                  </a:solidFill>
                                  <a:latin typeface="Cambria Math"/>
                                </a:rPr>
                              </m:ctrlPr>
                            </m:sSubPr>
                            <m:e>
                              <m:r>
                                <a:rPr lang="en-US" altLang="zh-CN" sz="2000" b="1" i="1" smtClean="0">
                                  <a:solidFill>
                                    <a:srgbClr val="FF0000"/>
                                  </a:solidFill>
                                  <a:latin typeface="Cambria Math"/>
                                </a:rPr>
                                <m:t>𝒑</m:t>
                              </m:r>
                            </m:e>
                            <m:sub>
                              <m:r>
                                <m:rPr>
                                  <m:sty m:val="p"/>
                                </m:rPr>
                                <a:rPr lang="en-US" altLang="zh-CN" sz="2000" b="1" i="1">
                                  <a:solidFill>
                                    <a:srgbClr val="FF0000"/>
                                  </a:solidFill>
                                  <a:latin typeface="Cambria Math"/>
                                </a:rPr>
                                <m:t>tr</m:t>
                              </m:r>
                            </m:sub>
                          </m:sSub>
                        </m:oMath>
                      </m:oMathPara>
                    </a14:m>
                    <a:endParaRPr lang="zh-CN" altLang="en-US" sz="2000" b="1" baseline="-25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7" name="矩形 76">
                    <a:extLst>
                      <a:ext uri="{FF2B5EF4-FFF2-40B4-BE49-F238E27FC236}">
                        <a16:creationId xmlns="" xmlns:a16="http://schemas.microsoft.com/office/drawing/2014/main" xmlns:a14="http://schemas.microsoft.com/office/drawing/2010/main" id="{76AD91D8-9DBA-479A-883F-9952CE51F598}"/>
                      </a:ext>
                    </a:extLst>
                  </p:cNvPr>
                  <p:cNvSpPr>
                    <a:spLocks noRot="1" noChangeAspect="1" noMove="1" noResize="1" noEditPoints="1" noAdjustHandles="1" noChangeArrowheads="1" noChangeShapeType="1" noTextEdit="1"/>
                  </p:cNvSpPr>
                  <p:nvPr/>
                </p:nvSpPr>
                <p:spPr>
                  <a:xfrm>
                    <a:off x="1137119" y="2782307"/>
                    <a:ext cx="1747377" cy="392993"/>
                  </a:xfrm>
                  <a:prstGeom prst="rect">
                    <a:avLst/>
                  </a:prstGeom>
                  <a:blipFill rotWithShape="1">
                    <a:blip r:embed="rId5"/>
                    <a:stretch>
                      <a:fillRect b="-107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矩形 77"/>
                  <p:cNvSpPr/>
                  <p:nvPr/>
                </p:nvSpPr>
                <p:spPr>
                  <a:xfrm>
                    <a:off x="2788485" y="4479439"/>
                    <a:ext cx="845039" cy="3708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1" i="1" smtClean="0">
                                  <a:solidFill>
                                    <a:srgbClr val="FF0000"/>
                                  </a:solidFill>
                                  <a:latin typeface="Cambria Math"/>
                                </a:rPr>
                              </m:ctrlPr>
                            </m:sSubSupPr>
                            <m:e>
                              <m:r>
                                <a:rPr lang="en-US" altLang="zh-CN" b="1" i="1" smtClean="0">
                                  <a:solidFill>
                                    <a:srgbClr val="FF0000"/>
                                  </a:solidFill>
                                  <a:latin typeface="Cambria Math"/>
                                </a:rPr>
                                <m:t>𝒚</m:t>
                              </m:r>
                            </m:e>
                            <m:sub>
                              <m:r>
                                <a:rPr lang="en-US" altLang="zh-CN" b="1" i="0" smtClean="0">
                                  <a:solidFill>
                                    <a:srgbClr val="FF0000"/>
                                  </a:solidFill>
                                  <a:latin typeface="Cambria Math"/>
                                </a:rPr>
                                <m:t>𝐛𝐞𝐚𝐦</m:t>
                              </m:r>
                            </m:sub>
                            <m:sup>
                              <m:r>
                                <a:rPr lang="en-US" altLang="zh-CN" b="1" i="1" smtClean="0">
                                  <a:solidFill>
                                    <a:srgbClr val="FF0000"/>
                                  </a:solidFill>
                                  <a:latin typeface="Cambria Math"/>
                                </a:rPr>
                                <m:t>𝒄𝒎</m:t>
                              </m:r>
                            </m:sup>
                          </m:sSubSup>
                        </m:oMath>
                      </m:oMathPara>
                    </a14:m>
                    <a:endParaRPr lang="zh-CN" altLang="en-US" dirty="0">
                      <a:solidFill>
                        <a:srgbClr val="FF0000"/>
                      </a:solidFill>
                    </a:endParaRPr>
                  </a:p>
                </p:txBody>
              </p:sp>
            </mc:Choice>
            <mc:Fallback xmlns="">
              <p:sp>
                <p:nvSpPr>
                  <p:cNvPr id="78" name="矩形 77"/>
                  <p:cNvSpPr>
                    <a:spLocks noRot="1" noChangeAspect="1" noMove="1" noResize="1" noEditPoints="1" noAdjustHandles="1" noChangeArrowheads="1" noChangeShapeType="1" noTextEdit="1"/>
                  </p:cNvSpPr>
                  <p:nvPr/>
                </p:nvSpPr>
                <p:spPr>
                  <a:xfrm>
                    <a:off x="2788485" y="4479439"/>
                    <a:ext cx="845039" cy="370871"/>
                  </a:xfrm>
                  <a:prstGeom prst="rect">
                    <a:avLst/>
                  </a:prstGeom>
                  <a:blipFill rotWithShape="1">
                    <a:blip r:embed="rId6"/>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9" name="矩形 78"/>
                  <p:cNvSpPr/>
                  <p:nvPr/>
                </p:nvSpPr>
                <p:spPr>
                  <a:xfrm>
                    <a:off x="628245" y="4479439"/>
                    <a:ext cx="881908" cy="3988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1" i="1" smtClean="0">
                                  <a:solidFill>
                                    <a:srgbClr val="FF0000"/>
                                  </a:solidFill>
                                  <a:latin typeface="Cambria Math"/>
                                </a:rPr>
                              </m:ctrlPr>
                            </m:sSubSupPr>
                            <m:e>
                              <m:r>
                                <a:rPr lang="en-US" altLang="zh-CN" b="1" i="1" smtClean="0">
                                  <a:solidFill>
                                    <a:srgbClr val="FF0000"/>
                                  </a:solidFill>
                                  <a:latin typeface="Cambria Math"/>
                                </a:rPr>
                                <m:t>𝒚</m:t>
                              </m:r>
                            </m:e>
                            <m:sub>
                              <m:r>
                                <m:rPr>
                                  <m:sty m:val="p"/>
                                </m:rPr>
                                <a:rPr lang="en-US" altLang="zh-CN" b="1" i="1">
                                  <a:solidFill>
                                    <a:srgbClr val="FF0000"/>
                                  </a:solidFill>
                                  <a:latin typeface="Cambria Math"/>
                                </a:rPr>
                                <m:t>target</m:t>
                              </m:r>
                            </m:sub>
                            <m:sup>
                              <m:r>
                                <a:rPr lang="en-US" altLang="zh-CN" b="1" i="1" smtClean="0">
                                  <a:solidFill>
                                    <a:srgbClr val="FF0000"/>
                                  </a:solidFill>
                                  <a:latin typeface="Cambria Math"/>
                                </a:rPr>
                                <m:t>𝒄𝒎</m:t>
                              </m:r>
                            </m:sup>
                          </m:sSubSup>
                        </m:oMath>
                      </m:oMathPara>
                    </a14:m>
                    <a:endParaRPr lang="zh-CN" altLang="en-US" dirty="0">
                      <a:solidFill>
                        <a:srgbClr val="FF0000"/>
                      </a:solidFill>
                    </a:endParaRPr>
                  </a:p>
                </p:txBody>
              </p:sp>
            </mc:Choice>
            <mc:Fallback xmlns="">
              <p:sp>
                <p:nvSpPr>
                  <p:cNvPr id="79" name="矩形 78"/>
                  <p:cNvSpPr>
                    <a:spLocks noRot="1" noChangeAspect="1" noMove="1" noResize="1" noEditPoints="1" noAdjustHandles="1" noChangeArrowheads="1" noChangeShapeType="1" noTextEdit="1"/>
                  </p:cNvSpPr>
                  <p:nvPr/>
                </p:nvSpPr>
                <p:spPr>
                  <a:xfrm>
                    <a:off x="628245" y="4479439"/>
                    <a:ext cx="881908" cy="398827"/>
                  </a:xfrm>
                  <a:prstGeom prst="rect">
                    <a:avLst/>
                  </a:prstGeom>
                  <a:blipFill rotWithShape="1">
                    <a:blip r:embed="rId7"/>
                    <a:stretch>
                      <a:fillRect b="-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矩形 79"/>
                  <p:cNvSpPr/>
                  <p:nvPr/>
                </p:nvSpPr>
                <p:spPr>
                  <a:xfrm>
                    <a:off x="3811973" y="4005064"/>
                    <a:ext cx="380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a:solidFill>
                                <a:srgbClr val="FF0000"/>
                              </a:solidFill>
                              <a:latin typeface="Cambria Math"/>
                            </a:rPr>
                            <m:t>𝒚</m:t>
                          </m:r>
                        </m:oMath>
                      </m:oMathPara>
                    </a14:m>
                    <a:endParaRPr lang="zh-CN" altLang="en-US" i="1" dirty="0">
                      <a:solidFill>
                        <a:srgbClr val="FF0000"/>
                      </a:solidFill>
                    </a:endParaRPr>
                  </a:p>
                </p:txBody>
              </p:sp>
            </mc:Choice>
            <mc:Fallback xmlns="">
              <p:sp>
                <p:nvSpPr>
                  <p:cNvPr id="80" name="矩形 79"/>
                  <p:cNvSpPr>
                    <a:spLocks noRot="1" noChangeAspect="1" noMove="1" noResize="1" noEditPoints="1" noAdjustHandles="1" noChangeArrowheads="1" noChangeShapeType="1" noTextEdit="1"/>
                  </p:cNvSpPr>
                  <p:nvPr/>
                </p:nvSpPr>
                <p:spPr>
                  <a:xfrm>
                    <a:off x="3811973" y="4005064"/>
                    <a:ext cx="380232" cy="369332"/>
                  </a:xfrm>
                  <a:prstGeom prst="rect">
                    <a:avLst/>
                  </a:prstGeom>
                  <a:blipFill rotWithShape="1">
                    <a:blip r:embed="rId8"/>
                    <a:stretch>
                      <a:fillRect b="-8333"/>
                    </a:stretch>
                  </a:blipFill>
                </p:spPr>
                <p:txBody>
                  <a:bodyPr/>
                  <a:lstStyle/>
                  <a:p>
                    <a:r>
                      <a:rPr lang="zh-CN" altLang="en-US">
                        <a:noFill/>
                      </a:rPr>
                      <a:t> </a:t>
                    </a:r>
                  </a:p>
                </p:txBody>
              </p:sp>
            </mc:Fallback>
          </mc:AlternateContent>
        </p:grpSp>
        <p:sp>
          <p:nvSpPr>
            <p:cNvPr id="98" name="矩形 97"/>
            <p:cNvSpPr/>
            <p:nvPr/>
          </p:nvSpPr>
          <p:spPr>
            <a:xfrm>
              <a:off x="1572226" y="2555314"/>
              <a:ext cx="877163" cy="369332"/>
            </a:xfrm>
            <a:prstGeom prst="rect">
              <a:avLst/>
            </a:prstGeom>
          </p:spPr>
          <p:txBody>
            <a:bodyPr wrap="none">
              <a:spAutoFit/>
            </a:bodyPr>
            <a:lstStyle/>
            <a:p>
              <a:r>
                <a:rPr lang="zh-CN" altLang="en-US" dirty="0" smtClean="0"/>
                <a:t>碰撞前</a:t>
              </a:r>
              <a:endParaRPr lang="zh-CN" altLang="en-US" dirty="0"/>
            </a:p>
          </p:txBody>
        </p:sp>
        <p:sp>
          <p:nvSpPr>
            <p:cNvPr id="99" name="矩形 98"/>
            <p:cNvSpPr/>
            <p:nvPr/>
          </p:nvSpPr>
          <p:spPr>
            <a:xfrm>
              <a:off x="6149035" y="2453349"/>
              <a:ext cx="877163" cy="369332"/>
            </a:xfrm>
            <a:prstGeom prst="rect">
              <a:avLst/>
            </a:prstGeom>
          </p:spPr>
          <p:txBody>
            <a:bodyPr wrap="none">
              <a:spAutoFit/>
            </a:bodyPr>
            <a:lstStyle/>
            <a:p>
              <a:r>
                <a:rPr lang="zh-CN" altLang="en-US" dirty="0" smtClean="0"/>
                <a:t>碰撞后</a:t>
              </a:r>
              <a:endParaRPr lang="zh-CN" altLang="en-US" dirty="0"/>
            </a:p>
          </p:txBody>
        </p:sp>
        <p:grpSp>
          <p:nvGrpSpPr>
            <p:cNvPr id="34" name="组合 33"/>
            <p:cNvGrpSpPr/>
            <p:nvPr/>
          </p:nvGrpSpPr>
          <p:grpSpPr>
            <a:xfrm>
              <a:off x="81203" y="2872463"/>
              <a:ext cx="8895445" cy="2040563"/>
              <a:chOff x="81203" y="2872463"/>
              <a:chExt cx="8895445" cy="2040563"/>
            </a:xfrm>
          </p:grpSpPr>
          <p:grpSp>
            <p:nvGrpSpPr>
              <p:cNvPr id="33" name="组合 32"/>
              <p:cNvGrpSpPr/>
              <p:nvPr/>
            </p:nvGrpSpPr>
            <p:grpSpPr>
              <a:xfrm>
                <a:off x="81203" y="2872463"/>
                <a:ext cx="8895445" cy="2040563"/>
                <a:chOff x="81203" y="2872463"/>
                <a:chExt cx="8895445" cy="2040563"/>
              </a:xfrm>
            </p:grpSpPr>
            <p:grpSp>
              <p:nvGrpSpPr>
                <p:cNvPr id="26" name="组合 25"/>
                <p:cNvGrpSpPr/>
                <p:nvPr/>
              </p:nvGrpSpPr>
              <p:grpSpPr>
                <a:xfrm>
                  <a:off x="5436096" y="3351325"/>
                  <a:ext cx="2280263" cy="1055217"/>
                  <a:chOff x="5316073" y="3351325"/>
                  <a:chExt cx="2280263" cy="1055217"/>
                </a:xfrm>
              </p:grpSpPr>
              <p:sp>
                <p:nvSpPr>
                  <p:cNvPr id="24" name="任意多边形 23"/>
                  <p:cNvSpPr/>
                  <p:nvPr/>
                </p:nvSpPr>
                <p:spPr>
                  <a:xfrm>
                    <a:off x="5316073" y="3351325"/>
                    <a:ext cx="2280263" cy="1055217"/>
                  </a:xfrm>
                  <a:custGeom>
                    <a:avLst/>
                    <a:gdLst>
                      <a:gd name="connsiteX0" fmla="*/ 806252 w 1638764"/>
                      <a:gd name="connsiteY0" fmla="*/ 625 h 828151"/>
                      <a:gd name="connsiteX1" fmla="*/ 601535 w 1638764"/>
                      <a:gd name="connsiteY1" fmla="*/ 55216 h 828151"/>
                      <a:gd name="connsiteX2" fmla="*/ 301284 w 1638764"/>
                      <a:gd name="connsiteY2" fmla="*/ 232637 h 828151"/>
                      <a:gd name="connsiteX3" fmla="*/ 55625 w 1638764"/>
                      <a:gd name="connsiteY3" fmla="*/ 464649 h 828151"/>
                      <a:gd name="connsiteX4" fmla="*/ 1034 w 1638764"/>
                      <a:gd name="connsiteY4" fmla="*/ 560183 h 828151"/>
                      <a:gd name="connsiteX5" fmla="*/ 82920 w 1638764"/>
                      <a:gd name="connsiteY5" fmla="*/ 683013 h 828151"/>
                      <a:gd name="connsiteX6" fmla="*/ 615183 w 1638764"/>
                      <a:gd name="connsiteY6" fmla="*/ 819490 h 828151"/>
                      <a:gd name="connsiteX7" fmla="*/ 997320 w 1638764"/>
                      <a:gd name="connsiteY7" fmla="*/ 805843 h 828151"/>
                      <a:gd name="connsiteX8" fmla="*/ 1379458 w 1638764"/>
                      <a:gd name="connsiteY8" fmla="*/ 737604 h 828151"/>
                      <a:gd name="connsiteX9" fmla="*/ 1611469 w 1638764"/>
                      <a:gd name="connsiteY9" fmla="*/ 628422 h 828151"/>
                      <a:gd name="connsiteX10" fmla="*/ 1625117 w 1638764"/>
                      <a:gd name="connsiteY10" fmla="*/ 546535 h 828151"/>
                      <a:gd name="connsiteX11" fmla="*/ 1529583 w 1638764"/>
                      <a:gd name="connsiteY11" fmla="*/ 410058 h 828151"/>
                      <a:gd name="connsiteX12" fmla="*/ 1092855 w 1638764"/>
                      <a:gd name="connsiteY12" fmla="*/ 82511 h 828151"/>
                      <a:gd name="connsiteX13" fmla="*/ 806252 w 1638764"/>
                      <a:gd name="connsiteY13" fmla="*/ 625 h 8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8764" h="828151">
                        <a:moveTo>
                          <a:pt x="806252" y="625"/>
                        </a:moveTo>
                        <a:cubicBezTo>
                          <a:pt x="724365" y="-3924"/>
                          <a:pt x="685696" y="16547"/>
                          <a:pt x="601535" y="55216"/>
                        </a:cubicBezTo>
                        <a:cubicBezTo>
                          <a:pt x="517374" y="93885"/>
                          <a:pt x="392269" y="164398"/>
                          <a:pt x="301284" y="232637"/>
                        </a:cubicBezTo>
                        <a:cubicBezTo>
                          <a:pt x="210299" y="300876"/>
                          <a:pt x="105667" y="410058"/>
                          <a:pt x="55625" y="464649"/>
                        </a:cubicBezTo>
                        <a:cubicBezTo>
                          <a:pt x="5583" y="519240"/>
                          <a:pt x="-3515" y="523789"/>
                          <a:pt x="1034" y="560183"/>
                        </a:cubicBezTo>
                        <a:cubicBezTo>
                          <a:pt x="5583" y="596577"/>
                          <a:pt x="-19438" y="639795"/>
                          <a:pt x="82920" y="683013"/>
                        </a:cubicBezTo>
                        <a:cubicBezTo>
                          <a:pt x="185278" y="726231"/>
                          <a:pt x="462783" y="799018"/>
                          <a:pt x="615183" y="819490"/>
                        </a:cubicBezTo>
                        <a:cubicBezTo>
                          <a:pt x="767583" y="839962"/>
                          <a:pt x="869941" y="819491"/>
                          <a:pt x="997320" y="805843"/>
                        </a:cubicBezTo>
                        <a:cubicBezTo>
                          <a:pt x="1124699" y="792195"/>
                          <a:pt x="1277100" y="767174"/>
                          <a:pt x="1379458" y="737604"/>
                        </a:cubicBezTo>
                        <a:cubicBezTo>
                          <a:pt x="1481816" y="708034"/>
                          <a:pt x="1570526" y="660267"/>
                          <a:pt x="1611469" y="628422"/>
                        </a:cubicBezTo>
                        <a:cubicBezTo>
                          <a:pt x="1652412" y="596577"/>
                          <a:pt x="1638765" y="582929"/>
                          <a:pt x="1625117" y="546535"/>
                        </a:cubicBezTo>
                        <a:cubicBezTo>
                          <a:pt x="1611469" y="510141"/>
                          <a:pt x="1618293" y="487395"/>
                          <a:pt x="1529583" y="410058"/>
                        </a:cubicBezTo>
                        <a:cubicBezTo>
                          <a:pt x="1440873" y="332721"/>
                          <a:pt x="1208861" y="150750"/>
                          <a:pt x="1092855" y="82511"/>
                        </a:cubicBezTo>
                        <a:cubicBezTo>
                          <a:pt x="976849" y="14272"/>
                          <a:pt x="888139" y="5174"/>
                          <a:pt x="806252" y="625"/>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任意多边形 89"/>
                  <p:cNvSpPr/>
                  <p:nvPr/>
                </p:nvSpPr>
                <p:spPr>
                  <a:xfrm>
                    <a:off x="5508104" y="3501008"/>
                    <a:ext cx="1888978" cy="833525"/>
                  </a:xfrm>
                  <a:custGeom>
                    <a:avLst/>
                    <a:gdLst>
                      <a:gd name="connsiteX0" fmla="*/ 806252 w 1638764"/>
                      <a:gd name="connsiteY0" fmla="*/ 625 h 828151"/>
                      <a:gd name="connsiteX1" fmla="*/ 601535 w 1638764"/>
                      <a:gd name="connsiteY1" fmla="*/ 55216 h 828151"/>
                      <a:gd name="connsiteX2" fmla="*/ 301284 w 1638764"/>
                      <a:gd name="connsiteY2" fmla="*/ 232637 h 828151"/>
                      <a:gd name="connsiteX3" fmla="*/ 55625 w 1638764"/>
                      <a:gd name="connsiteY3" fmla="*/ 464649 h 828151"/>
                      <a:gd name="connsiteX4" fmla="*/ 1034 w 1638764"/>
                      <a:gd name="connsiteY4" fmla="*/ 560183 h 828151"/>
                      <a:gd name="connsiteX5" fmla="*/ 82920 w 1638764"/>
                      <a:gd name="connsiteY5" fmla="*/ 683013 h 828151"/>
                      <a:gd name="connsiteX6" fmla="*/ 615183 w 1638764"/>
                      <a:gd name="connsiteY6" fmla="*/ 819490 h 828151"/>
                      <a:gd name="connsiteX7" fmla="*/ 997320 w 1638764"/>
                      <a:gd name="connsiteY7" fmla="*/ 805843 h 828151"/>
                      <a:gd name="connsiteX8" fmla="*/ 1379458 w 1638764"/>
                      <a:gd name="connsiteY8" fmla="*/ 737604 h 828151"/>
                      <a:gd name="connsiteX9" fmla="*/ 1611469 w 1638764"/>
                      <a:gd name="connsiteY9" fmla="*/ 628422 h 828151"/>
                      <a:gd name="connsiteX10" fmla="*/ 1625117 w 1638764"/>
                      <a:gd name="connsiteY10" fmla="*/ 546535 h 828151"/>
                      <a:gd name="connsiteX11" fmla="*/ 1529583 w 1638764"/>
                      <a:gd name="connsiteY11" fmla="*/ 410058 h 828151"/>
                      <a:gd name="connsiteX12" fmla="*/ 1092855 w 1638764"/>
                      <a:gd name="connsiteY12" fmla="*/ 82511 h 828151"/>
                      <a:gd name="connsiteX13" fmla="*/ 806252 w 1638764"/>
                      <a:gd name="connsiteY13" fmla="*/ 625 h 8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8764" h="828151">
                        <a:moveTo>
                          <a:pt x="806252" y="625"/>
                        </a:moveTo>
                        <a:cubicBezTo>
                          <a:pt x="724365" y="-3924"/>
                          <a:pt x="685696" y="16547"/>
                          <a:pt x="601535" y="55216"/>
                        </a:cubicBezTo>
                        <a:cubicBezTo>
                          <a:pt x="517374" y="93885"/>
                          <a:pt x="392269" y="164398"/>
                          <a:pt x="301284" y="232637"/>
                        </a:cubicBezTo>
                        <a:cubicBezTo>
                          <a:pt x="210299" y="300876"/>
                          <a:pt x="105667" y="410058"/>
                          <a:pt x="55625" y="464649"/>
                        </a:cubicBezTo>
                        <a:cubicBezTo>
                          <a:pt x="5583" y="519240"/>
                          <a:pt x="-3515" y="523789"/>
                          <a:pt x="1034" y="560183"/>
                        </a:cubicBezTo>
                        <a:cubicBezTo>
                          <a:pt x="5583" y="596577"/>
                          <a:pt x="-19438" y="639795"/>
                          <a:pt x="82920" y="683013"/>
                        </a:cubicBezTo>
                        <a:cubicBezTo>
                          <a:pt x="185278" y="726231"/>
                          <a:pt x="462783" y="799018"/>
                          <a:pt x="615183" y="819490"/>
                        </a:cubicBezTo>
                        <a:cubicBezTo>
                          <a:pt x="767583" y="839962"/>
                          <a:pt x="869941" y="819491"/>
                          <a:pt x="997320" y="805843"/>
                        </a:cubicBezTo>
                        <a:cubicBezTo>
                          <a:pt x="1124699" y="792195"/>
                          <a:pt x="1277100" y="767174"/>
                          <a:pt x="1379458" y="737604"/>
                        </a:cubicBezTo>
                        <a:cubicBezTo>
                          <a:pt x="1481816" y="708034"/>
                          <a:pt x="1570526" y="660267"/>
                          <a:pt x="1611469" y="628422"/>
                        </a:cubicBezTo>
                        <a:cubicBezTo>
                          <a:pt x="1652412" y="596577"/>
                          <a:pt x="1638765" y="582929"/>
                          <a:pt x="1625117" y="546535"/>
                        </a:cubicBezTo>
                        <a:cubicBezTo>
                          <a:pt x="1611469" y="510141"/>
                          <a:pt x="1618293" y="487395"/>
                          <a:pt x="1529583" y="410058"/>
                        </a:cubicBezTo>
                        <a:cubicBezTo>
                          <a:pt x="1440873" y="332721"/>
                          <a:pt x="1208861" y="150750"/>
                          <a:pt x="1092855" y="82511"/>
                        </a:cubicBezTo>
                        <a:cubicBezTo>
                          <a:pt x="976849" y="14272"/>
                          <a:pt x="888139" y="5174"/>
                          <a:pt x="806252" y="625"/>
                        </a:cubicBezTo>
                        <a:close/>
                      </a:path>
                    </a:pathLst>
                  </a:cu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99FF"/>
                      </a:solidFill>
                    </a:endParaRPr>
                  </a:p>
                </p:txBody>
              </p:sp>
              <p:sp>
                <p:nvSpPr>
                  <p:cNvPr id="91" name="任意多边形 90"/>
                  <p:cNvSpPr/>
                  <p:nvPr/>
                </p:nvSpPr>
                <p:spPr>
                  <a:xfrm>
                    <a:off x="5770084" y="3645024"/>
                    <a:ext cx="1322196" cy="671007"/>
                  </a:xfrm>
                  <a:custGeom>
                    <a:avLst/>
                    <a:gdLst>
                      <a:gd name="connsiteX0" fmla="*/ 806252 w 1638764"/>
                      <a:gd name="connsiteY0" fmla="*/ 625 h 828151"/>
                      <a:gd name="connsiteX1" fmla="*/ 601535 w 1638764"/>
                      <a:gd name="connsiteY1" fmla="*/ 55216 h 828151"/>
                      <a:gd name="connsiteX2" fmla="*/ 301284 w 1638764"/>
                      <a:gd name="connsiteY2" fmla="*/ 232637 h 828151"/>
                      <a:gd name="connsiteX3" fmla="*/ 55625 w 1638764"/>
                      <a:gd name="connsiteY3" fmla="*/ 464649 h 828151"/>
                      <a:gd name="connsiteX4" fmla="*/ 1034 w 1638764"/>
                      <a:gd name="connsiteY4" fmla="*/ 560183 h 828151"/>
                      <a:gd name="connsiteX5" fmla="*/ 82920 w 1638764"/>
                      <a:gd name="connsiteY5" fmla="*/ 683013 h 828151"/>
                      <a:gd name="connsiteX6" fmla="*/ 615183 w 1638764"/>
                      <a:gd name="connsiteY6" fmla="*/ 819490 h 828151"/>
                      <a:gd name="connsiteX7" fmla="*/ 997320 w 1638764"/>
                      <a:gd name="connsiteY7" fmla="*/ 805843 h 828151"/>
                      <a:gd name="connsiteX8" fmla="*/ 1379458 w 1638764"/>
                      <a:gd name="connsiteY8" fmla="*/ 737604 h 828151"/>
                      <a:gd name="connsiteX9" fmla="*/ 1611469 w 1638764"/>
                      <a:gd name="connsiteY9" fmla="*/ 628422 h 828151"/>
                      <a:gd name="connsiteX10" fmla="*/ 1625117 w 1638764"/>
                      <a:gd name="connsiteY10" fmla="*/ 546535 h 828151"/>
                      <a:gd name="connsiteX11" fmla="*/ 1529583 w 1638764"/>
                      <a:gd name="connsiteY11" fmla="*/ 410058 h 828151"/>
                      <a:gd name="connsiteX12" fmla="*/ 1092855 w 1638764"/>
                      <a:gd name="connsiteY12" fmla="*/ 82511 h 828151"/>
                      <a:gd name="connsiteX13" fmla="*/ 806252 w 1638764"/>
                      <a:gd name="connsiteY13" fmla="*/ 625 h 8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8764" h="828151">
                        <a:moveTo>
                          <a:pt x="806252" y="625"/>
                        </a:moveTo>
                        <a:cubicBezTo>
                          <a:pt x="724365" y="-3924"/>
                          <a:pt x="685696" y="16547"/>
                          <a:pt x="601535" y="55216"/>
                        </a:cubicBezTo>
                        <a:cubicBezTo>
                          <a:pt x="517374" y="93885"/>
                          <a:pt x="392269" y="164398"/>
                          <a:pt x="301284" y="232637"/>
                        </a:cubicBezTo>
                        <a:cubicBezTo>
                          <a:pt x="210299" y="300876"/>
                          <a:pt x="105667" y="410058"/>
                          <a:pt x="55625" y="464649"/>
                        </a:cubicBezTo>
                        <a:cubicBezTo>
                          <a:pt x="5583" y="519240"/>
                          <a:pt x="-3515" y="523789"/>
                          <a:pt x="1034" y="560183"/>
                        </a:cubicBezTo>
                        <a:cubicBezTo>
                          <a:pt x="5583" y="596577"/>
                          <a:pt x="-19438" y="639795"/>
                          <a:pt x="82920" y="683013"/>
                        </a:cubicBezTo>
                        <a:cubicBezTo>
                          <a:pt x="185278" y="726231"/>
                          <a:pt x="462783" y="799018"/>
                          <a:pt x="615183" y="819490"/>
                        </a:cubicBezTo>
                        <a:cubicBezTo>
                          <a:pt x="767583" y="839962"/>
                          <a:pt x="869941" y="819491"/>
                          <a:pt x="997320" y="805843"/>
                        </a:cubicBezTo>
                        <a:cubicBezTo>
                          <a:pt x="1124699" y="792195"/>
                          <a:pt x="1277100" y="767174"/>
                          <a:pt x="1379458" y="737604"/>
                        </a:cubicBezTo>
                        <a:cubicBezTo>
                          <a:pt x="1481816" y="708034"/>
                          <a:pt x="1570526" y="660267"/>
                          <a:pt x="1611469" y="628422"/>
                        </a:cubicBezTo>
                        <a:cubicBezTo>
                          <a:pt x="1652412" y="596577"/>
                          <a:pt x="1638765" y="582929"/>
                          <a:pt x="1625117" y="546535"/>
                        </a:cubicBezTo>
                        <a:cubicBezTo>
                          <a:pt x="1611469" y="510141"/>
                          <a:pt x="1618293" y="487395"/>
                          <a:pt x="1529583" y="410058"/>
                        </a:cubicBezTo>
                        <a:cubicBezTo>
                          <a:pt x="1440873" y="332721"/>
                          <a:pt x="1208861" y="150750"/>
                          <a:pt x="1092855" y="82511"/>
                        </a:cubicBezTo>
                        <a:cubicBezTo>
                          <a:pt x="976849" y="14272"/>
                          <a:pt x="888139" y="5174"/>
                          <a:pt x="806252" y="625"/>
                        </a:cubicBez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任意多边形 91"/>
                  <p:cNvSpPr/>
                  <p:nvPr/>
                </p:nvSpPr>
                <p:spPr>
                  <a:xfrm>
                    <a:off x="6084168" y="3789040"/>
                    <a:ext cx="736532" cy="414076"/>
                  </a:xfrm>
                  <a:custGeom>
                    <a:avLst/>
                    <a:gdLst>
                      <a:gd name="connsiteX0" fmla="*/ 806252 w 1638764"/>
                      <a:gd name="connsiteY0" fmla="*/ 625 h 828151"/>
                      <a:gd name="connsiteX1" fmla="*/ 601535 w 1638764"/>
                      <a:gd name="connsiteY1" fmla="*/ 55216 h 828151"/>
                      <a:gd name="connsiteX2" fmla="*/ 301284 w 1638764"/>
                      <a:gd name="connsiteY2" fmla="*/ 232637 h 828151"/>
                      <a:gd name="connsiteX3" fmla="*/ 55625 w 1638764"/>
                      <a:gd name="connsiteY3" fmla="*/ 464649 h 828151"/>
                      <a:gd name="connsiteX4" fmla="*/ 1034 w 1638764"/>
                      <a:gd name="connsiteY4" fmla="*/ 560183 h 828151"/>
                      <a:gd name="connsiteX5" fmla="*/ 82920 w 1638764"/>
                      <a:gd name="connsiteY5" fmla="*/ 683013 h 828151"/>
                      <a:gd name="connsiteX6" fmla="*/ 615183 w 1638764"/>
                      <a:gd name="connsiteY6" fmla="*/ 819490 h 828151"/>
                      <a:gd name="connsiteX7" fmla="*/ 997320 w 1638764"/>
                      <a:gd name="connsiteY7" fmla="*/ 805843 h 828151"/>
                      <a:gd name="connsiteX8" fmla="*/ 1379458 w 1638764"/>
                      <a:gd name="connsiteY8" fmla="*/ 737604 h 828151"/>
                      <a:gd name="connsiteX9" fmla="*/ 1611469 w 1638764"/>
                      <a:gd name="connsiteY9" fmla="*/ 628422 h 828151"/>
                      <a:gd name="connsiteX10" fmla="*/ 1625117 w 1638764"/>
                      <a:gd name="connsiteY10" fmla="*/ 546535 h 828151"/>
                      <a:gd name="connsiteX11" fmla="*/ 1529583 w 1638764"/>
                      <a:gd name="connsiteY11" fmla="*/ 410058 h 828151"/>
                      <a:gd name="connsiteX12" fmla="*/ 1092855 w 1638764"/>
                      <a:gd name="connsiteY12" fmla="*/ 82511 h 828151"/>
                      <a:gd name="connsiteX13" fmla="*/ 806252 w 1638764"/>
                      <a:gd name="connsiteY13" fmla="*/ 625 h 8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8764" h="828151">
                        <a:moveTo>
                          <a:pt x="806252" y="625"/>
                        </a:moveTo>
                        <a:cubicBezTo>
                          <a:pt x="724365" y="-3924"/>
                          <a:pt x="685696" y="16547"/>
                          <a:pt x="601535" y="55216"/>
                        </a:cubicBezTo>
                        <a:cubicBezTo>
                          <a:pt x="517374" y="93885"/>
                          <a:pt x="392269" y="164398"/>
                          <a:pt x="301284" y="232637"/>
                        </a:cubicBezTo>
                        <a:cubicBezTo>
                          <a:pt x="210299" y="300876"/>
                          <a:pt x="105667" y="410058"/>
                          <a:pt x="55625" y="464649"/>
                        </a:cubicBezTo>
                        <a:cubicBezTo>
                          <a:pt x="5583" y="519240"/>
                          <a:pt x="-3515" y="523789"/>
                          <a:pt x="1034" y="560183"/>
                        </a:cubicBezTo>
                        <a:cubicBezTo>
                          <a:pt x="5583" y="596577"/>
                          <a:pt x="-19438" y="639795"/>
                          <a:pt x="82920" y="683013"/>
                        </a:cubicBezTo>
                        <a:cubicBezTo>
                          <a:pt x="185278" y="726231"/>
                          <a:pt x="462783" y="799018"/>
                          <a:pt x="615183" y="819490"/>
                        </a:cubicBezTo>
                        <a:cubicBezTo>
                          <a:pt x="767583" y="839962"/>
                          <a:pt x="869941" y="819491"/>
                          <a:pt x="997320" y="805843"/>
                        </a:cubicBezTo>
                        <a:cubicBezTo>
                          <a:pt x="1124699" y="792195"/>
                          <a:pt x="1277100" y="767174"/>
                          <a:pt x="1379458" y="737604"/>
                        </a:cubicBezTo>
                        <a:cubicBezTo>
                          <a:pt x="1481816" y="708034"/>
                          <a:pt x="1570526" y="660267"/>
                          <a:pt x="1611469" y="628422"/>
                        </a:cubicBezTo>
                        <a:cubicBezTo>
                          <a:pt x="1652412" y="596577"/>
                          <a:pt x="1638765" y="582929"/>
                          <a:pt x="1625117" y="546535"/>
                        </a:cubicBezTo>
                        <a:cubicBezTo>
                          <a:pt x="1611469" y="510141"/>
                          <a:pt x="1618293" y="487395"/>
                          <a:pt x="1529583" y="410058"/>
                        </a:cubicBezTo>
                        <a:cubicBezTo>
                          <a:pt x="1440873" y="332721"/>
                          <a:pt x="1208861" y="150750"/>
                          <a:pt x="1092855" y="82511"/>
                        </a:cubicBezTo>
                        <a:cubicBezTo>
                          <a:pt x="976849" y="14272"/>
                          <a:pt x="888139" y="5174"/>
                          <a:pt x="806252" y="625"/>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81203" y="2872463"/>
                  <a:ext cx="4111002" cy="2040563"/>
                  <a:chOff x="81203" y="2872463"/>
                  <a:chExt cx="4111002" cy="2040563"/>
                </a:xfrm>
              </p:grpSpPr>
              <p:grpSp>
                <p:nvGrpSpPr>
                  <p:cNvPr id="50" name="组合 49">
                    <a:extLst>
                      <a:ext uri="{FF2B5EF4-FFF2-40B4-BE49-F238E27FC236}">
                        <a16:creationId xmlns:a16="http://schemas.microsoft.com/office/drawing/2014/main" xmlns="" id="{A0123D24-DC73-47F5-96EB-C0EE528CEF4B}"/>
                      </a:ext>
                    </a:extLst>
                  </p:cNvPr>
                  <p:cNvGrpSpPr/>
                  <p:nvPr/>
                </p:nvGrpSpPr>
                <p:grpSpPr>
                  <a:xfrm>
                    <a:off x="81203" y="3212504"/>
                    <a:ext cx="4058433" cy="1224136"/>
                    <a:chOff x="0" y="3492550"/>
                    <a:chExt cx="5411244" cy="1417653"/>
                  </a:xfrm>
                </p:grpSpPr>
                <p:grpSp>
                  <p:nvGrpSpPr>
                    <p:cNvPr id="56" name="组合 55">
                      <a:extLst>
                        <a:ext uri="{FF2B5EF4-FFF2-40B4-BE49-F238E27FC236}">
                          <a16:creationId xmlns:a16="http://schemas.microsoft.com/office/drawing/2014/main" xmlns="" id="{E3763634-4F91-478B-827A-02BD06B5A2E0}"/>
                        </a:ext>
                      </a:extLst>
                    </p:cNvPr>
                    <p:cNvGrpSpPr/>
                    <p:nvPr/>
                  </p:nvGrpSpPr>
                  <p:grpSpPr>
                    <a:xfrm>
                      <a:off x="0" y="3492550"/>
                      <a:ext cx="5411244" cy="1417653"/>
                      <a:chOff x="0" y="3492550"/>
                      <a:chExt cx="5411244" cy="1417653"/>
                    </a:xfrm>
                  </p:grpSpPr>
                  <p:cxnSp>
                    <p:nvCxnSpPr>
                      <p:cNvPr id="62" name="直接箭头连接符 61">
                        <a:extLst>
                          <a:ext uri="{FF2B5EF4-FFF2-40B4-BE49-F238E27FC236}">
                            <a16:creationId xmlns:a16="http://schemas.microsoft.com/office/drawing/2014/main" xmlns="" id="{432369A7-3CC3-45F1-9449-1948D6E9934D}"/>
                          </a:ext>
                        </a:extLst>
                      </p:cNvPr>
                      <p:cNvCxnSpPr>
                        <a:cxnSpLocks/>
                      </p:cNvCxnSpPr>
                      <p:nvPr/>
                    </p:nvCxnSpPr>
                    <p:spPr>
                      <a:xfrm flipV="1">
                        <a:off x="2572807" y="3492550"/>
                        <a:ext cx="0" cy="14176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xmlns="" id="{888C92E6-426A-44DC-987F-DCB8866E1744}"/>
                          </a:ext>
                        </a:extLst>
                      </p:cNvPr>
                      <p:cNvCxnSpPr>
                        <a:cxnSpLocks/>
                      </p:cNvCxnSpPr>
                      <p:nvPr/>
                    </p:nvCxnSpPr>
                    <p:spPr>
                      <a:xfrm>
                        <a:off x="0" y="4910203"/>
                        <a:ext cx="541124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0" name="直接连接符 59">
                      <a:extLst>
                        <a:ext uri="{FF2B5EF4-FFF2-40B4-BE49-F238E27FC236}">
                          <a16:creationId xmlns:a16="http://schemas.microsoft.com/office/drawing/2014/main" xmlns="" id="{456140C4-EBE5-42EE-9095-6E3A39041194}"/>
                        </a:ext>
                      </a:extLst>
                    </p:cNvPr>
                    <p:cNvCxnSpPr/>
                    <p:nvPr/>
                  </p:nvCxnSpPr>
                  <p:spPr>
                    <a:xfrm flipV="1">
                      <a:off x="4067516" y="4584526"/>
                      <a:ext cx="0" cy="3131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xmlns="" id="{7DBBF87A-53B8-4D72-B397-A9F88F2B14F6}"/>
                        </a:ext>
                      </a:extLst>
                    </p:cNvPr>
                    <p:cNvCxnSpPr/>
                    <p:nvPr/>
                  </p:nvCxnSpPr>
                  <p:spPr>
                    <a:xfrm flipV="1">
                      <a:off x="1187196" y="4568665"/>
                      <a:ext cx="0" cy="3131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矩形 69">
                        <a:extLst>
                          <a:ext uri="{FF2B5EF4-FFF2-40B4-BE49-F238E27FC236}">
                            <a16:creationId xmlns:a16="http://schemas.microsoft.com/office/drawing/2014/main" xmlns="" id="{76AD91D8-9DBA-479A-883F-9952CE51F598}"/>
                          </a:ext>
                        </a:extLst>
                      </p:cNvPr>
                      <p:cNvSpPr/>
                      <p:nvPr/>
                    </p:nvSpPr>
                    <p:spPr>
                      <a:xfrm>
                        <a:off x="1399726" y="2872463"/>
                        <a:ext cx="1747377" cy="3929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FF0000"/>
                                      </a:solidFill>
                                      <a:latin typeface="Cambria Math"/>
                                    </a:rPr>
                                  </m:ctrlPr>
                                </m:sSubPr>
                                <m:e>
                                  <m:r>
                                    <a:rPr lang="en-US" altLang="zh-CN" sz="2000" b="1" i="1" smtClean="0">
                                      <a:solidFill>
                                        <a:srgbClr val="FF0000"/>
                                      </a:solidFill>
                                      <a:latin typeface="Cambria Math"/>
                                    </a:rPr>
                                    <m:t>𝒑</m:t>
                                  </m:r>
                                </m:e>
                                <m:sub>
                                  <m:r>
                                    <m:rPr>
                                      <m:sty m:val="p"/>
                                    </m:rPr>
                                    <a:rPr lang="en-US" altLang="zh-CN" sz="2000" b="1" i="1">
                                      <a:solidFill>
                                        <a:srgbClr val="FF0000"/>
                                      </a:solidFill>
                                      <a:latin typeface="Cambria Math"/>
                                    </a:rPr>
                                    <m:t>tr</m:t>
                                  </m:r>
                                </m:sub>
                              </m:sSub>
                            </m:oMath>
                          </m:oMathPara>
                        </a14:m>
                        <a:endParaRPr lang="zh-CN" altLang="en-US" sz="2000" b="1" baseline="-25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0" name="矩形 69">
                        <a:extLst>
                          <a:ext uri="{FF2B5EF4-FFF2-40B4-BE49-F238E27FC236}">
                            <a16:creationId xmlns="" xmlns:a16="http://schemas.microsoft.com/office/drawing/2014/main" xmlns:a14="http://schemas.microsoft.com/office/drawing/2010/main" id="{76AD91D8-9DBA-479A-883F-9952CE51F598}"/>
                          </a:ext>
                        </a:extLst>
                      </p:cNvPr>
                      <p:cNvSpPr>
                        <a:spLocks noRot="1" noChangeAspect="1" noMove="1" noResize="1" noEditPoints="1" noAdjustHandles="1" noChangeArrowheads="1" noChangeShapeType="1" noTextEdit="1"/>
                      </p:cNvSpPr>
                      <p:nvPr/>
                    </p:nvSpPr>
                    <p:spPr>
                      <a:xfrm>
                        <a:off x="1399726" y="2872463"/>
                        <a:ext cx="1747377" cy="392993"/>
                      </a:xfrm>
                      <a:prstGeom prst="rect">
                        <a:avLst/>
                      </a:prstGeom>
                      <a:blipFill rotWithShape="1">
                        <a:blip r:embed="rId9"/>
                        <a:stretch>
                          <a:fillRect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938516" y="4499828"/>
                        <a:ext cx="845039" cy="3708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1" i="1" smtClean="0">
                                      <a:solidFill>
                                        <a:srgbClr val="FF0000"/>
                                      </a:solidFill>
                                      <a:latin typeface="Cambria Math"/>
                                    </a:rPr>
                                  </m:ctrlPr>
                                </m:sSubSupPr>
                                <m:e>
                                  <m:r>
                                    <a:rPr lang="en-US" altLang="zh-CN" b="1" i="1" smtClean="0">
                                      <a:solidFill>
                                        <a:srgbClr val="FF0000"/>
                                      </a:solidFill>
                                      <a:latin typeface="Cambria Math"/>
                                    </a:rPr>
                                    <m:t>𝒚</m:t>
                                  </m:r>
                                </m:e>
                                <m:sub>
                                  <m:r>
                                    <a:rPr lang="en-US" altLang="zh-CN" b="1" i="0" smtClean="0">
                                      <a:solidFill>
                                        <a:srgbClr val="FF0000"/>
                                      </a:solidFill>
                                      <a:latin typeface="Cambria Math"/>
                                    </a:rPr>
                                    <m:t>𝐛𝐞𝐚𝐦</m:t>
                                  </m:r>
                                </m:sub>
                                <m:sup>
                                  <m:r>
                                    <a:rPr lang="en-US" altLang="zh-CN" b="1" i="1" smtClean="0">
                                      <a:solidFill>
                                        <a:srgbClr val="FF0000"/>
                                      </a:solidFill>
                                      <a:latin typeface="Cambria Math"/>
                                    </a:rPr>
                                    <m:t>𝒄𝒎</m:t>
                                  </m:r>
                                </m:sup>
                              </m:sSubSup>
                            </m:oMath>
                          </m:oMathPara>
                        </a14:m>
                        <a:endParaRPr lang="zh-CN" altLang="en-US" dirty="0">
                          <a:solidFill>
                            <a:srgbClr val="FF0000"/>
                          </a:solidFill>
                        </a:endParaRPr>
                      </a:p>
                    </p:txBody>
                  </p:sp>
                </mc:Choice>
                <mc:Fallback xmlns="">
                  <p:sp>
                    <p:nvSpPr>
                      <p:cNvPr id="16" name="矩形 15"/>
                      <p:cNvSpPr>
                        <a:spLocks noRot="1" noChangeAspect="1" noMove="1" noResize="1" noEditPoints="1" noAdjustHandles="1" noChangeArrowheads="1" noChangeShapeType="1" noTextEdit="1"/>
                      </p:cNvSpPr>
                      <p:nvPr/>
                    </p:nvSpPr>
                    <p:spPr>
                      <a:xfrm>
                        <a:off x="2938516" y="4499828"/>
                        <a:ext cx="845039" cy="370871"/>
                      </a:xfrm>
                      <a:prstGeom prst="rect">
                        <a:avLst/>
                      </a:prstGeom>
                      <a:blipFill rotWithShape="1">
                        <a:blip r:embed="rId10"/>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矩形 71"/>
                      <p:cNvSpPr/>
                      <p:nvPr/>
                    </p:nvSpPr>
                    <p:spPr>
                      <a:xfrm>
                        <a:off x="292080" y="4514199"/>
                        <a:ext cx="881908" cy="3988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1" i="1" smtClean="0">
                                      <a:solidFill>
                                        <a:srgbClr val="FF0000"/>
                                      </a:solidFill>
                                      <a:latin typeface="Cambria Math"/>
                                    </a:rPr>
                                  </m:ctrlPr>
                                </m:sSubSupPr>
                                <m:e>
                                  <m:r>
                                    <a:rPr lang="en-US" altLang="zh-CN" b="1" i="1" smtClean="0">
                                      <a:solidFill>
                                        <a:srgbClr val="FF0000"/>
                                      </a:solidFill>
                                      <a:latin typeface="Cambria Math"/>
                                    </a:rPr>
                                    <m:t>𝒚</m:t>
                                  </m:r>
                                </m:e>
                                <m:sub>
                                  <m:r>
                                    <m:rPr>
                                      <m:sty m:val="p"/>
                                    </m:rPr>
                                    <a:rPr lang="en-US" altLang="zh-CN" b="1" i="1">
                                      <a:solidFill>
                                        <a:srgbClr val="FF0000"/>
                                      </a:solidFill>
                                      <a:latin typeface="Cambria Math"/>
                                    </a:rPr>
                                    <m:t>target</m:t>
                                  </m:r>
                                </m:sub>
                                <m:sup>
                                  <m:r>
                                    <a:rPr lang="en-US" altLang="zh-CN" b="1" i="1" smtClean="0">
                                      <a:solidFill>
                                        <a:srgbClr val="FF0000"/>
                                      </a:solidFill>
                                      <a:latin typeface="Cambria Math"/>
                                    </a:rPr>
                                    <m:t>𝒄𝒎</m:t>
                                  </m:r>
                                </m:sup>
                              </m:sSubSup>
                            </m:oMath>
                          </m:oMathPara>
                        </a14:m>
                        <a:endParaRPr lang="zh-CN" altLang="en-US" dirty="0">
                          <a:solidFill>
                            <a:srgbClr val="FF0000"/>
                          </a:solidFill>
                        </a:endParaRPr>
                      </a:p>
                    </p:txBody>
                  </p:sp>
                </mc:Choice>
                <mc:Fallback xmlns="">
                  <p:sp>
                    <p:nvSpPr>
                      <p:cNvPr id="72" name="矩形 71"/>
                      <p:cNvSpPr>
                        <a:spLocks noRot="1" noChangeAspect="1" noMove="1" noResize="1" noEditPoints="1" noAdjustHandles="1" noChangeArrowheads="1" noChangeShapeType="1" noTextEdit="1"/>
                      </p:cNvSpPr>
                      <p:nvPr/>
                    </p:nvSpPr>
                    <p:spPr>
                      <a:xfrm>
                        <a:off x="292080" y="4514199"/>
                        <a:ext cx="881908" cy="398827"/>
                      </a:xfrm>
                      <a:prstGeom prst="rect">
                        <a:avLst/>
                      </a:prstGeom>
                      <a:blipFill rotWithShape="1">
                        <a:blip r:embed="rId11"/>
                        <a:stretch>
                          <a:fillRect b="-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矩形 72"/>
                      <p:cNvSpPr/>
                      <p:nvPr/>
                    </p:nvSpPr>
                    <p:spPr>
                      <a:xfrm>
                        <a:off x="3811973" y="4005064"/>
                        <a:ext cx="380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a:solidFill>
                                    <a:srgbClr val="FF0000"/>
                                  </a:solidFill>
                                  <a:latin typeface="Cambria Math"/>
                                </a:rPr>
                                <m:t>𝒚</m:t>
                              </m:r>
                            </m:oMath>
                          </m:oMathPara>
                        </a14:m>
                        <a:endParaRPr lang="zh-CN" altLang="en-US" i="1" dirty="0">
                          <a:solidFill>
                            <a:srgbClr val="FF0000"/>
                          </a:solidFill>
                        </a:endParaRPr>
                      </a:p>
                    </p:txBody>
                  </p:sp>
                </mc:Choice>
                <mc:Fallback xmlns="">
                  <p:sp>
                    <p:nvSpPr>
                      <p:cNvPr id="73" name="矩形 72"/>
                      <p:cNvSpPr>
                        <a:spLocks noRot="1" noChangeAspect="1" noMove="1" noResize="1" noEditPoints="1" noAdjustHandles="1" noChangeArrowheads="1" noChangeShapeType="1" noTextEdit="1"/>
                      </p:cNvSpPr>
                      <p:nvPr/>
                    </p:nvSpPr>
                    <p:spPr>
                      <a:xfrm>
                        <a:off x="3811973" y="4005064"/>
                        <a:ext cx="380232" cy="369332"/>
                      </a:xfrm>
                      <a:prstGeom prst="rect">
                        <a:avLst/>
                      </a:prstGeom>
                      <a:blipFill rotWithShape="1">
                        <a:blip r:embed="rId12"/>
                        <a:stretch>
                          <a:fillRect b="-8333"/>
                        </a:stretch>
                      </a:blipFill>
                    </p:spPr>
                    <p:txBody>
                      <a:bodyPr/>
                      <a:lstStyle/>
                      <a:p>
                        <a:r>
                          <a:rPr lang="zh-CN" altLang="en-US">
                            <a:noFill/>
                          </a:rPr>
                          <a:t> </a:t>
                        </a:r>
                      </a:p>
                    </p:txBody>
                  </p:sp>
                </mc:Fallback>
              </mc:AlternateContent>
              <p:sp>
                <p:nvSpPr>
                  <p:cNvPr id="17" name="乘号 16"/>
                  <p:cNvSpPr/>
                  <p:nvPr/>
                </p:nvSpPr>
                <p:spPr>
                  <a:xfrm>
                    <a:off x="3059832" y="4276926"/>
                    <a:ext cx="174542" cy="310867"/>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乘号 73"/>
                  <p:cNvSpPr/>
                  <p:nvPr/>
                </p:nvSpPr>
                <p:spPr>
                  <a:xfrm>
                    <a:off x="899592" y="4256694"/>
                    <a:ext cx="174542" cy="310867"/>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右箭头 19"/>
                <p:cNvSpPr/>
                <p:nvPr/>
              </p:nvSpPr>
              <p:spPr>
                <a:xfrm>
                  <a:off x="4222279" y="3573016"/>
                  <a:ext cx="699442" cy="251556"/>
                </a:xfrm>
                <a:prstGeom prst="righ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6530627" y="3507209"/>
                  <a:ext cx="1282889" cy="887104"/>
                </a:xfrm>
                <a:custGeom>
                  <a:avLst/>
                  <a:gdLst>
                    <a:gd name="connsiteX0" fmla="*/ 0 w 1282889"/>
                    <a:gd name="connsiteY0" fmla="*/ 887104 h 887104"/>
                    <a:gd name="connsiteX1" fmla="*/ 655092 w 1282889"/>
                    <a:gd name="connsiteY1" fmla="*/ 668740 h 887104"/>
                    <a:gd name="connsiteX2" fmla="*/ 1023582 w 1282889"/>
                    <a:gd name="connsiteY2" fmla="*/ 368489 h 887104"/>
                    <a:gd name="connsiteX3" fmla="*/ 1282889 w 1282889"/>
                    <a:gd name="connsiteY3" fmla="*/ 0 h 887104"/>
                  </a:gdLst>
                  <a:ahLst/>
                  <a:cxnLst>
                    <a:cxn ang="0">
                      <a:pos x="connsiteX0" y="connsiteY0"/>
                    </a:cxn>
                    <a:cxn ang="0">
                      <a:pos x="connsiteX1" y="connsiteY1"/>
                    </a:cxn>
                    <a:cxn ang="0">
                      <a:pos x="connsiteX2" y="connsiteY2"/>
                    </a:cxn>
                    <a:cxn ang="0">
                      <a:pos x="connsiteX3" y="connsiteY3"/>
                    </a:cxn>
                  </a:cxnLst>
                  <a:rect l="l" t="t" r="r" b="b"/>
                  <a:pathLst>
                    <a:path w="1282889" h="887104">
                      <a:moveTo>
                        <a:pt x="0" y="887104"/>
                      </a:moveTo>
                      <a:cubicBezTo>
                        <a:pt x="242247" y="821140"/>
                        <a:pt x="484495" y="755176"/>
                        <a:pt x="655092" y="668740"/>
                      </a:cubicBezTo>
                      <a:cubicBezTo>
                        <a:pt x="825689" y="582304"/>
                        <a:pt x="918949" y="479946"/>
                        <a:pt x="1023582" y="368489"/>
                      </a:cubicBezTo>
                      <a:cubicBezTo>
                        <a:pt x="1128215" y="257032"/>
                        <a:pt x="1205552" y="128516"/>
                        <a:pt x="128288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0" name="矩形 29"/>
                    <p:cNvSpPr/>
                    <p:nvPr/>
                  </p:nvSpPr>
                  <p:spPr>
                    <a:xfrm>
                      <a:off x="7660326" y="3229624"/>
                      <a:ext cx="13163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a:rPr>
                                </m:ctrlPr>
                              </m:sSubPr>
                              <m:e>
                                <m:r>
                                  <a:rPr lang="zh-CN" altLang="en-US" b="1" i="1" smtClean="0">
                                    <a:solidFill>
                                      <a:schemeClr val="tx1"/>
                                    </a:solidFill>
                                    <a:latin typeface="Cambria Math"/>
                                  </a:rPr>
                                  <m:t>𝜽</m:t>
                                </m:r>
                              </m:e>
                              <m:sub>
                                <m:r>
                                  <m:rPr>
                                    <m:sty m:val="p"/>
                                  </m:rPr>
                                  <a:rPr lang="en-US" altLang="zh-CN" b="1" i="1">
                                    <a:solidFill>
                                      <a:schemeClr val="tx1"/>
                                    </a:solidFill>
                                    <a:latin typeface="Cambria Math"/>
                                  </a:rPr>
                                  <m:t>CM</m:t>
                                </m:r>
                              </m:sub>
                            </m:sSub>
                            <m:r>
                              <a:rPr lang="en-US" altLang="zh-CN" b="1" i="1" smtClean="0">
                                <a:solidFill>
                                  <a:schemeClr val="tx1"/>
                                </a:solidFill>
                                <a:latin typeface="Cambria Math"/>
                              </a:rPr>
                              <m:t>=</m:t>
                            </m:r>
                            <m:r>
                              <a:rPr lang="en-US" altLang="zh-CN" b="1" i="1" smtClean="0">
                                <a:solidFill>
                                  <a:schemeClr val="tx1"/>
                                </a:solidFill>
                                <a:latin typeface="Cambria Math"/>
                              </a:rPr>
                              <m:t>𝟑𝟎</m:t>
                            </m:r>
                            <m:r>
                              <a:rPr lang="en-US" altLang="zh-CN" b="1" i="1" smtClean="0">
                                <a:solidFill>
                                  <a:schemeClr val="tx1"/>
                                </a:solidFill>
                                <a:latin typeface="Cambria Math"/>
                                <a:ea typeface="Cambria Math"/>
                              </a:rPr>
                              <m:t>°</m:t>
                            </m:r>
                          </m:oMath>
                        </m:oMathPara>
                      </a14:m>
                      <a:endParaRPr lang="zh-CN" altLang="en-US" dirty="0">
                        <a:solidFill>
                          <a:schemeClr val="tx1"/>
                        </a:solidFill>
                      </a:endParaRPr>
                    </a:p>
                  </p:txBody>
                </p:sp>
              </mc:Choice>
              <mc:Fallback xmlns="">
                <p:sp>
                  <p:nvSpPr>
                    <p:cNvPr id="30" name="矩形 29"/>
                    <p:cNvSpPr>
                      <a:spLocks noRot="1" noChangeAspect="1" noMove="1" noResize="1" noEditPoints="1" noAdjustHandles="1" noChangeArrowheads="1" noChangeShapeType="1" noTextEdit="1"/>
                    </p:cNvSpPr>
                    <p:nvPr/>
                  </p:nvSpPr>
                  <p:spPr>
                    <a:xfrm>
                      <a:off x="7660326" y="3229624"/>
                      <a:ext cx="1316322" cy="369332"/>
                    </a:xfrm>
                    <a:prstGeom prst="rect">
                      <a:avLst/>
                    </a:prstGeom>
                    <a:blipFill rotWithShape="1">
                      <a:blip r:embed="rId13"/>
                      <a:stretch>
                        <a:fillRect b="-1667"/>
                      </a:stretch>
                    </a:blipFill>
                  </p:spPr>
                  <p:txBody>
                    <a:bodyPr/>
                    <a:lstStyle/>
                    <a:p>
                      <a:r>
                        <a:rPr lang="zh-CN" altLang="en-US">
                          <a:noFill/>
                        </a:rPr>
                        <a:t> </a:t>
                      </a:r>
                    </a:p>
                  </p:txBody>
                </p:sp>
              </mc:Fallback>
            </mc:AlternateContent>
            <p:sp>
              <p:nvSpPr>
                <p:cNvPr id="93" name="任意多边形 92"/>
                <p:cNvSpPr/>
                <p:nvPr/>
              </p:nvSpPr>
              <p:spPr>
                <a:xfrm>
                  <a:off x="5449351" y="3496393"/>
                  <a:ext cx="1282889" cy="887104"/>
                </a:xfrm>
                <a:custGeom>
                  <a:avLst/>
                  <a:gdLst>
                    <a:gd name="connsiteX0" fmla="*/ 0 w 1282889"/>
                    <a:gd name="connsiteY0" fmla="*/ 887104 h 887104"/>
                    <a:gd name="connsiteX1" fmla="*/ 655092 w 1282889"/>
                    <a:gd name="connsiteY1" fmla="*/ 668740 h 887104"/>
                    <a:gd name="connsiteX2" fmla="*/ 1023582 w 1282889"/>
                    <a:gd name="connsiteY2" fmla="*/ 368489 h 887104"/>
                    <a:gd name="connsiteX3" fmla="*/ 1282889 w 1282889"/>
                    <a:gd name="connsiteY3" fmla="*/ 0 h 887104"/>
                  </a:gdLst>
                  <a:ahLst/>
                  <a:cxnLst>
                    <a:cxn ang="0">
                      <a:pos x="connsiteX0" y="connsiteY0"/>
                    </a:cxn>
                    <a:cxn ang="0">
                      <a:pos x="connsiteX1" y="connsiteY1"/>
                    </a:cxn>
                    <a:cxn ang="0">
                      <a:pos x="connsiteX2" y="connsiteY2"/>
                    </a:cxn>
                    <a:cxn ang="0">
                      <a:pos x="connsiteX3" y="connsiteY3"/>
                    </a:cxn>
                  </a:cxnLst>
                  <a:rect l="l" t="t" r="r" b="b"/>
                  <a:pathLst>
                    <a:path w="1282889" h="887104">
                      <a:moveTo>
                        <a:pt x="0" y="887104"/>
                      </a:moveTo>
                      <a:cubicBezTo>
                        <a:pt x="242247" y="821140"/>
                        <a:pt x="484495" y="755176"/>
                        <a:pt x="655092" y="668740"/>
                      </a:cubicBezTo>
                      <a:cubicBezTo>
                        <a:pt x="825689" y="582304"/>
                        <a:pt x="918949" y="479946"/>
                        <a:pt x="1023582" y="368489"/>
                      </a:cubicBezTo>
                      <a:cubicBezTo>
                        <a:pt x="1128215" y="257032"/>
                        <a:pt x="1205552" y="128516"/>
                        <a:pt x="1282889"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4" name="矩形 93"/>
                    <p:cNvSpPr/>
                    <p:nvPr/>
                  </p:nvSpPr>
                  <p:spPr>
                    <a:xfrm>
                      <a:off x="6530627" y="3068960"/>
                      <a:ext cx="13563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a:rPr>
                                </m:ctrlPr>
                              </m:sSubPr>
                              <m:e>
                                <m:r>
                                  <a:rPr lang="zh-CN" altLang="en-US" b="1" i="1" smtClean="0">
                                    <a:solidFill>
                                      <a:schemeClr val="tx1"/>
                                    </a:solidFill>
                                    <a:latin typeface="Cambria Math"/>
                                  </a:rPr>
                                  <m:t>𝜽</m:t>
                                </m:r>
                              </m:e>
                              <m:sub>
                                <m:r>
                                  <m:rPr>
                                    <m:sty m:val="p"/>
                                  </m:rPr>
                                  <a:rPr lang="en-US" altLang="zh-CN" b="1" i="1">
                                    <a:latin typeface="Cambria Math"/>
                                  </a:rPr>
                                  <m:t>Lab</m:t>
                                </m:r>
                              </m:sub>
                            </m:sSub>
                            <m:r>
                              <a:rPr lang="en-US" altLang="zh-CN" b="1" i="1" smtClean="0">
                                <a:solidFill>
                                  <a:schemeClr val="tx1"/>
                                </a:solidFill>
                                <a:latin typeface="Cambria Math"/>
                              </a:rPr>
                              <m:t>=</m:t>
                            </m:r>
                            <m:r>
                              <a:rPr lang="en-US" altLang="zh-CN" b="1" i="1" smtClean="0">
                                <a:solidFill>
                                  <a:schemeClr val="tx1"/>
                                </a:solidFill>
                                <a:latin typeface="Cambria Math"/>
                              </a:rPr>
                              <m:t>𝟑𝟎</m:t>
                            </m:r>
                            <m:r>
                              <a:rPr lang="en-US" altLang="zh-CN" b="1" i="1" smtClean="0">
                                <a:solidFill>
                                  <a:schemeClr val="tx1"/>
                                </a:solidFill>
                                <a:latin typeface="Cambria Math"/>
                                <a:ea typeface="Cambria Math"/>
                              </a:rPr>
                              <m:t>°</m:t>
                            </m:r>
                          </m:oMath>
                        </m:oMathPara>
                      </a14:m>
                      <a:endParaRPr lang="zh-CN" altLang="en-US" dirty="0">
                        <a:solidFill>
                          <a:schemeClr val="tx1"/>
                        </a:solidFill>
                      </a:endParaRPr>
                    </a:p>
                  </p:txBody>
                </p:sp>
              </mc:Choice>
              <mc:Fallback xmlns="">
                <p:sp>
                  <p:nvSpPr>
                    <p:cNvPr id="94" name="矩形 93"/>
                    <p:cNvSpPr>
                      <a:spLocks noRot="1" noChangeAspect="1" noMove="1" noResize="1" noEditPoints="1" noAdjustHandles="1" noChangeArrowheads="1" noChangeShapeType="1" noTextEdit="1"/>
                    </p:cNvSpPr>
                    <p:nvPr/>
                  </p:nvSpPr>
                  <p:spPr>
                    <a:xfrm>
                      <a:off x="6530627" y="3068960"/>
                      <a:ext cx="1356397" cy="369332"/>
                    </a:xfrm>
                    <a:prstGeom prst="rect">
                      <a:avLst/>
                    </a:prstGeom>
                    <a:blipFill rotWithShape="1">
                      <a:blip r:embed="rId14"/>
                      <a:stretch>
                        <a:fillRect b="-1639"/>
                      </a:stretch>
                    </a:blipFill>
                  </p:spPr>
                  <p:txBody>
                    <a:bodyPr/>
                    <a:lstStyle/>
                    <a:p>
                      <a:r>
                        <a:rPr lang="zh-CN" altLang="en-US">
                          <a:noFill/>
                        </a:rPr>
                        <a:t> </a:t>
                      </a:r>
                    </a:p>
                  </p:txBody>
                </p:sp>
              </mc:Fallback>
            </mc:AlternateContent>
            <p:cxnSp>
              <p:nvCxnSpPr>
                <p:cNvPr id="32" name="直接连接符 31"/>
                <p:cNvCxnSpPr/>
                <p:nvPr/>
              </p:nvCxnSpPr>
              <p:spPr>
                <a:xfrm flipV="1">
                  <a:off x="5436096" y="3393652"/>
                  <a:ext cx="0" cy="88327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0" name="直接箭头连接符 99">
                <a:extLst>
                  <a:ext uri="{FF2B5EF4-FFF2-40B4-BE49-F238E27FC236}">
                    <a16:creationId xmlns:a16="http://schemas.microsoft.com/office/drawing/2014/main" xmlns="" id="{432369A7-3CC3-45F1-9449-1948D6E9934D}"/>
                  </a:ext>
                </a:extLst>
              </p:cNvPr>
              <p:cNvCxnSpPr>
                <a:cxnSpLocks/>
              </p:cNvCxnSpPr>
              <p:nvPr/>
            </p:nvCxnSpPr>
            <p:spPr>
              <a:xfrm flipV="1">
                <a:off x="6523840" y="3159361"/>
                <a:ext cx="0" cy="1224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25144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642918"/>
          </a:xfrm>
          <a:noFill/>
        </p:spPr>
        <p:txBody>
          <a:bodyPr>
            <a:noAutofit/>
          </a:bodyPr>
          <a:lstStyle/>
          <a:p>
            <a:r>
              <a:rPr lang="zh-CN" altLang="en-US" sz="3200" dirty="0" smtClean="0"/>
              <a:t>单粒子运动学量和</a:t>
            </a:r>
            <a:r>
              <a:rPr lang="en-US" altLang="zh-CN" sz="3200" dirty="0" smtClean="0"/>
              <a:t>Lorentz</a:t>
            </a:r>
            <a:r>
              <a:rPr lang="zh-CN" altLang="en-US" sz="3200" dirty="0" smtClean="0"/>
              <a:t>不变</a:t>
            </a:r>
            <a:r>
              <a:rPr lang="zh-CN" altLang="en-US" sz="3200" dirty="0" smtClean="0"/>
              <a:t>谱</a:t>
            </a:r>
            <a:endParaRPr lang="zh-CN" altLang="en-US" sz="3200" dirty="0"/>
          </a:p>
        </p:txBody>
      </p:sp>
      <p:sp>
        <p:nvSpPr>
          <p:cNvPr id="42" name="矩形 41">
            <a:extLst>
              <a:ext uri="{FF2B5EF4-FFF2-40B4-BE49-F238E27FC236}">
                <a16:creationId xmlns="" xmlns:a16="http://schemas.microsoft.com/office/drawing/2014/main" id="{40A5E216-D8E3-4F33-8CB4-1EC9E416656B}"/>
              </a:ext>
            </a:extLst>
          </p:cNvPr>
          <p:cNvSpPr/>
          <p:nvPr/>
        </p:nvSpPr>
        <p:spPr>
          <a:xfrm>
            <a:off x="0" y="548680"/>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64" name="矩形 63"/>
              <p:cNvSpPr/>
              <p:nvPr/>
            </p:nvSpPr>
            <p:spPr>
              <a:xfrm>
                <a:off x="59818" y="764704"/>
                <a:ext cx="8721598" cy="400110"/>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en-US" sz="2000" dirty="0" smtClean="0">
                    <a:solidFill>
                      <a:schemeClr val="tx1"/>
                    </a:solidFill>
                  </a:rPr>
                  <a:t>例</a:t>
                </a:r>
                <a:r>
                  <a:rPr lang="zh-CN" altLang="en-US" sz="2000" dirty="0" smtClean="0">
                    <a:solidFill>
                      <a:schemeClr val="tx1"/>
                    </a:solidFill>
                  </a:rPr>
                  <a:t>如</a:t>
                </a:r>
                <a:r>
                  <a:rPr lang="en-US" altLang="zh-CN" sz="2000" dirty="0">
                    <a:solidFill>
                      <a:schemeClr val="tx1"/>
                    </a:solidFill>
                  </a:rPr>
                  <a:t> </a:t>
                </a:r>
                <a:r>
                  <a:rPr lang="en-US" altLang="zh-CN" sz="2000" dirty="0" smtClean="0">
                    <a:solidFill>
                      <a:schemeClr val="tx1"/>
                    </a:solidFill>
                  </a:rPr>
                  <a:t>0.3 GeV/u U+U </a:t>
                </a:r>
                <a:r>
                  <a:rPr lang="zh-CN" altLang="en-US" sz="2000" dirty="0" smtClean="0">
                    <a:solidFill>
                      <a:schemeClr val="tx1"/>
                    </a:solidFill>
                  </a:rPr>
                  <a:t>质子（左上）和</a:t>
                </a:r>
                <a14:m>
                  <m:oMath xmlns:m="http://schemas.openxmlformats.org/officeDocument/2006/math">
                    <m:sSup>
                      <m:sSupPr>
                        <m:ctrlPr>
                          <a:rPr lang="en-US" altLang="zh-CN" sz="2000" i="1" smtClean="0">
                            <a:solidFill>
                              <a:schemeClr val="tx1"/>
                            </a:solidFill>
                            <a:latin typeface="Cambria Math"/>
                          </a:rPr>
                        </m:ctrlPr>
                      </m:sSupPr>
                      <m:e>
                        <m:r>
                          <a:rPr lang="zh-CN" altLang="en-US" sz="2000" i="1" smtClean="0">
                            <a:solidFill>
                              <a:schemeClr val="tx1"/>
                            </a:solidFill>
                            <a:latin typeface="Cambria Math"/>
                          </a:rPr>
                          <m:t>𝜋</m:t>
                        </m:r>
                      </m:e>
                      <m:sup>
                        <m:r>
                          <a:rPr lang="en-US" altLang="zh-CN" sz="2000" b="0" i="1" smtClean="0">
                            <a:solidFill>
                              <a:schemeClr val="tx1"/>
                            </a:solidFill>
                            <a:latin typeface="Cambria Math"/>
                          </a:rPr>
                          <m:t>+</m:t>
                        </m:r>
                      </m:sup>
                    </m:sSup>
                  </m:oMath>
                </a14:m>
                <a:r>
                  <a:rPr lang="zh-CN" altLang="en-US" sz="2000" dirty="0" smtClean="0">
                    <a:solidFill>
                      <a:schemeClr val="tx1"/>
                    </a:solidFill>
                  </a:rPr>
                  <a:t>（</a:t>
                </a:r>
                <a:r>
                  <a:rPr lang="zh-CN" altLang="en-US" sz="2000" dirty="0">
                    <a:solidFill>
                      <a:schemeClr val="tx1"/>
                    </a:solidFill>
                  </a:rPr>
                  <a:t>右下</a:t>
                </a:r>
                <a:r>
                  <a:rPr lang="zh-CN" altLang="en-US" sz="2000" dirty="0" smtClean="0">
                    <a:solidFill>
                      <a:schemeClr val="tx1"/>
                    </a:solidFill>
                  </a:rPr>
                  <a:t>）， </a:t>
                </a:r>
                <a:r>
                  <a:rPr lang="en-US" altLang="zh-CN" sz="2000" dirty="0" smtClean="0">
                    <a:solidFill>
                      <a:schemeClr val="tx1"/>
                    </a:solidFill>
                  </a:rPr>
                  <a:t>UrQMD</a:t>
                </a:r>
                <a:r>
                  <a:rPr lang="zh-CN" altLang="en-US" sz="2000" dirty="0" smtClean="0">
                    <a:solidFill>
                      <a:schemeClr val="tx1"/>
                    </a:solidFill>
                  </a:rPr>
                  <a:t>计算结果</a:t>
                </a:r>
                <a:endParaRPr lang="en-US" altLang="zh-CN" sz="2000" dirty="0" smtClean="0">
                  <a:solidFill>
                    <a:schemeClr val="tx1"/>
                  </a:solidFill>
                </a:endParaRPr>
              </a:p>
            </p:txBody>
          </p:sp>
        </mc:Choice>
        <mc:Fallback>
          <p:sp>
            <p:nvSpPr>
              <p:cNvPr id="64" name="矩形 63"/>
              <p:cNvSpPr>
                <a:spLocks noRot="1" noChangeAspect="1" noMove="1" noResize="1" noEditPoints="1" noAdjustHandles="1" noChangeArrowheads="1" noChangeShapeType="1" noTextEdit="1"/>
              </p:cNvSpPr>
              <p:nvPr/>
            </p:nvSpPr>
            <p:spPr>
              <a:xfrm>
                <a:off x="59818" y="764704"/>
                <a:ext cx="8721598" cy="400110"/>
              </a:xfrm>
              <a:prstGeom prst="rect">
                <a:avLst/>
              </a:prstGeom>
              <a:blipFill rotWithShape="1">
                <a:blip r:embed="rId2"/>
                <a:stretch>
                  <a:fillRect/>
                </a:stretch>
              </a:blipFill>
            </p:spPr>
            <p:txBody>
              <a:bodyPr/>
              <a:lstStyle/>
              <a:p>
                <a:r>
                  <a:rPr lang="zh-CN" altLang="en-US">
                    <a:noFill/>
                  </a:rPr>
                  <a:t> </a:t>
                </a:r>
              </a:p>
            </p:txBody>
          </p:sp>
        </mc:Fallback>
      </mc:AlternateContent>
      <p:pic>
        <p:nvPicPr>
          <p:cNvPr id="380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613410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09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440" y="4470335"/>
            <a:ext cx="3995936" cy="2387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212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3358"/>
            <a:ext cx="9144000" cy="731349"/>
          </a:xfrm>
        </p:spPr>
        <p:txBody>
          <a:bodyPr>
            <a:noAutofit/>
          </a:bodyPr>
          <a:lstStyle/>
          <a:p>
            <a:r>
              <a:rPr lang="zh-CN" altLang="en-US" sz="3600" dirty="0">
                <a:latin typeface="Times New Roman" panose="02020603050405020304" pitchFamily="18" charset="0"/>
                <a:ea typeface="黑体" panose="02010609060101010101" pitchFamily="49" charset="-122"/>
                <a:cs typeface="Times New Roman" panose="02020603050405020304" pitchFamily="18" charset="0"/>
              </a:rPr>
              <a:t>反</a:t>
            </a:r>
            <a:r>
              <a:rPr lang="zh-CN" altLang="en-US" sz="3600" dirty="0" smtClean="0">
                <a:latin typeface="Times New Roman" panose="02020603050405020304" pitchFamily="18" charset="0"/>
                <a:ea typeface="黑体" panose="02010609060101010101" pitchFamily="49" charset="-122"/>
                <a:cs typeface="Times New Roman" panose="02020603050405020304" pitchFamily="18" charset="0"/>
              </a:rPr>
              <a:t>应产物的相空间分布和多重性分布</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内容占位符 2"/>
          <p:cNvSpPr>
            <a:spLocks noGrp="1"/>
          </p:cNvSpPr>
          <p:nvPr>
            <p:ph idx="1"/>
          </p:nvPr>
        </p:nvSpPr>
        <p:spPr>
          <a:xfrm>
            <a:off x="-1543" y="1191054"/>
            <a:ext cx="9144000" cy="1224136"/>
          </a:xfrm>
        </p:spPr>
        <p:txBody>
          <a:bodyPr>
            <a:noAutofit/>
          </a:bodyPr>
          <a:lstStyle/>
          <a:p>
            <a:r>
              <a:rPr lang="zh-CN" altLang="en-US" sz="2300" dirty="0">
                <a:latin typeface="黑体" panose="02010609060101010101" pitchFamily="49" charset="-122"/>
                <a:ea typeface="黑体" panose="02010609060101010101" pitchFamily="49" charset="-122"/>
                <a:sym typeface="Symbol"/>
              </a:rPr>
              <a:t>实</a:t>
            </a:r>
            <a:r>
              <a:rPr lang="zh-CN" altLang="en-US" sz="2300" dirty="0" smtClean="0">
                <a:latin typeface="黑体" panose="02010609060101010101" pitchFamily="49" charset="-122"/>
                <a:ea typeface="黑体" panose="02010609060101010101" pitchFamily="49" charset="-122"/>
                <a:sym typeface="Symbol"/>
              </a:rPr>
              <a:t>验中通常是测量到有限相空间分布，然后通过内插的办法，</a:t>
            </a:r>
            <a:r>
              <a:rPr lang="zh-CN" altLang="en-US" sz="2300" dirty="0">
                <a:latin typeface="黑体" panose="02010609060101010101" pitchFamily="49" charset="-122"/>
                <a:ea typeface="黑体" panose="02010609060101010101" pitchFamily="49" charset="-122"/>
                <a:sym typeface="Symbol"/>
              </a:rPr>
              <a:t>得到</a:t>
            </a:r>
            <a:r>
              <a:rPr lang="en-US" altLang="zh-CN" sz="2300" dirty="0" smtClean="0">
                <a:latin typeface="黑体" panose="02010609060101010101" pitchFamily="49" charset="-122"/>
                <a:ea typeface="黑体" panose="02010609060101010101" pitchFamily="49" charset="-122"/>
                <a:sym typeface="Symbol"/>
              </a:rPr>
              <a:t>4</a:t>
            </a:r>
            <a:r>
              <a:rPr lang="zh-CN" altLang="en-US" sz="2300" dirty="0" smtClean="0">
                <a:latin typeface="黑体" panose="02010609060101010101" pitchFamily="49" charset="-122"/>
                <a:ea typeface="黑体" panose="02010609060101010101" pitchFamily="49" charset="-122"/>
                <a:sym typeface="Symbol"/>
              </a:rPr>
              <a:t>空间的粒子微分截面的分布。</a:t>
            </a:r>
            <a:endParaRPr lang="en-US" altLang="zh-CN" sz="2300" dirty="0" smtClean="0">
              <a:latin typeface="黑体" panose="02010609060101010101" pitchFamily="49" charset="-122"/>
              <a:ea typeface="黑体" panose="02010609060101010101" pitchFamily="49" charset="-122"/>
              <a:sym typeface="Symbol"/>
            </a:endParaRPr>
          </a:p>
          <a:p>
            <a:r>
              <a:rPr lang="zh-CN" altLang="en-US" sz="2300" dirty="0">
                <a:latin typeface="黑体" panose="02010609060101010101" pitchFamily="49" charset="-122"/>
                <a:ea typeface="黑体" panose="02010609060101010101" pitchFamily="49" charset="-122"/>
                <a:sym typeface="Symbol"/>
              </a:rPr>
              <a:t>一</a:t>
            </a:r>
            <a:r>
              <a:rPr lang="zh-CN" altLang="en-US" sz="2300" dirty="0" smtClean="0">
                <a:latin typeface="黑体" panose="02010609060101010101" pitchFamily="49" charset="-122"/>
                <a:ea typeface="黑体" panose="02010609060101010101" pitchFamily="49" charset="-122"/>
                <a:sym typeface="Symbol"/>
              </a:rPr>
              <a:t>般来讲，完整的粒子相空间分布，就包含了所有的物理信息。</a:t>
            </a:r>
            <a:endParaRPr lang="en-US" altLang="zh-CN" sz="2300" dirty="0">
              <a:latin typeface="黑体" panose="02010609060101010101" pitchFamily="49" charset="-122"/>
              <a:ea typeface="黑体" panose="02010609060101010101" pitchFamily="49" charset="-122"/>
            </a:endParaRPr>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047"/>
          <a:stretch/>
        </p:blipFill>
        <p:spPr bwMode="auto">
          <a:xfrm>
            <a:off x="-1" y="2851465"/>
            <a:ext cx="6032825" cy="360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301" y="2851465"/>
            <a:ext cx="3311584" cy="37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 xmlns:a16="http://schemas.microsoft.com/office/drawing/2014/main" id="{40A5E216-D8E3-4F33-8CB4-1EC9E416656B}"/>
              </a:ext>
            </a:extLst>
          </p:cNvPr>
          <p:cNvSpPr/>
          <p:nvPr/>
        </p:nvSpPr>
        <p:spPr>
          <a:xfrm>
            <a:off x="0" y="68909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5532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 y="2707082"/>
            <a:ext cx="5451388" cy="356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0" y="33114"/>
            <a:ext cx="9144000" cy="803601"/>
          </a:xfrm>
        </p:spPr>
        <p:txBody>
          <a:bodyPr>
            <a:noAutofit/>
          </a:bodyPr>
          <a:lstStyle/>
          <a:p>
            <a:r>
              <a:rPr lang="en-US" altLang="zh-CN" sz="3200" dirty="0" smtClean="0">
                <a:latin typeface="Times New Roman" panose="02020603050405020304" pitchFamily="18" charset="0"/>
                <a:ea typeface="黑体" panose="02010609060101010101" pitchFamily="49" charset="-122"/>
                <a:cs typeface="Times New Roman" panose="02020603050405020304" pitchFamily="18" charset="0"/>
              </a:rPr>
              <a:t>CSR</a:t>
            </a:r>
            <a:r>
              <a:rPr lang="zh-CN" altLang="en-US" sz="3200" dirty="0" smtClean="0">
                <a:latin typeface="Times New Roman" panose="02020603050405020304" pitchFamily="18" charset="0"/>
                <a:ea typeface="黑体" panose="02010609060101010101" pitchFamily="49" charset="-122"/>
                <a:cs typeface="Times New Roman" panose="02020603050405020304" pitchFamily="18" charset="0"/>
              </a:rPr>
              <a:t>能</a:t>
            </a:r>
            <a:r>
              <a:rPr lang="zh-CN" altLang="en-US" sz="3200" dirty="0">
                <a:latin typeface="Times New Roman" panose="02020603050405020304" pitchFamily="18" charset="0"/>
                <a:ea typeface="黑体" panose="02010609060101010101" pitchFamily="49" charset="-122"/>
                <a:cs typeface="Times New Roman" panose="02020603050405020304" pitchFamily="18" charset="0"/>
              </a:rPr>
              <a:t>区重离子碰撞研究的物理目标和反应特点</a:t>
            </a:r>
          </a:p>
        </p:txBody>
      </p:sp>
      <p:sp>
        <p:nvSpPr>
          <p:cNvPr id="3" name="内容占位符 2"/>
          <p:cNvSpPr>
            <a:spLocks noGrp="1"/>
          </p:cNvSpPr>
          <p:nvPr>
            <p:ph idx="1"/>
          </p:nvPr>
        </p:nvSpPr>
        <p:spPr>
          <a:xfrm>
            <a:off x="0" y="836713"/>
            <a:ext cx="9144000" cy="792088"/>
          </a:xfrm>
        </p:spPr>
        <p:txBody>
          <a:bodyPr>
            <a:noAutofit/>
          </a:bodyPr>
          <a:lstStyle/>
          <a:p>
            <a:r>
              <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这一能区的重离子碰撞，会表现出核物质的压缩膨胀、挤出等集体运动特征。</a:t>
            </a:r>
            <a:endPar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内容占位符 2"/>
          <p:cNvSpPr txBox="1">
            <a:spLocks/>
          </p:cNvSpPr>
          <p:nvPr/>
        </p:nvSpPr>
        <p:spPr>
          <a:xfrm>
            <a:off x="-62254" y="6313318"/>
            <a:ext cx="9144000" cy="544423"/>
          </a:xfrm>
          <a:prstGeom prst="rect">
            <a:avLst/>
          </a:prstGeom>
        </p:spPr>
        <p:txBody>
          <a:bodyPr vert="horz" lIns="116979" tIns="58490" rIns="116979" bIns="5849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a:latin typeface="Times New Roman" panose="02020603050405020304" pitchFamily="18" charset="0"/>
                <a:ea typeface="黑体" panose="02010609060101010101" pitchFamily="49" charset="-122"/>
                <a:cs typeface="Times New Roman" panose="02020603050405020304" pitchFamily="18" charset="0"/>
              </a:rPr>
              <a:t>这一能区的重离子碰撞，是地面实验室研究核物质状态方</a:t>
            </a:r>
            <a:r>
              <a:rPr lang="zh-CN" altLang="en-US" sz="2600" dirty="0" smtClean="0">
                <a:latin typeface="Times New Roman" panose="02020603050405020304" pitchFamily="18" charset="0"/>
                <a:ea typeface="黑体" panose="02010609060101010101" pitchFamily="49" charset="-122"/>
                <a:cs typeface="Times New Roman" panose="02020603050405020304" pitchFamily="18" charset="0"/>
              </a:rPr>
              <a:t>程的</a:t>
            </a:r>
            <a:r>
              <a:rPr lang="zh-CN" altLang="en-US" sz="2600" dirty="0">
                <a:latin typeface="Times New Roman" panose="02020603050405020304" pitchFamily="18" charset="0"/>
                <a:ea typeface="黑体" panose="02010609060101010101" pitchFamily="49" charset="-122"/>
                <a:cs typeface="Times New Roman" panose="02020603050405020304" pitchFamily="18" charset="0"/>
              </a:rPr>
              <a:t>重</a:t>
            </a:r>
            <a:r>
              <a:rPr lang="zh-CN" altLang="en-US" sz="2600" dirty="0" smtClean="0">
                <a:latin typeface="Times New Roman" panose="02020603050405020304" pitchFamily="18" charset="0"/>
                <a:ea typeface="黑体" panose="02010609060101010101" pitchFamily="49" charset="-122"/>
                <a:cs typeface="Times New Roman" panose="02020603050405020304" pitchFamily="18" charset="0"/>
              </a:rPr>
              <a:t>要手</a:t>
            </a:r>
            <a:r>
              <a:rPr lang="zh-CN" altLang="en-US" sz="2600" dirty="0">
                <a:latin typeface="Times New Roman" panose="02020603050405020304" pitchFamily="18" charset="0"/>
                <a:ea typeface="黑体" panose="02010609060101010101" pitchFamily="49" charset="-122"/>
                <a:cs typeface="Times New Roman" panose="02020603050405020304" pitchFamily="18" charset="0"/>
              </a:rPr>
              <a:t>段。</a:t>
            </a:r>
            <a:endParaRPr lang="en-US" altLang="zh-CN" sz="26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4" name="矩形标注 153"/>
          <p:cNvSpPr/>
          <p:nvPr/>
        </p:nvSpPr>
        <p:spPr>
          <a:xfrm>
            <a:off x="2339752" y="2037555"/>
            <a:ext cx="1584176" cy="539041"/>
          </a:xfrm>
          <a:prstGeom prst="wedgeRectCallout">
            <a:avLst>
              <a:gd name="adj1" fmla="val 63849"/>
              <a:gd name="adj2" fmla="val -1002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100" i="1" dirty="0">
                <a:solidFill>
                  <a:schemeClr val="tx1"/>
                </a:solidFill>
                <a:latin typeface="Times New Roman" panose="02020603050405020304" pitchFamily="18" charset="0"/>
                <a:cs typeface="Times New Roman" panose="02020603050405020304" pitchFamily="18" charset="0"/>
              </a:rPr>
              <a:t>mv</a:t>
            </a:r>
            <a:r>
              <a:rPr lang="en-US" altLang="zh-CN" sz="4100" baseline="30000" dirty="0">
                <a:solidFill>
                  <a:schemeClr val="tx1"/>
                </a:solidFill>
                <a:latin typeface="Times New Roman" panose="02020603050405020304" pitchFamily="18" charset="0"/>
                <a:cs typeface="Times New Roman" panose="02020603050405020304" pitchFamily="18" charset="0"/>
              </a:rPr>
              <a:t>2</a:t>
            </a:r>
            <a:r>
              <a:rPr lang="en-US" altLang="zh-CN" sz="4100" dirty="0">
                <a:solidFill>
                  <a:schemeClr val="tx1"/>
                </a:solidFill>
                <a:latin typeface="Times New Roman" panose="02020603050405020304" pitchFamily="18" charset="0"/>
                <a:cs typeface="Times New Roman" panose="02020603050405020304" pitchFamily="18" charset="0"/>
              </a:rPr>
              <a:t>/2</a:t>
            </a:r>
            <a:endParaRPr lang="zh-CN" altLang="en-US" sz="4100" dirty="0">
              <a:solidFill>
                <a:schemeClr val="tx1"/>
              </a:solidFill>
              <a:latin typeface="Times New Roman" panose="02020603050405020304" pitchFamily="18" charset="0"/>
              <a:cs typeface="Times New Roman" panose="02020603050405020304" pitchFamily="18" charset="0"/>
            </a:endParaRPr>
          </a:p>
        </p:txBody>
      </p:sp>
      <p:sp>
        <p:nvSpPr>
          <p:cNvPr id="155" name="Rectangle 150"/>
          <p:cNvSpPr>
            <a:spLocks noChangeArrowheads="1"/>
          </p:cNvSpPr>
          <p:nvPr/>
        </p:nvSpPr>
        <p:spPr bwMode="auto">
          <a:xfrm>
            <a:off x="297734" y="1303184"/>
            <a:ext cx="8522738" cy="1189712"/>
          </a:xfrm>
          <a:prstGeom prst="rect">
            <a:avLst/>
          </a:prstGeom>
          <a:noFill/>
          <a:ln w="9525">
            <a:noFill/>
            <a:miter lim="800000"/>
            <a:headEnd/>
            <a:tailEnd/>
          </a:ln>
          <a:effectLst/>
        </p:spPr>
        <p:txBody>
          <a:bodyPr/>
          <a:lstStyle/>
          <a:p>
            <a:pPr marL="438672" indent="-438672">
              <a:lnSpc>
                <a:spcPct val="90000"/>
              </a:lnSpc>
              <a:spcBef>
                <a:spcPct val="20000"/>
              </a:spcBef>
              <a:buClr>
                <a:schemeClr val="hlink"/>
              </a:buClr>
              <a:buSzPct val="70000"/>
              <a:buFont typeface="Wingdings" pitchFamily="2" charset="2"/>
              <a:buChar char="n"/>
            </a:pPr>
            <a:r>
              <a:rPr lang="en-US" altLang="zh-CN" sz="2400" b="1" dirty="0" smtClean="0">
                <a:ea typeface="楷体" panose="02010609060101010101" pitchFamily="49" charset="-122"/>
              </a:rPr>
              <a:t>Blast wave </a:t>
            </a:r>
            <a:r>
              <a:rPr lang="zh-CN" altLang="en-US" sz="2400" b="1" dirty="0">
                <a:ea typeface="楷体" panose="02010609060101010101" pitchFamily="49" charset="-122"/>
              </a:rPr>
              <a:t> </a:t>
            </a:r>
            <a:r>
              <a:rPr lang="en-US" altLang="zh-CN" sz="2400" b="1" dirty="0" smtClean="0">
                <a:ea typeface="楷体" panose="02010609060101010101" pitchFamily="49" charset="-122"/>
              </a:rPr>
              <a:t>model      </a:t>
            </a:r>
            <a:r>
              <a:rPr lang="en-US" altLang="zh-CN" sz="2400" b="1" dirty="0">
                <a:ea typeface="楷体" panose="02010609060101010101" pitchFamily="49" charset="-122"/>
              </a:rPr>
              <a:t>E</a:t>
            </a:r>
            <a:r>
              <a:rPr lang="zh-CN" altLang="en-US" sz="2400" b="1" dirty="0">
                <a:ea typeface="楷体" panose="02010609060101010101" pitchFamily="49" charset="-122"/>
              </a:rPr>
              <a:t>* </a:t>
            </a:r>
            <a:r>
              <a:rPr lang="en-US" altLang="zh-CN" sz="2400" b="1" dirty="0">
                <a:ea typeface="楷体" panose="02010609060101010101" pitchFamily="49" charset="-122"/>
              </a:rPr>
              <a:t>=</a:t>
            </a:r>
            <a:r>
              <a:rPr lang="en-US" altLang="zh-CN" sz="2400" b="1" dirty="0" smtClean="0">
                <a:ea typeface="楷体" panose="02010609060101010101" pitchFamily="49" charset="-122"/>
              </a:rPr>
              <a:t>E</a:t>
            </a:r>
            <a:r>
              <a:rPr lang="zh-CN" altLang="en-US" sz="2400" b="1" baseline="-25000" dirty="0">
                <a:ea typeface="楷体" panose="02010609060101010101" pitchFamily="49" charset="-122"/>
              </a:rPr>
              <a:t>压缩</a:t>
            </a:r>
            <a:r>
              <a:rPr lang="en-US" altLang="zh-CN" sz="2400" b="1" dirty="0" smtClean="0">
                <a:ea typeface="楷体" panose="02010609060101010101" pitchFamily="49" charset="-122"/>
              </a:rPr>
              <a:t>+E</a:t>
            </a:r>
            <a:r>
              <a:rPr lang="zh-CN" altLang="en-US" sz="2400" b="1" baseline="-25000" dirty="0" smtClean="0">
                <a:ea typeface="楷体" panose="02010609060101010101" pitchFamily="49" charset="-122"/>
              </a:rPr>
              <a:t>热</a:t>
            </a:r>
            <a:endParaRPr lang="en-US" altLang="zh-CN" sz="2400" b="1" baseline="-25000" dirty="0">
              <a:ea typeface="楷体" panose="02010609060101010101" pitchFamily="49" charset="-122"/>
            </a:endParaRPr>
          </a:p>
        </p:txBody>
      </p:sp>
      <p:sp>
        <p:nvSpPr>
          <p:cNvPr id="156" name="矩形标注 155"/>
          <p:cNvSpPr/>
          <p:nvPr/>
        </p:nvSpPr>
        <p:spPr>
          <a:xfrm>
            <a:off x="4174827" y="2014884"/>
            <a:ext cx="1082378" cy="561712"/>
          </a:xfrm>
          <a:prstGeom prst="wedgeRectCallout">
            <a:avLst>
              <a:gd name="adj1" fmla="val 46336"/>
              <a:gd name="adj2" fmla="val -874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Times New Roman" panose="02020603050405020304" pitchFamily="18" charset="0"/>
                <a:cs typeface="Times New Roman" panose="02020603050405020304" pitchFamily="18" charset="0"/>
                <a:sym typeface="Symbol"/>
              </a:rPr>
              <a:t></a:t>
            </a:r>
            <a:r>
              <a:rPr lang="en-US" altLang="zh-CN" sz="2800" i="1" dirty="0" err="1">
                <a:solidFill>
                  <a:schemeClr val="tx1"/>
                </a:solidFill>
                <a:latin typeface="Times New Roman" panose="02020603050405020304" pitchFamily="18" charset="0"/>
                <a:cs typeface="Times New Roman" panose="02020603050405020304" pitchFamily="18" charset="0"/>
                <a:sym typeface="Symbol"/>
              </a:rPr>
              <a:t>k</a:t>
            </a:r>
            <a:r>
              <a:rPr lang="en-US" altLang="zh-CN" sz="2800" baseline="-25000" dirty="0" err="1">
                <a:solidFill>
                  <a:schemeClr val="tx1"/>
                </a:solidFill>
                <a:latin typeface="Times New Roman" panose="02020603050405020304" pitchFamily="18" charset="0"/>
                <a:cs typeface="Times New Roman" panose="02020603050405020304" pitchFamily="18" charset="0"/>
                <a:sym typeface="Symbol"/>
              </a:rPr>
              <a:t>B</a:t>
            </a:r>
            <a:r>
              <a:rPr lang="en-US" altLang="zh-CN" sz="2800" i="1" dirty="0" err="1">
                <a:solidFill>
                  <a:schemeClr val="tx1"/>
                </a:solidFill>
                <a:latin typeface="Times New Roman" panose="02020603050405020304" pitchFamily="18" charset="0"/>
                <a:cs typeface="Times New Roman" panose="02020603050405020304" pitchFamily="18" charset="0"/>
                <a:sym typeface="Symbol"/>
              </a:rPr>
              <a:t>T</a:t>
            </a:r>
            <a:endParaRPr lang="zh-CN" altLang="en-US" sz="2800" i="1" dirty="0">
              <a:solidFill>
                <a:schemeClr val="tx1"/>
              </a:solidFill>
              <a:latin typeface="Times New Roman" panose="02020603050405020304" pitchFamily="18" charset="0"/>
              <a:cs typeface="Times New Roman" panose="02020603050405020304" pitchFamily="18" charset="0"/>
            </a:endParaRPr>
          </a:p>
        </p:txBody>
      </p:sp>
      <p:pic>
        <p:nvPicPr>
          <p:cNvPr id="157" name="Picture 3">
            <a:extLst>
              <a:ext uri="{FF2B5EF4-FFF2-40B4-BE49-F238E27FC236}">
                <a16:creationId xmlns:a16="http://schemas.microsoft.com/office/drawing/2014/main" xmlns="" id="{3BA1116A-16E4-452C-8802-C96D6980C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 t="53672" r="60212" b="1322"/>
          <a:stretch/>
        </p:blipFill>
        <p:spPr bwMode="auto">
          <a:xfrm>
            <a:off x="5928729" y="1983462"/>
            <a:ext cx="3187271" cy="328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 name="Text Box 5">
            <a:extLst>
              <a:ext uri="{FF2B5EF4-FFF2-40B4-BE49-F238E27FC236}">
                <a16:creationId xmlns:a16="http://schemas.microsoft.com/office/drawing/2014/main" xmlns="" id="{6FC7C7AE-9BCA-4020-8F17-D01B935EA795}"/>
              </a:ext>
            </a:extLst>
          </p:cNvPr>
          <p:cNvSpPr txBox="1">
            <a:spLocks noChangeArrowheads="1"/>
          </p:cNvSpPr>
          <p:nvPr/>
        </p:nvSpPr>
        <p:spPr bwMode="auto">
          <a:xfrm>
            <a:off x="5928729" y="5374802"/>
            <a:ext cx="32193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800" b="1" dirty="0" smtClean="0">
                <a:solidFill>
                  <a:srgbClr val="FF0000"/>
                </a:solidFill>
              </a:rPr>
              <a:t>PRC </a:t>
            </a:r>
            <a:r>
              <a:rPr lang="en-US" altLang="zh-CN" sz="1800" b="1" dirty="0">
                <a:solidFill>
                  <a:srgbClr val="FF0000"/>
                </a:solidFill>
              </a:rPr>
              <a:t>80 (2009) 034616 </a:t>
            </a:r>
          </a:p>
          <a:p>
            <a:pPr algn="ctr"/>
            <a:r>
              <a:rPr lang="en-US" altLang="zh-CN" sz="1800" b="1" dirty="0" smtClean="0">
                <a:solidFill>
                  <a:srgbClr val="FF0000"/>
                </a:solidFill>
              </a:rPr>
              <a:t>PLB </a:t>
            </a:r>
            <a:r>
              <a:rPr lang="en-US" altLang="zh-CN" sz="1800" b="1" dirty="0">
                <a:solidFill>
                  <a:srgbClr val="FF0000"/>
                </a:solidFill>
              </a:rPr>
              <a:t>666 (2008) 359 </a:t>
            </a:r>
          </a:p>
        </p:txBody>
      </p:sp>
      <p:sp>
        <p:nvSpPr>
          <p:cNvPr id="159" name="矩形 158"/>
          <p:cNvSpPr/>
          <p:nvPr/>
        </p:nvSpPr>
        <p:spPr>
          <a:xfrm>
            <a:off x="297734" y="5916806"/>
            <a:ext cx="3338162" cy="369332"/>
          </a:xfrm>
          <a:prstGeom prst="rect">
            <a:avLst/>
          </a:prstGeom>
        </p:spPr>
        <p:txBody>
          <a:bodyPr wrap="square">
            <a:spAutoFit/>
          </a:bodyPr>
          <a:lstStyle/>
          <a:p>
            <a:r>
              <a:rPr lang="en-US" altLang="zh-CN" b="1" dirty="0" smtClean="0">
                <a:solidFill>
                  <a:srgbClr val="FF0000"/>
                </a:solidFill>
              </a:rPr>
              <a:t>NPA 848 </a:t>
            </a:r>
            <a:r>
              <a:rPr lang="en-US" altLang="zh-CN" b="1" dirty="0">
                <a:solidFill>
                  <a:srgbClr val="FF0000"/>
                </a:solidFill>
              </a:rPr>
              <a:t>(</a:t>
            </a:r>
            <a:r>
              <a:rPr lang="en-US" altLang="zh-CN" b="1" dirty="0" smtClean="0">
                <a:solidFill>
                  <a:srgbClr val="FF0000"/>
                </a:solidFill>
              </a:rPr>
              <a:t>2010) 366 </a:t>
            </a:r>
            <a:endParaRPr lang="zh-CN" altLang="en-US" sz="1400" dirty="0"/>
          </a:p>
        </p:txBody>
      </p:sp>
      <p:sp>
        <p:nvSpPr>
          <p:cNvPr id="12" name="矩形 11">
            <a:extLst>
              <a:ext uri="{FF2B5EF4-FFF2-40B4-BE49-F238E27FC236}">
                <a16:creationId xmlns="" xmlns:a16="http://schemas.microsoft.com/office/drawing/2014/main" id="{40A5E216-D8E3-4F33-8CB4-1EC9E416656B}"/>
              </a:ext>
            </a:extLst>
          </p:cNvPr>
          <p:cNvSpPr/>
          <p:nvPr/>
        </p:nvSpPr>
        <p:spPr>
          <a:xfrm>
            <a:off x="0" y="68909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9398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9578"/>
          <a:stretch/>
        </p:blipFill>
        <p:spPr bwMode="auto">
          <a:xfrm>
            <a:off x="6573870" y="3293970"/>
            <a:ext cx="2543338" cy="3371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0" y="33359"/>
            <a:ext cx="9144000" cy="515322"/>
          </a:xfrm>
        </p:spPr>
        <p:txBody>
          <a:bodyPr>
            <a:normAutofit fontScale="90000"/>
          </a:bodyPr>
          <a:lstStyle/>
          <a:p>
            <a:r>
              <a:rPr lang="zh-CN" altLang="en-US" dirty="0">
                <a:latin typeface="黑体" panose="02010609060101010101" pitchFamily="49" charset="-122"/>
                <a:ea typeface="黑体" panose="02010609060101010101" pitchFamily="49" charset="-122"/>
              </a:rPr>
              <a:t>反</a:t>
            </a:r>
            <a:r>
              <a:rPr lang="zh-CN" altLang="en-US" dirty="0" smtClean="0">
                <a:latin typeface="黑体" panose="02010609060101010101" pitchFamily="49" charset="-122"/>
                <a:ea typeface="黑体" panose="02010609060101010101" pitchFamily="49" charset="-122"/>
              </a:rPr>
              <a:t>应产物的特征</a:t>
            </a:r>
            <a:endParaRPr lang="zh-CN" altLang="en-US" dirty="0">
              <a:latin typeface="黑体" panose="02010609060101010101" pitchFamily="49" charset="-122"/>
              <a:ea typeface="黑体" panose="02010609060101010101" pitchFamily="49" charset="-122"/>
            </a:endParaRPr>
          </a:p>
        </p:txBody>
      </p:sp>
      <p:sp>
        <p:nvSpPr>
          <p:cNvPr id="8" name="内容占位符 2"/>
          <p:cNvSpPr>
            <a:spLocks noGrp="1"/>
          </p:cNvSpPr>
          <p:nvPr>
            <p:ph idx="1"/>
          </p:nvPr>
        </p:nvSpPr>
        <p:spPr>
          <a:xfrm>
            <a:off x="0" y="957631"/>
            <a:ext cx="9144000" cy="577535"/>
          </a:xfrm>
        </p:spPr>
        <p:txBody>
          <a:bodyPr>
            <a:noAutofit/>
          </a:bodyPr>
          <a:lstStyle/>
          <a:p>
            <a:r>
              <a:rPr lang="zh-CN" altLang="en-US" sz="23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这一能区的反应产物包括轻粒子、中等质量碎片和新产生的粒子，主要</a:t>
            </a:r>
            <a:r>
              <a:rPr lang="zh-CN" altLang="en-US" sz="23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是</a:t>
            </a:r>
            <a:r>
              <a:rPr lang="zh-CN" altLang="en-US" sz="23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sym typeface="Symbol"/>
              </a:rPr>
              <a:t>、</a:t>
            </a:r>
            <a:r>
              <a:rPr lang="zh-CN" altLang="en-US" sz="2300" baseline="300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sym typeface="Symbol"/>
              </a:rPr>
              <a:t></a:t>
            </a:r>
            <a:r>
              <a:rPr lang="zh-CN" altLang="en-US" sz="2300" dirty="0">
                <a:solidFill>
                  <a:srgbClr val="FF0000"/>
                </a:solidFill>
                <a:latin typeface="黑体" panose="02010609060101010101" pitchFamily="49" charset="-122"/>
                <a:ea typeface="黑体" panose="02010609060101010101" pitchFamily="49" charset="-122"/>
                <a:cs typeface="Times New Roman" panose="02020603050405020304" pitchFamily="18" charset="0"/>
                <a:sym typeface="Symbol"/>
              </a:rPr>
              <a:t>和</a:t>
            </a:r>
            <a:r>
              <a:rPr lang="en-US" altLang="zh-CN" sz="2300" baseline="30000" dirty="0">
                <a:solidFill>
                  <a:srgbClr val="FF0000"/>
                </a:solidFill>
                <a:latin typeface="黑体" panose="02010609060101010101" pitchFamily="49" charset="-122"/>
                <a:ea typeface="黑体" panose="02010609060101010101" pitchFamily="49" charset="-122"/>
                <a:cs typeface="Times New Roman" panose="02020603050405020304" pitchFamily="18" charset="0"/>
                <a:sym typeface="Symbol"/>
              </a:rPr>
              <a:t>0</a:t>
            </a:r>
            <a:r>
              <a:rPr lang="en-US" altLang="zh-CN" sz="2300" dirty="0">
                <a:solidFill>
                  <a:srgbClr val="FF0000"/>
                </a:solidFill>
                <a:latin typeface="黑体" panose="02010609060101010101" pitchFamily="49" charset="-122"/>
                <a:ea typeface="黑体" panose="02010609060101010101" pitchFamily="49" charset="-122"/>
                <a:cs typeface="Times New Roman" panose="02020603050405020304" pitchFamily="18" charset="0"/>
                <a:sym typeface="Symbol"/>
              </a:rPr>
              <a:t> </a:t>
            </a:r>
            <a:r>
              <a:rPr lang="zh-CN" altLang="en-US" sz="2300" dirty="0">
                <a:solidFill>
                  <a:srgbClr val="FF0000"/>
                </a:solidFill>
                <a:latin typeface="黑体" panose="02010609060101010101" pitchFamily="49" charset="-122"/>
                <a:ea typeface="黑体" panose="02010609060101010101" pitchFamily="49" charset="-122"/>
                <a:cs typeface="Times New Roman" panose="02020603050405020304" pitchFamily="18" charset="0"/>
                <a:sym typeface="Symbol"/>
              </a:rPr>
              <a:t>粒</a:t>
            </a:r>
            <a:r>
              <a:rPr lang="zh-CN" altLang="en-US" sz="23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sym typeface="Symbol"/>
              </a:rPr>
              <a:t>子。</a:t>
            </a:r>
            <a:endParaRPr lang="en-US" altLang="zh-CN" sz="2300"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9" name="矩形 8"/>
          <p:cNvSpPr/>
          <p:nvPr/>
        </p:nvSpPr>
        <p:spPr>
          <a:xfrm>
            <a:off x="6790290" y="1535166"/>
            <a:ext cx="2326918" cy="2031325"/>
          </a:xfrm>
          <a:prstGeom prst="rect">
            <a:avLst/>
          </a:prstGeom>
        </p:spPr>
        <p:txBody>
          <a:bodyPr wrap="square">
            <a:spAutoFit/>
          </a:bodyPr>
          <a:lstStyle/>
          <a:p>
            <a:r>
              <a:rPr lang="zh-CN" altLang="en-US" sz="1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其中</a:t>
            </a:r>
            <a:r>
              <a:rPr lang="en-US" altLang="zh-CN" sz="1800" baseline="30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0</a:t>
            </a:r>
            <a:r>
              <a:rPr lang="zh-CN" altLang="en-US" sz="1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会很快衰变成两个</a:t>
            </a:r>
            <a:r>
              <a:rPr lang="zh-CN" altLang="en-US"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，而 </a:t>
            </a:r>
            <a:r>
              <a:rPr lang="zh-CN" altLang="en-US" sz="1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a:t>
            </a:r>
            <a:r>
              <a:rPr lang="zh-CN" altLang="en-US" sz="1800" baseline="30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a:t>
            </a:r>
            <a:r>
              <a:rPr lang="en-US" altLang="zh-CN" sz="1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a:t>
            </a:r>
            <a:r>
              <a:rPr lang="zh-CN" altLang="en-US" sz="1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a:t>
            </a:r>
            <a:r>
              <a:rPr lang="zh-CN" altLang="en-US" sz="1800" baseline="30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a:t>
            </a:r>
            <a:r>
              <a:rPr lang="zh-CN" altLang="en-US" sz="1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常被认为是研究非对称核物质状态方程的探针</a:t>
            </a:r>
            <a:r>
              <a:rPr lang="zh-CN" altLang="en-US"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a:t>
            </a:r>
            <a:endParaRPr lang="en-US" altLang="zh-CN"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endParaRPr>
          </a:p>
          <a:p>
            <a:endParaRPr lang="en-US" altLang="zh-CN"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endParaRPr>
          </a:p>
          <a:p>
            <a:r>
              <a:rPr lang="zh-CN" altLang="en-US"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例如</a:t>
            </a:r>
            <a:endParaRPr lang="en-US" altLang="zh-CN"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endParaRPr>
          </a:p>
          <a:p>
            <a:r>
              <a:rPr lang="en-US" altLang="zh-CN"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FOPI/SAMURAI-TPC</a:t>
            </a:r>
            <a:r>
              <a:rPr lang="zh-CN" altLang="en-US" sz="18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Symbol"/>
              </a:rPr>
              <a:t>，</a:t>
            </a:r>
            <a:endParaRPr lang="en-US" altLang="zh-CN" sz="1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矩形 16"/>
          <p:cNvSpPr/>
          <p:nvPr/>
        </p:nvSpPr>
        <p:spPr>
          <a:xfrm>
            <a:off x="7804152" y="3751640"/>
            <a:ext cx="1242648" cy="646331"/>
          </a:xfrm>
          <a:prstGeom prst="rect">
            <a:avLst/>
          </a:prstGeom>
        </p:spPr>
        <p:txBody>
          <a:bodyPr wrap="none">
            <a:spAutoFit/>
          </a:bodyPr>
          <a:lstStyle/>
          <a:p>
            <a:r>
              <a:rPr lang="en-US" altLang="zh-CN" dirty="0" smtClean="0">
                <a:solidFill>
                  <a:srgbClr val="0000CC"/>
                </a:solidFill>
              </a:rPr>
              <a:t>400 MeV/u</a:t>
            </a:r>
          </a:p>
          <a:p>
            <a:r>
              <a:rPr lang="en-US" altLang="zh-CN" dirty="0" smtClean="0">
                <a:solidFill>
                  <a:srgbClr val="0000CC"/>
                </a:solidFill>
              </a:rPr>
              <a:t> Ru+Ru</a:t>
            </a:r>
            <a:endParaRPr lang="zh-CN" altLang="en-US" dirty="0">
              <a:solidFill>
                <a:srgbClr val="0000CC"/>
              </a:solidFill>
            </a:endParaRPr>
          </a:p>
        </p:txBody>
      </p:sp>
      <p:grpSp>
        <p:nvGrpSpPr>
          <p:cNvPr id="5" name="组合 4"/>
          <p:cNvGrpSpPr/>
          <p:nvPr/>
        </p:nvGrpSpPr>
        <p:grpSpPr>
          <a:xfrm>
            <a:off x="81316" y="2009949"/>
            <a:ext cx="6513098" cy="4626851"/>
            <a:chOff x="108224" y="2004831"/>
            <a:chExt cx="8668300" cy="4615070"/>
          </a:xfrm>
        </p:grpSpPr>
        <p:grpSp>
          <p:nvGrpSpPr>
            <p:cNvPr id="10" name="组合 9"/>
            <p:cNvGrpSpPr/>
            <p:nvPr/>
          </p:nvGrpSpPr>
          <p:grpSpPr>
            <a:xfrm>
              <a:off x="108224" y="2004831"/>
              <a:ext cx="8668300" cy="4615070"/>
              <a:chOff x="316309" y="2102839"/>
              <a:chExt cx="8755947" cy="461507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09" y="4395690"/>
                <a:ext cx="8728330" cy="2322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47" y="2102839"/>
                <a:ext cx="8720391" cy="216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7309023" y="3657112"/>
                <a:ext cx="1763233" cy="368392"/>
              </a:xfrm>
              <a:prstGeom prst="rect">
                <a:avLst/>
              </a:prstGeom>
            </p:spPr>
            <p:txBody>
              <a:bodyPr wrap="none">
                <a:spAutoFit/>
              </a:bodyPr>
              <a:lstStyle/>
              <a:p>
                <a:r>
                  <a:rPr lang="en-US" altLang="zh-CN" dirty="0" smtClean="0">
                    <a:solidFill>
                      <a:srgbClr val="FF0000"/>
                    </a:solidFill>
                  </a:rPr>
                  <a:t>TMUL</a:t>
                </a:r>
                <a:r>
                  <a:rPr lang="en-US" altLang="zh-CN" dirty="0" smtClean="0">
                    <a:solidFill>
                      <a:srgbClr val="FF0000"/>
                    </a:solidFill>
                    <a:sym typeface="Symbol"/>
                  </a:rPr>
                  <a:t></a:t>
                </a:r>
                <a:r>
                  <a:rPr lang="en-US" altLang="zh-CN" dirty="0" smtClean="0">
                    <a:solidFill>
                      <a:srgbClr val="FF0000"/>
                    </a:solidFill>
                  </a:rPr>
                  <a:t>135</a:t>
                </a:r>
                <a:endParaRPr lang="zh-CN" altLang="en-US" dirty="0">
                  <a:solidFill>
                    <a:srgbClr val="FF0000"/>
                  </a:solidFill>
                </a:endParaRPr>
              </a:p>
            </p:txBody>
          </p:sp>
          <p:sp>
            <p:nvSpPr>
              <p:cNvPr id="12" name="矩形 11"/>
              <p:cNvSpPr/>
              <p:nvPr/>
            </p:nvSpPr>
            <p:spPr>
              <a:xfrm>
                <a:off x="7309023" y="6266431"/>
                <a:ext cx="1763233" cy="368392"/>
              </a:xfrm>
              <a:prstGeom prst="rect">
                <a:avLst/>
              </a:prstGeom>
            </p:spPr>
            <p:txBody>
              <a:bodyPr wrap="none">
                <a:spAutoFit/>
              </a:bodyPr>
              <a:lstStyle/>
              <a:p>
                <a:r>
                  <a:rPr lang="en-US" altLang="zh-CN" dirty="0" smtClean="0">
                    <a:solidFill>
                      <a:srgbClr val="FF0000"/>
                    </a:solidFill>
                  </a:rPr>
                  <a:t>TMUL</a:t>
                </a:r>
                <a:r>
                  <a:rPr lang="en-US" altLang="zh-CN" dirty="0" smtClean="0">
                    <a:solidFill>
                      <a:srgbClr val="FF0000"/>
                    </a:solidFill>
                    <a:sym typeface="Symbol"/>
                  </a:rPr>
                  <a:t></a:t>
                </a:r>
                <a:r>
                  <a:rPr lang="en-US" altLang="zh-CN" dirty="0" smtClean="0">
                    <a:solidFill>
                      <a:srgbClr val="FF0000"/>
                    </a:solidFill>
                  </a:rPr>
                  <a:t>150</a:t>
                </a:r>
                <a:endParaRPr lang="zh-CN" altLang="en-US" dirty="0">
                  <a:solidFill>
                    <a:srgbClr val="FF0000"/>
                  </a:solidFill>
                </a:endParaRPr>
              </a:p>
            </p:txBody>
          </p:sp>
        </p:grpSp>
        <p:cxnSp>
          <p:nvCxnSpPr>
            <p:cNvPr id="4" name="直接连接符 3"/>
            <p:cNvCxnSpPr/>
            <p:nvPr/>
          </p:nvCxnSpPr>
          <p:spPr>
            <a:xfrm>
              <a:off x="4068663" y="2196133"/>
              <a:ext cx="2160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990680" y="4572397"/>
              <a:ext cx="2160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矩形 14">
            <a:extLst>
              <a:ext uri="{FF2B5EF4-FFF2-40B4-BE49-F238E27FC236}">
                <a16:creationId xmlns="" xmlns:a16="http://schemas.microsoft.com/office/drawing/2014/main" id="{40A5E216-D8E3-4F33-8CB4-1EC9E416656B}"/>
              </a:ext>
            </a:extLst>
          </p:cNvPr>
          <p:cNvSpPr/>
          <p:nvPr/>
        </p:nvSpPr>
        <p:spPr>
          <a:xfrm>
            <a:off x="0" y="68909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1976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3356"/>
            <a:ext cx="9144000" cy="587332"/>
          </a:xfrm>
        </p:spPr>
        <p:txBody>
          <a:bodyPr>
            <a:normAutofit fontScale="90000"/>
          </a:bodyPr>
          <a:lstStyle/>
          <a:p>
            <a:r>
              <a:rPr lang="zh-CN" altLang="en-US" dirty="0" smtClean="0">
                <a:latin typeface="黑体" panose="02010609060101010101" pitchFamily="49" charset="-122"/>
                <a:ea typeface="黑体" panose="02010609060101010101" pitchFamily="49" charset="-122"/>
                <a:cs typeface="Times New Roman" panose="02020603050405020304" pitchFamily="18" charset="0"/>
              </a:rPr>
              <a:t>如何表征一次碰撞？</a:t>
            </a:r>
            <a:endParaRPr lang="zh-CN" altLang="en-US" dirty="0">
              <a:latin typeface="黑体" panose="02010609060101010101" pitchFamily="49" charset="-122"/>
              <a:ea typeface="黑体" panose="02010609060101010101" pitchFamily="49" charset="-122"/>
              <a:cs typeface="Times New Roman" panose="02020603050405020304" pitchFamily="18" charset="0"/>
            </a:endParaRPr>
          </a:p>
        </p:txBody>
      </p:sp>
      <p:sp>
        <p:nvSpPr>
          <p:cNvPr id="8" name="内容占位符 2"/>
          <p:cNvSpPr>
            <a:spLocks noGrp="1"/>
          </p:cNvSpPr>
          <p:nvPr>
            <p:ph idx="1"/>
          </p:nvPr>
        </p:nvSpPr>
        <p:spPr>
          <a:xfrm>
            <a:off x="0" y="764703"/>
            <a:ext cx="9144000" cy="1080120"/>
          </a:xfrm>
        </p:spPr>
        <p:txBody>
          <a:bodyPr>
            <a:noAutofit/>
          </a:bodyPr>
          <a:lstStyle/>
          <a:p>
            <a:r>
              <a:rPr lang="zh-CN" altLang="en-US" sz="2300" dirty="0">
                <a:latin typeface="黑体" panose="02010609060101010101" pitchFamily="49" charset="-122"/>
                <a:ea typeface="黑体" panose="02010609060101010101" pitchFamily="49" charset="-122"/>
                <a:cs typeface="Times New Roman" panose="02020603050405020304" pitchFamily="18" charset="0"/>
              </a:rPr>
              <a:t>在这一能区的重离子碰撞中，当弹核、靶核和入射能量确定之后，表征一次碰撞的唯一物理量就是碰撞参数。</a:t>
            </a:r>
            <a:r>
              <a:rPr lang="zh-CN" altLang="en-US" sz="23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对碰撞参数的粗略选择，便成了实验触发系统的目标。</a:t>
            </a:r>
            <a:endParaRPr lang="en-US" altLang="zh-CN" sz="2300"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a:p>
            <a:r>
              <a:rPr lang="zh-CN" altLang="en-US" sz="2300" dirty="0">
                <a:latin typeface="黑体" panose="02010609060101010101" pitchFamily="49" charset="-122"/>
                <a:ea typeface="黑体" panose="02010609060101010101" pitchFamily="49" charset="-122"/>
                <a:cs typeface="Times New Roman" panose="02020603050405020304" pitchFamily="18" charset="0"/>
              </a:rPr>
              <a:t>（注意，目前我们尚不考虑稀有事件的高级触发）</a:t>
            </a:r>
            <a:endParaRPr lang="en-US" altLang="zh-CN" sz="23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7" name="内容占位符 2"/>
          <p:cNvSpPr txBox="1">
            <a:spLocks/>
          </p:cNvSpPr>
          <p:nvPr/>
        </p:nvSpPr>
        <p:spPr>
          <a:xfrm>
            <a:off x="0" y="6079727"/>
            <a:ext cx="9144000" cy="540060"/>
          </a:xfrm>
          <a:prstGeom prst="rect">
            <a:avLst/>
          </a:prstGeom>
        </p:spPr>
        <p:txBody>
          <a:bodyPr vert="horz" lIns="116979" tIns="58490" rIns="116979" bIns="584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300" dirty="0">
                <a:latin typeface="黑体" panose="02010609060101010101" pitchFamily="49" charset="-122"/>
                <a:ea typeface="黑体" panose="02010609060101010101" pitchFamily="49" charset="-122"/>
              </a:rPr>
              <a:t>那问题就来了：如何找</a:t>
            </a:r>
            <a:r>
              <a:rPr lang="zh-CN" altLang="en-US" sz="2300" dirty="0" smtClean="0">
                <a:latin typeface="黑体" panose="02010609060101010101" pitchFamily="49" charset="-122"/>
                <a:ea typeface="黑体" panose="02010609060101010101" pitchFamily="49" charset="-122"/>
              </a:rPr>
              <a:t>到</a:t>
            </a:r>
            <a:r>
              <a:rPr lang="zh-CN" altLang="en-US" sz="2300" dirty="0">
                <a:latin typeface="黑体" panose="02010609060101010101" pitchFamily="49" charset="-122"/>
                <a:ea typeface="黑体" panose="02010609060101010101" pitchFamily="49" charset="-122"/>
              </a:rPr>
              <a:t>某个</a:t>
            </a:r>
            <a:r>
              <a:rPr lang="zh-CN" altLang="en-US" sz="2300" dirty="0" smtClean="0">
                <a:latin typeface="黑体" panose="02010609060101010101" pitchFamily="49" charset="-122"/>
                <a:ea typeface="黑体" panose="02010609060101010101" pitchFamily="49" charset="-122"/>
              </a:rPr>
              <a:t>的</a:t>
            </a:r>
            <a:r>
              <a:rPr lang="zh-CN" altLang="en-US" sz="2300" dirty="0">
                <a:latin typeface="黑体" panose="02010609060101010101" pitchFamily="49" charset="-122"/>
                <a:ea typeface="黑体" panose="02010609060101010101" pitchFamily="49" charset="-122"/>
              </a:rPr>
              <a:t>观测</a:t>
            </a:r>
            <a:r>
              <a:rPr lang="zh-CN" altLang="en-US" sz="2300" dirty="0" smtClean="0">
                <a:latin typeface="黑体" panose="02010609060101010101" pitchFamily="49" charset="-122"/>
                <a:ea typeface="黑体" panose="02010609060101010101" pitchFamily="49" charset="-122"/>
              </a:rPr>
              <a:t>量，能够表征碰撞参数？</a:t>
            </a:r>
            <a:endParaRPr lang="en-US" altLang="zh-CN" sz="2300" dirty="0">
              <a:latin typeface="黑体" panose="02010609060101010101" pitchFamily="49" charset="-122"/>
              <a:ea typeface="黑体" panose="02010609060101010101" pitchFamily="49" charset="-122"/>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67" y="2272373"/>
            <a:ext cx="8223903" cy="350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圆角矩形标注 3"/>
          <p:cNvSpPr/>
          <p:nvPr/>
        </p:nvSpPr>
        <p:spPr>
          <a:xfrm>
            <a:off x="405943" y="4913499"/>
            <a:ext cx="1055040" cy="433151"/>
          </a:xfrm>
          <a:prstGeom prst="wedgeRoundRectCallout">
            <a:avLst>
              <a:gd name="adj1" fmla="val 155454"/>
              <a:gd name="adj2" fmla="val -29695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0000"/>
                </a:solidFill>
                <a:latin typeface="黑体" panose="02010609060101010101" pitchFamily="49" charset="-122"/>
                <a:ea typeface="黑体" panose="02010609060101010101" pitchFamily="49" charset="-122"/>
              </a:rPr>
              <a:t>碰撞参数</a:t>
            </a:r>
            <a:endParaRPr lang="zh-CN" altLang="en-US" dirty="0">
              <a:solidFill>
                <a:srgbClr val="FF0000"/>
              </a:solidFill>
              <a:latin typeface="黑体" panose="02010609060101010101" pitchFamily="49" charset="-122"/>
              <a:ea typeface="黑体" panose="02010609060101010101" pitchFamily="49" charset="-122"/>
            </a:endParaRPr>
          </a:p>
        </p:txBody>
      </p:sp>
      <p:sp>
        <p:nvSpPr>
          <p:cNvPr id="9" name="矩形 8">
            <a:extLst>
              <a:ext uri="{FF2B5EF4-FFF2-40B4-BE49-F238E27FC236}">
                <a16:creationId xmlns="" xmlns:a16="http://schemas.microsoft.com/office/drawing/2014/main" id="{40A5E216-D8E3-4F33-8CB4-1EC9E416656B}"/>
              </a:ext>
            </a:extLst>
          </p:cNvPr>
          <p:cNvSpPr/>
          <p:nvPr/>
        </p:nvSpPr>
        <p:spPr>
          <a:xfrm>
            <a:off x="0" y="68909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2522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3356"/>
            <a:ext cx="9144000" cy="587332"/>
          </a:xfrm>
        </p:spPr>
        <p:txBody>
          <a:bodyPr>
            <a:normAutofit fontScale="90000"/>
          </a:bodyPr>
          <a:lstStyle/>
          <a:p>
            <a:r>
              <a:rPr lang="zh-CN" altLang="en-US" dirty="0" smtClean="0">
                <a:latin typeface="黑体" panose="02010609060101010101" pitchFamily="49" charset="-122"/>
                <a:ea typeface="黑体" panose="02010609060101010101" pitchFamily="49" charset="-122"/>
              </a:rPr>
              <a:t>粒子多重性的分布特征</a:t>
            </a:r>
            <a:endParaRPr lang="zh-CN" altLang="en-US" dirty="0">
              <a:latin typeface="黑体" panose="02010609060101010101" pitchFamily="49" charset="-122"/>
              <a:ea typeface="黑体" panose="02010609060101010101" pitchFamily="49" charset="-122"/>
            </a:endParaRPr>
          </a:p>
        </p:txBody>
      </p:sp>
      <p:sp>
        <p:nvSpPr>
          <p:cNvPr id="8" name="内容占位符 2"/>
          <p:cNvSpPr>
            <a:spLocks noGrp="1"/>
          </p:cNvSpPr>
          <p:nvPr>
            <p:ph idx="1"/>
          </p:nvPr>
        </p:nvSpPr>
        <p:spPr>
          <a:xfrm>
            <a:off x="0" y="764704"/>
            <a:ext cx="9144000" cy="1437035"/>
          </a:xfrm>
        </p:spPr>
        <p:txBody>
          <a:bodyPr>
            <a:noAutofit/>
          </a:bodyPr>
          <a:lstStyle/>
          <a:p>
            <a:r>
              <a:rPr lang="zh-CN" altLang="en-US" sz="23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需要找到一个好的实验观测量</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，满足：</a:t>
            </a:r>
            <a:endParaRPr lang="en-US" altLang="zh-CN"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buNone/>
            </a:pPr>
            <a:r>
              <a:rPr lang="en-US" altLang="zh-CN"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1</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）它</a:t>
            </a:r>
            <a:r>
              <a:rPr lang="zh-CN" altLang="en-US" sz="23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与碰撞参数有很好的关</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联；</a:t>
            </a:r>
            <a:r>
              <a:rPr lang="en-US" altLang="zh-CN"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）一</a:t>
            </a:r>
            <a:r>
              <a:rPr lang="zh-CN" altLang="en-US" sz="23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定要很容易快速重</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构</a:t>
            </a:r>
            <a:r>
              <a:rPr lang="en-US" altLang="zh-CN" sz="23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3</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）而</a:t>
            </a:r>
            <a:r>
              <a:rPr lang="zh-CN" altLang="en-US" sz="23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且没</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有</a:t>
            </a:r>
            <a:r>
              <a:rPr lang="zh-CN" altLang="en-US" sz="23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偏置</a:t>
            </a:r>
            <a:r>
              <a:rPr lang="zh-CN" altLang="en-US" sz="23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3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buNone/>
            </a:pPr>
            <a:r>
              <a:rPr lang="zh-CN" altLang="en-US" sz="2300" dirty="0" smtClean="0">
                <a:latin typeface="Times New Roman" panose="02020603050405020304" pitchFamily="18" charset="0"/>
                <a:ea typeface="黑体" panose="02010609060101010101" pitchFamily="49" charset="-122"/>
                <a:cs typeface="Times New Roman" panose="02020603050405020304" pitchFamily="18" charset="0"/>
              </a:rPr>
              <a:t>      实</a:t>
            </a:r>
            <a:r>
              <a:rPr lang="zh-CN" altLang="en-US" sz="2300" dirty="0">
                <a:latin typeface="Times New Roman" panose="02020603050405020304" pitchFamily="18" charset="0"/>
                <a:ea typeface="黑体" panose="02010609060101010101" pitchFamily="49" charset="-122"/>
                <a:cs typeface="Times New Roman" panose="02020603050405020304" pitchFamily="18" charset="0"/>
              </a:rPr>
              <a:t>验上，有各种各样的观测量，存在核碰撞参数的关联</a:t>
            </a:r>
            <a:r>
              <a:rPr lang="zh-CN" altLang="en-US" sz="2300"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3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p:cNvPicPr/>
          <p:nvPr/>
        </p:nvPicPr>
        <p:blipFill>
          <a:blip r:embed="rId2"/>
          <a:stretch>
            <a:fillRect/>
          </a:stretch>
        </p:blipFill>
        <p:spPr>
          <a:xfrm>
            <a:off x="2116955" y="2748961"/>
            <a:ext cx="7027045" cy="3681783"/>
          </a:xfrm>
          <a:prstGeom prst="rect">
            <a:avLst/>
          </a:prstGeom>
        </p:spPr>
      </p:pic>
      <p:sp>
        <p:nvSpPr>
          <p:cNvPr id="3" name="矩形 2"/>
          <p:cNvSpPr/>
          <p:nvPr/>
        </p:nvSpPr>
        <p:spPr>
          <a:xfrm>
            <a:off x="56644" y="3212976"/>
            <a:ext cx="2223473" cy="1754326"/>
          </a:xfrm>
          <a:prstGeom prst="rect">
            <a:avLst/>
          </a:prstGeom>
        </p:spPr>
        <p:txBody>
          <a:bodyPr wrap="square">
            <a:spAutoFit/>
          </a:bodyPr>
          <a:lstStyle/>
          <a:p>
            <a:r>
              <a:rPr lang="zh-CN" altLang="en-US" dirty="0" smtClean="0">
                <a:latin typeface="黑体" panose="02010609060101010101" pitchFamily="49" charset="-122"/>
                <a:ea typeface="黑体" panose="02010609060101010101" pitchFamily="49" charset="-122"/>
                <a:sym typeface="Symbol"/>
              </a:rPr>
              <a:t>已</a:t>
            </a:r>
            <a:r>
              <a:rPr lang="zh-CN" altLang="en-US" dirty="0">
                <a:latin typeface="黑体" panose="02010609060101010101" pitchFamily="49" charset="-122"/>
                <a:ea typeface="黑体" panose="02010609060101010101" pitchFamily="49" charset="-122"/>
                <a:sym typeface="Symbol"/>
              </a:rPr>
              <a:t>有研究表明</a:t>
            </a:r>
            <a:r>
              <a:rPr lang="zh-CN" altLang="en-US" dirty="0" smtClean="0">
                <a:latin typeface="黑体" panose="02010609060101010101" pitchFamily="49" charset="-122"/>
                <a:ea typeface="黑体" panose="02010609060101010101" pitchFamily="49" charset="-122"/>
              </a:rPr>
              <a:t>，这个能区反应中，全</a:t>
            </a:r>
            <a:r>
              <a:rPr lang="zh-CN" altLang="en-US" dirty="0">
                <a:latin typeface="黑体" panose="02010609060101010101" pitchFamily="49" charset="-122"/>
                <a:ea typeface="黑体" panose="02010609060101010101" pitchFamily="49" charset="-122"/>
              </a:rPr>
              <a:t>空间的粒子多重数，是一个比较好的观测量，在大量的实验中采用。</a:t>
            </a:r>
            <a:endParaRPr lang="en-US" altLang="zh-CN" dirty="0">
              <a:latin typeface="黑体" panose="02010609060101010101" pitchFamily="49" charset="-122"/>
              <a:ea typeface="黑体" panose="02010609060101010101" pitchFamily="49" charset="-122"/>
            </a:endParaRPr>
          </a:p>
        </p:txBody>
      </p:sp>
      <p:sp>
        <p:nvSpPr>
          <p:cNvPr id="5" name="矩形 4"/>
          <p:cNvSpPr/>
          <p:nvPr/>
        </p:nvSpPr>
        <p:spPr>
          <a:xfrm>
            <a:off x="3057071" y="6362988"/>
            <a:ext cx="4004366" cy="369332"/>
          </a:xfrm>
          <a:prstGeom prst="rect">
            <a:avLst/>
          </a:prstGeom>
        </p:spPr>
        <p:txBody>
          <a:bodyPr wrap="none">
            <a:spAutoFit/>
          </a:bodyPr>
          <a:lstStyle/>
          <a:p>
            <a:r>
              <a:rPr lang="en-US" altLang="zh-CN" dirty="0" smtClean="0">
                <a:solidFill>
                  <a:srgbClr val="FF0000"/>
                </a:solidFill>
              </a:rPr>
              <a:t>Y.J.Kim  PhD Thesis</a:t>
            </a:r>
            <a:r>
              <a:rPr lang="zh-CN" altLang="en-US" dirty="0" smtClean="0">
                <a:solidFill>
                  <a:srgbClr val="FF0000"/>
                </a:solidFill>
              </a:rPr>
              <a:t>， </a:t>
            </a:r>
            <a:r>
              <a:rPr lang="en-US" altLang="zh-CN" dirty="0" smtClean="0">
                <a:solidFill>
                  <a:srgbClr val="FF0000"/>
                </a:solidFill>
              </a:rPr>
              <a:t>Korea University</a:t>
            </a:r>
            <a:endParaRPr lang="zh-CN" altLang="en-US" dirty="0">
              <a:solidFill>
                <a:srgbClr val="FF0000"/>
              </a:solidFill>
            </a:endParaRPr>
          </a:p>
        </p:txBody>
      </p:sp>
      <p:sp>
        <p:nvSpPr>
          <p:cNvPr id="7" name="矩形 6">
            <a:extLst>
              <a:ext uri="{FF2B5EF4-FFF2-40B4-BE49-F238E27FC236}">
                <a16:creationId xmlns="" xmlns:a16="http://schemas.microsoft.com/office/drawing/2014/main" id="{40A5E216-D8E3-4F33-8CB4-1EC9E416656B}"/>
              </a:ext>
            </a:extLst>
          </p:cNvPr>
          <p:cNvSpPr/>
          <p:nvPr/>
        </p:nvSpPr>
        <p:spPr>
          <a:xfrm>
            <a:off x="0" y="68909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45581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778099"/>
          </a:xfrm>
        </p:spPr>
        <p:txBody>
          <a:bodyPr>
            <a:noAutofit/>
          </a:bodyPr>
          <a:lstStyle/>
          <a:p>
            <a:r>
              <a:rPr lang="zh-CN" altLang="en-US" sz="4000" dirty="0" smtClean="0">
                <a:latin typeface="黑体" panose="02010609060101010101" pitchFamily="49" charset="-122"/>
                <a:ea typeface="黑体" panose="02010609060101010101" pitchFamily="49" charset="-122"/>
              </a:rPr>
              <a:t>多重性的获得和中心度的确定</a:t>
            </a:r>
            <a:endParaRPr lang="zh-CN" altLang="en-US" sz="40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0" y="908720"/>
            <a:ext cx="9144000" cy="1250367"/>
          </a:xfrm>
        </p:spPr>
        <p:txBody>
          <a:bodyPr>
            <a:normAutofit fontScale="62500" lnSpcReduction="20000"/>
          </a:bodyPr>
          <a:lstStyle/>
          <a:p>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实验上通常设定三个触发条件，以</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rPr>
              <a:t>PLAWA+BARREL</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的多重数为触发条件：</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2900" dirty="0" smtClean="0">
                <a:latin typeface="Times New Roman" panose="02020603050405020304" pitchFamily="18" charset="0"/>
                <a:ea typeface="黑体" panose="02010609060101010101" pitchFamily="49" charset="-122"/>
                <a:cs typeface="Times New Roman" panose="02020603050405020304" pitchFamily="18" charset="0"/>
              </a:rPr>
              <a:t>Central   </a:t>
            </a:r>
            <a:r>
              <a:rPr lang="zh-CN" altLang="en-US" sz="2900" dirty="0" smtClean="0">
                <a:latin typeface="Times New Roman" panose="02020603050405020304" pitchFamily="18" charset="0"/>
                <a:ea typeface="黑体" panose="02010609060101010101" pitchFamily="49" charset="-122"/>
                <a:cs typeface="Times New Roman" panose="02020603050405020304" pitchFamily="18" charset="0"/>
              </a:rPr>
              <a:t>（中心碰撞）   多重性阈值最大，截面最小</a:t>
            </a:r>
            <a:endParaRPr lang="en-US" altLang="zh-CN" sz="2900" dirty="0" smtClean="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2900" dirty="0" smtClean="0">
                <a:latin typeface="Times New Roman" panose="02020603050405020304" pitchFamily="18" charset="0"/>
                <a:ea typeface="黑体" panose="02010609060101010101" pitchFamily="49" charset="-122"/>
                <a:cs typeface="Times New Roman" panose="02020603050405020304" pitchFamily="18" charset="0"/>
              </a:rPr>
              <a:t>Medium  </a:t>
            </a:r>
            <a:r>
              <a:rPr lang="zh-CN" altLang="en-US" sz="2900" dirty="0" smtClean="0">
                <a:latin typeface="Times New Roman" panose="02020603050405020304" pitchFamily="18" charset="0"/>
                <a:ea typeface="黑体" panose="02010609060101010101" pitchFamily="49" charset="-122"/>
                <a:cs typeface="Times New Roman" panose="02020603050405020304" pitchFamily="18" charset="0"/>
              </a:rPr>
              <a:t>（近中心碰撞）  多重性阈值适中，截面较大，对流的研究重要</a:t>
            </a:r>
            <a:endParaRPr lang="en-US" altLang="zh-CN" sz="2900" dirty="0" smtClean="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2900" dirty="0" smtClean="0">
                <a:latin typeface="Times New Roman" panose="02020603050405020304" pitchFamily="18" charset="0"/>
                <a:ea typeface="黑体" panose="02010609060101010101" pitchFamily="49" charset="-122"/>
                <a:cs typeface="Times New Roman" panose="02020603050405020304" pitchFamily="18" charset="0"/>
              </a:rPr>
              <a:t>Minimum  </a:t>
            </a:r>
            <a:r>
              <a:rPr lang="zh-CN" altLang="en-US" sz="2900" dirty="0" smtClean="0">
                <a:latin typeface="Times New Roman" panose="02020603050405020304" pitchFamily="18" charset="0"/>
                <a:ea typeface="黑体" panose="02010609060101010101" pitchFamily="49" charset="-122"/>
                <a:cs typeface="Times New Roman" panose="02020603050405020304" pitchFamily="18" charset="0"/>
              </a:rPr>
              <a:t>（周边碰撞）   多重性阈值最小，对应截面最大</a:t>
            </a:r>
            <a:endParaRPr lang="zh-CN" altLang="en-US" sz="29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p:cNvSpPr/>
          <p:nvPr/>
        </p:nvSpPr>
        <p:spPr>
          <a:xfrm>
            <a:off x="179512" y="2420887"/>
            <a:ext cx="4660535" cy="646331"/>
          </a:xfrm>
          <a:prstGeom prst="rect">
            <a:avLst/>
          </a:prstGeom>
        </p:spPr>
        <p:txBody>
          <a:bodyPr wrap="square">
            <a:spAutoFit/>
          </a:bodyPr>
          <a:lstStyle/>
          <a:p>
            <a:r>
              <a:rPr lang="zh-CN" altLang="en-US"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多重性分布下的面积，如果没有损失，应该等于总反应截面。</a:t>
            </a:r>
            <a:endPar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p:cNvSpPr/>
          <p:nvPr/>
        </p:nvSpPr>
        <p:spPr>
          <a:xfrm>
            <a:off x="25316" y="4698257"/>
            <a:ext cx="4546684" cy="646331"/>
          </a:xfrm>
          <a:prstGeom prst="rect">
            <a:avLst/>
          </a:prstGeom>
        </p:spPr>
        <p:txBody>
          <a:bodyPr wrap="square">
            <a:spAutoFit/>
          </a:bodyPr>
          <a:lstStyle/>
          <a:p>
            <a:r>
              <a:rPr lang="zh-CN" altLang="en-US"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给定某一个中心度阈值 </a:t>
            </a:r>
            <a:r>
              <a:rPr lang="en-US" altLang="zh-CN"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M</a:t>
            </a:r>
            <a:r>
              <a:rPr lang="en-US" altLang="zh-CN" baseline="-250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t</a:t>
            </a:r>
            <a:r>
              <a:rPr lang="zh-CN" altLang="en-US"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 则</a:t>
            </a:r>
            <a:r>
              <a:rPr lang="en-US" altLang="zh-CN"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M</a:t>
            </a:r>
            <a:r>
              <a:rPr lang="en-US" altLang="zh-CN" baseline="-25000"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右边的曲线面积和总面积的比，该比值就是中心度。</a:t>
            </a:r>
            <a:endParaRPr lang="zh-CN" altLang="en-US" baseline="-25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矩形 8"/>
          <p:cNvSpPr/>
          <p:nvPr/>
        </p:nvSpPr>
        <p:spPr>
          <a:xfrm>
            <a:off x="25316" y="5825639"/>
            <a:ext cx="4546684" cy="646331"/>
          </a:xfrm>
          <a:prstGeom prst="rect">
            <a:avLst/>
          </a:prstGeom>
        </p:spPr>
        <p:txBody>
          <a:bodyPr wrap="square">
            <a:spAutoFit/>
          </a:bodyPr>
          <a:lstStyle/>
          <a:p>
            <a:r>
              <a:rPr lang="zh-CN" altLang="en-US"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因此，只要得到如图所示的多重性分布，实际上就能得到中心度条件。</a:t>
            </a:r>
            <a:endPar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 name="组合 12"/>
          <p:cNvGrpSpPr/>
          <p:nvPr/>
        </p:nvGrpSpPr>
        <p:grpSpPr>
          <a:xfrm>
            <a:off x="4840047" y="2420887"/>
            <a:ext cx="4166056" cy="4282929"/>
            <a:chOff x="4716735" y="2413174"/>
            <a:chExt cx="5544616" cy="4346599"/>
          </a:xfrm>
        </p:grpSpPr>
        <p:grpSp>
          <p:nvGrpSpPr>
            <p:cNvPr id="5" name="组合 4"/>
            <p:cNvGrpSpPr/>
            <p:nvPr/>
          </p:nvGrpSpPr>
          <p:grpSpPr>
            <a:xfrm>
              <a:off x="4716735" y="2413174"/>
              <a:ext cx="5544616" cy="4176464"/>
              <a:chOff x="4356695" y="2196133"/>
              <a:chExt cx="5408182" cy="4464496"/>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356695" y="2196133"/>
                <a:ext cx="5400600" cy="372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895" y="5921633"/>
                <a:ext cx="3607982" cy="73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任意多边形 6"/>
            <p:cNvSpPr/>
            <p:nvPr/>
          </p:nvSpPr>
          <p:spPr>
            <a:xfrm>
              <a:off x="7597055" y="3585029"/>
              <a:ext cx="1335315" cy="2278742"/>
            </a:xfrm>
            <a:custGeom>
              <a:avLst/>
              <a:gdLst>
                <a:gd name="connsiteX0" fmla="*/ 1335315 w 1335315"/>
                <a:gd name="connsiteY0" fmla="*/ 2278742 h 2278742"/>
                <a:gd name="connsiteX1" fmla="*/ 1190172 w 1335315"/>
                <a:gd name="connsiteY1" fmla="*/ 1567542 h 2278742"/>
                <a:gd name="connsiteX2" fmla="*/ 1045029 w 1335315"/>
                <a:gd name="connsiteY2" fmla="*/ 856342 h 2278742"/>
                <a:gd name="connsiteX3" fmla="*/ 827315 w 1335315"/>
                <a:gd name="connsiteY3" fmla="*/ 362857 h 2278742"/>
                <a:gd name="connsiteX4" fmla="*/ 624115 w 1335315"/>
                <a:gd name="connsiteY4" fmla="*/ 72571 h 2278742"/>
                <a:gd name="connsiteX5" fmla="*/ 420915 w 1335315"/>
                <a:gd name="connsiteY5" fmla="*/ 0 h 2278742"/>
                <a:gd name="connsiteX6" fmla="*/ 0 w 1335315"/>
                <a:gd name="connsiteY6" fmla="*/ 14514 h 2278742"/>
                <a:gd name="connsiteX7" fmla="*/ 14515 w 1335315"/>
                <a:gd name="connsiteY7" fmla="*/ 2278742 h 2278742"/>
                <a:gd name="connsiteX8" fmla="*/ 1335315 w 1335315"/>
                <a:gd name="connsiteY8" fmla="*/ 2278742 h 227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5315" h="2278742">
                  <a:moveTo>
                    <a:pt x="1335315" y="2278742"/>
                  </a:moveTo>
                  <a:lnTo>
                    <a:pt x="1190172" y="1567542"/>
                  </a:lnTo>
                  <a:lnTo>
                    <a:pt x="1045029" y="856342"/>
                  </a:lnTo>
                  <a:lnTo>
                    <a:pt x="827315" y="362857"/>
                  </a:lnTo>
                  <a:lnTo>
                    <a:pt x="624115" y="72571"/>
                  </a:lnTo>
                  <a:lnTo>
                    <a:pt x="420915" y="0"/>
                  </a:lnTo>
                  <a:lnTo>
                    <a:pt x="0" y="14514"/>
                  </a:lnTo>
                  <a:cubicBezTo>
                    <a:pt x="4838" y="769257"/>
                    <a:pt x="9677" y="1523999"/>
                    <a:pt x="14515" y="2278742"/>
                  </a:cubicBezTo>
                  <a:lnTo>
                    <a:pt x="1335315" y="2278742"/>
                  </a:lnTo>
                  <a:close/>
                </a:path>
              </a:pathLst>
            </a:custGeom>
            <a:solidFill>
              <a:srgbClr val="FF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flipV="1">
              <a:off x="7618279" y="5868541"/>
              <a:ext cx="0" cy="57708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7381031" y="6391381"/>
              <a:ext cx="653260" cy="368392"/>
            </a:xfrm>
            <a:prstGeom prst="rect">
              <a:avLst/>
            </a:prstGeom>
          </p:spPr>
          <p:txBody>
            <a:bodyPr wrap="none">
              <a:spAutoFit/>
            </a:bodyPr>
            <a:lstStyle/>
            <a:p>
              <a:r>
                <a:rPr lang="en-US" altLang="zh-CN" dirty="0">
                  <a:solidFill>
                    <a:srgbClr val="FF0000"/>
                  </a:solidFill>
                </a:rPr>
                <a:t>M</a:t>
              </a:r>
              <a:r>
                <a:rPr lang="en-US" altLang="zh-CN" baseline="-25000" dirty="0">
                  <a:solidFill>
                    <a:srgbClr val="FF0000"/>
                  </a:solidFill>
                </a:rPr>
                <a:t>t</a:t>
              </a:r>
              <a:r>
                <a:rPr lang="en-US" altLang="zh-CN" dirty="0">
                  <a:solidFill>
                    <a:srgbClr val="FF0000"/>
                  </a:solidFill>
                </a:rPr>
                <a:t> </a:t>
              </a:r>
              <a:endParaRPr lang="zh-CN" altLang="en-US" dirty="0"/>
            </a:p>
          </p:txBody>
        </p:sp>
      </p:grpSp>
      <mc:AlternateContent xmlns:mc="http://schemas.openxmlformats.org/markup-compatibility/2006" xmlns:a14="http://schemas.microsoft.com/office/drawing/2010/main">
        <mc:Choice Requires="a14">
          <p:sp>
            <p:nvSpPr>
              <p:cNvPr id="10" name="矩形 9"/>
              <p:cNvSpPr/>
              <p:nvPr/>
            </p:nvSpPr>
            <p:spPr>
              <a:xfrm>
                <a:off x="25316" y="3268697"/>
                <a:ext cx="4848058" cy="613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FF0000"/>
                              </a:solidFill>
                              <a:latin typeface="Cambria Math"/>
                            </a:rPr>
                          </m:ctrlPr>
                        </m:sSubPr>
                        <m:e>
                          <m:r>
                            <a:rPr lang="zh-CN" altLang="en-US" sz="2000" i="1">
                              <a:solidFill>
                                <a:srgbClr val="FF0000"/>
                              </a:solidFill>
                              <a:latin typeface="Cambria Math" panose="02040503050406030204" pitchFamily="18" charset="0"/>
                            </a:rPr>
                            <m:t>𝜎</m:t>
                          </m:r>
                        </m:e>
                        <m:sub>
                          <m:r>
                            <a:rPr lang="en-US" altLang="zh-CN" sz="2000" i="1">
                              <a:solidFill>
                                <a:srgbClr val="FF0000"/>
                              </a:solidFill>
                              <a:latin typeface="Cambria Math" panose="02040503050406030204" pitchFamily="18" charset="0"/>
                            </a:rPr>
                            <m:t>𝑇𝑂𝑇</m:t>
                          </m:r>
                        </m:sub>
                      </m:sSub>
                      <m:r>
                        <a:rPr lang="en-US" altLang="zh-CN" sz="2000" i="1">
                          <a:solidFill>
                            <a:srgbClr val="FF0000"/>
                          </a:solidFill>
                          <a:latin typeface="Cambria Math" panose="02040503050406030204" pitchFamily="18" charset="0"/>
                        </a:rPr>
                        <m:t>=</m:t>
                      </m:r>
                      <m:r>
                        <a:rPr lang="zh-CN" altLang="en-US" sz="2000" i="1">
                          <a:solidFill>
                            <a:srgbClr val="FF0000"/>
                          </a:solidFill>
                          <a:latin typeface="Cambria Math" panose="02040503050406030204" pitchFamily="18" charset="0"/>
                        </a:rPr>
                        <m:t>𝜋</m:t>
                      </m:r>
                      <m:sSup>
                        <m:sSupPr>
                          <m:ctrlPr>
                            <a:rPr lang="en-US" altLang="zh-CN" sz="2000" i="1">
                              <a:solidFill>
                                <a:srgbClr val="FF0000"/>
                              </a:solidFill>
                              <a:latin typeface="Cambria Math"/>
                            </a:rPr>
                          </m:ctrlPr>
                        </m:sSupPr>
                        <m:e>
                          <m:d>
                            <m:dPr>
                              <m:ctrlPr>
                                <a:rPr lang="en-US" altLang="zh-CN" sz="2000" i="1">
                                  <a:solidFill>
                                    <a:srgbClr val="FF0000"/>
                                  </a:solidFill>
                                  <a:latin typeface="Cambria Math"/>
                                </a:rPr>
                              </m:ctrlPr>
                            </m:dPr>
                            <m:e>
                              <m:sSub>
                                <m:sSubPr>
                                  <m:ctrlPr>
                                    <a:rPr lang="en-US" altLang="zh-CN" sz="2000" i="1">
                                      <a:solidFill>
                                        <a:srgbClr val="FF0000"/>
                                      </a:solidFill>
                                      <a:latin typeface="Cambria Math"/>
                                    </a:rPr>
                                  </m:ctrlPr>
                                </m:sSubPr>
                                <m:e>
                                  <m:r>
                                    <m:rPr>
                                      <m:sty m:val="p"/>
                                    </m:rPr>
                                    <a:rPr lang="en-US" altLang="zh-CN" sz="2000" i="1">
                                      <a:solidFill>
                                        <a:srgbClr val="FF0000"/>
                                      </a:solidFill>
                                      <a:latin typeface="Cambria Math" panose="02040503050406030204" pitchFamily="18" charset="0"/>
                                    </a:rPr>
                                    <m:t>R</m:t>
                                  </m:r>
                                </m:e>
                                <m:sub>
                                  <m:r>
                                    <a:rPr lang="en-US" altLang="zh-CN" sz="2000" i="1">
                                      <a:solidFill>
                                        <a:srgbClr val="FF0000"/>
                                      </a:solidFill>
                                      <a:latin typeface="Cambria Math" panose="02040503050406030204" pitchFamily="18" charset="0"/>
                                    </a:rPr>
                                    <m:t>𝑝</m:t>
                                  </m:r>
                                </m:sub>
                              </m:sSub>
                              <m:r>
                                <a:rPr lang="en-US" altLang="zh-CN" sz="2000" i="1">
                                  <a:solidFill>
                                    <a:srgbClr val="FF0000"/>
                                  </a:solidFill>
                                  <a:latin typeface="Cambria Math" panose="02040503050406030204" pitchFamily="18" charset="0"/>
                                </a:rPr>
                                <m:t>+</m:t>
                              </m:r>
                              <m:sSub>
                                <m:sSubPr>
                                  <m:ctrlPr>
                                    <a:rPr lang="en-US" altLang="zh-CN" sz="2000" i="1">
                                      <a:solidFill>
                                        <a:srgbClr val="FF0000"/>
                                      </a:solidFill>
                                      <a:latin typeface="Cambria Math"/>
                                    </a:rPr>
                                  </m:ctrlPr>
                                </m:sSubPr>
                                <m:e>
                                  <m:r>
                                    <a:rPr lang="en-US" altLang="zh-CN" sz="2000" i="1">
                                      <a:solidFill>
                                        <a:srgbClr val="FF0000"/>
                                      </a:solidFill>
                                      <a:latin typeface="Cambria Math" panose="02040503050406030204" pitchFamily="18" charset="0"/>
                                    </a:rPr>
                                    <m:t>𝑅</m:t>
                                  </m:r>
                                </m:e>
                                <m:sub>
                                  <m:r>
                                    <a:rPr lang="en-US" altLang="zh-CN" sz="2000" i="1">
                                      <a:solidFill>
                                        <a:srgbClr val="FF0000"/>
                                      </a:solidFill>
                                      <a:latin typeface="Cambria Math" panose="02040503050406030204" pitchFamily="18" charset="0"/>
                                    </a:rPr>
                                    <m:t>𝑡</m:t>
                                  </m:r>
                                </m:sub>
                              </m:sSub>
                            </m:e>
                          </m:d>
                        </m:e>
                        <m:sup>
                          <m:r>
                            <a:rPr lang="en-US" altLang="zh-CN" sz="2000" i="1">
                              <a:solidFill>
                                <a:srgbClr val="FF0000"/>
                              </a:solidFill>
                              <a:latin typeface="Cambria Math" panose="02040503050406030204" pitchFamily="18" charset="0"/>
                            </a:rPr>
                            <m:t>2</m:t>
                          </m:r>
                        </m:sup>
                      </m:sSup>
                      <m:r>
                        <a:rPr lang="en-US" altLang="zh-CN" sz="2000" i="1">
                          <a:solidFill>
                            <a:srgbClr val="FF0000"/>
                          </a:solidFill>
                          <a:latin typeface="Cambria Math" panose="02040503050406030204" pitchFamily="18" charset="0"/>
                        </a:rPr>
                        <m:t>=</m:t>
                      </m:r>
                      <m:r>
                        <a:rPr lang="zh-CN" altLang="en-US" sz="2000" i="1">
                          <a:solidFill>
                            <a:srgbClr val="FF0000"/>
                          </a:solidFill>
                          <a:latin typeface="Cambria Math" panose="02040503050406030204" pitchFamily="18" charset="0"/>
                        </a:rPr>
                        <m:t>𝜋</m:t>
                      </m:r>
                      <m:sSub>
                        <m:sSubPr>
                          <m:ctrlPr>
                            <a:rPr lang="en-US" altLang="zh-CN" sz="2000" i="1">
                              <a:solidFill>
                                <a:srgbClr val="FF0000"/>
                              </a:solidFill>
                              <a:latin typeface="Cambria Math"/>
                            </a:rPr>
                          </m:ctrlPr>
                        </m:sSubPr>
                        <m:e>
                          <m:r>
                            <a:rPr lang="en-US" altLang="zh-CN" sz="2000" i="1">
                              <a:solidFill>
                                <a:srgbClr val="FF0000"/>
                              </a:solidFill>
                              <a:latin typeface="Cambria Math" panose="02040503050406030204" pitchFamily="18" charset="0"/>
                            </a:rPr>
                            <m:t>𝑟</m:t>
                          </m:r>
                        </m:e>
                        <m:sub>
                          <m:r>
                            <a:rPr lang="en-US" altLang="zh-CN" sz="2000" i="1">
                              <a:solidFill>
                                <a:srgbClr val="FF0000"/>
                              </a:solidFill>
                              <a:latin typeface="Cambria Math" panose="02040503050406030204" pitchFamily="18" charset="0"/>
                            </a:rPr>
                            <m:t>0</m:t>
                          </m:r>
                        </m:sub>
                      </m:sSub>
                      <m:sSup>
                        <m:sSupPr>
                          <m:ctrlPr>
                            <a:rPr lang="en-US" altLang="zh-CN" sz="2000" i="1">
                              <a:solidFill>
                                <a:srgbClr val="FF0000"/>
                              </a:solidFill>
                              <a:latin typeface="Cambria Math"/>
                            </a:rPr>
                          </m:ctrlPr>
                        </m:sSupPr>
                        <m:e>
                          <m:d>
                            <m:dPr>
                              <m:ctrlPr>
                                <a:rPr lang="en-US" altLang="zh-CN" sz="2000" i="1">
                                  <a:solidFill>
                                    <a:srgbClr val="FF0000"/>
                                  </a:solidFill>
                                  <a:latin typeface="Cambria Math"/>
                                </a:rPr>
                              </m:ctrlPr>
                            </m:dPr>
                            <m:e>
                              <m:sSubSup>
                                <m:sSubSupPr>
                                  <m:ctrlPr>
                                    <a:rPr lang="en-US" altLang="zh-CN" sz="2000" i="1">
                                      <a:solidFill>
                                        <a:srgbClr val="FF0000"/>
                                      </a:solidFill>
                                      <a:latin typeface="Cambria Math"/>
                                    </a:rPr>
                                  </m:ctrlPr>
                                </m:sSubSupPr>
                                <m:e>
                                  <m:r>
                                    <a:rPr lang="en-US" altLang="zh-CN" sz="2000" i="1">
                                      <a:solidFill>
                                        <a:srgbClr val="FF0000"/>
                                      </a:solidFill>
                                      <a:latin typeface="Cambria Math" panose="02040503050406030204" pitchFamily="18" charset="0"/>
                                    </a:rPr>
                                    <m:t>𝐴</m:t>
                                  </m:r>
                                </m:e>
                                <m:sub>
                                  <m:r>
                                    <a:rPr lang="en-US" altLang="zh-CN" sz="2000" i="1">
                                      <a:solidFill>
                                        <a:srgbClr val="FF0000"/>
                                      </a:solidFill>
                                      <a:latin typeface="Cambria Math" panose="02040503050406030204" pitchFamily="18" charset="0"/>
                                    </a:rPr>
                                    <m:t>𝑝</m:t>
                                  </m:r>
                                </m:sub>
                                <m:sup>
                                  <m:r>
                                    <a:rPr lang="en-US" altLang="zh-CN" sz="2000" i="1">
                                      <a:solidFill>
                                        <a:srgbClr val="FF0000"/>
                                      </a:solidFill>
                                      <a:latin typeface="Cambria Math" panose="02040503050406030204" pitchFamily="18" charset="0"/>
                                    </a:rPr>
                                    <m:t>1/3</m:t>
                                  </m:r>
                                </m:sup>
                              </m:sSubSup>
                              <m:r>
                                <a:rPr lang="en-US" altLang="zh-CN" sz="2000" i="1">
                                  <a:solidFill>
                                    <a:srgbClr val="FF0000"/>
                                  </a:solidFill>
                                  <a:latin typeface="Cambria Math" panose="02040503050406030204" pitchFamily="18" charset="0"/>
                                </a:rPr>
                                <m:t>+</m:t>
                              </m:r>
                              <m:sSubSup>
                                <m:sSubSupPr>
                                  <m:ctrlPr>
                                    <a:rPr lang="en-US" altLang="zh-CN" sz="2000" i="1">
                                      <a:solidFill>
                                        <a:srgbClr val="FF0000"/>
                                      </a:solidFill>
                                      <a:latin typeface="Cambria Math"/>
                                    </a:rPr>
                                  </m:ctrlPr>
                                </m:sSubSupPr>
                                <m:e>
                                  <m:r>
                                    <a:rPr lang="en-US" altLang="zh-CN" sz="2000" i="1">
                                      <a:solidFill>
                                        <a:srgbClr val="FF0000"/>
                                      </a:solidFill>
                                      <a:latin typeface="Cambria Math" panose="02040503050406030204" pitchFamily="18" charset="0"/>
                                    </a:rPr>
                                    <m:t>𝐴</m:t>
                                  </m:r>
                                </m:e>
                                <m:sub>
                                  <m:r>
                                    <a:rPr lang="en-US" altLang="zh-CN" sz="2000" i="1">
                                      <a:solidFill>
                                        <a:srgbClr val="FF0000"/>
                                      </a:solidFill>
                                      <a:latin typeface="Cambria Math" panose="02040503050406030204" pitchFamily="18" charset="0"/>
                                    </a:rPr>
                                    <m:t>𝑡</m:t>
                                  </m:r>
                                </m:sub>
                                <m:sup>
                                  <m:r>
                                    <a:rPr lang="en-US" altLang="zh-CN" sz="2000" i="1">
                                      <a:solidFill>
                                        <a:srgbClr val="FF0000"/>
                                      </a:solidFill>
                                      <a:latin typeface="Cambria Math" panose="02040503050406030204" pitchFamily="18" charset="0"/>
                                    </a:rPr>
                                    <m:t>1/3</m:t>
                                  </m:r>
                                </m:sup>
                              </m:sSubSup>
                            </m:e>
                          </m:d>
                        </m:e>
                        <m:sup>
                          <m:r>
                            <a:rPr lang="en-US" altLang="zh-CN" sz="2000" i="1">
                              <a:solidFill>
                                <a:srgbClr val="FF0000"/>
                              </a:solidFill>
                              <a:latin typeface="Cambria Math" panose="02040503050406030204" pitchFamily="18" charset="0"/>
                            </a:rPr>
                            <m:t>2</m:t>
                          </m:r>
                        </m:sup>
                      </m:sSup>
                    </m:oMath>
                  </m:oMathPara>
                </a14:m>
                <a:endParaRPr lang="zh-CN" altLang="en-US" sz="2000" dirty="0">
                  <a:solidFill>
                    <a:srgbClr val="FF0000"/>
                  </a:solidFill>
                </a:endParaRPr>
              </a:p>
            </p:txBody>
          </p:sp>
        </mc:Choice>
        <mc:Fallback xmlns="">
          <p:sp>
            <p:nvSpPr>
              <p:cNvPr id="10" name="矩形 9"/>
              <p:cNvSpPr>
                <a:spLocks noRot="1" noChangeAspect="1" noMove="1" noResize="1" noEditPoints="1" noAdjustHandles="1" noChangeArrowheads="1" noChangeShapeType="1" noTextEdit="1"/>
              </p:cNvSpPr>
              <p:nvPr/>
            </p:nvSpPr>
            <p:spPr>
              <a:xfrm>
                <a:off x="25316" y="3268697"/>
                <a:ext cx="4848058" cy="613758"/>
              </a:xfrm>
              <a:prstGeom prst="rect">
                <a:avLst/>
              </a:prstGeom>
              <a:blipFill rotWithShape="1">
                <a:blip r:embed="rId4"/>
                <a:stretch>
                  <a:fillRect/>
                </a:stretch>
              </a:blipFill>
            </p:spPr>
            <p:txBody>
              <a:bodyPr/>
              <a:lstStyle/>
              <a:p>
                <a:r>
                  <a:rPr lang="zh-CN" altLang="en-US">
                    <a:noFill/>
                  </a:rPr>
                  <a:t> </a:t>
                </a:r>
              </a:p>
            </p:txBody>
          </p:sp>
        </mc:Fallback>
      </mc:AlternateContent>
      <p:sp>
        <p:nvSpPr>
          <p:cNvPr id="16" name="矩形 15">
            <a:extLst>
              <a:ext uri="{FF2B5EF4-FFF2-40B4-BE49-F238E27FC236}">
                <a16:creationId xmlns="" xmlns:a16="http://schemas.microsoft.com/office/drawing/2014/main" id="{40A5E216-D8E3-4F33-8CB4-1EC9E416656B}"/>
              </a:ext>
            </a:extLst>
          </p:cNvPr>
          <p:cNvSpPr/>
          <p:nvPr/>
        </p:nvSpPr>
        <p:spPr>
          <a:xfrm>
            <a:off x="0" y="68909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6696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9138103" cy="692696"/>
          </a:xfrm>
          <a:noFill/>
        </p:spPr>
        <p:txBody>
          <a:bodyPr rtlCol="0">
            <a:normAutofit fontScale="90000"/>
          </a:bodyPr>
          <a:lstStyle/>
          <a:p>
            <a:pPr>
              <a:defRPr/>
            </a:pPr>
            <a:r>
              <a:rPr lang="zh-CN" altLang="en-US" dirty="0"/>
              <a:t>目录</a:t>
            </a:r>
            <a:endParaRPr lang="zh-CN" altLang="en-US" dirty="0"/>
          </a:p>
        </p:txBody>
      </p:sp>
      <p:sp>
        <p:nvSpPr>
          <p:cNvPr id="6" name="内容占位符 2"/>
          <p:cNvSpPr txBox="1">
            <a:spLocks/>
          </p:cNvSpPr>
          <p:nvPr/>
        </p:nvSpPr>
        <p:spPr>
          <a:xfrm>
            <a:off x="1187625" y="836712"/>
            <a:ext cx="7272808" cy="5760640"/>
          </a:xfrm>
          <a:prstGeom prst="rect">
            <a:avLst/>
          </a:prstGeom>
        </p:spPr>
        <p:txBody>
          <a:bodyPr vert="horz" lIns="91440" tIns="45720" rIns="91440" bIns="45720" rtlCol="0">
            <a:normAutofit fontScale="77500" lnSpcReduction="20000"/>
          </a:bodyPr>
          <a:lstStyle/>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一、前言</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重</a:t>
            </a:r>
            <a:r>
              <a:rPr lang="zh-CN" altLang="en-US" sz="2800" dirty="0">
                <a:solidFill>
                  <a:schemeClr val="bg1">
                    <a:lumMod val="65000"/>
                  </a:schemeClr>
                </a:solidFill>
                <a:latin typeface="仿宋" panose="02010609060101010101" pitchFamily="49" charset="-122"/>
                <a:ea typeface="仿宋" panose="02010609060101010101" pitchFamily="49" charset="-122"/>
              </a:rPr>
              <a:t>离</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子核反应前沿介绍</a:t>
            </a:r>
            <a:r>
              <a:rPr lang="en-US" altLang="zh-CN" sz="2800" dirty="0" smtClean="0">
                <a:solidFill>
                  <a:schemeClr val="bg1">
                    <a:lumMod val="65000"/>
                  </a:schemeClr>
                </a:solidFill>
                <a:latin typeface="仿宋" panose="02010609060101010101" pitchFamily="49" charset="-122"/>
                <a:ea typeface="仿宋" panose="02010609060101010101" pitchFamily="49" charset="-122"/>
              </a:rPr>
              <a:t>-nEOS</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现</a:t>
            </a:r>
            <a:r>
              <a:rPr lang="zh-CN" altLang="en-US" sz="2800" dirty="0" smtClean="0">
                <a:solidFill>
                  <a:schemeClr val="bg1">
                    <a:lumMod val="65000"/>
                  </a:schemeClr>
                </a:solidFill>
                <a:latin typeface="仿宋" panose="02010609060101010101" pitchFamily="49" charset="-122"/>
                <a:ea typeface="仿宋" panose="02010609060101010101" pitchFamily="49" charset="-122"/>
              </a:rPr>
              <a:t>代探测器介绍</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二、重</a:t>
            </a:r>
            <a:r>
              <a:rPr lang="zh-CN" altLang="en-US" sz="3200" b="1" dirty="0">
                <a:solidFill>
                  <a:schemeClr val="bg1">
                    <a:lumMod val="65000"/>
                  </a:schemeClr>
                </a:solidFill>
                <a:latin typeface="仿宋" panose="02010609060101010101" pitchFamily="49" charset="-122"/>
                <a:ea typeface="仿宋" panose="02010609060101010101" pitchFamily="49" charset="-122"/>
              </a:rPr>
              <a:t>离</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子核反应模型描述和实验探测</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模</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型描述</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实</a:t>
            </a:r>
            <a:r>
              <a:rPr lang="zh-CN" altLang="en-US" sz="2800" dirty="0" smtClean="0">
                <a:solidFill>
                  <a:schemeClr val="bg1">
                    <a:lumMod val="65000"/>
                  </a:schemeClr>
                </a:solidFill>
                <a:latin typeface="仿宋" panose="02010609060101010101" pitchFamily="49" charset="-122"/>
                <a:ea typeface="仿宋" panose="02010609060101010101" pitchFamily="49" charset="-122"/>
              </a:rPr>
              <a:t>验观测量和运动学</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latin typeface="仿宋" panose="02010609060101010101" pitchFamily="49" charset="-122"/>
                <a:ea typeface="仿宋" panose="02010609060101010101" pitchFamily="49" charset="-122"/>
              </a:rPr>
              <a:t>三、探</a:t>
            </a:r>
            <a:r>
              <a:rPr lang="zh-CN" altLang="en-US" sz="3200" b="1" dirty="0">
                <a:latin typeface="仿宋" panose="02010609060101010101" pitchFamily="49" charset="-122"/>
                <a:ea typeface="仿宋" panose="02010609060101010101" pitchFamily="49" charset="-122"/>
              </a:rPr>
              <a:t>测</a:t>
            </a:r>
            <a:r>
              <a:rPr lang="zh-CN" altLang="en-US" sz="3200" b="1" dirty="0" smtClean="0">
                <a:latin typeface="仿宋" panose="02010609060101010101" pitchFamily="49" charset="-122"/>
                <a:ea typeface="仿宋" panose="02010609060101010101" pitchFamily="49" charset="-122"/>
              </a:rPr>
              <a:t>器的物理基础</a:t>
            </a:r>
            <a:endParaRPr lang="en-US" altLang="zh-CN" sz="3200" b="1"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粒</a:t>
            </a:r>
            <a:r>
              <a:rPr lang="zh-CN" altLang="en-US" sz="2800" dirty="0" smtClean="0">
                <a:latin typeface="仿宋" panose="02010609060101010101" pitchFamily="49" charset="-122"/>
                <a:ea typeface="仿宋" panose="02010609060101010101" pitchFamily="49" charset="-122"/>
              </a:rPr>
              <a:t>子和物质相互作用</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带</a:t>
            </a:r>
            <a:r>
              <a:rPr lang="zh-CN" altLang="en-US" sz="2800" dirty="0" smtClean="0">
                <a:latin typeface="仿宋" panose="02010609060101010101" pitchFamily="49" charset="-122"/>
                <a:ea typeface="仿宋" panose="02010609060101010101" pitchFamily="49" charset="-122"/>
              </a:rPr>
              <a:t>电粒子探</a:t>
            </a:r>
            <a:r>
              <a:rPr lang="zh-CN" altLang="en-US" sz="2800" dirty="0" smtClean="0">
                <a:latin typeface="仿宋" panose="02010609060101010101" pitchFamily="49" charset="-122"/>
                <a:ea typeface="仿宋" panose="02010609060101010101" pitchFamily="49" charset="-122"/>
              </a:rPr>
              <a:t>测</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四、气</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体探测器对粒子的径迹测量</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气</a:t>
            </a:r>
            <a:r>
              <a:rPr lang="zh-CN" altLang="en-US" sz="2800" dirty="0" smtClean="0">
                <a:solidFill>
                  <a:schemeClr val="bg1">
                    <a:lumMod val="65000"/>
                  </a:schemeClr>
                </a:solidFill>
                <a:latin typeface="仿宋" panose="02010609060101010101" pitchFamily="49" charset="-122"/>
                <a:ea typeface="仿宋" panose="02010609060101010101" pitchFamily="49" charset="-122"/>
              </a:rPr>
              <a:t>体电离探测器</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电</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磁</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场</a:t>
            </a:r>
            <a:r>
              <a:rPr lang="zh-CN" altLang="en-US" sz="2800" dirty="0">
                <a:solidFill>
                  <a:schemeClr val="bg1">
                    <a:lumMod val="65000"/>
                  </a:schemeClr>
                </a:solidFill>
                <a:latin typeface="仿宋" panose="02010609060101010101" pitchFamily="49" charset="-122"/>
                <a:ea typeface="仿宋" panose="02010609060101010101" pitchFamily="49" charset="-122"/>
              </a:rPr>
              <a:t>中</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的</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电子与离子</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径迹</a:t>
            </a:r>
            <a:r>
              <a:rPr lang="zh-CN" altLang="en-US" sz="2800" dirty="0">
                <a:solidFill>
                  <a:schemeClr val="bg1">
                    <a:lumMod val="65000"/>
                  </a:schemeClr>
                </a:solidFill>
                <a:latin typeface="仿宋" panose="02010609060101010101" pitchFamily="49" charset="-122"/>
                <a:ea typeface="仿宋" panose="02010609060101010101" pitchFamily="49" charset="-122"/>
              </a:rPr>
              <a:t>与</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动</a:t>
            </a:r>
            <a:r>
              <a:rPr lang="zh-CN" altLang="en-US" sz="2800" dirty="0" smtClean="0">
                <a:solidFill>
                  <a:schemeClr val="bg1">
                    <a:lumMod val="65000"/>
                  </a:schemeClr>
                </a:solidFill>
                <a:latin typeface="仿宋" panose="02010609060101010101" pitchFamily="49" charset="-122"/>
                <a:ea typeface="仿宋" panose="02010609060101010101" pitchFamily="49" charset="-122"/>
              </a:rPr>
              <a:t>量测</a:t>
            </a:r>
            <a:r>
              <a:rPr lang="zh-CN" altLang="en-US" sz="2800" dirty="0" smtClean="0">
                <a:solidFill>
                  <a:schemeClr val="bg1">
                    <a:lumMod val="65000"/>
                  </a:schemeClr>
                </a:solidFill>
                <a:latin typeface="仿宋" panose="02010609060101010101" pitchFamily="49" charset="-122"/>
                <a:ea typeface="仿宋" panose="02010609060101010101" pitchFamily="49" charset="-122"/>
              </a:rPr>
              <a:t>量</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lvl="0">
              <a:lnSpc>
                <a:spcPct val="120000"/>
              </a:lnSpc>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五、兰州低温高密核物质测量谱仪（</a:t>
            </a:r>
            <a:r>
              <a:rPr lang="en-US" altLang="zh-CN" sz="3200" b="1" dirty="0" smtClean="0">
                <a:solidFill>
                  <a:schemeClr val="bg1">
                    <a:lumMod val="65000"/>
                  </a:schemeClr>
                </a:solidFill>
                <a:latin typeface="仿宋" panose="02010609060101010101" pitchFamily="49" charset="-122"/>
                <a:ea typeface="仿宋" panose="02010609060101010101" pitchFamily="49" charset="-122"/>
              </a:rPr>
              <a:t>CEE</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）进展</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六、</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小</a:t>
            </a:r>
            <a:r>
              <a:rPr lang="zh-CN" altLang="en-US" sz="3200" b="1" dirty="0">
                <a:solidFill>
                  <a:schemeClr val="bg1">
                    <a:lumMod val="65000"/>
                  </a:schemeClr>
                </a:solidFill>
                <a:latin typeface="仿宋" panose="02010609060101010101" pitchFamily="49" charset="-122"/>
                <a:ea typeface="仿宋" panose="02010609060101010101" pitchFamily="49" charset="-122"/>
              </a:rPr>
              <a:t>结</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p:txBody>
      </p:sp>
      <p:cxnSp>
        <p:nvCxnSpPr>
          <p:cNvPr id="4" name="直接连接符 3"/>
          <p:cNvCxnSpPr/>
          <p:nvPr/>
        </p:nvCxnSpPr>
        <p:spPr>
          <a:xfrm>
            <a:off x="0" y="692696"/>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75161"/>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322866" y="5953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What is fundamental about nuclei </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42913" y="1425632"/>
            <a:ext cx="8378217" cy="3970318"/>
          </a:xfrm>
          <a:prstGeom prst="rect">
            <a:avLst/>
          </a:prstGeom>
          <a:noFill/>
          <a:ln>
            <a:noFill/>
          </a:ln>
        </p:spPr>
        <p:txBody>
          <a:bodyPr wrap="square">
            <a:spAutoFit/>
          </a:bodyPr>
          <a:lstStyle/>
          <a:p>
            <a:pPr>
              <a:lnSpc>
                <a:spcPct val="150000"/>
              </a:lnSpc>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 nucleus contains &gt;99% of the total atomic mass</a:t>
            </a:r>
          </a:p>
          <a:p>
            <a:pPr>
              <a:lnSpc>
                <a:spcPct val="150000"/>
              </a:lnSpc>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 nucleus consists of neutrons and protons  </a:t>
            </a:r>
          </a:p>
          <a:p>
            <a:pPr>
              <a:lnSpc>
                <a:spcPct val="150000"/>
              </a:lnSpc>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 nucleus can be described by a liquid drop</a:t>
            </a:r>
          </a:p>
          <a:p>
            <a:pPr>
              <a:lnSpc>
                <a:spcPct val="150000"/>
              </a:lnSpc>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 nucleus exhibits a shell structure like an atom</a:t>
            </a:r>
          </a:p>
          <a:p>
            <a:pPr>
              <a:lnSpc>
                <a:spcPct val="150000"/>
              </a:lnSpc>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 nucleus exhibits collective motion mode </a:t>
            </a:r>
          </a:p>
          <a:p>
            <a:pPr>
              <a:lnSpc>
                <a:spcPct val="150000"/>
              </a:lnSpc>
            </a:pP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nSpc>
                <a:spcPct val="150000"/>
              </a:lnSpc>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But, how the protons and neutrons are bound in  nuclei?</a:t>
            </a:r>
          </a:p>
        </p:txBody>
      </p:sp>
    </p:spTree>
    <p:extLst>
      <p:ext uri="{BB962C8B-B14F-4D97-AF65-F5344CB8AC3E}">
        <p14:creationId xmlns:p14="http://schemas.microsoft.com/office/powerpoint/2010/main" val="2857413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692696"/>
          </a:xfrm>
          <a:noFill/>
        </p:spPr>
        <p:txBody>
          <a:bodyPr rtlCol="0">
            <a:normAutofit/>
          </a:bodyPr>
          <a:lstStyle/>
          <a:p>
            <a:pPr>
              <a:defRPr/>
            </a:pPr>
            <a:r>
              <a:rPr lang="zh-CN" altLang="en-US" sz="2800" dirty="0" smtClean="0"/>
              <a:t>探测机的物理基础：粒</a:t>
            </a:r>
            <a:r>
              <a:rPr lang="zh-CN" altLang="en-US" sz="2800" dirty="0"/>
              <a:t>子与物质相互作用</a:t>
            </a:r>
          </a:p>
        </p:txBody>
      </p:sp>
      <p:sp>
        <p:nvSpPr>
          <p:cNvPr id="6" name="内容占位符 2"/>
          <p:cNvSpPr txBox="1">
            <a:spLocks/>
          </p:cNvSpPr>
          <p:nvPr/>
        </p:nvSpPr>
        <p:spPr>
          <a:xfrm>
            <a:off x="1835696" y="2564904"/>
            <a:ext cx="6066674" cy="2016224"/>
          </a:xfrm>
          <a:prstGeom prst="rect">
            <a:avLst/>
          </a:prstGeom>
        </p:spPr>
        <p:txBody>
          <a:bodyPr vert="horz" lIns="91440" tIns="45720" rIns="91440" bIns="45720" rtlCol="0">
            <a:noAutofit/>
          </a:bodyPr>
          <a:lstStyle/>
          <a:p>
            <a:pPr marL="342900" indent="-342900">
              <a:spcBef>
                <a:spcPct val="20000"/>
              </a:spcBef>
              <a:buFont typeface="Arial" pitchFamily="34" charset="0"/>
              <a:buChar char="•"/>
              <a:defRPr/>
            </a:pPr>
            <a:r>
              <a:rPr lang="zh-CN" altLang="en-US" sz="2800" dirty="0"/>
              <a:t> </a:t>
            </a:r>
            <a:r>
              <a:rPr lang="zh-CN" altLang="en-US" sz="2800" dirty="0" smtClean="0"/>
              <a:t>带</a:t>
            </a:r>
            <a:r>
              <a:rPr lang="zh-CN" altLang="en-US" sz="2800" dirty="0"/>
              <a:t>电粒子同物质的相互作用</a:t>
            </a:r>
            <a:endParaRPr lang="en-US" altLang="zh-CN" sz="2800" dirty="0"/>
          </a:p>
          <a:p>
            <a:pPr>
              <a:spcBef>
                <a:spcPct val="20000"/>
              </a:spcBef>
              <a:defRPr/>
            </a:pPr>
            <a:r>
              <a:rPr lang="en-US" altLang="zh-CN" sz="2800" dirty="0"/>
              <a:t>*     </a:t>
            </a:r>
            <a:r>
              <a:rPr lang="zh-CN" altLang="en-US" sz="2800" dirty="0"/>
              <a:t>光子和物质的相互作用</a:t>
            </a:r>
            <a:endParaRPr lang="en-US" altLang="zh-CN" sz="2800" dirty="0"/>
          </a:p>
          <a:p>
            <a:pPr>
              <a:spcBef>
                <a:spcPct val="20000"/>
              </a:spcBef>
              <a:defRPr/>
            </a:pPr>
            <a:r>
              <a:rPr lang="en-US" altLang="zh-CN" sz="2800" dirty="0" smtClean="0"/>
              <a:t>* *  </a:t>
            </a:r>
            <a:r>
              <a:rPr lang="zh-CN" altLang="en-US" sz="2800" dirty="0"/>
              <a:t>中子和物质相互作</a:t>
            </a:r>
            <a:r>
              <a:rPr lang="zh-CN" altLang="en-US" sz="2800" dirty="0" smtClean="0"/>
              <a:t>用</a:t>
            </a:r>
            <a:endParaRPr lang="en-US" altLang="zh-CN" sz="2800" dirty="0" smtClean="0"/>
          </a:p>
        </p:txBody>
      </p:sp>
      <p:cxnSp>
        <p:nvCxnSpPr>
          <p:cNvPr id="4" name="直接连接符 3"/>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0" y="27238"/>
            <a:ext cx="9144000" cy="685800"/>
          </a:xfrm>
          <a:noFill/>
        </p:spPr>
        <p:txBody>
          <a:bodyPr/>
          <a:lstStyle/>
          <a:p>
            <a:pPr marL="838200" indent="-838200"/>
            <a:r>
              <a:rPr lang="zh-CN" altLang="en-US" sz="3200" dirty="0">
                <a:latin typeface="黑体" panose="02010609060101010101" pitchFamily="49" charset="-122"/>
                <a:ea typeface="黑体" panose="02010609060101010101" pitchFamily="49" charset="-122"/>
              </a:rPr>
              <a:t>能损的定义和机制</a:t>
            </a:r>
          </a:p>
        </p:txBody>
      </p:sp>
      <p:sp>
        <p:nvSpPr>
          <p:cNvPr id="30723" name="Rectangle 1027"/>
          <p:cNvSpPr>
            <a:spLocks noGrp="1" noChangeArrowheads="1"/>
          </p:cNvSpPr>
          <p:nvPr>
            <p:ph type="body" idx="1"/>
          </p:nvPr>
        </p:nvSpPr>
        <p:spPr>
          <a:xfrm>
            <a:off x="0" y="1571612"/>
            <a:ext cx="9054498" cy="5286388"/>
          </a:xfrm>
        </p:spPr>
        <p:txBody>
          <a:bodyPr>
            <a:normAutofit fontScale="92500" lnSpcReduction="10000"/>
          </a:bodyPr>
          <a:lstStyle/>
          <a:p>
            <a:pPr marL="0" indent="0">
              <a:lnSpc>
                <a:spcPct val="90000"/>
              </a:lnSpc>
              <a:buNone/>
            </a:pPr>
            <a:r>
              <a:rPr lang="en-US" altLang="zh-CN" sz="2400" dirty="0">
                <a:solidFill>
                  <a:srgbClr val="0000CC"/>
                </a:solidFill>
                <a:ea typeface="黑体" pitchFamily="49" charset="-122"/>
              </a:rPr>
              <a:t>      </a:t>
            </a:r>
            <a:r>
              <a:rPr lang="zh-CN" altLang="en-US" sz="2400" dirty="0">
                <a:solidFill>
                  <a:srgbClr val="0000CC"/>
                </a:solidFill>
                <a:ea typeface="黑体" pitchFamily="49" charset="-122"/>
              </a:rPr>
              <a:t>粒子在经过物质时的能量损失</a:t>
            </a:r>
            <a:r>
              <a:rPr lang="en-US" altLang="zh-CN" sz="2400" dirty="0">
                <a:solidFill>
                  <a:srgbClr val="0000CC"/>
                </a:solidFill>
                <a:ea typeface="黑体" pitchFamily="49" charset="-122"/>
              </a:rPr>
              <a:t>(energy loss)</a:t>
            </a:r>
            <a:r>
              <a:rPr lang="zh-CN" altLang="en-US" sz="2400" dirty="0">
                <a:solidFill>
                  <a:srgbClr val="0000CC"/>
                </a:solidFill>
                <a:ea typeface="黑体" pitchFamily="49" charset="-122"/>
              </a:rPr>
              <a:t>也称为物质对该粒子的阻止本领</a:t>
            </a:r>
            <a:r>
              <a:rPr lang="en-US" altLang="zh-CN" sz="2400" dirty="0">
                <a:solidFill>
                  <a:srgbClr val="0000CC"/>
                </a:solidFill>
                <a:ea typeface="黑体" pitchFamily="49" charset="-122"/>
              </a:rPr>
              <a:t>(stopping power)</a:t>
            </a:r>
            <a:r>
              <a:rPr lang="zh-CN" altLang="en-US" sz="2400" dirty="0">
                <a:solidFill>
                  <a:srgbClr val="0000CC"/>
                </a:solidFill>
                <a:ea typeface="黑体" pitchFamily="49" charset="-122"/>
              </a:rPr>
              <a:t>，通常用粒子通过单位</a:t>
            </a:r>
            <a:r>
              <a:rPr lang="zh-CN" altLang="en-US" sz="2400" dirty="0">
                <a:solidFill>
                  <a:srgbClr val="FF0000"/>
                </a:solidFill>
                <a:ea typeface="黑体" pitchFamily="49" charset="-122"/>
              </a:rPr>
              <a:t>质量厚度</a:t>
            </a:r>
            <a:r>
              <a:rPr lang="zh-CN" altLang="en-US" sz="2400" dirty="0">
                <a:solidFill>
                  <a:srgbClr val="0000CC"/>
                </a:solidFill>
                <a:ea typeface="黑体" pitchFamily="49" charset="-122"/>
              </a:rPr>
              <a:t>的介质所损失的能量来表示，其单位为</a:t>
            </a:r>
            <a:r>
              <a:rPr lang="en-US" altLang="zh-CN" sz="2400" dirty="0" err="1">
                <a:solidFill>
                  <a:srgbClr val="0000CC"/>
                </a:solidFill>
                <a:ea typeface="黑体" pitchFamily="49" charset="-122"/>
              </a:rPr>
              <a:t>MeV</a:t>
            </a:r>
            <a:r>
              <a:rPr lang="en-US" altLang="zh-CN" sz="2400" dirty="0">
                <a:solidFill>
                  <a:srgbClr val="0000CC"/>
                </a:solidFill>
                <a:ea typeface="黑体" pitchFamily="49" charset="-122"/>
              </a:rPr>
              <a:t>/(g/cm</a:t>
            </a:r>
            <a:r>
              <a:rPr lang="en-US" altLang="zh-CN" sz="2400" baseline="30000" dirty="0">
                <a:solidFill>
                  <a:srgbClr val="0000CC"/>
                </a:solidFill>
                <a:ea typeface="黑体" pitchFamily="49" charset="-122"/>
              </a:rPr>
              <a:t>2</a:t>
            </a:r>
            <a:r>
              <a:rPr lang="en-US" altLang="zh-CN" sz="2400" dirty="0">
                <a:solidFill>
                  <a:srgbClr val="0000CC"/>
                </a:solidFill>
                <a:ea typeface="黑体" pitchFamily="49" charset="-122"/>
              </a:rPr>
              <a:t>)</a:t>
            </a:r>
            <a:r>
              <a:rPr lang="zh-CN" altLang="en-US" sz="2400" dirty="0">
                <a:solidFill>
                  <a:srgbClr val="0000CC"/>
                </a:solidFill>
                <a:ea typeface="黑体" pitchFamily="49" charset="-122"/>
              </a:rPr>
              <a:t>。</a:t>
            </a:r>
          </a:p>
          <a:p>
            <a:pPr marL="0" indent="0">
              <a:lnSpc>
                <a:spcPct val="90000"/>
              </a:lnSpc>
              <a:buNone/>
            </a:pPr>
            <a:endParaRPr lang="zh-CN" altLang="en-US" sz="2400" dirty="0">
              <a:solidFill>
                <a:srgbClr val="0000CC"/>
              </a:solidFill>
              <a:ea typeface="黑体" pitchFamily="49" charset="-122"/>
            </a:endParaRPr>
          </a:p>
          <a:p>
            <a:pPr marL="0" indent="0">
              <a:lnSpc>
                <a:spcPct val="90000"/>
              </a:lnSpc>
              <a:buNone/>
            </a:pPr>
            <a:r>
              <a:rPr lang="zh-CN" altLang="en-US" sz="2400" dirty="0">
                <a:solidFill>
                  <a:srgbClr val="0000CC"/>
                </a:solidFill>
                <a:ea typeface="黑体" pitchFamily="49" charset="-122"/>
              </a:rPr>
              <a:t>荷电粒子在介质中损失能量主要有以下几条途径：</a:t>
            </a:r>
          </a:p>
          <a:p>
            <a:pPr marL="0" indent="0">
              <a:lnSpc>
                <a:spcPct val="90000"/>
              </a:lnSpc>
              <a:buNone/>
            </a:pPr>
            <a:endParaRPr lang="zh-CN" altLang="en-US" sz="2400" dirty="0">
              <a:solidFill>
                <a:srgbClr val="0000CC"/>
              </a:solidFill>
              <a:ea typeface="黑体" pitchFamily="49" charset="-122"/>
            </a:endParaRPr>
          </a:p>
          <a:p>
            <a:pPr marL="0" indent="0">
              <a:lnSpc>
                <a:spcPct val="90000"/>
              </a:lnSpc>
              <a:buNone/>
            </a:pPr>
            <a:r>
              <a:rPr lang="zh-CN" altLang="en-US" sz="2400" dirty="0">
                <a:solidFill>
                  <a:srgbClr val="0000CC"/>
                </a:solidFill>
                <a:ea typeface="黑体" pitchFamily="49" charset="-122"/>
              </a:rPr>
              <a:t>    </a:t>
            </a:r>
            <a:r>
              <a:rPr lang="zh-CN" altLang="en-US" sz="2400" dirty="0">
                <a:solidFill>
                  <a:srgbClr val="0000CC"/>
                </a:solidFill>
                <a:ea typeface="黑体" pitchFamily="49" charset="-122"/>
                <a:sym typeface="Symbol" panose="05050102010706020507" pitchFamily="18" charset="2"/>
              </a:rPr>
              <a:t></a:t>
            </a:r>
            <a:r>
              <a:rPr lang="en-US" altLang="zh-CN" sz="2400" dirty="0">
                <a:solidFill>
                  <a:srgbClr val="0000CC"/>
                </a:solidFill>
                <a:ea typeface="黑体" pitchFamily="49" charset="-122"/>
              </a:rPr>
              <a:t>1</a:t>
            </a:r>
            <a:r>
              <a:rPr lang="zh-CN" altLang="en-US" sz="2400" dirty="0">
                <a:solidFill>
                  <a:srgbClr val="0000CC"/>
                </a:solidFill>
                <a:ea typeface="黑体" pitchFamily="49" charset="-122"/>
              </a:rPr>
              <a:t>）因电磁相互作用使介质的原子激发和（或）电离的</a:t>
            </a:r>
            <a:r>
              <a:rPr lang="zh-CN" altLang="en-US" sz="2400" dirty="0">
                <a:solidFill>
                  <a:srgbClr val="FF0000"/>
                </a:solidFill>
                <a:ea typeface="黑体" pitchFamily="49" charset="-122"/>
              </a:rPr>
              <a:t>电离能损</a:t>
            </a:r>
            <a:r>
              <a:rPr lang="en-US" altLang="zh-CN" sz="2400" dirty="0">
                <a:solidFill>
                  <a:srgbClr val="0000CC"/>
                </a:solidFill>
                <a:ea typeface="黑体" pitchFamily="49" charset="-122"/>
              </a:rPr>
              <a:t>(ionization energy loss)</a:t>
            </a:r>
            <a:r>
              <a:rPr lang="zh-CN" altLang="en-US" sz="2400" dirty="0">
                <a:solidFill>
                  <a:srgbClr val="0000CC"/>
                </a:solidFill>
                <a:ea typeface="黑体" pitchFamily="49" charset="-122"/>
              </a:rPr>
              <a:t>；</a:t>
            </a:r>
          </a:p>
          <a:p>
            <a:pPr marL="0" indent="0">
              <a:lnSpc>
                <a:spcPct val="90000"/>
              </a:lnSpc>
              <a:buNone/>
            </a:pPr>
            <a:r>
              <a:rPr lang="zh-CN" altLang="en-US" sz="2400" dirty="0">
                <a:solidFill>
                  <a:srgbClr val="0000CC"/>
                </a:solidFill>
                <a:ea typeface="黑体" pitchFamily="49" charset="-122"/>
              </a:rPr>
              <a:t>      </a:t>
            </a:r>
            <a:r>
              <a:rPr lang="en-US" altLang="zh-CN" sz="2400" dirty="0">
                <a:solidFill>
                  <a:srgbClr val="0000CC"/>
                </a:solidFill>
                <a:ea typeface="黑体" pitchFamily="49" charset="-122"/>
              </a:rPr>
              <a:t>2</a:t>
            </a:r>
            <a:r>
              <a:rPr lang="zh-CN" altLang="en-US" sz="2400" dirty="0">
                <a:solidFill>
                  <a:srgbClr val="0000CC"/>
                </a:solidFill>
                <a:ea typeface="黑体" pitchFamily="49" charset="-122"/>
              </a:rPr>
              <a:t>）在粒子的速度高过一定阈值后，发生的</a:t>
            </a:r>
            <a:r>
              <a:rPr lang="zh-CN" altLang="en-US" sz="2400" dirty="0">
                <a:solidFill>
                  <a:srgbClr val="FF0000"/>
                </a:solidFill>
                <a:ea typeface="黑体" pitchFamily="49" charset="-122"/>
              </a:rPr>
              <a:t>切伦科夫辐射</a:t>
            </a:r>
            <a:r>
              <a:rPr lang="en-US" altLang="zh-CN" sz="2400" dirty="0">
                <a:solidFill>
                  <a:srgbClr val="0000CC"/>
                </a:solidFill>
                <a:ea typeface="黑体" pitchFamily="49" charset="-122"/>
              </a:rPr>
              <a:t>(Cherenkov radiation)</a:t>
            </a:r>
            <a:r>
              <a:rPr lang="zh-CN" altLang="en-US" sz="2400" dirty="0">
                <a:solidFill>
                  <a:srgbClr val="0000CC"/>
                </a:solidFill>
                <a:ea typeface="黑体" pitchFamily="49" charset="-122"/>
              </a:rPr>
              <a:t>；</a:t>
            </a:r>
          </a:p>
          <a:p>
            <a:pPr marL="0" indent="0">
              <a:lnSpc>
                <a:spcPct val="90000"/>
              </a:lnSpc>
              <a:buNone/>
            </a:pPr>
            <a:r>
              <a:rPr lang="zh-CN" altLang="en-US" sz="2400" dirty="0">
                <a:solidFill>
                  <a:srgbClr val="0000CC"/>
                </a:solidFill>
                <a:ea typeface="黑体" pitchFamily="49" charset="-122"/>
              </a:rPr>
              <a:t>      </a:t>
            </a:r>
            <a:r>
              <a:rPr lang="en-US" altLang="zh-CN" sz="2400" dirty="0">
                <a:solidFill>
                  <a:srgbClr val="0000CC"/>
                </a:solidFill>
                <a:ea typeface="黑体" pitchFamily="49" charset="-122"/>
              </a:rPr>
              <a:t>3</a:t>
            </a:r>
            <a:r>
              <a:rPr lang="zh-CN" altLang="en-US" sz="2400" dirty="0">
                <a:solidFill>
                  <a:srgbClr val="0000CC"/>
                </a:solidFill>
                <a:ea typeface="黑体" pitchFamily="49" charset="-122"/>
              </a:rPr>
              <a:t>）如果粒子通过两种不同介质的分界处还会发射</a:t>
            </a:r>
            <a:r>
              <a:rPr lang="zh-CN" altLang="en-US" sz="2400" dirty="0">
                <a:solidFill>
                  <a:srgbClr val="FF0000"/>
                </a:solidFill>
                <a:ea typeface="黑体" pitchFamily="49" charset="-122"/>
              </a:rPr>
              <a:t>穿越辐射</a:t>
            </a:r>
            <a:r>
              <a:rPr lang="en-US" altLang="zh-CN" sz="2400" dirty="0">
                <a:solidFill>
                  <a:srgbClr val="0000CC"/>
                </a:solidFill>
                <a:ea typeface="黑体" pitchFamily="49" charset="-122"/>
              </a:rPr>
              <a:t>(transition radiation)</a:t>
            </a:r>
            <a:r>
              <a:rPr lang="zh-CN" altLang="en-US" sz="2400" dirty="0">
                <a:solidFill>
                  <a:srgbClr val="0000CC"/>
                </a:solidFill>
                <a:ea typeface="黑体" pitchFamily="49" charset="-122"/>
              </a:rPr>
              <a:t>；</a:t>
            </a:r>
          </a:p>
          <a:p>
            <a:pPr marL="0" indent="0">
              <a:lnSpc>
                <a:spcPct val="90000"/>
              </a:lnSpc>
              <a:buNone/>
            </a:pPr>
            <a:r>
              <a:rPr lang="zh-CN" altLang="en-US" sz="2400" dirty="0">
                <a:solidFill>
                  <a:srgbClr val="0000CC"/>
                </a:solidFill>
                <a:ea typeface="黑体" pitchFamily="49" charset="-122"/>
              </a:rPr>
              <a:t>      </a:t>
            </a:r>
            <a:r>
              <a:rPr lang="en-US" altLang="zh-CN" sz="2400" dirty="0">
                <a:solidFill>
                  <a:srgbClr val="0000CC"/>
                </a:solidFill>
                <a:ea typeface="黑体" pitchFamily="49" charset="-122"/>
              </a:rPr>
              <a:t>4</a:t>
            </a:r>
            <a:r>
              <a:rPr lang="zh-CN" altLang="en-US" sz="2400" dirty="0">
                <a:solidFill>
                  <a:srgbClr val="0000CC"/>
                </a:solidFill>
                <a:ea typeface="黑体" pitchFamily="49" charset="-122"/>
              </a:rPr>
              <a:t>）荷电粒子在介质原子核的库仑场中减速运动时发生的</a:t>
            </a:r>
            <a:r>
              <a:rPr lang="zh-CN" altLang="en-US" sz="2400" dirty="0">
                <a:solidFill>
                  <a:srgbClr val="FF0000"/>
                </a:solidFill>
                <a:ea typeface="黑体" pitchFamily="49" charset="-122"/>
              </a:rPr>
              <a:t>轫致辐射</a:t>
            </a:r>
            <a:r>
              <a:rPr lang="en-US" altLang="zh-CN" sz="2400" dirty="0">
                <a:solidFill>
                  <a:srgbClr val="0000CC"/>
                </a:solidFill>
                <a:ea typeface="黑体" pitchFamily="49" charset="-122"/>
              </a:rPr>
              <a:t>(</a:t>
            </a:r>
            <a:r>
              <a:rPr lang="en-US" altLang="zh-CN" sz="2400" dirty="0" err="1">
                <a:solidFill>
                  <a:srgbClr val="0000CC"/>
                </a:solidFill>
                <a:ea typeface="黑体" pitchFamily="49" charset="-122"/>
              </a:rPr>
              <a:t>bremsstrahlung</a:t>
            </a:r>
            <a:r>
              <a:rPr lang="en-US" altLang="zh-CN" sz="2400" dirty="0">
                <a:solidFill>
                  <a:srgbClr val="0000CC"/>
                </a:solidFill>
                <a:ea typeface="黑体" pitchFamily="49" charset="-122"/>
              </a:rPr>
              <a:t>) </a:t>
            </a:r>
            <a:r>
              <a:rPr lang="zh-CN" altLang="en-US" sz="2400" dirty="0">
                <a:solidFill>
                  <a:srgbClr val="0000CC"/>
                </a:solidFill>
                <a:ea typeface="黑体" pitchFamily="49" charset="-122"/>
              </a:rPr>
              <a:t>。</a:t>
            </a:r>
          </a:p>
          <a:p>
            <a:pPr marL="0" indent="0">
              <a:lnSpc>
                <a:spcPct val="90000"/>
              </a:lnSpc>
              <a:buNone/>
            </a:pPr>
            <a:endParaRPr lang="zh-CN" altLang="en-US" sz="2400" dirty="0">
              <a:solidFill>
                <a:srgbClr val="0000CC"/>
              </a:solidFill>
              <a:ea typeface="黑体" pitchFamily="49" charset="-122"/>
            </a:endParaRPr>
          </a:p>
          <a:p>
            <a:pPr marL="0" indent="0">
              <a:lnSpc>
                <a:spcPct val="90000"/>
              </a:lnSpc>
              <a:buNone/>
            </a:pPr>
            <a:r>
              <a:rPr lang="zh-CN" altLang="en-US" sz="2400" dirty="0">
                <a:solidFill>
                  <a:srgbClr val="0000CC"/>
                </a:solidFill>
                <a:ea typeface="黑体" pitchFamily="49" charset="-122"/>
              </a:rPr>
              <a:t>     但在极低能量下，粒子在介质中的能损是极其复杂的。</a:t>
            </a:r>
          </a:p>
        </p:txBody>
      </p:sp>
      <p:sp>
        <p:nvSpPr>
          <p:cNvPr id="30724" name="AutoShape 1028" descr="$\displaystyle p_b$"/>
          <p:cNvSpPr>
            <a:spLocks noChangeAspect="1" noChangeArrowheads="1"/>
          </p:cNvSpPr>
          <p:nvPr/>
        </p:nvSpPr>
        <p:spPr bwMode="auto">
          <a:xfrm>
            <a:off x="1496616" y="2697165"/>
            <a:ext cx="179784" cy="377825"/>
          </a:xfrm>
          <a:prstGeom prst="rect">
            <a:avLst/>
          </a:prstGeom>
          <a:noFill/>
        </p:spPr>
        <p:txBody>
          <a:bodyPr/>
          <a:lstStyle/>
          <a:p>
            <a:endParaRPr lang="zh-CN" altLang="en-US"/>
          </a:p>
        </p:txBody>
      </p:sp>
      <p:sp>
        <p:nvSpPr>
          <p:cNvPr id="30725" name="AutoShape 1029" descr="$\textstyle =$"/>
          <p:cNvSpPr>
            <a:spLocks noChangeAspect="1" noChangeArrowheads="1"/>
          </p:cNvSpPr>
          <p:nvPr/>
        </p:nvSpPr>
        <p:spPr bwMode="auto">
          <a:xfrm>
            <a:off x="1968105" y="2697165"/>
            <a:ext cx="163115" cy="377825"/>
          </a:xfrm>
          <a:prstGeom prst="rect">
            <a:avLst/>
          </a:prstGeom>
          <a:noFill/>
        </p:spPr>
        <p:txBody>
          <a:bodyPr/>
          <a:lstStyle/>
          <a:p>
            <a:endParaRPr lang="zh-CN" altLang="en-US"/>
          </a:p>
        </p:txBody>
      </p:sp>
      <p:sp>
        <p:nvSpPr>
          <p:cNvPr id="30727" name="AutoShape 1031" descr="$\textstyle =$"/>
          <p:cNvSpPr>
            <a:spLocks noChangeAspect="1" noChangeArrowheads="1"/>
          </p:cNvSpPr>
          <p:nvPr/>
        </p:nvSpPr>
        <p:spPr bwMode="auto">
          <a:xfrm>
            <a:off x="1968105" y="3970340"/>
            <a:ext cx="163115" cy="377825"/>
          </a:xfrm>
          <a:prstGeom prst="rect">
            <a:avLst/>
          </a:prstGeom>
          <a:noFill/>
        </p:spPr>
        <p:txBody>
          <a:bodyPr/>
          <a:lstStyle/>
          <a:p>
            <a:endParaRPr lang="zh-CN" altLang="en-US"/>
          </a:p>
        </p:txBody>
      </p:sp>
      <p:sp>
        <p:nvSpPr>
          <p:cNvPr id="7" name="Rectangle 1026"/>
          <p:cNvSpPr txBox="1">
            <a:spLocks noChangeArrowheads="1"/>
          </p:cNvSpPr>
          <p:nvPr/>
        </p:nvSpPr>
        <p:spPr>
          <a:xfrm>
            <a:off x="165252" y="817360"/>
            <a:ext cx="5829300" cy="685800"/>
          </a:xfrm>
          <a:prstGeom prst="rect">
            <a:avLst/>
          </a:prstGeom>
        </p:spPr>
        <p:txBody>
          <a:bodyPr vert="horz" lIns="91440" tIns="45720" rIns="91440" bIns="45720" rtlCol="0" anchor="ctr">
            <a:normAutofit fontScale="92500"/>
          </a:bodyPr>
          <a:lstStyle/>
          <a:p>
            <a:pPr marL="838200" indent="-838200">
              <a:spcBef>
                <a:spcPct val="0"/>
              </a:spcBef>
              <a:defRPr/>
            </a:pPr>
            <a:r>
              <a:rPr lang="zh-CN" altLang="en-US" sz="2400" u="sng" dirty="0">
                <a:solidFill>
                  <a:srgbClr val="FF0000"/>
                </a:solidFill>
                <a:latin typeface="黑体" panose="02010609060101010101" pitchFamily="49" charset="-122"/>
                <a:ea typeface="黑体" panose="02010609060101010101" pitchFamily="49" charset="-122"/>
                <a:cs typeface="+mj-cs"/>
              </a:rPr>
              <a:t>有了相互作用，就会有能量交换或能量损失</a:t>
            </a:r>
          </a:p>
        </p:txBody>
      </p:sp>
      <p:cxnSp>
        <p:nvCxnSpPr>
          <p:cNvPr id="8" name="直接连接符 7"/>
          <p:cNvCxnSpPr/>
          <p:nvPr/>
        </p:nvCxnSpPr>
        <p:spPr>
          <a:xfrm>
            <a:off x="0" y="692696"/>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027"/>
          <p:cNvSpPr>
            <a:spLocks noGrp="1" noChangeArrowheads="1"/>
          </p:cNvSpPr>
          <p:nvPr>
            <p:ph type="body" idx="1"/>
          </p:nvPr>
        </p:nvSpPr>
        <p:spPr>
          <a:xfrm>
            <a:off x="0" y="0"/>
            <a:ext cx="9000492" cy="620688"/>
          </a:xfrm>
        </p:spPr>
        <p:txBody>
          <a:bodyPr>
            <a:normAutofit/>
          </a:bodyPr>
          <a:lstStyle/>
          <a:p>
            <a:pPr marL="0" indent="0" algn="ctr">
              <a:buNone/>
            </a:pPr>
            <a:r>
              <a:rPr lang="zh-CN" altLang="en-US" dirty="0">
                <a:ea typeface="黑体" pitchFamily="49" charset="-122"/>
              </a:rPr>
              <a:t>带电粒子在介质中能损举</a:t>
            </a:r>
            <a:r>
              <a:rPr lang="zh-CN" altLang="en-US" dirty="0" smtClean="0">
                <a:ea typeface="黑体" pitchFamily="49" charset="-122"/>
              </a:rPr>
              <a:t>例</a:t>
            </a:r>
            <a:endParaRPr lang="zh-CN" altLang="en-US" sz="2400" dirty="0">
              <a:ea typeface="黑体" pitchFamily="49" charset="-122"/>
            </a:endParaRPr>
          </a:p>
        </p:txBody>
      </p:sp>
      <p:sp>
        <p:nvSpPr>
          <p:cNvPr id="37892" name="AutoShape 1028" descr="$\displaystyle p_b$"/>
          <p:cNvSpPr>
            <a:spLocks noChangeAspect="1" noChangeArrowheads="1"/>
          </p:cNvSpPr>
          <p:nvPr/>
        </p:nvSpPr>
        <p:spPr bwMode="auto">
          <a:xfrm>
            <a:off x="1496616" y="2697165"/>
            <a:ext cx="179784" cy="377825"/>
          </a:xfrm>
          <a:prstGeom prst="rect">
            <a:avLst/>
          </a:prstGeom>
          <a:noFill/>
        </p:spPr>
        <p:txBody>
          <a:bodyPr/>
          <a:lstStyle/>
          <a:p>
            <a:endParaRPr lang="zh-CN" altLang="en-US"/>
          </a:p>
        </p:txBody>
      </p:sp>
      <p:sp>
        <p:nvSpPr>
          <p:cNvPr id="37893" name="AutoShape 1029" descr="$\textstyle =$"/>
          <p:cNvSpPr>
            <a:spLocks noChangeAspect="1" noChangeArrowheads="1"/>
          </p:cNvSpPr>
          <p:nvPr/>
        </p:nvSpPr>
        <p:spPr bwMode="auto">
          <a:xfrm>
            <a:off x="1968105" y="2697165"/>
            <a:ext cx="163115" cy="377825"/>
          </a:xfrm>
          <a:prstGeom prst="rect">
            <a:avLst/>
          </a:prstGeom>
          <a:noFill/>
        </p:spPr>
        <p:txBody>
          <a:bodyPr/>
          <a:lstStyle/>
          <a:p>
            <a:endParaRPr lang="zh-CN" altLang="en-US"/>
          </a:p>
        </p:txBody>
      </p:sp>
      <p:sp>
        <p:nvSpPr>
          <p:cNvPr id="37894" name="AutoShape 1030" descr="$\textstyle =$"/>
          <p:cNvSpPr>
            <a:spLocks noChangeAspect="1" noChangeArrowheads="1"/>
          </p:cNvSpPr>
          <p:nvPr/>
        </p:nvSpPr>
        <p:spPr bwMode="auto">
          <a:xfrm>
            <a:off x="1968105" y="3970340"/>
            <a:ext cx="163115" cy="377825"/>
          </a:xfrm>
          <a:prstGeom prst="rect">
            <a:avLst/>
          </a:prstGeom>
          <a:noFill/>
        </p:spPr>
        <p:txBody>
          <a:bodyPr/>
          <a:lstStyle/>
          <a:p>
            <a:endParaRPr lang="zh-CN" altLang="en-US"/>
          </a:p>
        </p:txBody>
      </p:sp>
      <p:pic>
        <p:nvPicPr>
          <p:cNvPr id="37896" name="Picture 1032"/>
          <p:cNvPicPr>
            <a:picLocks noChangeAspect="1" noChangeArrowheads="1"/>
          </p:cNvPicPr>
          <p:nvPr/>
        </p:nvPicPr>
        <p:blipFill>
          <a:blip r:embed="rId3"/>
          <a:srcRect/>
          <a:stretch>
            <a:fillRect/>
          </a:stretch>
        </p:blipFill>
        <p:spPr bwMode="auto">
          <a:xfrm>
            <a:off x="1771651" y="1700808"/>
            <a:ext cx="6155975" cy="5134522"/>
          </a:xfrm>
          <a:prstGeom prst="rect">
            <a:avLst/>
          </a:prstGeom>
          <a:noFill/>
          <a:ln w="9525">
            <a:noFill/>
            <a:miter lim="800000"/>
            <a:headEnd/>
            <a:tailEnd/>
          </a:ln>
          <a:effectLst/>
        </p:spPr>
      </p:pic>
      <p:cxnSp>
        <p:nvCxnSpPr>
          <p:cNvPr id="8" name="直接连接符 7"/>
          <p:cNvCxnSpPr/>
          <p:nvPr/>
        </p:nvCxnSpPr>
        <p:spPr>
          <a:xfrm>
            <a:off x="3607587" y="3357562"/>
            <a:ext cx="144662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rot="5400000">
            <a:off x="1178695" y="4071942"/>
            <a:ext cx="1643074" cy="642942"/>
          </a:xfrm>
          <a:prstGeom prst="straightConnector1">
            <a:avLst/>
          </a:prstGeom>
          <a:ln w="28575">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90962" y="5214951"/>
            <a:ext cx="1749140" cy="923330"/>
          </a:xfrm>
          <a:prstGeom prst="rect">
            <a:avLst/>
          </a:prstGeom>
        </p:spPr>
        <p:txBody>
          <a:bodyPr wrap="square">
            <a:spAutoFit/>
          </a:bodyPr>
          <a:lstStyle/>
          <a:p>
            <a:r>
              <a:rPr lang="zh-CN" altLang="en-US" dirty="0">
                <a:solidFill>
                  <a:srgbClr val="FF0000"/>
                </a:solidFill>
              </a:rPr>
              <a:t>与核外电子运动速度相当，正比于速度</a:t>
            </a:r>
          </a:p>
        </p:txBody>
      </p:sp>
      <p:sp>
        <p:nvSpPr>
          <p:cNvPr id="13" name="矩形 12"/>
          <p:cNvSpPr/>
          <p:nvPr/>
        </p:nvSpPr>
        <p:spPr>
          <a:xfrm>
            <a:off x="2750331" y="1160897"/>
            <a:ext cx="589364" cy="2308324"/>
          </a:xfrm>
          <a:prstGeom prst="rect">
            <a:avLst/>
          </a:prstGeom>
        </p:spPr>
        <p:txBody>
          <a:bodyPr wrap="square">
            <a:spAutoFit/>
          </a:bodyPr>
          <a:lstStyle/>
          <a:p>
            <a:r>
              <a:rPr lang="zh-CN" altLang="en-US" dirty="0">
                <a:solidFill>
                  <a:srgbClr val="FF0000"/>
                </a:solidFill>
              </a:rPr>
              <a:t>无很好的理论描述</a:t>
            </a:r>
          </a:p>
        </p:txBody>
      </p:sp>
      <p:sp>
        <p:nvSpPr>
          <p:cNvPr id="14" name="矩形 13"/>
          <p:cNvSpPr/>
          <p:nvPr/>
        </p:nvSpPr>
        <p:spPr>
          <a:xfrm>
            <a:off x="3432584" y="2327833"/>
            <a:ext cx="1301434" cy="830997"/>
          </a:xfrm>
          <a:prstGeom prst="rect">
            <a:avLst/>
          </a:prstGeom>
        </p:spPr>
        <p:txBody>
          <a:bodyPr wrap="square">
            <a:spAutoFit/>
          </a:bodyPr>
          <a:lstStyle/>
          <a:p>
            <a:r>
              <a:rPr lang="zh-CN" altLang="en-US" sz="2400" dirty="0">
                <a:solidFill>
                  <a:srgbClr val="FF0000"/>
                </a:solidFill>
              </a:rPr>
              <a:t>电离能损</a:t>
            </a:r>
          </a:p>
        </p:txBody>
      </p:sp>
      <p:sp>
        <p:nvSpPr>
          <p:cNvPr id="15" name="矩形 14"/>
          <p:cNvSpPr/>
          <p:nvPr/>
        </p:nvSpPr>
        <p:spPr>
          <a:xfrm>
            <a:off x="5781817" y="2412242"/>
            <a:ext cx="1274459" cy="830997"/>
          </a:xfrm>
          <a:prstGeom prst="rect">
            <a:avLst/>
          </a:prstGeom>
        </p:spPr>
        <p:txBody>
          <a:bodyPr wrap="square">
            <a:spAutoFit/>
          </a:bodyPr>
          <a:lstStyle/>
          <a:p>
            <a:r>
              <a:rPr lang="zh-CN" altLang="en-US" sz="2400" dirty="0">
                <a:solidFill>
                  <a:srgbClr val="FF0000"/>
                </a:solidFill>
              </a:rPr>
              <a:t>辐射能损</a:t>
            </a:r>
          </a:p>
        </p:txBody>
      </p:sp>
      <p:cxnSp>
        <p:nvCxnSpPr>
          <p:cNvPr id="16" name="直接连接符 15"/>
          <p:cNvCxnSpPr/>
          <p:nvPr/>
        </p:nvCxnSpPr>
        <p:spPr>
          <a:xfrm>
            <a:off x="0" y="620688"/>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41224" y="777478"/>
            <a:ext cx="9002775" cy="646331"/>
          </a:xfrm>
          <a:prstGeom prst="rect">
            <a:avLst/>
          </a:prstGeom>
        </p:spPr>
        <p:txBody>
          <a:bodyPr wrap="square">
            <a:spAutoFit/>
          </a:bodyPr>
          <a:lstStyle/>
          <a:p>
            <a:r>
              <a:rPr lang="zh-CN" altLang="en-US" dirty="0">
                <a:solidFill>
                  <a:srgbClr val="0000CC"/>
                </a:solidFill>
                <a:ea typeface="黑体" pitchFamily="49" charset="-122"/>
              </a:rPr>
              <a:t> 下图给出了动量为</a:t>
            </a:r>
            <a:r>
              <a:rPr lang="en-US" altLang="zh-CN" dirty="0">
                <a:solidFill>
                  <a:srgbClr val="0000CC"/>
                </a:solidFill>
                <a:ea typeface="黑体" pitchFamily="49" charset="-122"/>
              </a:rPr>
              <a:t>0.1 MeV/c</a:t>
            </a:r>
            <a:r>
              <a:rPr lang="zh-CN" altLang="en-US" dirty="0">
                <a:solidFill>
                  <a:srgbClr val="0000CC"/>
                </a:solidFill>
                <a:ea typeface="黑体" pitchFamily="49" charset="-122"/>
              </a:rPr>
              <a:t>到</a:t>
            </a:r>
            <a:r>
              <a:rPr lang="en-US" altLang="zh-CN" dirty="0">
                <a:solidFill>
                  <a:srgbClr val="0000CC"/>
                </a:solidFill>
                <a:ea typeface="黑体" pitchFamily="49" charset="-122"/>
              </a:rPr>
              <a:t>10</a:t>
            </a:r>
            <a:r>
              <a:rPr lang="en-US" altLang="zh-CN" baseline="30000" dirty="0">
                <a:solidFill>
                  <a:srgbClr val="0000CC"/>
                </a:solidFill>
                <a:ea typeface="黑体" pitchFamily="49" charset="-122"/>
              </a:rPr>
              <a:t>8</a:t>
            </a:r>
            <a:r>
              <a:rPr lang="en-US" altLang="zh-CN" dirty="0">
                <a:solidFill>
                  <a:srgbClr val="0000CC"/>
                </a:solidFill>
                <a:ea typeface="黑体" pitchFamily="49" charset="-122"/>
              </a:rPr>
              <a:t> MeV/c</a:t>
            </a:r>
            <a:r>
              <a:rPr lang="zh-CN" altLang="en-US" dirty="0">
                <a:solidFill>
                  <a:srgbClr val="0000CC"/>
                </a:solidFill>
                <a:ea typeface="黑体" pitchFamily="49" charset="-122"/>
              </a:rPr>
              <a:t>范围内的</a:t>
            </a:r>
            <a:r>
              <a:rPr lang="zh-CN" altLang="en-US" dirty="0">
                <a:solidFill>
                  <a:srgbClr val="0000CC"/>
                </a:solidFill>
                <a:ea typeface="黑体" pitchFamily="49" charset="-122"/>
                <a:sym typeface="Symbol" pitchFamily="18" charset="2"/>
              </a:rPr>
              <a:t></a:t>
            </a:r>
            <a:r>
              <a:rPr lang="en-US" altLang="zh-CN" baseline="30000" dirty="0">
                <a:solidFill>
                  <a:srgbClr val="0000CC"/>
                </a:solidFill>
                <a:ea typeface="黑体" pitchFamily="49" charset="-122"/>
                <a:sym typeface="Symbol" pitchFamily="18" charset="2"/>
              </a:rPr>
              <a:t>+</a:t>
            </a:r>
            <a:r>
              <a:rPr lang="zh-CN" altLang="en-US" dirty="0">
                <a:solidFill>
                  <a:srgbClr val="0000CC"/>
                </a:solidFill>
                <a:ea typeface="黑体" pitchFamily="49" charset="-122"/>
                <a:sym typeface="Symbol" pitchFamily="18" charset="2"/>
              </a:rPr>
              <a:t>在</a:t>
            </a:r>
            <a:r>
              <a:rPr lang="en-US" altLang="zh-CN" dirty="0">
                <a:solidFill>
                  <a:srgbClr val="0000CC"/>
                </a:solidFill>
                <a:ea typeface="黑体" pitchFamily="49" charset="-122"/>
                <a:sym typeface="Symbol" pitchFamily="18" charset="2"/>
              </a:rPr>
              <a:t>Cu</a:t>
            </a:r>
            <a:r>
              <a:rPr lang="zh-CN" altLang="en-US" dirty="0">
                <a:solidFill>
                  <a:srgbClr val="0000CC"/>
                </a:solidFill>
                <a:ea typeface="黑体" pitchFamily="49" charset="-122"/>
                <a:sym typeface="Symbol" pitchFamily="18" charset="2"/>
              </a:rPr>
              <a:t>中能量损失变化曲线 </a:t>
            </a:r>
            <a:r>
              <a:rPr lang="en-US" altLang="zh-CN" dirty="0">
                <a:solidFill>
                  <a:srgbClr val="0000CC"/>
                </a:solidFill>
                <a:ea typeface="黑体" pitchFamily="49" charset="-122"/>
                <a:sym typeface="Symbol" pitchFamily="18" charset="2"/>
              </a:rPr>
              <a:t>(refer to </a:t>
            </a:r>
            <a:r>
              <a:rPr lang="en-US" altLang="zh-CN" i="1" dirty="0">
                <a:solidFill>
                  <a:srgbClr val="0000CC"/>
                </a:solidFill>
                <a:ea typeface="黑体" pitchFamily="49" charset="-122"/>
                <a:sym typeface="Symbol" pitchFamily="18" charset="2"/>
              </a:rPr>
              <a:t>Phys. Rev</a:t>
            </a:r>
            <a:r>
              <a:rPr lang="en-US" altLang="zh-CN" dirty="0">
                <a:solidFill>
                  <a:srgbClr val="0000CC"/>
                </a:solidFill>
                <a:ea typeface="黑体" pitchFamily="49" charset="-122"/>
                <a:sym typeface="Symbol" pitchFamily="18" charset="2"/>
              </a:rPr>
              <a:t>. </a:t>
            </a:r>
            <a:r>
              <a:rPr lang="en-US" altLang="zh-CN" b="1" dirty="0">
                <a:solidFill>
                  <a:srgbClr val="0000CC"/>
                </a:solidFill>
                <a:ea typeface="黑体" pitchFamily="49" charset="-122"/>
                <a:sym typeface="Symbol" pitchFamily="18" charset="2"/>
              </a:rPr>
              <a:t>D 66</a:t>
            </a:r>
            <a:r>
              <a:rPr lang="en-US" altLang="zh-CN" dirty="0">
                <a:solidFill>
                  <a:srgbClr val="0000CC"/>
                </a:solidFill>
                <a:ea typeface="黑体" pitchFamily="49" charset="-122"/>
                <a:sym typeface="Symbol" pitchFamily="18" charset="2"/>
              </a:rPr>
              <a:t>(2002</a:t>
            </a:r>
            <a:r>
              <a:rPr lang="zh-CN" altLang="en-US" dirty="0">
                <a:solidFill>
                  <a:srgbClr val="0000CC"/>
                </a:solidFill>
                <a:ea typeface="黑体" pitchFamily="49" charset="-122"/>
                <a:sym typeface="Symbol" pitchFamily="18" charset="2"/>
              </a:rPr>
              <a:t>）</a:t>
            </a:r>
            <a:r>
              <a:rPr lang="en-US" altLang="zh-CN" dirty="0">
                <a:solidFill>
                  <a:srgbClr val="0000CC"/>
                </a:solidFill>
                <a:ea typeface="黑体" pitchFamily="49" charset="-122"/>
                <a:sym typeface="Symbol" pitchFamily="18" charset="2"/>
              </a:rPr>
              <a:t>)</a:t>
            </a:r>
            <a:r>
              <a:rPr lang="zh-CN" altLang="en-US" dirty="0">
                <a:solidFill>
                  <a:srgbClr val="0000CC"/>
                </a:solidFill>
                <a:ea typeface="黑体" pitchFamily="49" charset="-122"/>
                <a:sym typeface="Symbol" pitchFamily="18" charset="2"/>
              </a:rPr>
              <a:t>。</a:t>
            </a:r>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0" y="2"/>
            <a:ext cx="9144000" cy="777875"/>
          </a:xfrm>
          <a:noFill/>
        </p:spPr>
        <p:txBody>
          <a:bodyPr>
            <a:normAutofit/>
          </a:bodyPr>
          <a:lstStyle/>
          <a:p>
            <a:r>
              <a:rPr lang="en-US" altLang="zh-CN" sz="4000" dirty="0">
                <a:latin typeface="+mn-lt"/>
                <a:ea typeface="黑体" pitchFamily="49" charset="-122"/>
              </a:rPr>
              <a:t>Bohr’s calculation</a:t>
            </a:r>
            <a:endParaRPr lang="zh-CN" altLang="en-US" sz="4000" dirty="0">
              <a:latin typeface="+mn-lt"/>
              <a:ea typeface="黑体" pitchFamily="49" charset="-122"/>
            </a:endParaRPr>
          </a:p>
        </p:txBody>
      </p:sp>
      <mc:AlternateContent xmlns:mc="http://schemas.openxmlformats.org/markup-compatibility/2006">
        <mc:Choice xmlns:a14="http://schemas.microsoft.com/office/drawing/2010/main" Requires="a14">
          <p:sp>
            <p:nvSpPr>
              <p:cNvPr id="4" name="矩形 3"/>
              <p:cNvSpPr/>
              <p:nvPr/>
            </p:nvSpPr>
            <p:spPr>
              <a:xfrm>
                <a:off x="263984" y="3329529"/>
                <a:ext cx="6534726" cy="9257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a:rPr>
                        <m:t>−</m:t>
                      </m:r>
                      <m:f>
                        <m:fPr>
                          <m:ctrlPr>
                            <a:rPr lang="en-US" altLang="zh-CN" sz="2400" i="1" smtClean="0">
                              <a:latin typeface="Cambria Math"/>
                            </a:rPr>
                          </m:ctrlPr>
                        </m:fPr>
                        <m:num>
                          <m:r>
                            <a:rPr lang="en-US" altLang="zh-CN" sz="2400" i="1">
                              <a:latin typeface="Cambria Math"/>
                            </a:rPr>
                            <m:t>𝑑𝐸</m:t>
                          </m:r>
                        </m:num>
                        <m:den>
                          <m:r>
                            <a:rPr lang="en-US" altLang="zh-CN" sz="2400" i="1">
                              <a:latin typeface="Cambria Math"/>
                            </a:rPr>
                            <m:t>𝑑𝑥</m:t>
                          </m:r>
                        </m:den>
                      </m:f>
                      <m:r>
                        <a:rPr lang="en-US" altLang="zh-CN" sz="2400" i="1">
                          <a:latin typeface="Cambria Math"/>
                        </a:rPr>
                        <m:t>=</m:t>
                      </m:r>
                      <m:sSub>
                        <m:sSubPr>
                          <m:ctrlPr>
                            <a:rPr lang="en-US" altLang="zh-CN" sz="2400" i="1" smtClean="0">
                              <a:latin typeface="Cambria Math"/>
                            </a:rPr>
                          </m:ctrlPr>
                        </m:sSubPr>
                        <m:e>
                          <m:r>
                            <a:rPr lang="en-US" altLang="zh-CN" sz="2400" b="0" i="1" smtClean="0">
                              <a:latin typeface="Cambria Math"/>
                            </a:rPr>
                            <m:t>𝑛</m:t>
                          </m:r>
                        </m:e>
                        <m:sub>
                          <m:r>
                            <a:rPr lang="en-US" altLang="zh-CN" sz="2400" b="0" i="1" smtClean="0">
                              <a:latin typeface="Cambria Math"/>
                            </a:rPr>
                            <m:t>𝑒</m:t>
                          </m:r>
                        </m:sub>
                      </m:sSub>
                      <m:f>
                        <m:fPr>
                          <m:ctrlPr>
                            <a:rPr lang="en-US" altLang="zh-CN" sz="2400" i="1" smtClean="0">
                              <a:latin typeface="Cambria Math"/>
                            </a:rPr>
                          </m:ctrlPr>
                        </m:fPr>
                        <m:num>
                          <m:r>
                            <a:rPr lang="en-US" altLang="zh-CN" sz="2400" b="0" i="1" smtClean="0">
                              <a:latin typeface="Cambria Math"/>
                            </a:rPr>
                            <m:t>4</m:t>
                          </m:r>
                          <m:r>
                            <a:rPr lang="zh-CN" altLang="en-US" sz="2400" b="0" i="1" smtClean="0">
                              <a:latin typeface="Cambria Math"/>
                            </a:rPr>
                            <m:t>𝜋</m:t>
                          </m:r>
                          <m:sSup>
                            <m:sSupPr>
                              <m:ctrlPr>
                                <a:rPr lang="en-US" altLang="zh-CN" sz="2400" b="0" i="1" smtClean="0">
                                  <a:latin typeface="Cambria Math"/>
                                </a:rPr>
                              </m:ctrlPr>
                            </m:sSupPr>
                            <m:e>
                              <m:r>
                                <a:rPr lang="en-US" altLang="zh-CN" sz="2400" b="0" i="1" smtClean="0">
                                  <a:latin typeface="Cambria Math"/>
                                </a:rPr>
                                <m:t>𝑧</m:t>
                              </m:r>
                            </m:e>
                            <m:sup>
                              <m:r>
                                <a:rPr lang="en-US" altLang="zh-CN" sz="2400" b="0" i="1" smtClean="0">
                                  <a:latin typeface="Cambria Math"/>
                                </a:rPr>
                                <m:t>2</m:t>
                              </m:r>
                            </m:sup>
                          </m:sSup>
                          <m:sSup>
                            <m:sSupPr>
                              <m:ctrlPr>
                                <a:rPr lang="en-US" altLang="zh-CN" sz="2400" b="0" i="1" smtClean="0">
                                  <a:latin typeface="Cambria Math"/>
                                </a:rPr>
                              </m:ctrlPr>
                            </m:sSupPr>
                            <m:e>
                              <m:r>
                                <a:rPr lang="en-US" altLang="zh-CN" sz="2400" b="0" i="1" smtClean="0">
                                  <a:latin typeface="Cambria Math"/>
                                </a:rPr>
                                <m:t>𝑒</m:t>
                              </m:r>
                            </m:e>
                            <m:sup>
                              <m:r>
                                <a:rPr lang="en-US" altLang="zh-CN" sz="2400" b="0" i="1" smtClean="0">
                                  <a:latin typeface="Cambria Math"/>
                                </a:rPr>
                                <m:t>4</m:t>
                              </m:r>
                            </m:sup>
                          </m:sSup>
                        </m:num>
                        <m:den>
                          <m:sSub>
                            <m:sSubPr>
                              <m:ctrlPr>
                                <a:rPr lang="en-US" altLang="zh-CN" sz="2400" i="1" smtClean="0">
                                  <a:latin typeface="Cambria Math"/>
                                </a:rPr>
                              </m:ctrlPr>
                            </m:sSubPr>
                            <m:e>
                              <m:r>
                                <a:rPr lang="en-US" altLang="zh-CN" sz="2400" b="0" i="1" smtClean="0">
                                  <a:latin typeface="Cambria Math"/>
                                </a:rPr>
                                <m:t>𝑚</m:t>
                              </m:r>
                            </m:e>
                            <m:sub>
                              <m:r>
                                <a:rPr lang="en-US" altLang="zh-CN" sz="2400" b="0" i="1" smtClean="0">
                                  <a:latin typeface="Cambria Math"/>
                                </a:rPr>
                                <m:t>𝑒</m:t>
                              </m:r>
                            </m:sub>
                          </m:sSub>
                          <m:sSup>
                            <m:sSupPr>
                              <m:ctrlPr>
                                <a:rPr lang="en-US" altLang="zh-CN" sz="2400" b="0" i="1" smtClean="0">
                                  <a:latin typeface="Cambria Math"/>
                                </a:rPr>
                              </m:ctrlPr>
                            </m:sSupPr>
                            <m:e>
                              <m:r>
                                <a:rPr lang="en-US" altLang="zh-CN" sz="2400" b="0" i="1" smtClean="0">
                                  <a:latin typeface="Cambria Math"/>
                                </a:rPr>
                                <m:t>𝑣</m:t>
                              </m:r>
                            </m:e>
                            <m:sup>
                              <m:r>
                                <a:rPr lang="en-US" altLang="zh-CN" sz="2400" b="0" i="1" smtClean="0">
                                  <a:latin typeface="Cambria Math"/>
                                </a:rPr>
                                <m:t>2</m:t>
                              </m:r>
                            </m:sup>
                          </m:sSup>
                        </m:den>
                      </m:f>
                      <m:d>
                        <m:dPr>
                          <m:begChr m:val="["/>
                          <m:endChr m:val="]"/>
                          <m:ctrlPr>
                            <a:rPr lang="en-US" altLang="zh-CN" sz="2400" i="1" smtClean="0">
                              <a:latin typeface="Cambria Math"/>
                            </a:rPr>
                          </m:ctrlPr>
                        </m:dPr>
                        <m:e>
                          <m:r>
                            <m:rPr>
                              <m:sty m:val="p"/>
                            </m:rPr>
                            <a:rPr lang="en-US" altLang="zh-CN" sz="2400" b="0" i="0" smtClean="0">
                              <a:latin typeface="Cambria Math"/>
                            </a:rPr>
                            <m:t>ln</m:t>
                          </m:r>
                          <m:f>
                            <m:fPr>
                              <m:ctrlPr>
                                <a:rPr lang="en-US" altLang="zh-CN" sz="2400" b="0" i="1" smtClean="0">
                                  <a:latin typeface="Cambria Math"/>
                                </a:rPr>
                              </m:ctrlPr>
                            </m:fPr>
                            <m:num>
                              <m:r>
                                <a:rPr lang="en-US" altLang="zh-CN" sz="2400" i="1">
                                  <a:latin typeface="Cambria Math"/>
                                  <a:ea typeface="宋体" panose="02010600030101010101" pitchFamily="2" charset="-122"/>
                                </a:rPr>
                                <m:t>2</m:t>
                              </m:r>
                              <m:sSub>
                                <m:sSubPr>
                                  <m:ctrlPr>
                                    <a:rPr lang="en-US" altLang="zh-CN" sz="2400" i="1">
                                      <a:latin typeface="Cambria Math"/>
                                      <a:ea typeface="宋体" panose="02010600030101010101" pitchFamily="2" charset="-122"/>
                                    </a:rPr>
                                  </m:ctrlPr>
                                </m:sSubPr>
                                <m:e>
                                  <m:r>
                                    <a:rPr lang="en-US" altLang="zh-CN" sz="2400" i="1">
                                      <a:latin typeface="Cambria Math"/>
                                      <a:ea typeface="宋体" panose="02010600030101010101" pitchFamily="2" charset="-122"/>
                                    </a:rPr>
                                    <m:t>𝑚</m:t>
                                  </m:r>
                                </m:e>
                                <m:sub>
                                  <m:r>
                                    <a:rPr lang="en-US" altLang="zh-CN" sz="2400" i="1">
                                      <a:latin typeface="Cambria Math"/>
                                      <a:ea typeface="宋体" panose="02010600030101010101" pitchFamily="2" charset="-122"/>
                                    </a:rPr>
                                    <m:t>𝑒</m:t>
                                  </m:r>
                                </m:sub>
                              </m:sSub>
                              <m:sSup>
                                <m:sSupPr>
                                  <m:ctrlPr>
                                    <a:rPr lang="en-US" altLang="zh-CN" sz="2400" i="1">
                                      <a:latin typeface="Cambria Math"/>
                                      <a:ea typeface="宋体" panose="02010600030101010101" pitchFamily="2" charset="-122"/>
                                    </a:rPr>
                                  </m:ctrlPr>
                                </m:sSupPr>
                                <m:e>
                                  <m:r>
                                    <a:rPr lang="zh-CN" altLang="en-US" sz="2400" i="1" smtClean="0">
                                      <a:latin typeface="Cambria Math"/>
                                      <a:ea typeface="宋体" panose="02010600030101010101" pitchFamily="2" charset="-122"/>
                                    </a:rPr>
                                    <m:t>𝛾</m:t>
                                  </m:r>
                                </m:e>
                                <m:sup>
                                  <m:r>
                                    <a:rPr lang="en-US" altLang="zh-CN" sz="2400" i="1">
                                      <a:latin typeface="Cambria Math"/>
                                      <a:ea typeface="宋体" panose="02010600030101010101" pitchFamily="2" charset="-122"/>
                                    </a:rPr>
                                    <m:t>2</m:t>
                                  </m:r>
                                </m:sup>
                              </m:sSup>
                              <m:sSup>
                                <m:sSupPr>
                                  <m:ctrlPr>
                                    <a:rPr lang="en-US" altLang="zh-CN" sz="2400" i="1" smtClean="0">
                                      <a:latin typeface="Cambria Math"/>
                                      <a:ea typeface="宋体" panose="02010600030101010101" pitchFamily="2" charset="-122"/>
                                    </a:rPr>
                                  </m:ctrlPr>
                                </m:sSupPr>
                                <m:e>
                                  <m:r>
                                    <a:rPr lang="en-US" altLang="zh-CN" sz="2400" b="0" i="1" smtClean="0">
                                      <a:latin typeface="Cambria Math"/>
                                      <a:ea typeface="宋体" panose="02010600030101010101" pitchFamily="2" charset="-122"/>
                                    </a:rPr>
                                    <m:t>𝑣</m:t>
                                  </m:r>
                                </m:e>
                                <m:sup>
                                  <m:r>
                                    <a:rPr lang="en-US" altLang="zh-CN" sz="2400" b="0" i="1" smtClean="0">
                                      <a:latin typeface="Cambria Math"/>
                                      <a:ea typeface="宋体" panose="02010600030101010101" pitchFamily="2" charset="-122"/>
                                    </a:rPr>
                                    <m:t>3</m:t>
                                  </m:r>
                                </m:sup>
                              </m:sSup>
                            </m:num>
                            <m:den>
                              <m:sSup>
                                <m:sSupPr>
                                  <m:ctrlPr>
                                    <a:rPr lang="en-US" altLang="zh-CN" sz="2400" b="0" i="1" smtClean="0">
                                      <a:latin typeface="Cambria Math"/>
                                    </a:rPr>
                                  </m:ctrlPr>
                                </m:sSupPr>
                                <m:e>
                                  <m:r>
                                    <a:rPr lang="en-US" altLang="zh-CN" sz="2400" b="0" i="1" smtClean="0">
                                      <a:latin typeface="Cambria Math"/>
                                    </a:rPr>
                                    <m:t>𝑧</m:t>
                                  </m:r>
                                </m:e>
                                <m:sup>
                                  <m:r>
                                    <a:rPr lang="en-US" altLang="zh-CN" sz="2400" b="0" i="1" smtClean="0">
                                      <a:latin typeface="Cambria Math"/>
                                    </a:rPr>
                                    <m:t>2</m:t>
                                  </m:r>
                                </m:sup>
                              </m:sSup>
                              <m:sSup>
                                <m:sSupPr>
                                  <m:ctrlPr>
                                    <a:rPr lang="en-US" altLang="zh-CN" sz="2400" b="0" i="1" smtClean="0">
                                      <a:latin typeface="Cambria Math"/>
                                    </a:rPr>
                                  </m:ctrlPr>
                                </m:sSupPr>
                                <m:e>
                                  <m:r>
                                    <a:rPr lang="en-US" altLang="zh-CN" sz="2400" b="0" i="1" smtClean="0">
                                      <a:latin typeface="Cambria Math"/>
                                    </a:rPr>
                                    <m:t>𝑒</m:t>
                                  </m:r>
                                </m:e>
                                <m:sup>
                                  <m:r>
                                    <a:rPr lang="en-US" altLang="zh-CN" sz="2400" b="0" i="1" smtClean="0">
                                      <a:latin typeface="Cambria Math"/>
                                    </a:rPr>
                                    <m:t>4</m:t>
                                  </m:r>
                                </m:sup>
                              </m:sSup>
                              <m:acc>
                                <m:accPr>
                                  <m:chr m:val="̃"/>
                                  <m:ctrlPr>
                                    <a:rPr lang="en-US" altLang="zh-CN" sz="2400" b="0" i="1" smtClean="0">
                                      <a:latin typeface="Cambria Math"/>
                                    </a:rPr>
                                  </m:ctrlPr>
                                </m:accPr>
                                <m:e>
                                  <m:r>
                                    <a:rPr lang="zh-CN" altLang="en-US" sz="2400" b="0" i="1" smtClean="0">
                                      <a:latin typeface="Cambria Math"/>
                                    </a:rPr>
                                    <m:t>𝜈</m:t>
                                  </m:r>
                                </m:e>
                              </m:acc>
                            </m:den>
                          </m:f>
                        </m:e>
                      </m:d>
                    </m:oMath>
                  </m:oMathPara>
                </a14:m>
                <a:endParaRPr lang="zh-CN" altLang="en-US" sz="2400" i="1" dirty="0"/>
              </a:p>
            </p:txBody>
          </p:sp>
        </mc:Choice>
        <mc:Fallback>
          <p:sp>
            <p:nvSpPr>
              <p:cNvPr id="4" name="矩形 3"/>
              <p:cNvSpPr>
                <a:spLocks noRot="1" noChangeAspect="1" noMove="1" noResize="1" noEditPoints="1" noAdjustHandles="1" noChangeArrowheads="1" noChangeShapeType="1" noTextEdit="1"/>
              </p:cNvSpPr>
              <p:nvPr/>
            </p:nvSpPr>
            <p:spPr>
              <a:xfrm>
                <a:off x="263984" y="3329529"/>
                <a:ext cx="6534726" cy="925703"/>
              </a:xfrm>
              <a:prstGeom prst="rect">
                <a:avLst/>
              </a:prstGeom>
              <a:blipFill rotWithShape="1">
                <a:blip r:embed="rId2"/>
                <a:stretch>
                  <a:fillRect/>
                </a:stretch>
              </a:blipFill>
            </p:spPr>
            <p:txBody>
              <a:bodyPr/>
              <a:lstStyle/>
              <a:p>
                <a:r>
                  <a:rPr lang="zh-CN" altLang="en-US">
                    <a:noFill/>
                  </a:rPr>
                  <a:t> </a:t>
                </a:r>
              </a:p>
            </p:txBody>
          </p:sp>
        </mc:Fallback>
      </mc:AlternateContent>
      <p:grpSp>
        <p:nvGrpSpPr>
          <p:cNvPr id="12" name="组合 11"/>
          <p:cNvGrpSpPr/>
          <p:nvPr/>
        </p:nvGrpSpPr>
        <p:grpSpPr>
          <a:xfrm>
            <a:off x="4315160" y="1562065"/>
            <a:ext cx="4841318" cy="2028654"/>
            <a:chOff x="5159896" y="2196153"/>
            <a:chExt cx="6455090" cy="2028654"/>
          </a:xfrm>
        </p:grpSpPr>
        <p:sp>
          <p:nvSpPr>
            <p:cNvPr id="5" name="流程图: 直接访问存储器 4"/>
            <p:cNvSpPr/>
            <p:nvPr/>
          </p:nvSpPr>
          <p:spPr>
            <a:xfrm>
              <a:off x="6888088" y="2734162"/>
              <a:ext cx="2988332" cy="149064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箭头连接符 2"/>
            <p:cNvCxnSpPr/>
            <p:nvPr/>
          </p:nvCxnSpPr>
          <p:spPr>
            <a:xfrm>
              <a:off x="5159896" y="3429000"/>
              <a:ext cx="6264696" cy="0"/>
            </a:xfrm>
            <a:prstGeom prst="straightConnector1">
              <a:avLst/>
            </a:prstGeom>
            <a:ln w="19050">
              <a:solidFill>
                <a:srgbClr val="FF0000"/>
              </a:solidFill>
              <a:prstDash val="lgDashDot"/>
              <a:tailEnd type="arrow"/>
            </a:ln>
          </p:spPr>
          <p:style>
            <a:lnRef idx="1">
              <a:schemeClr val="accent1"/>
            </a:lnRef>
            <a:fillRef idx="0">
              <a:schemeClr val="accent1"/>
            </a:fillRef>
            <a:effectRef idx="0">
              <a:schemeClr val="accent1"/>
            </a:effectRef>
            <a:fontRef idx="minor">
              <a:schemeClr val="tx1"/>
            </a:fontRef>
          </p:style>
        </p:cxnSp>
        <p:sp>
          <p:nvSpPr>
            <p:cNvPr id="6" name="流程图: 联系 5"/>
            <p:cNvSpPr/>
            <p:nvPr/>
          </p:nvSpPr>
          <p:spPr>
            <a:xfrm>
              <a:off x="7824192" y="3304731"/>
              <a:ext cx="216024" cy="21602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p:nvPr/>
          </p:nvCxnSpPr>
          <p:spPr>
            <a:xfrm>
              <a:off x="8034903" y="3418238"/>
              <a:ext cx="792088"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流程图: 联系 12"/>
            <p:cNvSpPr/>
            <p:nvPr/>
          </p:nvSpPr>
          <p:spPr>
            <a:xfrm>
              <a:off x="7896200" y="2658435"/>
              <a:ext cx="144016" cy="122493"/>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TextBox 10"/>
                <p:cNvSpPr txBox="1"/>
                <p:nvPr/>
              </p:nvSpPr>
              <p:spPr>
                <a:xfrm>
                  <a:off x="7931066" y="2196153"/>
                  <a:ext cx="66650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a:rPr>
                          <m:t>𝑒</m:t>
                        </m:r>
                      </m:oMath>
                    </m:oMathPara>
                  </a14:m>
                  <a:endParaRPr lang="zh-CN" altLang="en-US" sz="3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931067" y="2196153"/>
                  <a:ext cx="499880" cy="584775"/>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132314" y="2939925"/>
                  <a:ext cx="67796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3200" b="1" i="0" smtClean="0">
                            <a:latin typeface="Cambria Math"/>
                          </a:rPr>
                          <m:t>𝐯</m:t>
                        </m:r>
                      </m:oMath>
                    </m:oMathPara>
                  </a14:m>
                  <a:endParaRPr lang="zh-CN" altLang="en-US" sz="3200"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8132314" y="2939925"/>
                  <a:ext cx="508473" cy="584775"/>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0924711" y="2726245"/>
                  <a:ext cx="69027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a:rPr>
                          <m:t>𝑥</m:t>
                        </m:r>
                      </m:oMath>
                    </m:oMathPara>
                  </a14:m>
                  <a:endParaRPr lang="zh-CN" altLang="en-US" sz="3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0924712" y="2726245"/>
                  <a:ext cx="517706" cy="584775"/>
                </a:xfrm>
                <a:prstGeom prst="rect">
                  <a:avLst/>
                </a:prstGeom>
                <a:blipFill rotWithShape="1">
                  <a:blip r:embed="rId5"/>
                  <a:stretch>
                    <a:fillRect/>
                  </a:stretch>
                </a:blipFill>
              </p:spPr>
              <p:txBody>
                <a:bodyPr/>
                <a:lstStyle/>
                <a:p>
                  <a:r>
                    <a:rPr lang="zh-CN" altLang="en-US">
                      <a:noFill/>
                    </a:rPr>
                    <a:t> </a:t>
                  </a:r>
                </a:p>
              </p:txBody>
            </p:sp>
          </mc:Fallback>
        </mc:AlternateContent>
      </p:grpSp>
      <p:sp>
        <p:nvSpPr>
          <p:cNvPr id="17" name="矩形 16"/>
          <p:cNvSpPr/>
          <p:nvPr/>
        </p:nvSpPr>
        <p:spPr>
          <a:xfrm>
            <a:off x="0" y="915734"/>
            <a:ext cx="9013682" cy="646331"/>
          </a:xfrm>
          <a:prstGeom prst="rect">
            <a:avLst/>
          </a:prstGeom>
        </p:spPr>
        <p:txBody>
          <a:bodyPr wrap="square">
            <a:spAutoFit/>
          </a:bodyPr>
          <a:lstStyle/>
          <a:p>
            <a:r>
              <a:rPr lang="en-US" altLang="zh-CN" dirty="0" smtClean="0"/>
              <a:t>Bohr </a:t>
            </a:r>
            <a:r>
              <a:rPr lang="zh-CN" altLang="en-US" dirty="0" smtClean="0"/>
              <a:t>模型： 考</a:t>
            </a:r>
            <a:r>
              <a:rPr lang="zh-CN" altLang="en-US" dirty="0"/>
              <a:t>虑一个重核打进物质，该重核电荷数为𝑧，质量为𝑀，速度为𝐯，在𝒃处有一个电子，我们要计算的是 </a:t>
            </a:r>
            <a:r>
              <a:rPr lang="zh-CN" altLang="en-US" dirty="0" smtClean="0"/>
              <a:t>该</a:t>
            </a:r>
            <a:r>
              <a:rPr lang="zh-CN" altLang="en-US" dirty="0"/>
              <a:t>电子能从电荷数为</a:t>
            </a:r>
            <a:r>
              <a:rPr lang="en-US" altLang="zh-CN" dirty="0"/>
              <a:t>ze </a:t>
            </a:r>
            <a:r>
              <a:rPr lang="zh-CN" altLang="en-US" dirty="0"/>
              <a:t>的离子通过的事件中获得 多大能量。 </a:t>
            </a:r>
          </a:p>
        </p:txBody>
      </p:sp>
      <p:sp>
        <p:nvSpPr>
          <p:cNvPr id="2" name="矩形 1"/>
          <p:cNvSpPr/>
          <p:nvPr/>
        </p:nvSpPr>
        <p:spPr>
          <a:xfrm>
            <a:off x="102692" y="5103674"/>
            <a:ext cx="8910989" cy="1754326"/>
          </a:xfrm>
          <a:prstGeom prst="rect">
            <a:avLst/>
          </a:prstGeom>
        </p:spPr>
        <p:txBody>
          <a:bodyPr wrap="square">
            <a:spAutoFit/>
          </a:bodyPr>
          <a:lstStyle/>
          <a:p>
            <a:pPr lvl="1"/>
            <a:r>
              <a:rPr lang="zh-CN" altLang="en-US" dirty="0" smtClean="0">
                <a:solidFill>
                  <a:srgbClr val="0000FF"/>
                </a:solidFill>
                <a:sym typeface="Wingdings" pitchFamily="2" charset="2"/>
              </a:rPr>
              <a:t>上述推导尽管是建立在一个很简单的冲量模型的基础上，但是得到了电离能损的主要特征：</a:t>
            </a:r>
            <a:endParaRPr lang="en-US" altLang="zh-CN" dirty="0" smtClean="0">
              <a:solidFill>
                <a:srgbClr val="0000FF"/>
              </a:solidFill>
              <a:sym typeface="Wingdings" pitchFamily="2" charset="2"/>
            </a:endParaRPr>
          </a:p>
          <a:p>
            <a:pPr lvl="1"/>
            <a:r>
              <a:rPr lang="en-US" altLang="zh-CN" dirty="0" smtClean="0">
                <a:solidFill>
                  <a:srgbClr val="0000FF"/>
                </a:solidFill>
                <a:sym typeface="Wingdings" pitchFamily="2" charset="2"/>
              </a:rPr>
              <a:t>     1</a:t>
            </a:r>
            <a:r>
              <a:rPr lang="zh-CN" altLang="en-US" dirty="0" smtClean="0">
                <a:solidFill>
                  <a:srgbClr val="0000FF"/>
                </a:solidFill>
                <a:sym typeface="Wingdings" pitchFamily="2" charset="2"/>
              </a:rPr>
              <a:t>）与入射粒子的</a:t>
            </a:r>
            <a:r>
              <a:rPr lang="zh-CN" altLang="en-US" dirty="0">
                <a:solidFill>
                  <a:srgbClr val="0000FF"/>
                </a:solidFill>
                <a:sym typeface="Wingdings" pitchFamily="2" charset="2"/>
              </a:rPr>
              <a:t>核电荷</a:t>
            </a:r>
            <a:r>
              <a:rPr lang="zh-CN" altLang="en-US" dirty="0" smtClean="0">
                <a:solidFill>
                  <a:srgbClr val="0000FF"/>
                </a:solidFill>
                <a:sym typeface="Wingdings" pitchFamily="2" charset="2"/>
              </a:rPr>
              <a:t>数平方近似正比，速度平方近似反比；</a:t>
            </a:r>
            <a:endParaRPr lang="en-US" altLang="zh-CN" dirty="0" smtClean="0">
              <a:solidFill>
                <a:srgbClr val="0000FF"/>
              </a:solidFill>
              <a:sym typeface="Wingdings" pitchFamily="2" charset="2"/>
            </a:endParaRPr>
          </a:p>
          <a:p>
            <a:pPr lvl="1"/>
            <a:r>
              <a:rPr lang="en-US" altLang="zh-CN" dirty="0" smtClean="0">
                <a:solidFill>
                  <a:srgbClr val="0000FF"/>
                </a:solidFill>
                <a:sym typeface="Wingdings" pitchFamily="2" charset="2"/>
              </a:rPr>
              <a:t>     2</a:t>
            </a:r>
            <a:r>
              <a:rPr lang="zh-CN" altLang="en-US" dirty="0" smtClean="0">
                <a:solidFill>
                  <a:srgbClr val="0000FF"/>
                </a:solidFill>
                <a:sym typeface="Wingdings" pitchFamily="2" charset="2"/>
              </a:rPr>
              <a:t>）与入射粒子的能量不显性相关；</a:t>
            </a:r>
            <a:endParaRPr lang="en-US" altLang="zh-CN" dirty="0" smtClean="0">
              <a:solidFill>
                <a:srgbClr val="0000FF"/>
              </a:solidFill>
              <a:sym typeface="Wingdings" pitchFamily="2" charset="2"/>
            </a:endParaRPr>
          </a:p>
          <a:p>
            <a:pPr lvl="1"/>
            <a:r>
              <a:rPr lang="en-US" altLang="zh-CN" dirty="0" smtClean="0">
                <a:solidFill>
                  <a:srgbClr val="0000FF"/>
                </a:solidFill>
                <a:sym typeface="Wingdings" pitchFamily="2" charset="2"/>
              </a:rPr>
              <a:t>     3</a:t>
            </a:r>
            <a:r>
              <a:rPr lang="zh-CN" altLang="en-US" dirty="0" smtClean="0">
                <a:solidFill>
                  <a:srgbClr val="0000FF"/>
                </a:solidFill>
                <a:sym typeface="Wingdings" pitchFamily="2" charset="2"/>
              </a:rPr>
              <a:t>）和靶物质材料中的而电子密度，即</a:t>
            </a:r>
            <a:r>
              <a:rPr lang="zh-CN" altLang="en-US" dirty="0">
                <a:solidFill>
                  <a:srgbClr val="0000FF"/>
                </a:solidFill>
                <a:sym typeface="Wingdings" pitchFamily="2" charset="2"/>
              </a:rPr>
              <a:t>核电荷</a:t>
            </a:r>
            <a:r>
              <a:rPr lang="zh-CN" altLang="en-US" dirty="0" smtClean="0">
                <a:solidFill>
                  <a:srgbClr val="0000FF"/>
                </a:solidFill>
                <a:sym typeface="Wingdings" pitchFamily="2" charset="2"/>
              </a:rPr>
              <a:t>数和物质密度有关系。</a:t>
            </a:r>
            <a:r>
              <a:rPr lang="en-US" altLang="zh-CN" dirty="0" smtClean="0">
                <a:solidFill>
                  <a:srgbClr val="0000FF"/>
                </a:solidFill>
                <a:sym typeface="Wingdings" pitchFamily="2" charset="2"/>
              </a:rPr>
              <a:t> </a:t>
            </a:r>
          </a:p>
          <a:p>
            <a:pPr lvl="1"/>
            <a:endParaRPr lang="en-US" altLang="zh-CN" dirty="0">
              <a:solidFill>
                <a:srgbClr val="0000FF"/>
              </a:solidFill>
              <a:sym typeface="Wingdings" pitchFamily="2" charset="2"/>
            </a:endParaRPr>
          </a:p>
        </p:txBody>
      </p:sp>
      <p:sp>
        <p:nvSpPr>
          <p:cNvPr id="18" name="矩形 17"/>
          <p:cNvSpPr/>
          <p:nvPr/>
        </p:nvSpPr>
        <p:spPr>
          <a:xfrm>
            <a:off x="102693" y="2057943"/>
            <a:ext cx="5909468" cy="646331"/>
          </a:xfrm>
          <a:prstGeom prst="rect">
            <a:avLst/>
          </a:prstGeom>
        </p:spPr>
        <p:txBody>
          <a:bodyPr wrap="square">
            <a:spAutoFit/>
          </a:bodyPr>
          <a:lstStyle/>
          <a:p>
            <a:pPr lvl="1"/>
            <a:r>
              <a:rPr lang="zh-CN" altLang="en-US" dirty="0" smtClean="0">
                <a:solidFill>
                  <a:srgbClr val="FF0000"/>
                </a:solidFill>
                <a:sym typeface="Wingdings" pitchFamily="2" charset="2"/>
              </a:rPr>
              <a:t>简化思想：</a:t>
            </a:r>
            <a:r>
              <a:rPr lang="zh-CN" altLang="en-US" dirty="0" smtClean="0">
                <a:solidFill>
                  <a:srgbClr val="FF0000"/>
                </a:solidFill>
                <a:sym typeface="Wingdings" pitchFamily="2" charset="2"/>
              </a:rPr>
              <a:t>建立冲</a:t>
            </a:r>
            <a:r>
              <a:rPr lang="zh-CN" altLang="en-US" dirty="0" smtClean="0">
                <a:solidFill>
                  <a:srgbClr val="FF0000"/>
                </a:solidFill>
                <a:sym typeface="Wingdings" pitchFamily="2" charset="2"/>
              </a:rPr>
              <a:t>量</a:t>
            </a:r>
            <a:r>
              <a:rPr lang="zh-CN" altLang="en-US" dirty="0">
                <a:solidFill>
                  <a:srgbClr val="FF0000"/>
                </a:solidFill>
                <a:sym typeface="Wingdings" pitchFamily="2" charset="2"/>
              </a:rPr>
              <a:t>模</a:t>
            </a:r>
            <a:r>
              <a:rPr lang="zh-CN" altLang="en-US" dirty="0" smtClean="0">
                <a:solidFill>
                  <a:srgbClr val="FF0000"/>
                </a:solidFill>
                <a:sym typeface="Wingdings" pitchFamily="2" charset="2"/>
              </a:rPr>
              <a:t>型，</a:t>
            </a:r>
            <a:r>
              <a:rPr lang="en-US" altLang="zh-CN" dirty="0" smtClean="0">
                <a:solidFill>
                  <a:srgbClr val="FF0000"/>
                </a:solidFill>
                <a:sym typeface="Wingdings" pitchFamily="2" charset="2"/>
              </a:rPr>
              <a:t> </a:t>
            </a:r>
            <a:r>
              <a:rPr lang="zh-CN" altLang="en-US" dirty="0" smtClean="0">
                <a:solidFill>
                  <a:srgbClr val="FF0000"/>
                </a:solidFill>
                <a:sym typeface="Wingdings" pitchFamily="2" charset="2"/>
              </a:rPr>
              <a:t>确定积分上下限</a:t>
            </a:r>
            <a:endParaRPr lang="en-US" altLang="zh-CN" dirty="0" smtClean="0">
              <a:solidFill>
                <a:srgbClr val="FF0000"/>
              </a:solidFill>
              <a:sym typeface="Wingdings" pitchFamily="2" charset="2"/>
            </a:endParaRPr>
          </a:p>
          <a:p>
            <a:pPr lvl="1"/>
            <a:endParaRPr lang="en-US" altLang="zh-CN" dirty="0">
              <a:solidFill>
                <a:srgbClr val="FF0000"/>
              </a:solidFill>
              <a:sym typeface="Wingdings" pitchFamily="2" charset="2"/>
            </a:endParaRPr>
          </a:p>
        </p:txBody>
      </p:sp>
      <p:cxnSp>
        <p:nvCxnSpPr>
          <p:cNvPr id="19" name="直接连接符 18"/>
          <p:cNvCxnSpPr/>
          <p:nvPr/>
        </p:nvCxnSpPr>
        <p:spPr>
          <a:xfrm>
            <a:off x="0" y="620688"/>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0" y="2"/>
            <a:ext cx="9144000" cy="777875"/>
          </a:xfrm>
          <a:noFill/>
        </p:spPr>
        <p:txBody>
          <a:bodyPr>
            <a:normAutofit/>
          </a:bodyPr>
          <a:lstStyle/>
          <a:p>
            <a:r>
              <a:rPr lang="zh-CN" altLang="en-US" sz="3600" dirty="0">
                <a:latin typeface="+mn-lt"/>
                <a:ea typeface="黑体" pitchFamily="49" charset="-122"/>
              </a:rPr>
              <a:t>带</a:t>
            </a:r>
            <a:r>
              <a:rPr lang="zh-CN" altLang="en-US" sz="3600" dirty="0" smtClean="0">
                <a:latin typeface="+mn-lt"/>
                <a:ea typeface="黑体" pitchFamily="49" charset="-122"/>
              </a:rPr>
              <a:t>电粒子电离能损的</a:t>
            </a:r>
            <a:r>
              <a:rPr lang="en-US" altLang="zh-CN" sz="3600" dirty="0" smtClean="0">
                <a:latin typeface="+mn-lt"/>
                <a:ea typeface="黑体" pitchFamily="49" charset="-122"/>
              </a:rPr>
              <a:t>Bethe-Bloch </a:t>
            </a:r>
            <a:r>
              <a:rPr lang="zh-CN" altLang="en-US" sz="3600" dirty="0">
                <a:latin typeface="+mn-lt"/>
                <a:ea typeface="黑体" pitchFamily="49" charset="-122"/>
              </a:rPr>
              <a:t>公式 </a:t>
            </a:r>
          </a:p>
        </p:txBody>
      </p:sp>
      <mc:AlternateContent xmlns:mc="http://schemas.openxmlformats.org/markup-compatibility/2006">
        <mc:Choice xmlns:a14="http://schemas.microsoft.com/office/drawing/2010/main" Requires="a14">
          <p:sp>
            <p:nvSpPr>
              <p:cNvPr id="13" name="Rectangle 3"/>
              <p:cNvSpPr txBox="1">
                <a:spLocks noChangeArrowheads="1"/>
              </p:cNvSpPr>
              <p:nvPr/>
            </p:nvSpPr>
            <p:spPr>
              <a:xfrm>
                <a:off x="0" y="3645024"/>
                <a:ext cx="9004292" cy="2042959"/>
              </a:xfrm>
              <a:prstGeom prst="rect">
                <a:avLst/>
              </a:prstGeom>
            </p:spPr>
            <p:txBody>
              <a:bodyPr vert="horz" lIns="91440" tIns="45720" rIns="91440" bIns="45720" rtlCol="0">
                <a:noAutofit/>
              </a:bodyPr>
              <a:lstStyle/>
              <a:p>
                <a:pPr marL="342900" indent="-342900">
                  <a:spcBef>
                    <a:spcPct val="20000"/>
                  </a:spcBef>
                  <a:defRPr/>
                </a:pPr>
                <a:r>
                  <a:rPr lang="zh-CN" altLang="en-US" sz="2400" dirty="0" smtClean="0"/>
                  <a:t>如</a:t>
                </a:r>
                <a:r>
                  <a:rPr lang="zh-CN" altLang="en-US" sz="2400" dirty="0"/>
                  <a:t>果只考虑电离辐射情况， </a:t>
                </a:r>
                <a14:m>
                  <m:oMath xmlns:m="http://schemas.openxmlformats.org/officeDocument/2006/math">
                    <m:f>
                      <m:fPr>
                        <m:ctrlPr>
                          <a:rPr lang="en-US" altLang="zh-CN" sz="2400" i="1">
                            <a:latin typeface="Cambria Math"/>
                          </a:rPr>
                        </m:ctrlPr>
                      </m:fPr>
                      <m:num>
                        <m:r>
                          <a:rPr lang="en-US" altLang="zh-CN" sz="2400" i="1">
                            <a:latin typeface="Cambria Math"/>
                          </a:rPr>
                          <m:t>𝑑</m:t>
                        </m:r>
                        <m:r>
                          <a:rPr lang="zh-CN" altLang="en-US" sz="2400" i="1">
                            <a:latin typeface="Cambria Math"/>
                          </a:rPr>
                          <m:t>𝜎</m:t>
                        </m:r>
                      </m:num>
                      <m:den>
                        <m:r>
                          <a:rPr lang="en-US" altLang="zh-CN" sz="2400" i="1">
                            <a:latin typeface="Cambria Math"/>
                          </a:rPr>
                          <m:t>𝑑</m:t>
                        </m:r>
                        <m:sSup>
                          <m:sSupPr>
                            <m:ctrlPr>
                              <a:rPr lang="en-US" altLang="zh-CN" sz="2400" i="1">
                                <a:latin typeface="Cambria Math"/>
                              </a:rPr>
                            </m:ctrlPr>
                          </m:sSupPr>
                          <m:e>
                            <m:r>
                              <a:rPr lang="en-US" altLang="zh-CN" sz="2400" i="1">
                                <a:latin typeface="Cambria Math"/>
                              </a:rPr>
                              <m:t>𝐸</m:t>
                            </m:r>
                          </m:e>
                          <m:sup>
                            <m:r>
                              <a:rPr lang="en-US" altLang="zh-CN" sz="2400" i="1">
                                <a:latin typeface="Cambria Math"/>
                              </a:rPr>
                              <m:t>′</m:t>
                            </m:r>
                          </m:sup>
                        </m:sSup>
                      </m:den>
                    </m:f>
                  </m:oMath>
                </a14:m>
                <a:r>
                  <a:rPr lang="zh-CN" altLang="en-US" sz="2400" dirty="0" smtClean="0"/>
                  <a:t> </a:t>
                </a:r>
                <a:r>
                  <a:rPr lang="zh-CN" altLang="en-US" sz="2400" dirty="0"/>
                  <a:t>可</a:t>
                </a:r>
                <a:r>
                  <a:rPr lang="zh-CN" altLang="en-US" sz="2400" dirty="0" smtClean="0"/>
                  <a:t>以建立虚</a:t>
                </a:r>
                <a:r>
                  <a:rPr lang="zh-CN" altLang="en-US" sz="2400" dirty="0"/>
                  <a:t>光子吸收模</a:t>
                </a:r>
                <a:r>
                  <a:rPr lang="zh-CN" altLang="en-US" sz="2400" dirty="0" smtClean="0"/>
                  <a:t>型求解得到。</a:t>
                </a:r>
                <a:endParaRPr lang="en-US" altLang="zh-CN" sz="2400" dirty="0"/>
              </a:p>
              <a:p>
                <a:pPr marL="342900" indent="-342900">
                  <a:spcBef>
                    <a:spcPct val="20000"/>
                  </a:spcBef>
                  <a:defRPr/>
                </a:pPr>
                <a:r>
                  <a:rPr lang="zh-CN" altLang="en-US" sz="2400" dirty="0" smtClean="0"/>
                  <a:t>     忽略详细的推导过程， </a:t>
                </a:r>
                <a14:m>
                  <m:oMath xmlns:m="http://schemas.openxmlformats.org/officeDocument/2006/math">
                    <m:r>
                      <a:rPr lang="zh-CN" altLang="en-US" sz="2400" i="1" dirty="0">
                        <a:latin typeface="Cambria Math"/>
                      </a:rPr>
                      <m:t>考虑</m:t>
                    </m:r>
                    <m:r>
                      <a:rPr lang="zh-CN" altLang="en-US" sz="2400" b="0" i="1" dirty="0" smtClean="0">
                        <a:latin typeface="Cambria Math"/>
                      </a:rPr>
                      <m:t>到</m:t>
                    </m:r>
                    <m:sSub>
                      <m:sSubPr>
                        <m:ctrlPr>
                          <a:rPr lang="en-US" altLang="zh-CN" sz="2400" i="1" smtClean="0">
                            <a:latin typeface="Cambria Math"/>
                          </a:rPr>
                        </m:ctrlPr>
                      </m:sSubPr>
                      <m:e>
                        <m:r>
                          <a:rPr lang="en-US" altLang="zh-CN" sz="2400" b="0" i="1" smtClean="0">
                            <a:latin typeface="Cambria Math"/>
                          </a:rPr>
                          <m:t>𝑇</m:t>
                        </m:r>
                      </m:e>
                      <m:sub>
                        <m:r>
                          <m:rPr>
                            <m:sty m:val="p"/>
                          </m:rPr>
                          <a:rPr lang="en-US" altLang="zh-CN" sz="2400" i="1">
                            <a:latin typeface="Cambria Math"/>
                          </a:rPr>
                          <m:t>max</m:t>
                        </m:r>
                      </m:sub>
                    </m:sSub>
                    <m:r>
                      <a:rPr lang="en-US" altLang="zh-CN" sz="2400" b="0" i="1" smtClean="0">
                        <a:latin typeface="Cambria Math"/>
                      </a:rPr>
                      <m:t>≈2</m:t>
                    </m:r>
                    <m:sSub>
                      <m:sSubPr>
                        <m:ctrlPr>
                          <a:rPr lang="en-US" altLang="zh-CN" sz="2400" b="0" i="1" smtClean="0">
                            <a:latin typeface="Cambria Math"/>
                          </a:rPr>
                        </m:ctrlPr>
                      </m:sSubPr>
                      <m:e>
                        <m:r>
                          <a:rPr lang="en-US" altLang="zh-CN" sz="2400" b="0" i="1" smtClean="0">
                            <a:latin typeface="Cambria Math"/>
                          </a:rPr>
                          <m:t>𝑚</m:t>
                        </m:r>
                      </m:e>
                      <m:sub>
                        <m:r>
                          <a:rPr lang="en-US" altLang="zh-CN" sz="2400" b="0" i="1" smtClean="0">
                            <a:latin typeface="Cambria Math"/>
                          </a:rPr>
                          <m:t>𝑒</m:t>
                        </m:r>
                      </m:sub>
                    </m:sSub>
                    <m:sSup>
                      <m:sSupPr>
                        <m:ctrlPr>
                          <a:rPr lang="en-US" altLang="zh-CN" sz="2400" b="0" i="1" smtClean="0">
                            <a:latin typeface="Cambria Math"/>
                          </a:rPr>
                        </m:ctrlPr>
                      </m:sSupPr>
                      <m:e>
                        <m:d>
                          <m:dPr>
                            <m:ctrlPr>
                              <a:rPr lang="en-US" altLang="zh-CN" sz="2400" b="0" i="1" smtClean="0">
                                <a:latin typeface="Cambria Math"/>
                              </a:rPr>
                            </m:ctrlPr>
                          </m:dPr>
                          <m:e>
                            <m:r>
                              <a:rPr lang="zh-CN" altLang="en-US" sz="2400" b="0" i="1" smtClean="0">
                                <a:latin typeface="Cambria Math"/>
                              </a:rPr>
                              <m:t>𝛽𝛾</m:t>
                            </m:r>
                            <m:r>
                              <a:rPr lang="en-US" altLang="zh-CN" sz="2400" b="0" i="1" smtClean="0">
                                <a:latin typeface="Cambria Math"/>
                              </a:rPr>
                              <m:t>𝑐</m:t>
                            </m:r>
                          </m:e>
                        </m:d>
                      </m:e>
                      <m:sup>
                        <m:r>
                          <a:rPr lang="en-US" altLang="zh-CN" sz="2400" b="0" i="1" smtClean="0">
                            <a:latin typeface="Cambria Math"/>
                          </a:rPr>
                          <m:t>2</m:t>
                        </m:r>
                      </m:sup>
                    </m:sSup>
                  </m:oMath>
                </a14:m>
                <a:r>
                  <a:rPr lang="en-US" altLang="zh-CN" sz="2400" dirty="0" smtClean="0"/>
                  <a:t>,  </a:t>
                </a:r>
                <a14:m>
                  <m:oMath xmlns:m="http://schemas.openxmlformats.org/officeDocument/2006/math">
                    <m:sSub>
                      <m:sSubPr>
                        <m:ctrlPr>
                          <a:rPr lang="en-US" altLang="zh-CN" sz="2400" i="1" dirty="0" smtClean="0">
                            <a:latin typeface="Cambria Math"/>
                          </a:rPr>
                        </m:ctrlPr>
                      </m:sSubPr>
                      <m:e>
                        <m:r>
                          <a:rPr lang="en-US" altLang="zh-CN" sz="2400" b="0" i="1" dirty="0" smtClean="0">
                            <a:latin typeface="Cambria Math"/>
                          </a:rPr>
                          <m:t>𝑛</m:t>
                        </m:r>
                      </m:e>
                      <m:sub>
                        <m:r>
                          <a:rPr lang="en-US" altLang="zh-CN" sz="2400" b="0" i="1" dirty="0" smtClean="0">
                            <a:latin typeface="Cambria Math"/>
                          </a:rPr>
                          <m:t>𝑒</m:t>
                        </m:r>
                      </m:sub>
                    </m:sSub>
                    <m:r>
                      <a:rPr lang="en-US" altLang="zh-CN" sz="2400" i="1" dirty="0" smtClean="0">
                        <a:latin typeface="Cambria Math"/>
                      </a:rPr>
                      <m:t>~</m:t>
                    </m:r>
                    <m:f>
                      <m:fPr>
                        <m:ctrlPr>
                          <a:rPr lang="en-US" altLang="zh-CN" sz="2400" i="1" dirty="0" smtClean="0">
                            <a:latin typeface="Cambria Math"/>
                          </a:rPr>
                        </m:ctrlPr>
                      </m:fPr>
                      <m:num>
                        <m:r>
                          <a:rPr lang="en-US" altLang="zh-CN" sz="2400" b="0" i="1" dirty="0" smtClean="0">
                            <a:latin typeface="Cambria Math"/>
                          </a:rPr>
                          <m:t>𝑍</m:t>
                        </m:r>
                        <m:sSub>
                          <m:sSubPr>
                            <m:ctrlPr>
                              <a:rPr lang="en-US" altLang="zh-CN" sz="2400" b="0" i="1" dirty="0" smtClean="0">
                                <a:latin typeface="Cambria Math"/>
                              </a:rPr>
                            </m:ctrlPr>
                          </m:sSubPr>
                          <m:e>
                            <m:r>
                              <a:rPr lang="en-US" altLang="zh-CN" sz="2400" b="0" i="1" dirty="0" smtClean="0">
                                <a:latin typeface="Cambria Math"/>
                              </a:rPr>
                              <m:t>𝑁</m:t>
                            </m:r>
                          </m:e>
                          <m:sub>
                            <m:r>
                              <a:rPr lang="en-US" altLang="zh-CN" sz="2400" b="0" i="1" dirty="0" smtClean="0">
                                <a:latin typeface="Cambria Math"/>
                              </a:rPr>
                              <m:t>𝐴</m:t>
                            </m:r>
                          </m:sub>
                        </m:sSub>
                      </m:num>
                      <m:den>
                        <m:r>
                          <a:rPr lang="en-US" altLang="zh-CN" sz="2400" b="0" i="1" dirty="0" smtClean="0">
                            <a:latin typeface="Cambria Math"/>
                          </a:rPr>
                          <m:t>𝐴</m:t>
                        </m:r>
                      </m:den>
                    </m:f>
                    <m:r>
                      <a:rPr lang="zh-CN" altLang="en-US" sz="2400" i="1" dirty="0" smtClean="0">
                        <a:latin typeface="Cambria Math"/>
                      </a:rPr>
                      <m:t>𝜌</m:t>
                    </m:r>
                  </m:oMath>
                </a14:m>
                <a:r>
                  <a:rPr lang="zh-CN" altLang="en-US" sz="2400" dirty="0" smtClean="0"/>
                  <a:t> ，</a:t>
                </a:r>
                <a:r>
                  <a:rPr lang="en-US" altLang="zh-CN" sz="2400" dirty="0"/>
                  <a:t> </a:t>
                </a:r>
                <a:r>
                  <a:rPr lang="en-US" altLang="zh-CN" sz="2400" dirty="0" smtClean="0"/>
                  <a:t>(</a:t>
                </a:r>
                <a:r>
                  <a:rPr lang="en-US" altLang="zh-CN" sz="2400" i="1" dirty="0" smtClean="0"/>
                  <a:t>dE/dx</a:t>
                </a:r>
                <a:r>
                  <a:rPr lang="zh-CN" altLang="en-US" sz="2400" dirty="0" smtClean="0"/>
                  <a:t>单位化为</a:t>
                </a:r>
                <a:r>
                  <a:rPr lang="en-US" altLang="zh-CN" sz="2400" dirty="0" smtClean="0"/>
                  <a:t>MeV/(g/cm</a:t>
                </a:r>
                <a:r>
                  <a:rPr lang="en-US" altLang="zh-CN" sz="2400" baseline="30000" dirty="0" smtClean="0"/>
                  <a:t>2</a:t>
                </a:r>
                <a:r>
                  <a:rPr lang="en-US" altLang="zh-CN" sz="2400" dirty="0" smtClean="0"/>
                  <a:t>) </a:t>
                </a:r>
                <a:r>
                  <a:rPr lang="zh-CN" altLang="en-US" sz="2400" dirty="0" smtClean="0"/>
                  <a:t>时，</a:t>
                </a:r>
                <a:r>
                  <a:rPr lang="zh-CN" altLang="en-US" sz="2400" dirty="0" smtClean="0">
                    <a:sym typeface="Symbol"/>
                  </a:rPr>
                  <a:t>消失</a:t>
                </a:r>
                <a:r>
                  <a:rPr lang="en-US" altLang="zh-CN" sz="2400" dirty="0" smtClean="0"/>
                  <a:t>)</a:t>
                </a:r>
                <a:r>
                  <a:rPr lang="zh-CN" altLang="en-US" sz="2400" dirty="0" smtClean="0"/>
                  <a:t> 得：</a:t>
                </a:r>
                <a:endParaRPr lang="en-US" altLang="zh-CN" sz="2400" dirty="0" smtClean="0"/>
              </a:p>
            </p:txBody>
          </p:sp>
        </mc:Choice>
        <mc:Fallback>
          <p:sp>
            <p:nvSpPr>
              <p:cNvPr id="13" name="Rectangle 3"/>
              <p:cNvSpPr txBox="1">
                <a:spLocks noRot="1" noChangeAspect="1" noMove="1" noResize="1" noEditPoints="1" noAdjustHandles="1" noChangeArrowheads="1" noChangeShapeType="1" noTextEdit="1"/>
              </p:cNvSpPr>
              <p:nvPr/>
            </p:nvSpPr>
            <p:spPr>
              <a:xfrm>
                <a:off x="0" y="3645024"/>
                <a:ext cx="9004292" cy="2042959"/>
              </a:xfrm>
              <a:prstGeom prst="rect">
                <a:avLst/>
              </a:prstGeom>
              <a:blipFill rotWithShape="1">
                <a:blip r:embed="rId2"/>
                <a:stretch>
                  <a:fillRect l="-1016" r="-440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 name="TextBox 1"/>
              <p:cNvSpPr txBox="1"/>
              <p:nvPr/>
            </p:nvSpPr>
            <p:spPr>
              <a:xfrm>
                <a:off x="-11432" y="2003831"/>
                <a:ext cx="5149618" cy="1058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a:rPr>
                        <m:t>−</m:t>
                      </m:r>
                      <m:f>
                        <m:fPr>
                          <m:ctrlPr>
                            <a:rPr lang="en-US" altLang="zh-CN" sz="2800" i="1" smtClean="0">
                              <a:latin typeface="Cambria Math"/>
                            </a:rPr>
                          </m:ctrlPr>
                        </m:fPr>
                        <m:num>
                          <m:r>
                            <a:rPr lang="en-US" altLang="zh-CN" sz="2800" i="1">
                              <a:latin typeface="Cambria Math"/>
                            </a:rPr>
                            <m:t>𝑑𝐸</m:t>
                          </m:r>
                        </m:num>
                        <m:den>
                          <m:r>
                            <a:rPr lang="en-US" altLang="zh-CN" sz="2800" i="1">
                              <a:latin typeface="Cambria Math"/>
                            </a:rPr>
                            <m:t>𝑑𝑥</m:t>
                          </m:r>
                        </m:den>
                      </m:f>
                      <m:r>
                        <a:rPr lang="en-US" altLang="zh-CN" sz="2800" b="0" i="1" smtClean="0">
                          <a:latin typeface="Cambria Math"/>
                        </a:rPr>
                        <m:t>=</m:t>
                      </m:r>
                      <m:nary>
                        <m:naryPr>
                          <m:ctrlPr>
                            <a:rPr lang="en-US" altLang="zh-CN" sz="2800" b="0" i="1" smtClean="0">
                              <a:latin typeface="Cambria Math"/>
                            </a:rPr>
                          </m:ctrlPr>
                        </m:naryPr>
                        <m:sub>
                          <m:r>
                            <m:rPr>
                              <m:brk m:alnAt="23"/>
                            </m:rPr>
                            <a:rPr lang="en-US" altLang="zh-CN" sz="2800" b="0" i="1" smtClean="0">
                              <a:latin typeface="Cambria Math"/>
                            </a:rPr>
                            <m:t>𝐼</m:t>
                          </m:r>
                        </m:sub>
                        <m:sup>
                          <m:sSub>
                            <m:sSubPr>
                              <m:ctrlPr>
                                <a:rPr lang="en-US" altLang="zh-CN" sz="2800" b="0" i="1" smtClean="0">
                                  <a:latin typeface="Cambria Math"/>
                                </a:rPr>
                              </m:ctrlPr>
                            </m:sSubPr>
                            <m:e>
                              <m:r>
                                <a:rPr lang="en-US" altLang="zh-CN" sz="2800" b="0" i="1" smtClean="0">
                                  <a:latin typeface="Cambria Math"/>
                                </a:rPr>
                                <m:t>𝑇</m:t>
                              </m:r>
                            </m:e>
                            <m:sub>
                              <m:r>
                                <m:rPr>
                                  <m:sty m:val="p"/>
                                </m:rPr>
                                <a:rPr lang="en-US" altLang="zh-CN" sz="2800" i="1">
                                  <a:latin typeface="Cambria Math"/>
                                </a:rPr>
                                <m:t>max</m:t>
                              </m:r>
                            </m:sub>
                          </m:sSub>
                        </m:sup>
                        <m:e>
                          <m:sSub>
                            <m:sSubPr>
                              <m:ctrlPr>
                                <a:rPr lang="en-US" altLang="zh-CN" sz="2800" b="0" i="1" smtClean="0">
                                  <a:latin typeface="Cambria Math"/>
                                </a:rPr>
                              </m:ctrlPr>
                            </m:sSubPr>
                            <m:e>
                              <m:r>
                                <a:rPr lang="en-US" altLang="zh-CN" sz="2800" b="0" i="1" smtClean="0">
                                  <a:latin typeface="Cambria Math"/>
                                </a:rPr>
                                <m:t>𝑛</m:t>
                              </m:r>
                            </m:e>
                            <m:sub>
                              <m:r>
                                <a:rPr lang="en-US" altLang="zh-CN" sz="2800" b="0" i="1" smtClean="0">
                                  <a:latin typeface="Cambria Math"/>
                                </a:rPr>
                                <m:t>𝑒</m:t>
                              </m:r>
                            </m:sub>
                          </m:sSub>
                          <m:f>
                            <m:fPr>
                              <m:ctrlPr>
                                <a:rPr lang="en-US" altLang="zh-CN" sz="2800" b="0" i="1" smtClean="0">
                                  <a:latin typeface="Cambria Math"/>
                                </a:rPr>
                              </m:ctrlPr>
                            </m:fPr>
                            <m:num>
                              <m:r>
                                <a:rPr lang="en-US" altLang="zh-CN" sz="2800" b="0" i="1" smtClean="0">
                                  <a:latin typeface="Cambria Math"/>
                                </a:rPr>
                                <m:t>𝑑</m:t>
                              </m:r>
                              <m:r>
                                <a:rPr lang="zh-CN" altLang="en-US" sz="2800" b="0" i="1" smtClean="0">
                                  <a:latin typeface="Cambria Math"/>
                                </a:rPr>
                                <m:t>𝜎</m:t>
                              </m:r>
                            </m:num>
                            <m:den>
                              <m:r>
                                <a:rPr lang="en-US" altLang="zh-CN" sz="2800" b="0" i="1" smtClean="0">
                                  <a:latin typeface="Cambria Math"/>
                                </a:rPr>
                                <m:t>𝑑</m:t>
                              </m:r>
                              <m:sSup>
                                <m:sSupPr>
                                  <m:ctrlPr>
                                    <a:rPr lang="en-US" altLang="zh-CN" sz="2800" b="0" i="1" smtClean="0">
                                      <a:latin typeface="Cambria Math"/>
                                    </a:rPr>
                                  </m:ctrlPr>
                                </m:sSupPr>
                                <m:e>
                                  <m:r>
                                    <a:rPr lang="en-US" altLang="zh-CN" sz="2800" b="0" i="1" smtClean="0">
                                      <a:latin typeface="Cambria Math"/>
                                    </a:rPr>
                                    <m:t>𝐸</m:t>
                                  </m:r>
                                </m:e>
                                <m:sup>
                                  <m:r>
                                    <a:rPr lang="en-US" altLang="zh-CN" sz="2800" b="0" i="1" smtClean="0">
                                      <a:latin typeface="Cambria Math"/>
                                    </a:rPr>
                                    <m:t>′</m:t>
                                  </m:r>
                                </m:sup>
                              </m:sSup>
                            </m:den>
                          </m:f>
                        </m:e>
                      </m:nary>
                      <m:r>
                        <a:rPr lang="en-US" altLang="zh-CN" sz="2800" i="1">
                          <a:latin typeface="Cambria Math"/>
                        </a:rPr>
                        <m:t>𝑑</m:t>
                      </m:r>
                      <m:sSup>
                        <m:sSupPr>
                          <m:ctrlPr>
                            <a:rPr lang="en-US" altLang="zh-CN" sz="2800" i="1">
                              <a:latin typeface="Cambria Math"/>
                            </a:rPr>
                          </m:ctrlPr>
                        </m:sSupPr>
                        <m:e>
                          <m:r>
                            <a:rPr lang="en-US" altLang="zh-CN" sz="2800" i="1">
                              <a:latin typeface="Cambria Math"/>
                            </a:rPr>
                            <m:t>𝐸</m:t>
                          </m:r>
                        </m:e>
                        <m:sup>
                          <m:r>
                            <a:rPr lang="en-US" altLang="zh-CN" sz="2800" i="1">
                              <a:latin typeface="Cambria Math"/>
                            </a:rPr>
                            <m:t>′</m:t>
                          </m:r>
                        </m:sup>
                      </m:sSup>
                    </m:oMath>
                  </m:oMathPara>
                </a14:m>
                <a:endParaRPr lang="zh-CN" altLang="en-US" sz="2800" i="1" dirty="0"/>
              </a:p>
            </p:txBody>
          </p:sp>
        </mc:Choice>
        <mc:Fallback>
          <p:sp>
            <p:nvSpPr>
              <p:cNvPr id="2" name="TextBox 1"/>
              <p:cNvSpPr txBox="1">
                <a:spLocks noRot="1" noChangeAspect="1" noMove="1" noResize="1" noEditPoints="1" noAdjustHandles="1" noChangeArrowheads="1" noChangeShapeType="1" noTextEdit="1"/>
              </p:cNvSpPr>
              <p:nvPr/>
            </p:nvSpPr>
            <p:spPr>
              <a:xfrm>
                <a:off x="-11432" y="2003831"/>
                <a:ext cx="5149618" cy="1058688"/>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0" y="5759753"/>
                <a:ext cx="9144000" cy="1065613"/>
              </a:xfrm>
              <a:prstGeom prst="rect">
                <a:avLst/>
              </a:prstGeom>
              <a:solidFill>
                <a:schemeClr val="accent3">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a:rPr>
                        <m:t>−</m:t>
                      </m:r>
                      <m:f>
                        <m:fPr>
                          <m:ctrlPr>
                            <a:rPr lang="en-US" altLang="zh-CN" sz="2800" i="1">
                              <a:latin typeface="Cambria Math"/>
                            </a:rPr>
                          </m:ctrlPr>
                        </m:fPr>
                        <m:num>
                          <m:r>
                            <a:rPr lang="en-US" altLang="zh-CN" sz="2800" i="1">
                              <a:latin typeface="Cambria Math"/>
                            </a:rPr>
                            <m:t>𝑑𝐸</m:t>
                          </m:r>
                        </m:num>
                        <m:den>
                          <m:r>
                            <a:rPr lang="en-US" altLang="zh-CN" sz="2800" i="1">
                              <a:latin typeface="Cambria Math"/>
                            </a:rPr>
                            <m:t>𝑑𝑥</m:t>
                          </m:r>
                        </m:den>
                      </m:f>
                      <m:r>
                        <a:rPr lang="en-US" altLang="zh-CN" sz="2800" i="1">
                          <a:latin typeface="Cambria Math"/>
                        </a:rPr>
                        <m:t>=</m:t>
                      </m:r>
                      <m:r>
                        <a:rPr lang="zh-CN" altLang="en-US" sz="2800" i="1">
                          <a:latin typeface="Cambria Math"/>
                        </a:rPr>
                        <m:t>𝜅</m:t>
                      </m:r>
                      <m:sSubSup>
                        <m:sSubSupPr>
                          <m:ctrlPr>
                            <a:rPr lang="en-US" altLang="zh-CN" sz="2800" i="1">
                              <a:latin typeface="Cambria Math"/>
                            </a:rPr>
                          </m:ctrlPr>
                        </m:sSubSupPr>
                        <m:e>
                          <m:r>
                            <a:rPr lang="en-US" altLang="zh-CN" sz="2800" i="1">
                              <a:latin typeface="Cambria Math"/>
                            </a:rPr>
                            <m:t>𝑧</m:t>
                          </m:r>
                        </m:e>
                        <m:sub>
                          <m:r>
                            <a:rPr lang="en-US" altLang="zh-CN" sz="2800" i="1">
                              <a:latin typeface="Cambria Math"/>
                            </a:rPr>
                            <m:t>𝑖𝑛</m:t>
                          </m:r>
                        </m:sub>
                        <m:sup>
                          <m:r>
                            <a:rPr lang="en-US" altLang="zh-CN" sz="2800" i="1">
                              <a:latin typeface="Cambria Math"/>
                            </a:rPr>
                            <m:t>2</m:t>
                          </m:r>
                        </m:sup>
                      </m:sSubSup>
                      <m:f>
                        <m:fPr>
                          <m:ctrlPr>
                            <a:rPr lang="en-US" altLang="zh-CN" sz="2800" i="1">
                              <a:latin typeface="Cambria Math"/>
                            </a:rPr>
                          </m:ctrlPr>
                        </m:fPr>
                        <m:num>
                          <m:r>
                            <a:rPr lang="en-US" altLang="zh-CN" sz="2800" i="1">
                              <a:latin typeface="Cambria Math"/>
                            </a:rPr>
                            <m:t>𝑍</m:t>
                          </m:r>
                        </m:num>
                        <m:den>
                          <m:r>
                            <a:rPr lang="en-US" altLang="zh-CN" sz="2800" i="1">
                              <a:latin typeface="Cambria Math"/>
                            </a:rPr>
                            <m:t>𝐴</m:t>
                          </m:r>
                        </m:den>
                      </m:f>
                      <m:f>
                        <m:fPr>
                          <m:ctrlPr>
                            <a:rPr lang="en-US" altLang="zh-CN" sz="2800" i="1">
                              <a:latin typeface="Cambria Math"/>
                            </a:rPr>
                          </m:ctrlPr>
                        </m:fPr>
                        <m:num>
                          <m:r>
                            <a:rPr lang="en-US" altLang="zh-CN" sz="2800" i="1">
                              <a:latin typeface="Cambria Math"/>
                            </a:rPr>
                            <m:t>1</m:t>
                          </m:r>
                        </m:num>
                        <m:den>
                          <m:sSup>
                            <m:sSupPr>
                              <m:ctrlPr>
                                <a:rPr lang="en-US" altLang="zh-CN" sz="2800" i="1">
                                  <a:latin typeface="Cambria Math"/>
                                </a:rPr>
                              </m:ctrlPr>
                            </m:sSupPr>
                            <m:e>
                              <m:r>
                                <a:rPr lang="zh-CN" altLang="en-US" sz="2800" i="1">
                                  <a:latin typeface="Cambria Math"/>
                                </a:rPr>
                                <m:t>𝛽</m:t>
                              </m:r>
                            </m:e>
                            <m:sup>
                              <m:r>
                                <a:rPr lang="en-US" altLang="zh-CN" sz="2800" i="1">
                                  <a:latin typeface="Cambria Math"/>
                                </a:rPr>
                                <m:t>2</m:t>
                              </m:r>
                            </m:sup>
                          </m:sSup>
                        </m:den>
                      </m:f>
                      <m:d>
                        <m:dPr>
                          <m:begChr m:val="{"/>
                          <m:endChr m:val="}"/>
                          <m:ctrlPr>
                            <a:rPr lang="en-US" altLang="zh-CN" sz="2800" i="1">
                              <a:latin typeface="Cambria Math"/>
                            </a:rPr>
                          </m:ctrlPr>
                        </m:dPr>
                        <m:e>
                          <m:d>
                            <m:dPr>
                              <m:begChr m:val="["/>
                              <m:endChr m:val="]"/>
                              <m:ctrlPr>
                                <a:rPr lang="en-US" altLang="zh-CN" sz="2800" i="1">
                                  <a:latin typeface="Cambria Math"/>
                                </a:rPr>
                              </m:ctrlPr>
                            </m:dPr>
                            <m:e>
                              <m:r>
                                <m:rPr>
                                  <m:sty m:val="p"/>
                                </m:rPr>
                                <a:rPr lang="en-US" altLang="zh-CN" sz="2800">
                                  <a:latin typeface="Cambria Math"/>
                                </a:rPr>
                                <m:t>ln</m:t>
                              </m:r>
                              <m:f>
                                <m:fPr>
                                  <m:ctrlPr>
                                    <a:rPr lang="en-US" altLang="zh-CN" sz="2800" i="1">
                                      <a:latin typeface="Cambria Math"/>
                                    </a:rPr>
                                  </m:ctrlPr>
                                </m:fPr>
                                <m:num>
                                  <m:r>
                                    <a:rPr lang="en-US" altLang="zh-CN" sz="2800" i="1">
                                      <a:latin typeface="Cambria Math"/>
                                      <a:ea typeface="宋体" panose="02010600030101010101" pitchFamily="2" charset="-122"/>
                                    </a:rPr>
                                    <m:t>2</m:t>
                                  </m:r>
                                  <m:sSub>
                                    <m:sSubPr>
                                      <m:ctrlPr>
                                        <a:rPr lang="en-US" altLang="zh-CN" sz="2800" i="1">
                                          <a:latin typeface="Cambria Math"/>
                                          <a:ea typeface="宋体" panose="02010600030101010101" pitchFamily="2" charset="-122"/>
                                        </a:rPr>
                                      </m:ctrlPr>
                                    </m:sSubPr>
                                    <m:e>
                                      <m:r>
                                        <a:rPr lang="en-US" altLang="zh-CN" sz="2800" i="1">
                                          <a:latin typeface="Cambria Math"/>
                                          <a:ea typeface="宋体" panose="02010600030101010101" pitchFamily="2" charset="-122"/>
                                        </a:rPr>
                                        <m:t>𝑚</m:t>
                                      </m:r>
                                    </m:e>
                                    <m:sub>
                                      <m:r>
                                        <a:rPr lang="en-US" altLang="zh-CN" sz="2800" i="1">
                                          <a:latin typeface="Cambria Math"/>
                                          <a:ea typeface="宋体" panose="02010600030101010101" pitchFamily="2" charset="-122"/>
                                        </a:rPr>
                                        <m:t>𝑒</m:t>
                                      </m:r>
                                    </m:sub>
                                  </m:sSub>
                                  <m:sSup>
                                    <m:sSupPr>
                                      <m:ctrlPr>
                                        <a:rPr lang="en-US" altLang="zh-CN" sz="2800" i="1">
                                          <a:latin typeface="Cambria Math"/>
                                          <a:ea typeface="宋体" panose="02010600030101010101" pitchFamily="2" charset="-122"/>
                                        </a:rPr>
                                      </m:ctrlPr>
                                    </m:sSupPr>
                                    <m:e>
                                      <m:d>
                                        <m:dPr>
                                          <m:ctrlPr>
                                            <a:rPr lang="en-US" altLang="zh-CN" sz="2800" i="1">
                                              <a:latin typeface="Cambria Math"/>
                                              <a:ea typeface="宋体" panose="02010600030101010101" pitchFamily="2" charset="-122"/>
                                            </a:rPr>
                                          </m:ctrlPr>
                                        </m:dPr>
                                        <m:e>
                                          <m:r>
                                            <a:rPr lang="zh-CN" altLang="en-US" sz="2800" i="1">
                                              <a:latin typeface="Cambria Math"/>
                                              <a:ea typeface="宋体" panose="02010600030101010101" pitchFamily="2" charset="-122"/>
                                            </a:rPr>
                                            <m:t>𝛽𝛾</m:t>
                                          </m:r>
                                          <m:r>
                                            <a:rPr lang="en-US" altLang="zh-CN" sz="2800" i="1">
                                              <a:latin typeface="Cambria Math"/>
                                              <a:ea typeface="宋体" panose="02010600030101010101" pitchFamily="2" charset="-122"/>
                                            </a:rPr>
                                            <m:t>𝑐</m:t>
                                          </m:r>
                                        </m:e>
                                      </m:d>
                                    </m:e>
                                    <m:sup>
                                      <m:r>
                                        <a:rPr lang="en-US" altLang="zh-CN" sz="2800" i="1">
                                          <a:latin typeface="Cambria Math"/>
                                          <a:ea typeface="宋体" panose="02010600030101010101" pitchFamily="2" charset="-122"/>
                                        </a:rPr>
                                        <m:t>2</m:t>
                                      </m:r>
                                    </m:sup>
                                  </m:sSup>
                                </m:num>
                                <m:den>
                                  <m:r>
                                    <a:rPr lang="en-US" altLang="zh-CN" sz="2800" i="1">
                                      <a:latin typeface="Cambria Math"/>
                                    </a:rPr>
                                    <m:t>𝐼</m:t>
                                  </m:r>
                                </m:den>
                              </m:f>
                            </m:e>
                          </m:d>
                          <m:r>
                            <a:rPr lang="en-US" altLang="zh-CN" sz="2800" i="1">
                              <a:latin typeface="Cambria Math"/>
                            </a:rPr>
                            <m:t>−</m:t>
                          </m:r>
                          <m:sSup>
                            <m:sSupPr>
                              <m:ctrlPr>
                                <a:rPr lang="en-US" altLang="zh-CN" sz="2800" i="1">
                                  <a:latin typeface="Cambria Math"/>
                                </a:rPr>
                              </m:ctrlPr>
                            </m:sSupPr>
                            <m:e>
                              <m:r>
                                <a:rPr lang="zh-CN" altLang="en-US" sz="2800" i="1">
                                  <a:latin typeface="Cambria Math"/>
                                </a:rPr>
                                <m:t>𝛽</m:t>
                              </m:r>
                            </m:e>
                            <m:sup>
                              <m:r>
                                <a:rPr lang="en-US" altLang="zh-CN" sz="2800" i="1">
                                  <a:latin typeface="Cambria Math"/>
                                </a:rPr>
                                <m:t>2</m:t>
                              </m:r>
                            </m:sup>
                          </m:sSup>
                          <m:r>
                            <a:rPr lang="en-US" altLang="zh-CN" sz="2800" i="1">
                              <a:latin typeface="Cambria Math"/>
                            </a:rPr>
                            <m:t>−</m:t>
                          </m:r>
                          <m:f>
                            <m:fPr>
                              <m:ctrlPr>
                                <a:rPr lang="en-US" altLang="zh-CN" sz="2800" i="1">
                                  <a:latin typeface="Cambria Math"/>
                                </a:rPr>
                              </m:ctrlPr>
                            </m:fPr>
                            <m:num>
                              <m:r>
                                <a:rPr lang="zh-CN" altLang="en-US" sz="2800" i="1">
                                  <a:latin typeface="Cambria Math"/>
                                </a:rPr>
                                <m:t>𝛿</m:t>
                              </m:r>
                            </m:num>
                            <m:den>
                              <m:r>
                                <a:rPr lang="en-US" altLang="zh-CN" sz="2800" i="1">
                                  <a:latin typeface="Cambria Math"/>
                                </a:rPr>
                                <m:t>2</m:t>
                              </m:r>
                            </m:den>
                          </m:f>
                        </m:e>
                      </m:d>
                    </m:oMath>
                  </m:oMathPara>
                </a14:m>
                <a:endParaRPr lang="zh-CN" altLang="en-US" sz="2800" i="1" dirty="0"/>
              </a:p>
            </p:txBody>
          </p:sp>
        </mc:Choice>
        <mc:Fallback xmlns="">
          <p:sp>
            <p:nvSpPr>
              <p:cNvPr id="3" name="矩形 2"/>
              <p:cNvSpPr>
                <a:spLocks noRot="1" noChangeAspect="1" noMove="1" noResize="1" noEditPoints="1" noAdjustHandles="1" noChangeArrowheads="1" noChangeShapeType="1" noTextEdit="1"/>
              </p:cNvSpPr>
              <p:nvPr/>
            </p:nvSpPr>
            <p:spPr>
              <a:xfrm>
                <a:off x="0" y="5759753"/>
                <a:ext cx="9144000" cy="1065613"/>
              </a:xfrm>
              <a:prstGeom prst="rect">
                <a:avLst/>
              </a:prstGeom>
              <a:blipFill rotWithShape="1">
                <a:blip r:embed="rId4"/>
                <a:stretch>
                  <a:fillRect/>
                </a:stretch>
              </a:blipFill>
            </p:spPr>
            <p:txBody>
              <a:bodyPr/>
              <a:lstStyle/>
              <a:p>
                <a:r>
                  <a:rPr lang="zh-CN" altLang="en-US">
                    <a:noFill/>
                  </a:rPr>
                  <a:t> </a:t>
                </a:r>
              </a:p>
            </p:txBody>
          </p:sp>
        </mc:Fallback>
      </mc:AlternateContent>
      <p:grpSp>
        <p:nvGrpSpPr>
          <p:cNvPr id="5" name="组合 4"/>
          <p:cNvGrpSpPr/>
          <p:nvPr/>
        </p:nvGrpSpPr>
        <p:grpSpPr>
          <a:xfrm>
            <a:off x="5992176" y="1167461"/>
            <a:ext cx="3151824" cy="2045516"/>
            <a:chOff x="5992176" y="1167461"/>
            <a:chExt cx="3151824" cy="2045516"/>
          </a:xfrm>
        </p:grpSpPr>
        <p:grpSp>
          <p:nvGrpSpPr>
            <p:cNvPr id="14" name="组合 23"/>
            <p:cNvGrpSpPr/>
            <p:nvPr/>
          </p:nvGrpSpPr>
          <p:grpSpPr>
            <a:xfrm>
              <a:off x="5992176" y="1167461"/>
              <a:ext cx="3151824" cy="2045516"/>
              <a:chOff x="2928927" y="2067349"/>
              <a:chExt cx="4357717" cy="2137937"/>
            </a:xfrm>
          </p:grpSpPr>
          <p:sp>
            <p:nvSpPr>
              <p:cNvPr id="15" name="矩形 14"/>
              <p:cNvSpPr/>
              <p:nvPr/>
            </p:nvSpPr>
            <p:spPr>
              <a:xfrm>
                <a:off x="3571868" y="2643182"/>
                <a:ext cx="1785950" cy="1214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p:cNvCxnSpPr/>
              <p:nvPr/>
            </p:nvCxnSpPr>
            <p:spPr>
              <a:xfrm>
                <a:off x="2965999" y="3286124"/>
                <a:ext cx="1285884" cy="1588"/>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17" name="直接箭头连接符 16"/>
              <p:cNvCxnSpPr/>
              <p:nvPr/>
            </p:nvCxnSpPr>
            <p:spPr>
              <a:xfrm flipV="1">
                <a:off x="4500562" y="2571744"/>
                <a:ext cx="2071702" cy="642942"/>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sp>
            <p:nvSpPr>
              <p:cNvPr id="18" name="任意多边形 17"/>
              <p:cNvSpPr/>
              <p:nvPr/>
            </p:nvSpPr>
            <p:spPr>
              <a:xfrm>
                <a:off x="4500562" y="3214686"/>
                <a:ext cx="1790700" cy="990600"/>
              </a:xfrm>
              <a:custGeom>
                <a:avLst/>
                <a:gdLst>
                  <a:gd name="connsiteX0" fmla="*/ 0 w 1790700"/>
                  <a:gd name="connsiteY0" fmla="*/ 133350 h 990600"/>
                  <a:gd name="connsiteX1" fmla="*/ 0 w 1790700"/>
                  <a:gd name="connsiteY1" fmla="*/ 133350 h 990600"/>
                  <a:gd name="connsiteX2" fmla="*/ 190500 w 1790700"/>
                  <a:gd name="connsiteY2" fmla="*/ 0 h 990600"/>
                  <a:gd name="connsiteX3" fmla="*/ 266700 w 1790700"/>
                  <a:gd name="connsiteY3" fmla="*/ 361950 h 990600"/>
                  <a:gd name="connsiteX4" fmla="*/ 533400 w 1790700"/>
                  <a:gd name="connsiteY4" fmla="*/ 209550 h 990600"/>
                  <a:gd name="connsiteX5" fmla="*/ 571500 w 1790700"/>
                  <a:gd name="connsiteY5" fmla="*/ 552450 h 990600"/>
                  <a:gd name="connsiteX6" fmla="*/ 876300 w 1790700"/>
                  <a:gd name="connsiteY6" fmla="*/ 400050 h 990600"/>
                  <a:gd name="connsiteX7" fmla="*/ 895350 w 1790700"/>
                  <a:gd name="connsiteY7" fmla="*/ 704850 h 990600"/>
                  <a:gd name="connsiteX8" fmla="*/ 1162050 w 1790700"/>
                  <a:gd name="connsiteY8" fmla="*/ 552450 h 990600"/>
                  <a:gd name="connsiteX9" fmla="*/ 1181100 w 1790700"/>
                  <a:gd name="connsiteY9" fmla="*/ 876300 h 990600"/>
                  <a:gd name="connsiteX10" fmla="*/ 1352550 w 1790700"/>
                  <a:gd name="connsiteY10" fmla="*/ 800100 h 990600"/>
                  <a:gd name="connsiteX11" fmla="*/ 1790700 w 1790700"/>
                  <a:gd name="connsiteY11"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0700" h="990600">
                    <a:moveTo>
                      <a:pt x="0" y="133350"/>
                    </a:moveTo>
                    <a:lnTo>
                      <a:pt x="0" y="133350"/>
                    </a:lnTo>
                    <a:lnTo>
                      <a:pt x="190500" y="0"/>
                    </a:lnTo>
                    <a:cubicBezTo>
                      <a:pt x="219674" y="641824"/>
                      <a:pt x="238125" y="346075"/>
                      <a:pt x="266700" y="361950"/>
                    </a:cubicBezTo>
                    <a:lnTo>
                      <a:pt x="533400" y="209550"/>
                    </a:lnTo>
                    <a:lnTo>
                      <a:pt x="571500" y="552450"/>
                    </a:lnTo>
                    <a:lnTo>
                      <a:pt x="876300" y="400050"/>
                    </a:lnTo>
                    <a:lnTo>
                      <a:pt x="895350" y="704850"/>
                    </a:lnTo>
                    <a:lnTo>
                      <a:pt x="1162050" y="552450"/>
                    </a:lnTo>
                    <a:lnTo>
                      <a:pt x="1181100" y="876300"/>
                    </a:lnTo>
                    <a:lnTo>
                      <a:pt x="1352550" y="800100"/>
                    </a:lnTo>
                    <a:lnTo>
                      <a:pt x="1790700" y="990600"/>
                    </a:lnTo>
                  </a:path>
                </a:pathLst>
              </a:custGeom>
              <a:ln>
                <a:solidFill>
                  <a:srgbClr val="FF0000"/>
                </a:solidFill>
                <a:headEnd type="none" w="med" len="med"/>
                <a:tailEnd type="triangle" w="lg" len="lg"/>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a:p>
            </p:txBody>
          </p:sp>
          <p:sp>
            <p:nvSpPr>
              <p:cNvPr id="19" name="弧形 18"/>
              <p:cNvSpPr/>
              <p:nvPr/>
            </p:nvSpPr>
            <p:spPr>
              <a:xfrm>
                <a:off x="5357818" y="2928934"/>
                <a:ext cx="357190" cy="914400"/>
              </a:xfrm>
              <a:prstGeom prst="arc">
                <a:avLst>
                  <a:gd name="adj1" fmla="val 16200000"/>
                  <a:gd name="adj2" fmla="val 4522748"/>
                </a:avLst>
              </a:prstGeom>
              <a:ln>
                <a:solidFill>
                  <a:schemeClr val="tx1"/>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20" name="内容占位符 2"/>
              <p:cNvSpPr txBox="1">
                <a:spLocks/>
              </p:cNvSpPr>
              <p:nvPr/>
            </p:nvSpPr>
            <p:spPr>
              <a:xfrm>
                <a:off x="5786446" y="3000372"/>
                <a:ext cx="642942" cy="714380"/>
              </a:xfrm>
              <a:prstGeom prst="rect">
                <a:avLst/>
              </a:prstGeom>
            </p:spPr>
            <p:txBody>
              <a:bodyPr vert="horz" lIns="91440" tIns="45720" rIns="91440" bIns="45720" rtlCol="0">
                <a:normAutofit fontScale="85000" lnSpcReduction="10000"/>
              </a:bodyPr>
              <a:lstStyle/>
              <a:p>
                <a:pPr marL="342900" indent="-342900">
                  <a:spcBef>
                    <a:spcPct val="20000"/>
                  </a:spcBef>
                </a:pPr>
                <a:r>
                  <a:rPr lang="en-US" altLang="zh-CN" sz="3200" dirty="0">
                    <a:sym typeface="Symbol"/>
                  </a:rPr>
                  <a:t></a:t>
                </a:r>
                <a:r>
                  <a:rPr lang="en-US" altLang="zh-CN" sz="3200" baseline="-25000" dirty="0">
                    <a:sym typeface="Symbol"/>
                  </a:rPr>
                  <a:t>c</a:t>
                </a:r>
                <a:endParaRPr lang="en-US" altLang="zh-CN" sz="3200" baseline="-25000" dirty="0"/>
              </a:p>
            </p:txBody>
          </p:sp>
          <p:sp>
            <p:nvSpPr>
              <p:cNvPr id="21" name="内容占位符 2"/>
              <p:cNvSpPr txBox="1">
                <a:spLocks/>
              </p:cNvSpPr>
              <p:nvPr/>
            </p:nvSpPr>
            <p:spPr>
              <a:xfrm>
                <a:off x="6450542" y="2067349"/>
                <a:ext cx="642942" cy="714380"/>
              </a:xfrm>
              <a:prstGeom prst="rect">
                <a:avLst/>
              </a:prstGeom>
            </p:spPr>
            <p:txBody>
              <a:bodyPr vert="horz" lIns="91440" tIns="45720" rIns="91440" bIns="45720" rtlCol="0">
                <a:normAutofit/>
              </a:bodyPr>
              <a:lstStyle/>
              <a:p>
                <a:pPr marL="342900" indent="-342900">
                  <a:spcBef>
                    <a:spcPct val="20000"/>
                  </a:spcBef>
                </a:pPr>
                <a:r>
                  <a:rPr lang="en-US" altLang="zh-CN" sz="3200" b="1" dirty="0">
                    <a:sym typeface="Symbol"/>
                  </a:rPr>
                  <a:t>p</a:t>
                </a:r>
                <a:r>
                  <a:rPr lang="en-US" altLang="zh-CN" sz="3200" dirty="0">
                    <a:sym typeface="Symbol"/>
                  </a:rPr>
                  <a:t>’</a:t>
                </a:r>
                <a:endParaRPr lang="en-US" altLang="zh-CN" sz="3200" baseline="-25000" dirty="0"/>
              </a:p>
            </p:txBody>
          </p:sp>
          <p:sp>
            <p:nvSpPr>
              <p:cNvPr id="22" name="内容占位符 2"/>
              <p:cNvSpPr txBox="1">
                <a:spLocks/>
              </p:cNvSpPr>
              <p:nvPr/>
            </p:nvSpPr>
            <p:spPr>
              <a:xfrm>
                <a:off x="2928927" y="2629979"/>
                <a:ext cx="642942" cy="714380"/>
              </a:xfrm>
              <a:prstGeom prst="rect">
                <a:avLst/>
              </a:prstGeom>
            </p:spPr>
            <p:txBody>
              <a:bodyPr vert="horz" lIns="91440" tIns="45720" rIns="91440" bIns="45720" rtlCol="0">
                <a:normAutofit/>
              </a:bodyPr>
              <a:lstStyle/>
              <a:p>
                <a:pPr marL="342900" indent="-342900">
                  <a:spcBef>
                    <a:spcPct val="20000"/>
                  </a:spcBef>
                </a:pPr>
                <a:r>
                  <a:rPr lang="en-US" altLang="zh-CN" sz="3200" b="1" dirty="0">
                    <a:sym typeface="Symbol"/>
                  </a:rPr>
                  <a:t>p</a:t>
                </a:r>
                <a:endParaRPr lang="en-US" altLang="zh-CN" sz="3200" baseline="-25000" dirty="0"/>
              </a:p>
            </p:txBody>
          </p:sp>
          <p:sp>
            <p:nvSpPr>
              <p:cNvPr id="23" name="内容占位符 2"/>
              <p:cNvSpPr txBox="1">
                <a:spLocks/>
              </p:cNvSpPr>
              <p:nvPr/>
            </p:nvSpPr>
            <p:spPr>
              <a:xfrm>
                <a:off x="6357950" y="3429000"/>
                <a:ext cx="928694" cy="714380"/>
              </a:xfrm>
              <a:prstGeom prst="rect">
                <a:avLst/>
              </a:prstGeom>
            </p:spPr>
            <p:txBody>
              <a:bodyPr vert="horz" lIns="91440" tIns="45720" rIns="91440" bIns="45720" rtlCol="0">
                <a:normAutofit/>
              </a:bodyPr>
              <a:lstStyle/>
              <a:p>
                <a:pPr marL="342900" indent="-342900">
                  <a:spcBef>
                    <a:spcPct val="20000"/>
                  </a:spcBef>
                </a:pPr>
                <a:r>
                  <a:rPr lang="en-US" altLang="zh-CN" sz="3200" b="1" dirty="0">
                    <a:sym typeface="Symbol"/>
                  </a:rPr>
                  <a:t>p</a:t>
                </a:r>
                <a:r>
                  <a:rPr lang="en-US" altLang="zh-CN" sz="3200" b="1" baseline="-25000" dirty="0">
                    <a:sym typeface="Symbol"/>
                  </a:rPr>
                  <a:t></a:t>
                </a:r>
                <a:endParaRPr lang="en-US" altLang="zh-CN" sz="3200" baseline="-25000" dirty="0"/>
              </a:p>
            </p:txBody>
          </p:sp>
        </p:grpSp>
        <p:sp>
          <p:nvSpPr>
            <p:cNvPr id="4" name="椭圆 3"/>
            <p:cNvSpPr/>
            <p:nvPr/>
          </p:nvSpPr>
          <p:spPr>
            <a:xfrm>
              <a:off x="6910282" y="2176721"/>
              <a:ext cx="219979" cy="25251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4" name="直接连接符 23"/>
          <p:cNvCxnSpPr/>
          <p:nvPr/>
        </p:nvCxnSpPr>
        <p:spPr>
          <a:xfrm>
            <a:off x="0" y="764704"/>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79512" y="817694"/>
            <a:ext cx="4336187" cy="461665"/>
          </a:xfrm>
          <a:prstGeom prst="rect">
            <a:avLst/>
          </a:prstGeom>
        </p:spPr>
        <p:txBody>
          <a:bodyPr wrap="none">
            <a:spAutoFit/>
          </a:bodyPr>
          <a:lstStyle/>
          <a:p>
            <a:r>
              <a:rPr lang="en-US" altLang="zh-CN" sz="2400" dirty="0" smtClean="0"/>
              <a:t>Allision</a:t>
            </a:r>
            <a:r>
              <a:rPr lang="en-US" altLang="zh-CN" sz="2400" dirty="0"/>
              <a:t>, Wright and Cobb, 1980s</a:t>
            </a:r>
            <a:endParaRPr lang="zh-CN" altLang="en-US" sz="2400" dirty="0"/>
          </a:p>
        </p:txBody>
      </p:sp>
      <p:sp>
        <p:nvSpPr>
          <p:cNvPr id="7" name="矩形 6"/>
          <p:cNvSpPr/>
          <p:nvPr/>
        </p:nvSpPr>
        <p:spPr>
          <a:xfrm>
            <a:off x="6628" y="1345469"/>
            <a:ext cx="6678488" cy="646331"/>
          </a:xfrm>
          <a:prstGeom prst="rect">
            <a:avLst/>
          </a:prstGeom>
        </p:spPr>
        <p:txBody>
          <a:bodyPr wrap="square">
            <a:spAutoFit/>
          </a:bodyPr>
          <a:lstStyle/>
          <a:p>
            <a:r>
              <a:rPr lang="zh-CN" altLang="en-US" dirty="0"/>
              <a:t>带电粒子同靶物质的电磁相互作用</a:t>
            </a:r>
            <a:r>
              <a:rPr lang="zh-CN" altLang="en-US" dirty="0" smtClean="0"/>
              <a:t>致介质激</a:t>
            </a:r>
            <a:r>
              <a:rPr lang="zh-CN" altLang="en-US" dirty="0"/>
              <a:t>发</a:t>
            </a:r>
            <a:r>
              <a:rPr lang="en-US" altLang="zh-CN" dirty="0"/>
              <a:t>/</a:t>
            </a:r>
            <a:r>
              <a:rPr lang="zh-CN" altLang="en-US" dirty="0"/>
              <a:t>电离</a:t>
            </a:r>
            <a:r>
              <a:rPr lang="en-US" altLang="zh-CN" dirty="0"/>
              <a:t>,</a:t>
            </a:r>
            <a:r>
              <a:rPr lang="zh-CN" altLang="en-US" dirty="0"/>
              <a:t> </a:t>
            </a:r>
            <a:r>
              <a:rPr lang="en-US" altLang="zh-CN" dirty="0">
                <a:sym typeface="Symbol"/>
              </a:rPr>
              <a:t>Č</a:t>
            </a:r>
            <a:r>
              <a:rPr lang="en-US" altLang="zh-CN" dirty="0"/>
              <a:t>erenkov</a:t>
            </a:r>
            <a:r>
              <a:rPr lang="zh-CN" altLang="en-US" dirty="0"/>
              <a:t> 辐射和</a:t>
            </a:r>
            <a:r>
              <a:rPr lang="en-US" altLang="zh-CN" dirty="0"/>
              <a:t>Transition</a:t>
            </a:r>
            <a:r>
              <a:rPr lang="zh-CN" altLang="en-US" dirty="0"/>
              <a:t> </a:t>
            </a:r>
            <a:r>
              <a:rPr lang="en-US" altLang="zh-CN" dirty="0"/>
              <a:t>Radiation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027"/>
          <p:cNvSpPr>
            <a:spLocks noGrp="1" noChangeArrowheads="1"/>
          </p:cNvSpPr>
          <p:nvPr>
            <p:ph type="body" idx="1"/>
          </p:nvPr>
        </p:nvSpPr>
        <p:spPr>
          <a:xfrm>
            <a:off x="24830" y="2132856"/>
            <a:ext cx="9144000" cy="4024468"/>
          </a:xfrm>
        </p:spPr>
        <p:txBody>
          <a:bodyPr>
            <a:normAutofit lnSpcReduction="10000"/>
          </a:bodyPr>
          <a:lstStyle/>
          <a:p>
            <a:pPr marL="0" indent="0">
              <a:lnSpc>
                <a:spcPct val="110000"/>
              </a:lnSpc>
              <a:buNone/>
            </a:pPr>
            <a:r>
              <a:rPr lang="zh-CN" altLang="en-US" sz="2400" dirty="0" smtClean="0">
                <a:solidFill>
                  <a:srgbClr val="0000CC"/>
                </a:solidFill>
                <a:ea typeface="黑体" pitchFamily="2" charset="-122"/>
              </a:rPr>
              <a:t>    </a:t>
            </a:r>
            <a:r>
              <a:rPr lang="zh-CN" altLang="en-US" sz="2400" dirty="0">
                <a:solidFill>
                  <a:srgbClr val="0000CC"/>
                </a:solidFill>
                <a:ea typeface="黑体" pitchFamily="2" charset="-122"/>
              </a:rPr>
              <a:t>式中常数</a:t>
            </a:r>
            <a:r>
              <a:rPr lang="zh-CN" altLang="en-US" sz="2600" i="1" dirty="0">
                <a:solidFill>
                  <a:srgbClr val="0000CC"/>
                </a:solidFill>
                <a:ea typeface="黑体" pitchFamily="2" charset="-122"/>
                <a:sym typeface="Symbol" pitchFamily="18" charset="2"/>
              </a:rPr>
              <a:t></a:t>
            </a:r>
            <a:r>
              <a:rPr lang="zh-CN" altLang="en-US" sz="2400" dirty="0">
                <a:solidFill>
                  <a:srgbClr val="0000CC"/>
                </a:solidFill>
                <a:ea typeface="黑体" pitchFamily="2" charset="-122"/>
                <a:sym typeface="Symbol" pitchFamily="18" charset="2"/>
              </a:rPr>
              <a:t> </a:t>
            </a:r>
            <a:r>
              <a:rPr lang="en-US" altLang="zh-CN" sz="2400" dirty="0">
                <a:solidFill>
                  <a:srgbClr val="0000CC"/>
                </a:solidFill>
                <a:ea typeface="黑体" pitchFamily="2" charset="-122"/>
                <a:sym typeface="Symbol" pitchFamily="18" charset="2"/>
              </a:rPr>
              <a:t>= 0.3071 (MeV·cm</a:t>
            </a:r>
            <a:r>
              <a:rPr lang="en-US" altLang="zh-CN" sz="2400" baseline="30000" dirty="0">
                <a:solidFill>
                  <a:srgbClr val="0000CC"/>
                </a:solidFill>
                <a:ea typeface="黑体" pitchFamily="2" charset="-122"/>
                <a:sym typeface="Symbol" pitchFamily="18" charset="2"/>
              </a:rPr>
              <a:t>2</a:t>
            </a:r>
            <a:r>
              <a:rPr lang="en-US" altLang="zh-CN" sz="2400" dirty="0">
                <a:solidFill>
                  <a:srgbClr val="0000CC"/>
                </a:solidFill>
                <a:ea typeface="黑体" pitchFamily="2" charset="-122"/>
                <a:sym typeface="Symbol" pitchFamily="18" charset="2"/>
              </a:rPr>
              <a:t>/g)</a:t>
            </a:r>
            <a:r>
              <a:rPr lang="zh-CN" altLang="en-US" sz="2400" dirty="0" smtClean="0">
                <a:solidFill>
                  <a:srgbClr val="0000CC"/>
                </a:solidFill>
                <a:ea typeface="黑体" pitchFamily="2" charset="-122"/>
                <a:sym typeface="Symbol" pitchFamily="18" charset="2"/>
              </a:rPr>
              <a:t>，</a:t>
            </a:r>
            <a:r>
              <a:rPr lang="en-US" altLang="zh-CN" sz="2400" i="1" dirty="0" smtClean="0">
                <a:solidFill>
                  <a:srgbClr val="0000CC"/>
                </a:solidFill>
                <a:ea typeface="黑体" pitchFamily="2" charset="-122"/>
                <a:sym typeface="Symbol" pitchFamily="18" charset="2"/>
              </a:rPr>
              <a:t>m</a:t>
            </a:r>
            <a:r>
              <a:rPr lang="en-US" altLang="zh-CN" sz="2400" baseline="-25000" dirty="0" smtClean="0">
                <a:solidFill>
                  <a:srgbClr val="0000CC"/>
                </a:solidFill>
                <a:ea typeface="黑体" pitchFamily="2" charset="-122"/>
                <a:sym typeface="Symbol" pitchFamily="18" charset="2"/>
              </a:rPr>
              <a:t>e</a:t>
            </a:r>
            <a:r>
              <a:rPr lang="zh-CN" altLang="en-US" sz="2400" dirty="0">
                <a:solidFill>
                  <a:srgbClr val="0000CC"/>
                </a:solidFill>
                <a:ea typeface="黑体" pitchFamily="2" charset="-122"/>
                <a:sym typeface="Symbol" pitchFamily="18" charset="2"/>
              </a:rPr>
              <a:t>为电子的静止质量，</a:t>
            </a:r>
            <a:r>
              <a:rPr lang="en-US" altLang="zh-CN" sz="2400" i="1" dirty="0">
                <a:solidFill>
                  <a:srgbClr val="0000CC"/>
                </a:solidFill>
                <a:ea typeface="黑体" pitchFamily="2" charset="-122"/>
                <a:sym typeface="Symbol" pitchFamily="18" charset="2"/>
              </a:rPr>
              <a:t>Z</a:t>
            </a:r>
            <a:r>
              <a:rPr lang="zh-CN" altLang="en-US" sz="2400" dirty="0">
                <a:solidFill>
                  <a:srgbClr val="0000CC"/>
                </a:solidFill>
                <a:ea typeface="黑体" pitchFamily="2" charset="-122"/>
                <a:sym typeface="Symbol" pitchFamily="18" charset="2"/>
              </a:rPr>
              <a:t>和</a:t>
            </a:r>
            <a:r>
              <a:rPr lang="en-US" altLang="zh-CN" sz="2400" i="1" dirty="0">
                <a:solidFill>
                  <a:srgbClr val="0000CC"/>
                </a:solidFill>
                <a:ea typeface="黑体" pitchFamily="2" charset="-122"/>
                <a:sym typeface="Symbol" pitchFamily="18" charset="2"/>
              </a:rPr>
              <a:t>A</a:t>
            </a:r>
            <a:r>
              <a:rPr lang="zh-CN" altLang="en-US" sz="2400" dirty="0">
                <a:solidFill>
                  <a:srgbClr val="0000CC"/>
                </a:solidFill>
                <a:ea typeface="黑体" pitchFamily="2" charset="-122"/>
                <a:sym typeface="Symbol" pitchFamily="18" charset="2"/>
              </a:rPr>
              <a:t>分别</a:t>
            </a:r>
            <a:r>
              <a:rPr lang="zh-CN" altLang="en-US" sz="2400" dirty="0" smtClean="0">
                <a:solidFill>
                  <a:srgbClr val="0000CC"/>
                </a:solidFill>
                <a:ea typeface="黑体" pitchFamily="2" charset="-122"/>
                <a:sym typeface="Symbol" pitchFamily="18" charset="2"/>
              </a:rPr>
              <a:t>为探测器介质原</a:t>
            </a:r>
            <a:r>
              <a:rPr lang="zh-CN" altLang="en-US" sz="2400" dirty="0">
                <a:solidFill>
                  <a:srgbClr val="0000CC"/>
                </a:solidFill>
                <a:ea typeface="黑体" pitchFamily="2" charset="-122"/>
                <a:sym typeface="Symbol" pitchFamily="18" charset="2"/>
              </a:rPr>
              <a:t>子的原子序数和质量数，</a:t>
            </a:r>
            <a:r>
              <a:rPr lang="en-US" altLang="zh-CN" sz="2400" i="1" dirty="0" smtClean="0">
                <a:solidFill>
                  <a:srgbClr val="0000CC"/>
                </a:solidFill>
                <a:ea typeface="黑体" pitchFamily="2" charset="-122"/>
                <a:sym typeface="Symbol" pitchFamily="18" charset="2"/>
              </a:rPr>
              <a:t>z</a:t>
            </a:r>
            <a:r>
              <a:rPr lang="en-US" altLang="zh-CN" sz="2400" i="1" baseline="-25000" dirty="0" smtClean="0">
                <a:solidFill>
                  <a:srgbClr val="0000CC"/>
                </a:solidFill>
                <a:ea typeface="黑体" pitchFamily="2" charset="-122"/>
                <a:sym typeface="Symbol" pitchFamily="18" charset="2"/>
              </a:rPr>
              <a:t>in</a:t>
            </a:r>
            <a:r>
              <a:rPr lang="zh-CN" altLang="en-US" sz="2400" dirty="0" smtClean="0">
                <a:solidFill>
                  <a:srgbClr val="0000CC"/>
                </a:solidFill>
                <a:ea typeface="黑体" pitchFamily="2" charset="-122"/>
                <a:sym typeface="Symbol" pitchFamily="18" charset="2"/>
              </a:rPr>
              <a:t>为</a:t>
            </a:r>
            <a:r>
              <a:rPr lang="zh-CN" altLang="en-US" sz="2400" dirty="0">
                <a:solidFill>
                  <a:srgbClr val="0000CC"/>
                </a:solidFill>
                <a:ea typeface="黑体" pitchFamily="2" charset="-122"/>
                <a:sym typeface="Symbol" pitchFamily="18" charset="2"/>
              </a:rPr>
              <a:t>入射粒子的电荷数，</a:t>
            </a:r>
            <a:r>
              <a:rPr lang="zh-CN" altLang="en-US" sz="2400" i="1" dirty="0" smtClean="0">
                <a:solidFill>
                  <a:srgbClr val="0000CC"/>
                </a:solidFill>
                <a:ea typeface="黑体" pitchFamily="2" charset="-122"/>
                <a:sym typeface="Symbol" pitchFamily="18" charset="2"/>
              </a:rPr>
              <a:t> </a:t>
            </a:r>
            <a:r>
              <a:rPr lang="zh-CN" altLang="en-US" sz="2400" dirty="0" smtClean="0">
                <a:solidFill>
                  <a:srgbClr val="0000CC"/>
                </a:solidFill>
                <a:ea typeface="黑体" pitchFamily="2" charset="-122"/>
                <a:sym typeface="Symbol" pitchFamily="18" charset="2"/>
              </a:rPr>
              <a:t>为</a:t>
            </a:r>
            <a:r>
              <a:rPr lang="en-US" altLang="zh-CN" sz="2400" dirty="0">
                <a:solidFill>
                  <a:srgbClr val="0000CC"/>
                </a:solidFill>
                <a:ea typeface="黑体" pitchFamily="2" charset="-122"/>
                <a:sym typeface="Symbol" pitchFamily="18" charset="2"/>
              </a:rPr>
              <a:t>Lorentz</a:t>
            </a:r>
            <a:r>
              <a:rPr lang="zh-CN" altLang="en-US" sz="2400" dirty="0">
                <a:solidFill>
                  <a:srgbClr val="0000CC"/>
                </a:solidFill>
                <a:ea typeface="黑体" pitchFamily="2" charset="-122"/>
                <a:sym typeface="Symbol" pitchFamily="18" charset="2"/>
              </a:rPr>
              <a:t>因子，</a:t>
            </a:r>
            <a:r>
              <a:rPr lang="zh-CN" altLang="en-US" sz="2400" i="1" dirty="0">
                <a:solidFill>
                  <a:srgbClr val="0000CC"/>
                </a:solidFill>
                <a:ea typeface="黑体" pitchFamily="2" charset="-122"/>
                <a:sym typeface="Symbol" pitchFamily="18" charset="2"/>
              </a:rPr>
              <a:t></a:t>
            </a:r>
            <a:r>
              <a:rPr lang="zh-CN" altLang="en-US" sz="2400" dirty="0">
                <a:solidFill>
                  <a:srgbClr val="0000CC"/>
                </a:solidFill>
                <a:ea typeface="黑体" pitchFamily="2" charset="-122"/>
                <a:sym typeface="Symbol" pitchFamily="18" charset="2"/>
              </a:rPr>
              <a:t>为</a:t>
            </a:r>
            <a:r>
              <a:rPr lang="zh-CN" altLang="en-US" sz="2400" dirty="0">
                <a:solidFill>
                  <a:srgbClr val="FF0000"/>
                </a:solidFill>
                <a:ea typeface="黑体" pitchFamily="2" charset="-122"/>
                <a:sym typeface="Symbol" pitchFamily="18" charset="2"/>
              </a:rPr>
              <a:t>密度效应</a:t>
            </a:r>
            <a:r>
              <a:rPr lang="zh-CN" altLang="en-US" sz="2400" dirty="0" smtClean="0">
                <a:solidFill>
                  <a:srgbClr val="FF0000"/>
                </a:solidFill>
                <a:ea typeface="黑体" pitchFamily="2" charset="-122"/>
                <a:sym typeface="Symbol" pitchFamily="18" charset="2"/>
              </a:rPr>
              <a:t>项，也和材料有关，在高能的时候效应出现</a:t>
            </a:r>
            <a:r>
              <a:rPr lang="zh-CN" altLang="en-US" sz="2400" dirty="0" smtClean="0">
                <a:solidFill>
                  <a:srgbClr val="0000CC"/>
                </a:solidFill>
                <a:ea typeface="黑体" pitchFamily="2" charset="-122"/>
                <a:sym typeface="Symbol" pitchFamily="18" charset="2"/>
              </a:rPr>
              <a:t>，</a:t>
            </a:r>
            <a:r>
              <a:rPr lang="en-US" altLang="zh-CN" sz="2400" i="1" dirty="0">
                <a:solidFill>
                  <a:srgbClr val="0000CC"/>
                </a:solidFill>
                <a:ea typeface="黑体" pitchFamily="2" charset="-122"/>
                <a:sym typeface="Symbol" pitchFamily="18" charset="2"/>
              </a:rPr>
              <a:t></a:t>
            </a:r>
            <a:r>
              <a:rPr lang="zh-CN" altLang="en-US" sz="2400" dirty="0">
                <a:solidFill>
                  <a:srgbClr val="0000CC"/>
                </a:solidFill>
                <a:ea typeface="黑体" pitchFamily="2" charset="-122"/>
                <a:sym typeface="Symbol" pitchFamily="18" charset="2"/>
              </a:rPr>
              <a:t>为介质的质量厚度</a:t>
            </a:r>
            <a:r>
              <a:rPr lang="en-US" altLang="zh-CN" sz="2400" dirty="0">
                <a:solidFill>
                  <a:srgbClr val="0000CC"/>
                </a:solidFill>
                <a:ea typeface="黑体" pitchFamily="2" charset="-122"/>
                <a:sym typeface="Symbol" pitchFamily="18" charset="2"/>
              </a:rPr>
              <a:t>(</a:t>
            </a:r>
            <a:r>
              <a:rPr lang="en-US" altLang="zh-CN" sz="2400" dirty="0" smtClean="0">
                <a:solidFill>
                  <a:srgbClr val="0000CC"/>
                </a:solidFill>
                <a:ea typeface="黑体" pitchFamily="2" charset="-122"/>
                <a:sym typeface="Symbol" pitchFamily="18" charset="2"/>
              </a:rPr>
              <a:t>g/cm</a:t>
            </a:r>
            <a:r>
              <a:rPr lang="en-US" altLang="zh-CN" sz="2400" baseline="30000" dirty="0" smtClean="0">
                <a:solidFill>
                  <a:srgbClr val="0000CC"/>
                </a:solidFill>
                <a:ea typeface="黑体" pitchFamily="2" charset="-122"/>
                <a:sym typeface="Symbol" pitchFamily="18" charset="2"/>
              </a:rPr>
              <a:t>2</a:t>
            </a:r>
            <a:r>
              <a:rPr lang="en-US" altLang="zh-CN" sz="2400" dirty="0" smtClean="0">
                <a:solidFill>
                  <a:srgbClr val="0000CC"/>
                </a:solidFill>
                <a:ea typeface="黑体" pitchFamily="2" charset="-122"/>
                <a:sym typeface="Symbol" pitchFamily="18" charset="2"/>
              </a:rPr>
              <a:t>)</a:t>
            </a:r>
            <a:r>
              <a:rPr lang="zh-CN" altLang="en-US" sz="2400" dirty="0" smtClean="0">
                <a:solidFill>
                  <a:srgbClr val="0000CC"/>
                </a:solidFill>
                <a:ea typeface="黑体" pitchFamily="2" charset="-122"/>
                <a:sym typeface="Symbol" pitchFamily="18" charset="2"/>
              </a:rPr>
              <a:t>。</a:t>
            </a:r>
            <a:endParaRPr lang="en-US" altLang="zh-CN" sz="2400" dirty="0" smtClean="0">
              <a:solidFill>
                <a:srgbClr val="0000CC"/>
              </a:solidFill>
              <a:ea typeface="黑体" pitchFamily="2" charset="-122"/>
              <a:sym typeface="Symbol" pitchFamily="18" charset="2"/>
            </a:endParaRPr>
          </a:p>
          <a:p>
            <a:pPr marL="0" indent="0">
              <a:lnSpc>
                <a:spcPct val="110000"/>
              </a:lnSpc>
              <a:buNone/>
            </a:pPr>
            <a:r>
              <a:rPr lang="en-US" altLang="zh-CN" sz="2400" i="1" dirty="0" smtClean="0">
                <a:solidFill>
                  <a:srgbClr val="0000CC"/>
                </a:solidFill>
                <a:ea typeface="黑体" pitchFamily="2" charset="-122"/>
                <a:sym typeface="Symbol" pitchFamily="18" charset="2"/>
              </a:rPr>
              <a:t>I</a:t>
            </a:r>
            <a:r>
              <a:rPr lang="zh-CN" altLang="en-US" sz="2400" dirty="0">
                <a:solidFill>
                  <a:srgbClr val="0000CC"/>
                </a:solidFill>
                <a:ea typeface="黑体" pitchFamily="2" charset="-122"/>
                <a:sym typeface="Symbol" pitchFamily="18" charset="2"/>
              </a:rPr>
              <a:t>为介质的电离常数（也称平均激发能，有效电离电位等</a:t>
            </a:r>
            <a:r>
              <a:rPr lang="zh-CN" altLang="en-US" sz="2400" dirty="0" smtClean="0">
                <a:solidFill>
                  <a:srgbClr val="0000CC"/>
                </a:solidFill>
                <a:ea typeface="黑体" pitchFamily="2" charset="-122"/>
                <a:sym typeface="Symbol" pitchFamily="18" charset="2"/>
              </a:rPr>
              <a:t>）</a:t>
            </a:r>
            <a:r>
              <a:rPr lang="en-US" altLang="zh-CN" sz="2400" dirty="0" smtClean="0">
                <a:solidFill>
                  <a:srgbClr val="0000CC"/>
                </a:solidFill>
                <a:ea typeface="黑体" pitchFamily="2" charset="-122"/>
                <a:sym typeface="Symbol" pitchFamily="18" charset="2"/>
              </a:rPr>
              <a:t>.</a:t>
            </a:r>
            <a:endParaRPr lang="zh-CN" altLang="en-US" sz="2400" dirty="0">
              <a:solidFill>
                <a:srgbClr val="0000CC"/>
              </a:solidFill>
              <a:ea typeface="黑体" pitchFamily="2" charset="-122"/>
              <a:sym typeface="Symbol" pitchFamily="18" charset="2"/>
            </a:endParaRPr>
          </a:p>
          <a:p>
            <a:pPr marL="0" indent="0">
              <a:lnSpc>
                <a:spcPct val="110000"/>
              </a:lnSpc>
              <a:buNone/>
            </a:pPr>
            <a:endParaRPr lang="zh-CN" altLang="en-US" sz="2400" dirty="0">
              <a:solidFill>
                <a:srgbClr val="0000CC"/>
              </a:solidFill>
              <a:ea typeface="黑体" pitchFamily="2" charset="-122"/>
              <a:sym typeface="Symbol" pitchFamily="18" charset="2"/>
            </a:endParaRPr>
          </a:p>
          <a:p>
            <a:pPr marL="0" indent="0">
              <a:lnSpc>
                <a:spcPct val="110000"/>
              </a:lnSpc>
              <a:buNone/>
            </a:pPr>
            <a:r>
              <a:rPr lang="zh-CN" altLang="en-US" sz="2400" dirty="0">
                <a:solidFill>
                  <a:srgbClr val="0000CC"/>
                </a:solidFill>
                <a:ea typeface="黑体" pitchFamily="2" charset="-122"/>
                <a:sym typeface="Symbol" pitchFamily="18" charset="2"/>
              </a:rPr>
              <a:t>      </a:t>
            </a:r>
            <a:endParaRPr lang="en-US" altLang="zh-CN" sz="2400" dirty="0" smtClean="0">
              <a:solidFill>
                <a:srgbClr val="0000CC"/>
              </a:solidFill>
              <a:ea typeface="黑体" pitchFamily="2" charset="-122"/>
              <a:sym typeface="Symbol" pitchFamily="18" charset="2"/>
            </a:endParaRPr>
          </a:p>
          <a:p>
            <a:pPr marL="0" indent="0">
              <a:lnSpc>
                <a:spcPct val="110000"/>
              </a:lnSpc>
              <a:buNone/>
            </a:pPr>
            <a:r>
              <a:rPr lang="zh-CN" altLang="en-US" sz="2400" dirty="0" smtClean="0">
                <a:solidFill>
                  <a:srgbClr val="0000CC"/>
                </a:solidFill>
                <a:ea typeface="黑体" pitchFamily="2" charset="-122"/>
                <a:sym typeface="Symbol" pitchFamily="18" charset="2"/>
              </a:rPr>
              <a:t>能</a:t>
            </a:r>
            <a:r>
              <a:rPr lang="zh-CN" altLang="en-US" sz="2400" dirty="0">
                <a:solidFill>
                  <a:srgbClr val="0000CC"/>
                </a:solidFill>
                <a:ea typeface="黑体" pitchFamily="2" charset="-122"/>
                <a:sym typeface="Symbol" pitchFamily="18" charset="2"/>
              </a:rPr>
              <a:t>损的单位常用</a:t>
            </a:r>
            <a:r>
              <a:rPr lang="en-US" altLang="zh-CN" sz="2400" dirty="0" err="1">
                <a:solidFill>
                  <a:srgbClr val="0000CC"/>
                </a:solidFill>
                <a:ea typeface="黑体" pitchFamily="2" charset="-122"/>
                <a:sym typeface="Symbol" pitchFamily="18" charset="2"/>
              </a:rPr>
              <a:t>MeV</a:t>
            </a:r>
            <a:r>
              <a:rPr lang="en-US" altLang="zh-CN" sz="2400" dirty="0">
                <a:solidFill>
                  <a:srgbClr val="0000CC"/>
                </a:solidFill>
                <a:ea typeface="黑体" pitchFamily="2" charset="-122"/>
                <a:sym typeface="Symbol" pitchFamily="18" charset="2"/>
              </a:rPr>
              <a:t>/(g/cm</a:t>
            </a:r>
            <a:r>
              <a:rPr lang="en-US" altLang="zh-CN" sz="2400" baseline="30000" dirty="0">
                <a:solidFill>
                  <a:srgbClr val="0000CC"/>
                </a:solidFill>
                <a:ea typeface="黑体" pitchFamily="2" charset="-122"/>
                <a:sym typeface="Symbol" pitchFamily="18" charset="2"/>
              </a:rPr>
              <a:t>2</a:t>
            </a:r>
            <a:r>
              <a:rPr lang="en-US" altLang="zh-CN" sz="2400" dirty="0">
                <a:solidFill>
                  <a:srgbClr val="0000CC"/>
                </a:solidFill>
                <a:ea typeface="黑体" pitchFamily="2" charset="-122"/>
                <a:sym typeface="Symbol" pitchFamily="18" charset="2"/>
              </a:rPr>
              <a:t>)</a:t>
            </a:r>
            <a:r>
              <a:rPr lang="zh-CN" altLang="en-US" sz="2400" dirty="0">
                <a:solidFill>
                  <a:srgbClr val="0000CC"/>
                </a:solidFill>
                <a:ea typeface="黑体" pitchFamily="2" charset="-122"/>
                <a:sym typeface="Symbol" pitchFamily="18" charset="2"/>
              </a:rPr>
              <a:t>。</a:t>
            </a:r>
            <a:r>
              <a:rPr lang="zh-CN" altLang="en-US" sz="2400" dirty="0">
                <a:solidFill>
                  <a:srgbClr val="FF0000"/>
                </a:solidFill>
                <a:ea typeface="黑体" pitchFamily="2" charset="-122"/>
                <a:sym typeface="Symbol" pitchFamily="18" charset="2"/>
              </a:rPr>
              <a:t>需要指出的是，上述公式只适用于质量比</a:t>
            </a:r>
            <a:r>
              <a:rPr lang="zh-CN" altLang="en-US" sz="2400" i="1" dirty="0">
                <a:solidFill>
                  <a:srgbClr val="FF0000"/>
                </a:solidFill>
                <a:ea typeface="黑体" pitchFamily="2" charset="-122"/>
                <a:sym typeface="Symbol" pitchFamily="18" charset="2"/>
              </a:rPr>
              <a:t></a:t>
            </a:r>
            <a:r>
              <a:rPr lang="zh-CN" altLang="en-US" sz="2400" dirty="0">
                <a:solidFill>
                  <a:srgbClr val="FF0000"/>
                </a:solidFill>
                <a:ea typeface="黑体" pitchFamily="2" charset="-122"/>
                <a:sym typeface="Symbol" pitchFamily="18" charset="2"/>
              </a:rPr>
              <a:t>子（</a:t>
            </a:r>
            <a:r>
              <a:rPr lang="en-US" altLang="zh-CN" sz="2400" i="1" dirty="0">
                <a:solidFill>
                  <a:srgbClr val="FF0000"/>
                </a:solidFill>
                <a:ea typeface="黑体" pitchFamily="2" charset="-122"/>
                <a:sym typeface="Symbol" pitchFamily="18" charset="2"/>
              </a:rPr>
              <a:t>m</a:t>
            </a:r>
            <a:r>
              <a:rPr lang="en-US" altLang="zh-CN" sz="2400" i="1" baseline="-25000" dirty="0">
                <a:solidFill>
                  <a:srgbClr val="FF0000"/>
                </a:solidFill>
                <a:ea typeface="黑体" pitchFamily="2" charset="-122"/>
                <a:sym typeface="Symbol" pitchFamily="18" charset="2"/>
              </a:rPr>
              <a:t></a:t>
            </a:r>
            <a:r>
              <a:rPr lang="en-US" altLang="zh-CN" sz="2400" dirty="0">
                <a:solidFill>
                  <a:srgbClr val="FF0000"/>
                </a:solidFill>
                <a:ea typeface="黑体" pitchFamily="2" charset="-122"/>
                <a:sym typeface="Symbol" pitchFamily="18" charset="2"/>
              </a:rPr>
              <a:t> =102 </a:t>
            </a:r>
            <a:r>
              <a:rPr lang="en-US" altLang="zh-CN" sz="2400" dirty="0" err="1">
                <a:solidFill>
                  <a:srgbClr val="FF0000"/>
                </a:solidFill>
                <a:ea typeface="黑体" pitchFamily="2" charset="-122"/>
                <a:sym typeface="Symbol" pitchFamily="18" charset="2"/>
              </a:rPr>
              <a:t>MeV</a:t>
            </a:r>
            <a:r>
              <a:rPr lang="en-US" altLang="zh-CN" sz="2400" dirty="0">
                <a:solidFill>
                  <a:srgbClr val="FF0000"/>
                </a:solidFill>
                <a:ea typeface="黑体" pitchFamily="2" charset="-122"/>
                <a:sym typeface="Symbol" pitchFamily="18" charset="2"/>
              </a:rPr>
              <a:t>/c</a:t>
            </a:r>
            <a:r>
              <a:rPr lang="en-US" altLang="zh-CN" sz="2400" baseline="30000" dirty="0">
                <a:solidFill>
                  <a:srgbClr val="FF0000"/>
                </a:solidFill>
                <a:ea typeface="黑体" pitchFamily="2" charset="-122"/>
                <a:sym typeface="Symbol" pitchFamily="18" charset="2"/>
              </a:rPr>
              <a:t>2</a:t>
            </a:r>
            <a:r>
              <a:rPr lang="zh-CN" altLang="en-US" sz="2400" dirty="0">
                <a:solidFill>
                  <a:srgbClr val="FF0000"/>
                </a:solidFill>
                <a:ea typeface="黑体" pitchFamily="2" charset="-122"/>
                <a:sym typeface="Symbol" pitchFamily="18" charset="2"/>
              </a:rPr>
              <a:t>）重的入射粒子，因此不适用于正负电子</a:t>
            </a:r>
            <a:r>
              <a:rPr lang="zh-CN" altLang="en-US" sz="2400" dirty="0">
                <a:solidFill>
                  <a:srgbClr val="0000CC"/>
                </a:solidFill>
                <a:ea typeface="黑体" pitchFamily="2" charset="-122"/>
                <a:sym typeface="Symbol" pitchFamily="18" charset="2"/>
              </a:rPr>
              <a:t>。</a:t>
            </a:r>
          </a:p>
        </p:txBody>
      </p:sp>
      <p:sp>
        <p:nvSpPr>
          <p:cNvPr id="32772" name="AutoShape 1028" descr="$\displaystyle p_b$"/>
          <p:cNvSpPr>
            <a:spLocks noChangeAspect="1" noChangeArrowheads="1"/>
          </p:cNvSpPr>
          <p:nvPr/>
        </p:nvSpPr>
        <p:spPr bwMode="auto">
          <a:xfrm>
            <a:off x="1496616" y="2697165"/>
            <a:ext cx="179784" cy="377825"/>
          </a:xfrm>
          <a:prstGeom prst="rect">
            <a:avLst/>
          </a:prstGeom>
          <a:noFill/>
        </p:spPr>
        <p:txBody>
          <a:bodyPr/>
          <a:lstStyle/>
          <a:p>
            <a:endParaRPr lang="zh-CN" altLang="en-US"/>
          </a:p>
        </p:txBody>
      </p:sp>
      <mc:AlternateContent xmlns:mc="http://schemas.openxmlformats.org/markup-compatibility/2006" xmlns:a14="http://schemas.microsoft.com/office/drawing/2010/main">
        <mc:Choice Requires="a14">
          <p:sp>
            <p:nvSpPr>
              <p:cNvPr id="6" name="矩形 5"/>
              <p:cNvSpPr/>
              <p:nvPr/>
            </p:nvSpPr>
            <p:spPr>
              <a:xfrm>
                <a:off x="845587" y="4437113"/>
                <a:ext cx="7902877" cy="578685"/>
              </a:xfrm>
              <a:prstGeom prst="rect">
                <a:avLst/>
              </a:prstGeom>
            </p:spPr>
            <p:txBody>
              <a:bodyPr wrap="square">
                <a:spAutoFit/>
              </a:bodyPr>
              <a:lstStyle/>
              <a:p>
                <a14:m>
                  <m:oMath xmlns:m="http://schemas.openxmlformats.org/officeDocument/2006/math">
                    <m:r>
                      <m:rPr>
                        <m:sty m:val="p"/>
                      </m:rPr>
                      <a:rPr lang="en-US" altLang="zh-CN" sz="2800" i="1" smtClean="0">
                        <a:latin typeface="Cambria Math"/>
                      </a:rPr>
                      <m:t>I</m:t>
                    </m:r>
                    <m:r>
                      <a:rPr lang="en-US" altLang="zh-CN" sz="2800" b="0" i="1" smtClean="0">
                        <a:latin typeface="Cambria Math"/>
                      </a:rPr>
                      <m:t>=9.1</m:t>
                    </m:r>
                    <m:r>
                      <a:rPr lang="en-US" altLang="zh-CN" sz="2800" b="0" i="1" smtClean="0">
                        <a:latin typeface="Cambria Math"/>
                      </a:rPr>
                      <m:t>𝑍</m:t>
                    </m:r>
                    <m:d>
                      <m:dPr>
                        <m:ctrlPr>
                          <a:rPr lang="en-US" altLang="zh-CN" sz="2800" i="1" smtClean="0">
                            <a:latin typeface="Cambria Math"/>
                          </a:rPr>
                        </m:ctrlPr>
                      </m:dPr>
                      <m:e>
                        <m:r>
                          <a:rPr lang="en-US" altLang="zh-CN" sz="2800" b="0" i="1" smtClean="0">
                            <a:latin typeface="Cambria Math"/>
                          </a:rPr>
                          <m:t>1+1.9</m:t>
                        </m:r>
                        <m:sSup>
                          <m:sSupPr>
                            <m:ctrlPr>
                              <a:rPr lang="en-US" altLang="zh-CN" sz="2800" b="0" i="1" smtClean="0">
                                <a:latin typeface="Cambria Math"/>
                              </a:rPr>
                            </m:ctrlPr>
                          </m:sSupPr>
                          <m:e>
                            <m:r>
                              <a:rPr lang="en-US" altLang="zh-CN" sz="2800" b="0" i="1" smtClean="0">
                                <a:latin typeface="Cambria Math"/>
                              </a:rPr>
                              <m:t>𝑍</m:t>
                            </m:r>
                          </m:e>
                          <m:sup>
                            <m:r>
                              <a:rPr lang="en-US" altLang="zh-CN" sz="2800" b="0" i="1" smtClean="0">
                                <a:latin typeface="Cambria Math"/>
                              </a:rPr>
                              <m:t>−2/3</m:t>
                            </m:r>
                          </m:sup>
                        </m:sSup>
                      </m:e>
                    </m:d>
                  </m:oMath>
                </a14:m>
                <a:r>
                  <a:rPr lang="zh-CN" altLang="en-US" sz="2800" i="1" dirty="0" smtClean="0"/>
                  <a:t>，  </a:t>
                </a:r>
                <a:r>
                  <a:rPr lang="zh-CN" altLang="en-US" sz="2800" dirty="0" smtClean="0">
                    <a:ea typeface="宋体" panose="02010600030101010101" pitchFamily="2" charset="-122"/>
                  </a:rPr>
                  <a:t>以</a:t>
                </a:r>
                <a:r>
                  <a:rPr lang="en-US" altLang="zh-CN" sz="2800" dirty="0" smtClean="0">
                    <a:ea typeface="宋体" panose="02010600030101010101" pitchFamily="2" charset="-122"/>
                  </a:rPr>
                  <a:t>eV</a:t>
                </a:r>
                <a:r>
                  <a:rPr lang="zh-CN" altLang="en-US" sz="2800" dirty="0" smtClean="0">
                    <a:ea typeface="宋体" panose="02010600030101010101" pitchFamily="2" charset="-122"/>
                  </a:rPr>
                  <a:t>为单位</a:t>
                </a:r>
                <a:r>
                  <a:rPr lang="zh-CN" altLang="en-US" sz="2800" dirty="0" smtClean="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mc:Choice>
        <mc:Fallback xmlns="">
          <p:sp>
            <p:nvSpPr>
              <p:cNvPr id="6" name="矩形 5"/>
              <p:cNvSpPr>
                <a:spLocks noRot="1" noChangeAspect="1" noMove="1" noResize="1" noEditPoints="1" noAdjustHandles="1" noChangeArrowheads="1" noChangeShapeType="1" noTextEdit="1"/>
              </p:cNvSpPr>
              <p:nvPr/>
            </p:nvSpPr>
            <p:spPr>
              <a:xfrm>
                <a:off x="845587" y="4437113"/>
                <a:ext cx="7902877" cy="578685"/>
              </a:xfrm>
              <a:prstGeom prst="rect">
                <a:avLst/>
              </a:prstGeom>
              <a:blipFill rotWithShape="1">
                <a:blip r:embed="rId3"/>
                <a:stretch>
                  <a:fillRect t="-10526" b="-231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0" y="332657"/>
                <a:ext cx="9144000" cy="10656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i="1" smtClean="0">
                          <a:latin typeface="Cambria Math"/>
                        </a:rPr>
                        <m:t>−</m:t>
                      </m:r>
                      <m:f>
                        <m:fPr>
                          <m:ctrlPr>
                            <a:rPr lang="en-US" altLang="zh-CN" sz="2800" i="1" smtClean="0">
                              <a:latin typeface="Cambria Math"/>
                            </a:rPr>
                          </m:ctrlPr>
                        </m:fPr>
                        <m:num>
                          <m:r>
                            <a:rPr lang="en-US" altLang="zh-CN" sz="2800" i="1">
                              <a:latin typeface="Cambria Math"/>
                            </a:rPr>
                            <m:t>𝑑𝐸</m:t>
                          </m:r>
                        </m:num>
                        <m:den>
                          <m:r>
                            <a:rPr lang="en-US" altLang="zh-CN" sz="2800" i="1">
                              <a:latin typeface="Cambria Math"/>
                            </a:rPr>
                            <m:t>𝑑𝑥</m:t>
                          </m:r>
                        </m:den>
                      </m:f>
                      <m:r>
                        <a:rPr lang="en-US" altLang="zh-CN" sz="2800" i="1">
                          <a:latin typeface="Cambria Math"/>
                        </a:rPr>
                        <m:t>=</m:t>
                      </m:r>
                      <m:r>
                        <a:rPr lang="zh-CN" altLang="en-US" sz="2800" i="1" smtClean="0">
                          <a:latin typeface="Cambria Math"/>
                        </a:rPr>
                        <m:t>𝜅</m:t>
                      </m:r>
                      <m:sSubSup>
                        <m:sSubSupPr>
                          <m:ctrlPr>
                            <a:rPr lang="en-US" altLang="zh-CN" sz="2800" i="1" smtClean="0">
                              <a:latin typeface="Cambria Math"/>
                            </a:rPr>
                          </m:ctrlPr>
                        </m:sSubSupPr>
                        <m:e>
                          <m:r>
                            <a:rPr lang="en-US" altLang="zh-CN" sz="2800" b="0" i="1" smtClean="0">
                              <a:latin typeface="Cambria Math"/>
                            </a:rPr>
                            <m:t>𝑧</m:t>
                          </m:r>
                        </m:e>
                        <m:sub>
                          <m:r>
                            <a:rPr lang="en-US" altLang="zh-CN" sz="2800" b="0" i="1" smtClean="0">
                              <a:latin typeface="Cambria Math"/>
                            </a:rPr>
                            <m:t>𝑖𝑛</m:t>
                          </m:r>
                        </m:sub>
                        <m:sup>
                          <m:r>
                            <a:rPr lang="en-US" altLang="zh-CN" sz="2800" b="0" i="1" smtClean="0">
                              <a:latin typeface="Cambria Math"/>
                            </a:rPr>
                            <m:t>2</m:t>
                          </m:r>
                        </m:sup>
                      </m:sSubSup>
                      <m:f>
                        <m:fPr>
                          <m:ctrlPr>
                            <a:rPr lang="en-US" altLang="zh-CN" sz="2800" i="1" smtClean="0">
                              <a:latin typeface="Cambria Math"/>
                            </a:rPr>
                          </m:ctrlPr>
                        </m:fPr>
                        <m:num>
                          <m:r>
                            <a:rPr lang="en-US" altLang="zh-CN" sz="2800" b="0" i="1" smtClean="0">
                              <a:latin typeface="Cambria Math"/>
                            </a:rPr>
                            <m:t>𝑍</m:t>
                          </m:r>
                        </m:num>
                        <m:den>
                          <m:r>
                            <a:rPr lang="en-US" altLang="zh-CN" sz="2800" b="0" i="1" smtClean="0">
                              <a:latin typeface="Cambria Math"/>
                            </a:rPr>
                            <m:t>𝐴</m:t>
                          </m:r>
                        </m:den>
                      </m:f>
                      <m:f>
                        <m:fPr>
                          <m:ctrlPr>
                            <a:rPr lang="en-US" altLang="zh-CN" sz="2800" i="1">
                              <a:latin typeface="Cambria Math"/>
                            </a:rPr>
                          </m:ctrlPr>
                        </m:fPr>
                        <m:num>
                          <m:r>
                            <a:rPr lang="en-US" altLang="zh-CN" sz="2800" i="1">
                              <a:latin typeface="Cambria Math"/>
                            </a:rPr>
                            <m:t>1</m:t>
                          </m:r>
                        </m:num>
                        <m:den>
                          <m:sSup>
                            <m:sSupPr>
                              <m:ctrlPr>
                                <a:rPr lang="en-US" altLang="zh-CN" sz="2800" i="1">
                                  <a:latin typeface="Cambria Math"/>
                                </a:rPr>
                              </m:ctrlPr>
                            </m:sSupPr>
                            <m:e>
                              <m:r>
                                <a:rPr lang="zh-CN" altLang="en-US" sz="2800" i="1">
                                  <a:latin typeface="Cambria Math"/>
                                </a:rPr>
                                <m:t>𝛽</m:t>
                              </m:r>
                            </m:e>
                            <m:sup>
                              <m:r>
                                <a:rPr lang="en-US" altLang="zh-CN" sz="2800" i="1">
                                  <a:latin typeface="Cambria Math"/>
                                </a:rPr>
                                <m:t>2</m:t>
                              </m:r>
                            </m:sup>
                          </m:sSup>
                        </m:den>
                      </m:f>
                      <m:d>
                        <m:dPr>
                          <m:begChr m:val="{"/>
                          <m:endChr m:val="}"/>
                          <m:ctrlPr>
                            <a:rPr lang="en-US" altLang="zh-CN" sz="2800" i="1" smtClean="0">
                              <a:latin typeface="Cambria Math"/>
                            </a:rPr>
                          </m:ctrlPr>
                        </m:dPr>
                        <m:e>
                          <m:d>
                            <m:dPr>
                              <m:begChr m:val="["/>
                              <m:endChr m:val="]"/>
                              <m:ctrlPr>
                                <a:rPr lang="en-US" altLang="zh-CN" sz="2800" i="1">
                                  <a:latin typeface="Cambria Math"/>
                                </a:rPr>
                              </m:ctrlPr>
                            </m:dPr>
                            <m:e>
                              <m:r>
                                <m:rPr>
                                  <m:sty m:val="p"/>
                                </m:rPr>
                                <a:rPr lang="en-US" altLang="zh-CN" sz="2800">
                                  <a:latin typeface="Cambria Math"/>
                                </a:rPr>
                                <m:t>ln</m:t>
                              </m:r>
                              <m:f>
                                <m:fPr>
                                  <m:ctrlPr>
                                    <a:rPr lang="en-US" altLang="zh-CN" sz="2800" i="1">
                                      <a:latin typeface="Cambria Math"/>
                                    </a:rPr>
                                  </m:ctrlPr>
                                </m:fPr>
                                <m:num>
                                  <m:r>
                                    <a:rPr lang="en-US" altLang="zh-CN" sz="2800" i="1">
                                      <a:latin typeface="Cambria Math"/>
                                      <a:ea typeface="宋体" panose="02010600030101010101" pitchFamily="2" charset="-122"/>
                                    </a:rPr>
                                    <m:t>2</m:t>
                                  </m:r>
                                  <m:sSub>
                                    <m:sSubPr>
                                      <m:ctrlPr>
                                        <a:rPr lang="en-US" altLang="zh-CN" sz="2800" i="1">
                                          <a:latin typeface="Cambria Math"/>
                                          <a:ea typeface="宋体" panose="02010600030101010101" pitchFamily="2" charset="-122"/>
                                        </a:rPr>
                                      </m:ctrlPr>
                                    </m:sSubPr>
                                    <m:e>
                                      <m:r>
                                        <a:rPr lang="en-US" altLang="zh-CN" sz="2800" i="1">
                                          <a:latin typeface="Cambria Math"/>
                                          <a:ea typeface="宋体" panose="02010600030101010101" pitchFamily="2" charset="-122"/>
                                        </a:rPr>
                                        <m:t>𝑚</m:t>
                                      </m:r>
                                    </m:e>
                                    <m:sub>
                                      <m:r>
                                        <a:rPr lang="en-US" altLang="zh-CN" sz="2800" i="1">
                                          <a:latin typeface="Cambria Math"/>
                                          <a:ea typeface="宋体" panose="02010600030101010101" pitchFamily="2" charset="-122"/>
                                        </a:rPr>
                                        <m:t>𝑒</m:t>
                                      </m:r>
                                    </m:sub>
                                  </m:sSub>
                                  <m:sSup>
                                    <m:sSupPr>
                                      <m:ctrlPr>
                                        <a:rPr lang="en-US" altLang="zh-CN" sz="2800" i="1">
                                          <a:latin typeface="Cambria Math"/>
                                          <a:ea typeface="宋体" panose="02010600030101010101" pitchFamily="2" charset="-122"/>
                                        </a:rPr>
                                      </m:ctrlPr>
                                    </m:sSupPr>
                                    <m:e>
                                      <m:d>
                                        <m:dPr>
                                          <m:ctrlPr>
                                            <a:rPr lang="en-US" altLang="zh-CN" sz="2800" i="1">
                                              <a:latin typeface="Cambria Math"/>
                                              <a:ea typeface="宋体" panose="02010600030101010101" pitchFamily="2" charset="-122"/>
                                            </a:rPr>
                                          </m:ctrlPr>
                                        </m:dPr>
                                        <m:e>
                                          <m:r>
                                            <a:rPr lang="zh-CN" altLang="en-US" sz="2800" i="1">
                                              <a:latin typeface="Cambria Math"/>
                                              <a:ea typeface="宋体" panose="02010600030101010101" pitchFamily="2" charset="-122"/>
                                            </a:rPr>
                                            <m:t>𝛽𝛾</m:t>
                                          </m:r>
                                          <m:r>
                                            <a:rPr lang="en-US" altLang="zh-CN" sz="2800" i="1">
                                              <a:latin typeface="Cambria Math"/>
                                              <a:ea typeface="宋体" panose="02010600030101010101" pitchFamily="2" charset="-122"/>
                                            </a:rPr>
                                            <m:t>𝑐</m:t>
                                          </m:r>
                                        </m:e>
                                      </m:d>
                                    </m:e>
                                    <m:sup>
                                      <m:r>
                                        <a:rPr lang="en-US" altLang="zh-CN" sz="2800" i="1">
                                          <a:latin typeface="Cambria Math"/>
                                          <a:ea typeface="宋体" panose="02010600030101010101" pitchFamily="2" charset="-122"/>
                                        </a:rPr>
                                        <m:t>2</m:t>
                                      </m:r>
                                    </m:sup>
                                  </m:sSup>
                                </m:num>
                                <m:den>
                                  <m:r>
                                    <a:rPr lang="en-US" altLang="zh-CN" sz="2800" i="1">
                                      <a:latin typeface="Cambria Math"/>
                                    </a:rPr>
                                    <m:t>𝐼</m:t>
                                  </m:r>
                                </m:den>
                              </m:f>
                            </m:e>
                          </m:d>
                          <m:r>
                            <a:rPr lang="en-US" altLang="zh-CN" sz="2800" i="1">
                              <a:latin typeface="Cambria Math"/>
                            </a:rPr>
                            <m:t>−</m:t>
                          </m:r>
                          <m:sSup>
                            <m:sSupPr>
                              <m:ctrlPr>
                                <a:rPr lang="en-US" altLang="zh-CN" sz="2800" i="1">
                                  <a:latin typeface="Cambria Math"/>
                                </a:rPr>
                              </m:ctrlPr>
                            </m:sSupPr>
                            <m:e>
                              <m:r>
                                <a:rPr lang="zh-CN" altLang="en-US" sz="2800" i="1">
                                  <a:latin typeface="Cambria Math"/>
                                </a:rPr>
                                <m:t>𝛽</m:t>
                              </m:r>
                            </m:e>
                            <m:sup>
                              <m:r>
                                <a:rPr lang="en-US" altLang="zh-CN" sz="2800" i="1">
                                  <a:latin typeface="Cambria Math"/>
                                </a:rPr>
                                <m:t>2</m:t>
                              </m:r>
                            </m:sup>
                          </m:sSup>
                          <m:r>
                            <a:rPr lang="en-US" altLang="zh-CN" sz="2800" i="1">
                              <a:latin typeface="Cambria Math"/>
                            </a:rPr>
                            <m:t>−</m:t>
                          </m:r>
                          <m:f>
                            <m:fPr>
                              <m:ctrlPr>
                                <a:rPr lang="en-US" altLang="zh-CN" sz="2800" i="1">
                                  <a:latin typeface="Cambria Math"/>
                                </a:rPr>
                              </m:ctrlPr>
                            </m:fPr>
                            <m:num>
                              <m:r>
                                <a:rPr lang="zh-CN" altLang="en-US" sz="2800" i="1">
                                  <a:latin typeface="Cambria Math"/>
                                </a:rPr>
                                <m:t>𝛿</m:t>
                              </m:r>
                            </m:num>
                            <m:den>
                              <m:r>
                                <a:rPr lang="en-US" altLang="zh-CN" sz="2800" i="1">
                                  <a:latin typeface="Cambria Math"/>
                                </a:rPr>
                                <m:t>2</m:t>
                              </m:r>
                            </m:den>
                          </m:f>
                        </m:e>
                      </m:d>
                    </m:oMath>
                  </m:oMathPara>
                </a14:m>
                <a:endParaRPr lang="zh-CN" altLang="en-US" sz="2800" i="1" dirty="0"/>
              </a:p>
            </p:txBody>
          </p:sp>
        </mc:Choice>
        <mc:Fallback xmlns="">
          <p:sp>
            <p:nvSpPr>
              <p:cNvPr id="7" name="矩形 6"/>
              <p:cNvSpPr>
                <a:spLocks noRot="1" noChangeAspect="1" noMove="1" noResize="1" noEditPoints="1" noAdjustHandles="1" noChangeArrowheads="1" noChangeShapeType="1" noTextEdit="1"/>
              </p:cNvSpPr>
              <p:nvPr/>
            </p:nvSpPr>
            <p:spPr>
              <a:xfrm>
                <a:off x="0" y="332657"/>
                <a:ext cx="9144000" cy="1065613"/>
              </a:xfrm>
              <a:prstGeom prst="rect">
                <a:avLst/>
              </a:prstGeom>
              <a:blipFill rotWithShape="1">
                <a:blip r:embed="rId4"/>
                <a:stretch>
                  <a:fillRect/>
                </a:stretch>
              </a:blipFill>
            </p:spPr>
            <p:txBody>
              <a:bodyPr/>
              <a:lstStyle/>
              <a:p>
                <a:r>
                  <a:rPr lang="zh-CN" altLang="en-US">
                    <a:noFill/>
                  </a:rPr>
                  <a:t> </a:t>
                </a:r>
              </a:p>
            </p:txBody>
          </p:sp>
        </mc:Fallback>
      </mc:AlternateContent>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714356"/>
          </a:xfrm>
          <a:noFill/>
        </p:spPr>
        <p:txBody>
          <a:bodyPr>
            <a:normAutofit fontScale="90000"/>
          </a:bodyPr>
          <a:lstStyle/>
          <a:p>
            <a:r>
              <a:rPr lang="en-US" altLang="zh-CN" dirty="0" smtClean="0">
                <a:latin typeface="+mn-lt"/>
              </a:rPr>
              <a:t>d</a:t>
            </a:r>
            <a:r>
              <a:rPr lang="en-US" altLang="zh-CN" i="1" dirty="0" smtClean="0">
                <a:latin typeface="+mn-lt"/>
              </a:rPr>
              <a:t>E/</a:t>
            </a:r>
            <a:r>
              <a:rPr lang="en-US" altLang="zh-CN" dirty="0" smtClean="0">
                <a:latin typeface="+mn-lt"/>
              </a:rPr>
              <a:t>d</a:t>
            </a:r>
            <a:r>
              <a:rPr lang="en-US" altLang="zh-CN" i="1" dirty="0" smtClean="0">
                <a:latin typeface="+mn-lt"/>
              </a:rPr>
              <a:t>x</a:t>
            </a:r>
            <a:r>
              <a:rPr lang="en-US" altLang="zh-CN" dirty="0" smtClean="0">
                <a:latin typeface="+mn-lt"/>
              </a:rPr>
              <a:t> </a:t>
            </a:r>
            <a:r>
              <a:rPr lang="zh-CN" altLang="en-US" dirty="0" smtClean="0">
                <a:latin typeface="+mn-lt"/>
              </a:rPr>
              <a:t>分布的</a:t>
            </a:r>
            <a:r>
              <a:rPr lang="zh-CN" altLang="en-US" dirty="0">
                <a:latin typeface="+mn-lt"/>
              </a:rPr>
              <a:t>性质</a:t>
            </a:r>
          </a:p>
        </p:txBody>
      </p:sp>
      <p:sp>
        <p:nvSpPr>
          <p:cNvPr id="5" name="内容占位符 2"/>
          <p:cNvSpPr txBox="1">
            <a:spLocks noGrp="1"/>
          </p:cNvSpPr>
          <p:nvPr>
            <p:ph idx="1"/>
          </p:nvPr>
        </p:nvSpPr>
        <p:spPr>
          <a:xfrm>
            <a:off x="19956" y="2587326"/>
            <a:ext cx="4806534" cy="3234660"/>
          </a:xfrm>
          <a:prstGeom prst="rect">
            <a:avLst/>
          </a:prstGeom>
        </p:spPr>
        <p:txBody>
          <a:bodyPr vert="horz" lIns="91440" tIns="45720" rIns="91440" bIns="45720" rtlCol="0">
            <a:noAutofit/>
          </a:bodyPr>
          <a:lstStyle/>
          <a:p>
            <a:pPr>
              <a:buNone/>
              <a:defRPr/>
            </a:pPr>
            <a:r>
              <a:rPr lang="en-US" altLang="zh-CN" sz="2400" dirty="0"/>
              <a:t>1  </a:t>
            </a:r>
            <a:r>
              <a:rPr lang="zh-CN" altLang="en-US" sz="2400" dirty="0"/>
              <a:t>不显含入射粒子质量，与其速度和电荷有关。</a:t>
            </a:r>
            <a:endParaRPr lang="en-US" altLang="zh-CN" sz="2400" dirty="0"/>
          </a:p>
          <a:p>
            <a:pPr lvl="0">
              <a:buNone/>
              <a:defRPr/>
            </a:pPr>
            <a:r>
              <a:rPr lang="en-US" altLang="zh-CN" sz="2400" dirty="0"/>
              <a:t>2 </a:t>
            </a:r>
            <a:r>
              <a:rPr lang="zh-CN" altLang="en-US" sz="2400" dirty="0"/>
              <a:t>低速时随</a:t>
            </a:r>
            <a:r>
              <a:rPr lang="zh-CN" altLang="en-US" sz="2400" dirty="0">
                <a:sym typeface="Symbol"/>
              </a:rPr>
              <a:t></a:t>
            </a:r>
            <a:r>
              <a:rPr lang="en-US" altLang="zh-CN" sz="2400" baseline="30000" dirty="0">
                <a:sym typeface="Symbol"/>
              </a:rPr>
              <a:t>2</a:t>
            </a:r>
            <a:r>
              <a:rPr lang="zh-CN" altLang="en-US" sz="2400" dirty="0">
                <a:sym typeface="Symbol"/>
              </a:rPr>
              <a:t>增加而下降，在</a:t>
            </a:r>
            <a:r>
              <a:rPr lang="en-US" altLang="zh-CN" sz="2400" dirty="0">
                <a:sym typeface="Symbol"/>
              </a:rPr>
              <a:t>~4</a:t>
            </a:r>
            <a:r>
              <a:rPr lang="zh-CN" altLang="en-US" sz="2400" dirty="0">
                <a:sym typeface="Symbol"/>
              </a:rPr>
              <a:t>时到达最低点，然</a:t>
            </a:r>
            <a:r>
              <a:rPr lang="zh-CN" altLang="en-US" sz="2400" dirty="0" smtClean="0">
                <a:sym typeface="Symbol"/>
              </a:rPr>
              <a:t>后缓</a:t>
            </a:r>
            <a:r>
              <a:rPr lang="zh-CN" altLang="en-US" sz="2400" dirty="0">
                <a:sym typeface="Symbol"/>
              </a:rPr>
              <a:t>慢增</a:t>
            </a:r>
            <a:r>
              <a:rPr lang="zh-CN" altLang="en-US" sz="2400" dirty="0" smtClean="0">
                <a:sym typeface="Symbol"/>
              </a:rPr>
              <a:t>加（辐射效应），</a:t>
            </a:r>
            <a:r>
              <a:rPr lang="zh-CN" altLang="en-US" sz="2400" dirty="0">
                <a:sym typeface="Symbol"/>
              </a:rPr>
              <a:t>至饱和值，密度越大，饱和值与最小值比值越低。</a:t>
            </a:r>
            <a:endParaRPr lang="en-US" altLang="zh-CN" sz="2400" dirty="0">
              <a:sym typeface="Symbol"/>
            </a:endParaRPr>
          </a:p>
          <a:p>
            <a:pPr lvl="0">
              <a:buNone/>
              <a:defRPr/>
            </a:pPr>
            <a:r>
              <a:rPr lang="en-US" altLang="zh-CN" sz="2400" dirty="0"/>
              <a:t>3. </a:t>
            </a:r>
            <a:r>
              <a:rPr lang="zh-CN" altLang="en-US" sz="2400" dirty="0"/>
              <a:t>最低点的位置与探测介质有关系。</a:t>
            </a:r>
          </a:p>
        </p:txBody>
      </p:sp>
      <p:grpSp>
        <p:nvGrpSpPr>
          <p:cNvPr id="3" name="组合 7"/>
          <p:cNvGrpSpPr/>
          <p:nvPr/>
        </p:nvGrpSpPr>
        <p:grpSpPr>
          <a:xfrm>
            <a:off x="5112060" y="2500314"/>
            <a:ext cx="3849127" cy="4143420"/>
            <a:chOff x="4011831" y="2500306"/>
            <a:chExt cx="5132169" cy="4357694"/>
          </a:xfrm>
        </p:grpSpPr>
        <p:pic>
          <p:nvPicPr>
            <p:cNvPr id="9" name="图片 8" descr="bethe_bloch.jpg"/>
            <p:cNvPicPr>
              <a:picLocks noChangeAspect="1"/>
            </p:cNvPicPr>
            <p:nvPr/>
          </p:nvPicPr>
          <p:blipFill>
            <a:blip r:embed="rId3"/>
            <a:stretch>
              <a:fillRect/>
            </a:stretch>
          </p:blipFill>
          <p:spPr>
            <a:xfrm>
              <a:off x="4011831" y="2500306"/>
              <a:ext cx="5132169" cy="3857652"/>
            </a:xfrm>
            <a:prstGeom prst="rect">
              <a:avLst/>
            </a:prstGeom>
          </p:spPr>
        </p:pic>
        <p:sp>
          <p:nvSpPr>
            <p:cNvPr id="6" name="椭圆 5"/>
            <p:cNvSpPr/>
            <p:nvPr/>
          </p:nvSpPr>
          <p:spPr>
            <a:xfrm>
              <a:off x="4714876" y="5214950"/>
              <a:ext cx="1643074" cy="1071570"/>
            </a:xfrm>
            <a:prstGeom prst="ellipse">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标注 6"/>
            <p:cNvSpPr/>
            <p:nvPr/>
          </p:nvSpPr>
          <p:spPr>
            <a:xfrm>
              <a:off x="5715008" y="6429396"/>
              <a:ext cx="1571636" cy="428604"/>
            </a:xfrm>
            <a:prstGeom prst="wedgeRoundRectCallout">
              <a:avLst>
                <a:gd name="adj1" fmla="val -68105"/>
                <a:gd name="adj2" fmla="val -15973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MIPs</a:t>
              </a:r>
              <a:endParaRPr lang="zh-CN" altLang="en-US" dirty="0"/>
            </a:p>
          </p:txBody>
        </p:sp>
      </p:grpSp>
      <mc:AlternateContent xmlns:mc="http://schemas.openxmlformats.org/markup-compatibility/2006" xmlns:a14="http://schemas.microsoft.com/office/drawing/2010/main">
        <mc:Choice Requires="a14">
          <p:sp>
            <p:nvSpPr>
              <p:cNvPr id="10" name="矩形 9"/>
              <p:cNvSpPr/>
              <p:nvPr/>
            </p:nvSpPr>
            <p:spPr>
              <a:xfrm>
                <a:off x="953598" y="1052736"/>
                <a:ext cx="7182798" cy="926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a:rPr>
                        <m:t>−</m:t>
                      </m:r>
                      <m:f>
                        <m:fPr>
                          <m:ctrlPr>
                            <a:rPr lang="en-US" altLang="zh-CN" sz="2400" i="1">
                              <a:latin typeface="Cambria Math"/>
                            </a:rPr>
                          </m:ctrlPr>
                        </m:fPr>
                        <m:num>
                          <m:r>
                            <a:rPr lang="en-US" altLang="zh-CN" sz="2400" i="1">
                              <a:latin typeface="Cambria Math"/>
                            </a:rPr>
                            <m:t>𝑑𝐸</m:t>
                          </m:r>
                        </m:num>
                        <m:den>
                          <m:r>
                            <a:rPr lang="en-US" altLang="zh-CN" sz="2400" i="1">
                              <a:latin typeface="Cambria Math"/>
                            </a:rPr>
                            <m:t>𝑑𝑥</m:t>
                          </m:r>
                        </m:den>
                      </m:f>
                      <m:r>
                        <a:rPr lang="en-US" altLang="zh-CN" sz="2400" i="1">
                          <a:latin typeface="Cambria Math"/>
                        </a:rPr>
                        <m:t>=</m:t>
                      </m:r>
                      <m:r>
                        <a:rPr lang="zh-CN" altLang="en-US" sz="2400" i="1">
                          <a:latin typeface="Cambria Math"/>
                        </a:rPr>
                        <m:t>𝜅</m:t>
                      </m:r>
                      <m:sSubSup>
                        <m:sSubSupPr>
                          <m:ctrlPr>
                            <a:rPr lang="en-US" altLang="zh-CN" sz="2400" i="1">
                              <a:latin typeface="Cambria Math"/>
                            </a:rPr>
                          </m:ctrlPr>
                        </m:sSubSupPr>
                        <m:e>
                          <m:r>
                            <a:rPr lang="en-US" altLang="zh-CN" sz="2400" i="1">
                              <a:latin typeface="Cambria Math"/>
                            </a:rPr>
                            <m:t>𝑧</m:t>
                          </m:r>
                        </m:e>
                        <m:sub>
                          <m:r>
                            <a:rPr lang="en-US" altLang="zh-CN" sz="2400" i="1">
                              <a:latin typeface="Cambria Math"/>
                            </a:rPr>
                            <m:t>𝑖𝑛</m:t>
                          </m:r>
                        </m:sub>
                        <m:sup>
                          <m:r>
                            <a:rPr lang="en-US" altLang="zh-CN" sz="2400" i="1">
                              <a:latin typeface="Cambria Math"/>
                            </a:rPr>
                            <m:t>2</m:t>
                          </m:r>
                        </m:sup>
                      </m:sSubSup>
                      <m:f>
                        <m:fPr>
                          <m:ctrlPr>
                            <a:rPr lang="en-US" altLang="zh-CN" sz="2400" i="1">
                              <a:latin typeface="Cambria Math"/>
                            </a:rPr>
                          </m:ctrlPr>
                        </m:fPr>
                        <m:num>
                          <m:r>
                            <a:rPr lang="en-US" altLang="zh-CN" sz="2400" i="1">
                              <a:latin typeface="Cambria Math"/>
                            </a:rPr>
                            <m:t>𝑍</m:t>
                          </m:r>
                        </m:num>
                        <m:den>
                          <m:r>
                            <a:rPr lang="en-US" altLang="zh-CN" sz="2400" i="1">
                              <a:latin typeface="Cambria Math"/>
                            </a:rPr>
                            <m:t>𝐴</m:t>
                          </m:r>
                        </m:den>
                      </m:f>
                      <m:f>
                        <m:fPr>
                          <m:ctrlPr>
                            <a:rPr lang="en-US" altLang="zh-CN" sz="2400" i="1">
                              <a:latin typeface="Cambria Math"/>
                            </a:rPr>
                          </m:ctrlPr>
                        </m:fPr>
                        <m:num>
                          <m:r>
                            <a:rPr lang="en-US" altLang="zh-CN" sz="2400" i="1">
                              <a:latin typeface="Cambria Math"/>
                            </a:rPr>
                            <m:t>1</m:t>
                          </m:r>
                        </m:num>
                        <m:den>
                          <m:sSup>
                            <m:sSupPr>
                              <m:ctrlPr>
                                <a:rPr lang="en-US" altLang="zh-CN" sz="2400" i="1">
                                  <a:latin typeface="Cambria Math"/>
                                </a:rPr>
                              </m:ctrlPr>
                            </m:sSupPr>
                            <m:e>
                              <m:r>
                                <a:rPr lang="zh-CN" altLang="en-US" sz="2400" i="1">
                                  <a:latin typeface="Cambria Math"/>
                                </a:rPr>
                                <m:t>𝛽</m:t>
                              </m:r>
                            </m:e>
                            <m:sup>
                              <m:r>
                                <a:rPr lang="en-US" altLang="zh-CN" sz="2400" i="1">
                                  <a:latin typeface="Cambria Math"/>
                                </a:rPr>
                                <m:t>2</m:t>
                              </m:r>
                            </m:sup>
                          </m:sSup>
                        </m:den>
                      </m:f>
                      <m:d>
                        <m:dPr>
                          <m:begChr m:val="{"/>
                          <m:endChr m:val="}"/>
                          <m:ctrlPr>
                            <a:rPr lang="en-US" altLang="zh-CN" sz="2400" i="1">
                              <a:latin typeface="Cambria Math"/>
                            </a:rPr>
                          </m:ctrlPr>
                        </m:dPr>
                        <m:e>
                          <m:d>
                            <m:dPr>
                              <m:begChr m:val="["/>
                              <m:endChr m:val="]"/>
                              <m:ctrlPr>
                                <a:rPr lang="en-US" altLang="zh-CN" sz="2400" i="1">
                                  <a:latin typeface="Cambria Math"/>
                                </a:rPr>
                              </m:ctrlPr>
                            </m:dPr>
                            <m:e>
                              <m:r>
                                <m:rPr>
                                  <m:sty m:val="p"/>
                                </m:rPr>
                                <a:rPr lang="en-US" altLang="zh-CN" sz="2400">
                                  <a:latin typeface="Cambria Math"/>
                                </a:rPr>
                                <m:t>ln</m:t>
                              </m:r>
                              <m:f>
                                <m:fPr>
                                  <m:ctrlPr>
                                    <a:rPr lang="en-US" altLang="zh-CN" sz="2400" i="1">
                                      <a:latin typeface="Cambria Math"/>
                                    </a:rPr>
                                  </m:ctrlPr>
                                </m:fPr>
                                <m:num>
                                  <m:r>
                                    <a:rPr lang="en-US" altLang="zh-CN" sz="2400" i="1">
                                      <a:latin typeface="Cambria Math"/>
                                      <a:ea typeface="宋体" panose="02010600030101010101" pitchFamily="2" charset="-122"/>
                                    </a:rPr>
                                    <m:t>2</m:t>
                                  </m:r>
                                  <m:sSub>
                                    <m:sSubPr>
                                      <m:ctrlPr>
                                        <a:rPr lang="en-US" altLang="zh-CN" sz="2400" i="1">
                                          <a:latin typeface="Cambria Math"/>
                                          <a:ea typeface="宋体" panose="02010600030101010101" pitchFamily="2" charset="-122"/>
                                        </a:rPr>
                                      </m:ctrlPr>
                                    </m:sSubPr>
                                    <m:e>
                                      <m:r>
                                        <a:rPr lang="en-US" altLang="zh-CN" sz="2400" i="1">
                                          <a:latin typeface="Cambria Math"/>
                                          <a:ea typeface="宋体" panose="02010600030101010101" pitchFamily="2" charset="-122"/>
                                        </a:rPr>
                                        <m:t>𝑚</m:t>
                                      </m:r>
                                    </m:e>
                                    <m:sub>
                                      <m:r>
                                        <a:rPr lang="en-US" altLang="zh-CN" sz="2400" i="1">
                                          <a:latin typeface="Cambria Math"/>
                                          <a:ea typeface="宋体" panose="02010600030101010101" pitchFamily="2" charset="-122"/>
                                        </a:rPr>
                                        <m:t>𝑒</m:t>
                                      </m:r>
                                    </m:sub>
                                  </m:sSub>
                                  <m:sSup>
                                    <m:sSupPr>
                                      <m:ctrlPr>
                                        <a:rPr lang="en-US" altLang="zh-CN" sz="2400" i="1">
                                          <a:latin typeface="Cambria Math"/>
                                          <a:ea typeface="宋体" panose="02010600030101010101" pitchFamily="2" charset="-122"/>
                                        </a:rPr>
                                      </m:ctrlPr>
                                    </m:sSupPr>
                                    <m:e>
                                      <m:d>
                                        <m:dPr>
                                          <m:ctrlPr>
                                            <a:rPr lang="en-US" altLang="zh-CN" sz="2400" i="1">
                                              <a:latin typeface="Cambria Math"/>
                                              <a:ea typeface="宋体" panose="02010600030101010101" pitchFamily="2" charset="-122"/>
                                            </a:rPr>
                                          </m:ctrlPr>
                                        </m:dPr>
                                        <m:e>
                                          <m:r>
                                            <a:rPr lang="zh-CN" altLang="en-US" sz="2400" i="1">
                                              <a:latin typeface="Cambria Math"/>
                                              <a:ea typeface="宋体" panose="02010600030101010101" pitchFamily="2" charset="-122"/>
                                            </a:rPr>
                                            <m:t>𝛽𝛾</m:t>
                                          </m:r>
                                          <m:r>
                                            <a:rPr lang="en-US" altLang="zh-CN" sz="2400" i="1">
                                              <a:latin typeface="Cambria Math"/>
                                              <a:ea typeface="宋体" panose="02010600030101010101" pitchFamily="2" charset="-122"/>
                                            </a:rPr>
                                            <m:t>𝑐</m:t>
                                          </m:r>
                                        </m:e>
                                      </m:d>
                                    </m:e>
                                    <m:sup>
                                      <m:r>
                                        <a:rPr lang="en-US" altLang="zh-CN" sz="2400" i="1">
                                          <a:latin typeface="Cambria Math"/>
                                          <a:ea typeface="宋体" panose="02010600030101010101" pitchFamily="2" charset="-122"/>
                                        </a:rPr>
                                        <m:t>2</m:t>
                                      </m:r>
                                    </m:sup>
                                  </m:sSup>
                                </m:num>
                                <m:den>
                                  <m:r>
                                    <a:rPr lang="en-US" altLang="zh-CN" sz="2400" i="1">
                                      <a:latin typeface="Cambria Math"/>
                                    </a:rPr>
                                    <m:t>𝐼</m:t>
                                  </m:r>
                                </m:den>
                              </m:f>
                            </m:e>
                          </m:d>
                          <m:r>
                            <a:rPr lang="en-US" altLang="zh-CN" sz="2400" i="1">
                              <a:latin typeface="Cambria Math"/>
                            </a:rPr>
                            <m:t>−</m:t>
                          </m:r>
                          <m:sSup>
                            <m:sSupPr>
                              <m:ctrlPr>
                                <a:rPr lang="en-US" altLang="zh-CN" sz="2400" i="1">
                                  <a:latin typeface="Cambria Math"/>
                                </a:rPr>
                              </m:ctrlPr>
                            </m:sSupPr>
                            <m:e>
                              <m:r>
                                <a:rPr lang="zh-CN" altLang="en-US" sz="2400" i="1">
                                  <a:latin typeface="Cambria Math"/>
                                </a:rPr>
                                <m:t>𝛽</m:t>
                              </m:r>
                            </m:e>
                            <m:sup>
                              <m:r>
                                <a:rPr lang="en-US" altLang="zh-CN" sz="2400" i="1">
                                  <a:latin typeface="Cambria Math"/>
                                </a:rPr>
                                <m:t>2</m:t>
                              </m:r>
                            </m:sup>
                          </m:sSup>
                          <m:r>
                            <a:rPr lang="en-US" altLang="zh-CN" sz="2400" i="1">
                              <a:latin typeface="Cambria Math"/>
                            </a:rPr>
                            <m:t>−</m:t>
                          </m:r>
                          <m:f>
                            <m:fPr>
                              <m:ctrlPr>
                                <a:rPr lang="en-US" altLang="zh-CN" sz="2400" i="1">
                                  <a:latin typeface="Cambria Math"/>
                                </a:rPr>
                              </m:ctrlPr>
                            </m:fPr>
                            <m:num>
                              <m:r>
                                <a:rPr lang="zh-CN" altLang="en-US" sz="2400" i="1">
                                  <a:latin typeface="Cambria Math"/>
                                </a:rPr>
                                <m:t>𝛿</m:t>
                              </m:r>
                            </m:num>
                            <m:den>
                              <m:r>
                                <a:rPr lang="en-US" altLang="zh-CN" sz="2400" i="1">
                                  <a:latin typeface="Cambria Math"/>
                                </a:rPr>
                                <m:t>2</m:t>
                              </m:r>
                            </m:den>
                          </m:f>
                        </m:e>
                      </m:d>
                    </m:oMath>
                  </m:oMathPara>
                </a14:m>
                <a:endParaRPr lang="zh-CN" altLang="en-US" sz="2400" i="1" dirty="0"/>
              </a:p>
            </p:txBody>
          </p:sp>
        </mc:Choice>
        <mc:Fallback xmlns="">
          <p:sp>
            <p:nvSpPr>
              <p:cNvPr id="10" name="矩形 9"/>
              <p:cNvSpPr>
                <a:spLocks noRot="1" noChangeAspect="1" noMove="1" noResize="1" noEditPoints="1" noAdjustHandles="1" noChangeArrowheads="1" noChangeShapeType="1" noTextEdit="1"/>
              </p:cNvSpPr>
              <p:nvPr/>
            </p:nvSpPr>
            <p:spPr>
              <a:xfrm>
                <a:off x="1271464" y="1052736"/>
                <a:ext cx="9577064" cy="926664"/>
              </a:xfrm>
              <a:prstGeom prst="rect">
                <a:avLst/>
              </a:prstGeom>
              <a:blipFill rotWithShape="1">
                <a:blip r:embed="rId4"/>
                <a:stretch>
                  <a:fillRect/>
                </a:stretch>
              </a:blipFill>
            </p:spPr>
            <p:txBody>
              <a:bodyPr/>
              <a:lstStyle/>
              <a:p>
                <a:r>
                  <a:rPr lang="zh-CN" altLang="en-US">
                    <a:noFill/>
                  </a:rPr>
                  <a:t> </a:t>
                </a:r>
              </a:p>
            </p:txBody>
          </p:sp>
        </mc:Fallback>
      </mc:AlternateContent>
      <p:cxnSp>
        <p:nvCxnSpPr>
          <p:cNvPr id="11" name="直接连接符 10"/>
          <p:cNvCxnSpPr/>
          <p:nvPr/>
        </p:nvCxnSpPr>
        <p:spPr>
          <a:xfrm>
            <a:off x="0" y="620688"/>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AutoShape 4" descr="$\displaystyle p_b$"/>
          <p:cNvSpPr>
            <a:spLocks noChangeAspect="1" noChangeArrowheads="1"/>
          </p:cNvSpPr>
          <p:nvPr/>
        </p:nvSpPr>
        <p:spPr bwMode="auto">
          <a:xfrm>
            <a:off x="1496616" y="2697165"/>
            <a:ext cx="179784" cy="377825"/>
          </a:xfrm>
          <a:prstGeom prst="rect">
            <a:avLst/>
          </a:prstGeom>
          <a:noFill/>
        </p:spPr>
        <p:txBody>
          <a:bodyPr/>
          <a:lstStyle/>
          <a:p>
            <a:endParaRPr lang="zh-CN" altLang="en-US"/>
          </a:p>
        </p:txBody>
      </p:sp>
      <mc:AlternateContent xmlns:mc="http://schemas.openxmlformats.org/markup-compatibility/2006">
        <mc:Choice xmlns:a14="http://schemas.microsoft.com/office/drawing/2010/main" Requires="a14">
          <p:sp>
            <p:nvSpPr>
              <p:cNvPr id="35851" name="Text Box 11"/>
              <p:cNvSpPr txBox="1">
                <a:spLocks noChangeArrowheads="1"/>
              </p:cNvSpPr>
              <p:nvPr/>
            </p:nvSpPr>
            <p:spPr bwMode="auto">
              <a:xfrm>
                <a:off x="35368" y="692697"/>
                <a:ext cx="8965124" cy="1138773"/>
              </a:xfrm>
              <a:prstGeom prst="rect">
                <a:avLst/>
              </a:prstGeom>
              <a:noFill/>
              <a:ln w="9525">
                <a:noFill/>
                <a:miter lim="800000"/>
                <a:headEnd/>
                <a:tailEnd/>
              </a:ln>
              <a:effectLst/>
            </p:spPr>
            <p:txBody>
              <a:bodyPr wrap="square">
                <a:spAutoFit/>
              </a:bodyPr>
              <a:lstStyle/>
              <a:p>
                <a:pPr>
                  <a:spcBef>
                    <a:spcPct val="50000"/>
                  </a:spcBef>
                </a:pPr>
                <a:r>
                  <a:rPr lang="zh-CN" altLang="en-US" dirty="0">
                    <a:solidFill>
                      <a:srgbClr val="0000CC"/>
                    </a:solidFill>
                    <a:ea typeface="黑体" pitchFamily="2" charset="-122"/>
                  </a:rPr>
                  <a:t>低能情况：</a:t>
                </a:r>
              </a:p>
              <a:p>
                <a:pPr>
                  <a:spcBef>
                    <a:spcPct val="50000"/>
                  </a:spcBef>
                </a:pPr>
                <a:r>
                  <a:rPr lang="en-US" altLang="zh-CN" sz="2000" dirty="0">
                    <a:solidFill>
                      <a:srgbClr val="0000CC"/>
                    </a:solidFill>
                    <a:ea typeface="黑体" pitchFamily="2" charset="-122"/>
                  </a:rPr>
                  <a:t>1</a:t>
                </a:r>
                <a:r>
                  <a:rPr lang="zh-CN" altLang="en-US" sz="2000" dirty="0">
                    <a:solidFill>
                      <a:srgbClr val="0000CC"/>
                    </a:solidFill>
                    <a:ea typeface="黑体" pitchFamily="2" charset="-122"/>
                  </a:rPr>
                  <a:t>）在</a:t>
                </a:r>
                <a14:m>
                  <m:oMath xmlns:m="http://schemas.openxmlformats.org/officeDocument/2006/math">
                    <m:r>
                      <a:rPr lang="en-US" altLang="zh-CN" sz="2000" i="1" dirty="0" smtClean="0">
                        <a:solidFill>
                          <a:srgbClr val="0000CC"/>
                        </a:solidFill>
                        <a:latin typeface="Cambria Math"/>
                        <a:ea typeface="黑体" pitchFamily="2" charset="-122"/>
                      </a:rPr>
                      <m:t>(</m:t>
                    </m:r>
                    <m:r>
                      <a:rPr lang="en-US" altLang="zh-CN" sz="2000" i="1" dirty="0" smtClean="0">
                        <a:solidFill>
                          <a:srgbClr val="0000CC"/>
                        </a:solidFill>
                        <a:latin typeface="Cambria Math"/>
                        <a:ea typeface="黑体" pitchFamily="2" charset="-122"/>
                      </a:rPr>
                      <m:t>𝑧</m:t>
                    </m:r>
                    <m:r>
                      <a:rPr lang="en-US" altLang="zh-CN" sz="2000" i="1" dirty="0" smtClean="0">
                        <a:solidFill>
                          <a:srgbClr val="0000CC"/>
                        </a:solidFill>
                        <a:latin typeface="Cambria Math"/>
                        <a:ea typeface="黑体" pitchFamily="2" charset="-122"/>
                      </a:rPr>
                      <m:t>/137)&lt;</m:t>
                    </m:r>
                    <m:r>
                      <a:rPr lang="zh-CN" altLang="en-US" sz="2000" i="1" dirty="0" smtClean="0">
                        <a:solidFill>
                          <a:srgbClr val="0000CC"/>
                        </a:solidFill>
                        <a:latin typeface="Cambria Math"/>
                        <a:ea typeface="黑体" pitchFamily="2" charset="-122"/>
                      </a:rPr>
                      <m:t>𝛽𝛾</m:t>
                    </m:r>
                    <m:r>
                      <a:rPr lang="en-US" altLang="zh-CN" sz="2000" i="1" dirty="0" smtClean="0">
                        <a:solidFill>
                          <a:srgbClr val="0000CC"/>
                        </a:solidFill>
                        <a:latin typeface="Cambria Math"/>
                        <a:ea typeface="黑体" pitchFamily="2" charset="-122"/>
                      </a:rPr>
                      <m:t>&lt;(2~3)</m:t>
                    </m:r>
                  </m:oMath>
                </a14:m>
                <a:r>
                  <a:rPr lang="zh-CN" altLang="en-US" sz="2000" dirty="0">
                    <a:solidFill>
                      <a:srgbClr val="0000CC"/>
                    </a:solidFill>
                    <a:ea typeface="黑体" pitchFamily="2" charset="-122"/>
                    <a:sym typeface="Symbol" pitchFamily="18" charset="2"/>
                  </a:rPr>
                  <a:t>的范围内，密度效应项的贡献是很小的，且方括号部分随入射粒子的速度的变化很缓慢，因此电离能损可以简单地以下式来表述</a:t>
                </a:r>
              </a:p>
            </p:txBody>
          </p:sp>
        </mc:Choice>
        <mc:Fallback>
          <p:sp>
            <p:nvSpPr>
              <p:cNvPr id="35851" name="Text Box 11"/>
              <p:cNvSpPr txBox="1">
                <a:spLocks noRot="1" noChangeAspect="1" noMove="1" noResize="1" noEditPoints="1" noAdjustHandles="1" noChangeArrowheads="1" noChangeShapeType="1" noTextEdit="1"/>
              </p:cNvSpPr>
              <p:nvPr/>
            </p:nvSpPr>
            <p:spPr bwMode="auto">
              <a:xfrm>
                <a:off x="35368" y="692697"/>
                <a:ext cx="8965124" cy="1138773"/>
              </a:xfrm>
              <a:prstGeom prst="rect">
                <a:avLst/>
              </a:prstGeom>
              <a:blipFill rotWithShape="1">
                <a:blip r:embed="rId4"/>
                <a:stretch>
                  <a:fillRect l="-748" t="-3763" r="-408" b="-8065"/>
                </a:stretch>
              </a:blipFill>
              <a:ln w="9525">
                <a:noFill/>
                <a:miter lim="800000"/>
                <a:headEnd/>
                <a:tailEnd/>
              </a:ln>
              <a:effectLst/>
            </p:spPr>
            <p:txBody>
              <a:bodyPr/>
              <a:lstStyle/>
              <a:p>
                <a:r>
                  <a:rPr lang="zh-CN" altLang="en-US">
                    <a:noFill/>
                  </a:rPr>
                  <a:t> </a:t>
                </a:r>
              </a:p>
            </p:txBody>
          </p:sp>
        </mc:Fallback>
      </mc:AlternateContent>
      <p:graphicFrame>
        <p:nvGraphicFramePr>
          <p:cNvPr id="104450" name="Object 1026"/>
          <p:cNvGraphicFramePr>
            <a:graphicFrameLocks noChangeAspect="1"/>
          </p:cNvGraphicFramePr>
          <p:nvPr>
            <p:extLst>
              <p:ext uri="{D42A27DB-BD31-4B8C-83A1-F6EECF244321}">
                <p14:modId xmlns:p14="http://schemas.microsoft.com/office/powerpoint/2010/main" val="426962232"/>
              </p:ext>
            </p:extLst>
          </p:nvPr>
        </p:nvGraphicFramePr>
        <p:xfrm>
          <a:off x="315069" y="2528356"/>
          <a:ext cx="5184068" cy="1798440"/>
        </p:xfrm>
        <a:graphic>
          <a:graphicData uri="http://schemas.openxmlformats.org/presentationml/2006/ole">
            <mc:AlternateContent xmlns:mc="http://schemas.openxmlformats.org/markup-compatibility/2006">
              <mc:Choice xmlns:v="urn:schemas-microsoft-com:vml" Requires="v">
                <p:oleObj spid="_x0000_s366677" name="Equation" r:id="rId5" imgW="1320480" imgH="482400" progId="Equation.3">
                  <p:embed/>
                </p:oleObj>
              </mc:Choice>
              <mc:Fallback>
                <p:oleObj name="Equation" r:id="rId5" imgW="132048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069" y="2528356"/>
                        <a:ext cx="5184068" cy="1798440"/>
                      </a:xfrm>
                      <a:prstGeom prst="rect">
                        <a:avLst/>
                      </a:prstGeom>
                      <a:noFill/>
                      <a:extLst/>
                    </p:spPr>
                  </p:pic>
                </p:oleObj>
              </mc:Fallback>
            </mc:AlternateContent>
          </a:graphicData>
        </a:graphic>
      </p:graphicFrame>
      <p:sp>
        <p:nvSpPr>
          <p:cNvPr id="35853" name="Rectangle 13"/>
          <p:cNvSpPr>
            <a:spLocks noChangeArrowheads="1"/>
          </p:cNvSpPr>
          <p:nvPr/>
        </p:nvSpPr>
        <p:spPr bwMode="auto">
          <a:xfrm>
            <a:off x="315069" y="5589240"/>
            <a:ext cx="8676456" cy="707886"/>
          </a:xfrm>
          <a:prstGeom prst="rect">
            <a:avLst/>
          </a:prstGeom>
          <a:noFill/>
          <a:ln w="9525">
            <a:noFill/>
            <a:miter lim="800000"/>
            <a:headEnd/>
            <a:tailEnd/>
          </a:ln>
          <a:effectLst/>
        </p:spPr>
        <p:txBody>
          <a:bodyPr wrap="square">
            <a:spAutoFit/>
          </a:bodyPr>
          <a:lstStyle/>
          <a:p>
            <a:pPr>
              <a:spcBef>
                <a:spcPct val="50000"/>
              </a:spcBef>
            </a:pPr>
            <a:r>
              <a:rPr lang="zh-CN" altLang="en-US" sz="2000" dirty="0">
                <a:solidFill>
                  <a:srgbClr val="0000CC"/>
                </a:solidFill>
                <a:ea typeface="黑体" pitchFamily="2" charset="-122"/>
                <a:sym typeface="Symbol" pitchFamily="18" charset="2"/>
              </a:rPr>
              <a:t>即有与入射粒子速度的平方成反比的规律。另外，与入射粒子的电荷数的平方成正比（因此利用该关系可以对具有不同电荷数的粒子进行鉴别）。</a:t>
            </a:r>
          </a:p>
        </p:txBody>
      </p:sp>
      <p:sp>
        <p:nvSpPr>
          <p:cNvPr id="10" name="内容占位符 9"/>
          <p:cNvSpPr>
            <a:spLocks noGrp="1"/>
          </p:cNvSpPr>
          <p:nvPr>
            <p:ph idx="1"/>
          </p:nvPr>
        </p:nvSpPr>
        <p:spPr>
          <a:xfrm>
            <a:off x="35368" y="0"/>
            <a:ext cx="9108632" cy="614354"/>
          </a:xfrm>
          <a:noFill/>
        </p:spPr>
        <p:txBody>
          <a:bodyPr/>
          <a:lstStyle/>
          <a:p>
            <a:pPr marL="0" indent="0" algn="ctr">
              <a:buNone/>
            </a:pPr>
            <a:r>
              <a:rPr lang="zh-CN" altLang="en-US" dirty="0" smtClean="0"/>
              <a:t>粒子鉴别 </a:t>
            </a:r>
            <a:r>
              <a:rPr lang="en-US" altLang="zh-CN" dirty="0" smtClean="0"/>
              <a:t>--- </a:t>
            </a:r>
            <a:r>
              <a:rPr lang="zh-CN" altLang="en-US" dirty="0"/>
              <a:t>望远镜</a:t>
            </a:r>
          </a:p>
        </p:txBody>
      </p:sp>
      <p:grpSp>
        <p:nvGrpSpPr>
          <p:cNvPr id="8" name="组合 7"/>
          <p:cNvGrpSpPr/>
          <p:nvPr/>
        </p:nvGrpSpPr>
        <p:grpSpPr>
          <a:xfrm>
            <a:off x="6253368" y="2045275"/>
            <a:ext cx="2747124" cy="2950302"/>
            <a:chOff x="5429256" y="1357298"/>
            <a:chExt cx="3357586" cy="3997656"/>
          </a:xfrm>
        </p:grpSpPr>
        <p:sp>
          <p:nvSpPr>
            <p:cNvPr id="9" name="矩形 8"/>
            <p:cNvSpPr/>
            <p:nvPr/>
          </p:nvSpPr>
          <p:spPr>
            <a:xfrm>
              <a:off x="6215074" y="1357298"/>
              <a:ext cx="71438"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1" name="直接箭头连接符 10"/>
            <p:cNvCxnSpPr/>
            <p:nvPr/>
          </p:nvCxnSpPr>
          <p:spPr>
            <a:xfrm>
              <a:off x="5429256" y="1500174"/>
              <a:ext cx="3357586"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7215206" y="2143116"/>
              <a:ext cx="714380" cy="1428760"/>
              <a:chOff x="6357950" y="3071810"/>
              <a:chExt cx="857256" cy="1285884"/>
            </a:xfrm>
            <a:scene3d>
              <a:camera prst="orthographicFront">
                <a:rot lat="0" lon="0" rev="2700000"/>
              </a:camera>
              <a:lightRig rig="threePt" dir="t"/>
            </a:scene3d>
          </p:grpSpPr>
          <p:sp>
            <p:nvSpPr>
              <p:cNvPr id="19" name="矩形 18"/>
              <p:cNvSpPr/>
              <p:nvPr/>
            </p:nvSpPr>
            <p:spPr>
              <a:xfrm>
                <a:off x="6357950" y="3071810"/>
                <a:ext cx="85725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 name="矩形 19"/>
              <p:cNvSpPr/>
              <p:nvPr/>
            </p:nvSpPr>
            <p:spPr>
              <a:xfrm>
                <a:off x="6357950" y="3286124"/>
                <a:ext cx="857256"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 name="椭圆 12"/>
            <p:cNvSpPr/>
            <p:nvPr/>
          </p:nvSpPr>
          <p:spPr>
            <a:xfrm>
              <a:off x="6715140" y="1928802"/>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4" name="直接箭头连接符 13"/>
            <p:cNvCxnSpPr>
              <a:stCxn id="9" idx="3"/>
            </p:cNvCxnSpPr>
            <p:nvPr/>
          </p:nvCxnSpPr>
          <p:spPr>
            <a:xfrm>
              <a:off x="6286512" y="1535893"/>
              <a:ext cx="785818" cy="7500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任意多边形 14"/>
            <p:cNvSpPr/>
            <p:nvPr/>
          </p:nvSpPr>
          <p:spPr>
            <a:xfrm>
              <a:off x="6445770" y="2683239"/>
              <a:ext cx="404735" cy="854440"/>
            </a:xfrm>
            <a:custGeom>
              <a:avLst/>
              <a:gdLst>
                <a:gd name="connsiteX0" fmla="*/ 404735 w 404735"/>
                <a:gd name="connsiteY0" fmla="*/ 0 h 854440"/>
                <a:gd name="connsiteX1" fmla="*/ 104932 w 404735"/>
                <a:gd name="connsiteY1" fmla="*/ 554636 h 854440"/>
                <a:gd name="connsiteX2" fmla="*/ 0 w 404735"/>
                <a:gd name="connsiteY2" fmla="*/ 854440 h 854440"/>
              </a:gdLst>
              <a:ahLst/>
              <a:cxnLst>
                <a:cxn ang="0">
                  <a:pos x="connsiteX0" y="connsiteY0"/>
                </a:cxn>
                <a:cxn ang="0">
                  <a:pos x="connsiteX1" y="connsiteY1"/>
                </a:cxn>
                <a:cxn ang="0">
                  <a:pos x="connsiteX2" y="connsiteY2"/>
                </a:cxn>
              </a:cxnLst>
              <a:rect l="l" t="t" r="r" b="b"/>
              <a:pathLst>
                <a:path w="404735" h="854440">
                  <a:moveTo>
                    <a:pt x="404735" y="0"/>
                  </a:moveTo>
                  <a:cubicBezTo>
                    <a:pt x="288561" y="206114"/>
                    <a:pt x="172388" y="412229"/>
                    <a:pt x="104932" y="554636"/>
                  </a:cubicBezTo>
                  <a:cubicBezTo>
                    <a:pt x="37476" y="697043"/>
                    <a:pt x="18738" y="775741"/>
                    <a:pt x="0" y="854440"/>
                  </a:cubicBezTo>
                </a:path>
              </a:pathLst>
            </a:cu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cxnSp>
          <p:nvCxnSpPr>
            <p:cNvPr id="16" name="直接箭头连接符 15"/>
            <p:cNvCxnSpPr/>
            <p:nvPr/>
          </p:nvCxnSpPr>
          <p:spPr>
            <a:xfrm rot="5400000">
              <a:off x="6858016" y="3714752"/>
              <a:ext cx="1071570" cy="21431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ext Box 13"/>
            <p:cNvSpPr txBox="1">
              <a:spLocks noChangeArrowheads="1"/>
            </p:cNvSpPr>
            <p:nvPr/>
          </p:nvSpPr>
          <p:spPr bwMode="auto">
            <a:xfrm>
              <a:off x="5857884" y="3714752"/>
              <a:ext cx="928694" cy="925822"/>
            </a:xfrm>
            <a:prstGeom prst="rect">
              <a:avLst/>
            </a:prstGeom>
            <a:noFill/>
            <a:ln w="9525">
              <a:noFill/>
              <a:miter lim="800000"/>
              <a:headEnd/>
              <a:tailEnd/>
            </a:ln>
            <a:effectLst/>
          </p:spPr>
          <p:txBody>
            <a:bodyPr wrap="square">
              <a:spAutoFit/>
            </a:bodyPr>
            <a:lstStyle/>
            <a:p>
              <a:pPr>
                <a:lnSpc>
                  <a:spcPct val="120000"/>
                </a:lnSpc>
                <a:spcBef>
                  <a:spcPct val="50000"/>
                </a:spcBef>
              </a:pPr>
              <a:r>
                <a:rPr lang="zh-CN" altLang="en-US" sz="3200" dirty="0">
                  <a:solidFill>
                    <a:srgbClr val="FF0000"/>
                  </a:solidFill>
                  <a:ea typeface="黑体" pitchFamily="2" charset="-122"/>
                  <a:sym typeface="Symbol" pitchFamily="18" charset="2"/>
                </a:rPr>
                <a:t></a:t>
              </a:r>
              <a:r>
                <a:rPr lang="en-US" altLang="zh-CN" sz="3200" i="1" dirty="0">
                  <a:solidFill>
                    <a:srgbClr val="FF0000"/>
                  </a:solidFill>
                  <a:ea typeface="黑体" pitchFamily="2" charset="-122"/>
                  <a:sym typeface="Symbol" pitchFamily="18" charset="2"/>
                </a:rPr>
                <a:t>E</a:t>
              </a:r>
              <a:endParaRPr lang="zh-CN" altLang="en-US" sz="3200" dirty="0">
                <a:solidFill>
                  <a:srgbClr val="0000CC"/>
                </a:solidFill>
                <a:ea typeface="黑体" pitchFamily="2" charset="-122"/>
              </a:endParaRPr>
            </a:p>
          </p:txBody>
        </p:sp>
        <p:sp>
          <p:nvSpPr>
            <p:cNvPr id="18" name="Text Box 13"/>
            <p:cNvSpPr txBox="1">
              <a:spLocks noChangeArrowheads="1"/>
            </p:cNvSpPr>
            <p:nvPr/>
          </p:nvSpPr>
          <p:spPr bwMode="auto">
            <a:xfrm>
              <a:off x="6858017" y="4429132"/>
              <a:ext cx="857256" cy="925822"/>
            </a:xfrm>
            <a:prstGeom prst="rect">
              <a:avLst/>
            </a:prstGeom>
            <a:noFill/>
            <a:ln w="9525">
              <a:noFill/>
              <a:miter lim="800000"/>
              <a:headEnd/>
              <a:tailEnd/>
            </a:ln>
            <a:effectLst/>
          </p:spPr>
          <p:txBody>
            <a:bodyPr wrap="square">
              <a:spAutoFit/>
            </a:bodyPr>
            <a:lstStyle/>
            <a:p>
              <a:pPr>
                <a:lnSpc>
                  <a:spcPct val="120000"/>
                </a:lnSpc>
                <a:spcBef>
                  <a:spcPct val="50000"/>
                </a:spcBef>
              </a:pPr>
              <a:r>
                <a:rPr lang="en-US" altLang="zh-CN" sz="3200" i="1" dirty="0">
                  <a:solidFill>
                    <a:srgbClr val="FF0000"/>
                  </a:solidFill>
                  <a:ea typeface="黑体" pitchFamily="2" charset="-122"/>
                  <a:sym typeface="Symbol" pitchFamily="18" charset="2"/>
                </a:rPr>
                <a:t>E</a:t>
              </a:r>
              <a:endParaRPr lang="zh-CN" altLang="en-US" sz="3200" dirty="0">
                <a:solidFill>
                  <a:srgbClr val="0000CC"/>
                </a:solidFill>
                <a:ea typeface="黑体" pitchFamily="2" charset="-122"/>
              </a:endParaRPr>
            </a:p>
          </p:txBody>
        </p:sp>
      </p:grpSp>
      <p:cxnSp>
        <p:nvCxnSpPr>
          <p:cNvPr id="21" name="直接连接符 20"/>
          <p:cNvCxnSpPr/>
          <p:nvPr/>
        </p:nvCxnSpPr>
        <p:spPr>
          <a:xfrm>
            <a:off x="0" y="620688"/>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299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AutoShape 3" descr="$\displaystyle p_b$"/>
          <p:cNvSpPr>
            <a:spLocks noChangeAspect="1" noChangeArrowheads="1"/>
          </p:cNvSpPr>
          <p:nvPr/>
        </p:nvSpPr>
        <p:spPr bwMode="auto">
          <a:xfrm>
            <a:off x="1496616" y="2697165"/>
            <a:ext cx="179784" cy="377825"/>
          </a:xfrm>
          <a:prstGeom prst="rect">
            <a:avLst/>
          </a:prstGeom>
          <a:noFill/>
        </p:spPr>
        <p:txBody>
          <a:bodyPr/>
          <a:lstStyle/>
          <a:p>
            <a:endParaRPr lang="zh-CN" altLang="en-US"/>
          </a:p>
        </p:txBody>
      </p:sp>
      <p:graphicFrame>
        <p:nvGraphicFramePr>
          <p:cNvPr id="105473" name="Object 1025"/>
          <p:cNvGraphicFramePr>
            <a:graphicFrameLocks noChangeAspect="1"/>
          </p:cNvGraphicFramePr>
          <p:nvPr>
            <p:extLst>
              <p:ext uri="{D42A27DB-BD31-4B8C-83A1-F6EECF244321}">
                <p14:modId xmlns:p14="http://schemas.microsoft.com/office/powerpoint/2010/main" val="141815228"/>
              </p:ext>
            </p:extLst>
          </p:nvPr>
        </p:nvGraphicFramePr>
        <p:xfrm>
          <a:off x="507612" y="2117753"/>
          <a:ext cx="3632339" cy="619062"/>
        </p:xfrm>
        <a:graphic>
          <a:graphicData uri="http://schemas.openxmlformats.org/presentationml/2006/ole">
            <mc:AlternateContent xmlns:mc="http://schemas.openxmlformats.org/markup-compatibility/2006">
              <mc:Choice xmlns:v="urn:schemas-microsoft-com:vml" Requires="v">
                <p:oleObj spid="_x0000_s367738" name="Equation" r:id="rId4" imgW="965160" imgH="203040" progId="Equation.3">
                  <p:embed/>
                </p:oleObj>
              </mc:Choice>
              <mc:Fallback>
                <p:oleObj name="Equation" r:id="rId4" imgW="96516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12" y="2117753"/>
                        <a:ext cx="3632339" cy="619062"/>
                      </a:xfrm>
                      <a:prstGeom prst="rect">
                        <a:avLst/>
                      </a:prstGeom>
                      <a:noFill/>
                      <a:extLst/>
                    </p:spPr>
                  </p:pic>
                </p:oleObj>
              </mc:Fallback>
            </mc:AlternateContent>
          </a:graphicData>
        </a:graphic>
      </p:graphicFrame>
      <p:grpSp>
        <p:nvGrpSpPr>
          <p:cNvPr id="17" name="组合 16"/>
          <p:cNvGrpSpPr/>
          <p:nvPr/>
        </p:nvGrpSpPr>
        <p:grpSpPr>
          <a:xfrm>
            <a:off x="5508104" y="1054864"/>
            <a:ext cx="3117671" cy="1723935"/>
            <a:chOff x="5429256" y="1357298"/>
            <a:chExt cx="3377544" cy="2927610"/>
          </a:xfrm>
        </p:grpSpPr>
        <p:sp>
          <p:nvSpPr>
            <p:cNvPr id="11" name="矩形 10"/>
            <p:cNvSpPr/>
            <p:nvPr/>
          </p:nvSpPr>
          <p:spPr>
            <a:xfrm>
              <a:off x="6215074" y="1357298"/>
              <a:ext cx="71438"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3" name="直接箭头连接符 12"/>
            <p:cNvCxnSpPr/>
            <p:nvPr/>
          </p:nvCxnSpPr>
          <p:spPr>
            <a:xfrm>
              <a:off x="5429256" y="1500174"/>
              <a:ext cx="3357586"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7215206" y="2143116"/>
              <a:ext cx="714380" cy="1428760"/>
              <a:chOff x="6357950" y="3071810"/>
              <a:chExt cx="857256" cy="1285884"/>
            </a:xfrm>
            <a:scene3d>
              <a:camera prst="orthographicFront">
                <a:rot lat="0" lon="0" rev="2700000"/>
              </a:camera>
              <a:lightRig rig="threePt" dir="t"/>
            </a:scene3d>
          </p:grpSpPr>
          <p:sp>
            <p:nvSpPr>
              <p:cNvPr id="18" name="矩形 17"/>
              <p:cNvSpPr/>
              <p:nvPr/>
            </p:nvSpPr>
            <p:spPr>
              <a:xfrm>
                <a:off x="6357950" y="3071810"/>
                <a:ext cx="85725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9" name="矩形 18"/>
              <p:cNvSpPr/>
              <p:nvPr/>
            </p:nvSpPr>
            <p:spPr>
              <a:xfrm>
                <a:off x="6357950" y="3286124"/>
                <a:ext cx="857256"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1" name="椭圆 20"/>
            <p:cNvSpPr/>
            <p:nvPr/>
          </p:nvSpPr>
          <p:spPr>
            <a:xfrm>
              <a:off x="6715140" y="1928802"/>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23" name="直接箭头连接符 22"/>
            <p:cNvCxnSpPr>
              <a:stCxn id="11" idx="3"/>
            </p:cNvCxnSpPr>
            <p:nvPr/>
          </p:nvCxnSpPr>
          <p:spPr>
            <a:xfrm>
              <a:off x="6286512" y="1535893"/>
              <a:ext cx="785818" cy="7500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任意多边形 23"/>
            <p:cNvSpPr/>
            <p:nvPr/>
          </p:nvSpPr>
          <p:spPr>
            <a:xfrm>
              <a:off x="6869962" y="2724419"/>
              <a:ext cx="202368" cy="697916"/>
            </a:xfrm>
            <a:custGeom>
              <a:avLst/>
              <a:gdLst>
                <a:gd name="connsiteX0" fmla="*/ 404735 w 404735"/>
                <a:gd name="connsiteY0" fmla="*/ 0 h 854440"/>
                <a:gd name="connsiteX1" fmla="*/ 104932 w 404735"/>
                <a:gd name="connsiteY1" fmla="*/ 554636 h 854440"/>
                <a:gd name="connsiteX2" fmla="*/ 0 w 404735"/>
                <a:gd name="connsiteY2" fmla="*/ 854440 h 854440"/>
              </a:gdLst>
              <a:ahLst/>
              <a:cxnLst>
                <a:cxn ang="0">
                  <a:pos x="connsiteX0" y="connsiteY0"/>
                </a:cxn>
                <a:cxn ang="0">
                  <a:pos x="connsiteX1" y="connsiteY1"/>
                </a:cxn>
                <a:cxn ang="0">
                  <a:pos x="connsiteX2" y="connsiteY2"/>
                </a:cxn>
              </a:cxnLst>
              <a:rect l="l" t="t" r="r" b="b"/>
              <a:pathLst>
                <a:path w="404735" h="854440">
                  <a:moveTo>
                    <a:pt x="404735" y="0"/>
                  </a:moveTo>
                  <a:cubicBezTo>
                    <a:pt x="288561" y="206114"/>
                    <a:pt x="172388" y="412229"/>
                    <a:pt x="104932" y="554636"/>
                  </a:cubicBezTo>
                  <a:cubicBezTo>
                    <a:pt x="37476" y="697043"/>
                    <a:pt x="18738" y="775741"/>
                    <a:pt x="0" y="854440"/>
                  </a:cubicBezTo>
                </a:path>
              </a:pathLst>
            </a:cu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cxnSp>
          <p:nvCxnSpPr>
            <p:cNvPr id="26" name="直接箭头连接符 25"/>
            <p:cNvCxnSpPr>
              <a:endCxn id="29" idx="1"/>
            </p:cNvCxnSpPr>
            <p:nvPr/>
          </p:nvCxnSpPr>
          <p:spPr>
            <a:xfrm>
              <a:off x="7725250" y="3325720"/>
              <a:ext cx="224294" cy="458136"/>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Text Box 13"/>
            <p:cNvSpPr txBox="1">
              <a:spLocks noChangeArrowheads="1"/>
            </p:cNvSpPr>
            <p:nvPr/>
          </p:nvSpPr>
          <p:spPr bwMode="auto">
            <a:xfrm>
              <a:off x="6393670" y="3330456"/>
              <a:ext cx="928693" cy="954452"/>
            </a:xfrm>
            <a:prstGeom prst="rect">
              <a:avLst/>
            </a:prstGeom>
            <a:noFill/>
            <a:ln w="9525">
              <a:noFill/>
              <a:miter lim="800000"/>
              <a:headEnd/>
              <a:tailEnd/>
            </a:ln>
            <a:effectLst/>
          </p:spPr>
          <p:txBody>
            <a:bodyPr wrap="square">
              <a:spAutoFit/>
            </a:bodyPr>
            <a:lstStyle/>
            <a:p>
              <a:pPr>
                <a:lnSpc>
                  <a:spcPct val="120000"/>
                </a:lnSpc>
                <a:spcBef>
                  <a:spcPct val="50000"/>
                </a:spcBef>
              </a:pPr>
              <a:r>
                <a:rPr lang="zh-CN" altLang="en-US" sz="3200" dirty="0">
                  <a:solidFill>
                    <a:srgbClr val="FF0000"/>
                  </a:solidFill>
                  <a:ea typeface="黑体" pitchFamily="2" charset="-122"/>
                  <a:sym typeface="Symbol" pitchFamily="18" charset="2"/>
                </a:rPr>
                <a:t></a:t>
              </a:r>
              <a:r>
                <a:rPr lang="en-US" altLang="zh-CN" sz="3200" i="1" dirty="0">
                  <a:solidFill>
                    <a:srgbClr val="FF0000"/>
                  </a:solidFill>
                  <a:ea typeface="黑体" pitchFamily="2" charset="-122"/>
                  <a:sym typeface="Symbol" pitchFamily="18" charset="2"/>
                </a:rPr>
                <a:t>E</a:t>
              </a:r>
              <a:endParaRPr lang="zh-CN" altLang="en-US" sz="3200" dirty="0">
                <a:solidFill>
                  <a:srgbClr val="0000CC"/>
                </a:solidFill>
                <a:ea typeface="黑体" pitchFamily="2" charset="-122"/>
              </a:endParaRPr>
            </a:p>
          </p:txBody>
        </p:sp>
        <p:sp>
          <p:nvSpPr>
            <p:cNvPr id="29" name="Text Box 13"/>
            <p:cNvSpPr txBox="1">
              <a:spLocks noChangeArrowheads="1"/>
            </p:cNvSpPr>
            <p:nvPr/>
          </p:nvSpPr>
          <p:spPr bwMode="auto">
            <a:xfrm>
              <a:off x="7949544" y="3306628"/>
              <a:ext cx="857256" cy="954452"/>
            </a:xfrm>
            <a:prstGeom prst="rect">
              <a:avLst/>
            </a:prstGeom>
            <a:noFill/>
            <a:ln w="9525">
              <a:noFill/>
              <a:miter lim="800000"/>
              <a:headEnd/>
              <a:tailEnd/>
            </a:ln>
            <a:effectLst/>
          </p:spPr>
          <p:txBody>
            <a:bodyPr wrap="square">
              <a:spAutoFit/>
            </a:bodyPr>
            <a:lstStyle/>
            <a:p>
              <a:pPr>
                <a:lnSpc>
                  <a:spcPct val="120000"/>
                </a:lnSpc>
                <a:spcBef>
                  <a:spcPct val="50000"/>
                </a:spcBef>
              </a:pPr>
              <a:r>
                <a:rPr lang="en-US" altLang="zh-CN" sz="3200" i="1" dirty="0">
                  <a:solidFill>
                    <a:srgbClr val="FF0000"/>
                  </a:solidFill>
                  <a:ea typeface="黑体" pitchFamily="2" charset="-122"/>
                  <a:sym typeface="Symbol" pitchFamily="18" charset="2"/>
                </a:rPr>
                <a:t>E</a:t>
              </a:r>
              <a:endParaRPr lang="zh-CN" altLang="en-US" sz="3200" dirty="0">
                <a:solidFill>
                  <a:srgbClr val="0000CC"/>
                </a:solidFill>
                <a:ea typeface="黑体" pitchFamily="2" charset="-122"/>
              </a:endParaRPr>
            </a:p>
          </p:txBody>
        </p:sp>
      </p:grpSp>
      <p:pic>
        <p:nvPicPr>
          <p:cNvPr id="367664"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06" y="2736815"/>
            <a:ext cx="8994595" cy="346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507612" y="6239053"/>
            <a:ext cx="8545389" cy="646331"/>
          </a:xfrm>
          <a:prstGeom prst="rect">
            <a:avLst/>
          </a:prstGeom>
        </p:spPr>
        <p:txBody>
          <a:bodyPr wrap="square">
            <a:spAutoFit/>
          </a:bodyPr>
          <a:lstStyle/>
          <a:p>
            <a:r>
              <a:rPr lang="en-US" altLang="zh-CN" dirty="0"/>
              <a:t>A Compact Spectrometer for Heavy Ion Experiments in the Fermi </a:t>
            </a:r>
            <a:r>
              <a:rPr lang="en-US" altLang="zh-CN" dirty="0" smtClean="0"/>
              <a:t>energy regime</a:t>
            </a:r>
          </a:p>
          <a:p>
            <a:r>
              <a:rPr lang="en-US" altLang="zh-CN" dirty="0" smtClean="0">
                <a:solidFill>
                  <a:srgbClr val="FF0000"/>
                </a:solidFill>
              </a:rPr>
              <a:t>F. H. Guan et al.,  NIM A </a:t>
            </a:r>
            <a:r>
              <a:rPr lang="en-US" altLang="zh-CN" dirty="0">
                <a:solidFill>
                  <a:srgbClr val="FF0000"/>
                </a:solidFill>
              </a:rPr>
              <a:t>1011 (2021) 165592</a:t>
            </a:r>
            <a:endParaRPr lang="zh-CN" altLang="en-US" dirty="0">
              <a:solidFill>
                <a:srgbClr val="FF0000"/>
              </a:solidFill>
            </a:endParaRPr>
          </a:p>
        </p:txBody>
      </p:sp>
      <p:sp>
        <p:nvSpPr>
          <p:cNvPr id="27" name="文本框 1">
            <a:extLst>
              <a:ext uri="{FF2B5EF4-FFF2-40B4-BE49-F238E27FC236}">
                <a16:creationId xmlns="" xmlns:a16="http://schemas.microsoft.com/office/drawing/2014/main" id="{0AC00F5A-8047-4312-86D3-7A7046DFD8D3}"/>
              </a:ext>
            </a:extLst>
          </p:cNvPr>
          <p:cNvSpPr txBox="1"/>
          <p:nvPr/>
        </p:nvSpPr>
        <p:spPr>
          <a:xfrm>
            <a:off x="49911" y="286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mn-lt"/>
              </a:rPr>
              <a:t>Bethe-Bloch</a:t>
            </a:r>
            <a:r>
              <a:rPr lang="zh-CN" altLang="en-US" dirty="0">
                <a:latin typeface="+mn-lt"/>
              </a:rPr>
              <a:t>公</a:t>
            </a:r>
            <a:r>
              <a:rPr lang="zh-CN" altLang="en-US" dirty="0" smtClean="0">
                <a:latin typeface="+mn-lt"/>
              </a:rPr>
              <a:t>式的应用</a:t>
            </a:r>
            <a:endParaRPr lang="zh-CN" altLang="en-US" dirty="0">
              <a:latin typeface="+mn-lt"/>
            </a:endParaRPr>
          </a:p>
        </p:txBody>
      </p:sp>
      <p:sp>
        <p:nvSpPr>
          <p:cNvPr id="30" name="矩形 29">
            <a:extLst>
              <a:ext uri="{FF2B5EF4-FFF2-40B4-BE49-F238E27FC236}">
                <a16:creationId xmlns="" xmlns:a16="http://schemas.microsoft.com/office/drawing/2014/main" id="{40A5E216-D8E3-4F33-8CB4-1EC9E416656B}"/>
              </a:ext>
            </a:extLst>
          </p:cNvPr>
          <p:cNvSpPr/>
          <p:nvPr/>
        </p:nvSpPr>
        <p:spPr>
          <a:xfrm>
            <a:off x="0" y="620688"/>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对象 7"/>
          <p:cNvGraphicFramePr>
            <a:graphicFrameLocks noChangeAspect="1"/>
          </p:cNvGraphicFramePr>
          <p:nvPr>
            <p:extLst>
              <p:ext uri="{D42A27DB-BD31-4B8C-83A1-F6EECF244321}">
                <p14:modId xmlns:p14="http://schemas.microsoft.com/office/powerpoint/2010/main" val="784238644"/>
              </p:ext>
            </p:extLst>
          </p:nvPr>
        </p:nvGraphicFramePr>
        <p:xfrm>
          <a:off x="491315" y="812613"/>
          <a:ext cx="3504621" cy="1215779"/>
        </p:xfrm>
        <a:graphic>
          <a:graphicData uri="http://schemas.openxmlformats.org/presentationml/2006/ole">
            <mc:AlternateContent xmlns:mc="http://schemas.openxmlformats.org/markup-compatibility/2006">
              <mc:Choice xmlns:v="urn:schemas-microsoft-com:vml" Requires="v">
                <p:oleObj spid="_x0000_s367739" name="Equation" r:id="rId7" imgW="1320227" imgH="482391" progId="Equation.3">
                  <p:embed/>
                </p:oleObj>
              </mc:Choice>
              <mc:Fallback>
                <p:oleObj name="Equation" r:id="rId7" imgW="1320227" imgH="482391" progId="Equation.3">
                  <p:embed/>
                  <p:pic>
                    <p:nvPicPr>
                      <p:cNvPr id="0" name="Object 10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315" y="812613"/>
                        <a:ext cx="3504621" cy="121577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26769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51110" y="128924"/>
            <a:ext cx="9144000" cy="46166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sz="2400" b="1" dirty="0" smtClean="0">
                <a:latin typeface="Times New Roman" panose="02020603050405020304" pitchFamily="18" charset="0"/>
                <a:cs typeface="Times New Roman" panose="02020603050405020304" pitchFamily="18" charset="0"/>
              </a:rPr>
              <a:t>The Compact Spectrometer for Heavy IoN Experiment (CSHINE)</a:t>
            </a:r>
            <a:endParaRPr lang="zh-CN" altLang="en-US" sz="24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9" name="矩形 8">
                <a:extLst>
                  <a:ext uri="{FF2B5EF4-FFF2-40B4-BE49-F238E27FC236}">
                    <a16:creationId xmlns="" xmlns:a16="http://schemas.microsoft.com/office/drawing/2014/main" id="{D6959B9A-D012-47E9-B3B9-1702037BAC3C}"/>
                  </a:ext>
                </a:extLst>
              </p:cNvPr>
              <p:cNvSpPr/>
              <p:nvPr/>
            </p:nvSpPr>
            <p:spPr>
              <a:xfrm>
                <a:off x="22084" y="5373216"/>
                <a:ext cx="3809690" cy="732765"/>
              </a:xfrm>
              <a:prstGeom prst="rect">
                <a:avLst/>
              </a:prstGeom>
            </p:spPr>
            <p:txBody>
              <a:bodyPr wrap="square">
                <a:spAutoFit/>
              </a:bodyPr>
              <a:lstStyle/>
              <a:p>
                <a:r>
                  <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High energy </a:t>
                </a:r>
                <a:r>
                  <a:rPr lang="zh-CN" altLang="en-US"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Symbol"/>
                  </a:rPr>
                  <a:t>  </a:t>
                </a:r>
                <a:r>
                  <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Symbol"/>
                  </a:rPr>
                  <a:t>(future)</a:t>
                </a:r>
                <a:r>
                  <a:rPr lang="zh-CN" altLang="en-US"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Symbol"/>
                  </a:rPr>
                  <a:t>：</a:t>
                </a:r>
                <a:endPar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Symbol"/>
                </a:endParaRPr>
              </a:p>
              <a:p>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sym typeface="Symbol"/>
                  </a:rPr>
                  <a:t>CsI</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sym typeface="Symbol"/>
                  </a:rPr>
                  <a:t> </a:t>
                </a: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sym typeface="Symbol"/>
                  </a:rPr>
                  <a:t>Array</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sym typeface="Symbol"/>
                  </a:rPr>
                  <a:t>，  </a:t>
                </a:r>
                <a14:m>
                  <m:oMath xmlns:m="http://schemas.openxmlformats.org/officeDocument/2006/math">
                    <m:sSub>
                      <m:sSubPr>
                        <m:ctrlPr>
                          <a:rPr lang="en-US" altLang="zh-CN" sz="2000" b="1" i="1" smtClean="0">
                            <a:latin typeface="Cambria Math"/>
                            <a:ea typeface="楷体" panose="02010609060101010101" pitchFamily="49" charset="-122"/>
                            <a:cs typeface="Times New Roman" panose="02020603050405020304" pitchFamily="18" charset="0"/>
                            <a:sym typeface="Symbol"/>
                          </a:rPr>
                        </m:ctrlPr>
                      </m:sSubPr>
                      <m:e>
                        <m:r>
                          <a:rPr lang="en-US" altLang="zh-CN" sz="2000" b="1" i="1" smtClean="0">
                            <a:latin typeface="Cambria Math"/>
                            <a:ea typeface="楷体" panose="02010609060101010101" pitchFamily="49" charset="-122"/>
                            <a:cs typeface="Times New Roman" panose="02020603050405020304" pitchFamily="18" charset="0"/>
                            <a:sym typeface="Symbol"/>
                          </a:rPr>
                          <m:t>𝑬</m:t>
                        </m:r>
                      </m:e>
                      <m:sub>
                        <m:r>
                          <a:rPr lang="zh-CN" altLang="en-US" sz="2000" b="1" i="1" smtClean="0">
                            <a:latin typeface="Cambria Math"/>
                            <a:ea typeface="楷体" panose="02010609060101010101" pitchFamily="49" charset="-122"/>
                            <a:cs typeface="Times New Roman" panose="02020603050405020304" pitchFamily="18" charset="0"/>
                            <a:sym typeface="Symbol"/>
                          </a:rPr>
                          <m:t>𝜸</m:t>
                        </m:r>
                      </m:sub>
                    </m:sSub>
                    <m:r>
                      <a:rPr lang="en-US" altLang="zh-CN" sz="2000" b="1" i="1" smtClean="0">
                        <a:latin typeface="Cambria Math"/>
                        <a:ea typeface="Cambria Math"/>
                        <a:cs typeface="Times New Roman" panose="02020603050405020304" pitchFamily="18" charset="0"/>
                        <a:sym typeface="Symbol"/>
                      </a:rPr>
                      <m:t>~</m:t>
                    </m:r>
                    <m:r>
                      <a:rPr lang="en-US" altLang="zh-CN" sz="2000" b="1" i="1" smtClean="0">
                        <a:latin typeface="Cambria Math"/>
                        <a:ea typeface="Cambria Math"/>
                        <a:cs typeface="Times New Roman" panose="02020603050405020304" pitchFamily="18" charset="0"/>
                        <a:sym typeface="Symbol"/>
                      </a:rPr>
                      <m:t>𝟑𝟎</m:t>
                    </m:r>
                    <m:r>
                      <a:rPr lang="en-US" altLang="zh-CN" sz="2000" b="1" i="1" smtClean="0">
                        <a:latin typeface="Cambria Math"/>
                        <a:ea typeface="Cambria Math"/>
                        <a:cs typeface="Times New Roman" panose="02020603050405020304" pitchFamily="18" charset="0"/>
                        <a:sym typeface="Symbol"/>
                      </a:rPr>
                      <m:t> </m:t>
                    </m:r>
                    <m:r>
                      <m:rPr>
                        <m:sty m:val="p"/>
                      </m:rPr>
                      <a:rPr lang="en-US" altLang="zh-CN" sz="2000" b="1" i="1">
                        <a:latin typeface="Cambria Math"/>
                        <a:ea typeface="Cambria Math"/>
                        <a:cs typeface="Times New Roman" panose="02020603050405020304" pitchFamily="18" charset="0"/>
                        <a:sym typeface="Symbol"/>
                      </a:rPr>
                      <m:t>MeV</m:t>
                    </m:r>
                  </m:oMath>
                </a14:m>
                <a:endPar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sym typeface="Symbol"/>
                </a:endParaRPr>
              </a:p>
            </p:txBody>
          </p:sp>
        </mc:Choice>
        <mc:Fallback>
          <p:sp>
            <p:nvSpPr>
              <p:cNvPr id="9" name="矩形 8">
                <a:extLst>
                  <a:ext uri="{FF2B5EF4-FFF2-40B4-BE49-F238E27FC236}">
                    <a16:creationId xmlns="" xmlns:a16="http://schemas.microsoft.com/office/drawing/2014/main" xmlns:a14="http://schemas.microsoft.com/office/drawing/2010/main" id="{D6959B9A-D012-47E9-B3B9-1702037BAC3C}"/>
                  </a:ext>
                </a:extLst>
              </p:cNvPr>
              <p:cNvSpPr>
                <a:spLocks noRot="1" noChangeAspect="1" noMove="1" noResize="1" noEditPoints="1" noAdjustHandles="1" noChangeArrowheads="1" noChangeShapeType="1" noTextEdit="1"/>
              </p:cNvSpPr>
              <p:nvPr/>
            </p:nvSpPr>
            <p:spPr>
              <a:xfrm>
                <a:off x="22084" y="5373216"/>
                <a:ext cx="3809690" cy="732765"/>
              </a:xfrm>
              <a:prstGeom prst="rect">
                <a:avLst/>
              </a:prstGeom>
              <a:blipFill rotWithShape="1">
                <a:blip r:embed="rId3"/>
                <a:stretch>
                  <a:fillRect l="-1760" t="-5785" b="-9917"/>
                </a:stretch>
              </a:blipFill>
            </p:spPr>
            <p:txBody>
              <a:bodyPr/>
              <a:lstStyle/>
              <a:p>
                <a:r>
                  <a:rPr lang="zh-CN" altLang="en-US">
                    <a:noFill/>
                  </a:rPr>
                  <a:t> </a:t>
                </a:r>
              </a:p>
            </p:txBody>
          </p:sp>
        </mc:Fallback>
      </mc:AlternateContent>
      <p:grpSp>
        <p:nvGrpSpPr>
          <p:cNvPr id="13" name="组合 12"/>
          <p:cNvGrpSpPr/>
          <p:nvPr/>
        </p:nvGrpSpPr>
        <p:grpSpPr>
          <a:xfrm>
            <a:off x="51111" y="980728"/>
            <a:ext cx="6779072" cy="4046702"/>
            <a:chOff x="51111" y="893993"/>
            <a:chExt cx="6963846" cy="4285422"/>
          </a:xfrm>
        </p:grpSpPr>
        <p:grpSp>
          <p:nvGrpSpPr>
            <p:cNvPr id="12" name="组合 11"/>
            <p:cNvGrpSpPr/>
            <p:nvPr/>
          </p:nvGrpSpPr>
          <p:grpSpPr>
            <a:xfrm>
              <a:off x="51111" y="893993"/>
              <a:ext cx="6963846" cy="4014072"/>
              <a:chOff x="6584" y="2843928"/>
              <a:chExt cx="6963846" cy="4014072"/>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50" y="3480012"/>
                <a:ext cx="6527880" cy="337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a:extLst>
                  <a:ext uri="{FF2B5EF4-FFF2-40B4-BE49-F238E27FC236}">
                    <a16:creationId xmlns="" xmlns:a16="http://schemas.microsoft.com/office/drawing/2014/main" id="{5BD58E1A-B89E-40C0-BBC4-8998613B1A08}"/>
                  </a:ext>
                </a:extLst>
              </p:cNvPr>
              <p:cNvPicPr>
                <a:picLocks noChangeAspect="1"/>
              </p:cNvPicPr>
              <p:nvPr/>
            </p:nvPicPr>
            <p:blipFill rotWithShape="1">
              <a:blip r:embed="rId5"/>
              <a:srcRect t="10867"/>
              <a:stretch/>
            </p:blipFill>
            <p:spPr>
              <a:xfrm>
                <a:off x="6584" y="2843928"/>
                <a:ext cx="2628590" cy="609331"/>
              </a:xfrm>
              <a:prstGeom prst="rect">
                <a:avLst/>
              </a:prstGeom>
            </p:spPr>
          </p:pic>
        </p:grpSp>
        <p:sp>
          <p:nvSpPr>
            <p:cNvPr id="3" name="矩形 2"/>
            <p:cNvSpPr/>
            <p:nvPr/>
          </p:nvSpPr>
          <p:spPr>
            <a:xfrm>
              <a:off x="2275332" y="4810083"/>
              <a:ext cx="4012766" cy="369332"/>
            </a:xfrm>
            <a:prstGeom prst="rect">
              <a:avLst/>
            </a:prstGeom>
            <a:solidFill>
              <a:schemeClr val="accent1">
                <a:lumMod val="20000"/>
                <a:lumOff val="80000"/>
              </a:schemeClr>
            </a:solidFill>
          </p:spPr>
          <p:txBody>
            <a:bodyPr wrap="square">
              <a:spAutoFit/>
            </a:bodyPr>
            <a:lstStyle/>
            <a:p>
              <a:pPr algn="ctr"/>
              <a:r>
                <a:rPr lang="en-US" altLang="zh-CN" b="1" dirty="0" smtClean="0">
                  <a:latin typeface="Times New Roman" panose="02020603050405020304" pitchFamily="18" charset="0"/>
                  <a:ea typeface="楷体" panose="02010609060101010101" pitchFamily="49" charset="-122"/>
                  <a:cs typeface="Times New Roman" panose="02020603050405020304" pitchFamily="18" charset="0"/>
                  <a:sym typeface="Symbol"/>
                </a:rPr>
                <a:t>Total channels</a:t>
              </a:r>
              <a:r>
                <a:rPr lang="zh-CN" altLang="en-US" b="1" dirty="0" smtClean="0">
                  <a:latin typeface="Times New Roman" panose="02020603050405020304" pitchFamily="18" charset="0"/>
                  <a:ea typeface="楷体" panose="02010609060101010101" pitchFamily="49" charset="-122"/>
                  <a:cs typeface="Times New Roman" panose="02020603050405020304" pitchFamily="18" charset="0"/>
                  <a:sym typeface="Symbol"/>
                </a:rPr>
                <a:t>：</a:t>
              </a:r>
              <a:r>
                <a:rPr lang="en-US" altLang="zh-CN" b="1" dirty="0" smtClean="0">
                  <a:latin typeface="Times New Roman" panose="02020603050405020304" pitchFamily="18" charset="0"/>
                  <a:ea typeface="楷体" panose="02010609060101010101" pitchFamily="49" charset="-122"/>
                  <a:cs typeface="Times New Roman" panose="02020603050405020304" pitchFamily="18" charset="0"/>
                  <a:sym typeface="Symbol"/>
                </a:rPr>
                <a:t>~300 </a:t>
              </a:r>
              <a:endParaRPr lang="en-US" altLang="zh-CN" b="1" dirty="0">
                <a:latin typeface="Times New Roman" panose="02020603050405020304" pitchFamily="18" charset="0"/>
                <a:ea typeface="楷体" panose="02010609060101010101" pitchFamily="49" charset="-122"/>
                <a:cs typeface="Times New Roman" panose="02020603050405020304" pitchFamily="18" charset="0"/>
                <a:sym typeface="Symbol"/>
              </a:endParaRPr>
            </a:p>
          </p:txBody>
        </p:sp>
      </p:grpSp>
      <p:pic>
        <p:nvPicPr>
          <p:cNvPr id="11" name="图片 10">
            <a:extLst>
              <a:ext uri="{FF2B5EF4-FFF2-40B4-BE49-F238E27FC236}">
                <a16:creationId xmlns="" xmlns:a16="http://schemas.microsoft.com/office/drawing/2014/main" id="{92604A9E-47B4-465A-9A86-6AC703020B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112" y="3261745"/>
            <a:ext cx="1741889" cy="3096691"/>
          </a:xfrm>
          <a:prstGeom prst="rect">
            <a:avLst/>
          </a:prstGeom>
        </p:spPr>
      </p:pic>
      <mc:AlternateContent xmlns:mc="http://schemas.openxmlformats.org/markup-compatibility/2006">
        <mc:Choice xmlns:a14="http://schemas.microsoft.com/office/drawing/2010/main" Requires="a14">
          <p:sp>
            <p:nvSpPr>
              <p:cNvPr id="14" name="矩形 13">
                <a:extLst>
                  <a:ext uri="{FF2B5EF4-FFF2-40B4-BE49-F238E27FC236}">
                    <a16:creationId xmlns="" xmlns:a16="http://schemas.microsoft.com/office/drawing/2014/main" id="{D6959B9A-D012-47E9-B3B9-1702037BAC3C}"/>
                  </a:ext>
                </a:extLst>
              </p:cNvPr>
              <p:cNvSpPr/>
              <p:nvPr/>
            </p:nvSpPr>
            <p:spPr>
              <a:xfrm>
                <a:off x="5133061" y="764704"/>
                <a:ext cx="4010940" cy="736035"/>
              </a:xfrm>
              <a:prstGeom prst="rect">
                <a:avLst/>
              </a:prstGeom>
            </p:spPr>
            <p:txBody>
              <a:bodyPr wrap="square">
                <a:spAutoFit/>
              </a:bodyPr>
              <a:lstStyle/>
              <a:p>
                <a:r>
                  <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Fission Fragments</a:t>
                </a:r>
                <a:r>
                  <a:rPr lang="zh-CN" altLang="en-US"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PPAC</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a:t>
                </a:r>
                <a14:m>
                  <m:oMath xmlns:m="http://schemas.openxmlformats.org/officeDocument/2006/math">
                    <m:sSub>
                      <m:sSubPr>
                        <m:ctrlPr>
                          <a:rPr lang="en-US" altLang="zh-CN" sz="2000" b="1" i="1">
                            <a:latin typeface="Cambria Math"/>
                            <a:ea typeface="楷体" panose="02010609060101010101" pitchFamily="49" charset="-122"/>
                            <a:cs typeface="Times New Roman" panose="02020603050405020304" pitchFamily="18" charset="0"/>
                          </a:rPr>
                        </m:ctrlPr>
                      </m:sSubPr>
                      <m:e>
                        <m:r>
                          <a:rPr lang="zh-CN" altLang="en-US" sz="2000" b="1" i="1">
                            <a:latin typeface="Cambria Math"/>
                            <a:ea typeface="楷体" panose="02010609060101010101" pitchFamily="49" charset="-122"/>
                            <a:cs typeface="Times New Roman" panose="02020603050405020304" pitchFamily="18" charset="0"/>
                          </a:rPr>
                          <m:t>𝝈</m:t>
                        </m:r>
                      </m:e>
                      <m:sub>
                        <m:r>
                          <m:rPr>
                            <m:sty m:val="p"/>
                          </m:rPr>
                          <a:rPr lang="en-US" altLang="zh-CN" sz="2000" b="1" i="1">
                            <a:latin typeface="Cambria Math"/>
                            <a:ea typeface="楷体" panose="02010609060101010101" pitchFamily="49" charset="-122"/>
                            <a:cs typeface="Times New Roman" panose="02020603050405020304" pitchFamily="18" charset="0"/>
                          </a:rPr>
                          <m:t>x</m:t>
                        </m:r>
                        <m:r>
                          <a:rPr lang="en-US" altLang="zh-CN" sz="2000" b="1" i="1" smtClean="0">
                            <a:latin typeface="Cambria Math"/>
                            <a:ea typeface="楷体" panose="02010609060101010101" pitchFamily="49" charset="-122"/>
                            <a:cs typeface="Times New Roman" panose="02020603050405020304" pitchFamily="18" charset="0"/>
                          </a:rPr>
                          <m:t>𝒚</m:t>
                        </m:r>
                      </m:sub>
                    </m:sSub>
                    <m:r>
                      <a:rPr lang="en-US" altLang="zh-CN" sz="2000" b="1" i="1">
                        <a:latin typeface="Cambria Math"/>
                        <a:ea typeface="Cambria Math"/>
                        <a:cs typeface="Times New Roman" panose="02020603050405020304" pitchFamily="18" charset="0"/>
                      </a:rPr>
                      <m:t>~</m:t>
                    </m:r>
                    <m:r>
                      <a:rPr lang="en-US" altLang="zh-CN" sz="2000" b="1" i="1">
                        <a:latin typeface="Cambria Math"/>
                        <a:ea typeface="Cambria Math"/>
                        <a:cs typeface="Times New Roman" panose="02020603050405020304" pitchFamily="18" charset="0"/>
                      </a:rPr>
                      <m:t>𝟐</m:t>
                    </m:r>
                    <m:r>
                      <a:rPr lang="en-US" altLang="zh-CN" sz="2000" b="1" i="1">
                        <a:latin typeface="Cambria Math"/>
                        <a:ea typeface="Cambria Math"/>
                        <a:cs typeface="Times New Roman" panose="02020603050405020304" pitchFamily="18" charset="0"/>
                      </a:rPr>
                      <m:t> </m:t>
                    </m:r>
                    <m:r>
                      <m:rPr>
                        <m:sty m:val="p"/>
                      </m:rPr>
                      <a:rPr lang="en-US" altLang="zh-CN" sz="2000" b="1" i="1">
                        <a:latin typeface="Cambria Math"/>
                        <a:ea typeface="Cambria Math"/>
                        <a:cs typeface="Times New Roman" panose="02020603050405020304" pitchFamily="18" charset="0"/>
                      </a:rPr>
                      <m:t>mm</m:t>
                    </m:r>
                    <m:r>
                      <a:rPr lang="zh-CN" altLang="en-US" sz="2000" b="1" i="1" smtClean="0">
                        <a:latin typeface="Cambria Math"/>
                        <a:ea typeface="Cambria Math"/>
                        <a:cs typeface="Times New Roman" panose="02020603050405020304" pitchFamily="18" charset="0"/>
                      </a:rPr>
                      <m:t>，</m:t>
                    </m:r>
                    <m:sSub>
                      <m:sSubPr>
                        <m:ctrlPr>
                          <a:rPr lang="en-US" altLang="zh-CN" sz="2000" b="1" i="1">
                            <a:latin typeface="Cambria Math"/>
                            <a:ea typeface="楷体" panose="02010609060101010101" pitchFamily="49" charset="-122"/>
                            <a:cs typeface="Times New Roman" panose="02020603050405020304" pitchFamily="18" charset="0"/>
                          </a:rPr>
                        </m:ctrlPr>
                      </m:sSubPr>
                      <m:e>
                        <m:r>
                          <a:rPr lang="zh-CN" altLang="en-US" sz="2000" b="1" i="1">
                            <a:latin typeface="Cambria Math"/>
                            <a:ea typeface="楷体" panose="02010609060101010101" pitchFamily="49" charset="-122"/>
                            <a:cs typeface="Times New Roman" panose="02020603050405020304" pitchFamily="18" charset="0"/>
                          </a:rPr>
                          <m:t>𝝈</m:t>
                        </m:r>
                      </m:e>
                      <m:sub>
                        <m:r>
                          <a:rPr lang="en-US" altLang="zh-CN" sz="2000" b="1" i="1" smtClean="0">
                            <a:latin typeface="Cambria Math"/>
                            <a:ea typeface="楷体" panose="02010609060101010101" pitchFamily="49" charset="-122"/>
                            <a:cs typeface="Times New Roman" panose="02020603050405020304" pitchFamily="18" charset="0"/>
                          </a:rPr>
                          <m:t>𝒕</m:t>
                        </m:r>
                      </m:sub>
                    </m:sSub>
                    <m:r>
                      <a:rPr lang="en-US" altLang="zh-CN" sz="2000" b="1" i="1">
                        <a:latin typeface="Cambria Math"/>
                        <a:ea typeface="Cambria Math"/>
                        <a:cs typeface="Times New Roman" panose="02020603050405020304" pitchFamily="18" charset="0"/>
                      </a:rPr>
                      <m:t>~</m:t>
                    </m:r>
                    <m:r>
                      <a:rPr lang="en-US" altLang="zh-CN" sz="2000" b="1" i="1" smtClean="0">
                        <a:latin typeface="Cambria Math"/>
                        <a:ea typeface="Cambria Math"/>
                        <a:cs typeface="Times New Roman" panose="02020603050405020304" pitchFamily="18" charset="0"/>
                      </a:rPr>
                      <m:t>𝟑𝟎𝟎</m:t>
                    </m:r>
                    <m:r>
                      <a:rPr lang="en-US" altLang="zh-CN" sz="2000" b="1" i="1" smtClean="0">
                        <a:latin typeface="Cambria Math"/>
                        <a:ea typeface="Cambria Math"/>
                        <a:cs typeface="Times New Roman" panose="02020603050405020304" pitchFamily="18" charset="0"/>
                      </a:rPr>
                      <m:t> </m:t>
                    </m:r>
                    <m:r>
                      <m:rPr>
                        <m:sty m:val="p"/>
                      </m:rPr>
                      <a:rPr lang="en-US" altLang="zh-CN" sz="2000" b="1" i="1">
                        <a:latin typeface="Cambria Math"/>
                        <a:ea typeface="Cambria Math"/>
                        <a:cs typeface="Times New Roman" panose="02020603050405020304" pitchFamily="18" charset="0"/>
                      </a:rPr>
                      <m:t>ps</m:t>
                    </m:r>
                  </m:oMath>
                </a14:m>
                <a:endPar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endParaRPr>
              </a:p>
            </p:txBody>
          </p:sp>
        </mc:Choice>
        <mc:Fallback>
          <p:sp>
            <p:nvSpPr>
              <p:cNvPr id="14" name="矩形 13">
                <a:extLst>
                  <a:ext uri="{FF2B5EF4-FFF2-40B4-BE49-F238E27FC236}">
                    <a16:creationId xmlns="" xmlns:a16="http://schemas.microsoft.com/office/drawing/2014/main" xmlns:a14="http://schemas.microsoft.com/office/drawing/2010/main" id="{D6959B9A-D012-47E9-B3B9-1702037BAC3C}"/>
                  </a:ext>
                </a:extLst>
              </p:cNvPr>
              <p:cNvSpPr>
                <a:spLocks noRot="1" noChangeAspect="1" noMove="1" noResize="1" noEditPoints="1" noAdjustHandles="1" noChangeArrowheads="1" noChangeShapeType="1" noTextEdit="1"/>
              </p:cNvSpPr>
              <p:nvPr/>
            </p:nvSpPr>
            <p:spPr>
              <a:xfrm>
                <a:off x="5133061" y="764704"/>
                <a:ext cx="4010940" cy="736035"/>
              </a:xfrm>
              <a:prstGeom prst="rect">
                <a:avLst/>
              </a:prstGeom>
              <a:blipFill rotWithShape="1">
                <a:blip r:embed="rId7"/>
                <a:stretch>
                  <a:fillRect l="-1520" t="-5785" b="-991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矩形 14">
                <a:extLst>
                  <a:ext uri="{FF2B5EF4-FFF2-40B4-BE49-F238E27FC236}">
                    <a16:creationId xmlns="" xmlns:a16="http://schemas.microsoft.com/office/drawing/2014/main" id="{D6959B9A-D012-47E9-B3B9-1702037BAC3C}"/>
                  </a:ext>
                </a:extLst>
              </p:cNvPr>
              <p:cNvSpPr/>
              <p:nvPr/>
            </p:nvSpPr>
            <p:spPr>
              <a:xfrm>
                <a:off x="3433831" y="5301208"/>
                <a:ext cx="5748889" cy="1043876"/>
              </a:xfrm>
              <a:prstGeom prst="rect">
                <a:avLst/>
              </a:prstGeom>
            </p:spPr>
            <p:txBody>
              <a:bodyPr wrap="square">
                <a:spAutoFit/>
              </a:bodyPr>
              <a:lstStyle/>
              <a:p>
                <a:r>
                  <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-Light Charged Particles- SSD tele.</a:t>
                </a:r>
                <a:r>
                  <a:rPr lang="zh-CN" altLang="en-US"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sSub>
                      <m:sSubPr>
                        <m:ctrlPr>
                          <a:rPr lang="en-US" altLang="zh-CN" sz="2000" b="1" i="1" smtClean="0">
                            <a:solidFill>
                              <a:srgbClr val="FF0000"/>
                            </a:solidFill>
                            <a:latin typeface="Cambria Math"/>
                            <a:ea typeface="Cambria Math"/>
                            <a:cs typeface="Times New Roman" panose="02020603050405020304" pitchFamily="18" charset="0"/>
                          </a:rPr>
                        </m:ctrlPr>
                      </m:sSubPr>
                      <m:e>
                        <m:r>
                          <a:rPr lang="en-US" altLang="zh-CN" sz="2000" b="1" i="0" smtClean="0">
                            <a:solidFill>
                              <a:srgbClr val="FF0000"/>
                            </a:solidFill>
                            <a:latin typeface="Cambria Math"/>
                            <a:ea typeface="Cambria Math"/>
                            <a:cs typeface="Times New Roman" panose="02020603050405020304" pitchFamily="18" charset="0"/>
                          </a:rPr>
                          <m:t>𝐒𝐒𝐃</m:t>
                        </m:r>
                      </m:e>
                      <m:sub>
                        <m:r>
                          <a:rPr lang="en-US" altLang="zh-CN" sz="2000" b="1" i="0" smtClean="0">
                            <a:solidFill>
                              <a:srgbClr val="FF0000"/>
                            </a:solidFill>
                            <a:latin typeface="Cambria Math"/>
                            <a:ea typeface="Cambria Math"/>
                            <a:cs typeface="Times New Roman" panose="02020603050405020304" pitchFamily="18" charset="0"/>
                          </a:rPr>
                          <m:t>𝟏</m:t>
                        </m:r>
                      </m:sub>
                    </m:sSub>
                    <m:r>
                      <a:rPr lang="en-US" altLang="zh-CN" sz="2000" b="1" i="0" smtClean="0">
                        <a:solidFill>
                          <a:srgbClr val="FF0000"/>
                        </a:solidFill>
                        <a:latin typeface="Cambria Math"/>
                        <a:ea typeface="Cambria Math"/>
                        <a:cs typeface="Times New Roman" panose="02020603050405020304" pitchFamily="18" charset="0"/>
                      </a:rPr>
                      <m:t>+</m:t>
                    </m:r>
                    <m:sSub>
                      <m:sSubPr>
                        <m:ctrlPr>
                          <a:rPr lang="en-US" altLang="zh-CN" sz="2000" b="1" i="1" smtClean="0">
                            <a:solidFill>
                              <a:srgbClr val="FF0000"/>
                            </a:solidFill>
                            <a:latin typeface="Cambria Math"/>
                            <a:ea typeface="Cambria Math"/>
                            <a:cs typeface="Times New Roman" panose="02020603050405020304" pitchFamily="18" charset="0"/>
                          </a:rPr>
                        </m:ctrlPr>
                      </m:sSubPr>
                      <m:e>
                        <m:r>
                          <a:rPr lang="en-US" altLang="zh-CN" sz="2000" b="1" i="0">
                            <a:solidFill>
                              <a:srgbClr val="FF0000"/>
                            </a:solidFill>
                            <a:latin typeface="Cambria Math"/>
                            <a:ea typeface="Cambria Math"/>
                            <a:cs typeface="Times New Roman" panose="02020603050405020304" pitchFamily="18" charset="0"/>
                          </a:rPr>
                          <m:t>𝐒𝐒𝐃</m:t>
                        </m:r>
                      </m:e>
                      <m:sub>
                        <m:r>
                          <a:rPr lang="en-US" altLang="zh-CN" sz="2000" b="1" i="0" smtClean="0">
                            <a:solidFill>
                              <a:srgbClr val="FF0000"/>
                            </a:solidFill>
                            <a:latin typeface="Cambria Math"/>
                            <a:ea typeface="Cambria Math"/>
                            <a:cs typeface="Times New Roman" panose="02020603050405020304" pitchFamily="18" charset="0"/>
                          </a:rPr>
                          <m:t>𝟐</m:t>
                        </m:r>
                      </m:sub>
                    </m:sSub>
                    <m:r>
                      <a:rPr lang="en-US" altLang="zh-CN" sz="2000" b="1" i="0" smtClean="0">
                        <a:solidFill>
                          <a:srgbClr val="FF0000"/>
                        </a:solidFill>
                        <a:latin typeface="Cambria Math"/>
                        <a:ea typeface="Cambria Math"/>
                        <a:cs typeface="Times New Roman" panose="02020603050405020304" pitchFamily="18" charset="0"/>
                      </a:rPr>
                      <m:t>+</m:t>
                    </m:r>
                    <m:r>
                      <a:rPr lang="en-US" altLang="zh-CN" sz="2000" b="1" i="0" smtClean="0">
                        <a:solidFill>
                          <a:srgbClr val="FF0000"/>
                        </a:solidFill>
                        <a:latin typeface="Cambria Math"/>
                        <a:ea typeface="Cambria Math"/>
                        <a:cs typeface="Times New Roman" panose="02020603050405020304" pitchFamily="18" charset="0"/>
                      </a:rPr>
                      <m:t>𝐂𝐬𝐈</m:t>
                    </m:r>
                    <m:r>
                      <a:rPr lang="en-US" altLang="zh-CN" sz="2000" b="1" i="0" smtClean="0">
                        <a:solidFill>
                          <a:srgbClr val="FF0000"/>
                        </a:solidFill>
                        <a:latin typeface="Cambria Math"/>
                        <a:ea typeface="Cambria Math"/>
                        <a:cs typeface="Times New Roman" panose="02020603050405020304" pitchFamily="18" charset="0"/>
                      </a:rPr>
                      <m:t> </m:t>
                    </m:r>
                    <m:r>
                      <a:rPr lang="en-US" altLang="zh-CN" sz="2000" b="1" i="0" smtClean="0">
                        <a:solidFill>
                          <a:srgbClr val="FF0000"/>
                        </a:solidFill>
                        <a:latin typeface="Cambria Math"/>
                        <a:ea typeface="Cambria Math"/>
                        <a:cs typeface="Times New Roman" panose="02020603050405020304" pitchFamily="18" charset="0"/>
                      </a:rPr>
                      <m:t>𝐚𝐫𝐫𝐚𝐲</m:t>
                    </m:r>
                  </m:oMath>
                </a14:m>
                <a:endParaRPr lang="en-US" altLang="zh-CN" sz="20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a:ea typeface="楷体" panose="02010609060101010101" pitchFamily="49" charset="-122"/>
                              <a:cs typeface="Times New Roman" panose="02020603050405020304" pitchFamily="18" charset="0"/>
                            </a:rPr>
                          </m:ctrlPr>
                        </m:sSubPr>
                        <m:e>
                          <m:r>
                            <a:rPr lang="zh-CN" altLang="en-US" sz="2000" b="1" i="1" smtClean="0">
                              <a:latin typeface="Cambria Math"/>
                              <a:ea typeface="楷体" panose="02010609060101010101" pitchFamily="49" charset="-122"/>
                              <a:cs typeface="Times New Roman" panose="02020603050405020304" pitchFamily="18" charset="0"/>
                            </a:rPr>
                            <m:t>𝝈</m:t>
                          </m:r>
                        </m:e>
                        <m:sub>
                          <m:r>
                            <m:rPr>
                              <m:sty m:val="p"/>
                            </m:rPr>
                            <a:rPr lang="en-US" altLang="zh-CN" sz="2000" b="1" i="1">
                              <a:latin typeface="Cambria Math"/>
                              <a:ea typeface="楷体" panose="02010609060101010101" pitchFamily="49" charset="-122"/>
                              <a:cs typeface="Times New Roman" panose="02020603050405020304" pitchFamily="18" charset="0"/>
                            </a:rPr>
                            <m:t>xy</m:t>
                          </m:r>
                        </m:sub>
                      </m:sSub>
                      <m:r>
                        <a:rPr lang="en-US" altLang="zh-CN" sz="2000" b="1" i="1" smtClean="0">
                          <a:latin typeface="Cambria Math"/>
                          <a:ea typeface="Cambria Math"/>
                          <a:cs typeface="Times New Roman" panose="02020603050405020304" pitchFamily="18" charset="0"/>
                        </a:rPr>
                        <m:t>~</m:t>
                      </m:r>
                      <m:r>
                        <a:rPr lang="en-US" altLang="zh-CN" sz="2000" b="1" i="1" smtClean="0">
                          <a:latin typeface="Cambria Math"/>
                          <a:ea typeface="Cambria Math"/>
                          <a:cs typeface="Times New Roman" panose="02020603050405020304" pitchFamily="18" charset="0"/>
                        </a:rPr>
                        <m:t>𝟐</m:t>
                      </m:r>
                      <m:r>
                        <a:rPr lang="en-US" altLang="zh-CN" sz="2000" b="1" i="1" smtClean="0">
                          <a:latin typeface="Cambria Math"/>
                          <a:ea typeface="Cambria Math"/>
                          <a:cs typeface="Times New Roman" panose="02020603050405020304" pitchFamily="18" charset="0"/>
                        </a:rPr>
                        <m:t> </m:t>
                      </m:r>
                      <m:r>
                        <m:rPr>
                          <m:sty m:val="p"/>
                        </m:rPr>
                        <a:rPr lang="en-US" altLang="zh-CN" sz="2000" b="1" i="1">
                          <a:latin typeface="Cambria Math"/>
                          <a:ea typeface="Cambria Math"/>
                          <a:cs typeface="Times New Roman" panose="02020603050405020304" pitchFamily="18" charset="0"/>
                        </a:rPr>
                        <m:t>mm</m:t>
                      </m:r>
                      <m:r>
                        <a:rPr lang="zh-CN" altLang="en-US" sz="2000" b="1" i="1" smtClean="0">
                          <a:latin typeface="Cambria Math"/>
                          <a:ea typeface="Cambria Math"/>
                          <a:cs typeface="Times New Roman" panose="02020603050405020304" pitchFamily="18" charset="0"/>
                        </a:rPr>
                        <m:t>，</m:t>
                      </m:r>
                      <m:sSub>
                        <m:sSubPr>
                          <m:ctrlPr>
                            <a:rPr lang="en-US" altLang="zh-CN" sz="2000" b="1" i="1">
                              <a:latin typeface="Cambria Math"/>
                              <a:ea typeface="楷体" panose="02010609060101010101" pitchFamily="49" charset="-122"/>
                              <a:cs typeface="Times New Roman" panose="02020603050405020304" pitchFamily="18" charset="0"/>
                            </a:rPr>
                          </m:ctrlPr>
                        </m:sSubPr>
                        <m:e>
                          <m:r>
                            <a:rPr lang="zh-CN" altLang="en-US" sz="2000" b="1" i="1">
                              <a:latin typeface="Cambria Math"/>
                              <a:ea typeface="楷体" panose="02010609060101010101" pitchFamily="49" charset="-122"/>
                              <a:cs typeface="Times New Roman" panose="02020603050405020304" pitchFamily="18" charset="0"/>
                            </a:rPr>
                            <m:t>𝝈</m:t>
                          </m:r>
                        </m:e>
                        <m:sub>
                          <m:r>
                            <a:rPr lang="en-US" altLang="zh-CN" sz="2000" b="1" i="1" smtClean="0">
                              <a:latin typeface="Cambria Math"/>
                              <a:ea typeface="楷体" panose="02010609060101010101" pitchFamily="49" charset="-122"/>
                              <a:cs typeface="Times New Roman" panose="02020603050405020304" pitchFamily="18" charset="0"/>
                            </a:rPr>
                            <m:t>𝑬</m:t>
                          </m:r>
                        </m:sub>
                      </m:sSub>
                      <m:r>
                        <a:rPr lang="en-US" altLang="zh-CN" sz="2000" b="1" i="1">
                          <a:latin typeface="Cambria Math"/>
                          <a:ea typeface="Cambria Math"/>
                          <a:cs typeface="Times New Roman" panose="02020603050405020304" pitchFamily="18" charset="0"/>
                        </a:rPr>
                        <m:t>~</m:t>
                      </m:r>
                      <m:r>
                        <a:rPr lang="en-US" altLang="zh-CN" sz="2000" b="1" i="1">
                          <a:latin typeface="Cambria Math"/>
                          <a:ea typeface="Cambria Math"/>
                          <a:cs typeface="Times New Roman" panose="02020603050405020304" pitchFamily="18" charset="0"/>
                        </a:rPr>
                        <m:t>𝟐</m:t>
                      </m:r>
                      <m:r>
                        <a:rPr lang="en-US" altLang="zh-CN" sz="2000" b="1" i="1" smtClean="0">
                          <a:latin typeface="Cambria Math"/>
                          <a:ea typeface="Cambria Math"/>
                          <a:cs typeface="Times New Roman" panose="02020603050405020304" pitchFamily="18" charset="0"/>
                        </a:rPr>
                        <m:t>%</m:t>
                      </m:r>
                    </m:oMath>
                  </m:oMathPara>
                </a14:m>
                <a:endPar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endParaRPr>
              </a:p>
            </p:txBody>
          </p:sp>
        </mc:Choice>
        <mc:Fallback>
          <p:sp>
            <p:nvSpPr>
              <p:cNvPr id="15" name="矩形 14">
                <a:extLst>
                  <a:ext uri="{FF2B5EF4-FFF2-40B4-BE49-F238E27FC236}">
                    <a16:creationId xmlns="" xmlns:a16="http://schemas.microsoft.com/office/drawing/2014/main" xmlns:a14="http://schemas.microsoft.com/office/drawing/2010/main" id="{D6959B9A-D012-47E9-B3B9-1702037BAC3C}"/>
                  </a:ext>
                </a:extLst>
              </p:cNvPr>
              <p:cNvSpPr>
                <a:spLocks noRot="1" noChangeAspect="1" noMove="1" noResize="1" noEditPoints="1" noAdjustHandles="1" noChangeArrowheads="1" noChangeShapeType="1" noTextEdit="1"/>
              </p:cNvSpPr>
              <p:nvPr/>
            </p:nvSpPr>
            <p:spPr>
              <a:xfrm>
                <a:off x="3433831" y="5301208"/>
                <a:ext cx="5748889" cy="1043876"/>
              </a:xfrm>
              <a:prstGeom prst="rect">
                <a:avLst/>
              </a:prstGeom>
              <a:blipFill rotWithShape="1">
                <a:blip r:embed="rId8"/>
                <a:stretch>
                  <a:fillRect l="-1060" t="-4094" b="-2339"/>
                </a:stretch>
              </a:blipFill>
            </p:spPr>
            <p:txBody>
              <a:bodyPr/>
              <a:lstStyle/>
              <a:p>
                <a:r>
                  <a:rPr lang="zh-CN" altLang="en-US">
                    <a:noFill/>
                  </a:rPr>
                  <a:t> </a:t>
                </a:r>
              </a:p>
            </p:txBody>
          </p:sp>
        </mc:Fallback>
      </mc:AlternateContent>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0183" y="1498435"/>
            <a:ext cx="2206862" cy="1709073"/>
          </a:xfrm>
          <a:prstGeom prst="rect">
            <a:avLst/>
          </a:prstGeom>
        </p:spPr>
      </p:pic>
      <p:sp>
        <p:nvSpPr>
          <p:cNvPr id="4" name="矩形 3"/>
          <p:cNvSpPr/>
          <p:nvPr/>
        </p:nvSpPr>
        <p:spPr>
          <a:xfrm>
            <a:off x="151941" y="6488668"/>
            <a:ext cx="8885104" cy="369332"/>
          </a:xfrm>
          <a:prstGeom prst="rect">
            <a:avLst/>
          </a:prstGeom>
          <a:solidFill>
            <a:srgbClr val="002060"/>
          </a:solidFill>
        </p:spPr>
        <p:txBody>
          <a:bodyPr wrap="square">
            <a:spAutoFit/>
          </a:bodyPr>
          <a:lstStyle/>
          <a:p>
            <a:r>
              <a:rPr lang="en-US" altLang="zh-CN" dirty="0" smtClean="0">
                <a:solidFill>
                  <a:srgbClr val="FFFF00"/>
                </a:solidFill>
                <a:ea typeface="楷体" panose="02010609060101010101" pitchFamily="49" charset="-122"/>
                <a:cs typeface="Times New Roman" panose="02020603050405020304" pitchFamily="18" charset="0"/>
                <a:sym typeface="Symbol"/>
              </a:rPr>
              <a:t>F. H. Guan et al, </a:t>
            </a:r>
            <a:r>
              <a:rPr lang="en-US" altLang="zh-CN" dirty="0">
                <a:solidFill>
                  <a:srgbClr val="FFFF00"/>
                </a:solidFill>
                <a:ea typeface="楷体" panose="02010609060101010101" pitchFamily="49" charset="-122"/>
                <a:cs typeface="Times New Roman" panose="02020603050405020304" pitchFamily="18" charset="0"/>
                <a:sym typeface="Symbol"/>
              </a:rPr>
              <a:t>NIMA </a:t>
            </a:r>
            <a:r>
              <a:rPr lang="en-US" altLang="zh-CN" dirty="0" smtClean="0">
                <a:solidFill>
                  <a:srgbClr val="FFFF00"/>
                </a:solidFill>
                <a:ea typeface="楷体" panose="02010609060101010101" pitchFamily="49" charset="-122"/>
                <a:cs typeface="Times New Roman" panose="02020603050405020304" pitchFamily="18" charset="0"/>
                <a:sym typeface="Symbol"/>
              </a:rPr>
              <a:t> </a:t>
            </a:r>
            <a:r>
              <a:rPr lang="en-US" altLang="zh-CN" dirty="0">
                <a:solidFill>
                  <a:srgbClr val="FFFF00"/>
                </a:solidFill>
                <a:ea typeface="楷体" panose="02010609060101010101" pitchFamily="49" charset="-122"/>
                <a:cs typeface="Times New Roman" panose="02020603050405020304" pitchFamily="18" charset="0"/>
                <a:sym typeface="Symbol"/>
              </a:rPr>
              <a:t>1011 (2021) </a:t>
            </a:r>
            <a:r>
              <a:rPr lang="en-US" altLang="zh-CN" dirty="0" smtClean="0">
                <a:solidFill>
                  <a:srgbClr val="FFFF00"/>
                </a:solidFill>
                <a:ea typeface="楷体" panose="02010609060101010101" pitchFamily="49" charset="-122"/>
                <a:cs typeface="Times New Roman" panose="02020603050405020304" pitchFamily="18" charset="0"/>
                <a:sym typeface="Symbol"/>
              </a:rPr>
              <a:t>165592</a:t>
            </a:r>
            <a:r>
              <a:rPr lang="zh-CN" altLang="en-US" dirty="0" smtClean="0">
                <a:solidFill>
                  <a:srgbClr val="FFFF00"/>
                </a:solidFill>
                <a:ea typeface="楷体" panose="02010609060101010101" pitchFamily="49" charset="-122"/>
                <a:cs typeface="Times New Roman" panose="02020603050405020304" pitchFamily="18" charset="0"/>
                <a:sym typeface="Symbol"/>
              </a:rPr>
              <a:t>； </a:t>
            </a:r>
            <a:r>
              <a:rPr lang="en-US" altLang="zh-CN" dirty="0" smtClean="0">
                <a:solidFill>
                  <a:srgbClr val="FFFF00"/>
                </a:solidFill>
                <a:ea typeface="楷体" panose="02010609060101010101" pitchFamily="49" charset="-122"/>
                <a:cs typeface="Times New Roman" panose="02020603050405020304" pitchFamily="18" charset="0"/>
                <a:sym typeface="Symbol"/>
              </a:rPr>
              <a:t>Y. J. Wang et al., NST 32 </a:t>
            </a:r>
            <a:r>
              <a:rPr lang="en-US" altLang="zh-CN" dirty="0" smtClean="0">
                <a:solidFill>
                  <a:srgbClr val="FFFF00"/>
                </a:solidFill>
              </a:rPr>
              <a:t>(2021</a:t>
            </a:r>
            <a:r>
              <a:rPr lang="en-US" altLang="zh-CN" dirty="0">
                <a:solidFill>
                  <a:srgbClr val="FFFF00"/>
                </a:solidFill>
              </a:rPr>
              <a:t>) </a:t>
            </a:r>
            <a:r>
              <a:rPr lang="en-US" altLang="zh-CN" dirty="0">
                <a:solidFill>
                  <a:srgbClr val="FFFF00"/>
                </a:solidFill>
              </a:rPr>
              <a:t> </a:t>
            </a:r>
            <a:r>
              <a:rPr lang="en-US" altLang="zh-CN" dirty="0" smtClean="0">
                <a:solidFill>
                  <a:srgbClr val="FFFF00"/>
                </a:solidFill>
              </a:rPr>
              <a:t>4</a:t>
            </a:r>
            <a:endParaRPr lang="zh-CN" altLang="en-US" dirty="0">
              <a:solidFill>
                <a:srgbClr val="FFFF00"/>
              </a:solidFill>
            </a:endParaRPr>
          </a:p>
        </p:txBody>
      </p:sp>
    </p:spTree>
    <p:extLst>
      <p:ext uri="{BB962C8B-B14F-4D97-AF65-F5344CB8AC3E}">
        <p14:creationId xmlns:p14="http://schemas.microsoft.com/office/powerpoint/2010/main" val="1540832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0" y="59534"/>
            <a:ext cx="9144000" cy="523220"/>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sz="2800" dirty="0" smtClean="0">
                <a:latin typeface="Times New Roman" panose="02020603050405020304" pitchFamily="18" charset="0"/>
                <a:cs typeface="Times New Roman" panose="02020603050405020304" pitchFamily="18" charset="0"/>
              </a:rPr>
              <a:t>核力： 核物理中最为基础的量</a:t>
            </a:r>
            <a:endParaRPr lang="zh-CN" altLang="en-US" sz="28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24062" y="1364439"/>
            <a:ext cx="5095876" cy="4414832"/>
            <a:chOff x="2047874" y="1042980"/>
            <a:chExt cx="5095876" cy="4414832"/>
          </a:xfrm>
        </p:grpSpPr>
        <p:sp>
          <p:nvSpPr>
            <p:cNvPr id="3" name="圆角矩形 2"/>
            <p:cNvSpPr/>
            <p:nvPr/>
          </p:nvSpPr>
          <p:spPr>
            <a:xfrm>
              <a:off x="2578894" y="1042980"/>
              <a:ext cx="3986212" cy="600075"/>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Strong Interactions </a:t>
              </a:r>
              <a:r>
                <a:rPr lang="en-US" altLang="zh-CN"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Symbol"/>
                </a:rPr>
                <a:t> QCD</a:t>
              </a:r>
              <a:endParaRPr lang="en-US" altLang="zh-CN"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p:txBody>
        </p:sp>
        <p:cxnSp>
          <p:nvCxnSpPr>
            <p:cNvPr id="5" name="直接箭头连接符 4"/>
            <p:cNvCxnSpPr/>
            <p:nvPr/>
          </p:nvCxnSpPr>
          <p:spPr>
            <a:xfrm>
              <a:off x="4572000" y="1643055"/>
              <a:ext cx="0" cy="7143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2578894" y="2357430"/>
              <a:ext cx="3986212" cy="600075"/>
            </a:xfrm>
            <a:prstGeom prst="roundRect">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Nuclear Force: Resudual of Quark-Quark Interactions</a:t>
              </a:r>
              <a:endParaRPr lang="en-US" altLang="zh-CN"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p:txBody>
        </p:sp>
        <p:sp>
          <p:nvSpPr>
            <p:cNvPr id="6" name="矩形 5"/>
            <p:cNvSpPr/>
            <p:nvPr/>
          </p:nvSpPr>
          <p:spPr>
            <a:xfrm>
              <a:off x="4699852" y="1815576"/>
              <a:ext cx="2178802" cy="369332"/>
            </a:xfrm>
            <a:prstGeom prst="rect">
              <a:avLst/>
            </a:prstGeom>
          </p:spPr>
          <p:txBody>
            <a:bodyPr wrap="none">
              <a:spAutoFit/>
            </a:bodyPr>
            <a:lstStyle/>
            <a:p>
              <a:r>
                <a:rPr lang="en-US" altLang="zh-CN"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Quark Confinement</a:t>
              </a:r>
              <a:endParaRPr lang="zh-CN" altLang="en-US" b="1" dirty="0">
                <a:solidFill>
                  <a:srgbClr val="FF0000"/>
                </a:solidFill>
              </a:endParaRPr>
            </a:p>
          </p:txBody>
        </p:sp>
        <p:cxnSp>
          <p:nvCxnSpPr>
            <p:cNvPr id="11" name="直接箭头连接符 10"/>
            <p:cNvCxnSpPr/>
            <p:nvPr/>
          </p:nvCxnSpPr>
          <p:spPr>
            <a:xfrm>
              <a:off x="2743200" y="3028939"/>
              <a:ext cx="0" cy="800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4572000" y="3028939"/>
              <a:ext cx="0" cy="800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6357938" y="3028939"/>
              <a:ext cx="0" cy="800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2047874" y="3871900"/>
              <a:ext cx="1390651" cy="1585912"/>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Nuclear Scattering</a:t>
              </a:r>
            </a:p>
            <a:p>
              <a:pPr algn="ctr"/>
              <a:endPar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N-N</a:t>
              </a:r>
            </a:p>
            <a:p>
              <a:pPr algn="ctr"/>
              <a:endPar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p:txBody>
        </p:sp>
        <p:sp>
          <p:nvSpPr>
            <p:cNvPr id="17" name="圆角矩形 16"/>
            <p:cNvSpPr/>
            <p:nvPr/>
          </p:nvSpPr>
          <p:spPr>
            <a:xfrm>
              <a:off x="3722500" y="3871900"/>
              <a:ext cx="1784727" cy="1585912"/>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Nuclear Spectroscopy</a:t>
              </a:r>
            </a:p>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(Structure)</a:t>
              </a:r>
            </a:p>
          </p:txBody>
        </p:sp>
        <p:sp>
          <p:nvSpPr>
            <p:cNvPr id="18" name="圆角矩形 17"/>
            <p:cNvSpPr/>
            <p:nvPr/>
          </p:nvSpPr>
          <p:spPr>
            <a:xfrm>
              <a:off x="5776741" y="3871900"/>
              <a:ext cx="1367009" cy="1585912"/>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Voilent</a:t>
              </a:r>
            </a:p>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Nuclear </a:t>
              </a:r>
            </a:p>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Collisions</a:t>
              </a:r>
            </a:p>
            <a:p>
              <a:pPr algn="ctr"/>
              <a:r>
                <a:rPr lang="en-US" altLang="zh-CN"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(nEOS)</a:t>
              </a:r>
            </a:p>
          </p:txBody>
        </p:sp>
      </p:grpSp>
      <p:cxnSp>
        <p:nvCxnSpPr>
          <p:cNvPr id="19" name="直接箭头连接符 18"/>
          <p:cNvCxnSpPr/>
          <p:nvPr/>
        </p:nvCxnSpPr>
        <p:spPr>
          <a:xfrm>
            <a:off x="1271588" y="6372216"/>
            <a:ext cx="7158037" cy="0"/>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2192928" y="5917694"/>
                <a:ext cx="10529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FF33CC"/>
                          </a:solidFill>
                          <a:latin typeface="Cambria Math"/>
                        </a:rPr>
                        <m:t>𝒏</m:t>
                      </m:r>
                      <m:r>
                        <a:rPr lang="en-US" altLang="zh-CN" sz="2400" b="1" i="1" smtClean="0">
                          <a:solidFill>
                            <a:srgbClr val="FF33CC"/>
                          </a:solidFill>
                          <a:latin typeface="Cambria Math"/>
                        </a:rPr>
                        <m:t>=</m:t>
                      </m:r>
                      <m:r>
                        <a:rPr lang="en-US" altLang="zh-CN" sz="2400" b="1" i="1" smtClean="0">
                          <a:solidFill>
                            <a:srgbClr val="FF33CC"/>
                          </a:solidFill>
                          <a:latin typeface="Cambria Math"/>
                        </a:rPr>
                        <m:t>𝟏</m:t>
                      </m:r>
                    </m:oMath>
                  </m:oMathPara>
                </a14:m>
                <a:endParaRPr lang="zh-CN" altLang="en-US" sz="2400" b="1" dirty="0">
                  <a:solidFill>
                    <a:srgbClr val="FF33CC"/>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192928" y="5917694"/>
                <a:ext cx="1052917" cy="461665"/>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909974" y="5839261"/>
                <a:ext cx="112986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FF33CC"/>
                          </a:solidFill>
                          <a:latin typeface="Cambria Math"/>
                        </a:rPr>
                        <m:t>𝒏</m:t>
                      </m:r>
                      <m:r>
                        <a:rPr lang="en-US" altLang="zh-CN" sz="2400" b="1" i="1" smtClean="0">
                          <a:solidFill>
                            <a:srgbClr val="FF33CC"/>
                          </a:solidFill>
                          <a:latin typeface="Cambria Math"/>
                        </a:rPr>
                        <m:t>=∞</m:t>
                      </m:r>
                    </m:oMath>
                  </m:oMathPara>
                </a14:m>
                <a:endParaRPr lang="zh-CN" altLang="en-US" sz="2400" b="1" dirty="0">
                  <a:solidFill>
                    <a:srgbClr val="FF33CC"/>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909974" y="5839261"/>
                <a:ext cx="1129861" cy="461665"/>
              </a:xfrm>
              <a:prstGeom prst="rect">
                <a:avLst/>
              </a:prstGeom>
              <a:blipFill rotWithShape="1">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69647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640050"/>
          </a:xfrm>
          <a:noFill/>
        </p:spPr>
        <p:txBody>
          <a:bodyPr>
            <a:normAutofit fontScale="90000"/>
          </a:bodyPr>
          <a:lstStyle/>
          <a:p>
            <a:r>
              <a:rPr lang="zh-CN" altLang="en-US" dirty="0" smtClean="0"/>
              <a:t>韧</a:t>
            </a:r>
            <a:r>
              <a:rPr lang="zh-CN" altLang="en-US" dirty="0"/>
              <a:t>致辐射（</a:t>
            </a:r>
            <a:r>
              <a:rPr lang="en-US" altLang="zh-CN" dirty="0"/>
              <a:t>Bremsstrahlung</a:t>
            </a:r>
            <a:r>
              <a:rPr lang="zh-CN" altLang="en-US" dirty="0"/>
              <a:t>）</a:t>
            </a:r>
          </a:p>
        </p:txBody>
      </p:sp>
      <p:sp>
        <p:nvSpPr>
          <p:cNvPr id="7" name="内容占位符 2"/>
          <p:cNvSpPr txBox="1">
            <a:spLocks/>
          </p:cNvSpPr>
          <p:nvPr/>
        </p:nvSpPr>
        <p:spPr>
          <a:xfrm>
            <a:off x="183324" y="836712"/>
            <a:ext cx="6215082" cy="725612"/>
          </a:xfrm>
          <a:prstGeom prst="rect">
            <a:avLst/>
          </a:prstGeom>
        </p:spPr>
        <p:txBody>
          <a:bodyPr vert="horz" lIns="91440" tIns="45720" rIns="91440" bIns="45720" rtlCol="0">
            <a:noAutofit/>
          </a:bodyPr>
          <a:lstStyle/>
          <a:p>
            <a:pPr marL="342900" indent="-342900">
              <a:spcBef>
                <a:spcPct val="20000"/>
              </a:spcBef>
              <a:defRPr/>
            </a:pPr>
            <a:r>
              <a:rPr lang="zh-CN" altLang="en-US" sz="2000" dirty="0"/>
              <a:t>低能时，电离相互作用：</a:t>
            </a:r>
          </a:p>
        </p:txBody>
      </p:sp>
      <p:sp>
        <p:nvSpPr>
          <p:cNvPr id="19" name="内容占位符 2"/>
          <p:cNvSpPr txBox="1">
            <a:spLocks/>
          </p:cNvSpPr>
          <p:nvPr/>
        </p:nvSpPr>
        <p:spPr>
          <a:xfrm>
            <a:off x="161689" y="2412927"/>
            <a:ext cx="5679297" cy="714380"/>
          </a:xfrm>
          <a:prstGeom prst="rect">
            <a:avLst/>
          </a:prstGeom>
        </p:spPr>
        <p:txBody>
          <a:bodyPr vert="horz" lIns="91440" tIns="45720" rIns="91440" bIns="45720" rtlCol="0">
            <a:noAutofit/>
          </a:bodyPr>
          <a:lstStyle/>
          <a:p>
            <a:pPr marL="342900" indent="-342900">
              <a:spcBef>
                <a:spcPct val="20000"/>
              </a:spcBef>
              <a:defRPr/>
            </a:pPr>
            <a:r>
              <a:rPr lang="zh-CN" altLang="en-US" sz="2400" dirty="0">
                <a:solidFill>
                  <a:srgbClr val="FF0000"/>
                </a:solidFill>
              </a:rPr>
              <a:t>高能时，在核的库仑场中减速辐射光子至能量损失：</a:t>
            </a:r>
          </a:p>
        </p:txBody>
      </p:sp>
      <p:sp>
        <p:nvSpPr>
          <p:cNvPr id="21" name="内容占位符 2"/>
          <p:cNvSpPr txBox="1">
            <a:spLocks/>
          </p:cNvSpPr>
          <p:nvPr/>
        </p:nvSpPr>
        <p:spPr>
          <a:xfrm>
            <a:off x="451217" y="4678368"/>
            <a:ext cx="5036355" cy="714380"/>
          </a:xfrm>
          <a:prstGeom prst="rect">
            <a:avLst/>
          </a:prstGeom>
        </p:spPr>
        <p:txBody>
          <a:bodyPr vert="horz" lIns="91440" tIns="45720" rIns="91440" bIns="45720" rtlCol="0">
            <a:noAutofit/>
          </a:bodyPr>
          <a:lstStyle/>
          <a:p>
            <a:pPr marL="342900" indent="-342900">
              <a:spcBef>
                <a:spcPct val="20000"/>
              </a:spcBef>
              <a:defRPr/>
            </a:pPr>
            <a:r>
              <a:rPr lang="zh-CN" altLang="en-US" sz="2800" dirty="0">
                <a:sym typeface="Wingdings" pitchFamily="2" charset="2"/>
              </a:rPr>
              <a:t>得到</a:t>
            </a:r>
            <a:endParaRPr lang="zh-CN" altLang="en-US" sz="2800" dirty="0"/>
          </a:p>
        </p:txBody>
      </p:sp>
      <p:graphicFrame>
        <p:nvGraphicFramePr>
          <p:cNvPr id="86023" name="Object 7"/>
          <p:cNvGraphicFramePr>
            <a:graphicFrameLocks noChangeAspect="1"/>
          </p:cNvGraphicFramePr>
          <p:nvPr>
            <p:extLst>
              <p:ext uri="{D42A27DB-BD31-4B8C-83A1-F6EECF244321}">
                <p14:modId xmlns:p14="http://schemas.microsoft.com/office/powerpoint/2010/main" val="1106015787"/>
              </p:ext>
            </p:extLst>
          </p:nvPr>
        </p:nvGraphicFramePr>
        <p:xfrm>
          <a:off x="1878692" y="4493820"/>
          <a:ext cx="1552575" cy="1212850"/>
        </p:xfrm>
        <a:graphic>
          <a:graphicData uri="http://schemas.openxmlformats.org/presentationml/2006/ole">
            <mc:AlternateContent xmlns:mc="http://schemas.openxmlformats.org/markup-compatibility/2006">
              <mc:Choice xmlns:v="urn:schemas-microsoft-com:vml" Requires="v">
                <p:oleObj spid="_x0000_s128980" name="Equation" r:id="rId3" imgW="723600" imgH="431640" progId="Equation.3">
                  <p:embed/>
                </p:oleObj>
              </mc:Choice>
              <mc:Fallback>
                <p:oleObj name="Equation" r:id="rId3" imgW="723600" imgH="43164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692" y="4493820"/>
                        <a:ext cx="1552575" cy="121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内容占位符 2"/>
          <p:cNvSpPr txBox="1">
            <a:spLocks/>
          </p:cNvSpPr>
          <p:nvPr/>
        </p:nvSpPr>
        <p:spPr>
          <a:xfrm>
            <a:off x="36512" y="5949280"/>
            <a:ext cx="9144000" cy="81032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L="342900" indent="-342900">
              <a:spcBef>
                <a:spcPct val="20000"/>
              </a:spcBef>
              <a:defRPr/>
            </a:pPr>
            <a:r>
              <a:rPr lang="en-US" altLang="zh-CN" sz="2000" dirty="0"/>
              <a:t>X</a:t>
            </a:r>
            <a:r>
              <a:rPr lang="en-US" altLang="zh-CN" sz="2000" baseline="-25000" dirty="0"/>
              <a:t>0</a:t>
            </a:r>
            <a:r>
              <a:rPr lang="zh-CN" altLang="en-US" sz="2000" dirty="0"/>
              <a:t> </a:t>
            </a:r>
            <a:r>
              <a:rPr lang="en-US" altLang="zh-CN" sz="2000" dirty="0"/>
              <a:t>——</a:t>
            </a:r>
            <a:r>
              <a:rPr lang="zh-CN" altLang="en-US" sz="2000" dirty="0"/>
              <a:t>辐射长度：高能</a:t>
            </a:r>
            <a:r>
              <a:rPr lang="zh-CN" altLang="en-US" sz="2000" dirty="0">
                <a:solidFill>
                  <a:srgbClr val="FF0000"/>
                </a:solidFill>
              </a:rPr>
              <a:t>电子</a:t>
            </a:r>
            <a:r>
              <a:rPr lang="zh-CN" altLang="en-US" sz="2000" dirty="0">
                <a:sym typeface="Symbol"/>
              </a:rPr>
              <a:t>穿过这个厚度之后，电子能量损失至原来的</a:t>
            </a:r>
            <a:r>
              <a:rPr lang="en-US" altLang="zh-CN" sz="2000" dirty="0">
                <a:sym typeface="Symbol"/>
              </a:rPr>
              <a:t>1/</a:t>
            </a:r>
            <a:r>
              <a:rPr lang="en-US" altLang="zh-CN" sz="2000" i="1" dirty="0">
                <a:sym typeface="Symbol"/>
              </a:rPr>
              <a:t>e</a:t>
            </a:r>
            <a:r>
              <a:rPr lang="zh-CN" altLang="en-US" sz="2000" dirty="0">
                <a:sym typeface="Symbol"/>
              </a:rPr>
              <a:t>。</a:t>
            </a:r>
            <a:endParaRPr lang="en-US" altLang="zh-CN" sz="2000" dirty="0">
              <a:sym typeface="Symbol"/>
            </a:endParaRPr>
          </a:p>
        </p:txBody>
      </p:sp>
      <p:graphicFrame>
        <p:nvGraphicFramePr>
          <p:cNvPr id="87045" name="Object 5"/>
          <p:cNvGraphicFramePr>
            <a:graphicFrameLocks noChangeAspect="1"/>
          </p:cNvGraphicFramePr>
          <p:nvPr>
            <p:extLst>
              <p:ext uri="{D42A27DB-BD31-4B8C-83A1-F6EECF244321}">
                <p14:modId xmlns:p14="http://schemas.microsoft.com/office/powerpoint/2010/main" val="4128377053"/>
              </p:ext>
            </p:extLst>
          </p:nvPr>
        </p:nvGraphicFramePr>
        <p:xfrm>
          <a:off x="3001337" y="633165"/>
          <a:ext cx="5761503" cy="1042142"/>
        </p:xfrm>
        <a:graphic>
          <a:graphicData uri="http://schemas.openxmlformats.org/presentationml/2006/ole">
            <mc:AlternateContent xmlns:mc="http://schemas.openxmlformats.org/markup-compatibility/2006">
              <mc:Choice xmlns:v="urn:schemas-microsoft-com:vml" Requires="v">
                <p:oleObj spid="_x0000_s128981" name="Equation" r:id="rId5" imgW="2806560" imgH="507960" progId="Equation.3">
                  <p:embed/>
                </p:oleObj>
              </mc:Choice>
              <mc:Fallback>
                <p:oleObj name="Equation" r:id="rId5" imgW="2806560" imgH="50796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337" y="633165"/>
                        <a:ext cx="5761503" cy="1042142"/>
                      </a:xfrm>
                      <a:prstGeom prst="rect">
                        <a:avLst/>
                      </a:prstGeom>
                      <a:noFill/>
                      <a:extLst/>
                    </p:spPr>
                  </p:pic>
                </p:oleObj>
              </mc:Fallback>
            </mc:AlternateContent>
          </a:graphicData>
        </a:graphic>
      </p:graphicFrame>
      <p:graphicFrame>
        <p:nvGraphicFramePr>
          <p:cNvPr id="14" name="Object 5"/>
          <p:cNvGraphicFramePr>
            <a:graphicFrameLocks noChangeAspect="1"/>
          </p:cNvGraphicFramePr>
          <p:nvPr>
            <p:extLst>
              <p:ext uri="{D42A27DB-BD31-4B8C-83A1-F6EECF244321}">
                <p14:modId xmlns:p14="http://schemas.microsoft.com/office/powerpoint/2010/main" val="1047051831"/>
              </p:ext>
            </p:extLst>
          </p:nvPr>
        </p:nvGraphicFramePr>
        <p:xfrm>
          <a:off x="76345" y="3127307"/>
          <a:ext cx="6280415" cy="1007103"/>
        </p:xfrm>
        <a:graphic>
          <a:graphicData uri="http://schemas.openxmlformats.org/presentationml/2006/ole">
            <mc:AlternateContent xmlns:mc="http://schemas.openxmlformats.org/markup-compatibility/2006">
              <mc:Choice xmlns:v="urn:schemas-microsoft-com:vml" Requires="v">
                <p:oleObj spid="_x0000_s128982" name="Equation" r:id="rId7" imgW="2590560" imgH="482400" progId="Equation.3">
                  <p:embed/>
                </p:oleObj>
              </mc:Choice>
              <mc:Fallback>
                <p:oleObj name="Equation" r:id="rId7" imgW="2590560" imgH="4824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45" y="3127307"/>
                        <a:ext cx="6280415" cy="1007103"/>
                      </a:xfrm>
                      <a:prstGeom prst="rect">
                        <a:avLst/>
                      </a:prstGeom>
                      <a:noFill/>
                      <a:extLst/>
                    </p:spPr>
                  </p:pic>
                </p:oleObj>
              </mc:Fallback>
            </mc:AlternateContent>
          </a:graphicData>
        </a:graphic>
      </p:graphicFrame>
      <p:sp>
        <p:nvSpPr>
          <p:cNvPr id="12" name="内容占位符 2"/>
          <p:cNvSpPr txBox="1">
            <a:spLocks/>
          </p:cNvSpPr>
          <p:nvPr/>
        </p:nvSpPr>
        <p:spPr>
          <a:xfrm>
            <a:off x="0" y="1675307"/>
            <a:ext cx="9144000" cy="481903"/>
          </a:xfrm>
          <a:prstGeom prst="rect">
            <a:avLst/>
          </a:prstGeom>
        </p:spPr>
        <p:txBody>
          <a:bodyPr vert="horz" lIns="91440" tIns="45720" rIns="91440" bIns="45720" rtlCol="0">
            <a:noAutofit/>
          </a:bodyPr>
          <a:lstStyle/>
          <a:p>
            <a:pPr marL="342900" indent="-342900">
              <a:spcBef>
                <a:spcPct val="20000"/>
              </a:spcBef>
              <a:defRPr/>
            </a:pPr>
            <a:r>
              <a:rPr lang="en-US" altLang="zh-CN" b="1" dirty="0">
                <a:solidFill>
                  <a:srgbClr val="0000FF"/>
                </a:solidFill>
                <a:sym typeface="Wingdings" pitchFamily="2" charset="2"/>
              </a:rPr>
              <a:t>Modification of BB: small mass  deflection;      identical particle  quantum correction</a:t>
            </a:r>
            <a:r>
              <a:rPr lang="zh-CN" altLang="en-US" b="1" dirty="0">
                <a:solidFill>
                  <a:srgbClr val="0000FF"/>
                </a:solidFill>
                <a:sym typeface="Wingdings" pitchFamily="2" charset="2"/>
              </a:rPr>
              <a:t>。</a:t>
            </a:r>
            <a:endParaRPr lang="zh-CN" altLang="en-US" b="1" dirty="0">
              <a:solidFill>
                <a:srgbClr val="0000FF"/>
              </a:solidFill>
            </a:endParaRPr>
          </a:p>
        </p:txBody>
      </p:sp>
      <p:pic>
        <p:nvPicPr>
          <p:cNvPr id="87047" name="Picture 7"/>
          <p:cNvPicPr>
            <a:picLocks noChangeAspect="1" noChangeArrowheads="1"/>
          </p:cNvPicPr>
          <p:nvPr/>
        </p:nvPicPr>
        <p:blipFill>
          <a:blip r:embed="rId9"/>
          <a:srcRect/>
          <a:stretch>
            <a:fillRect/>
          </a:stretch>
        </p:blipFill>
        <p:spPr bwMode="auto">
          <a:xfrm>
            <a:off x="6073166" y="4421903"/>
            <a:ext cx="2196695" cy="1214422"/>
          </a:xfrm>
          <a:prstGeom prst="rect">
            <a:avLst/>
          </a:prstGeom>
          <a:noFill/>
          <a:ln w="9525">
            <a:noFill/>
            <a:miter lim="800000"/>
            <a:headEnd/>
            <a:tailEnd/>
          </a:ln>
          <a:effectLst/>
        </p:spPr>
      </p:pic>
      <p:grpSp>
        <p:nvGrpSpPr>
          <p:cNvPr id="10" name="组合 9"/>
          <p:cNvGrpSpPr/>
          <p:nvPr/>
        </p:nvGrpSpPr>
        <p:grpSpPr>
          <a:xfrm>
            <a:off x="6356761" y="2550095"/>
            <a:ext cx="2361063" cy="1541785"/>
            <a:chOff x="6315798" y="2319263"/>
            <a:chExt cx="2361063" cy="1541785"/>
          </a:xfrm>
        </p:grpSpPr>
        <p:sp>
          <p:nvSpPr>
            <p:cNvPr id="4" name="任意多边形 3"/>
            <p:cNvSpPr/>
            <p:nvPr/>
          </p:nvSpPr>
          <p:spPr>
            <a:xfrm>
              <a:off x="6315798" y="2924936"/>
              <a:ext cx="2361063" cy="399294"/>
            </a:xfrm>
            <a:custGeom>
              <a:avLst/>
              <a:gdLst>
                <a:gd name="connsiteX0" fmla="*/ 0 w 2361063"/>
                <a:gd name="connsiteY0" fmla="*/ 17156 h 399294"/>
                <a:gd name="connsiteX1" fmla="*/ 1187356 w 2361063"/>
                <a:gd name="connsiteY1" fmla="*/ 44452 h 399294"/>
                <a:gd name="connsiteX2" fmla="*/ 2361063 w 2361063"/>
                <a:gd name="connsiteY2" fmla="*/ 399294 h 399294"/>
              </a:gdLst>
              <a:ahLst/>
              <a:cxnLst>
                <a:cxn ang="0">
                  <a:pos x="connsiteX0" y="connsiteY0"/>
                </a:cxn>
                <a:cxn ang="0">
                  <a:pos x="connsiteX1" y="connsiteY1"/>
                </a:cxn>
                <a:cxn ang="0">
                  <a:pos x="connsiteX2" y="connsiteY2"/>
                </a:cxn>
              </a:cxnLst>
              <a:rect l="l" t="t" r="r" b="b"/>
              <a:pathLst>
                <a:path w="2361063" h="399294">
                  <a:moveTo>
                    <a:pt x="0" y="17156"/>
                  </a:moveTo>
                  <a:cubicBezTo>
                    <a:pt x="396923" y="-1041"/>
                    <a:pt x="793846" y="-19238"/>
                    <a:pt x="1187356" y="44452"/>
                  </a:cubicBezTo>
                  <a:cubicBezTo>
                    <a:pt x="1580867" y="108142"/>
                    <a:pt x="1970965" y="253718"/>
                    <a:pt x="2361063" y="399294"/>
                  </a:cubicBezTo>
                </a:path>
              </a:pathLst>
            </a:custGeom>
            <a:noFill/>
            <a:ln w="19050">
              <a:solidFill>
                <a:schemeClr val="tx1"/>
              </a:solidFill>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516216" y="2852936"/>
              <a:ext cx="144000" cy="144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281886" y="3144230"/>
              <a:ext cx="360000" cy="360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p>
          </p:txBody>
        </p:sp>
        <p:sp>
          <p:nvSpPr>
            <p:cNvPr id="8" name="任意多边形 7"/>
            <p:cNvSpPr/>
            <p:nvPr/>
          </p:nvSpPr>
          <p:spPr>
            <a:xfrm>
              <a:off x="7506269" y="2715904"/>
              <a:ext cx="859809" cy="246081"/>
            </a:xfrm>
            <a:custGeom>
              <a:avLst/>
              <a:gdLst>
                <a:gd name="connsiteX0" fmla="*/ 0 w 859809"/>
                <a:gd name="connsiteY0" fmla="*/ 218365 h 246081"/>
                <a:gd name="connsiteX1" fmla="*/ 81886 w 859809"/>
                <a:gd name="connsiteY1" fmla="*/ 109183 h 246081"/>
                <a:gd name="connsiteX2" fmla="*/ 163773 w 859809"/>
                <a:gd name="connsiteY2" fmla="*/ 245660 h 246081"/>
                <a:gd name="connsiteX3" fmla="*/ 191068 w 859809"/>
                <a:gd name="connsiteY3" fmla="*/ 54592 h 246081"/>
                <a:gd name="connsiteX4" fmla="*/ 300250 w 859809"/>
                <a:gd name="connsiteY4" fmla="*/ 204717 h 246081"/>
                <a:gd name="connsiteX5" fmla="*/ 327546 w 859809"/>
                <a:gd name="connsiteY5" fmla="*/ 68239 h 246081"/>
                <a:gd name="connsiteX6" fmla="*/ 423080 w 859809"/>
                <a:gd name="connsiteY6" fmla="*/ 204717 h 246081"/>
                <a:gd name="connsiteX7" fmla="*/ 491319 w 859809"/>
                <a:gd name="connsiteY7" fmla="*/ 27296 h 246081"/>
                <a:gd name="connsiteX8" fmla="*/ 573206 w 859809"/>
                <a:gd name="connsiteY8" fmla="*/ 150126 h 246081"/>
                <a:gd name="connsiteX9" fmla="*/ 655092 w 859809"/>
                <a:gd name="connsiteY9" fmla="*/ 54592 h 246081"/>
                <a:gd name="connsiteX10" fmla="*/ 859809 w 859809"/>
                <a:gd name="connsiteY10" fmla="*/ 0 h 24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9809" h="246081">
                  <a:moveTo>
                    <a:pt x="0" y="218365"/>
                  </a:moveTo>
                  <a:cubicBezTo>
                    <a:pt x="27295" y="161499"/>
                    <a:pt x="54591" y="104634"/>
                    <a:pt x="81886" y="109183"/>
                  </a:cubicBezTo>
                  <a:cubicBezTo>
                    <a:pt x="109181" y="113732"/>
                    <a:pt x="145576" y="254759"/>
                    <a:pt x="163773" y="245660"/>
                  </a:cubicBezTo>
                  <a:cubicBezTo>
                    <a:pt x="181970" y="236562"/>
                    <a:pt x="168322" y="61416"/>
                    <a:pt x="191068" y="54592"/>
                  </a:cubicBezTo>
                  <a:cubicBezTo>
                    <a:pt x="213814" y="47768"/>
                    <a:pt x="277504" y="202443"/>
                    <a:pt x="300250" y="204717"/>
                  </a:cubicBezTo>
                  <a:cubicBezTo>
                    <a:pt x="322996" y="206991"/>
                    <a:pt x="307074" y="68239"/>
                    <a:pt x="327546" y="68239"/>
                  </a:cubicBezTo>
                  <a:cubicBezTo>
                    <a:pt x="348018" y="68239"/>
                    <a:pt x="395784" y="211541"/>
                    <a:pt x="423080" y="204717"/>
                  </a:cubicBezTo>
                  <a:cubicBezTo>
                    <a:pt x="450376" y="197893"/>
                    <a:pt x="466298" y="36394"/>
                    <a:pt x="491319" y="27296"/>
                  </a:cubicBezTo>
                  <a:cubicBezTo>
                    <a:pt x="516340" y="18198"/>
                    <a:pt x="545911" y="145577"/>
                    <a:pt x="573206" y="150126"/>
                  </a:cubicBezTo>
                  <a:cubicBezTo>
                    <a:pt x="600501" y="154675"/>
                    <a:pt x="607325" y="79613"/>
                    <a:pt x="655092" y="54592"/>
                  </a:cubicBezTo>
                  <a:cubicBezTo>
                    <a:pt x="702859" y="29571"/>
                    <a:pt x="781334" y="14785"/>
                    <a:pt x="859809" y="0"/>
                  </a:cubicBezTo>
                </a:path>
              </a:pathLst>
            </a:custGeom>
            <a:noFill/>
            <a:ln>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TextBox 8"/>
                <p:cNvSpPr txBox="1"/>
                <p:nvPr/>
              </p:nvSpPr>
              <p:spPr>
                <a:xfrm>
                  <a:off x="6398406" y="2924944"/>
                  <a:ext cx="60619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0000"/>
                                </a:solidFill>
                                <a:latin typeface="Cambria Math"/>
                              </a:rPr>
                            </m:ctrlPr>
                          </m:sSupPr>
                          <m:e>
                            <m:r>
                              <a:rPr lang="en-US" altLang="zh-CN" sz="2400" b="1" i="1" smtClean="0">
                                <a:solidFill>
                                  <a:srgbClr val="FF0000"/>
                                </a:solidFill>
                                <a:latin typeface="Cambria Math"/>
                              </a:rPr>
                              <m:t>𝒆</m:t>
                            </m:r>
                          </m:e>
                          <m:sup>
                            <m:r>
                              <a:rPr lang="en-US" altLang="zh-CN" sz="2400" b="1" i="1" smtClean="0">
                                <a:solidFill>
                                  <a:srgbClr val="FF0000"/>
                                </a:solidFill>
                                <a:latin typeface="Cambria Math"/>
                              </a:rPr>
                              <m:t>−</m:t>
                            </m:r>
                          </m:sup>
                        </m:sSup>
                      </m:oMath>
                    </m:oMathPara>
                  </a14:m>
                  <a:endParaRPr lang="zh-CN" altLang="en-US" sz="2400" b="1"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398406" y="2924944"/>
                  <a:ext cx="606192" cy="461665"/>
                </a:xfrm>
                <a:prstGeom prst="rect">
                  <a:avLst/>
                </a:prstGeom>
                <a:blipFill rotWithShape="1">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382049" y="3399383"/>
                  <a:ext cx="77296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a:rPr>
                          <m:t>𝒁</m:t>
                        </m:r>
                        <m:r>
                          <a:rPr lang="en-US" altLang="zh-CN" sz="2400" b="1" i="1" smtClean="0">
                            <a:latin typeface="Cambria Math"/>
                          </a:rPr>
                          <m:t>, </m:t>
                        </m:r>
                        <m:r>
                          <a:rPr lang="en-US" altLang="zh-CN" sz="2400" b="1" i="1" smtClean="0">
                            <a:latin typeface="Cambria Math"/>
                          </a:rPr>
                          <m:t>𝑨</m:t>
                        </m:r>
                      </m:oMath>
                    </m:oMathPara>
                  </a14:m>
                  <a:endParaRPr lang="zh-CN" altLang="en-US" sz="2400" b="1" dirty="0"/>
                </a:p>
              </p:txBody>
            </p:sp>
          </mc:Choice>
          <mc:Fallback xmlns="">
            <p:sp>
              <p:nvSpPr>
                <p:cNvPr id="18" name="TextBox 17"/>
                <p:cNvSpPr txBox="1">
                  <a:spLocks noRot="1" noChangeAspect="1" noMove="1" noResize="1" noEditPoints="1" noAdjustHandles="1" noChangeArrowheads="1" noChangeShapeType="1" noTextEdit="1"/>
                </p:cNvSpPr>
                <p:nvPr/>
              </p:nvSpPr>
              <p:spPr>
                <a:xfrm>
                  <a:off x="7382049" y="3399383"/>
                  <a:ext cx="772969" cy="461665"/>
                </a:xfrm>
                <a:prstGeom prst="rect">
                  <a:avLst/>
                </a:prstGeom>
                <a:blipFill rotWithShape="1">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8228898" y="2319263"/>
                  <a:ext cx="44755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400" b="1" i="1" smtClean="0">
                            <a:solidFill>
                              <a:srgbClr val="0000FF"/>
                            </a:solidFill>
                            <a:latin typeface="Cambria Math"/>
                          </a:rPr>
                          <m:t>𝜸</m:t>
                        </m:r>
                      </m:oMath>
                    </m:oMathPara>
                  </a14:m>
                  <a:endParaRPr lang="zh-CN" altLang="en-US" sz="2400" b="1" dirty="0">
                    <a:solidFill>
                      <a:srgbClr val="0000FF"/>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228898" y="2319263"/>
                  <a:ext cx="447558" cy="461665"/>
                </a:xfrm>
                <a:prstGeom prst="rect">
                  <a:avLst/>
                </a:prstGeom>
                <a:blipFill rotWithShape="1">
                  <a:blip r:embed="rId12"/>
                  <a:stretch>
                    <a:fillRect b="-9211"/>
                  </a:stretch>
                </a:blipFill>
              </p:spPr>
              <p:txBody>
                <a:bodyPr/>
                <a:lstStyle/>
                <a:p>
                  <a:r>
                    <a:rPr lang="zh-CN" altLang="en-US">
                      <a:noFill/>
                    </a:rPr>
                    <a:t> </a:t>
                  </a:r>
                </a:p>
              </p:txBody>
            </p:sp>
          </mc:Fallback>
        </mc:AlternateContent>
      </p:grpSp>
      <p:sp>
        <p:nvSpPr>
          <p:cNvPr id="23" name="矩形 22">
            <a:extLst>
              <a:ext uri="{FF2B5EF4-FFF2-40B4-BE49-F238E27FC236}">
                <a16:creationId xmlns="" xmlns:a16="http://schemas.microsoft.com/office/drawing/2014/main" id="{40A5E216-D8E3-4F33-8CB4-1EC9E416656B}"/>
              </a:ext>
            </a:extLst>
          </p:cNvPr>
          <p:cNvSpPr/>
          <p:nvPr/>
        </p:nvSpPr>
        <p:spPr>
          <a:xfrm>
            <a:off x="0" y="620688"/>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0" y="1057866"/>
            <a:ext cx="9144000" cy="64294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p>
            <a:pPr marL="342900" indent="-342900">
              <a:spcBef>
                <a:spcPct val="20000"/>
              </a:spcBef>
              <a:defRPr/>
            </a:pPr>
            <a:r>
              <a:rPr lang="zh-CN" altLang="en-US" sz="2200" dirty="0">
                <a:solidFill>
                  <a:schemeClr val="tx1"/>
                </a:solidFill>
              </a:rPr>
              <a:t>当</a:t>
            </a:r>
            <a:r>
              <a:rPr lang="en-US" altLang="zh-CN" sz="2200" dirty="0">
                <a:solidFill>
                  <a:schemeClr val="tx1"/>
                </a:solidFill>
              </a:rPr>
              <a:t>(</a:t>
            </a:r>
            <a:r>
              <a:rPr lang="en-US" altLang="zh-CN" sz="2200" dirty="0" err="1">
                <a:solidFill>
                  <a:schemeClr val="tx1"/>
                </a:solidFill>
              </a:rPr>
              <a:t>dE</a:t>
            </a:r>
            <a:r>
              <a:rPr lang="en-US" altLang="zh-CN" sz="2200" dirty="0">
                <a:solidFill>
                  <a:schemeClr val="tx1"/>
                </a:solidFill>
              </a:rPr>
              <a:t>/</a:t>
            </a:r>
            <a:r>
              <a:rPr lang="en-US" altLang="zh-CN" sz="2200" dirty="0" err="1">
                <a:solidFill>
                  <a:schemeClr val="tx1"/>
                </a:solidFill>
              </a:rPr>
              <a:t>dx</a:t>
            </a:r>
            <a:r>
              <a:rPr lang="en-US" altLang="zh-CN" sz="2200" dirty="0">
                <a:solidFill>
                  <a:schemeClr val="tx1"/>
                </a:solidFill>
              </a:rPr>
              <a:t>)</a:t>
            </a:r>
            <a:r>
              <a:rPr lang="en-US" altLang="zh-CN" sz="2200" baseline="-25000" dirty="0">
                <a:solidFill>
                  <a:schemeClr val="tx1"/>
                </a:solidFill>
              </a:rPr>
              <a:t>ion</a:t>
            </a:r>
            <a:r>
              <a:rPr lang="en-US" altLang="zh-CN" sz="2200" dirty="0">
                <a:solidFill>
                  <a:schemeClr val="tx1"/>
                </a:solidFill>
              </a:rPr>
              <a:t> = (</a:t>
            </a:r>
            <a:r>
              <a:rPr lang="en-US" altLang="zh-CN" sz="2200" dirty="0" err="1">
                <a:solidFill>
                  <a:schemeClr val="tx1"/>
                </a:solidFill>
              </a:rPr>
              <a:t>dE</a:t>
            </a:r>
            <a:r>
              <a:rPr lang="en-US" altLang="zh-CN" sz="2200" dirty="0">
                <a:solidFill>
                  <a:schemeClr val="tx1"/>
                </a:solidFill>
              </a:rPr>
              <a:t>/</a:t>
            </a:r>
            <a:r>
              <a:rPr lang="en-US" altLang="zh-CN" sz="2200" dirty="0" err="1">
                <a:solidFill>
                  <a:schemeClr val="tx1"/>
                </a:solidFill>
              </a:rPr>
              <a:t>dx</a:t>
            </a:r>
            <a:r>
              <a:rPr lang="en-US" altLang="zh-CN" sz="2200" dirty="0">
                <a:solidFill>
                  <a:schemeClr val="tx1"/>
                </a:solidFill>
              </a:rPr>
              <a:t>)</a:t>
            </a:r>
            <a:r>
              <a:rPr lang="en-US" altLang="zh-CN" sz="2200" baseline="-25000" dirty="0" err="1">
                <a:solidFill>
                  <a:schemeClr val="tx1"/>
                </a:solidFill>
              </a:rPr>
              <a:t>Brem</a:t>
            </a:r>
            <a:r>
              <a:rPr lang="en-US" altLang="zh-CN" sz="2200" dirty="0">
                <a:solidFill>
                  <a:schemeClr val="tx1"/>
                </a:solidFill>
              </a:rPr>
              <a:t> </a:t>
            </a:r>
            <a:r>
              <a:rPr lang="zh-CN" altLang="en-US" sz="2200" dirty="0">
                <a:solidFill>
                  <a:schemeClr val="tx1"/>
                </a:solidFill>
              </a:rPr>
              <a:t>时，此时电子能量称为临界能量  </a:t>
            </a:r>
            <a:r>
              <a:rPr lang="en-US" altLang="zh-CN" sz="2200" dirty="0">
                <a:solidFill>
                  <a:schemeClr val="tx1"/>
                </a:solidFill>
              </a:rPr>
              <a:t>Critical  Energy</a:t>
            </a:r>
            <a:r>
              <a:rPr lang="zh-CN" altLang="en-US" sz="2200" dirty="0">
                <a:solidFill>
                  <a:schemeClr val="tx1"/>
                </a:solidFill>
              </a:rPr>
              <a:t>：</a:t>
            </a:r>
          </a:p>
        </p:txBody>
      </p:sp>
      <p:grpSp>
        <p:nvGrpSpPr>
          <p:cNvPr id="2" name="组合 14"/>
          <p:cNvGrpSpPr/>
          <p:nvPr/>
        </p:nvGrpSpPr>
        <p:grpSpPr>
          <a:xfrm>
            <a:off x="0" y="1772816"/>
            <a:ext cx="9144000" cy="810744"/>
            <a:chOff x="0" y="1839913"/>
            <a:chExt cx="9023350" cy="1104900"/>
          </a:xfrm>
        </p:grpSpPr>
        <p:graphicFrame>
          <p:nvGraphicFramePr>
            <p:cNvPr id="14" name="Object 5"/>
            <p:cNvGraphicFramePr>
              <a:graphicFrameLocks noChangeAspect="1"/>
            </p:cNvGraphicFramePr>
            <p:nvPr/>
          </p:nvGraphicFramePr>
          <p:xfrm>
            <a:off x="0" y="1928802"/>
            <a:ext cx="5072066" cy="965200"/>
          </p:xfrm>
          <a:graphic>
            <a:graphicData uri="http://schemas.openxmlformats.org/presentationml/2006/ole">
              <mc:AlternateContent xmlns:mc="http://schemas.openxmlformats.org/markup-compatibility/2006">
                <mc:Choice xmlns:v="urn:schemas-microsoft-com:vml" Requires="v">
                  <p:oleObj spid="_x0000_s130004" name="Equation" r:id="rId3" imgW="2209680" imgH="444240" progId="Equation.3">
                    <p:embed/>
                  </p:oleObj>
                </mc:Choice>
                <mc:Fallback>
                  <p:oleObj name="Equation" r:id="rId3" imgW="2209680" imgH="4442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8802"/>
                          <a:ext cx="5072066"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p:nvGraphicFramePr>
          <p:xfrm>
            <a:off x="6335713" y="1839913"/>
            <a:ext cx="2687637" cy="1104900"/>
          </p:xfrm>
          <a:graphic>
            <a:graphicData uri="http://schemas.openxmlformats.org/presentationml/2006/ole">
              <mc:AlternateContent xmlns:mc="http://schemas.openxmlformats.org/markup-compatibility/2006">
                <mc:Choice xmlns:v="urn:schemas-microsoft-com:vml" Requires="v">
                  <p:oleObj spid="_x0000_s130005" name="Equation" r:id="rId5" imgW="939600" imgH="393480" progId="Equation.3">
                    <p:embed/>
                  </p:oleObj>
                </mc:Choice>
                <mc:Fallback>
                  <p:oleObj name="Equation" r:id="rId5" imgW="939600" imgH="39348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713" y="1839913"/>
                          <a:ext cx="2687637"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内容占位符 2"/>
            <p:cNvSpPr txBox="1">
              <a:spLocks/>
            </p:cNvSpPr>
            <p:nvPr/>
          </p:nvSpPr>
          <p:spPr>
            <a:xfrm>
              <a:off x="5500694" y="2000240"/>
              <a:ext cx="714380" cy="785818"/>
            </a:xfrm>
            <a:prstGeom prst="rect">
              <a:avLst/>
            </a:prstGeom>
          </p:spPr>
          <p:txBody>
            <a:bodyPr vert="horz" lIns="91440" tIns="45720" rIns="91440" bIns="45720" rtlCol="0">
              <a:noAutofit/>
            </a:bodyPr>
            <a:lstStyle/>
            <a:p>
              <a:pPr marL="342900" indent="-342900">
                <a:spcBef>
                  <a:spcPct val="20000"/>
                </a:spcBef>
                <a:defRPr/>
              </a:pPr>
              <a:r>
                <a:rPr lang="zh-CN" altLang="en-US" sz="2800" dirty="0"/>
                <a:t>即</a:t>
              </a:r>
            </a:p>
          </p:txBody>
        </p:sp>
      </p:grpSp>
      <p:grpSp>
        <p:nvGrpSpPr>
          <p:cNvPr id="4" name="组合 3"/>
          <p:cNvGrpSpPr/>
          <p:nvPr/>
        </p:nvGrpSpPr>
        <p:grpSpPr>
          <a:xfrm>
            <a:off x="0" y="2564904"/>
            <a:ext cx="4572000" cy="4152948"/>
            <a:chOff x="0" y="1571612"/>
            <a:chExt cx="4996546" cy="4857784"/>
          </a:xfrm>
        </p:grpSpPr>
        <p:pic>
          <p:nvPicPr>
            <p:cNvPr id="95238" name="Picture 6"/>
            <p:cNvPicPr>
              <a:picLocks noChangeAspect="1" noChangeArrowheads="1"/>
            </p:cNvPicPr>
            <p:nvPr/>
          </p:nvPicPr>
          <p:blipFill>
            <a:blip r:embed="rId7"/>
            <a:srcRect l="2500" r="11250"/>
            <a:stretch>
              <a:fillRect/>
            </a:stretch>
          </p:blipFill>
          <p:spPr bwMode="auto">
            <a:xfrm>
              <a:off x="0" y="1571612"/>
              <a:ext cx="4996546" cy="4857784"/>
            </a:xfrm>
            <a:prstGeom prst="rect">
              <a:avLst/>
            </a:prstGeom>
            <a:noFill/>
            <a:ln w="9525">
              <a:noFill/>
              <a:miter lim="800000"/>
              <a:headEnd/>
              <a:tailEnd/>
            </a:ln>
            <a:effectLst/>
          </p:spPr>
        </p:pic>
        <p:sp>
          <p:nvSpPr>
            <p:cNvPr id="3" name="椭圆 2"/>
            <p:cNvSpPr/>
            <p:nvPr/>
          </p:nvSpPr>
          <p:spPr>
            <a:xfrm>
              <a:off x="1043608" y="4293096"/>
              <a:ext cx="115212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372355" y="4828954"/>
              <a:ext cx="115212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graphicFrame>
            <p:nvGraphicFramePr>
              <p:cNvPr id="5" name="表格 4"/>
              <p:cNvGraphicFramePr>
                <a:graphicFrameLocks noGrp="1"/>
              </p:cNvGraphicFramePr>
              <p:nvPr>
                <p:extLst>
                  <p:ext uri="{D42A27DB-BD31-4B8C-83A1-F6EECF244321}">
                    <p14:modId xmlns:p14="http://schemas.microsoft.com/office/powerpoint/2010/main" val="2909346153"/>
                  </p:ext>
                </p:extLst>
              </p:nvPr>
            </p:nvGraphicFramePr>
            <p:xfrm>
              <a:off x="5315356" y="3751132"/>
              <a:ext cx="3816425" cy="2966720"/>
            </p:xfrm>
            <a:graphic>
              <a:graphicData uri="http://schemas.openxmlformats.org/drawingml/2006/table">
                <a:tbl>
                  <a:tblPr firstRow="1" bandRow="1">
                    <a:tableStyleId>{5C22544A-7EE6-4342-B048-85BDC9FD1C3A}</a:tableStyleId>
                  </a:tblPr>
                  <a:tblGrid>
                    <a:gridCol w="1184523"/>
                    <a:gridCol w="1500396"/>
                    <a:gridCol w="1131506"/>
                  </a:tblGrid>
                  <a:tr h="370840">
                    <a:tc>
                      <a:txBody>
                        <a:bodyPr/>
                        <a:lstStyle/>
                        <a:p>
                          <a:r>
                            <a:rPr lang="zh-CN" altLang="en-US" sz="1600" dirty="0" smtClean="0">
                              <a:solidFill>
                                <a:schemeClr val="tx1"/>
                              </a:solidFill>
                            </a:rPr>
                            <a:t>材质</a:t>
                          </a:r>
                          <a:endParaRPr lang="zh-CN" altLang="en-US" sz="1600" dirty="0">
                            <a:solidFill>
                              <a:schemeClr val="tx1"/>
                            </a:solidFill>
                          </a:endParaRPr>
                        </a:p>
                      </a:txBody>
                      <a:tcPr>
                        <a:solidFill>
                          <a:srgbClr val="FFFF00"/>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1"/>
                                        </a:solidFill>
                                        <a:latin typeface="Cambria Math"/>
                                      </a:rPr>
                                    </m:ctrlPr>
                                  </m:sSubPr>
                                  <m:e>
                                    <m:r>
                                      <a:rPr lang="en-US" altLang="zh-CN" sz="1600" b="1" i="1" smtClean="0">
                                        <a:solidFill>
                                          <a:schemeClr val="tx1"/>
                                        </a:solidFill>
                                        <a:latin typeface="Cambria Math"/>
                                      </a:rPr>
                                      <m:t>𝑿</m:t>
                                    </m:r>
                                  </m:e>
                                  <m:sub>
                                    <m:r>
                                      <a:rPr lang="en-US" altLang="zh-CN" sz="1600" b="1" i="1" smtClean="0">
                                        <a:solidFill>
                                          <a:schemeClr val="tx1"/>
                                        </a:solidFill>
                                        <a:latin typeface="Cambria Math"/>
                                      </a:rPr>
                                      <m:t>𝟎</m:t>
                                    </m:r>
                                  </m:sub>
                                </m:sSub>
                                <m:r>
                                  <a:rPr lang="en-US" altLang="zh-CN" sz="1600" b="1" i="1" smtClean="0">
                                    <a:solidFill>
                                      <a:schemeClr val="tx1"/>
                                    </a:solidFill>
                                    <a:latin typeface="Cambria Math"/>
                                  </a:rPr>
                                  <m:t> (</m:t>
                                </m:r>
                                <m:f>
                                  <m:fPr>
                                    <m:type m:val="lin"/>
                                    <m:ctrlPr>
                                      <a:rPr lang="en-US" altLang="zh-CN" sz="1600" b="1" i="1" smtClean="0">
                                        <a:solidFill>
                                          <a:schemeClr val="tx1"/>
                                        </a:solidFill>
                                        <a:latin typeface="Cambria Math"/>
                                      </a:rPr>
                                    </m:ctrlPr>
                                  </m:fPr>
                                  <m:num>
                                    <m:r>
                                      <a:rPr lang="en-US" altLang="zh-CN" sz="1600" b="1" i="1" smtClean="0">
                                        <a:solidFill>
                                          <a:schemeClr val="tx1"/>
                                        </a:solidFill>
                                        <a:latin typeface="Cambria Math"/>
                                      </a:rPr>
                                      <m:t>𝒈</m:t>
                                    </m:r>
                                  </m:num>
                                  <m:den>
                                    <m:sSup>
                                      <m:sSupPr>
                                        <m:ctrlPr>
                                          <a:rPr lang="en-US" altLang="zh-CN" sz="1600" b="1" i="1" smtClean="0">
                                            <a:solidFill>
                                              <a:schemeClr val="tx1"/>
                                            </a:solidFill>
                                            <a:latin typeface="Cambria Math"/>
                                          </a:rPr>
                                        </m:ctrlPr>
                                      </m:sSupPr>
                                      <m:e>
                                        <m:r>
                                          <a:rPr lang="en-US" altLang="zh-CN" sz="1600" b="1" i="1" smtClean="0">
                                            <a:solidFill>
                                              <a:schemeClr val="tx1"/>
                                            </a:solidFill>
                                            <a:latin typeface="Cambria Math"/>
                                          </a:rPr>
                                          <m:t>𝒄𝒎</m:t>
                                        </m:r>
                                      </m:e>
                                      <m:sup>
                                        <m:r>
                                          <a:rPr lang="en-US" altLang="zh-CN" sz="1600" b="1" i="1" smtClean="0">
                                            <a:solidFill>
                                              <a:schemeClr val="tx1"/>
                                            </a:solidFill>
                                            <a:latin typeface="Cambria Math"/>
                                          </a:rPr>
                                          <m:t>𝟐</m:t>
                                        </m:r>
                                      </m:sup>
                                    </m:sSup>
                                  </m:den>
                                </m:f>
                                <m:r>
                                  <a:rPr lang="en-US" altLang="zh-CN" sz="1600" b="1" i="1" smtClean="0">
                                    <a:solidFill>
                                      <a:schemeClr val="tx1"/>
                                    </a:solidFill>
                                    <a:latin typeface="Cambria Math"/>
                                  </a:rPr>
                                  <m:t>)</m:t>
                                </m:r>
                              </m:oMath>
                            </m:oMathPara>
                          </a14:m>
                          <a:endParaRPr lang="zh-CN" altLang="en-US" sz="1600" dirty="0">
                            <a:solidFill>
                              <a:schemeClr val="tx1"/>
                            </a:solidFill>
                          </a:endParaRPr>
                        </a:p>
                      </a:txBody>
                      <a:tcPr>
                        <a:solidFill>
                          <a:srgbClr val="FFFF00"/>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1"/>
                                        </a:solidFill>
                                        <a:latin typeface="Cambria Math"/>
                                      </a:rPr>
                                    </m:ctrlPr>
                                  </m:sSubPr>
                                  <m:e>
                                    <m:r>
                                      <a:rPr lang="en-US" altLang="zh-CN" sz="1600" b="1" i="1" smtClean="0">
                                        <a:solidFill>
                                          <a:schemeClr val="tx1"/>
                                        </a:solidFill>
                                        <a:latin typeface="Cambria Math"/>
                                      </a:rPr>
                                      <m:t>𝑬</m:t>
                                    </m:r>
                                  </m:e>
                                  <m:sub>
                                    <m:r>
                                      <a:rPr lang="en-US" altLang="zh-CN" sz="1600" b="1" i="1" smtClean="0">
                                        <a:solidFill>
                                          <a:schemeClr val="tx1"/>
                                        </a:solidFill>
                                        <a:latin typeface="Cambria Math"/>
                                      </a:rPr>
                                      <m:t>𝒄</m:t>
                                    </m:r>
                                  </m:sub>
                                </m:sSub>
                                <m:r>
                                  <a:rPr lang="en-US" altLang="zh-CN" sz="1600" b="1" i="1" smtClean="0">
                                    <a:solidFill>
                                      <a:schemeClr val="tx1"/>
                                    </a:solidFill>
                                    <a:latin typeface="Cambria Math"/>
                                  </a:rPr>
                                  <m:t> (</m:t>
                                </m:r>
                                <m:r>
                                  <m:rPr>
                                    <m:sty m:val="p"/>
                                  </m:rPr>
                                  <a:rPr lang="en-US" altLang="zh-CN" sz="1600" b="1" i="1" smtClean="0">
                                    <a:solidFill>
                                      <a:schemeClr val="tx1"/>
                                    </a:solidFill>
                                    <a:latin typeface="Cambria Math"/>
                                  </a:rPr>
                                  <m:t>MeV</m:t>
                                </m:r>
                                <m:r>
                                  <a:rPr lang="en-US" altLang="zh-CN" sz="1600" b="1" i="1" smtClean="0">
                                    <a:solidFill>
                                      <a:schemeClr val="tx1"/>
                                    </a:solidFill>
                                    <a:latin typeface="Cambria Math"/>
                                  </a:rPr>
                                  <m:t>)</m:t>
                                </m:r>
                              </m:oMath>
                            </m:oMathPara>
                          </a14:m>
                          <a:endParaRPr lang="zh-CN" altLang="en-US" sz="1600" dirty="0">
                            <a:solidFill>
                              <a:schemeClr val="tx1"/>
                            </a:solidFill>
                          </a:endParaRPr>
                        </a:p>
                      </a:txBody>
                      <a:tcPr>
                        <a:solidFill>
                          <a:srgbClr val="FFFF00"/>
                        </a:solidFill>
                      </a:tcPr>
                    </a:tc>
                  </a:tr>
                  <a:tr h="370840">
                    <a:tc>
                      <a:txBody>
                        <a:bodyPr/>
                        <a:lstStyle/>
                        <a:p>
                          <a:r>
                            <a:rPr lang="en-US" altLang="zh-CN" sz="1600" dirty="0" smtClean="0">
                              <a:solidFill>
                                <a:schemeClr val="tx1"/>
                              </a:solidFill>
                            </a:rPr>
                            <a:t>Al</a:t>
                          </a:r>
                          <a:endParaRPr lang="zh-CN" altLang="en-US" sz="1600" dirty="0">
                            <a:solidFill>
                              <a:schemeClr val="tx1"/>
                            </a:solidFill>
                          </a:endParaRPr>
                        </a:p>
                      </a:txBody>
                      <a:tcPr/>
                    </a:tc>
                    <a:tc>
                      <a:txBody>
                        <a:bodyPr/>
                        <a:lstStyle/>
                        <a:p>
                          <a:r>
                            <a:rPr lang="en-US" altLang="zh-CN" sz="1600" dirty="0" smtClean="0">
                              <a:solidFill>
                                <a:schemeClr val="tx1"/>
                              </a:solidFill>
                            </a:rPr>
                            <a:t>24</a:t>
                          </a:r>
                          <a:endParaRPr lang="zh-CN" altLang="en-US" sz="1600" dirty="0">
                            <a:solidFill>
                              <a:schemeClr val="tx1"/>
                            </a:solidFill>
                          </a:endParaRPr>
                        </a:p>
                      </a:txBody>
                      <a:tcPr/>
                    </a:tc>
                    <a:tc>
                      <a:txBody>
                        <a:bodyPr/>
                        <a:lstStyle/>
                        <a:p>
                          <a:r>
                            <a:rPr lang="en-US" altLang="zh-CN" sz="1600" dirty="0" smtClean="0">
                              <a:solidFill>
                                <a:schemeClr val="tx1"/>
                              </a:solidFill>
                            </a:rPr>
                            <a:t>47</a:t>
                          </a:r>
                          <a:endParaRPr lang="zh-CN" altLang="en-US" sz="1600" dirty="0">
                            <a:solidFill>
                              <a:schemeClr val="tx1"/>
                            </a:solidFill>
                          </a:endParaRPr>
                        </a:p>
                      </a:txBody>
                      <a:tcPr/>
                    </a:tc>
                  </a:tr>
                  <a:tr h="370840">
                    <a:tc>
                      <a:txBody>
                        <a:bodyPr/>
                        <a:lstStyle/>
                        <a:p>
                          <a:r>
                            <a:rPr lang="en-US" altLang="zh-CN" sz="1600" dirty="0" smtClean="0">
                              <a:solidFill>
                                <a:schemeClr val="tx1"/>
                              </a:solidFill>
                            </a:rPr>
                            <a:t>Ar</a:t>
                          </a:r>
                          <a:endParaRPr lang="zh-CN" altLang="en-US" sz="1600" dirty="0">
                            <a:solidFill>
                              <a:schemeClr val="tx1"/>
                            </a:solidFill>
                          </a:endParaRPr>
                        </a:p>
                      </a:txBody>
                      <a:tcPr/>
                    </a:tc>
                    <a:tc>
                      <a:txBody>
                        <a:bodyPr/>
                        <a:lstStyle/>
                        <a:p>
                          <a:r>
                            <a:rPr lang="en-US" altLang="zh-CN" sz="1600" dirty="0" smtClean="0">
                              <a:solidFill>
                                <a:schemeClr val="tx1"/>
                              </a:solidFill>
                            </a:rPr>
                            <a:t>18.9</a:t>
                          </a:r>
                          <a:endParaRPr lang="zh-CN" altLang="en-US" sz="1600" dirty="0">
                            <a:solidFill>
                              <a:schemeClr val="tx1"/>
                            </a:solidFill>
                          </a:endParaRPr>
                        </a:p>
                      </a:txBody>
                      <a:tcPr/>
                    </a:tc>
                    <a:tc>
                      <a:txBody>
                        <a:bodyPr/>
                        <a:lstStyle/>
                        <a:p>
                          <a:r>
                            <a:rPr lang="en-US" altLang="zh-CN" sz="1600" dirty="0" smtClean="0">
                              <a:solidFill>
                                <a:schemeClr val="tx1"/>
                              </a:solidFill>
                            </a:rPr>
                            <a:t>35</a:t>
                          </a:r>
                          <a:endParaRPr lang="zh-CN" altLang="en-US" sz="1600" dirty="0">
                            <a:solidFill>
                              <a:schemeClr val="tx1"/>
                            </a:solidFill>
                          </a:endParaRPr>
                        </a:p>
                      </a:txBody>
                      <a:tcPr/>
                    </a:tc>
                  </a:tr>
                  <a:tr h="370840">
                    <a:tc>
                      <a:txBody>
                        <a:bodyPr/>
                        <a:lstStyle/>
                        <a:p>
                          <a:r>
                            <a:rPr lang="en-US" altLang="zh-CN" sz="1600" dirty="0" smtClean="0">
                              <a:solidFill>
                                <a:schemeClr val="tx1"/>
                              </a:solidFill>
                            </a:rPr>
                            <a:t>Fe</a:t>
                          </a:r>
                          <a:endParaRPr lang="zh-CN" altLang="en-US" sz="1600" dirty="0">
                            <a:solidFill>
                              <a:schemeClr val="tx1"/>
                            </a:solidFill>
                          </a:endParaRPr>
                        </a:p>
                      </a:txBody>
                      <a:tcPr/>
                    </a:tc>
                    <a:tc>
                      <a:txBody>
                        <a:bodyPr/>
                        <a:lstStyle/>
                        <a:p>
                          <a:r>
                            <a:rPr lang="en-US" altLang="zh-CN" sz="1600" dirty="0" smtClean="0">
                              <a:solidFill>
                                <a:schemeClr val="tx1"/>
                              </a:solidFill>
                            </a:rPr>
                            <a:t>13.8</a:t>
                          </a:r>
                          <a:endParaRPr lang="zh-CN" altLang="en-US" sz="1600" dirty="0">
                            <a:solidFill>
                              <a:schemeClr val="tx1"/>
                            </a:solidFill>
                          </a:endParaRPr>
                        </a:p>
                      </a:txBody>
                      <a:tcPr/>
                    </a:tc>
                    <a:tc>
                      <a:txBody>
                        <a:bodyPr/>
                        <a:lstStyle/>
                        <a:p>
                          <a:r>
                            <a:rPr lang="en-US" altLang="zh-CN" sz="1600" dirty="0" smtClean="0">
                              <a:solidFill>
                                <a:schemeClr val="tx1"/>
                              </a:solidFill>
                            </a:rPr>
                            <a:t>24</a:t>
                          </a:r>
                          <a:endParaRPr lang="zh-CN" altLang="en-US" sz="1600" dirty="0">
                            <a:solidFill>
                              <a:schemeClr val="tx1"/>
                            </a:solidFill>
                          </a:endParaRPr>
                        </a:p>
                      </a:txBody>
                      <a:tcPr/>
                    </a:tc>
                  </a:tr>
                  <a:tr h="370840">
                    <a:tc>
                      <a:txBody>
                        <a:bodyPr/>
                        <a:lstStyle/>
                        <a:p>
                          <a:r>
                            <a:rPr lang="zh-CN" altLang="en-US" sz="1600" dirty="0" smtClean="0">
                              <a:solidFill>
                                <a:schemeClr val="tx1"/>
                              </a:solidFill>
                            </a:rPr>
                            <a:t>水</a:t>
                          </a:r>
                          <a:endParaRPr lang="zh-CN" altLang="en-US" sz="1600" dirty="0">
                            <a:solidFill>
                              <a:schemeClr val="tx1"/>
                            </a:solidFill>
                          </a:endParaRPr>
                        </a:p>
                      </a:txBody>
                      <a:tcPr/>
                    </a:tc>
                    <a:tc>
                      <a:txBody>
                        <a:bodyPr/>
                        <a:lstStyle/>
                        <a:p>
                          <a:r>
                            <a:rPr lang="en-US" altLang="zh-CN" sz="1600" dirty="0" smtClean="0">
                              <a:solidFill>
                                <a:schemeClr val="tx1"/>
                              </a:solidFill>
                            </a:rPr>
                            <a:t>36</a:t>
                          </a:r>
                          <a:endParaRPr lang="zh-CN" altLang="en-US" sz="1600" dirty="0">
                            <a:solidFill>
                              <a:schemeClr val="tx1"/>
                            </a:solidFill>
                          </a:endParaRPr>
                        </a:p>
                      </a:txBody>
                      <a:tcPr/>
                    </a:tc>
                    <a:tc>
                      <a:txBody>
                        <a:bodyPr/>
                        <a:lstStyle/>
                        <a:p>
                          <a:r>
                            <a:rPr lang="en-US" altLang="zh-CN" sz="1600" dirty="0" smtClean="0">
                              <a:solidFill>
                                <a:schemeClr val="tx1"/>
                              </a:solidFill>
                            </a:rPr>
                            <a:t>93</a:t>
                          </a:r>
                          <a:endParaRPr lang="zh-CN" altLang="en-US" sz="1600" dirty="0">
                            <a:solidFill>
                              <a:schemeClr val="tx1"/>
                            </a:solidFill>
                          </a:endParaRPr>
                        </a:p>
                      </a:txBody>
                      <a:tcPr/>
                    </a:tc>
                  </a:tr>
                  <a:tr h="370840">
                    <a:tc>
                      <a:txBody>
                        <a:bodyPr/>
                        <a:lstStyle/>
                        <a:p>
                          <a:r>
                            <a:rPr lang="en-US" altLang="zh-CN" sz="1600" dirty="0" smtClean="0">
                              <a:solidFill>
                                <a:schemeClr val="tx1"/>
                              </a:solidFill>
                            </a:rPr>
                            <a:t>NaI</a:t>
                          </a:r>
                          <a:endParaRPr lang="zh-CN" altLang="en-US" sz="1600" dirty="0">
                            <a:solidFill>
                              <a:schemeClr val="tx1"/>
                            </a:solidFill>
                          </a:endParaRPr>
                        </a:p>
                      </a:txBody>
                      <a:tcPr/>
                    </a:tc>
                    <a:tc>
                      <a:txBody>
                        <a:bodyPr/>
                        <a:lstStyle/>
                        <a:p>
                          <a:r>
                            <a:rPr lang="en-US" altLang="zh-CN" sz="1600" dirty="0" smtClean="0">
                              <a:solidFill>
                                <a:schemeClr val="tx1"/>
                              </a:solidFill>
                            </a:rPr>
                            <a:t>9.5</a:t>
                          </a:r>
                          <a:endParaRPr lang="zh-CN" altLang="en-US" sz="1600" dirty="0">
                            <a:solidFill>
                              <a:schemeClr val="tx1"/>
                            </a:solidFill>
                          </a:endParaRPr>
                        </a:p>
                      </a:txBody>
                      <a:tcPr/>
                    </a:tc>
                    <a:tc>
                      <a:txBody>
                        <a:bodyPr/>
                        <a:lstStyle/>
                        <a:p>
                          <a:r>
                            <a:rPr lang="en-US" altLang="zh-CN" sz="1600" dirty="0" smtClean="0">
                              <a:solidFill>
                                <a:schemeClr val="tx1"/>
                              </a:solidFill>
                            </a:rPr>
                            <a:t>12.5</a:t>
                          </a:r>
                          <a:endParaRPr lang="zh-CN" altLang="en-US" sz="1600" dirty="0">
                            <a:solidFill>
                              <a:schemeClr val="tx1"/>
                            </a:solidFill>
                          </a:endParaRPr>
                        </a:p>
                      </a:txBody>
                      <a:tcPr/>
                    </a:tc>
                  </a:tr>
                  <a:tr h="370840">
                    <a:tc>
                      <a:txBody>
                        <a:bodyPr/>
                        <a:lstStyle/>
                        <a:p>
                          <a:r>
                            <a:rPr lang="zh-CN" altLang="en-US" sz="1600" dirty="0" smtClean="0">
                              <a:solidFill>
                                <a:schemeClr val="tx1"/>
                              </a:solidFill>
                            </a:rPr>
                            <a:t>铅玻璃</a:t>
                          </a:r>
                          <a:endParaRPr lang="zh-CN" altLang="en-US" sz="1600" dirty="0">
                            <a:solidFill>
                              <a:schemeClr val="tx1"/>
                            </a:solidFill>
                          </a:endParaRPr>
                        </a:p>
                      </a:txBody>
                      <a:tcPr/>
                    </a:tc>
                    <a:tc>
                      <a:txBody>
                        <a:bodyPr/>
                        <a:lstStyle/>
                        <a:p>
                          <a:r>
                            <a:rPr lang="en-US" altLang="zh-CN" sz="1600" dirty="0" smtClean="0">
                              <a:solidFill>
                                <a:schemeClr val="tx1"/>
                              </a:solidFill>
                            </a:rPr>
                            <a:t>9.6</a:t>
                          </a:r>
                          <a:endParaRPr lang="zh-CN" altLang="en-US" sz="1600" dirty="0">
                            <a:solidFill>
                              <a:schemeClr val="tx1"/>
                            </a:solidFill>
                          </a:endParaRPr>
                        </a:p>
                      </a:txBody>
                      <a:tcPr/>
                    </a:tc>
                    <a:tc>
                      <a:txBody>
                        <a:bodyPr/>
                        <a:lstStyle/>
                        <a:p>
                          <a:r>
                            <a:rPr lang="en-US" altLang="zh-CN" sz="1600" dirty="0" smtClean="0">
                              <a:solidFill>
                                <a:schemeClr val="tx1"/>
                              </a:solidFill>
                            </a:rPr>
                            <a:t>11.8</a:t>
                          </a:r>
                          <a:endParaRPr lang="zh-CN" altLang="en-US" sz="1600" dirty="0">
                            <a:solidFill>
                              <a:schemeClr val="tx1"/>
                            </a:solidFill>
                          </a:endParaRPr>
                        </a:p>
                      </a:txBody>
                      <a:tcPr/>
                    </a:tc>
                  </a:tr>
                  <a:tr h="370840">
                    <a:tc>
                      <a:txBody>
                        <a:bodyPr/>
                        <a:lstStyle/>
                        <a:p>
                          <a:r>
                            <a:rPr lang="en-US" altLang="zh-CN" sz="1600" dirty="0" smtClean="0">
                              <a:solidFill>
                                <a:schemeClr val="tx1"/>
                              </a:solidFill>
                            </a:rPr>
                            <a:t>BGO</a:t>
                          </a:r>
                          <a:endParaRPr lang="zh-CN" altLang="en-US" sz="1600" dirty="0">
                            <a:solidFill>
                              <a:schemeClr val="tx1"/>
                            </a:solidFill>
                          </a:endParaRPr>
                        </a:p>
                      </a:txBody>
                      <a:tcPr/>
                    </a:tc>
                    <a:tc>
                      <a:txBody>
                        <a:bodyPr/>
                        <a:lstStyle/>
                        <a:p>
                          <a:r>
                            <a:rPr lang="en-US" altLang="zh-CN" sz="1600" dirty="0" smtClean="0">
                              <a:solidFill>
                                <a:schemeClr val="tx1"/>
                              </a:solidFill>
                            </a:rPr>
                            <a:t>8.0</a:t>
                          </a:r>
                          <a:endParaRPr lang="zh-CN" altLang="en-US" sz="1600" dirty="0">
                            <a:solidFill>
                              <a:schemeClr val="tx1"/>
                            </a:solidFill>
                          </a:endParaRPr>
                        </a:p>
                      </a:txBody>
                      <a:tcPr/>
                    </a:tc>
                    <a:tc>
                      <a:txBody>
                        <a:bodyPr/>
                        <a:lstStyle/>
                        <a:p>
                          <a:r>
                            <a:rPr lang="en-US" altLang="zh-CN" sz="1600" dirty="0" smtClean="0">
                              <a:solidFill>
                                <a:schemeClr val="tx1"/>
                              </a:solidFill>
                            </a:rPr>
                            <a:t>10.5</a:t>
                          </a:r>
                          <a:endParaRPr lang="zh-CN" altLang="en-US" sz="1600" dirty="0">
                            <a:solidFill>
                              <a:schemeClr val="tx1"/>
                            </a:solidFill>
                          </a:endParaRPr>
                        </a:p>
                      </a:txBody>
                      <a:tcPr/>
                    </a:tc>
                  </a:tr>
                </a:tbl>
              </a:graphicData>
            </a:graphic>
          </p:graphicFrame>
        </mc:Choice>
        <mc:Fallback xmlns="">
          <p:graphicFrame>
            <p:nvGraphicFramePr>
              <p:cNvPr id="5" name="表格 4"/>
              <p:cNvGraphicFramePr>
                <a:graphicFrameLocks noGrp="1"/>
              </p:cNvGraphicFramePr>
              <p:nvPr>
                <p:extLst>
                  <p:ext uri="{D42A27DB-BD31-4B8C-83A1-F6EECF244321}">
                    <p14:modId xmlns:p14="http://schemas.microsoft.com/office/powerpoint/2010/main" val="2909346153"/>
                  </p:ext>
                </p:extLst>
              </p:nvPr>
            </p:nvGraphicFramePr>
            <p:xfrm>
              <a:off x="5315356" y="3751132"/>
              <a:ext cx="3816425" cy="2966720"/>
            </p:xfrm>
            <a:graphic>
              <a:graphicData uri="http://schemas.openxmlformats.org/drawingml/2006/table">
                <a:tbl>
                  <a:tblPr firstRow="1" bandRow="1">
                    <a:tableStyleId>{5C22544A-7EE6-4342-B048-85BDC9FD1C3A}</a:tableStyleId>
                  </a:tblPr>
                  <a:tblGrid>
                    <a:gridCol w="1184523"/>
                    <a:gridCol w="1500396"/>
                    <a:gridCol w="1131506"/>
                  </a:tblGrid>
                  <a:tr h="370840">
                    <a:tc>
                      <a:txBody>
                        <a:bodyPr/>
                        <a:lstStyle/>
                        <a:p>
                          <a:r>
                            <a:rPr lang="zh-CN" altLang="en-US" sz="1600" dirty="0" smtClean="0">
                              <a:solidFill>
                                <a:schemeClr val="tx1"/>
                              </a:solidFill>
                            </a:rPr>
                            <a:t>材质</a:t>
                          </a:r>
                          <a:endParaRPr lang="zh-CN" altLang="en-US" sz="1600" dirty="0">
                            <a:solidFill>
                              <a:schemeClr val="tx1"/>
                            </a:solidFill>
                          </a:endParaRPr>
                        </a:p>
                      </a:txBody>
                      <a:tcPr>
                        <a:solidFill>
                          <a:srgbClr val="FFFF00"/>
                        </a:solidFill>
                      </a:tcPr>
                    </a:tc>
                    <a:tc>
                      <a:txBody>
                        <a:bodyPr/>
                        <a:lstStyle/>
                        <a:p>
                          <a:endParaRPr lang="zh-CN"/>
                        </a:p>
                      </a:txBody>
                      <a:tcPr>
                        <a:blipFill rotWithShape="1">
                          <a:blip r:embed="rId8"/>
                          <a:stretch>
                            <a:fillRect l="-79268" t="-90164" r="-75610" b="-709836"/>
                          </a:stretch>
                        </a:blipFill>
                      </a:tcPr>
                    </a:tc>
                    <a:tc>
                      <a:txBody>
                        <a:bodyPr/>
                        <a:lstStyle/>
                        <a:p>
                          <a:endParaRPr lang="zh-CN"/>
                        </a:p>
                      </a:txBody>
                      <a:tcPr>
                        <a:blipFill rotWithShape="1">
                          <a:blip r:embed="rId8"/>
                          <a:stretch>
                            <a:fillRect l="-237097" t="-90164" b="-709836"/>
                          </a:stretch>
                        </a:blipFill>
                      </a:tcPr>
                    </a:tc>
                  </a:tr>
                  <a:tr h="370840">
                    <a:tc>
                      <a:txBody>
                        <a:bodyPr/>
                        <a:lstStyle/>
                        <a:p>
                          <a:r>
                            <a:rPr lang="en-US" altLang="zh-CN" sz="1600" dirty="0" smtClean="0">
                              <a:solidFill>
                                <a:schemeClr val="tx1"/>
                              </a:solidFill>
                            </a:rPr>
                            <a:t>Al</a:t>
                          </a:r>
                          <a:endParaRPr lang="zh-CN" altLang="en-US" sz="1600" dirty="0">
                            <a:solidFill>
                              <a:schemeClr val="tx1"/>
                            </a:solidFill>
                          </a:endParaRPr>
                        </a:p>
                      </a:txBody>
                      <a:tcPr/>
                    </a:tc>
                    <a:tc>
                      <a:txBody>
                        <a:bodyPr/>
                        <a:lstStyle/>
                        <a:p>
                          <a:r>
                            <a:rPr lang="en-US" altLang="zh-CN" sz="1600" dirty="0" smtClean="0">
                              <a:solidFill>
                                <a:schemeClr val="tx1"/>
                              </a:solidFill>
                            </a:rPr>
                            <a:t>24</a:t>
                          </a:r>
                          <a:endParaRPr lang="zh-CN" altLang="en-US" sz="1600" dirty="0">
                            <a:solidFill>
                              <a:schemeClr val="tx1"/>
                            </a:solidFill>
                          </a:endParaRPr>
                        </a:p>
                      </a:txBody>
                      <a:tcPr/>
                    </a:tc>
                    <a:tc>
                      <a:txBody>
                        <a:bodyPr/>
                        <a:lstStyle/>
                        <a:p>
                          <a:r>
                            <a:rPr lang="en-US" altLang="zh-CN" sz="1600" dirty="0" smtClean="0">
                              <a:solidFill>
                                <a:schemeClr val="tx1"/>
                              </a:solidFill>
                            </a:rPr>
                            <a:t>47</a:t>
                          </a:r>
                          <a:endParaRPr lang="zh-CN" altLang="en-US" sz="1600" dirty="0">
                            <a:solidFill>
                              <a:schemeClr val="tx1"/>
                            </a:solidFill>
                          </a:endParaRPr>
                        </a:p>
                      </a:txBody>
                      <a:tcPr/>
                    </a:tc>
                  </a:tr>
                  <a:tr h="370840">
                    <a:tc>
                      <a:txBody>
                        <a:bodyPr/>
                        <a:lstStyle/>
                        <a:p>
                          <a:r>
                            <a:rPr lang="en-US" altLang="zh-CN" sz="1600" dirty="0" smtClean="0">
                              <a:solidFill>
                                <a:schemeClr val="tx1"/>
                              </a:solidFill>
                            </a:rPr>
                            <a:t>Ar</a:t>
                          </a:r>
                          <a:endParaRPr lang="zh-CN" altLang="en-US" sz="1600" dirty="0">
                            <a:solidFill>
                              <a:schemeClr val="tx1"/>
                            </a:solidFill>
                          </a:endParaRPr>
                        </a:p>
                      </a:txBody>
                      <a:tcPr/>
                    </a:tc>
                    <a:tc>
                      <a:txBody>
                        <a:bodyPr/>
                        <a:lstStyle/>
                        <a:p>
                          <a:r>
                            <a:rPr lang="en-US" altLang="zh-CN" sz="1600" dirty="0" smtClean="0">
                              <a:solidFill>
                                <a:schemeClr val="tx1"/>
                              </a:solidFill>
                            </a:rPr>
                            <a:t>18.9</a:t>
                          </a:r>
                          <a:endParaRPr lang="zh-CN" altLang="en-US" sz="1600" dirty="0">
                            <a:solidFill>
                              <a:schemeClr val="tx1"/>
                            </a:solidFill>
                          </a:endParaRPr>
                        </a:p>
                      </a:txBody>
                      <a:tcPr/>
                    </a:tc>
                    <a:tc>
                      <a:txBody>
                        <a:bodyPr/>
                        <a:lstStyle/>
                        <a:p>
                          <a:r>
                            <a:rPr lang="en-US" altLang="zh-CN" sz="1600" dirty="0" smtClean="0">
                              <a:solidFill>
                                <a:schemeClr val="tx1"/>
                              </a:solidFill>
                            </a:rPr>
                            <a:t>35</a:t>
                          </a:r>
                          <a:endParaRPr lang="zh-CN" altLang="en-US" sz="1600" dirty="0">
                            <a:solidFill>
                              <a:schemeClr val="tx1"/>
                            </a:solidFill>
                          </a:endParaRPr>
                        </a:p>
                      </a:txBody>
                      <a:tcPr/>
                    </a:tc>
                  </a:tr>
                  <a:tr h="370840">
                    <a:tc>
                      <a:txBody>
                        <a:bodyPr/>
                        <a:lstStyle/>
                        <a:p>
                          <a:r>
                            <a:rPr lang="en-US" altLang="zh-CN" sz="1600" dirty="0" smtClean="0">
                              <a:solidFill>
                                <a:schemeClr val="tx1"/>
                              </a:solidFill>
                            </a:rPr>
                            <a:t>Fe</a:t>
                          </a:r>
                          <a:endParaRPr lang="zh-CN" altLang="en-US" sz="1600" dirty="0">
                            <a:solidFill>
                              <a:schemeClr val="tx1"/>
                            </a:solidFill>
                          </a:endParaRPr>
                        </a:p>
                      </a:txBody>
                      <a:tcPr/>
                    </a:tc>
                    <a:tc>
                      <a:txBody>
                        <a:bodyPr/>
                        <a:lstStyle/>
                        <a:p>
                          <a:r>
                            <a:rPr lang="en-US" altLang="zh-CN" sz="1600" dirty="0" smtClean="0">
                              <a:solidFill>
                                <a:schemeClr val="tx1"/>
                              </a:solidFill>
                            </a:rPr>
                            <a:t>13.8</a:t>
                          </a:r>
                          <a:endParaRPr lang="zh-CN" altLang="en-US" sz="1600" dirty="0">
                            <a:solidFill>
                              <a:schemeClr val="tx1"/>
                            </a:solidFill>
                          </a:endParaRPr>
                        </a:p>
                      </a:txBody>
                      <a:tcPr/>
                    </a:tc>
                    <a:tc>
                      <a:txBody>
                        <a:bodyPr/>
                        <a:lstStyle/>
                        <a:p>
                          <a:r>
                            <a:rPr lang="en-US" altLang="zh-CN" sz="1600" dirty="0" smtClean="0">
                              <a:solidFill>
                                <a:schemeClr val="tx1"/>
                              </a:solidFill>
                            </a:rPr>
                            <a:t>24</a:t>
                          </a:r>
                          <a:endParaRPr lang="zh-CN" altLang="en-US" sz="1600" dirty="0">
                            <a:solidFill>
                              <a:schemeClr val="tx1"/>
                            </a:solidFill>
                          </a:endParaRPr>
                        </a:p>
                      </a:txBody>
                      <a:tcPr/>
                    </a:tc>
                  </a:tr>
                  <a:tr h="370840">
                    <a:tc>
                      <a:txBody>
                        <a:bodyPr/>
                        <a:lstStyle/>
                        <a:p>
                          <a:r>
                            <a:rPr lang="zh-CN" altLang="en-US" sz="1600" dirty="0" smtClean="0">
                              <a:solidFill>
                                <a:schemeClr val="tx1"/>
                              </a:solidFill>
                            </a:rPr>
                            <a:t>水</a:t>
                          </a:r>
                          <a:endParaRPr lang="zh-CN" altLang="en-US" sz="1600" dirty="0">
                            <a:solidFill>
                              <a:schemeClr val="tx1"/>
                            </a:solidFill>
                          </a:endParaRPr>
                        </a:p>
                      </a:txBody>
                      <a:tcPr/>
                    </a:tc>
                    <a:tc>
                      <a:txBody>
                        <a:bodyPr/>
                        <a:lstStyle/>
                        <a:p>
                          <a:r>
                            <a:rPr lang="en-US" altLang="zh-CN" sz="1600" dirty="0" smtClean="0">
                              <a:solidFill>
                                <a:schemeClr val="tx1"/>
                              </a:solidFill>
                            </a:rPr>
                            <a:t>36</a:t>
                          </a:r>
                          <a:endParaRPr lang="zh-CN" altLang="en-US" sz="1600" dirty="0">
                            <a:solidFill>
                              <a:schemeClr val="tx1"/>
                            </a:solidFill>
                          </a:endParaRPr>
                        </a:p>
                      </a:txBody>
                      <a:tcPr/>
                    </a:tc>
                    <a:tc>
                      <a:txBody>
                        <a:bodyPr/>
                        <a:lstStyle/>
                        <a:p>
                          <a:r>
                            <a:rPr lang="en-US" altLang="zh-CN" sz="1600" dirty="0" smtClean="0">
                              <a:solidFill>
                                <a:schemeClr val="tx1"/>
                              </a:solidFill>
                            </a:rPr>
                            <a:t>93</a:t>
                          </a:r>
                          <a:endParaRPr lang="zh-CN" altLang="en-US" sz="1600" dirty="0">
                            <a:solidFill>
                              <a:schemeClr val="tx1"/>
                            </a:solidFill>
                          </a:endParaRPr>
                        </a:p>
                      </a:txBody>
                      <a:tcPr/>
                    </a:tc>
                  </a:tr>
                  <a:tr h="370840">
                    <a:tc>
                      <a:txBody>
                        <a:bodyPr/>
                        <a:lstStyle/>
                        <a:p>
                          <a:r>
                            <a:rPr lang="en-US" altLang="zh-CN" sz="1600" dirty="0" smtClean="0">
                              <a:solidFill>
                                <a:schemeClr val="tx1"/>
                              </a:solidFill>
                            </a:rPr>
                            <a:t>NaI</a:t>
                          </a:r>
                          <a:endParaRPr lang="zh-CN" altLang="en-US" sz="1600" dirty="0">
                            <a:solidFill>
                              <a:schemeClr val="tx1"/>
                            </a:solidFill>
                          </a:endParaRPr>
                        </a:p>
                      </a:txBody>
                      <a:tcPr/>
                    </a:tc>
                    <a:tc>
                      <a:txBody>
                        <a:bodyPr/>
                        <a:lstStyle/>
                        <a:p>
                          <a:r>
                            <a:rPr lang="en-US" altLang="zh-CN" sz="1600" dirty="0" smtClean="0">
                              <a:solidFill>
                                <a:schemeClr val="tx1"/>
                              </a:solidFill>
                            </a:rPr>
                            <a:t>9.5</a:t>
                          </a:r>
                          <a:endParaRPr lang="zh-CN" altLang="en-US" sz="1600" dirty="0">
                            <a:solidFill>
                              <a:schemeClr val="tx1"/>
                            </a:solidFill>
                          </a:endParaRPr>
                        </a:p>
                      </a:txBody>
                      <a:tcPr/>
                    </a:tc>
                    <a:tc>
                      <a:txBody>
                        <a:bodyPr/>
                        <a:lstStyle/>
                        <a:p>
                          <a:r>
                            <a:rPr lang="en-US" altLang="zh-CN" sz="1600" dirty="0" smtClean="0">
                              <a:solidFill>
                                <a:schemeClr val="tx1"/>
                              </a:solidFill>
                            </a:rPr>
                            <a:t>12.5</a:t>
                          </a:r>
                          <a:endParaRPr lang="zh-CN" altLang="en-US" sz="1600" dirty="0">
                            <a:solidFill>
                              <a:schemeClr val="tx1"/>
                            </a:solidFill>
                          </a:endParaRPr>
                        </a:p>
                      </a:txBody>
                      <a:tcPr/>
                    </a:tc>
                  </a:tr>
                  <a:tr h="370840">
                    <a:tc>
                      <a:txBody>
                        <a:bodyPr/>
                        <a:lstStyle/>
                        <a:p>
                          <a:r>
                            <a:rPr lang="zh-CN" altLang="en-US" sz="1600" dirty="0" smtClean="0">
                              <a:solidFill>
                                <a:schemeClr val="tx1"/>
                              </a:solidFill>
                            </a:rPr>
                            <a:t>铅玻璃</a:t>
                          </a:r>
                          <a:endParaRPr lang="zh-CN" altLang="en-US" sz="1600" dirty="0">
                            <a:solidFill>
                              <a:schemeClr val="tx1"/>
                            </a:solidFill>
                          </a:endParaRPr>
                        </a:p>
                      </a:txBody>
                      <a:tcPr/>
                    </a:tc>
                    <a:tc>
                      <a:txBody>
                        <a:bodyPr/>
                        <a:lstStyle/>
                        <a:p>
                          <a:r>
                            <a:rPr lang="en-US" altLang="zh-CN" sz="1600" dirty="0" smtClean="0">
                              <a:solidFill>
                                <a:schemeClr val="tx1"/>
                              </a:solidFill>
                            </a:rPr>
                            <a:t>9.6</a:t>
                          </a:r>
                          <a:endParaRPr lang="zh-CN" altLang="en-US" sz="1600" dirty="0">
                            <a:solidFill>
                              <a:schemeClr val="tx1"/>
                            </a:solidFill>
                          </a:endParaRPr>
                        </a:p>
                      </a:txBody>
                      <a:tcPr/>
                    </a:tc>
                    <a:tc>
                      <a:txBody>
                        <a:bodyPr/>
                        <a:lstStyle/>
                        <a:p>
                          <a:r>
                            <a:rPr lang="en-US" altLang="zh-CN" sz="1600" dirty="0" smtClean="0">
                              <a:solidFill>
                                <a:schemeClr val="tx1"/>
                              </a:solidFill>
                            </a:rPr>
                            <a:t>11.8</a:t>
                          </a:r>
                          <a:endParaRPr lang="zh-CN" altLang="en-US" sz="1600" dirty="0">
                            <a:solidFill>
                              <a:schemeClr val="tx1"/>
                            </a:solidFill>
                          </a:endParaRPr>
                        </a:p>
                      </a:txBody>
                      <a:tcPr/>
                    </a:tc>
                  </a:tr>
                  <a:tr h="370840">
                    <a:tc>
                      <a:txBody>
                        <a:bodyPr/>
                        <a:lstStyle/>
                        <a:p>
                          <a:r>
                            <a:rPr lang="en-US" altLang="zh-CN" sz="1600" dirty="0" smtClean="0">
                              <a:solidFill>
                                <a:schemeClr val="tx1"/>
                              </a:solidFill>
                            </a:rPr>
                            <a:t>BGO</a:t>
                          </a:r>
                          <a:endParaRPr lang="zh-CN" altLang="en-US" sz="1600" dirty="0">
                            <a:solidFill>
                              <a:schemeClr val="tx1"/>
                            </a:solidFill>
                          </a:endParaRPr>
                        </a:p>
                      </a:txBody>
                      <a:tcPr/>
                    </a:tc>
                    <a:tc>
                      <a:txBody>
                        <a:bodyPr/>
                        <a:lstStyle/>
                        <a:p>
                          <a:r>
                            <a:rPr lang="en-US" altLang="zh-CN" sz="1600" dirty="0" smtClean="0">
                              <a:solidFill>
                                <a:schemeClr val="tx1"/>
                              </a:solidFill>
                            </a:rPr>
                            <a:t>8.0</a:t>
                          </a:r>
                          <a:endParaRPr lang="zh-CN" altLang="en-US" sz="1600" dirty="0">
                            <a:solidFill>
                              <a:schemeClr val="tx1"/>
                            </a:solidFill>
                          </a:endParaRPr>
                        </a:p>
                      </a:txBody>
                      <a:tcPr/>
                    </a:tc>
                    <a:tc>
                      <a:txBody>
                        <a:bodyPr/>
                        <a:lstStyle/>
                        <a:p>
                          <a:r>
                            <a:rPr lang="en-US" altLang="zh-CN" sz="1600" dirty="0" smtClean="0">
                              <a:solidFill>
                                <a:schemeClr val="tx1"/>
                              </a:solidFill>
                            </a:rPr>
                            <a:t>10.5</a:t>
                          </a:r>
                          <a:endParaRPr lang="zh-CN" altLang="en-US" sz="1600" dirty="0">
                            <a:solidFill>
                              <a:schemeClr val="tx1"/>
                            </a:solidFill>
                          </a:endParaRPr>
                        </a:p>
                      </a:txBody>
                      <a:tcPr/>
                    </a:tc>
                  </a:tr>
                </a:tbl>
              </a:graphicData>
            </a:graphic>
          </p:graphicFrame>
        </mc:Fallback>
      </mc:AlternateContent>
      <p:graphicFrame>
        <p:nvGraphicFramePr>
          <p:cNvPr id="6" name="对象 5"/>
          <p:cNvGraphicFramePr>
            <a:graphicFrameLocks noChangeAspect="1"/>
          </p:cNvGraphicFramePr>
          <p:nvPr>
            <p:extLst>
              <p:ext uri="{D42A27DB-BD31-4B8C-83A1-F6EECF244321}">
                <p14:modId xmlns:p14="http://schemas.microsoft.com/office/powerpoint/2010/main" val="1187542997"/>
              </p:ext>
            </p:extLst>
          </p:nvPr>
        </p:nvGraphicFramePr>
        <p:xfrm>
          <a:off x="3131840" y="4258409"/>
          <a:ext cx="1944216" cy="1033531"/>
        </p:xfrm>
        <a:graphic>
          <a:graphicData uri="http://schemas.openxmlformats.org/presentationml/2006/ole">
            <mc:AlternateContent xmlns:mc="http://schemas.openxmlformats.org/markup-compatibility/2006">
              <mc:Choice xmlns:v="urn:schemas-microsoft-com:vml" Requires="v">
                <p:oleObj spid="_x0000_s130006" name="Equation" r:id="rId9" imgW="800100" imgH="508000" progId="Equation.3">
                  <p:embed/>
                </p:oleObj>
              </mc:Choice>
              <mc:Fallback>
                <p:oleObj name="Equation" r:id="rId9" imgW="800100" imgH="5080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1840" y="4258409"/>
                        <a:ext cx="1944216" cy="1033531"/>
                      </a:xfrm>
                      <a:prstGeom prst="rect">
                        <a:avLst/>
                      </a:prstGeom>
                      <a:solidFill>
                        <a:srgbClr val="FFFF00"/>
                      </a:solidFill>
                      <a:ln>
                        <a:noFill/>
                      </a:ln>
                    </p:spPr>
                  </p:pic>
                </p:oleObj>
              </mc:Fallback>
            </mc:AlternateContent>
          </a:graphicData>
        </a:graphic>
      </p:graphicFrame>
      <p:cxnSp>
        <p:nvCxnSpPr>
          <p:cNvPr id="15" name="直接连接符 14"/>
          <p:cNvCxnSpPr/>
          <p:nvPr/>
        </p:nvCxnSpPr>
        <p:spPr>
          <a:xfrm>
            <a:off x="0" y="764704"/>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843808" y="0"/>
            <a:ext cx="4339650" cy="646331"/>
          </a:xfrm>
          <a:prstGeom prst="rect">
            <a:avLst/>
          </a:prstGeom>
        </p:spPr>
        <p:txBody>
          <a:bodyPr wrap="none">
            <a:spAutoFit/>
          </a:bodyPr>
          <a:lstStyle/>
          <a:p>
            <a:r>
              <a:rPr lang="zh-CN" altLang="en-US" sz="3600" dirty="0" smtClean="0"/>
              <a:t>韧致辐射的临</a:t>
            </a:r>
            <a:r>
              <a:rPr lang="zh-CN" altLang="en-US" sz="3600" dirty="0"/>
              <a:t>界能量</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4509120"/>
            <a:ext cx="9128530" cy="648072"/>
          </a:xfrm>
        </p:spPr>
        <p:txBody>
          <a:bodyPr/>
          <a:lstStyle/>
          <a:p>
            <a:pPr algn="ctr"/>
            <a:r>
              <a:rPr lang="zh-CN" altLang="en-US" dirty="0">
                <a:solidFill>
                  <a:srgbClr val="000000"/>
                </a:solidFill>
                <a:latin typeface="仿宋" panose="02010609060101010101" pitchFamily="49" charset="-122"/>
                <a:ea typeface="仿宋" panose="02010609060101010101" pitchFamily="49" charset="-122"/>
                <a:sym typeface="Microsoft Yahei"/>
              </a:rPr>
              <a:t>你知道韧致辐射在生活中的什么应用里出现</a:t>
            </a:r>
            <a:r>
              <a:rPr lang="zh-CN" altLang="en-US" dirty="0" smtClean="0">
                <a:solidFill>
                  <a:srgbClr val="000000"/>
                </a:solidFill>
                <a:latin typeface="仿宋" panose="02010609060101010101" pitchFamily="49" charset="-122"/>
                <a:ea typeface="仿宋" panose="02010609060101010101" pitchFamily="49" charset="-122"/>
                <a:sym typeface="Microsoft Yahei"/>
              </a:rPr>
              <a:t>？</a:t>
            </a:r>
            <a:endParaRPr lang="zh-CN" altLang="en-US" dirty="0">
              <a:solidFill>
                <a:srgbClr val="000000"/>
              </a:solidFill>
              <a:latin typeface="仿宋" panose="02010609060101010101" pitchFamily="49" charset="-122"/>
              <a:ea typeface="仿宋" panose="02010609060101010101" pitchFamily="49" charset="-122"/>
              <a:sym typeface="Microsoft Yahei"/>
            </a:endParaRPr>
          </a:p>
        </p:txBody>
      </p:sp>
      <p:cxnSp>
        <p:nvCxnSpPr>
          <p:cNvPr id="4" name="直接连接符 3"/>
          <p:cNvCxnSpPr/>
          <p:nvPr/>
        </p:nvCxnSpPr>
        <p:spPr>
          <a:xfrm>
            <a:off x="0" y="764704"/>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843808" y="0"/>
            <a:ext cx="3877985" cy="646331"/>
          </a:xfrm>
          <a:prstGeom prst="rect">
            <a:avLst/>
          </a:prstGeom>
        </p:spPr>
        <p:txBody>
          <a:bodyPr wrap="none">
            <a:spAutoFit/>
          </a:bodyPr>
          <a:lstStyle/>
          <a:p>
            <a:r>
              <a:rPr lang="zh-CN" altLang="en-US" sz="3600" dirty="0" smtClean="0"/>
              <a:t>韧致辐射的</a:t>
            </a:r>
            <a:r>
              <a:rPr lang="zh-CN" altLang="en-US" sz="3600" dirty="0"/>
              <a:t>重要性</a:t>
            </a:r>
          </a:p>
        </p:txBody>
      </p:sp>
      <p:sp>
        <p:nvSpPr>
          <p:cNvPr id="6" name="内容占位符 2"/>
          <p:cNvSpPr txBox="1">
            <a:spLocks/>
          </p:cNvSpPr>
          <p:nvPr/>
        </p:nvSpPr>
        <p:spPr>
          <a:xfrm>
            <a:off x="15470" y="1628800"/>
            <a:ext cx="9128530" cy="223224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dirty="0" smtClean="0">
                <a:solidFill>
                  <a:srgbClr val="000000"/>
                </a:solidFill>
                <a:latin typeface="仿宋" panose="02010609060101010101" pitchFamily="49" charset="-122"/>
                <a:ea typeface="仿宋" panose="02010609060101010101" pitchFamily="49" charset="-122"/>
                <a:sym typeface="Microsoft Yahei"/>
              </a:rPr>
              <a:t>高能电子在介质中的韧致辐射产生高能光子，光子再通过正负电子对产生电子。这样二者相互产生，伴随能量减小，形成电磁簇射。知道临界能量或者正负电子产生阈能为止。</a:t>
            </a:r>
            <a:endParaRPr lang="en-US" altLang="zh-CN" dirty="0" smtClean="0">
              <a:solidFill>
                <a:srgbClr val="000000"/>
              </a:solidFill>
              <a:latin typeface="仿宋" panose="02010609060101010101" pitchFamily="49" charset="-122"/>
              <a:ea typeface="仿宋" panose="02010609060101010101" pitchFamily="49" charset="-122"/>
              <a:sym typeface="Microsoft Yahei"/>
            </a:endParaRPr>
          </a:p>
          <a:p>
            <a:endParaRPr lang="en-US" altLang="zh-CN" dirty="0" smtClean="0">
              <a:solidFill>
                <a:srgbClr val="000000"/>
              </a:solidFill>
              <a:latin typeface="仿宋" panose="02010609060101010101" pitchFamily="49" charset="-122"/>
              <a:ea typeface="仿宋" panose="02010609060101010101" pitchFamily="49" charset="-122"/>
              <a:sym typeface="Microsoft Yahei"/>
            </a:endParaRPr>
          </a:p>
          <a:p>
            <a:r>
              <a:rPr lang="zh-CN" altLang="en-US" dirty="0">
                <a:solidFill>
                  <a:srgbClr val="000000"/>
                </a:solidFill>
                <a:latin typeface="仿宋" panose="02010609060101010101" pitchFamily="49" charset="-122"/>
                <a:ea typeface="仿宋" panose="02010609060101010101" pitchFamily="49" charset="-122"/>
                <a:sym typeface="Microsoft Yahei"/>
              </a:rPr>
              <a:t>通</a:t>
            </a:r>
            <a:r>
              <a:rPr lang="zh-CN" altLang="en-US" dirty="0" smtClean="0">
                <a:solidFill>
                  <a:srgbClr val="000000"/>
                </a:solidFill>
                <a:latin typeface="仿宋" panose="02010609060101010101" pitchFamily="49" charset="-122"/>
                <a:ea typeface="仿宋" panose="02010609060101010101" pitchFamily="49" charset="-122"/>
                <a:sym typeface="Microsoft Yahei"/>
              </a:rPr>
              <a:t>过收集电磁簇射的所有能量信号，可以测量初始入射电子或光子能量。</a:t>
            </a:r>
            <a:r>
              <a:rPr lang="zh-CN" altLang="en-US" b="1" dirty="0" smtClean="0">
                <a:solidFill>
                  <a:srgbClr val="000000"/>
                </a:solidFill>
                <a:latin typeface="仿宋" panose="02010609060101010101" pitchFamily="49" charset="-122"/>
                <a:ea typeface="仿宋" panose="02010609060101010101" pitchFamily="49" charset="-122"/>
                <a:sym typeface="Microsoft Yahei"/>
              </a:rPr>
              <a:t>这种探测器成为量能器</a:t>
            </a:r>
            <a:r>
              <a:rPr lang="zh-CN" altLang="en-US" dirty="0" smtClean="0">
                <a:solidFill>
                  <a:srgbClr val="000000"/>
                </a:solidFill>
                <a:latin typeface="仿宋" panose="02010609060101010101" pitchFamily="49" charset="-122"/>
                <a:ea typeface="仿宋" panose="02010609060101010101" pitchFamily="49" charset="-122"/>
                <a:sym typeface="Microsoft Yahei"/>
              </a:rPr>
              <a:t>。</a:t>
            </a:r>
            <a:endParaRPr lang="en-US" altLang="zh-CN" dirty="0" smtClean="0">
              <a:solidFill>
                <a:srgbClr val="000000"/>
              </a:solidFill>
              <a:latin typeface="仿宋" panose="02010609060101010101" pitchFamily="49" charset="-122"/>
              <a:ea typeface="仿宋" panose="02010609060101010101" pitchFamily="49" charset="-122"/>
              <a:sym typeface="Microsoft Yahei"/>
            </a:endParaRPr>
          </a:p>
          <a:p>
            <a:endParaRPr lang="zh-CN" altLang="en-US" dirty="0">
              <a:solidFill>
                <a:srgbClr val="000000"/>
              </a:solidFill>
              <a:latin typeface="仿宋" panose="02010609060101010101" pitchFamily="49" charset="-122"/>
              <a:ea typeface="仿宋" panose="02010609060101010101" pitchFamily="49" charset="-122"/>
              <a:sym typeface="Microsoft Yahei"/>
            </a:endParaRPr>
          </a:p>
        </p:txBody>
      </p:sp>
    </p:spTree>
    <p:extLst>
      <p:ext uri="{BB962C8B-B14F-4D97-AF65-F5344CB8AC3E}">
        <p14:creationId xmlns:p14="http://schemas.microsoft.com/office/powerpoint/2010/main" val="3134641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9" name="Picture 9"/>
          <p:cNvPicPr>
            <a:picLocks noChangeAspect="1" noChangeArrowheads="1"/>
          </p:cNvPicPr>
          <p:nvPr/>
        </p:nvPicPr>
        <p:blipFill>
          <a:blip r:embed="rId3"/>
          <a:srcRect b="7420"/>
          <a:stretch>
            <a:fillRect/>
          </a:stretch>
        </p:blipFill>
        <p:spPr bwMode="auto">
          <a:xfrm>
            <a:off x="4497801" y="4403876"/>
            <a:ext cx="2147062" cy="2337492"/>
          </a:xfrm>
          <a:prstGeom prst="rect">
            <a:avLst/>
          </a:prstGeom>
          <a:noFill/>
          <a:ln w="9525">
            <a:noFill/>
            <a:miter lim="800000"/>
            <a:headEnd/>
            <a:tailEnd/>
          </a:ln>
          <a:effectLst/>
        </p:spPr>
      </p:pic>
      <p:sp>
        <p:nvSpPr>
          <p:cNvPr id="56322" name="Rectangle 2"/>
          <p:cNvSpPr>
            <a:spLocks noGrp="1" noChangeArrowheads="1"/>
          </p:cNvSpPr>
          <p:nvPr>
            <p:ph type="title"/>
          </p:nvPr>
        </p:nvSpPr>
        <p:spPr>
          <a:xfrm>
            <a:off x="20911" y="10262"/>
            <a:ext cx="9123089" cy="685800"/>
          </a:xfrm>
          <a:noFill/>
        </p:spPr>
        <p:txBody>
          <a:bodyPr/>
          <a:lstStyle/>
          <a:p>
            <a:pPr marL="838200" indent="-838200"/>
            <a:r>
              <a:rPr lang="en-US" altLang="zh-CN" sz="3200" dirty="0" smtClean="0">
                <a:latin typeface="Times New Roman"/>
                <a:ea typeface="+mn-ea"/>
                <a:cs typeface="Times New Roman"/>
              </a:rPr>
              <a:t>Č</a:t>
            </a:r>
            <a:r>
              <a:rPr lang="en-US" altLang="zh-CN" sz="3200" dirty="0" smtClean="0">
                <a:latin typeface="Times New Roman" panose="02020603050405020304" pitchFamily="18" charset="0"/>
                <a:ea typeface="+mn-ea"/>
                <a:cs typeface="Times New Roman" panose="02020603050405020304" pitchFamily="18" charset="0"/>
              </a:rPr>
              <a:t>erenkov</a:t>
            </a:r>
            <a:r>
              <a:rPr lang="zh-CN" altLang="en-US" sz="3200" dirty="0">
                <a:latin typeface="Times New Roman" panose="02020603050405020304" pitchFamily="18" charset="0"/>
                <a:ea typeface="+mn-ea"/>
                <a:cs typeface="Times New Roman" panose="02020603050405020304" pitchFamily="18" charset="0"/>
              </a:rPr>
              <a:t>辐射</a:t>
            </a:r>
          </a:p>
        </p:txBody>
      </p:sp>
      <mc:AlternateContent xmlns:mc="http://schemas.openxmlformats.org/markup-compatibility/2006">
        <mc:Choice xmlns:a14="http://schemas.microsoft.com/office/drawing/2010/main" Requires="a14">
          <p:sp>
            <p:nvSpPr>
              <p:cNvPr id="56323" name="Rectangle 3"/>
              <p:cNvSpPr>
                <a:spLocks noGrp="1" noChangeArrowheads="1"/>
              </p:cNvSpPr>
              <p:nvPr>
                <p:ph type="body" idx="1"/>
              </p:nvPr>
            </p:nvSpPr>
            <p:spPr>
              <a:xfrm>
                <a:off x="0" y="969554"/>
                <a:ext cx="8370930" cy="4702785"/>
              </a:xfrm>
            </p:spPr>
            <p:txBody>
              <a:bodyPr>
                <a:normAutofit/>
              </a:bodyPr>
              <a:lstStyle/>
              <a:p>
                <a:pPr marL="0" indent="0">
                  <a:buNone/>
                </a:pPr>
                <a:r>
                  <a:rPr lang="en-US" altLang="zh-CN" sz="2400" dirty="0" smtClean="0">
                    <a:solidFill>
                      <a:srgbClr val="0000CC"/>
                    </a:solidFill>
                    <a:ea typeface="黑体" pitchFamily="2" charset="-122"/>
                  </a:rPr>
                  <a:t>      </a:t>
                </a:r>
                <a:r>
                  <a:rPr lang="zh-CN" altLang="en-US" sz="2400" dirty="0">
                    <a:solidFill>
                      <a:srgbClr val="0000CC"/>
                    </a:solidFill>
                    <a:ea typeface="黑体" pitchFamily="2" charset="-122"/>
                  </a:rPr>
                  <a:t>当带电粒子通过折射系数为</a:t>
                </a:r>
                <a:r>
                  <a:rPr lang="en-US" altLang="zh-CN" sz="2400" i="1" dirty="0">
                    <a:solidFill>
                      <a:srgbClr val="0000CC"/>
                    </a:solidFill>
                    <a:ea typeface="黑体" pitchFamily="2" charset="-122"/>
                  </a:rPr>
                  <a:t>n</a:t>
                </a:r>
                <a:r>
                  <a:rPr lang="zh-CN" altLang="en-US" sz="2400" dirty="0">
                    <a:solidFill>
                      <a:srgbClr val="0000CC"/>
                    </a:solidFill>
                    <a:ea typeface="黑体" pitchFamily="2" charset="-122"/>
                  </a:rPr>
                  <a:t>的介质时的速度</a:t>
                </a:r>
                <a:r>
                  <a:rPr lang="en-US" altLang="zh-CN" sz="2400" i="1" dirty="0">
                    <a:solidFill>
                      <a:srgbClr val="0000CC"/>
                    </a:solidFill>
                    <a:ea typeface="黑体" pitchFamily="2" charset="-122"/>
                  </a:rPr>
                  <a:t>v</a:t>
                </a:r>
                <a:r>
                  <a:rPr lang="zh-CN" altLang="en-US" sz="2400" dirty="0">
                    <a:solidFill>
                      <a:srgbClr val="0000CC"/>
                    </a:solidFill>
                    <a:ea typeface="黑体" pitchFamily="2" charset="-122"/>
                  </a:rPr>
                  <a:t>超过</a:t>
                </a:r>
                <a:r>
                  <a:rPr lang="zh-CN" altLang="en-US" sz="2400" dirty="0" smtClean="0">
                    <a:solidFill>
                      <a:srgbClr val="0000CC"/>
                    </a:solidFill>
                    <a:ea typeface="黑体" pitchFamily="2" charset="-122"/>
                  </a:rPr>
                  <a:t>光在</a:t>
                </a:r>
                <a:r>
                  <a:rPr lang="zh-CN" altLang="en-US" sz="2400" dirty="0">
                    <a:solidFill>
                      <a:srgbClr val="0000CC"/>
                    </a:solidFill>
                    <a:ea typeface="黑体" pitchFamily="2" charset="-122"/>
                  </a:rPr>
                  <a:t>介质</a:t>
                </a:r>
                <a:r>
                  <a:rPr lang="zh-CN" altLang="en-US" sz="2400" dirty="0" smtClean="0">
                    <a:solidFill>
                      <a:srgbClr val="0000CC"/>
                    </a:solidFill>
                    <a:ea typeface="黑体" pitchFamily="2" charset="-122"/>
                  </a:rPr>
                  <a:t>中</a:t>
                </a:r>
                <a:r>
                  <a:rPr lang="zh-CN" altLang="en-US" sz="2400" dirty="0">
                    <a:solidFill>
                      <a:srgbClr val="0000CC"/>
                    </a:solidFill>
                    <a:ea typeface="黑体" pitchFamily="2" charset="-122"/>
                  </a:rPr>
                  <a:t>的速度</a:t>
                </a:r>
                <a:r>
                  <a:rPr lang="en-US" altLang="zh-CN" sz="2400" i="1" dirty="0" err="1">
                    <a:solidFill>
                      <a:srgbClr val="0000CC"/>
                    </a:solidFill>
                    <a:ea typeface="黑体" pitchFamily="2" charset="-122"/>
                  </a:rPr>
                  <a:t>c</a:t>
                </a:r>
                <a:r>
                  <a:rPr lang="en-US" altLang="zh-CN" sz="2400" dirty="0" err="1">
                    <a:solidFill>
                      <a:srgbClr val="0000CC"/>
                    </a:solidFill>
                    <a:ea typeface="黑体" pitchFamily="2" charset="-122"/>
                  </a:rPr>
                  <a:t>/</a:t>
                </a:r>
                <a:r>
                  <a:rPr lang="en-US" altLang="zh-CN" sz="2400" i="1" dirty="0" err="1">
                    <a:solidFill>
                      <a:srgbClr val="0000CC"/>
                    </a:solidFill>
                    <a:ea typeface="黑体" pitchFamily="2" charset="-122"/>
                  </a:rPr>
                  <a:t>n</a:t>
                </a:r>
                <a:r>
                  <a:rPr lang="zh-CN" altLang="en-US" sz="2400" dirty="0">
                    <a:solidFill>
                      <a:srgbClr val="0000CC"/>
                    </a:solidFill>
                    <a:ea typeface="黑体" pitchFamily="2" charset="-122"/>
                  </a:rPr>
                  <a:t>，则会</a:t>
                </a:r>
                <a:r>
                  <a:rPr lang="zh-CN" altLang="en-US" sz="2400" dirty="0" smtClean="0">
                    <a:solidFill>
                      <a:srgbClr val="0000CC"/>
                    </a:solidFill>
                    <a:ea typeface="黑体" pitchFamily="2" charset="-122"/>
                  </a:rPr>
                  <a:t>发生一</a:t>
                </a:r>
                <a:r>
                  <a:rPr lang="zh-CN" altLang="en-US" sz="2400" dirty="0">
                    <a:solidFill>
                      <a:srgbClr val="0000CC"/>
                    </a:solidFill>
                    <a:ea typeface="黑体" pitchFamily="2" charset="-122"/>
                  </a:rPr>
                  <a:t>种称</a:t>
                </a:r>
                <a:r>
                  <a:rPr lang="zh-CN" altLang="en-US" sz="2400" dirty="0" smtClean="0">
                    <a:solidFill>
                      <a:srgbClr val="0000CC"/>
                    </a:solidFill>
                    <a:ea typeface="黑体" pitchFamily="2" charset="-122"/>
                  </a:rPr>
                  <a:t>作</a:t>
                </a:r>
                <a:r>
                  <a:rPr lang="en-US" altLang="zh-CN" sz="2400" dirty="0">
                    <a:solidFill>
                      <a:srgbClr val="0000FF"/>
                    </a:solidFill>
                    <a:cs typeface="Times New Roman"/>
                  </a:rPr>
                  <a:t>Č</a:t>
                </a:r>
                <a:r>
                  <a:rPr lang="en-US" altLang="zh-CN" sz="2400" dirty="0" smtClean="0">
                    <a:solidFill>
                      <a:srgbClr val="0000CC"/>
                    </a:solidFill>
                    <a:ea typeface="黑体" pitchFamily="2" charset="-122"/>
                  </a:rPr>
                  <a:t>erenkov</a:t>
                </a:r>
                <a:r>
                  <a:rPr lang="zh-CN" altLang="en-US" sz="2400" dirty="0">
                    <a:solidFill>
                      <a:srgbClr val="0000CC"/>
                    </a:solidFill>
                    <a:ea typeface="黑体" pitchFamily="2" charset="-122"/>
                  </a:rPr>
                  <a:t>的辐</a:t>
                </a:r>
                <a:r>
                  <a:rPr lang="zh-CN" altLang="en-US" sz="2400" dirty="0" smtClean="0">
                    <a:solidFill>
                      <a:srgbClr val="0000CC"/>
                    </a:solidFill>
                    <a:ea typeface="黑体" pitchFamily="2" charset="-122"/>
                  </a:rPr>
                  <a:t>射过程，从</a:t>
                </a:r>
                <a:r>
                  <a:rPr lang="zh-CN" altLang="en-US" sz="2400" dirty="0">
                    <a:solidFill>
                      <a:srgbClr val="0000CC"/>
                    </a:solidFill>
                    <a:ea typeface="黑体" pitchFamily="2" charset="-122"/>
                  </a:rPr>
                  <a:t>而损失能量。因</a:t>
                </a:r>
                <a:r>
                  <a:rPr lang="zh-CN" altLang="en-US" sz="2400" dirty="0" smtClean="0">
                    <a:solidFill>
                      <a:srgbClr val="0000CC"/>
                    </a:solidFill>
                    <a:ea typeface="黑体" pitchFamily="2" charset="-122"/>
                  </a:rPr>
                  <a:t>此发</a:t>
                </a:r>
                <a:r>
                  <a:rPr lang="zh-CN" altLang="en-US" sz="2400" dirty="0" smtClean="0">
                    <a:solidFill>
                      <a:srgbClr val="0000CC"/>
                    </a:solidFill>
                    <a:ea typeface="黑体" pitchFamily="2" charset="-122"/>
                  </a:rPr>
                  <a:t>射</a:t>
                </a:r>
                <a:r>
                  <a:rPr lang="en-US" altLang="zh-CN" sz="2400" dirty="0">
                    <a:solidFill>
                      <a:srgbClr val="0000FF"/>
                    </a:solidFill>
                    <a:cs typeface="Times New Roman"/>
                  </a:rPr>
                  <a:t>Č</a:t>
                </a:r>
                <a:r>
                  <a:rPr lang="en-US" altLang="zh-CN" sz="2400" dirty="0" smtClean="0">
                    <a:solidFill>
                      <a:srgbClr val="0000CC"/>
                    </a:solidFill>
                    <a:ea typeface="黑体" pitchFamily="2" charset="-122"/>
                  </a:rPr>
                  <a:t>erenkov</a:t>
                </a:r>
                <a:r>
                  <a:rPr lang="zh-CN" altLang="en-US" sz="2400" dirty="0">
                    <a:solidFill>
                      <a:srgbClr val="0000CC"/>
                    </a:solidFill>
                    <a:ea typeface="黑体" pitchFamily="2" charset="-122"/>
                  </a:rPr>
                  <a:t>光的条件为</a:t>
                </a:r>
                <a:r>
                  <a:rPr lang="zh-CN" altLang="en-US" sz="2400" dirty="0" smtClean="0">
                    <a:solidFill>
                      <a:srgbClr val="0000CC"/>
                    </a:solidFill>
                    <a:ea typeface="黑体" pitchFamily="2" charset="-122"/>
                  </a:rPr>
                  <a:t>：</a:t>
                </a:r>
                <a:endParaRPr lang="en-US" altLang="zh-CN" sz="2400" dirty="0" smtClean="0">
                  <a:solidFill>
                    <a:srgbClr val="0000CC"/>
                  </a:solidFill>
                  <a:ea typeface="黑体" pitchFamily="2" charset="-122"/>
                </a:endParaRPr>
              </a:p>
              <a:p>
                <a:pPr marL="0" indent="0">
                  <a:buNone/>
                </a:pPr>
                <a14:m>
                  <m:oMath xmlns:m="http://schemas.openxmlformats.org/officeDocument/2006/math">
                    <m:r>
                      <a:rPr lang="zh-CN" altLang="en-US" sz="2400" i="1" smtClean="0">
                        <a:solidFill>
                          <a:schemeClr val="tx1"/>
                        </a:solidFill>
                        <a:latin typeface="Cambria Math"/>
                        <a:ea typeface="黑体" pitchFamily="2" charset="-122"/>
                      </a:rPr>
                      <m:t>𝛽</m:t>
                    </m:r>
                    <m:r>
                      <a:rPr lang="en-US" altLang="zh-CN" sz="2400" b="0" i="1" smtClean="0">
                        <a:solidFill>
                          <a:schemeClr val="tx1"/>
                        </a:solidFill>
                        <a:latin typeface="Cambria Math"/>
                        <a:ea typeface="黑体" pitchFamily="2" charset="-122"/>
                      </a:rPr>
                      <m:t>=</m:t>
                    </m:r>
                    <m:f>
                      <m:fPr>
                        <m:ctrlPr>
                          <a:rPr lang="en-US" altLang="zh-CN" sz="2400" b="0" i="1" smtClean="0">
                            <a:solidFill>
                              <a:schemeClr val="tx1"/>
                            </a:solidFill>
                            <a:latin typeface="Cambria Math"/>
                            <a:ea typeface="黑体" pitchFamily="2" charset="-122"/>
                          </a:rPr>
                        </m:ctrlPr>
                      </m:fPr>
                      <m:num>
                        <m:r>
                          <a:rPr lang="en-US" altLang="zh-CN" sz="2400" b="0" i="1" smtClean="0">
                            <a:solidFill>
                              <a:schemeClr val="tx1"/>
                            </a:solidFill>
                            <a:latin typeface="Cambria Math"/>
                            <a:ea typeface="黑体" pitchFamily="2" charset="-122"/>
                          </a:rPr>
                          <m:t>𝑣</m:t>
                        </m:r>
                      </m:num>
                      <m:den>
                        <m:r>
                          <a:rPr lang="en-US" altLang="zh-CN" sz="2400" b="0" i="1" smtClean="0">
                            <a:solidFill>
                              <a:schemeClr val="tx1"/>
                            </a:solidFill>
                            <a:latin typeface="Cambria Math"/>
                            <a:ea typeface="黑体" pitchFamily="2" charset="-122"/>
                          </a:rPr>
                          <m:t>𝑐</m:t>
                        </m:r>
                      </m:den>
                    </m:f>
                    <m:r>
                      <a:rPr lang="en-US" altLang="zh-CN" sz="2400" b="0" i="1" smtClean="0">
                        <a:solidFill>
                          <a:schemeClr val="tx1"/>
                        </a:solidFill>
                        <a:latin typeface="Cambria Math"/>
                        <a:ea typeface="Cambria Math"/>
                      </a:rPr>
                      <m:t>≥</m:t>
                    </m:r>
                    <m:f>
                      <m:fPr>
                        <m:ctrlPr>
                          <a:rPr lang="en-US" altLang="zh-CN" sz="2400" b="0" i="1" smtClean="0">
                            <a:solidFill>
                              <a:schemeClr val="tx1"/>
                            </a:solidFill>
                            <a:latin typeface="Cambria Math"/>
                            <a:ea typeface="Cambria Math"/>
                          </a:rPr>
                        </m:ctrlPr>
                      </m:fPr>
                      <m:num>
                        <m:r>
                          <a:rPr lang="en-US" altLang="zh-CN" sz="2400" b="0" i="1" smtClean="0">
                            <a:solidFill>
                              <a:schemeClr val="tx1"/>
                            </a:solidFill>
                            <a:latin typeface="Cambria Math"/>
                            <a:ea typeface="Cambria Math"/>
                          </a:rPr>
                          <m:t>1</m:t>
                        </m:r>
                      </m:num>
                      <m:den>
                        <m:r>
                          <a:rPr lang="en-US" altLang="zh-CN" sz="2400" b="0" i="1" smtClean="0">
                            <a:solidFill>
                              <a:schemeClr val="tx1"/>
                            </a:solidFill>
                            <a:latin typeface="Cambria Math"/>
                            <a:ea typeface="Cambria Math"/>
                          </a:rPr>
                          <m:t>𝑛</m:t>
                        </m:r>
                      </m:den>
                    </m:f>
                  </m:oMath>
                </a14:m>
                <a:r>
                  <a:rPr lang="zh-CN" altLang="en-US" sz="2400" dirty="0" smtClean="0">
                    <a:solidFill>
                      <a:schemeClr val="tx1"/>
                    </a:solidFill>
                    <a:ea typeface="黑体" pitchFamily="2" charset="-122"/>
                  </a:rPr>
                  <a:t> </a:t>
                </a:r>
                <a:endParaRPr lang="zh-CN" altLang="en-US" sz="2400" dirty="0">
                  <a:solidFill>
                    <a:srgbClr val="0000CC"/>
                  </a:solidFill>
                  <a:ea typeface="黑体" pitchFamily="2" charset="-122"/>
                </a:endParaRPr>
              </a:p>
              <a:p>
                <a:pPr marL="0" indent="0">
                  <a:buNone/>
                </a:pPr>
                <a:r>
                  <a:rPr lang="zh-CN" altLang="en-US" sz="2400" dirty="0" smtClean="0">
                    <a:solidFill>
                      <a:srgbClr val="0000CC"/>
                    </a:solidFill>
                    <a:ea typeface="黑体" pitchFamily="2" charset="-122"/>
                  </a:rPr>
                  <a:t>且</a:t>
                </a:r>
                <a:r>
                  <a:rPr lang="zh-CN" altLang="en-US" sz="2400" dirty="0">
                    <a:solidFill>
                      <a:srgbClr val="0000CC"/>
                    </a:solidFill>
                    <a:ea typeface="黑体" pitchFamily="2" charset="-122"/>
                  </a:rPr>
                  <a:t>其发射角（相对于粒子运动方向）</a:t>
                </a:r>
                <a:r>
                  <a:rPr lang="zh-CN" altLang="en-US" sz="2400" dirty="0" smtClean="0">
                    <a:solidFill>
                      <a:srgbClr val="0000CC"/>
                    </a:solidFill>
                    <a:ea typeface="黑体" pitchFamily="2" charset="-122"/>
                  </a:rPr>
                  <a:t>为</a:t>
                </a:r>
                <a:endParaRPr lang="en-US" altLang="zh-CN" sz="2400" dirty="0" smtClean="0">
                  <a:solidFill>
                    <a:srgbClr val="0000CC"/>
                  </a:solidFill>
                  <a:ea typeface="黑体" pitchFamily="2" charset="-122"/>
                </a:endParaRPr>
              </a:p>
              <a:p>
                <a:pPr marL="0" indent="0">
                  <a:buNone/>
                </a:pPr>
                <a14:m>
                  <m:oMath xmlns:m="http://schemas.openxmlformats.org/officeDocument/2006/math">
                    <m:func>
                      <m:funcPr>
                        <m:ctrlPr>
                          <a:rPr lang="en-US" altLang="zh-CN" sz="2400" i="1" smtClean="0">
                            <a:solidFill>
                              <a:schemeClr val="tx1"/>
                            </a:solidFill>
                            <a:latin typeface="Cambria Math"/>
                            <a:ea typeface="黑体" pitchFamily="2" charset="-122"/>
                          </a:rPr>
                        </m:ctrlPr>
                      </m:funcPr>
                      <m:fName>
                        <m:r>
                          <m:rPr>
                            <m:sty m:val="p"/>
                          </m:rPr>
                          <a:rPr lang="en-US" altLang="zh-CN" sz="2400" i="0" smtClean="0">
                            <a:solidFill>
                              <a:schemeClr val="tx1"/>
                            </a:solidFill>
                            <a:latin typeface="Cambria Math"/>
                            <a:ea typeface="黑体" pitchFamily="2" charset="-122"/>
                          </a:rPr>
                          <m:t>cos</m:t>
                        </m:r>
                      </m:fName>
                      <m:e>
                        <m:sSub>
                          <m:sSubPr>
                            <m:ctrlPr>
                              <a:rPr lang="en-US" altLang="zh-CN" sz="2400" i="1" smtClean="0">
                                <a:solidFill>
                                  <a:schemeClr val="tx1"/>
                                </a:solidFill>
                                <a:latin typeface="Cambria Math"/>
                                <a:ea typeface="黑体" pitchFamily="2" charset="-122"/>
                              </a:rPr>
                            </m:ctrlPr>
                          </m:sSubPr>
                          <m:e>
                            <m:r>
                              <a:rPr lang="zh-CN" altLang="en-US" sz="2400" i="1" smtClean="0">
                                <a:solidFill>
                                  <a:schemeClr val="tx1"/>
                                </a:solidFill>
                                <a:latin typeface="Cambria Math"/>
                                <a:ea typeface="黑体" pitchFamily="2" charset="-122"/>
                              </a:rPr>
                              <m:t>𝜃</m:t>
                            </m:r>
                          </m:e>
                          <m:sub>
                            <m:r>
                              <a:rPr lang="en-US" altLang="zh-CN" sz="2400" b="0" i="1" smtClean="0">
                                <a:solidFill>
                                  <a:schemeClr val="tx1"/>
                                </a:solidFill>
                                <a:latin typeface="Cambria Math"/>
                                <a:ea typeface="黑体" pitchFamily="2" charset="-122"/>
                              </a:rPr>
                              <m:t>𝐶</m:t>
                            </m:r>
                          </m:sub>
                        </m:sSub>
                        <m:r>
                          <a:rPr lang="en-US" altLang="zh-CN" sz="2400" b="0" i="1" smtClean="0">
                            <a:solidFill>
                              <a:schemeClr val="tx1"/>
                            </a:solidFill>
                            <a:latin typeface="Cambria Math"/>
                            <a:ea typeface="黑体" pitchFamily="2" charset="-122"/>
                          </a:rPr>
                          <m:t>=</m:t>
                        </m:r>
                        <m:f>
                          <m:fPr>
                            <m:ctrlPr>
                              <a:rPr lang="en-US" altLang="zh-CN" sz="2400" b="0" i="1" smtClean="0">
                                <a:solidFill>
                                  <a:schemeClr val="tx1"/>
                                </a:solidFill>
                                <a:latin typeface="Cambria Math"/>
                                <a:ea typeface="黑体" pitchFamily="2" charset="-122"/>
                              </a:rPr>
                            </m:ctrlPr>
                          </m:fPr>
                          <m:num>
                            <m:r>
                              <a:rPr lang="en-US" altLang="zh-CN" sz="2400" b="0" i="1" smtClean="0">
                                <a:solidFill>
                                  <a:schemeClr val="tx1"/>
                                </a:solidFill>
                                <a:latin typeface="Cambria Math"/>
                                <a:ea typeface="黑体" pitchFamily="2" charset="-122"/>
                              </a:rPr>
                              <m:t>1</m:t>
                            </m:r>
                          </m:num>
                          <m:den>
                            <m:r>
                              <a:rPr lang="en-US" altLang="zh-CN" sz="2400" b="0" i="1" smtClean="0">
                                <a:solidFill>
                                  <a:schemeClr val="tx1"/>
                                </a:solidFill>
                                <a:latin typeface="Cambria Math"/>
                                <a:ea typeface="黑体" pitchFamily="2" charset="-122"/>
                              </a:rPr>
                              <m:t>𝑛</m:t>
                            </m:r>
                            <m:r>
                              <a:rPr lang="zh-CN" altLang="en-US" sz="2400" b="0" i="1" smtClean="0">
                                <a:solidFill>
                                  <a:schemeClr val="tx1"/>
                                </a:solidFill>
                                <a:latin typeface="Cambria Math"/>
                                <a:ea typeface="黑体" pitchFamily="2" charset="-122"/>
                              </a:rPr>
                              <m:t>𝛽</m:t>
                            </m:r>
                          </m:den>
                        </m:f>
                      </m:e>
                    </m:func>
                  </m:oMath>
                </a14:m>
                <a:r>
                  <a:rPr lang="zh-CN" altLang="en-US" sz="2400" dirty="0" smtClean="0">
                    <a:solidFill>
                      <a:schemeClr val="tx1"/>
                    </a:solidFill>
                    <a:ea typeface="黑体" pitchFamily="2" charset="-122"/>
                  </a:rPr>
                  <a:t> </a:t>
                </a:r>
                <a:endParaRPr lang="zh-CN" altLang="en-US" sz="2400" dirty="0">
                  <a:solidFill>
                    <a:schemeClr val="tx1"/>
                  </a:solidFill>
                  <a:ea typeface="黑体" pitchFamily="2" charset="-122"/>
                </a:endParaRPr>
              </a:p>
              <a:p>
                <a:pPr marL="0" indent="0">
                  <a:buNone/>
                </a:pPr>
                <a:r>
                  <a:rPr lang="zh-CN" altLang="en-US" sz="2400" dirty="0">
                    <a:solidFill>
                      <a:srgbClr val="0000CC"/>
                    </a:solidFill>
                    <a:ea typeface="黑体" pitchFamily="2" charset="-122"/>
                  </a:rPr>
                  <a:t>（满足此条件才能相干加强，否则抵消）</a:t>
                </a:r>
              </a:p>
              <a:p>
                <a:pPr marL="0" indent="0">
                  <a:buNone/>
                </a:pPr>
                <a:r>
                  <a:rPr lang="zh-CN" altLang="en-US" sz="2400" dirty="0">
                    <a:solidFill>
                      <a:srgbClr val="0000CC"/>
                    </a:solidFill>
                    <a:ea typeface="黑体" pitchFamily="2" charset="-122"/>
                  </a:rPr>
                  <a:t>因此有最大发射角</a:t>
                </a:r>
                <a:r>
                  <a:rPr lang="en-US" altLang="zh-CN" sz="2400" dirty="0">
                    <a:solidFill>
                      <a:srgbClr val="0000CC"/>
                    </a:solidFill>
                    <a:ea typeface="黑体" pitchFamily="2" charset="-122"/>
                  </a:rPr>
                  <a:t>(</a:t>
                </a:r>
                <a:r>
                  <a:rPr lang="zh-CN" altLang="en-US" sz="2400" dirty="0">
                    <a:solidFill>
                      <a:srgbClr val="0000CC"/>
                    </a:solidFill>
                    <a:ea typeface="黑体" pitchFamily="2" charset="-122"/>
                  </a:rPr>
                  <a:t>对</a:t>
                </a:r>
                <a:r>
                  <a:rPr lang="zh-CN" altLang="en-US" sz="2400" dirty="0" smtClean="0">
                    <a:solidFill>
                      <a:srgbClr val="0000CC"/>
                    </a:solidFill>
                    <a:ea typeface="黑体" pitchFamily="2" charset="-122"/>
                  </a:rPr>
                  <a:t>应</a:t>
                </a:r>
                <a14:m>
                  <m:oMath xmlns:m="http://schemas.openxmlformats.org/officeDocument/2006/math">
                    <m:r>
                      <a:rPr lang="zh-CN" altLang="en-US" sz="2400" i="1" smtClean="0">
                        <a:solidFill>
                          <a:srgbClr val="0000CC"/>
                        </a:solidFill>
                        <a:latin typeface="Cambria Math"/>
                        <a:ea typeface="黑体" pitchFamily="2" charset="-122"/>
                      </a:rPr>
                      <m:t>𝛽</m:t>
                    </m:r>
                    <m:r>
                      <a:rPr lang="zh-CN" altLang="en-US" sz="2400" i="1" smtClean="0">
                        <a:solidFill>
                          <a:srgbClr val="0000CC"/>
                        </a:solidFill>
                        <a:latin typeface="Cambria Math"/>
                        <a:ea typeface="黑体" pitchFamily="2" charset="-122"/>
                      </a:rPr>
                      <m:t>→1</m:t>
                    </m:r>
                  </m:oMath>
                </a14:m>
                <a:r>
                  <a:rPr lang="en-US" altLang="zh-CN" sz="2400" dirty="0" smtClean="0">
                    <a:solidFill>
                      <a:srgbClr val="0000CC"/>
                    </a:solidFill>
                    <a:ea typeface="黑体" pitchFamily="2" charset="-122"/>
                  </a:rPr>
                  <a:t>)</a:t>
                </a:r>
                <a:r>
                  <a:rPr lang="zh-CN" altLang="en-US" sz="2400" dirty="0" smtClean="0">
                    <a:solidFill>
                      <a:srgbClr val="0000CC"/>
                    </a:solidFill>
                    <a:ea typeface="黑体" pitchFamily="2" charset="-122"/>
                  </a:rPr>
                  <a:t>为</a:t>
                </a:r>
                <a:endParaRPr lang="en-US" altLang="zh-CN" sz="2400" dirty="0" smtClean="0">
                  <a:solidFill>
                    <a:srgbClr val="0000CC"/>
                  </a:solidFill>
                  <a:ea typeface="黑体" pitchFamily="2" charset="-122"/>
                </a:endParaRPr>
              </a:p>
              <a:p>
                <a:pPr marL="0" indent="0">
                  <a:buNone/>
                </a:pPr>
                <a14:m>
                  <m:oMath xmlns:m="http://schemas.openxmlformats.org/officeDocument/2006/math">
                    <m:sSub>
                      <m:sSubPr>
                        <m:ctrlPr>
                          <a:rPr lang="en-US" altLang="zh-CN" sz="2400" i="1" smtClean="0">
                            <a:solidFill>
                              <a:schemeClr val="tx1"/>
                            </a:solidFill>
                            <a:latin typeface="Cambria Math"/>
                            <a:ea typeface="黑体" pitchFamily="2" charset="-122"/>
                          </a:rPr>
                        </m:ctrlPr>
                      </m:sSubPr>
                      <m:e>
                        <m:r>
                          <a:rPr lang="zh-CN" altLang="en-US" sz="2400" i="1" smtClean="0">
                            <a:solidFill>
                              <a:schemeClr val="tx1"/>
                            </a:solidFill>
                            <a:latin typeface="Cambria Math"/>
                            <a:ea typeface="黑体" pitchFamily="2" charset="-122"/>
                          </a:rPr>
                          <m:t>𝜃</m:t>
                        </m:r>
                      </m:e>
                      <m:sub>
                        <m:r>
                          <m:rPr>
                            <m:sty m:val="p"/>
                          </m:rPr>
                          <a:rPr lang="en-US" altLang="zh-CN" sz="2400" i="1">
                            <a:solidFill>
                              <a:schemeClr val="tx1"/>
                            </a:solidFill>
                            <a:latin typeface="Cambria Math"/>
                            <a:ea typeface="黑体" pitchFamily="2" charset="-122"/>
                          </a:rPr>
                          <m:t>max</m:t>
                        </m:r>
                      </m:sub>
                    </m:sSub>
                    <m:r>
                      <a:rPr lang="en-US" altLang="zh-CN" sz="2400" b="0" i="1" smtClean="0">
                        <a:solidFill>
                          <a:schemeClr val="tx1"/>
                        </a:solidFill>
                        <a:latin typeface="Cambria Math"/>
                        <a:ea typeface="黑体" pitchFamily="2" charset="-122"/>
                      </a:rPr>
                      <m:t>=</m:t>
                    </m:r>
                    <m:func>
                      <m:funcPr>
                        <m:ctrlPr>
                          <a:rPr lang="en-US" altLang="zh-CN" sz="2400" b="0" i="1" smtClean="0">
                            <a:solidFill>
                              <a:schemeClr val="tx1"/>
                            </a:solidFill>
                            <a:latin typeface="Cambria Math"/>
                            <a:ea typeface="黑体" pitchFamily="2" charset="-122"/>
                          </a:rPr>
                        </m:ctrlPr>
                      </m:funcPr>
                      <m:fName>
                        <m:sSup>
                          <m:sSupPr>
                            <m:ctrlPr>
                              <a:rPr lang="en-US" altLang="zh-CN" sz="2400" b="0" i="1" smtClean="0">
                                <a:solidFill>
                                  <a:schemeClr val="tx1"/>
                                </a:solidFill>
                                <a:latin typeface="Cambria Math"/>
                                <a:ea typeface="黑体" pitchFamily="2" charset="-122"/>
                              </a:rPr>
                            </m:ctrlPr>
                          </m:sSupPr>
                          <m:e>
                            <m:r>
                              <m:rPr>
                                <m:sty m:val="p"/>
                              </m:rPr>
                              <a:rPr lang="en-US" altLang="zh-CN" sz="2400" b="0" i="0" smtClean="0">
                                <a:solidFill>
                                  <a:schemeClr val="tx1"/>
                                </a:solidFill>
                                <a:latin typeface="Cambria Math"/>
                                <a:ea typeface="黑体" pitchFamily="2" charset="-122"/>
                              </a:rPr>
                              <m:t>cos</m:t>
                            </m:r>
                          </m:e>
                          <m:sup>
                            <m:r>
                              <a:rPr lang="en-US" altLang="zh-CN" sz="2400" b="0" i="1" smtClean="0">
                                <a:solidFill>
                                  <a:schemeClr val="tx1"/>
                                </a:solidFill>
                                <a:latin typeface="Cambria Math"/>
                                <a:ea typeface="黑体" pitchFamily="2" charset="-122"/>
                              </a:rPr>
                              <m:t>−1</m:t>
                            </m:r>
                          </m:sup>
                        </m:sSup>
                      </m:fName>
                      <m:e>
                        <m:f>
                          <m:fPr>
                            <m:ctrlPr>
                              <a:rPr lang="en-US" altLang="zh-CN" sz="2400" b="0" i="1" smtClean="0">
                                <a:solidFill>
                                  <a:schemeClr val="tx1"/>
                                </a:solidFill>
                                <a:latin typeface="Cambria Math"/>
                                <a:ea typeface="黑体" pitchFamily="2" charset="-122"/>
                              </a:rPr>
                            </m:ctrlPr>
                          </m:fPr>
                          <m:num>
                            <m:r>
                              <a:rPr lang="en-US" altLang="zh-CN" sz="2400" b="0" i="1" smtClean="0">
                                <a:solidFill>
                                  <a:schemeClr val="tx1"/>
                                </a:solidFill>
                                <a:latin typeface="Cambria Math"/>
                                <a:ea typeface="黑体" pitchFamily="2" charset="-122"/>
                              </a:rPr>
                              <m:t>1</m:t>
                            </m:r>
                          </m:num>
                          <m:den>
                            <m:r>
                              <a:rPr lang="en-US" altLang="zh-CN" sz="2400" b="0" i="1" smtClean="0">
                                <a:solidFill>
                                  <a:schemeClr val="tx1"/>
                                </a:solidFill>
                                <a:latin typeface="Cambria Math"/>
                                <a:ea typeface="黑体" pitchFamily="2" charset="-122"/>
                              </a:rPr>
                              <m:t>𝑛</m:t>
                            </m:r>
                          </m:den>
                        </m:f>
                      </m:e>
                    </m:func>
                  </m:oMath>
                </a14:m>
                <a:r>
                  <a:rPr lang="zh-CN" altLang="en-US" sz="2400" dirty="0" smtClean="0">
                    <a:solidFill>
                      <a:schemeClr val="tx1"/>
                    </a:solidFill>
                    <a:ea typeface="黑体" pitchFamily="2" charset="-122"/>
                  </a:rPr>
                  <a:t> </a:t>
                </a:r>
                <a:endParaRPr lang="zh-CN" altLang="en-US" sz="2400" dirty="0">
                  <a:solidFill>
                    <a:srgbClr val="0000CC"/>
                  </a:solidFill>
                  <a:ea typeface="黑体" pitchFamily="2" charset="-122"/>
                </a:endParaRPr>
              </a:p>
              <a:p>
                <a:pPr marL="0" indent="0">
                  <a:buNone/>
                </a:pPr>
                <a:endParaRPr lang="en-US" altLang="zh-CN" sz="2400" dirty="0">
                  <a:solidFill>
                    <a:srgbClr val="0000CC"/>
                  </a:solidFill>
                  <a:ea typeface="黑体" pitchFamily="2" charset="-122"/>
                </a:endParaRPr>
              </a:p>
            </p:txBody>
          </p:sp>
        </mc:Choice>
        <mc:Fallback>
          <p:sp>
            <p:nvSpPr>
              <p:cNvPr id="56323" name="Rectangle 3"/>
              <p:cNvSpPr>
                <a:spLocks noGrp="1" noRot="1" noChangeAspect="1" noMove="1" noResize="1" noEditPoints="1" noAdjustHandles="1" noChangeArrowheads="1" noChangeShapeType="1" noTextEdit="1"/>
              </p:cNvSpPr>
              <p:nvPr>
                <p:ph type="body" idx="1"/>
              </p:nvPr>
            </p:nvSpPr>
            <p:spPr>
              <a:xfrm>
                <a:off x="0" y="969554"/>
                <a:ext cx="8370930" cy="4702785"/>
              </a:xfrm>
              <a:blipFill rotWithShape="1">
                <a:blip r:embed="rId4"/>
                <a:stretch>
                  <a:fillRect l="-1092" t="-1425"/>
                </a:stretch>
              </a:blipFill>
            </p:spPr>
            <p:txBody>
              <a:bodyPr/>
              <a:lstStyle/>
              <a:p>
                <a:r>
                  <a:rPr lang="zh-CN" altLang="en-US">
                    <a:noFill/>
                  </a:rPr>
                  <a:t> </a:t>
                </a:r>
              </a:p>
            </p:txBody>
          </p:sp>
        </mc:Fallback>
      </mc:AlternateContent>
      <p:sp>
        <p:nvSpPr>
          <p:cNvPr id="56324" name="AutoShape 4" descr="$\displaystyle p_b$"/>
          <p:cNvSpPr>
            <a:spLocks noChangeAspect="1" noChangeArrowheads="1"/>
          </p:cNvSpPr>
          <p:nvPr/>
        </p:nvSpPr>
        <p:spPr bwMode="auto">
          <a:xfrm>
            <a:off x="1496616" y="2697165"/>
            <a:ext cx="179784" cy="377825"/>
          </a:xfrm>
          <a:prstGeom prst="rect">
            <a:avLst/>
          </a:prstGeom>
          <a:noFill/>
        </p:spPr>
        <p:txBody>
          <a:bodyPr/>
          <a:lstStyle/>
          <a:p>
            <a:endParaRPr lang="zh-CN" altLang="en-US"/>
          </a:p>
        </p:txBody>
      </p:sp>
      <p:sp>
        <p:nvSpPr>
          <p:cNvPr id="56325" name="AutoShape 5" descr="$\textstyle =$"/>
          <p:cNvSpPr>
            <a:spLocks noChangeAspect="1" noChangeArrowheads="1"/>
          </p:cNvSpPr>
          <p:nvPr/>
        </p:nvSpPr>
        <p:spPr bwMode="auto">
          <a:xfrm>
            <a:off x="1968105" y="2697165"/>
            <a:ext cx="163115" cy="377825"/>
          </a:xfrm>
          <a:prstGeom prst="rect">
            <a:avLst/>
          </a:prstGeom>
          <a:noFill/>
        </p:spPr>
        <p:txBody>
          <a:bodyPr/>
          <a:lstStyle/>
          <a:p>
            <a:endParaRPr lang="zh-CN" altLang="en-US"/>
          </a:p>
        </p:txBody>
      </p:sp>
      <p:sp>
        <p:nvSpPr>
          <p:cNvPr id="56326" name="AutoShape 6" descr="$\textstyle =$"/>
          <p:cNvSpPr>
            <a:spLocks noChangeAspect="1" noChangeArrowheads="1"/>
          </p:cNvSpPr>
          <p:nvPr/>
        </p:nvSpPr>
        <p:spPr bwMode="auto">
          <a:xfrm>
            <a:off x="899593" y="5450794"/>
            <a:ext cx="163115" cy="377825"/>
          </a:xfrm>
          <a:prstGeom prst="rect">
            <a:avLst/>
          </a:prstGeom>
          <a:noFill/>
        </p:spPr>
        <p:txBody>
          <a:bodyPr/>
          <a:lstStyle/>
          <a:p>
            <a:endParaRPr lang="zh-CN" altLang="en-US"/>
          </a:p>
        </p:txBody>
      </p:sp>
      <p:pic>
        <p:nvPicPr>
          <p:cNvPr id="56328" name="Picture 8"/>
          <p:cNvPicPr>
            <a:picLocks noChangeAspect="1" noChangeArrowheads="1"/>
          </p:cNvPicPr>
          <p:nvPr/>
        </p:nvPicPr>
        <p:blipFill>
          <a:blip r:embed="rId5"/>
          <a:srcRect l="3719" t="9236" r="14462"/>
          <a:stretch>
            <a:fillRect/>
          </a:stretch>
        </p:blipFill>
        <p:spPr bwMode="auto">
          <a:xfrm>
            <a:off x="5571332" y="2246458"/>
            <a:ext cx="3572667" cy="2157418"/>
          </a:xfrm>
          <a:prstGeom prst="rect">
            <a:avLst/>
          </a:prstGeom>
          <a:noFill/>
          <a:ln w="9525">
            <a:noFill/>
            <a:miter lim="800000"/>
            <a:headEnd/>
            <a:tailEnd/>
          </a:ln>
          <a:effectLst/>
        </p:spPr>
      </p:pic>
      <p:sp>
        <p:nvSpPr>
          <p:cNvPr id="3" name="直角双向箭头 2"/>
          <p:cNvSpPr/>
          <p:nvPr/>
        </p:nvSpPr>
        <p:spPr>
          <a:xfrm>
            <a:off x="6228184" y="4475884"/>
            <a:ext cx="1656184" cy="609300"/>
          </a:xfrm>
          <a:prstGeom prst="leftUpArrow">
            <a:avLst>
              <a:gd name="adj1" fmla="val 11561"/>
              <a:gd name="adj2" fmla="val 19400"/>
              <a:gd name="adj3" fmla="val 317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249669" y="5173004"/>
            <a:ext cx="1800493" cy="369332"/>
          </a:xfrm>
          <a:prstGeom prst="rect">
            <a:avLst/>
          </a:prstGeom>
        </p:spPr>
        <p:txBody>
          <a:bodyPr wrap="none">
            <a:spAutoFit/>
          </a:bodyPr>
          <a:lstStyle/>
          <a:p>
            <a:r>
              <a:rPr lang="zh-CN" altLang="en-US" dirty="0">
                <a:solidFill>
                  <a:srgbClr val="0000CC"/>
                </a:solidFill>
                <a:ea typeface="黑体" pitchFamily="2" charset="-122"/>
              </a:rPr>
              <a:t>形</a:t>
            </a:r>
            <a:r>
              <a:rPr lang="zh-CN" altLang="en-US" dirty="0" smtClean="0">
                <a:solidFill>
                  <a:srgbClr val="0000CC"/>
                </a:solidFill>
                <a:ea typeface="黑体" pitchFamily="2" charset="-122"/>
              </a:rPr>
              <a:t>成切伦科夫环</a:t>
            </a:r>
            <a:endParaRPr lang="zh-CN" altLang="en-US" dirty="0"/>
          </a:p>
        </p:txBody>
      </p:sp>
      <p:cxnSp>
        <p:nvCxnSpPr>
          <p:cNvPr id="14" name="直接连接符 13"/>
          <p:cNvCxnSpPr/>
          <p:nvPr/>
        </p:nvCxnSpPr>
        <p:spPr>
          <a:xfrm>
            <a:off x="0" y="764704"/>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0911" y="10262"/>
            <a:ext cx="9123089" cy="685800"/>
          </a:xfrm>
          <a:noFill/>
        </p:spPr>
        <p:txBody>
          <a:bodyPr/>
          <a:lstStyle/>
          <a:p>
            <a:pPr marL="838200" indent="-838200"/>
            <a:r>
              <a:rPr lang="en-US" altLang="zh-CN" sz="3200" dirty="0" smtClean="0">
                <a:latin typeface="Times New Roman"/>
                <a:ea typeface="+mn-ea"/>
                <a:cs typeface="Times New Roman"/>
              </a:rPr>
              <a:t>Č</a:t>
            </a:r>
            <a:r>
              <a:rPr lang="en-US" altLang="zh-CN" sz="3200" dirty="0" smtClean="0">
                <a:latin typeface="Times New Roman" panose="02020603050405020304" pitchFamily="18" charset="0"/>
                <a:ea typeface="+mn-ea"/>
                <a:cs typeface="Times New Roman" panose="02020603050405020304" pitchFamily="18" charset="0"/>
              </a:rPr>
              <a:t>erenkov</a:t>
            </a:r>
            <a:r>
              <a:rPr lang="zh-CN" altLang="en-US" sz="3200" dirty="0">
                <a:latin typeface="Times New Roman" panose="02020603050405020304" pitchFamily="18" charset="0"/>
                <a:ea typeface="+mn-ea"/>
                <a:cs typeface="Times New Roman" panose="02020603050405020304" pitchFamily="18" charset="0"/>
              </a:rPr>
              <a:t>辐</a:t>
            </a:r>
            <a:r>
              <a:rPr lang="zh-CN" altLang="en-US" sz="3200" dirty="0" smtClean="0">
                <a:latin typeface="Times New Roman" panose="02020603050405020304" pitchFamily="18" charset="0"/>
                <a:ea typeface="+mn-ea"/>
                <a:cs typeface="Times New Roman" panose="02020603050405020304" pitchFamily="18" charset="0"/>
              </a:rPr>
              <a:t>射的应用</a:t>
            </a:r>
            <a:r>
              <a:rPr lang="zh-CN" altLang="en-US" sz="3200" dirty="0" smtClean="0">
                <a:latin typeface="Times New Roman" panose="02020603050405020304" pitchFamily="18" charset="0"/>
                <a:ea typeface="+mn-ea"/>
                <a:cs typeface="Times New Roman" panose="02020603050405020304" pitchFamily="18" charset="0"/>
                <a:sym typeface="Symbol"/>
              </a:rPr>
              <a:t>高能中微子探测</a:t>
            </a:r>
            <a:endParaRPr lang="zh-CN" altLang="en-US" sz="3200" dirty="0">
              <a:latin typeface="Times New Roman" panose="02020603050405020304" pitchFamily="18" charset="0"/>
              <a:ea typeface="+mn-ea"/>
              <a:cs typeface="Times New Roman" panose="02020603050405020304" pitchFamily="18" charset="0"/>
            </a:endParaRPr>
          </a:p>
        </p:txBody>
      </p:sp>
      <p:cxnSp>
        <p:nvCxnSpPr>
          <p:cNvPr id="13" name="直接连接符 12"/>
          <p:cNvCxnSpPr/>
          <p:nvPr/>
        </p:nvCxnSpPr>
        <p:spPr>
          <a:xfrm>
            <a:off x="0" y="764704"/>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93230" y="960013"/>
            <a:ext cx="3364217" cy="2888197"/>
            <a:chOff x="1331640" y="2697164"/>
            <a:chExt cx="3364217" cy="2888197"/>
          </a:xfrm>
        </p:grpSpPr>
        <p:sp>
          <p:nvSpPr>
            <p:cNvPr id="56324" name="AutoShape 4" descr="$\displaystyle p_b$"/>
            <p:cNvSpPr>
              <a:spLocks noChangeAspect="1" noChangeArrowheads="1"/>
            </p:cNvSpPr>
            <p:nvPr/>
          </p:nvSpPr>
          <p:spPr bwMode="auto">
            <a:xfrm>
              <a:off x="1496616" y="2697165"/>
              <a:ext cx="179784" cy="377825"/>
            </a:xfrm>
            <a:prstGeom prst="rect">
              <a:avLst/>
            </a:prstGeom>
            <a:noFill/>
          </p:spPr>
          <p:txBody>
            <a:bodyPr/>
            <a:lstStyle/>
            <a:p>
              <a:endParaRPr lang="zh-CN" altLang="en-US"/>
            </a:p>
          </p:txBody>
        </p:sp>
        <p:sp>
          <p:nvSpPr>
            <p:cNvPr id="56325" name="AutoShape 5" descr="$\textstyle =$"/>
            <p:cNvSpPr>
              <a:spLocks noChangeAspect="1" noChangeArrowheads="1"/>
            </p:cNvSpPr>
            <p:nvPr/>
          </p:nvSpPr>
          <p:spPr bwMode="auto">
            <a:xfrm>
              <a:off x="1968105" y="2697165"/>
              <a:ext cx="163115" cy="377825"/>
            </a:xfrm>
            <a:prstGeom prst="rect">
              <a:avLst/>
            </a:prstGeom>
            <a:noFill/>
          </p:spPr>
          <p:txBody>
            <a:bodyPr/>
            <a:lstStyle/>
            <a:p>
              <a:endParaRPr lang="zh-CN" altLang="en-US"/>
            </a:p>
          </p:txBody>
        </p:sp>
        <p:grpSp>
          <p:nvGrpSpPr>
            <p:cNvPr id="14" name="组合 13"/>
            <p:cNvGrpSpPr/>
            <p:nvPr/>
          </p:nvGrpSpPr>
          <p:grpSpPr>
            <a:xfrm>
              <a:off x="1331640" y="2697164"/>
              <a:ext cx="3364217" cy="2888197"/>
              <a:chOff x="-175715" y="3365723"/>
              <a:chExt cx="3583245" cy="3299286"/>
            </a:xfrm>
          </p:grpSpPr>
          <p:sp>
            <p:nvSpPr>
              <p:cNvPr id="15" name="矩形 14"/>
              <p:cNvSpPr/>
              <p:nvPr/>
            </p:nvSpPr>
            <p:spPr>
              <a:xfrm>
                <a:off x="-175715" y="3365723"/>
                <a:ext cx="3560887" cy="3299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207766" y="3527291"/>
                <a:ext cx="3199764" cy="2846438"/>
                <a:chOff x="-94850" y="3022073"/>
                <a:chExt cx="3199764" cy="2846438"/>
              </a:xfrm>
            </p:grpSpPr>
            <p:sp>
              <p:nvSpPr>
                <p:cNvPr id="20" name="任意多边形 19"/>
                <p:cNvSpPr/>
                <p:nvPr/>
              </p:nvSpPr>
              <p:spPr>
                <a:xfrm>
                  <a:off x="1187624" y="3022073"/>
                  <a:ext cx="1917290" cy="2846438"/>
                </a:xfrm>
                <a:custGeom>
                  <a:avLst/>
                  <a:gdLst>
                    <a:gd name="connsiteX0" fmla="*/ 44245 w 1917290"/>
                    <a:gd name="connsiteY0" fmla="*/ 250722 h 2846438"/>
                    <a:gd name="connsiteX1" fmla="*/ 412955 w 1917290"/>
                    <a:gd name="connsiteY1" fmla="*/ 2846438 h 2846438"/>
                    <a:gd name="connsiteX2" fmla="*/ 1917290 w 1917290"/>
                    <a:gd name="connsiteY2" fmla="*/ 1489587 h 2846438"/>
                    <a:gd name="connsiteX3" fmla="*/ 0 w 1917290"/>
                    <a:gd name="connsiteY3" fmla="*/ 0 h 2846438"/>
                    <a:gd name="connsiteX4" fmla="*/ 0 w 1917290"/>
                    <a:gd name="connsiteY4" fmla="*/ 0 h 284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290" h="2846438">
                      <a:moveTo>
                        <a:pt x="44245" y="250722"/>
                      </a:moveTo>
                      <a:lnTo>
                        <a:pt x="412955" y="2846438"/>
                      </a:lnTo>
                      <a:lnTo>
                        <a:pt x="1917290" y="1489587"/>
                      </a:lnTo>
                      <a:lnTo>
                        <a:pt x="0" y="0"/>
                      </a:lnTo>
                      <a:lnTo>
                        <a:pt x="0" y="0"/>
                      </a:lnTo>
                    </a:path>
                  </a:pathLst>
                </a:custGeom>
                <a:gradFill flip="none" rotWithShape="1">
                  <a:gsLst>
                    <a:gs pos="0">
                      <a:srgbClr val="00FFFF"/>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爆炸形 1 24"/>
                <p:cNvSpPr/>
                <p:nvPr/>
              </p:nvSpPr>
              <p:spPr>
                <a:xfrm>
                  <a:off x="939615" y="4284915"/>
                  <a:ext cx="752065" cy="296213"/>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p:cNvCxnSpPr/>
                <p:nvPr/>
              </p:nvCxnSpPr>
              <p:spPr>
                <a:xfrm>
                  <a:off x="35496" y="4377578"/>
                  <a:ext cx="1296144" cy="59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1430574" y="4437112"/>
                  <a:ext cx="1341226" cy="30364"/>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矩形 27"/>
                    <p:cNvSpPr/>
                    <p:nvPr/>
                  </p:nvSpPr>
                  <p:spPr>
                    <a:xfrm>
                      <a:off x="-94850" y="3778763"/>
                      <a:ext cx="1186893" cy="527376"/>
                    </a:xfrm>
                    <a:prstGeom prst="rect">
                      <a:avLst/>
                    </a:prstGeom>
                  </p:spPr>
                  <p:txBody>
                    <a:bodyPr wrap="none">
                      <a:spAutoFit/>
                    </a:bodyPr>
                    <a:lstStyle/>
                    <a:p>
                      <a:r>
                        <a:rPr lang="zh-CN" altLang="en-US" sz="2400" b="1" dirty="0" smtClean="0">
                          <a:solidFill>
                            <a:schemeClr val="tx1"/>
                          </a:solidFill>
                          <a:latin typeface="楷体" panose="02010609060101010101" pitchFamily="49" charset="-122"/>
                          <a:ea typeface="楷体" panose="02010609060101010101" pitchFamily="49" charset="-122"/>
                        </a:rPr>
                        <a:t>高能</a:t>
                      </a:r>
                      <a14:m>
                        <m:oMath xmlns:m="http://schemas.openxmlformats.org/officeDocument/2006/math">
                          <m:sSub>
                            <m:sSubPr>
                              <m:ctrlPr>
                                <a:rPr lang="en-US" altLang="zh-CN" sz="2400" b="1" i="1" smtClean="0">
                                  <a:solidFill>
                                    <a:schemeClr val="tx1"/>
                                  </a:solidFill>
                                  <a:latin typeface="Cambria Math"/>
                                </a:rPr>
                              </m:ctrlPr>
                            </m:sSubPr>
                            <m:e>
                              <m:r>
                                <a:rPr lang="zh-CN" altLang="en-US" sz="2400" b="1" i="1" smtClean="0">
                                  <a:solidFill>
                                    <a:schemeClr val="tx1"/>
                                  </a:solidFill>
                                  <a:latin typeface="Cambria Math"/>
                                </a:rPr>
                                <m:t>𝝂</m:t>
                              </m:r>
                            </m:e>
                            <m:sub>
                              <m:r>
                                <a:rPr lang="en-US" altLang="zh-CN" sz="2400" b="1" i="1">
                                  <a:solidFill>
                                    <a:schemeClr val="tx1"/>
                                  </a:solidFill>
                                  <a:latin typeface="Cambria Math"/>
                                </a:rPr>
                                <m:t>𝒆</m:t>
                              </m:r>
                            </m:sub>
                          </m:sSub>
                        </m:oMath>
                      </a14:m>
                      <a:endParaRPr lang="zh-CN" altLang="en-US" sz="2400" dirty="0">
                        <a:solidFill>
                          <a:schemeClr val="tx1"/>
                        </a:solidFill>
                      </a:endParaRPr>
                    </a:p>
                  </p:txBody>
                </p:sp>
              </mc:Choice>
              <mc:Fallback xmlns="">
                <p:sp>
                  <p:nvSpPr>
                    <p:cNvPr id="28" name="矩形 27"/>
                    <p:cNvSpPr>
                      <a:spLocks noRot="1" noChangeAspect="1" noMove="1" noResize="1" noEditPoints="1" noAdjustHandles="1" noChangeArrowheads="1" noChangeShapeType="1" noTextEdit="1"/>
                    </p:cNvSpPr>
                    <p:nvPr/>
                  </p:nvSpPr>
                  <p:spPr>
                    <a:xfrm>
                      <a:off x="-94850" y="3778763"/>
                      <a:ext cx="1186893" cy="527376"/>
                    </a:xfrm>
                    <a:prstGeom prst="rect">
                      <a:avLst/>
                    </a:prstGeom>
                    <a:blipFill rotWithShape="1">
                      <a:blip r:embed="rId3"/>
                      <a:stretch>
                        <a:fillRect l="-8743" t="-14474"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2205874" y="4365104"/>
                      <a:ext cx="457916" cy="527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0000CC"/>
                                </a:solidFill>
                                <a:latin typeface="Cambria Math"/>
                              </a:rPr>
                              <m:t>𝒆</m:t>
                            </m:r>
                          </m:oMath>
                        </m:oMathPara>
                      </a14:m>
                      <a:endParaRPr lang="zh-CN" altLang="en-US" sz="2400" dirty="0">
                        <a:solidFill>
                          <a:srgbClr val="0000CC"/>
                        </a:solidFill>
                      </a:endParaRPr>
                    </a:p>
                  </p:txBody>
                </p:sp>
              </mc:Choice>
              <mc:Fallback xmlns="">
                <p:sp>
                  <p:nvSpPr>
                    <p:cNvPr id="63" name="矩形 62"/>
                    <p:cNvSpPr>
                      <a:spLocks noRot="1" noChangeAspect="1" noMove="1" noResize="1" noEditPoints="1" noAdjustHandles="1" noChangeArrowheads="1" noChangeShapeType="1" noTextEdit="1"/>
                    </p:cNvSpPr>
                    <p:nvPr/>
                  </p:nvSpPr>
                  <p:spPr>
                    <a:xfrm>
                      <a:off x="2205874" y="4365104"/>
                      <a:ext cx="421910" cy="461665"/>
                    </a:xfrm>
                    <a:prstGeom prst="rect">
                      <a:avLst/>
                    </a:prstGeom>
                    <a:blipFill rotWithShape="1">
                      <a:blip r:embed="rId6"/>
                      <a:stretch>
                        <a:fillRect/>
                      </a:stretch>
                    </a:blipFill>
                  </p:spPr>
                  <p:txBody>
                    <a:bodyPr/>
                    <a:lstStyle/>
                    <a:p>
                      <a:r>
                        <a:rPr lang="zh-CN" altLang="en-US">
                          <a:noFill/>
                        </a:rPr>
                        <a:t> </a:t>
                      </a:r>
                    </a:p>
                  </p:txBody>
                </p:sp>
              </mc:Fallback>
            </mc:AlternateContent>
            <p:sp>
              <p:nvSpPr>
                <p:cNvPr id="30" name="矩形 29"/>
                <p:cNvSpPr/>
                <p:nvPr/>
              </p:nvSpPr>
              <p:spPr>
                <a:xfrm>
                  <a:off x="774468" y="4581128"/>
                  <a:ext cx="939394" cy="421900"/>
                </a:xfrm>
                <a:prstGeom prst="rect">
                  <a:avLst/>
                </a:prstGeom>
              </p:spPr>
              <p:txBody>
                <a:bodyPr wrap="none">
                  <a:spAutoFit/>
                </a:bodyPr>
                <a:lstStyle/>
                <a:p>
                  <a:r>
                    <a:rPr lang="zh-CN" altLang="en-US" b="1" dirty="0" smtClean="0">
                      <a:solidFill>
                        <a:srgbClr val="FF0000"/>
                      </a:solidFill>
                      <a:latin typeface="楷体" panose="02010609060101010101" pitchFamily="49" charset="-122"/>
                      <a:ea typeface="楷体" panose="02010609060101010101" pitchFamily="49" charset="-122"/>
                    </a:rPr>
                    <a:t>反应区</a:t>
                  </a:r>
                  <a:endParaRPr lang="zh-CN" altLang="en-US" dirty="0">
                    <a:solidFill>
                      <a:srgbClr val="FF0000"/>
                    </a:solidFill>
                  </a:endParaRPr>
                </a:p>
              </p:txBody>
            </p:sp>
          </p:grpSp>
          <p:sp>
            <p:nvSpPr>
              <p:cNvPr id="17" name="矩形 16"/>
              <p:cNvSpPr/>
              <p:nvPr/>
            </p:nvSpPr>
            <p:spPr>
              <a:xfrm>
                <a:off x="1212593" y="5818696"/>
                <a:ext cx="1434531" cy="421901"/>
              </a:xfrm>
              <a:prstGeom prst="rect">
                <a:avLst/>
              </a:prstGeom>
            </p:spPr>
            <p:txBody>
              <a:bodyPr wrap="none">
                <a:spAutoFit/>
              </a:bodyPr>
              <a:lstStyle/>
              <a:p>
                <a:r>
                  <a:rPr lang="zh-CN" altLang="en-US" b="1" dirty="0" smtClean="0">
                    <a:solidFill>
                      <a:srgbClr val="7030A0"/>
                    </a:solidFill>
                    <a:latin typeface="楷体" panose="02010609060101010101" pitchFamily="49" charset="-122"/>
                    <a:ea typeface="楷体" panose="02010609060101010101" pitchFamily="49" charset="-122"/>
                  </a:rPr>
                  <a:t>切伦科夫光</a:t>
                </a:r>
                <a:endParaRPr lang="zh-CN" altLang="en-US" b="1" dirty="0">
                  <a:solidFill>
                    <a:srgbClr val="7030A0"/>
                  </a:solidFill>
                  <a:latin typeface="楷体" panose="02010609060101010101" pitchFamily="49" charset="-122"/>
                  <a:ea typeface="楷体" panose="02010609060101010101" pitchFamily="49" charset="-122"/>
                </a:endParaRPr>
              </a:p>
            </p:txBody>
          </p:sp>
        </p:grpSp>
      </p:grpSp>
      <mc:AlternateContent xmlns:mc="http://schemas.openxmlformats.org/markup-compatibility/2006">
        <mc:Choice xmlns:a14="http://schemas.microsoft.com/office/drawing/2010/main" Requires="a14">
          <p:sp>
            <p:nvSpPr>
              <p:cNvPr id="71" name="TextBox 70"/>
              <p:cNvSpPr txBox="1"/>
              <p:nvPr/>
            </p:nvSpPr>
            <p:spPr>
              <a:xfrm>
                <a:off x="4788024" y="1268760"/>
                <a:ext cx="4020781" cy="566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a:rPr>
                        <m:t>𝜎</m:t>
                      </m:r>
                      <m:d>
                        <m:dPr>
                          <m:ctrlPr>
                            <a:rPr lang="en-US" altLang="zh-CN" i="1" smtClean="0">
                              <a:latin typeface="Cambria Math"/>
                            </a:rPr>
                          </m:ctrlPr>
                        </m:dPr>
                        <m:e>
                          <m:sSub>
                            <m:sSubPr>
                              <m:ctrlPr>
                                <a:rPr lang="en-US" altLang="zh-CN" b="1" i="1">
                                  <a:solidFill>
                                    <a:srgbClr val="FF0000"/>
                                  </a:solidFill>
                                  <a:latin typeface="Cambria Math"/>
                                </a:rPr>
                              </m:ctrlPr>
                            </m:sSubPr>
                            <m:e>
                              <m:r>
                                <a:rPr lang="zh-CN" altLang="en-US" b="1" i="1">
                                  <a:solidFill>
                                    <a:srgbClr val="FF0000"/>
                                  </a:solidFill>
                                  <a:latin typeface="Cambria Math"/>
                                </a:rPr>
                                <m:t>𝝂</m:t>
                              </m:r>
                            </m:e>
                            <m:sub>
                              <m:r>
                                <a:rPr lang="en-US" altLang="zh-CN" b="1" i="1">
                                  <a:solidFill>
                                    <a:srgbClr val="FF0000"/>
                                  </a:solidFill>
                                  <a:latin typeface="Cambria Math"/>
                                </a:rPr>
                                <m:t>𝒆</m:t>
                              </m:r>
                            </m:sub>
                          </m:sSub>
                          <m:sSup>
                            <m:sSupPr>
                              <m:ctrlPr>
                                <a:rPr lang="en-US" altLang="zh-CN" b="1" i="1">
                                  <a:solidFill>
                                    <a:srgbClr val="FF0000"/>
                                  </a:solidFill>
                                  <a:latin typeface="Cambria Math"/>
                                </a:rPr>
                              </m:ctrlPr>
                            </m:sSupPr>
                            <m:e>
                              <m:r>
                                <a:rPr lang="en-US" altLang="zh-CN" b="1" i="1">
                                  <a:solidFill>
                                    <a:srgbClr val="FF0000"/>
                                  </a:solidFill>
                                  <a:latin typeface="Cambria Math"/>
                                </a:rPr>
                                <m:t>𝒆</m:t>
                              </m:r>
                            </m:e>
                            <m:sup>
                              <m:r>
                                <a:rPr lang="en-US" altLang="zh-CN" b="1" i="1">
                                  <a:solidFill>
                                    <a:srgbClr val="FF0000"/>
                                  </a:solidFill>
                                  <a:latin typeface="Cambria Math"/>
                                </a:rPr>
                                <m:t>−</m:t>
                              </m:r>
                            </m:sup>
                          </m:sSup>
                        </m:e>
                      </m:d>
                      <m:r>
                        <a:rPr lang="en-US" altLang="zh-CN" b="0" i="1" smtClean="0">
                          <a:latin typeface="Cambria Math"/>
                        </a:rPr>
                        <m:t>=0.9</m:t>
                      </m:r>
                      <m:r>
                        <a:rPr lang="en-US" altLang="zh-CN" b="0" i="1" smtClean="0">
                          <a:latin typeface="Cambria Math"/>
                          <a:ea typeface="Cambria Math"/>
                        </a:rPr>
                        <m:t>×</m:t>
                      </m:r>
                      <m:sSup>
                        <m:sSupPr>
                          <m:ctrlPr>
                            <a:rPr lang="en-US" altLang="zh-CN" b="0" i="1" smtClean="0">
                              <a:latin typeface="Cambria Math"/>
                              <a:ea typeface="Cambria Math"/>
                            </a:rPr>
                          </m:ctrlPr>
                        </m:sSupPr>
                        <m:e>
                          <m:r>
                            <a:rPr lang="en-US" altLang="zh-CN" b="0" i="1" smtClean="0">
                              <a:latin typeface="Cambria Math"/>
                              <a:ea typeface="Cambria Math"/>
                            </a:rPr>
                            <m:t>10</m:t>
                          </m:r>
                        </m:e>
                        <m:sup>
                          <m:r>
                            <a:rPr lang="en-US" altLang="zh-CN" b="0" i="1" smtClean="0">
                              <a:latin typeface="Cambria Math"/>
                              <a:ea typeface="Cambria Math"/>
                            </a:rPr>
                            <m:t>−43</m:t>
                          </m:r>
                        </m:sup>
                      </m:sSup>
                      <m:d>
                        <m:dPr>
                          <m:ctrlPr>
                            <a:rPr lang="en-US" altLang="zh-CN" b="0" i="1" smtClean="0">
                              <a:latin typeface="Cambria Math"/>
                              <a:ea typeface="Cambria Math"/>
                            </a:rPr>
                          </m:ctrlPr>
                        </m:dPr>
                        <m:e>
                          <m:f>
                            <m:fPr>
                              <m:ctrlPr>
                                <a:rPr lang="en-US" altLang="zh-CN" i="1">
                                  <a:latin typeface="Cambria Math"/>
                                  <a:ea typeface="Cambria Math"/>
                                </a:rPr>
                              </m:ctrlPr>
                            </m:fPr>
                            <m:num>
                              <m:r>
                                <a:rPr lang="zh-CN" altLang="en-US" i="1" smtClean="0">
                                  <a:latin typeface="Cambria Math"/>
                                  <a:ea typeface="Cambria Math"/>
                                </a:rPr>
                                <m:t>𝜔</m:t>
                              </m:r>
                            </m:num>
                            <m:den>
                              <m:r>
                                <a:rPr lang="en-US" altLang="zh-CN" b="0" i="1" smtClean="0">
                                  <a:latin typeface="Cambria Math"/>
                                  <a:ea typeface="Cambria Math"/>
                                </a:rPr>
                                <m:t>10 </m:t>
                              </m:r>
                              <m:r>
                                <m:rPr>
                                  <m:sty m:val="p"/>
                                </m:rPr>
                                <a:rPr lang="en-US" altLang="zh-CN" i="1">
                                  <a:latin typeface="Cambria Math"/>
                                  <a:ea typeface="Cambria Math"/>
                                </a:rPr>
                                <m:t>MeV</m:t>
                              </m:r>
                            </m:den>
                          </m:f>
                        </m:e>
                      </m:d>
                      <m:r>
                        <a:rPr lang="en-US" altLang="zh-CN" b="0" i="1" smtClean="0">
                          <a:latin typeface="Cambria Math"/>
                          <a:ea typeface="Cambria Math"/>
                        </a:rPr>
                        <m:t> </m:t>
                      </m:r>
                      <m:sSup>
                        <m:sSupPr>
                          <m:ctrlPr>
                            <a:rPr lang="en-US" altLang="zh-CN" b="0" i="1" smtClean="0">
                              <a:latin typeface="Cambria Math"/>
                              <a:ea typeface="Cambria Math"/>
                            </a:rPr>
                          </m:ctrlPr>
                        </m:sSupPr>
                        <m:e>
                          <m:r>
                            <m:rPr>
                              <m:sty m:val="p"/>
                            </m:rPr>
                            <a:rPr lang="en-US" altLang="zh-CN" i="1">
                              <a:latin typeface="Cambria Math"/>
                              <a:ea typeface="Cambria Math"/>
                            </a:rPr>
                            <m:t>cm</m:t>
                          </m:r>
                        </m:e>
                        <m:sup>
                          <m:r>
                            <a:rPr lang="en-US" altLang="zh-CN" b="0" i="1" smtClean="0">
                              <a:latin typeface="Cambria Math"/>
                              <a:ea typeface="Cambria Math"/>
                            </a:rPr>
                            <m:t>2</m:t>
                          </m:r>
                        </m:sup>
                      </m:sSup>
                    </m:oMath>
                  </m:oMathPara>
                </a14:m>
                <a:endParaRPr lang="zh-CN" altLang="en-US" dirty="0"/>
              </a:p>
            </p:txBody>
          </p:sp>
        </mc:Choice>
        <mc:Fallback>
          <p:sp>
            <p:nvSpPr>
              <p:cNvPr id="71" name="TextBox 70"/>
              <p:cNvSpPr txBox="1">
                <a:spLocks noRot="1" noChangeAspect="1" noMove="1" noResize="1" noEditPoints="1" noAdjustHandles="1" noChangeArrowheads="1" noChangeShapeType="1" noTextEdit="1"/>
              </p:cNvSpPr>
              <p:nvPr/>
            </p:nvSpPr>
            <p:spPr>
              <a:xfrm>
                <a:off x="4788024" y="1268760"/>
                <a:ext cx="4020781" cy="566758"/>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0" name="矩形 139"/>
              <p:cNvSpPr/>
              <p:nvPr/>
            </p:nvSpPr>
            <p:spPr>
              <a:xfrm>
                <a:off x="5657410" y="848197"/>
                <a:ext cx="2898999" cy="461665"/>
              </a:xfrm>
              <a:prstGeom prst="rect">
                <a:avLst/>
              </a:prstGeom>
            </p:spPr>
            <p:txBody>
              <a:bodyPr wrap="none">
                <a:spAutoFit/>
              </a:bodyPr>
              <a:lstStyle/>
              <a:p>
                <a14:m>
                  <m:oMath xmlns:m="http://schemas.openxmlformats.org/officeDocument/2006/math">
                    <m:sSub>
                      <m:sSubPr>
                        <m:ctrlPr>
                          <a:rPr lang="en-US" altLang="zh-CN" sz="2400" b="1" i="1" smtClean="0">
                            <a:solidFill>
                              <a:srgbClr val="FF0000"/>
                            </a:solidFill>
                            <a:latin typeface="Cambria Math"/>
                          </a:rPr>
                        </m:ctrlPr>
                      </m:sSubPr>
                      <m:e>
                        <m:r>
                          <a:rPr lang="zh-CN" altLang="en-US" sz="2400" b="1" i="1" smtClean="0">
                            <a:solidFill>
                              <a:srgbClr val="FF0000"/>
                            </a:solidFill>
                            <a:latin typeface="Cambria Math"/>
                          </a:rPr>
                          <m:t>𝝂</m:t>
                        </m:r>
                      </m:e>
                      <m:sub>
                        <m:r>
                          <a:rPr lang="en-US" altLang="zh-CN" sz="2400" b="1" i="1">
                            <a:solidFill>
                              <a:srgbClr val="FF0000"/>
                            </a:solidFill>
                            <a:latin typeface="Cambria Math"/>
                          </a:rPr>
                          <m:t>𝒆</m:t>
                        </m:r>
                      </m:sub>
                    </m:sSub>
                    <m:r>
                      <a:rPr lang="en-US" altLang="zh-CN" sz="2400" b="1" i="1" smtClean="0">
                        <a:solidFill>
                          <a:srgbClr val="FF0000"/>
                        </a:solidFill>
                        <a:latin typeface="Cambria Math"/>
                      </a:rPr>
                      <m:t>+</m:t>
                    </m:r>
                    <m:sSup>
                      <m:sSupPr>
                        <m:ctrlPr>
                          <a:rPr lang="en-US" altLang="zh-CN" sz="2400" b="1" i="1" smtClean="0">
                            <a:solidFill>
                              <a:srgbClr val="FF0000"/>
                            </a:solidFill>
                            <a:latin typeface="Cambria Math"/>
                          </a:rPr>
                        </m:ctrlPr>
                      </m:sSupPr>
                      <m:e>
                        <m:r>
                          <a:rPr lang="en-US" altLang="zh-CN" sz="2400" b="1" i="1" smtClean="0">
                            <a:solidFill>
                              <a:srgbClr val="FF0000"/>
                            </a:solidFill>
                            <a:latin typeface="Cambria Math"/>
                          </a:rPr>
                          <m:t>𝒆</m:t>
                        </m:r>
                      </m:e>
                      <m:sup>
                        <m:r>
                          <a:rPr lang="en-US" altLang="zh-CN" sz="2400" b="1" i="1" smtClean="0">
                            <a:solidFill>
                              <a:srgbClr val="FF0000"/>
                            </a:solidFill>
                            <a:latin typeface="Cambria Math"/>
                          </a:rPr>
                          <m:t>−</m:t>
                        </m:r>
                      </m:sup>
                    </m:sSup>
                  </m:oMath>
                </a14:m>
                <a:r>
                  <a:rPr lang="zh-CN" altLang="en-US" sz="2400" dirty="0" smtClean="0">
                    <a:solidFill>
                      <a:srgbClr val="FF0000"/>
                    </a:solidFill>
                    <a:latin typeface="黑体" panose="02010609060101010101" pitchFamily="49" charset="-122"/>
                    <a:ea typeface="黑体" panose="02010609060101010101" pitchFamily="49" charset="-122"/>
                  </a:rPr>
                  <a:t> 的弹散过程</a:t>
                </a:r>
                <a:endParaRPr lang="zh-CN" altLang="en-US" sz="2400" dirty="0">
                  <a:solidFill>
                    <a:srgbClr val="FF0000"/>
                  </a:solidFill>
                  <a:latin typeface="黑体" panose="02010609060101010101" pitchFamily="49" charset="-122"/>
                  <a:ea typeface="黑体" panose="02010609060101010101" pitchFamily="49" charset="-122"/>
                </a:endParaRPr>
              </a:p>
            </p:txBody>
          </p:sp>
        </mc:Choice>
        <mc:Fallback xmlns="">
          <p:sp>
            <p:nvSpPr>
              <p:cNvPr id="140" name="矩形 139"/>
              <p:cNvSpPr>
                <a:spLocks noRot="1" noChangeAspect="1" noMove="1" noResize="1" noEditPoints="1" noAdjustHandles="1" noChangeArrowheads="1" noChangeShapeType="1" noTextEdit="1"/>
              </p:cNvSpPr>
              <p:nvPr/>
            </p:nvSpPr>
            <p:spPr>
              <a:xfrm>
                <a:off x="5657410" y="848197"/>
                <a:ext cx="2898999" cy="461665"/>
              </a:xfrm>
              <a:prstGeom prst="rect">
                <a:avLst/>
              </a:prstGeom>
              <a:blipFill rotWithShape="1">
                <a:blip r:embed="rId8"/>
                <a:stretch>
                  <a:fillRect t="-14474" r="-2311" b="-25000"/>
                </a:stretch>
              </a:blipFill>
            </p:spPr>
            <p:txBody>
              <a:bodyPr/>
              <a:lstStyle/>
              <a:p>
                <a:r>
                  <a:rPr lang="zh-CN" altLang="en-US">
                    <a:noFill/>
                  </a:rPr>
                  <a:t> </a:t>
                </a:r>
              </a:p>
            </p:txBody>
          </p:sp>
        </mc:Fallback>
      </mc:AlternateContent>
      <p:pic>
        <p:nvPicPr>
          <p:cNvPr id="373761"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614" y="4260443"/>
            <a:ext cx="4119781" cy="2597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7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1745" y="1763857"/>
            <a:ext cx="3831748" cy="447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34133" y="3921927"/>
            <a:ext cx="3668184" cy="400110"/>
          </a:xfrm>
          <a:prstGeom prst="rect">
            <a:avLst/>
          </a:prstGeom>
        </p:spPr>
        <p:txBody>
          <a:bodyPr wrap="none">
            <a:spAutoFit/>
          </a:bodyPr>
          <a:lstStyle/>
          <a:p>
            <a:r>
              <a:rPr lang="en-US" altLang="zh-CN" sz="2000" b="1" dirty="0" smtClean="0">
                <a:solidFill>
                  <a:srgbClr val="0000FF"/>
                </a:solidFill>
                <a:latin typeface="Times New Roman" panose="02020603050405020304" pitchFamily="18" charset="0"/>
                <a:cs typeface="Times New Roman" panose="02020603050405020304" pitchFamily="18" charset="0"/>
              </a:rPr>
              <a:t>Super Kamiokande Experiment</a:t>
            </a:r>
            <a:endParaRPr lang="zh-CN" altLang="en-US" sz="2000" b="1" dirty="0">
              <a:solidFill>
                <a:srgbClr val="0000FF"/>
              </a:solidFill>
            </a:endParaRPr>
          </a:p>
        </p:txBody>
      </p:sp>
      <p:sp>
        <p:nvSpPr>
          <p:cNvPr id="2" name="矩形 1"/>
          <p:cNvSpPr/>
          <p:nvPr/>
        </p:nvSpPr>
        <p:spPr>
          <a:xfrm>
            <a:off x="4633701" y="6253281"/>
            <a:ext cx="4416594" cy="400110"/>
          </a:xfrm>
          <a:prstGeom prst="rect">
            <a:avLst/>
          </a:prstGeom>
        </p:spPr>
        <p:txBody>
          <a:bodyPr wrap="none">
            <a:spAutoFit/>
          </a:bodyPr>
          <a:lstStyle/>
          <a:p>
            <a:pPr algn="just">
              <a:buFontTx/>
              <a:buChar char="•"/>
            </a:pPr>
            <a:r>
              <a:rPr kumimoji="1" lang="zh-CN" altLang="en-US" sz="2000" dirty="0">
                <a:latin typeface="黑体" panose="02010609060101010101" pitchFamily="49" charset="-122"/>
                <a:ea typeface="黑体" panose="02010609060101010101" pitchFamily="49" charset="-122"/>
              </a:rPr>
              <a:t>超级神冈探测器探测到的切伦科夫环</a:t>
            </a:r>
            <a:endParaRPr kumimoji="1" lang="zh-CN" altLang="en-US" sz="20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60095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9138103" cy="692696"/>
          </a:xfrm>
          <a:noFill/>
        </p:spPr>
        <p:txBody>
          <a:bodyPr rtlCol="0">
            <a:normAutofit fontScale="90000"/>
          </a:bodyPr>
          <a:lstStyle/>
          <a:p>
            <a:pPr>
              <a:defRPr/>
            </a:pPr>
            <a:r>
              <a:rPr lang="zh-CN" altLang="en-US" dirty="0"/>
              <a:t>目录</a:t>
            </a:r>
            <a:endParaRPr lang="zh-CN" altLang="en-US" dirty="0"/>
          </a:p>
        </p:txBody>
      </p:sp>
      <p:sp>
        <p:nvSpPr>
          <p:cNvPr id="6" name="内容占位符 2"/>
          <p:cNvSpPr txBox="1">
            <a:spLocks/>
          </p:cNvSpPr>
          <p:nvPr/>
        </p:nvSpPr>
        <p:spPr>
          <a:xfrm>
            <a:off x="1187625" y="836712"/>
            <a:ext cx="7272808" cy="5760640"/>
          </a:xfrm>
          <a:prstGeom prst="rect">
            <a:avLst/>
          </a:prstGeom>
        </p:spPr>
        <p:txBody>
          <a:bodyPr vert="horz" lIns="91440" tIns="45720" rIns="91440" bIns="45720" rtlCol="0">
            <a:normAutofit fontScale="77500" lnSpcReduction="20000"/>
          </a:bodyPr>
          <a:lstStyle/>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一、前言</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重</a:t>
            </a:r>
            <a:r>
              <a:rPr lang="zh-CN" altLang="en-US" sz="2800" dirty="0">
                <a:solidFill>
                  <a:schemeClr val="bg1">
                    <a:lumMod val="65000"/>
                  </a:schemeClr>
                </a:solidFill>
                <a:latin typeface="仿宋" panose="02010609060101010101" pitchFamily="49" charset="-122"/>
                <a:ea typeface="仿宋" panose="02010609060101010101" pitchFamily="49" charset="-122"/>
              </a:rPr>
              <a:t>离</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子核反应前沿介绍</a:t>
            </a:r>
            <a:r>
              <a:rPr lang="en-US" altLang="zh-CN" sz="2800" dirty="0" smtClean="0">
                <a:solidFill>
                  <a:schemeClr val="bg1">
                    <a:lumMod val="65000"/>
                  </a:schemeClr>
                </a:solidFill>
                <a:latin typeface="仿宋" panose="02010609060101010101" pitchFamily="49" charset="-122"/>
                <a:ea typeface="仿宋" panose="02010609060101010101" pitchFamily="49" charset="-122"/>
              </a:rPr>
              <a:t>-nEOS</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现</a:t>
            </a:r>
            <a:r>
              <a:rPr lang="zh-CN" altLang="en-US" sz="2800" dirty="0" smtClean="0">
                <a:solidFill>
                  <a:schemeClr val="bg1">
                    <a:lumMod val="65000"/>
                  </a:schemeClr>
                </a:solidFill>
                <a:latin typeface="仿宋" panose="02010609060101010101" pitchFamily="49" charset="-122"/>
                <a:ea typeface="仿宋" panose="02010609060101010101" pitchFamily="49" charset="-122"/>
              </a:rPr>
              <a:t>代探测器介绍</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二、重</a:t>
            </a:r>
            <a:r>
              <a:rPr lang="zh-CN" altLang="en-US" sz="3200" b="1" dirty="0">
                <a:solidFill>
                  <a:schemeClr val="bg1">
                    <a:lumMod val="65000"/>
                  </a:schemeClr>
                </a:solidFill>
                <a:latin typeface="仿宋" panose="02010609060101010101" pitchFamily="49" charset="-122"/>
                <a:ea typeface="仿宋" panose="02010609060101010101" pitchFamily="49" charset="-122"/>
              </a:rPr>
              <a:t>离</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子核反应模型描述和实验探测</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模</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型描述</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实</a:t>
            </a:r>
            <a:r>
              <a:rPr lang="zh-CN" altLang="en-US" sz="2800" dirty="0" smtClean="0">
                <a:solidFill>
                  <a:schemeClr val="bg1">
                    <a:lumMod val="65000"/>
                  </a:schemeClr>
                </a:solidFill>
                <a:latin typeface="仿宋" panose="02010609060101010101" pitchFamily="49" charset="-122"/>
                <a:ea typeface="仿宋" panose="02010609060101010101" pitchFamily="49" charset="-122"/>
              </a:rPr>
              <a:t>验观测量和运动学</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三、探</a:t>
            </a:r>
            <a:r>
              <a:rPr lang="zh-CN" altLang="en-US" sz="3200" b="1" dirty="0">
                <a:solidFill>
                  <a:schemeClr val="bg1">
                    <a:lumMod val="65000"/>
                  </a:schemeClr>
                </a:solidFill>
                <a:latin typeface="仿宋" panose="02010609060101010101" pitchFamily="49" charset="-122"/>
                <a:ea typeface="仿宋" panose="02010609060101010101" pitchFamily="49" charset="-122"/>
              </a:rPr>
              <a:t>测</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器的物理基础</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粒</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子和物质相互作用</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带</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电粒子探</a:t>
            </a:r>
            <a:r>
              <a:rPr lang="zh-CN" altLang="en-US" sz="2800" dirty="0" smtClean="0">
                <a:solidFill>
                  <a:schemeClr val="bg1">
                    <a:lumMod val="65000"/>
                  </a:schemeClr>
                </a:solidFill>
                <a:latin typeface="仿宋" panose="02010609060101010101" pitchFamily="49" charset="-122"/>
                <a:ea typeface="仿宋" panose="02010609060101010101" pitchFamily="49" charset="-122"/>
              </a:rPr>
              <a:t>测</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latin typeface="仿宋" panose="02010609060101010101" pitchFamily="49" charset="-122"/>
                <a:ea typeface="仿宋" panose="02010609060101010101" pitchFamily="49" charset="-122"/>
              </a:rPr>
              <a:t>四、气</a:t>
            </a:r>
            <a:r>
              <a:rPr lang="zh-CN" altLang="en-US" sz="3200" b="1" dirty="0" smtClean="0">
                <a:latin typeface="仿宋" panose="02010609060101010101" pitchFamily="49" charset="-122"/>
                <a:ea typeface="仿宋" panose="02010609060101010101" pitchFamily="49" charset="-122"/>
              </a:rPr>
              <a:t>体探测器对粒子的径迹测量</a:t>
            </a:r>
            <a:endParaRPr lang="en-US" altLang="zh-CN" sz="3200" b="1"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气</a:t>
            </a:r>
            <a:r>
              <a:rPr lang="zh-CN" altLang="en-US" sz="2800" dirty="0" smtClean="0">
                <a:latin typeface="仿宋" panose="02010609060101010101" pitchFamily="49" charset="-122"/>
                <a:ea typeface="仿宋" panose="02010609060101010101" pitchFamily="49" charset="-122"/>
              </a:rPr>
              <a:t>体电离探测器</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 电</a:t>
            </a:r>
            <a:r>
              <a:rPr lang="zh-CN" altLang="en-US" sz="2800" dirty="0" smtClean="0">
                <a:latin typeface="仿宋" panose="02010609060101010101" pitchFamily="49" charset="-122"/>
                <a:ea typeface="仿宋" panose="02010609060101010101" pitchFamily="49" charset="-122"/>
              </a:rPr>
              <a:t>磁</a:t>
            </a:r>
            <a:r>
              <a:rPr lang="zh-CN" altLang="en-US" sz="2800" dirty="0" smtClean="0">
                <a:latin typeface="仿宋" panose="02010609060101010101" pitchFamily="49" charset="-122"/>
                <a:ea typeface="仿宋" panose="02010609060101010101" pitchFamily="49" charset="-122"/>
              </a:rPr>
              <a:t>场</a:t>
            </a:r>
            <a:r>
              <a:rPr lang="zh-CN" altLang="en-US" sz="2800" dirty="0">
                <a:latin typeface="仿宋" panose="02010609060101010101" pitchFamily="49" charset="-122"/>
                <a:ea typeface="仿宋" panose="02010609060101010101" pitchFamily="49" charset="-122"/>
              </a:rPr>
              <a:t>中</a:t>
            </a:r>
            <a:r>
              <a:rPr lang="zh-CN" altLang="en-US" sz="2800" dirty="0" smtClean="0">
                <a:latin typeface="仿宋" panose="02010609060101010101" pitchFamily="49" charset="-122"/>
                <a:ea typeface="仿宋" panose="02010609060101010101" pitchFamily="49" charset="-122"/>
              </a:rPr>
              <a:t>的</a:t>
            </a:r>
            <a:r>
              <a:rPr lang="zh-CN" altLang="en-US" sz="2800" dirty="0" smtClean="0">
                <a:latin typeface="仿宋" panose="02010609060101010101" pitchFamily="49" charset="-122"/>
                <a:ea typeface="仿宋" panose="02010609060101010101" pitchFamily="49" charset="-122"/>
              </a:rPr>
              <a:t>电子与离子</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2800" dirty="0" smtClean="0">
                <a:latin typeface="仿宋" panose="02010609060101010101" pitchFamily="49" charset="-122"/>
                <a:ea typeface="仿宋" panose="02010609060101010101" pitchFamily="49" charset="-122"/>
              </a:rPr>
              <a:t>     径迹</a:t>
            </a:r>
            <a:r>
              <a:rPr lang="zh-CN" altLang="en-US" sz="2800" dirty="0">
                <a:latin typeface="仿宋" panose="02010609060101010101" pitchFamily="49" charset="-122"/>
                <a:ea typeface="仿宋" panose="02010609060101010101" pitchFamily="49" charset="-122"/>
              </a:rPr>
              <a:t>与</a:t>
            </a:r>
            <a:r>
              <a:rPr lang="zh-CN" altLang="en-US" sz="2800" dirty="0" smtClean="0">
                <a:latin typeface="仿宋" panose="02010609060101010101" pitchFamily="49" charset="-122"/>
                <a:ea typeface="仿宋" panose="02010609060101010101" pitchFamily="49" charset="-122"/>
              </a:rPr>
              <a:t>动</a:t>
            </a:r>
            <a:r>
              <a:rPr lang="zh-CN" altLang="en-US" sz="2800" dirty="0" smtClean="0">
                <a:latin typeface="仿宋" panose="02010609060101010101" pitchFamily="49" charset="-122"/>
                <a:ea typeface="仿宋" panose="02010609060101010101" pitchFamily="49" charset="-122"/>
              </a:rPr>
              <a:t>量测</a:t>
            </a:r>
            <a:r>
              <a:rPr lang="zh-CN" altLang="en-US" sz="2800" dirty="0" smtClean="0">
                <a:latin typeface="仿宋" panose="02010609060101010101" pitchFamily="49" charset="-122"/>
                <a:ea typeface="仿宋" panose="02010609060101010101" pitchFamily="49" charset="-122"/>
              </a:rPr>
              <a:t>量</a:t>
            </a:r>
            <a:endParaRPr lang="en-US" altLang="zh-CN" sz="2800" dirty="0" smtClean="0">
              <a:latin typeface="仿宋" panose="02010609060101010101" pitchFamily="49" charset="-122"/>
              <a:ea typeface="仿宋" panose="02010609060101010101" pitchFamily="49" charset="-122"/>
            </a:endParaRPr>
          </a:p>
          <a:p>
            <a:pPr lvl="0">
              <a:lnSpc>
                <a:spcPct val="120000"/>
              </a:lnSpc>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五、兰州低温高密核物质测量谱仪（</a:t>
            </a:r>
            <a:r>
              <a:rPr lang="en-US" altLang="zh-CN" sz="3200" b="1" dirty="0" smtClean="0">
                <a:solidFill>
                  <a:schemeClr val="bg1">
                    <a:lumMod val="65000"/>
                  </a:schemeClr>
                </a:solidFill>
                <a:latin typeface="仿宋" panose="02010609060101010101" pitchFamily="49" charset="-122"/>
                <a:ea typeface="仿宋" panose="02010609060101010101" pitchFamily="49" charset="-122"/>
              </a:rPr>
              <a:t>CEE</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）进展</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六、</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小</a:t>
            </a:r>
            <a:r>
              <a:rPr lang="zh-CN" altLang="en-US" sz="3200" b="1" dirty="0">
                <a:solidFill>
                  <a:schemeClr val="bg1">
                    <a:lumMod val="65000"/>
                  </a:schemeClr>
                </a:solidFill>
                <a:latin typeface="仿宋" panose="02010609060101010101" pitchFamily="49" charset="-122"/>
                <a:ea typeface="仿宋" panose="02010609060101010101" pitchFamily="49" charset="-122"/>
              </a:rPr>
              <a:t>结</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p:txBody>
      </p:sp>
      <p:cxnSp>
        <p:nvCxnSpPr>
          <p:cNvPr id="4" name="直接连接符 3"/>
          <p:cNvCxnSpPr/>
          <p:nvPr/>
        </p:nvCxnSpPr>
        <p:spPr>
          <a:xfrm>
            <a:off x="0" y="692696"/>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75161"/>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0"/>
            <a:ext cx="7812360" cy="764702"/>
          </a:xfrm>
          <a:solidFill>
            <a:schemeClr val="bg1"/>
          </a:solidFill>
        </p:spPr>
        <p:txBody>
          <a:bodyPr rtlCol="0">
            <a:normAutofit/>
          </a:bodyPr>
          <a:lstStyle/>
          <a:p>
            <a:pPr>
              <a:defRPr/>
            </a:pPr>
            <a:r>
              <a:rPr lang="zh-CN" altLang="en-US" sz="4000" dirty="0"/>
              <a:t>中高</a:t>
            </a:r>
            <a:r>
              <a:rPr lang="zh-CN" altLang="en-US" sz="4000" dirty="0" smtClean="0"/>
              <a:t>能核物理中的粒</a:t>
            </a:r>
            <a:r>
              <a:rPr lang="zh-CN" altLang="en-US" sz="4000" dirty="0"/>
              <a:t>子探测</a:t>
            </a:r>
          </a:p>
        </p:txBody>
      </p:sp>
      <p:sp>
        <p:nvSpPr>
          <p:cNvPr id="5" name="内容占位符 2"/>
          <p:cNvSpPr txBox="1">
            <a:spLocks/>
          </p:cNvSpPr>
          <p:nvPr/>
        </p:nvSpPr>
        <p:spPr>
          <a:xfrm>
            <a:off x="395536" y="932282"/>
            <a:ext cx="8352928" cy="720080"/>
          </a:xfrm>
          <a:prstGeom prst="rect">
            <a:avLst/>
          </a:prstGeom>
        </p:spPr>
        <p:txBody>
          <a:bodyPr vert="horz" lIns="91440" tIns="45720" rIns="91440" bIns="45720" rtlCol="0">
            <a:normAutofit fontScale="85000" lnSpcReduction="10000"/>
          </a:bodyPr>
          <a:lstStyle/>
          <a:p>
            <a:pPr marL="342900" indent="-342900">
              <a:spcBef>
                <a:spcPct val="20000"/>
              </a:spcBef>
              <a:buFont typeface="Arial" pitchFamily="34" charset="0"/>
              <a:buChar char="•"/>
              <a:defRPr/>
            </a:pPr>
            <a:r>
              <a:rPr lang="zh-CN" altLang="en-US" sz="3200" dirty="0"/>
              <a:t>能</a:t>
            </a:r>
            <a:r>
              <a:rPr lang="zh-CN" altLang="en-US" sz="3200" dirty="0" smtClean="0"/>
              <a:t>量升高了以后，粒子</a:t>
            </a:r>
            <a:r>
              <a:rPr lang="en-US" altLang="zh-CN" sz="3200" dirty="0" smtClean="0"/>
              <a:t>(</a:t>
            </a:r>
            <a:r>
              <a:rPr lang="zh-CN" altLang="en-US" sz="3200" dirty="0" smtClean="0"/>
              <a:t>带电</a:t>
            </a:r>
            <a:r>
              <a:rPr lang="en-US" altLang="zh-CN" sz="3200" dirty="0" smtClean="0"/>
              <a:t>)</a:t>
            </a:r>
            <a:r>
              <a:rPr lang="zh-CN" altLang="en-US" sz="3200" dirty="0" smtClean="0"/>
              <a:t>的能量测量如何测量？</a:t>
            </a:r>
            <a:endParaRPr lang="en-US" altLang="zh-CN" sz="3200" dirty="0"/>
          </a:p>
        </p:txBody>
      </p:sp>
      <p:sp>
        <p:nvSpPr>
          <p:cNvPr id="7" name="矩形 6">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p:cNvGraphicFramePr>
            <a:graphicFrameLocks noGrp="1"/>
          </p:cNvGraphicFramePr>
          <p:nvPr>
            <p:extLst>
              <p:ext uri="{D42A27DB-BD31-4B8C-83A1-F6EECF244321}">
                <p14:modId xmlns:p14="http://schemas.microsoft.com/office/powerpoint/2010/main" val="2319933788"/>
              </p:ext>
            </p:extLst>
          </p:nvPr>
        </p:nvGraphicFramePr>
        <p:xfrm>
          <a:off x="996432" y="4149080"/>
          <a:ext cx="5170884" cy="1758972"/>
        </p:xfrm>
        <a:graphic>
          <a:graphicData uri="http://schemas.openxmlformats.org/drawingml/2006/table">
            <a:tbl>
              <a:tblPr>
                <a:tableStyleId>{5C22544A-7EE6-4342-B048-85BDC9FD1C3A}</a:tableStyleId>
              </a:tblPr>
              <a:tblGrid>
                <a:gridCol w="1723628"/>
                <a:gridCol w="1723628"/>
                <a:gridCol w="1723628"/>
              </a:tblGrid>
              <a:tr h="576063">
                <a:tc>
                  <a:txBody>
                    <a:bodyPr/>
                    <a:lstStyle/>
                    <a:p>
                      <a:pPr algn="ctr" fontAlgn="ctr"/>
                      <a:r>
                        <a:rPr lang="en-US" sz="2000" u="none" strike="noStrike" dirty="0" smtClean="0">
                          <a:effectLst/>
                          <a:latin typeface="+mn-lt"/>
                          <a:ea typeface="+mn-ea"/>
                        </a:rPr>
                        <a:t>E ( MeV)</a:t>
                      </a:r>
                      <a:endParaRPr lang="en-US"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mpd="sng">
                      <a:noFill/>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u="none" strike="noStrike" dirty="0" smtClean="0">
                          <a:effectLst/>
                          <a:latin typeface="+mn-lt"/>
                          <a:ea typeface="+mn-ea"/>
                        </a:rPr>
                        <a:t>P (MeV/c)</a:t>
                      </a:r>
                      <a:endParaRPr lang="en-US"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mpd="sng">
                      <a:noFill/>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2000" b="0" i="0" u="none" strike="noStrike" dirty="0" smtClean="0">
                          <a:solidFill>
                            <a:srgbClr val="000000"/>
                          </a:solidFill>
                          <a:effectLst/>
                          <a:latin typeface="+mn-lt"/>
                          <a:ea typeface="+mn-ea"/>
                        </a:rPr>
                        <a:t>硅中射程</a:t>
                      </a:r>
                      <a:r>
                        <a:rPr lang="en-US" altLang="zh-CN" sz="2000" b="0" i="0" u="none" strike="noStrike" dirty="0" smtClean="0">
                          <a:solidFill>
                            <a:srgbClr val="000000"/>
                          </a:solidFill>
                          <a:effectLst/>
                          <a:latin typeface="+mn-lt"/>
                          <a:ea typeface="+mn-ea"/>
                        </a:rPr>
                        <a:t>(mm)</a:t>
                      </a:r>
                      <a:endParaRPr lang="zh-CN" altLang="en-US"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mpd="sng">
                      <a:noFill/>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r>
              <a:tr h="394303">
                <a:tc>
                  <a:txBody>
                    <a:bodyPr/>
                    <a:lstStyle/>
                    <a:p>
                      <a:pPr algn="ctr" fontAlgn="ctr"/>
                      <a:r>
                        <a:rPr lang="en-US" altLang="zh-CN" sz="2000" u="none" strike="noStrike">
                          <a:effectLst/>
                          <a:latin typeface="+mn-lt"/>
                          <a:ea typeface="+mn-ea"/>
                        </a:rPr>
                        <a:t>100</a:t>
                      </a:r>
                      <a:endParaRPr lang="en-US" altLang="zh-CN" sz="2000" b="0" i="0" u="none" strike="noStrike">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2000" u="none" strike="noStrike" dirty="0" smtClean="0">
                          <a:effectLst/>
                          <a:latin typeface="+mn-lt"/>
                          <a:ea typeface="+mn-ea"/>
                        </a:rPr>
                        <a:t>444.5</a:t>
                      </a:r>
                      <a:endParaRPr lang="en-US" altLang="zh-CN"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2000" b="0" i="0" u="none" strike="noStrike" dirty="0" smtClean="0">
                          <a:solidFill>
                            <a:srgbClr val="000000"/>
                          </a:solidFill>
                          <a:effectLst/>
                          <a:latin typeface="+mn-lt"/>
                          <a:ea typeface="+mn-ea"/>
                        </a:rPr>
                        <a:t>41</a:t>
                      </a:r>
                      <a:endParaRPr lang="zh-CN" altLang="en-US"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r>
              <a:tr h="394303">
                <a:tc>
                  <a:txBody>
                    <a:bodyPr/>
                    <a:lstStyle/>
                    <a:p>
                      <a:pPr algn="ctr" fontAlgn="ctr"/>
                      <a:r>
                        <a:rPr lang="en-US" altLang="zh-CN" sz="2000" u="none" strike="noStrike">
                          <a:effectLst/>
                          <a:latin typeface="+mn-lt"/>
                          <a:ea typeface="+mn-ea"/>
                        </a:rPr>
                        <a:t>200</a:t>
                      </a:r>
                      <a:endParaRPr lang="en-US" altLang="zh-CN" sz="2000" b="0" i="0" u="none" strike="noStrike">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2000" u="none" strike="noStrike" dirty="0" smtClean="0">
                          <a:effectLst/>
                          <a:latin typeface="+mn-lt"/>
                          <a:ea typeface="+mn-ea"/>
                        </a:rPr>
                        <a:t>644.4</a:t>
                      </a:r>
                      <a:endParaRPr lang="en-US" altLang="zh-CN"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2000" b="0" i="0" u="none" strike="noStrike" dirty="0" smtClean="0">
                          <a:solidFill>
                            <a:srgbClr val="000000"/>
                          </a:solidFill>
                          <a:effectLst/>
                          <a:latin typeface="+mn-lt"/>
                          <a:ea typeface="+mn-ea"/>
                        </a:rPr>
                        <a:t>137</a:t>
                      </a:r>
                      <a:endParaRPr lang="zh-CN" altLang="en-US"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w="12700" cmpd="sng">
                      <a:noFill/>
                      <a:prstDash val="solid"/>
                    </a:lnTlToBr>
                    <a:lnBlToTr w="12700" cmpd="sng">
                      <a:noFill/>
                      <a:prstDash val="solid"/>
                    </a:lnBlToTr>
                  </a:tcPr>
                </a:tc>
              </a:tr>
              <a:tr h="394303">
                <a:tc>
                  <a:txBody>
                    <a:bodyPr/>
                    <a:lstStyle/>
                    <a:p>
                      <a:pPr algn="ctr" fontAlgn="ctr"/>
                      <a:r>
                        <a:rPr lang="en-US" altLang="zh-CN" sz="2000" u="none" strike="noStrike" dirty="0">
                          <a:effectLst/>
                          <a:latin typeface="+mn-lt"/>
                          <a:ea typeface="+mn-ea"/>
                        </a:rPr>
                        <a:t>500</a:t>
                      </a:r>
                      <a:endParaRPr lang="en-US" altLang="zh-CN"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r>
                        <a:rPr lang="en-US" altLang="zh-CN" sz="2000" u="none" strike="noStrike" dirty="0" smtClean="0">
                          <a:effectLst/>
                          <a:latin typeface="+mn-lt"/>
                          <a:ea typeface="+mn-ea"/>
                        </a:rPr>
                        <a:t>1090.0</a:t>
                      </a:r>
                      <a:endParaRPr lang="en-US" altLang="zh-CN"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r>
                        <a:rPr lang="en-US" altLang="zh-CN" sz="2000" b="0" i="0" u="none" strike="noStrike" dirty="0" smtClean="0">
                          <a:solidFill>
                            <a:srgbClr val="000000"/>
                          </a:solidFill>
                          <a:effectLst/>
                          <a:latin typeface="+mn-lt"/>
                          <a:ea typeface="+mn-ea"/>
                        </a:rPr>
                        <a:t>611</a:t>
                      </a:r>
                      <a:endParaRPr lang="zh-CN" altLang="en-US" sz="2000" b="0" i="0" u="none" strike="noStrike" dirty="0">
                        <a:solidFill>
                          <a:srgbClr val="000000"/>
                        </a:solidFill>
                        <a:effectLst/>
                        <a:latin typeface="+mn-lt"/>
                        <a:ea typeface="+mn-ea"/>
                      </a:endParaRPr>
                    </a:p>
                  </a:txBody>
                  <a:tcPr marL="9525" marR="9525" marT="9525" marB="0" anchor="ctr">
                    <a:lnL w="12700" cmpd="sng">
                      <a:noFill/>
                    </a:lnL>
                    <a:lnR w="12700" cmpd="sng">
                      <a:noFill/>
                    </a:lnR>
                    <a:lnT w="12700" cap="flat" cmpd="sng" algn="ctr">
                      <a:solidFill>
                        <a:srgbClr val="FF00FF"/>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grpSp>
        <p:nvGrpSpPr>
          <p:cNvPr id="21" name="组合 20"/>
          <p:cNvGrpSpPr/>
          <p:nvPr/>
        </p:nvGrpSpPr>
        <p:grpSpPr>
          <a:xfrm>
            <a:off x="2610280" y="2255587"/>
            <a:ext cx="2269817" cy="1248056"/>
            <a:chOff x="6604065" y="2108936"/>
            <a:chExt cx="2269817" cy="1248056"/>
          </a:xfrm>
        </p:grpSpPr>
        <p:grpSp>
          <p:nvGrpSpPr>
            <p:cNvPr id="11" name="组合 10"/>
            <p:cNvGrpSpPr/>
            <p:nvPr/>
          </p:nvGrpSpPr>
          <p:grpSpPr>
            <a:xfrm>
              <a:off x="7546434" y="2108936"/>
              <a:ext cx="1327448" cy="616345"/>
              <a:chOff x="6357950" y="3031404"/>
              <a:chExt cx="1946920" cy="751632"/>
            </a:xfrm>
            <a:scene3d>
              <a:camera prst="orthographicFront">
                <a:rot lat="0" lon="0" rev="0"/>
              </a:camera>
              <a:lightRig rig="threePt" dir="t"/>
            </a:scene3d>
          </p:grpSpPr>
          <p:sp>
            <p:nvSpPr>
              <p:cNvPr id="18" name="矩形 17"/>
              <p:cNvSpPr/>
              <p:nvPr/>
            </p:nvSpPr>
            <p:spPr>
              <a:xfrm>
                <a:off x="6357950" y="3031404"/>
                <a:ext cx="85727" cy="751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9" name="矩形 18"/>
              <p:cNvSpPr/>
              <p:nvPr/>
            </p:nvSpPr>
            <p:spPr>
              <a:xfrm>
                <a:off x="6598807" y="3031404"/>
                <a:ext cx="1706063" cy="751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 name="椭圆 11"/>
            <p:cNvSpPr/>
            <p:nvPr/>
          </p:nvSpPr>
          <p:spPr>
            <a:xfrm>
              <a:off x="6983986" y="2364386"/>
              <a:ext cx="116899" cy="1054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3" name="直接箭头连接符 12"/>
            <p:cNvCxnSpPr>
              <a:endCxn id="18" idx="1"/>
            </p:cNvCxnSpPr>
            <p:nvPr/>
          </p:nvCxnSpPr>
          <p:spPr>
            <a:xfrm>
              <a:off x="6604065" y="2417108"/>
              <a:ext cx="942369"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 Box 13"/>
            <p:cNvSpPr txBox="1">
              <a:spLocks noChangeArrowheads="1"/>
            </p:cNvSpPr>
            <p:nvPr/>
          </p:nvSpPr>
          <p:spPr bwMode="auto">
            <a:xfrm>
              <a:off x="7196533" y="2725281"/>
              <a:ext cx="759843" cy="630173"/>
            </a:xfrm>
            <a:prstGeom prst="rect">
              <a:avLst/>
            </a:prstGeom>
            <a:noFill/>
            <a:ln w="9525">
              <a:noFill/>
              <a:miter lim="800000"/>
              <a:headEnd/>
              <a:tailEnd/>
            </a:ln>
            <a:effectLst/>
          </p:spPr>
          <p:txBody>
            <a:bodyPr wrap="square">
              <a:spAutoFit/>
            </a:bodyPr>
            <a:lstStyle/>
            <a:p>
              <a:pPr>
                <a:lnSpc>
                  <a:spcPct val="120000"/>
                </a:lnSpc>
                <a:spcBef>
                  <a:spcPct val="50000"/>
                </a:spcBef>
              </a:pPr>
              <a:r>
                <a:rPr lang="zh-CN" altLang="en-US" sz="3200" b="1" dirty="0">
                  <a:solidFill>
                    <a:srgbClr val="FF0000"/>
                  </a:solidFill>
                  <a:ea typeface="黑体" pitchFamily="2" charset="-122"/>
                  <a:sym typeface="Symbol" pitchFamily="18" charset="2"/>
                </a:rPr>
                <a:t></a:t>
              </a:r>
              <a:r>
                <a:rPr lang="en-US" altLang="zh-CN" sz="3200" b="1" i="1" dirty="0">
                  <a:solidFill>
                    <a:srgbClr val="FF0000"/>
                  </a:solidFill>
                  <a:ea typeface="黑体" pitchFamily="2" charset="-122"/>
                  <a:sym typeface="Symbol" pitchFamily="18" charset="2"/>
                </a:rPr>
                <a:t>E</a:t>
              </a:r>
              <a:endParaRPr lang="zh-CN" altLang="en-US" sz="3200" b="1" dirty="0">
                <a:solidFill>
                  <a:srgbClr val="0000CC"/>
                </a:solidFill>
                <a:ea typeface="黑体" pitchFamily="2" charset="-122"/>
              </a:endParaRPr>
            </a:p>
          </p:txBody>
        </p:sp>
        <p:sp>
          <p:nvSpPr>
            <p:cNvPr id="17" name="Text Box 13"/>
            <p:cNvSpPr txBox="1">
              <a:spLocks noChangeArrowheads="1"/>
            </p:cNvSpPr>
            <p:nvPr/>
          </p:nvSpPr>
          <p:spPr bwMode="auto">
            <a:xfrm>
              <a:off x="8047071" y="2725281"/>
              <a:ext cx="701393" cy="631711"/>
            </a:xfrm>
            <a:prstGeom prst="rect">
              <a:avLst/>
            </a:prstGeom>
            <a:noFill/>
            <a:ln w="9525">
              <a:noFill/>
              <a:miter lim="800000"/>
              <a:headEnd/>
              <a:tailEnd/>
            </a:ln>
            <a:effectLst/>
          </p:spPr>
          <p:txBody>
            <a:bodyPr wrap="square">
              <a:spAutoFit/>
            </a:bodyPr>
            <a:lstStyle/>
            <a:p>
              <a:pPr>
                <a:lnSpc>
                  <a:spcPct val="120000"/>
                </a:lnSpc>
                <a:spcBef>
                  <a:spcPct val="50000"/>
                </a:spcBef>
              </a:pPr>
              <a:r>
                <a:rPr lang="en-US" altLang="zh-CN" sz="3200" b="1" i="1" dirty="0">
                  <a:solidFill>
                    <a:srgbClr val="FF0000"/>
                  </a:solidFill>
                  <a:ea typeface="黑体" pitchFamily="2" charset="-122"/>
                  <a:sym typeface="Symbol" pitchFamily="18" charset="2"/>
                </a:rPr>
                <a:t>E</a:t>
              </a:r>
              <a:endParaRPr lang="zh-CN" altLang="en-US" sz="3200" b="1" dirty="0">
                <a:solidFill>
                  <a:srgbClr val="0000CC"/>
                </a:solidFill>
                <a:ea typeface="黑体" pitchFamily="2" charset="-122"/>
              </a:endParaRPr>
            </a:p>
          </p:txBody>
        </p:sp>
      </p:grpSp>
      <p:pic>
        <p:nvPicPr>
          <p:cNvPr id="23" name="Picture 14"/>
          <p:cNvPicPr>
            <a:picLocks noChangeAspect="1" noChangeArrowheads="1"/>
          </p:cNvPicPr>
          <p:nvPr/>
        </p:nvPicPr>
        <p:blipFill>
          <a:blip r:embed="rId2"/>
          <a:srcRect/>
          <a:stretch>
            <a:fillRect/>
          </a:stretch>
        </p:blipFill>
        <p:spPr bwMode="auto">
          <a:xfrm>
            <a:off x="6228184" y="1773795"/>
            <a:ext cx="2304256" cy="2211641"/>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22" name="矩形 21"/>
              <p:cNvSpPr/>
              <p:nvPr/>
            </p:nvSpPr>
            <p:spPr>
              <a:xfrm>
                <a:off x="395536" y="2185065"/>
                <a:ext cx="2025674" cy="957121"/>
              </a:xfrm>
              <a:prstGeom prst="rect">
                <a:avLst/>
              </a:prstGeom>
            </p:spPr>
            <p:txBody>
              <a:bodyPr wrap="square">
                <a:spAutoFit/>
              </a:bodyPr>
              <a:lstStyle/>
              <a:p>
                <a:r>
                  <a:rPr lang="zh-CN" altLang="en-US" dirty="0" smtClean="0">
                    <a:solidFill>
                      <a:srgbClr val="FF0000"/>
                    </a:solidFill>
                  </a:rPr>
                  <a:t>是否还可以用前面</a:t>
                </a:r>
                <a:endParaRPr lang="en-US" altLang="zh-CN" dirty="0" smtClean="0">
                  <a:solidFill>
                    <a:srgbClr val="FF0000"/>
                  </a:solidFill>
                </a:endParaRPr>
              </a:p>
              <a:p>
                <a:r>
                  <a:rPr lang="zh-CN" altLang="en-US" dirty="0" smtClean="0">
                    <a:solidFill>
                      <a:srgbClr val="FF0000"/>
                    </a:solidFill>
                  </a:rPr>
                  <a:t>介绍的</a:t>
                </a:r>
                <a14:m>
                  <m:oMath xmlns:m="http://schemas.openxmlformats.org/officeDocument/2006/math">
                    <m:r>
                      <a:rPr lang="zh-CN" altLang="en-US" i="1" smtClean="0">
                        <a:solidFill>
                          <a:srgbClr val="FF0000"/>
                        </a:solidFill>
                        <a:latin typeface="Cambria Math"/>
                      </a:rPr>
                      <m:t>∆</m:t>
                    </m:r>
                    <m:r>
                      <m:rPr>
                        <m:sty m:val="p"/>
                      </m:rPr>
                      <a:rPr lang="en-US" altLang="zh-CN" i="1">
                        <a:solidFill>
                          <a:srgbClr val="FF0000"/>
                        </a:solidFill>
                        <a:latin typeface="Cambria Math"/>
                      </a:rPr>
                      <m:t>E</m:t>
                    </m:r>
                    <m:r>
                      <a:rPr lang="en-US" altLang="zh-CN" i="1">
                        <a:solidFill>
                          <a:srgbClr val="FF0000"/>
                        </a:solidFill>
                        <a:latin typeface="Cambria Math"/>
                      </a:rPr>
                      <m:t>−</m:t>
                    </m:r>
                    <m:r>
                      <m:rPr>
                        <m:sty m:val="p"/>
                      </m:rPr>
                      <a:rPr lang="en-US" altLang="zh-CN" i="1">
                        <a:solidFill>
                          <a:srgbClr val="FF0000"/>
                        </a:solidFill>
                        <a:latin typeface="Cambria Math"/>
                      </a:rPr>
                      <m:t>E</m:t>
                    </m:r>
                  </m:oMath>
                </a14:m>
                <a:r>
                  <a:rPr lang="zh-CN" altLang="en-US" dirty="0" smtClean="0">
                    <a:solidFill>
                      <a:srgbClr val="FF0000"/>
                    </a:solidFill>
                  </a:rPr>
                  <a:t>方法测量？</a:t>
                </a:r>
                <a:endParaRPr lang="zh-CN" altLang="en-US" dirty="0">
                  <a:solidFill>
                    <a:srgbClr val="FF0000"/>
                  </a:solidFill>
                </a:endParaRPr>
              </a:p>
            </p:txBody>
          </p:sp>
        </mc:Choice>
        <mc:Fallback xmlns="">
          <p:sp>
            <p:nvSpPr>
              <p:cNvPr id="22" name="矩形 21"/>
              <p:cNvSpPr>
                <a:spLocks noRot="1" noChangeAspect="1" noMove="1" noResize="1" noEditPoints="1" noAdjustHandles="1" noChangeArrowheads="1" noChangeShapeType="1" noTextEdit="1"/>
              </p:cNvSpPr>
              <p:nvPr/>
            </p:nvSpPr>
            <p:spPr>
              <a:xfrm>
                <a:off x="395536" y="2185065"/>
                <a:ext cx="2025674" cy="957121"/>
              </a:xfrm>
              <a:prstGeom prst="rect">
                <a:avLst/>
              </a:prstGeom>
              <a:blipFill rotWithShape="1">
                <a:blip r:embed="rId3"/>
                <a:stretch>
                  <a:fillRect l="-2711" t="-4459" r="-1807" b="-7643"/>
                </a:stretch>
              </a:blipFill>
            </p:spPr>
            <p:txBody>
              <a:bodyPr/>
              <a:lstStyle/>
              <a:p>
                <a:r>
                  <a:rPr lang="zh-CN" altLang="en-US">
                    <a:noFill/>
                  </a:rPr>
                  <a:t> </a:t>
                </a:r>
              </a:p>
            </p:txBody>
          </p:sp>
        </mc:Fallback>
      </mc:AlternateContent>
      <p:sp>
        <p:nvSpPr>
          <p:cNvPr id="27" name="内容占位符 2"/>
          <p:cNvSpPr txBox="1">
            <a:spLocks/>
          </p:cNvSpPr>
          <p:nvPr/>
        </p:nvSpPr>
        <p:spPr>
          <a:xfrm>
            <a:off x="251520" y="6281936"/>
            <a:ext cx="8496944" cy="576064"/>
          </a:xfrm>
          <a:prstGeom prst="rect">
            <a:avLst/>
          </a:prstGeom>
        </p:spPr>
        <p:txBody>
          <a:bodyPr vert="horz" lIns="91440" tIns="45720" rIns="91440" bIns="45720" rtlCol="0">
            <a:normAutofit/>
          </a:bodyPr>
          <a:lstStyle/>
          <a:p>
            <a:pPr algn="r">
              <a:spcBef>
                <a:spcPct val="20000"/>
              </a:spcBef>
              <a:defRPr/>
            </a:pPr>
            <a:r>
              <a:rPr lang="zh-CN" altLang="en-US" sz="2400" dirty="0" smtClean="0"/>
              <a:t>看来上述方法测量不太靠</a:t>
            </a:r>
            <a:r>
              <a:rPr lang="zh-CN" altLang="en-US" sz="2400" dirty="0" smtClean="0"/>
              <a:t>谱</a:t>
            </a:r>
            <a:r>
              <a:rPr lang="en-US" altLang="zh-CN" sz="2400" dirty="0" smtClean="0"/>
              <a:t>...</a:t>
            </a:r>
            <a:endParaRPr lang="en-US" altLang="zh-CN"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0"/>
            <a:ext cx="7812360" cy="764702"/>
          </a:xfrm>
          <a:solidFill>
            <a:schemeClr val="bg1"/>
          </a:solidFill>
        </p:spPr>
        <p:txBody>
          <a:bodyPr rtlCol="0">
            <a:normAutofit/>
          </a:bodyPr>
          <a:lstStyle/>
          <a:p>
            <a:pPr>
              <a:defRPr/>
            </a:pPr>
            <a:r>
              <a:rPr lang="zh-CN" altLang="en-US" dirty="0"/>
              <a:t>中高</a:t>
            </a:r>
            <a:r>
              <a:rPr lang="zh-CN" altLang="en-US" dirty="0" smtClean="0"/>
              <a:t>能核物理中的粒</a:t>
            </a:r>
            <a:r>
              <a:rPr lang="zh-CN" altLang="en-US" dirty="0"/>
              <a:t>子探测</a:t>
            </a:r>
          </a:p>
        </p:txBody>
      </p:sp>
      <p:sp>
        <p:nvSpPr>
          <p:cNvPr id="7" name="矩形 6">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内容占位符 2"/>
              <p:cNvSpPr txBox="1">
                <a:spLocks/>
              </p:cNvSpPr>
              <p:nvPr/>
            </p:nvSpPr>
            <p:spPr>
              <a:xfrm>
                <a:off x="323528" y="980728"/>
                <a:ext cx="8640960" cy="1224136"/>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zh-CN" altLang="en-US" sz="2400" dirty="0" smtClean="0"/>
                  <a:t>能量不是特别高的时候，通常是测量带电粒子在磁场中的径迹，利用</a:t>
                </a:r>
                <a14:m>
                  <m:oMath xmlns:m="http://schemas.openxmlformats.org/officeDocument/2006/math">
                    <m:f>
                      <m:fPr>
                        <m:ctrlPr>
                          <a:rPr lang="en-US" altLang="zh-CN" sz="2400" i="1" dirty="0" smtClean="0">
                            <a:solidFill>
                              <a:srgbClr val="FF0000"/>
                            </a:solidFill>
                            <a:latin typeface="Cambria Math"/>
                          </a:rPr>
                        </m:ctrlPr>
                      </m:fPr>
                      <m:num>
                        <m:r>
                          <a:rPr lang="en-US" altLang="zh-CN" sz="2400" b="0" i="1" dirty="0" smtClean="0">
                            <a:solidFill>
                              <a:srgbClr val="FF0000"/>
                            </a:solidFill>
                            <a:latin typeface="Cambria Math"/>
                          </a:rPr>
                          <m:t>𝑝</m:t>
                        </m:r>
                      </m:num>
                      <m:den>
                        <m:r>
                          <a:rPr lang="en-US" altLang="zh-CN" sz="2400" b="0" i="1" dirty="0" smtClean="0">
                            <a:solidFill>
                              <a:srgbClr val="FF0000"/>
                            </a:solidFill>
                            <a:latin typeface="Cambria Math"/>
                          </a:rPr>
                          <m:t>𝑄</m:t>
                        </m:r>
                      </m:den>
                    </m:f>
                    <m:r>
                      <a:rPr lang="en-US" altLang="zh-CN" sz="2400" b="0" i="1" dirty="0" smtClean="0">
                        <a:solidFill>
                          <a:srgbClr val="FF0000"/>
                        </a:solidFill>
                        <a:latin typeface="Cambria Math"/>
                      </a:rPr>
                      <m:t>=</m:t>
                    </m:r>
                    <m:r>
                      <a:rPr lang="en-US" altLang="zh-CN" sz="2400" b="0" i="1" dirty="0" smtClean="0">
                        <a:solidFill>
                          <a:srgbClr val="FF0000"/>
                        </a:solidFill>
                        <a:latin typeface="Cambria Math"/>
                      </a:rPr>
                      <m:t>𝐵</m:t>
                    </m:r>
                    <m:r>
                      <a:rPr lang="zh-CN" altLang="en-US" sz="2400" b="0" i="1" dirty="0" smtClean="0">
                        <a:solidFill>
                          <a:srgbClr val="FF0000"/>
                        </a:solidFill>
                        <a:latin typeface="Cambria Math"/>
                      </a:rPr>
                      <m:t>𝜌</m:t>
                    </m:r>
                  </m:oMath>
                </a14:m>
                <a:r>
                  <a:rPr lang="en-US" altLang="zh-CN" sz="2400" dirty="0" smtClean="0">
                    <a:solidFill>
                      <a:srgbClr val="FF0000"/>
                    </a:solidFill>
                  </a:rPr>
                  <a:t> </a:t>
                </a:r>
                <a:r>
                  <a:rPr lang="zh-CN" altLang="en-US" sz="2400" dirty="0" smtClean="0"/>
                  <a:t>确定粒子的动量。</a:t>
                </a:r>
                <a:endParaRPr lang="en-US" altLang="zh-CN" sz="2400" dirty="0"/>
              </a:p>
            </p:txBody>
          </p:sp>
        </mc:Choice>
        <mc:Fallback xmlns="">
          <p:sp>
            <p:nvSpPr>
              <p:cNvPr id="27" name="内容占位符 2"/>
              <p:cNvSpPr txBox="1">
                <a:spLocks noRot="1" noChangeAspect="1" noMove="1" noResize="1" noEditPoints="1" noAdjustHandles="1" noChangeArrowheads="1" noChangeShapeType="1" noTextEdit="1"/>
              </p:cNvSpPr>
              <p:nvPr/>
            </p:nvSpPr>
            <p:spPr>
              <a:xfrm>
                <a:off x="323528" y="980728"/>
                <a:ext cx="8640960" cy="1224136"/>
              </a:xfrm>
              <a:prstGeom prst="rect">
                <a:avLst/>
              </a:prstGeom>
              <a:blipFill rotWithShape="1">
                <a:blip r:embed="rId2"/>
                <a:stretch>
                  <a:fillRect l="-917" t="-3980"/>
                </a:stretch>
              </a:blipFill>
            </p:spPr>
            <p:txBody>
              <a:bodyPr/>
              <a:lstStyle/>
              <a:p>
                <a:r>
                  <a:rPr lang="zh-CN" altLang="en-US">
                    <a:noFill/>
                  </a:rPr>
                  <a:t> </a:t>
                </a:r>
              </a:p>
            </p:txBody>
          </p:sp>
        </mc:Fallback>
      </mc:AlternateContent>
      <p:pic>
        <p:nvPicPr>
          <p:cNvPr id="20" name="Picture 2"/>
          <p:cNvPicPr>
            <a:picLocks noChangeAspect="1" noChangeArrowheads="1"/>
          </p:cNvPicPr>
          <p:nvPr/>
        </p:nvPicPr>
        <p:blipFill>
          <a:blip r:embed="rId3"/>
          <a:srcRect t="47088" r="26763"/>
          <a:stretch>
            <a:fillRect/>
          </a:stretch>
        </p:blipFill>
        <p:spPr bwMode="auto">
          <a:xfrm>
            <a:off x="4860032" y="2374110"/>
            <a:ext cx="3619470" cy="3632199"/>
          </a:xfrm>
          <a:prstGeom prst="rect">
            <a:avLst/>
          </a:prstGeom>
          <a:ln>
            <a:headEnd/>
            <a:tailEnd/>
          </a:ln>
        </p:spPr>
        <p:style>
          <a:lnRef idx="1">
            <a:schemeClr val="accent2"/>
          </a:lnRef>
          <a:fillRef idx="3">
            <a:schemeClr val="accent2"/>
          </a:fillRef>
          <a:effectRef idx="2">
            <a:schemeClr val="accent2"/>
          </a:effectRef>
          <a:fontRef idx="minor">
            <a:schemeClr val="lt1"/>
          </a:fontRef>
        </p:style>
      </p:pic>
      <p:pic>
        <p:nvPicPr>
          <p:cNvPr id="24" name="Picture 4" descr="fopi_phase2"/>
          <p:cNvPicPr>
            <a:picLocks noGrp="1" noChangeAspect="1" noChangeArrowheads="1"/>
          </p:cNvPicPr>
          <p:nvPr>
            <p:ph idx="1"/>
          </p:nvPr>
        </p:nvPicPr>
        <p:blipFill>
          <a:blip r:embed="rId4" cstate="print"/>
          <a:srcRect t="18134" b="18239"/>
          <a:stretch>
            <a:fillRect/>
          </a:stretch>
        </p:blipFill>
        <p:spPr>
          <a:xfrm>
            <a:off x="549998" y="2374110"/>
            <a:ext cx="3759874" cy="3672408"/>
          </a:xfrm>
          <a:noFill/>
          <a:ln>
            <a:noFill/>
          </a:ln>
        </p:spPr>
      </p:pic>
      <p:sp>
        <p:nvSpPr>
          <p:cNvPr id="4" name="矩形 3"/>
          <p:cNvSpPr/>
          <p:nvPr/>
        </p:nvSpPr>
        <p:spPr>
          <a:xfrm>
            <a:off x="3458686" y="6325131"/>
            <a:ext cx="1401346" cy="523220"/>
          </a:xfrm>
          <a:prstGeom prst="rect">
            <a:avLst/>
          </a:prstGeom>
        </p:spPr>
        <p:txBody>
          <a:bodyPr wrap="none">
            <a:spAutoFit/>
          </a:bodyPr>
          <a:lstStyle/>
          <a:p>
            <a:r>
              <a:rPr lang="en-US" altLang="zh-CN" sz="2800" dirty="0" smtClean="0"/>
              <a:t>HOW</a:t>
            </a:r>
            <a:r>
              <a:rPr lang="zh-CN" altLang="en-US" sz="2800" dirty="0" smtClean="0"/>
              <a:t>？</a:t>
            </a:r>
            <a:endParaRPr lang="zh-CN" altLang="en-US" sz="2800" dirty="0"/>
          </a:p>
        </p:txBody>
      </p:sp>
      <p:cxnSp>
        <p:nvCxnSpPr>
          <p:cNvPr id="5" name="直接箭头连接符 4"/>
          <p:cNvCxnSpPr/>
          <p:nvPr/>
        </p:nvCxnSpPr>
        <p:spPr>
          <a:xfrm flipV="1">
            <a:off x="503548" y="5229200"/>
            <a:ext cx="360040" cy="1800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40074" y="5410416"/>
            <a:ext cx="423514" cy="523220"/>
          </a:xfrm>
          <a:prstGeom prst="rect">
            <a:avLst/>
          </a:prstGeom>
        </p:spPr>
        <p:txBody>
          <a:bodyPr wrap="none">
            <a:spAutoFit/>
          </a:bodyPr>
          <a:lstStyle/>
          <a:p>
            <a:r>
              <a:rPr lang="en-US" altLang="zh-CN" sz="2800" b="1" dirty="0" smtClean="0"/>
              <a:t>B</a:t>
            </a:r>
            <a:endParaRPr lang="zh-CN" altLang="en-US" sz="2800" b="1" dirty="0"/>
          </a:p>
        </p:txBody>
      </p:sp>
      <p:grpSp>
        <p:nvGrpSpPr>
          <p:cNvPr id="14" name="组合 13"/>
          <p:cNvGrpSpPr/>
          <p:nvPr/>
        </p:nvGrpSpPr>
        <p:grpSpPr>
          <a:xfrm>
            <a:off x="8119502" y="2437319"/>
            <a:ext cx="360000" cy="360000"/>
            <a:chOff x="1403648" y="3645024"/>
            <a:chExt cx="360000" cy="360000"/>
          </a:xfrm>
        </p:grpSpPr>
        <p:sp>
          <p:nvSpPr>
            <p:cNvPr id="15" name="椭圆 14"/>
            <p:cNvSpPr/>
            <p:nvPr/>
          </p:nvSpPr>
          <p:spPr>
            <a:xfrm>
              <a:off x="1403648" y="3645024"/>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56048" y="3789048"/>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mc:Choice xmlns:a14="http://schemas.microsoft.com/office/drawing/2010/main" Requires="a14">
          <p:sp>
            <p:nvSpPr>
              <p:cNvPr id="17" name="矩形 16"/>
              <p:cNvSpPr/>
              <p:nvPr/>
            </p:nvSpPr>
            <p:spPr>
              <a:xfrm>
                <a:off x="7975486" y="2800767"/>
                <a:ext cx="583814" cy="644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200" b="1" i="1" smtClean="0">
                              <a:solidFill>
                                <a:srgbClr val="FF0000"/>
                              </a:solidFill>
                              <a:latin typeface="Cambria Math"/>
                              <a:ea typeface="Cambria Math"/>
                            </a:rPr>
                          </m:ctrlPr>
                        </m:accPr>
                        <m:e>
                          <m:r>
                            <a:rPr lang="en-US" altLang="zh-CN" sz="3200" b="1" i="1">
                              <a:solidFill>
                                <a:srgbClr val="FF0000"/>
                              </a:solidFill>
                              <a:latin typeface="Cambria Math"/>
                              <a:ea typeface="Cambria Math"/>
                            </a:rPr>
                            <m:t>𝑩</m:t>
                          </m:r>
                        </m:e>
                      </m:acc>
                    </m:oMath>
                  </m:oMathPara>
                </a14:m>
                <a:endParaRPr lang="zh-CN" altLang="en-US" sz="3200" b="1" dirty="0">
                  <a:solidFill>
                    <a:srgbClr val="FF0000"/>
                  </a:solidFill>
                </a:endParaRPr>
              </a:p>
            </p:txBody>
          </p:sp>
        </mc:Choice>
        <mc:Fallback>
          <p:sp>
            <p:nvSpPr>
              <p:cNvPr id="17" name="矩形 16"/>
              <p:cNvSpPr>
                <a:spLocks noRot="1" noChangeAspect="1" noMove="1" noResize="1" noEditPoints="1" noAdjustHandles="1" noChangeArrowheads="1" noChangeShapeType="1" noTextEdit="1"/>
              </p:cNvSpPr>
              <p:nvPr/>
            </p:nvSpPr>
            <p:spPr>
              <a:xfrm>
                <a:off x="7975486" y="2800767"/>
                <a:ext cx="583814" cy="644664"/>
              </a:xfrm>
              <a:prstGeom prst="rect">
                <a:avLst/>
              </a:prstGeom>
              <a:blipFill rotWithShape="1">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26825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3568" y="1268760"/>
            <a:ext cx="8229600" cy="912205"/>
          </a:xfrm>
        </p:spPr>
        <p:txBody>
          <a:bodyPr>
            <a:normAutofit/>
          </a:bodyPr>
          <a:lstStyle/>
          <a:p>
            <a:r>
              <a:rPr lang="zh-CN" altLang="en-US" sz="2400" dirty="0">
                <a:ea typeface="黑体" pitchFamily="2" charset="-122"/>
              </a:rPr>
              <a:t>问</a:t>
            </a:r>
            <a:r>
              <a:rPr lang="zh-CN" altLang="en-US" sz="2400" dirty="0" smtClean="0">
                <a:ea typeface="黑体" pitchFamily="2" charset="-122"/>
              </a:rPr>
              <a:t>题：在一个均匀电场中，引入几个电子，会发生什么现象？</a:t>
            </a:r>
            <a:endParaRPr lang="zh-CN" altLang="en-US" sz="2400" dirty="0">
              <a:ea typeface="黑体" pitchFamily="2" charset="-122"/>
            </a:endParaRPr>
          </a:p>
        </p:txBody>
      </p:sp>
      <p:grpSp>
        <p:nvGrpSpPr>
          <p:cNvPr id="23" name="组合 22"/>
          <p:cNvGrpSpPr/>
          <p:nvPr/>
        </p:nvGrpSpPr>
        <p:grpSpPr>
          <a:xfrm>
            <a:off x="1998295" y="2780928"/>
            <a:ext cx="5814065" cy="3135516"/>
            <a:chOff x="2000232" y="1785926"/>
            <a:chExt cx="7306373" cy="3359174"/>
          </a:xfrm>
        </p:grpSpPr>
        <p:sp>
          <p:nvSpPr>
            <p:cNvPr id="5" name="矩形 4"/>
            <p:cNvSpPr/>
            <p:nvPr/>
          </p:nvSpPr>
          <p:spPr>
            <a:xfrm>
              <a:off x="2000232" y="2500306"/>
              <a:ext cx="3429024"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000232" y="4071942"/>
              <a:ext cx="3429024"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rot="5400000" flipH="1" flipV="1">
              <a:off x="3214678" y="2143116"/>
              <a:ext cx="71438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571868" y="1785926"/>
              <a:ext cx="35719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6393669" y="2536025"/>
              <a:ext cx="150019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571868" y="5143512"/>
              <a:ext cx="35719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flipH="1" flipV="1">
              <a:off x="3072596" y="4642652"/>
              <a:ext cx="100013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6858016" y="3500438"/>
              <a:ext cx="571504"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572264" y="3286124"/>
              <a:ext cx="114300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6323025" y="4321181"/>
              <a:ext cx="164307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3857620" y="3214686"/>
              <a:ext cx="214314" cy="214314"/>
              <a:chOff x="3643306" y="3143248"/>
              <a:chExt cx="357190" cy="285752"/>
            </a:xfrm>
          </p:grpSpPr>
          <p:cxnSp>
            <p:nvCxnSpPr>
              <p:cNvPr id="24" name="直接连接符 23"/>
              <p:cNvCxnSpPr/>
              <p:nvPr/>
            </p:nvCxnSpPr>
            <p:spPr>
              <a:xfrm>
                <a:off x="3714744" y="3286124"/>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3643306" y="3143248"/>
                <a:ext cx="357190" cy="28575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571868" y="3143248"/>
              <a:ext cx="214314" cy="214314"/>
              <a:chOff x="3643306" y="3143248"/>
              <a:chExt cx="357190" cy="285752"/>
            </a:xfrm>
          </p:grpSpPr>
          <p:cxnSp>
            <p:nvCxnSpPr>
              <p:cNvPr id="31" name="直接连接符 30"/>
              <p:cNvCxnSpPr/>
              <p:nvPr/>
            </p:nvCxnSpPr>
            <p:spPr>
              <a:xfrm>
                <a:off x="3714744" y="3286124"/>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3643306" y="3143248"/>
                <a:ext cx="357190" cy="28575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3571868" y="3429000"/>
              <a:ext cx="214314" cy="214314"/>
              <a:chOff x="3643306" y="3143248"/>
              <a:chExt cx="357190" cy="285752"/>
            </a:xfrm>
          </p:grpSpPr>
          <p:cxnSp>
            <p:nvCxnSpPr>
              <p:cNvPr id="34" name="直接连接符 33"/>
              <p:cNvCxnSpPr/>
              <p:nvPr/>
            </p:nvCxnSpPr>
            <p:spPr>
              <a:xfrm>
                <a:off x="3714744" y="3286124"/>
                <a:ext cx="21431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3643306" y="3143248"/>
                <a:ext cx="357190" cy="28575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Rectangle 26"/>
            <p:cNvSpPr>
              <a:spLocks noChangeArrowheads="1"/>
            </p:cNvSpPr>
            <p:nvPr/>
          </p:nvSpPr>
          <p:spPr bwMode="auto">
            <a:xfrm>
              <a:off x="7786710" y="3071810"/>
              <a:ext cx="1519895" cy="626487"/>
            </a:xfrm>
            <a:prstGeom prst="rect">
              <a:avLst/>
            </a:prstGeom>
            <a:noFill/>
            <a:ln w="9525">
              <a:noFill/>
              <a:miter lim="800000"/>
              <a:headEnd/>
              <a:tailEnd/>
            </a:ln>
            <a:effectLst/>
          </p:spPr>
          <p:txBody>
            <a:bodyPr wrap="square">
              <a:spAutoFit/>
            </a:bodyPr>
            <a:lstStyle/>
            <a:p>
              <a:r>
                <a:rPr lang="en-US" altLang="zh-CN" sz="3200" b="1" dirty="0">
                  <a:solidFill>
                    <a:srgbClr val="006600"/>
                  </a:solidFill>
                  <a:ea typeface="黑体" pitchFamily="2" charset="-122"/>
                  <a:sym typeface="Symbol" pitchFamily="18" charset="2"/>
                </a:rPr>
                <a:t>HV</a:t>
              </a:r>
              <a:endParaRPr lang="en-US" altLang="zh-CN" sz="3200" b="1" baseline="-25000" dirty="0">
                <a:solidFill>
                  <a:srgbClr val="006600"/>
                </a:solidFill>
                <a:ea typeface="黑体" pitchFamily="2" charset="-122"/>
                <a:sym typeface="Symbol" pitchFamily="18" charset="2"/>
              </a:endParaRPr>
            </a:p>
          </p:txBody>
        </p:sp>
      </p:grpSp>
      <p:sp>
        <p:nvSpPr>
          <p:cNvPr id="27" name="标题 1"/>
          <p:cNvSpPr txBox="1">
            <a:spLocks/>
          </p:cNvSpPr>
          <p:nvPr/>
        </p:nvSpPr>
        <p:spPr>
          <a:xfrm>
            <a:off x="683568" y="0"/>
            <a:ext cx="7812360" cy="764702"/>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CN" altLang="en-US" sz="4000" dirty="0"/>
              <a:t>带电</a:t>
            </a:r>
            <a:r>
              <a:rPr lang="zh-CN" altLang="en-US" sz="4000" dirty="0" smtClean="0"/>
              <a:t>粒子探测</a:t>
            </a:r>
            <a:endParaRPr lang="zh-CN" altLang="en-US" sz="4000" dirty="0"/>
          </a:p>
        </p:txBody>
      </p:sp>
      <p:sp>
        <p:nvSpPr>
          <p:cNvPr id="28" name="矩形 27">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9"/>
          <p:cNvGrpSpPr>
            <a:grpSpLocks/>
          </p:cNvGrpSpPr>
          <p:nvPr/>
        </p:nvGrpSpPr>
        <p:grpSpPr bwMode="auto">
          <a:xfrm>
            <a:off x="2037422" y="946052"/>
            <a:ext cx="4875905" cy="2601158"/>
            <a:chOff x="1392" y="960"/>
            <a:chExt cx="3025" cy="1341"/>
          </a:xfrm>
        </p:grpSpPr>
        <p:sp>
          <p:nvSpPr>
            <p:cNvPr id="30725" name="Line 5"/>
            <p:cNvSpPr>
              <a:spLocks noChangeShapeType="1"/>
            </p:cNvSpPr>
            <p:nvPr/>
          </p:nvSpPr>
          <p:spPr bwMode="auto">
            <a:xfrm>
              <a:off x="2016" y="1200"/>
              <a:ext cx="1056" cy="0"/>
            </a:xfrm>
            <a:prstGeom prst="line">
              <a:avLst/>
            </a:prstGeom>
            <a:noFill/>
            <a:ln w="38100">
              <a:solidFill>
                <a:srgbClr val="996633"/>
              </a:solidFill>
              <a:round/>
              <a:headEnd/>
              <a:tailEnd/>
            </a:ln>
            <a:effectLst/>
          </p:spPr>
          <p:txBody>
            <a:bodyPr/>
            <a:lstStyle/>
            <a:p>
              <a:endParaRPr lang="zh-CN" altLang="en-US" sz="2400"/>
            </a:p>
          </p:txBody>
        </p:sp>
        <p:sp>
          <p:nvSpPr>
            <p:cNvPr id="30726" name="Line 6"/>
            <p:cNvSpPr>
              <a:spLocks noChangeShapeType="1"/>
            </p:cNvSpPr>
            <p:nvPr/>
          </p:nvSpPr>
          <p:spPr bwMode="auto">
            <a:xfrm>
              <a:off x="2016" y="1488"/>
              <a:ext cx="1056" cy="0"/>
            </a:xfrm>
            <a:prstGeom prst="line">
              <a:avLst/>
            </a:prstGeom>
            <a:noFill/>
            <a:ln w="38100">
              <a:solidFill>
                <a:srgbClr val="996633"/>
              </a:solidFill>
              <a:round/>
              <a:headEnd/>
              <a:tailEnd/>
            </a:ln>
            <a:effectLst/>
          </p:spPr>
          <p:txBody>
            <a:bodyPr/>
            <a:lstStyle/>
            <a:p>
              <a:endParaRPr lang="zh-CN" altLang="en-US" sz="2400"/>
            </a:p>
          </p:txBody>
        </p:sp>
        <p:sp>
          <p:nvSpPr>
            <p:cNvPr id="30727" name="Line 7"/>
            <p:cNvSpPr>
              <a:spLocks noChangeShapeType="1"/>
            </p:cNvSpPr>
            <p:nvPr/>
          </p:nvSpPr>
          <p:spPr bwMode="auto">
            <a:xfrm flipH="1">
              <a:off x="1584" y="1200"/>
              <a:ext cx="432" cy="0"/>
            </a:xfrm>
            <a:prstGeom prst="line">
              <a:avLst/>
            </a:prstGeom>
            <a:noFill/>
            <a:ln w="9525">
              <a:solidFill>
                <a:schemeClr val="tx1"/>
              </a:solidFill>
              <a:round/>
              <a:headEnd/>
              <a:tailEnd/>
            </a:ln>
            <a:effectLst/>
          </p:spPr>
          <p:txBody>
            <a:bodyPr/>
            <a:lstStyle/>
            <a:p>
              <a:endParaRPr lang="zh-CN" altLang="en-US" sz="2400"/>
            </a:p>
          </p:txBody>
        </p:sp>
        <p:sp>
          <p:nvSpPr>
            <p:cNvPr id="30728" name="Line 8"/>
            <p:cNvSpPr>
              <a:spLocks noChangeShapeType="1"/>
            </p:cNvSpPr>
            <p:nvPr/>
          </p:nvSpPr>
          <p:spPr bwMode="auto">
            <a:xfrm>
              <a:off x="1584" y="1200"/>
              <a:ext cx="0" cy="240"/>
            </a:xfrm>
            <a:prstGeom prst="line">
              <a:avLst/>
            </a:prstGeom>
            <a:noFill/>
            <a:ln w="9525">
              <a:solidFill>
                <a:schemeClr val="tx1"/>
              </a:solidFill>
              <a:round/>
              <a:headEnd/>
              <a:tailEnd/>
            </a:ln>
            <a:effectLst/>
          </p:spPr>
          <p:txBody>
            <a:bodyPr/>
            <a:lstStyle/>
            <a:p>
              <a:endParaRPr lang="zh-CN" altLang="en-US" sz="2400"/>
            </a:p>
          </p:txBody>
        </p:sp>
        <p:sp>
          <p:nvSpPr>
            <p:cNvPr id="30729" name="Line 9"/>
            <p:cNvSpPr>
              <a:spLocks noChangeShapeType="1"/>
            </p:cNvSpPr>
            <p:nvPr/>
          </p:nvSpPr>
          <p:spPr bwMode="auto">
            <a:xfrm>
              <a:off x="1440" y="1440"/>
              <a:ext cx="288" cy="0"/>
            </a:xfrm>
            <a:prstGeom prst="line">
              <a:avLst/>
            </a:prstGeom>
            <a:noFill/>
            <a:ln w="19050">
              <a:solidFill>
                <a:schemeClr val="tx1"/>
              </a:solidFill>
              <a:round/>
              <a:headEnd/>
              <a:tailEnd/>
            </a:ln>
            <a:effectLst/>
          </p:spPr>
          <p:txBody>
            <a:bodyPr/>
            <a:lstStyle/>
            <a:p>
              <a:endParaRPr lang="zh-CN" altLang="en-US" sz="2400"/>
            </a:p>
          </p:txBody>
        </p:sp>
        <p:sp>
          <p:nvSpPr>
            <p:cNvPr id="30730" name="Line 10"/>
            <p:cNvSpPr>
              <a:spLocks noChangeShapeType="1"/>
            </p:cNvSpPr>
            <p:nvPr/>
          </p:nvSpPr>
          <p:spPr bwMode="auto">
            <a:xfrm>
              <a:off x="1488" y="1488"/>
              <a:ext cx="192" cy="0"/>
            </a:xfrm>
            <a:prstGeom prst="line">
              <a:avLst/>
            </a:prstGeom>
            <a:noFill/>
            <a:ln w="9525">
              <a:solidFill>
                <a:schemeClr val="tx1"/>
              </a:solidFill>
              <a:round/>
              <a:headEnd/>
              <a:tailEnd/>
            </a:ln>
            <a:effectLst/>
          </p:spPr>
          <p:txBody>
            <a:bodyPr/>
            <a:lstStyle/>
            <a:p>
              <a:endParaRPr lang="zh-CN" altLang="en-US" sz="2400"/>
            </a:p>
          </p:txBody>
        </p:sp>
        <p:sp>
          <p:nvSpPr>
            <p:cNvPr id="30731" name="Line 11"/>
            <p:cNvSpPr>
              <a:spLocks noChangeShapeType="1"/>
            </p:cNvSpPr>
            <p:nvPr/>
          </p:nvSpPr>
          <p:spPr bwMode="auto">
            <a:xfrm>
              <a:off x="1536" y="1536"/>
              <a:ext cx="96" cy="0"/>
            </a:xfrm>
            <a:prstGeom prst="line">
              <a:avLst/>
            </a:prstGeom>
            <a:noFill/>
            <a:ln w="9525">
              <a:solidFill>
                <a:schemeClr val="tx1"/>
              </a:solidFill>
              <a:round/>
              <a:headEnd/>
              <a:tailEnd/>
            </a:ln>
            <a:effectLst/>
          </p:spPr>
          <p:txBody>
            <a:bodyPr/>
            <a:lstStyle/>
            <a:p>
              <a:endParaRPr lang="zh-CN" altLang="en-US" sz="2400"/>
            </a:p>
          </p:txBody>
        </p:sp>
        <p:sp>
          <p:nvSpPr>
            <p:cNvPr id="30732" name="Line 12"/>
            <p:cNvSpPr>
              <a:spLocks noChangeShapeType="1"/>
            </p:cNvSpPr>
            <p:nvPr/>
          </p:nvSpPr>
          <p:spPr bwMode="auto">
            <a:xfrm>
              <a:off x="2016" y="1488"/>
              <a:ext cx="0" cy="192"/>
            </a:xfrm>
            <a:prstGeom prst="line">
              <a:avLst/>
            </a:prstGeom>
            <a:noFill/>
            <a:ln w="9525">
              <a:solidFill>
                <a:schemeClr val="tx1"/>
              </a:solidFill>
              <a:round/>
              <a:headEnd/>
              <a:tailEnd/>
            </a:ln>
            <a:effectLst/>
          </p:spPr>
          <p:txBody>
            <a:bodyPr/>
            <a:lstStyle/>
            <a:p>
              <a:endParaRPr lang="zh-CN" altLang="en-US" sz="2400"/>
            </a:p>
          </p:txBody>
        </p:sp>
        <p:sp>
          <p:nvSpPr>
            <p:cNvPr id="30733" name="Rectangle 13"/>
            <p:cNvSpPr>
              <a:spLocks noChangeArrowheads="1"/>
            </p:cNvSpPr>
            <p:nvPr/>
          </p:nvSpPr>
          <p:spPr bwMode="auto">
            <a:xfrm>
              <a:off x="1996" y="1680"/>
              <a:ext cx="48" cy="192"/>
            </a:xfrm>
            <a:prstGeom prst="rect">
              <a:avLst/>
            </a:prstGeom>
            <a:noFill/>
            <a:ln w="19050">
              <a:solidFill>
                <a:schemeClr val="tx1"/>
              </a:solidFill>
              <a:miter lim="800000"/>
              <a:headEnd/>
              <a:tailEnd/>
            </a:ln>
            <a:effectLst/>
          </p:spPr>
          <p:txBody>
            <a:bodyPr wrap="none" anchor="ctr"/>
            <a:lstStyle/>
            <a:p>
              <a:endParaRPr lang="zh-CN" altLang="en-US" sz="2400"/>
            </a:p>
          </p:txBody>
        </p:sp>
        <p:sp>
          <p:nvSpPr>
            <p:cNvPr id="30734" name="Line 14"/>
            <p:cNvSpPr>
              <a:spLocks noChangeShapeType="1"/>
            </p:cNvSpPr>
            <p:nvPr/>
          </p:nvSpPr>
          <p:spPr bwMode="auto">
            <a:xfrm>
              <a:off x="2016" y="1872"/>
              <a:ext cx="0" cy="192"/>
            </a:xfrm>
            <a:prstGeom prst="line">
              <a:avLst/>
            </a:prstGeom>
            <a:noFill/>
            <a:ln w="9525">
              <a:solidFill>
                <a:schemeClr val="tx1"/>
              </a:solidFill>
              <a:round/>
              <a:headEnd/>
              <a:tailEnd/>
            </a:ln>
            <a:effectLst/>
          </p:spPr>
          <p:txBody>
            <a:bodyPr/>
            <a:lstStyle/>
            <a:p>
              <a:endParaRPr lang="zh-CN" altLang="en-US" sz="2400"/>
            </a:p>
          </p:txBody>
        </p:sp>
        <p:sp>
          <p:nvSpPr>
            <p:cNvPr id="30735" name="Line 15"/>
            <p:cNvSpPr>
              <a:spLocks noChangeShapeType="1"/>
            </p:cNvSpPr>
            <p:nvPr/>
          </p:nvSpPr>
          <p:spPr bwMode="auto">
            <a:xfrm>
              <a:off x="2016" y="1584"/>
              <a:ext cx="480" cy="0"/>
            </a:xfrm>
            <a:prstGeom prst="line">
              <a:avLst/>
            </a:prstGeom>
            <a:noFill/>
            <a:ln w="9525">
              <a:solidFill>
                <a:schemeClr val="tx1"/>
              </a:solidFill>
              <a:round/>
              <a:headEnd/>
              <a:tailEnd type="triangle" w="med" len="med"/>
            </a:ln>
            <a:effectLst/>
          </p:spPr>
          <p:txBody>
            <a:bodyPr/>
            <a:lstStyle/>
            <a:p>
              <a:endParaRPr lang="zh-CN" altLang="en-US" sz="2400"/>
            </a:p>
          </p:txBody>
        </p:sp>
        <p:sp>
          <p:nvSpPr>
            <p:cNvPr id="30736" name="Oval 16"/>
            <p:cNvSpPr>
              <a:spLocks noChangeArrowheads="1"/>
            </p:cNvSpPr>
            <p:nvPr/>
          </p:nvSpPr>
          <p:spPr bwMode="auto">
            <a:xfrm>
              <a:off x="1996" y="2064"/>
              <a:ext cx="48" cy="48"/>
            </a:xfrm>
            <a:prstGeom prst="ellipse">
              <a:avLst/>
            </a:prstGeom>
            <a:noFill/>
            <a:ln w="9525">
              <a:solidFill>
                <a:schemeClr val="tx1"/>
              </a:solidFill>
              <a:round/>
              <a:headEnd/>
              <a:tailEnd/>
            </a:ln>
            <a:effectLst/>
          </p:spPr>
          <p:txBody>
            <a:bodyPr wrap="none" anchor="ctr"/>
            <a:lstStyle/>
            <a:p>
              <a:endParaRPr lang="zh-CN" altLang="en-US" sz="2400"/>
            </a:p>
          </p:txBody>
        </p:sp>
        <p:sp>
          <p:nvSpPr>
            <p:cNvPr id="30737" name="Oval 17"/>
            <p:cNvSpPr>
              <a:spLocks noChangeArrowheads="1"/>
            </p:cNvSpPr>
            <p:nvPr/>
          </p:nvSpPr>
          <p:spPr bwMode="auto">
            <a:xfrm>
              <a:off x="1996" y="1555"/>
              <a:ext cx="48" cy="48"/>
            </a:xfrm>
            <a:prstGeom prst="ellipse">
              <a:avLst/>
            </a:prstGeom>
            <a:solidFill>
              <a:schemeClr val="tx1"/>
            </a:solidFill>
            <a:ln w="9525">
              <a:solidFill>
                <a:schemeClr val="tx1"/>
              </a:solidFill>
              <a:round/>
              <a:headEnd/>
              <a:tailEnd/>
            </a:ln>
            <a:effectLst/>
          </p:spPr>
          <p:txBody>
            <a:bodyPr wrap="none" anchor="ctr"/>
            <a:lstStyle/>
            <a:p>
              <a:endParaRPr lang="zh-CN" altLang="en-US" sz="2400"/>
            </a:p>
          </p:txBody>
        </p:sp>
        <p:sp>
          <p:nvSpPr>
            <p:cNvPr id="30738" name="Text Box 18"/>
            <p:cNvSpPr txBox="1">
              <a:spLocks noChangeArrowheads="1"/>
            </p:cNvSpPr>
            <p:nvPr/>
          </p:nvSpPr>
          <p:spPr bwMode="auto">
            <a:xfrm>
              <a:off x="1392" y="1584"/>
              <a:ext cx="384" cy="333"/>
            </a:xfrm>
            <a:prstGeom prst="rect">
              <a:avLst/>
            </a:prstGeom>
            <a:noFill/>
            <a:ln w="9525">
              <a:noFill/>
              <a:miter lim="800000"/>
              <a:headEnd/>
              <a:tailEnd/>
            </a:ln>
            <a:effectLst/>
          </p:spPr>
          <p:txBody>
            <a:bodyPr>
              <a:spAutoFit/>
            </a:bodyPr>
            <a:lstStyle/>
            <a:p>
              <a:pPr>
                <a:spcBef>
                  <a:spcPct val="50000"/>
                </a:spcBef>
              </a:pPr>
              <a:r>
                <a:rPr lang="zh-CN" altLang="en-US"/>
                <a:t>接地</a:t>
              </a:r>
            </a:p>
          </p:txBody>
        </p:sp>
        <p:sp>
          <p:nvSpPr>
            <p:cNvPr id="30739" name="Text Box 19"/>
            <p:cNvSpPr txBox="1">
              <a:spLocks noChangeArrowheads="1"/>
            </p:cNvSpPr>
            <p:nvPr/>
          </p:nvSpPr>
          <p:spPr bwMode="auto">
            <a:xfrm>
              <a:off x="2592" y="1488"/>
              <a:ext cx="576" cy="333"/>
            </a:xfrm>
            <a:prstGeom prst="rect">
              <a:avLst/>
            </a:prstGeom>
            <a:noFill/>
            <a:ln w="9525">
              <a:noFill/>
              <a:miter lim="800000"/>
              <a:headEnd/>
              <a:tailEnd/>
            </a:ln>
            <a:effectLst/>
          </p:spPr>
          <p:txBody>
            <a:bodyPr>
              <a:spAutoFit/>
            </a:bodyPr>
            <a:lstStyle/>
            <a:p>
              <a:pPr>
                <a:spcBef>
                  <a:spcPct val="50000"/>
                </a:spcBef>
              </a:pPr>
              <a:r>
                <a:rPr lang="zh-CN" altLang="en-US" dirty="0"/>
                <a:t>信号引出</a:t>
              </a:r>
            </a:p>
          </p:txBody>
        </p:sp>
        <p:sp>
          <p:nvSpPr>
            <p:cNvPr id="30740" name="Text Box 20"/>
            <p:cNvSpPr txBox="1">
              <a:spLocks noChangeArrowheads="1"/>
            </p:cNvSpPr>
            <p:nvPr/>
          </p:nvSpPr>
          <p:spPr bwMode="auto">
            <a:xfrm>
              <a:off x="1824" y="1680"/>
              <a:ext cx="192" cy="190"/>
            </a:xfrm>
            <a:prstGeom prst="rect">
              <a:avLst/>
            </a:prstGeom>
            <a:noFill/>
            <a:ln w="9525">
              <a:noFill/>
              <a:miter lim="800000"/>
              <a:headEnd/>
              <a:tailEnd/>
            </a:ln>
            <a:effectLst/>
          </p:spPr>
          <p:txBody>
            <a:bodyPr>
              <a:spAutoFit/>
            </a:bodyPr>
            <a:lstStyle/>
            <a:p>
              <a:pPr>
                <a:spcBef>
                  <a:spcPct val="50000"/>
                </a:spcBef>
              </a:pPr>
              <a:r>
                <a:rPr lang="en-US" altLang="zh-CN"/>
                <a:t>R</a:t>
              </a:r>
            </a:p>
          </p:txBody>
        </p:sp>
        <p:sp>
          <p:nvSpPr>
            <p:cNvPr id="30741" name="Text Box 21"/>
            <p:cNvSpPr txBox="1">
              <a:spLocks noChangeArrowheads="1"/>
            </p:cNvSpPr>
            <p:nvPr/>
          </p:nvSpPr>
          <p:spPr bwMode="auto">
            <a:xfrm>
              <a:off x="1632" y="1968"/>
              <a:ext cx="384" cy="333"/>
            </a:xfrm>
            <a:prstGeom prst="rect">
              <a:avLst/>
            </a:prstGeom>
            <a:noFill/>
            <a:ln w="9525">
              <a:noFill/>
              <a:miter lim="800000"/>
              <a:headEnd/>
              <a:tailEnd/>
            </a:ln>
            <a:effectLst/>
          </p:spPr>
          <p:txBody>
            <a:bodyPr>
              <a:spAutoFit/>
            </a:bodyPr>
            <a:lstStyle/>
            <a:p>
              <a:pPr>
                <a:spcBef>
                  <a:spcPct val="50000"/>
                </a:spcBef>
              </a:pPr>
              <a:r>
                <a:rPr lang="zh-CN" altLang="en-US" dirty="0"/>
                <a:t>＋</a:t>
              </a:r>
              <a:r>
                <a:rPr lang="en-US" altLang="zh-CN" dirty="0"/>
                <a:t>V</a:t>
              </a:r>
              <a:endParaRPr lang="en-US" altLang="zh-CN" baseline="-25000" dirty="0"/>
            </a:p>
          </p:txBody>
        </p:sp>
        <p:sp>
          <p:nvSpPr>
            <p:cNvPr id="30742" name="Line 22"/>
            <p:cNvSpPr>
              <a:spLocks noChangeShapeType="1"/>
            </p:cNvSpPr>
            <p:nvPr/>
          </p:nvSpPr>
          <p:spPr bwMode="auto">
            <a:xfrm>
              <a:off x="2304" y="1584"/>
              <a:ext cx="0" cy="192"/>
            </a:xfrm>
            <a:prstGeom prst="line">
              <a:avLst/>
            </a:prstGeom>
            <a:noFill/>
            <a:ln w="9525">
              <a:solidFill>
                <a:schemeClr val="tx1"/>
              </a:solidFill>
              <a:prstDash val="dash"/>
              <a:round/>
              <a:headEnd/>
              <a:tailEnd/>
            </a:ln>
            <a:effectLst/>
          </p:spPr>
          <p:txBody>
            <a:bodyPr/>
            <a:lstStyle/>
            <a:p>
              <a:endParaRPr lang="zh-CN" altLang="en-US" sz="2400"/>
            </a:p>
          </p:txBody>
        </p:sp>
        <p:sp>
          <p:nvSpPr>
            <p:cNvPr id="30743" name="Line 23"/>
            <p:cNvSpPr>
              <a:spLocks noChangeShapeType="1"/>
            </p:cNvSpPr>
            <p:nvPr/>
          </p:nvSpPr>
          <p:spPr bwMode="auto">
            <a:xfrm>
              <a:off x="2256" y="1776"/>
              <a:ext cx="96" cy="0"/>
            </a:xfrm>
            <a:prstGeom prst="line">
              <a:avLst/>
            </a:prstGeom>
            <a:noFill/>
            <a:ln w="19050">
              <a:solidFill>
                <a:schemeClr val="tx1"/>
              </a:solidFill>
              <a:round/>
              <a:headEnd/>
              <a:tailEnd/>
            </a:ln>
            <a:effectLst/>
          </p:spPr>
          <p:txBody>
            <a:bodyPr/>
            <a:lstStyle/>
            <a:p>
              <a:endParaRPr lang="zh-CN" altLang="en-US" sz="2400"/>
            </a:p>
          </p:txBody>
        </p:sp>
        <p:sp>
          <p:nvSpPr>
            <p:cNvPr id="30744" name="Line 24"/>
            <p:cNvSpPr>
              <a:spLocks noChangeShapeType="1"/>
            </p:cNvSpPr>
            <p:nvPr/>
          </p:nvSpPr>
          <p:spPr bwMode="auto">
            <a:xfrm>
              <a:off x="2256" y="1824"/>
              <a:ext cx="96" cy="0"/>
            </a:xfrm>
            <a:prstGeom prst="line">
              <a:avLst/>
            </a:prstGeom>
            <a:noFill/>
            <a:ln w="19050">
              <a:solidFill>
                <a:schemeClr val="tx1"/>
              </a:solidFill>
              <a:round/>
              <a:headEnd/>
              <a:tailEnd/>
            </a:ln>
            <a:effectLst/>
          </p:spPr>
          <p:txBody>
            <a:bodyPr/>
            <a:lstStyle/>
            <a:p>
              <a:endParaRPr lang="zh-CN" altLang="en-US" sz="2400"/>
            </a:p>
          </p:txBody>
        </p:sp>
        <p:sp>
          <p:nvSpPr>
            <p:cNvPr id="30745" name="Line 25"/>
            <p:cNvSpPr>
              <a:spLocks noChangeShapeType="1"/>
            </p:cNvSpPr>
            <p:nvPr/>
          </p:nvSpPr>
          <p:spPr bwMode="auto">
            <a:xfrm>
              <a:off x="2016" y="2016"/>
              <a:ext cx="288" cy="0"/>
            </a:xfrm>
            <a:prstGeom prst="line">
              <a:avLst/>
            </a:prstGeom>
            <a:noFill/>
            <a:ln w="9525">
              <a:solidFill>
                <a:schemeClr val="tx1"/>
              </a:solidFill>
              <a:prstDash val="dash"/>
              <a:round/>
              <a:headEnd/>
              <a:tailEnd/>
            </a:ln>
            <a:effectLst/>
          </p:spPr>
          <p:txBody>
            <a:bodyPr/>
            <a:lstStyle/>
            <a:p>
              <a:endParaRPr lang="zh-CN" altLang="en-US" sz="2400"/>
            </a:p>
          </p:txBody>
        </p:sp>
        <p:sp>
          <p:nvSpPr>
            <p:cNvPr id="30746" name="Line 26"/>
            <p:cNvSpPr>
              <a:spLocks noChangeShapeType="1"/>
            </p:cNvSpPr>
            <p:nvPr/>
          </p:nvSpPr>
          <p:spPr bwMode="auto">
            <a:xfrm flipV="1">
              <a:off x="2304" y="1824"/>
              <a:ext cx="0" cy="192"/>
            </a:xfrm>
            <a:prstGeom prst="line">
              <a:avLst/>
            </a:prstGeom>
            <a:noFill/>
            <a:ln w="9525">
              <a:solidFill>
                <a:schemeClr val="tx1"/>
              </a:solidFill>
              <a:prstDash val="dash"/>
              <a:round/>
              <a:headEnd/>
              <a:tailEnd/>
            </a:ln>
            <a:effectLst/>
          </p:spPr>
          <p:txBody>
            <a:bodyPr/>
            <a:lstStyle/>
            <a:p>
              <a:endParaRPr lang="zh-CN" altLang="en-US" sz="2400"/>
            </a:p>
          </p:txBody>
        </p:sp>
        <p:sp>
          <p:nvSpPr>
            <p:cNvPr id="30747" name="Rectangle 27"/>
            <p:cNvSpPr>
              <a:spLocks noChangeArrowheads="1"/>
            </p:cNvSpPr>
            <p:nvPr/>
          </p:nvSpPr>
          <p:spPr bwMode="auto">
            <a:xfrm>
              <a:off x="2352" y="1680"/>
              <a:ext cx="290" cy="190"/>
            </a:xfrm>
            <a:prstGeom prst="rect">
              <a:avLst/>
            </a:prstGeom>
            <a:noFill/>
            <a:ln w="9525">
              <a:noFill/>
              <a:miter lim="800000"/>
              <a:headEnd/>
              <a:tailEnd/>
            </a:ln>
            <a:effectLst/>
          </p:spPr>
          <p:txBody>
            <a:bodyPr wrap="none">
              <a:spAutoFit/>
            </a:bodyPr>
            <a:lstStyle/>
            <a:p>
              <a:pPr algn="l"/>
              <a:r>
                <a:rPr lang="en-US" altLang="zh-CN"/>
                <a:t>C</a:t>
              </a:r>
              <a:r>
                <a:rPr lang="en-US" altLang="zh-CN" baseline="-25000"/>
                <a:t>0</a:t>
              </a:r>
            </a:p>
          </p:txBody>
        </p:sp>
        <p:sp>
          <p:nvSpPr>
            <p:cNvPr id="30748" name="Line 28"/>
            <p:cNvSpPr>
              <a:spLocks noChangeShapeType="1"/>
            </p:cNvSpPr>
            <p:nvPr/>
          </p:nvSpPr>
          <p:spPr bwMode="auto">
            <a:xfrm flipV="1">
              <a:off x="1776" y="1056"/>
              <a:ext cx="1200" cy="624"/>
            </a:xfrm>
            <a:prstGeom prst="line">
              <a:avLst/>
            </a:prstGeom>
            <a:noFill/>
            <a:ln w="19050">
              <a:solidFill>
                <a:schemeClr val="tx1"/>
              </a:solidFill>
              <a:round/>
              <a:headEnd/>
              <a:tailEnd type="triangle" w="med" len="med"/>
            </a:ln>
            <a:effectLst/>
          </p:spPr>
          <p:txBody>
            <a:bodyPr/>
            <a:lstStyle/>
            <a:p>
              <a:endParaRPr lang="zh-CN" altLang="en-US" sz="2400"/>
            </a:p>
          </p:txBody>
        </p:sp>
        <p:sp>
          <p:nvSpPr>
            <p:cNvPr id="30749" name="Rectangle 29"/>
            <p:cNvSpPr>
              <a:spLocks noChangeArrowheads="1"/>
            </p:cNvSpPr>
            <p:nvPr/>
          </p:nvSpPr>
          <p:spPr bwMode="auto">
            <a:xfrm>
              <a:off x="3040" y="960"/>
              <a:ext cx="773" cy="190"/>
            </a:xfrm>
            <a:prstGeom prst="rect">
              <a:avLst/>
            </a:prstGeom>
            <a:noFill/>
            <a:ln w="9525">
              <a:noFill/>
              <a:miter lim="800000"/>
              <a:headEnd/>
              <a:tailEnd/>
            </a:ln>
            <a:effectLst/>
          </p:spPr>
          <p:txBody>
            <a:bodyPr wrap="none">
              <a:spAutoFit/>
            </a:bodyPr>
            <a:lstStyle/>
            <a:p>
              <a:pPr algn="l"/>
              <a:r>
                <a:rPr lang="zh-CN" altLang="en-US" dirty="0"/>
                <a:t>入射粒子</a:t>
              </a:r>
            </a:p>
          </p:txBody>
        </p:sp>
        <p:sp>
          <p:nvSpPr>
            <p:cNvPr id="30768" name="Rectangle 48"/>
            <p:cNvSpPr>
              <a:spLocks noChangeArrowheads="1"/>
            </p:cNvSpPr>
            <p:nvPr/>
          </p:nvSpPr>
          <p:spPr bwMode="auto">
            <a:xfrm>
              <a:off x="3322" y="1329"/>
              <a:ext cx="1095" cy="190"/>
            </a:xfrm>
            <a:prstGeom prst="rect">
              <a:avLst/>
            </a:prstGeom>
            <a:noFill/>
            <a:ln w="9525">
              <a:solidFill>
                <a:srgbClr val="996633"/>
              </a:solidFill>
              <a:miter lim="800000"/>
              <a:headEnd/>
              <a:tailEnd/>
            </a:ln>
            <a:effectLst/>
          </p:spPr>
          <p:txBody>
            <a:bodyPr wrap="none">
              <a:spAutoFit/>
            </a:bodyPr>
            <a:lstStyle/>
            <a:p>
              <a:pPr algn="l"/>
              <a:r>
                <a:rPr lang="zh-CN" altLang="en-US">
                  <a:solidFill>
                    <a:srgbClr val="996633"/>
                  </a:solidFill>
                </a:rPr>
                <a:t>充有工作气体</a:t>
              </a:r>
            </a:p>
          </p:txBody>
        </p:sp>
        <p:sp>
          <p:nvSpPr>
            <p:cNvPr id="30769" name="Line 49"/>
            <p:cNvSpPr>
              <a:spLocks noChangeShapeType="1"/>
            </p:cNvSpPr>
            <p:nvPr/>
          </p:nvSpPr>
          <p:spPr bwMode="auto">
            <a:xfrm flipH="1">
              <a:off x="2928" y="1392"/>
              <a:ext cx="394" cy="0"/>
            </a:xfrm>
            <a:prstGeom prst="line">
              <a:avLst/>
            </a:prstGeom>
            <a:noFill/>
            <a:ln w="9525">
              <a:solidFill>
                <a:srgbClr val="996633"/>
              </a:solidFill>
              <a:round/>
              <a:headEnd/>
              <a:tailEnd type="triangle" w="med" len="med"/>
            </a:ln>
            <a:effectLst/>
          </p:spPr>
          <p:txBody>
            <a:bodyPr/>
            <a:lstStyle/>
            <a:p>
              <a:endParaRPr lang="zh-CN" altLang="en-US" sz="2400"/>
            </a:p>
          </p:txBody>
        </p:sp>
        <p:sp>
          <p:nvSpPr>
            <p:cNvPr id="30779" name="Oval 59"/>
            <p:cNvSpPr>
              <a:spLocks noChangeArrowheads="1"/>
            </p:cNvSpPr>
            <p:nvPr/>
          </p:nvSpPr>
          <p:spPr bwMode="auto">
            <a:xfrm>
              <a:off x="2256" y="1392"/>
              <a:ext cx="48" cy="48"/>
            </a:xfrm>
            <a:prstGeom prst="ellipse">
              <a:avLst/>
            </a:prstGeom>
            <a:solidFill>
              <a:srgbClr val="FF0000"/>
            </a:solidFill>
            <a:ln w="9525">
              <a:noFill/>
              <a:round/>
              <a:headEnd/>
              <a:tailEnd/>
            </a:ln>
            <a:effectLst/>
          </p:spPr>
          <p:txBody>
            <a:bodyPr wrap="none" anchor="ctr"/>
            <a:lstStyle/>
            <a:p>
              <a:endParaRPr lang="zh-CN" altLang="en-US" sz="2400"/>
            </a:p>
          </p:txBody>
        </p:sp>
        <p:sp>
          <p:nvSpPr>
            <p:cNvPr id="30780" name="Oval 60"/>
            <p:cNvSpPr>
              <a:spLocks noChangeArrowheads="1"/>
            </p:cNvSpPr>
            <p:nvPr/>
          </p:nvSpPr>
          <p:spPr bwMode="auto">
            <a:xfrm>
              <a:off x="2304" y="1344"/>
              <a:ext cx="48" cy="48"/>
            </a:xfrm>
            <a:prstGeom prst="ellipse">
              <a:avLst/>
            </a:prstGeom>
            <a:solidFill>
              <a:srgbClr val="FF0000"/>
            </a:solidFill>
            <a:ln w="9525">
              <a:noFill/>
              <a:round/>
              <a:headEnd/>
              <a:tailEnd/>
            </a:ln>
            <a:effectLst/>
          </p:spPr>
          <p:txBody>
            <a:bodyPr wrap="none" anchor="ctr"/>
            <a:lstStyle/>
            <a:p>
              <a:endParaRPr lang="zh-CN" altLang="en-US" sz="2400"/>
            </a:p>
          </p:txBody>
        </p:sp>
        <p:sp>
          <p:nvSpPr>
            <p:cNvPr id="30781" name="Oval 61"/>
            <p:cNvSpPr>
              <a:spLocks noChangeArrowheads="1"/>
            </p:cNvSpPr>
            <p:nvPr/>
          </p:nvSpPr>
          <p:spPr bwMode="auto">
            <a:xfrm>
              <a:off x="2400" y="1344"/>
              <a:ext cx="48" cy="48"/>
            </a:xfrm>
            <a:prstGeom prst="ellipse">
              <a:avLst/>
            </a:prstGeom>
            <a:solidFill>
              <a:srgbClr val="FF0000"/>
            </a:solidFill>
            <a:ln w="9525">
              <a:noFill/>
              <a:round/>
              <a:headEnd/>
              <a:tailEnd/>
            </a:ln>
            <a:effectLst/>
          </p:spPr>
          <p:txBody>
            <a:bodyPr wrap="none" anchor="ctr"/>
            <a:lstStyle/>
            <a:p>
              <a:endParaRPr lang="zh-CN" altLang="en-US" sz="2400"/>
            </a:p>
          </p:txBody>
        </p:sp>
        <p:sp>
          <p:nvSpPr>
            <p:cNvPr id="30782" name="Oval 62"/>
            <p:cNvSpPr>
              <a:spLocks noChangeArrowheads="1"/>
            </p:cNvSpPr>
            <p:nvPr/>
          </p:nvSpPr>
          <p:spPr bwMode="auto">
            <a:xfrm>
              <a:off x="2448" y="1296"/>
              <a:ext cx="48" cy="48"/>
            </a:xfrm>
            <a:prstGeom prst="ellipse">
              <a:avLst/>
            </a:prstGeom>
            <a:solidFill>
              <a:srgbClr val="FF0000"/>
            </a:solidFill>
            <a:ln w="9525">
              <a:noFill/>
              <a:round/>
              <a:headEnd/>
              <a:tailEnd/>
            </a:ln>
            <a:effectLst/>
          </p:spPr>
          <p:txBody>
            <a:bodyPr wrap="none" anchor="ctr"/>
            <a:lstStyle/>
            <a:p>
              <a:endParaRPr lang="zh-CN" altLang="en-US" sz="2400"/>
            </a:p>
          </p:txBody>
        </p:sp>
        <p:sp>
          <p:nvSpPr>
            <p:cNvPr id="30783" name="Oval 63"/>
            <p:cNvSpPr>
              <a:spLocks noChangeArrowheads="1"/>
            </p:cNvSpPr>
            <p:nvPr/>
          </p:nvSpPr>
          <p:spPr bwMode="auto">
            <a:xfrm>
              <a:off x="2496" y="1248"/>
              <a:ext cx="48" cy="48"/>
            </a:xfrm>
            <a:prstGeom prst="ellipse">
              <a:avLst/>
            </a:prstGeom>
            <a:solidFill>
              <a:srgbClr val="FF0000"/>
            </a:solidFill>
            <a:ln w="9525">
              <a:noFill/>
              <a:round/>
              <a:headEnd/>
              <a:tailEnd/>
            </a:ln>
            <a:effectLst/>
          </p:spPr>
          <p:txBody>
            <a:bodyPr wrap="none" anchor="ctr"/>
            <a:lstStyle/>
            <a:p>
              <a:endParaRPr lang="zh-CN" altLang="en-US" sz="2400"/>
            </a:p>
          </p:txBody>
        </p:sp>
        <p:sp>
          <p:nvSpPr>
            <p:cNvPr id="30784" name="Oval 64"/>
            <p:cNvSpPr>
              <a:spLocks noChangeArrowheads="1"/>
            </p:cNvSpPr>
            <p:nvPr/>
          </p:nvSpPr>
          <p:spPr bwMode="auto">
            <a:xfrm>
              <a:off x="2592" y="1200"/>
              <a:ext cx="48" cy="48"/>
            </a:xfrm>
            <a:prstGeom prst="ellipse">
              <a:avLst/>
            </a:prstGeom>
            <a:solidFill>
              <a:srgbClr val="FF0000"/>
            </a:solidFill>
            <a:ln w="9525">
              <a:noFill/>
              <a:round/>
              <a:headEnd/>
              <a:tailEnd/>
            </a:ln>
            <a:effectLst/>
          </p:spPr>
          <p:txBody>
            <a:bodyPr wrap="none" anchor="ctr"/>
            <a:lstStyle/>
            <a:p>
              <a:endParaRPr lang="zh-CN" altLang="en-US" sz="2400"/>
            </a:p>
          </p:txBody>
        </p:sp>
      </p:grpSp>
      <p:grpSp>
        <p:nvGrpSpPr>
          <p:cNvPr id="3" name="Group 68"/>
          <p:cNvGrpSpPr>
            <a:grpSpLocks/>
          </p:cNvGrpSpPr>
          <p:nvPr/>
        </p:nvGrpSpPr>
        <p:grpSpPr bwMode="auto">
          <a:xfrm>
            <a:off x="2286000" y="3654426"/>
            <a:ext cx="6174582" cy="2974976"/>
            <a:chOff x="406" y="2302"/>
            <a:chExt cx="5186" cy="1874"/>
          </a:xfrm>
        </p:grpSpPr>
        <p:grpSp>
          <p:nvGrpSpPr>
            <p:cNvPr id="4" name="Group 53"/>
            <p:cNvGrpSpPr>
              <a:grpSpLocks/>
            </p:cNvGrpSpPr>
            <p:nvPr/>
          </p:nvGrpSpPr>
          <p:grpSpPr bwMode="auto">
            <a:xfrm>
              <a:off x="559" y="2302"/>
              <a:ext cx="3460" cy="914"/>
              <a:chOff x="-113" y="814"/>
              <a:chExt cx="3460" cy="914"/>
            </a:xfrm>
          </p:grpSpPr>
          <p:sp>
            <p:nvSpPr>
              <p:cNvPr id="30772" name="Rectangle 52"/>
              <p:cNvSpPr>
                <a:spLocks noChangeArrowheads="1"/>
              </p:cNvSpPr>
              <p:nvPr/>
            </p:nvSpPr>
            <p:spPr bwMode="auto">
              <a:xfrm>
                <a:off x="-113" y="814"/>
                <a:ext cx="3460" cy="914"/>
              </a:xfrm>
              <a:prstGeom prst="rect">
                <a:avLst/>
              </a:prstGeom>
              <a:solidFill>
                <a:schemeClr val="accent1"/>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chemeClr val="accent1"/>
                </a:extrusionClr>
              </a:sp3d>
            </p:spPr>
            <p:txBody>
              <a:bodyPr wrap="none" anchor="ctr">
                <a:flatTx/>
              </a:bodyPr>
              <a:lstStyle/>
              <a:p>
                <a:endParaRPr lang="zh-CN" altLang="en-US"/>
              </a:p>
            </p:txBody>
          </p:sp>
          <p:pic>
            <p:nvPicPr>
              <p:cNvPr id="30770" name="Picture 50"/>
              <p:cNvPicPr>
                <a:picLocks noChangeAspect="1" noChangeArrowheads="1"/>
              </p:cNvPicPr>
              <p:nvPr/>
            </p:nvPicPr>
            <p:blipFill>
              <a:blip r:embed="rId3"/>
              <a:srcRect/>
              <a:stretch>
                <a:fillRect/>
              </a:stretch>
            </p:blipFill>
            <p:spPr bwMode="auto">
              <a:xfrm>
                <a:off x="-27" y="814"/>
                <a:ext cx="3374" cy="873"/>
              </a:xfrm>
              <a:prstGeom prst="rect">
                <a:avLst/>
              </a:prstGeom>
              <a:solidFill>
                <a:srgbClr val="CCFF33"/>
              </a:solidFill>
              <a:ln w="9525">
                <a:noFill/>
                <a:miter lim="800000"/>
                <a:headEnd/>
                <a:tailEnd/>
              </a:ln>
              <a:effectLst/>
            </p:spPr>
          </p:pic>
        </p:grpSp>
        <p:graphicFrame>
          <p:nvGraphicFramePr>
            <p:cNvPr id="30774" name="Object 54"/>
            <p:cNvGraphicFramePr>
              <a:graphicFrameLocks noChangeAspect="1"/>
            </p:cNvGraphicFramePr>
            <p:nvPr>
              <p:extLst>
                <p:ext uri="{D42A27DB-BD31-4B8C-83A1-F6EECF244321}">
                  <p14:modId xmlns:p14="http://schemas.microsoft.com/office/powerpoint/2010/main" val="2228535232"/>
                </p:ext>
              </p:extLst>
            </p:nvPr>
          </p:nvGraphicFramePr>
          <p:xfrm>
            <a:off x="406" y="3312"/>
            <a:ext cx="2640" cy="432"/>
          </p:xfrm>
          <a:graphic>
            <a:graphicData uri="http://schemas.openxmlformats.org/presentationml/2006/ole">
              <mc:AlternateContent xmlns:mc="http://schemas.openxmlformats.org/markup-compatibility/2006">
                <mc:Choice xmlns:v="urn:schemas-microsoft-com:vml" Requires="v">
                  <p:oleObj spid="_x0000_s201352" name="Equation" r:id="rId4" imgW="2184120" imgH="495000" progId="Equation.3">
                    <p:embed/>
                  </p:oleObj>
                </mc:Choice>
                <mc:Fallback>
                  <p:oleObj name="Equation" r:id="rId4" imgW="2184120" imgH="495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 y="3312"/>
                          <a:ext cx="2640" cy="432"/>
                        </a:xfrm>
                        <a:prstGeom prst="rect">
                          <a:avLst/>
                        </a:prstGeom>
                        <a:noFill/>
                        <a:ln w="9525">
                          <a:solidFill>
                            <a:srgbClr val="996633"/>
                          </a:solidFill>
                          <a:miter lim="800000"/>
                          <a:headEnd/>
                          <a:tailEnd/>
                        </a:ln>
                        <a:extLst/>
                      </p:spPr>
                    </p:pic>
                  </p:oleObj>
                </mc:Fallback>
              </mc:AlternateContent>
            </a:graphicData>
          </a:graphic>
        </p:graphicFrame>
        <p:sp>
          <p:nvSpPr>
            <p:cNvPr id="30776" name="Line 56"/>
            <p:cNvSpPr>
              <a:spLocks noChangeShapeType="1"/>
            </p:cNvSpPr>
            <p:nvPr/>
          </p:nvSpPr>
          <p:spPr bwMode="auto">
            <a:xfrm flipV="1">
              <a:off x="1440" y="2976"/>
              <a:ext cx="288" cy="336"/>
            </a:xfrm>
            <a:prstGeom prst="line">
              <a:avLst/>
            </a:prstGeom>
            <a:noFill/>
            <a:ln w="9525">
              <a:solidFill>
                <a:srgbClr val="996633"/>
              </a:solidFill>
              <a:round/>
              <a:headEnd/>
              <a:tailEnd type="triangle" w="med" len="med"/>
            </a:ln>
            <a:effectLst/>
          </p:spPr>
          <p:txBody>
            <a:bodyPr/>
            <a:lstStyle/>
            <a:p>
              <a:endParaRPr lang="zh-CN" altLang="en-US"/>
            </a:p>
          </p:txBody>
        </p:sp>
        <p:graphicFrame>
          <p:nvGraphicFramePr>
            <p:cNvPr id="30785" name="Object 65"/>
            <p:cNvGraphicFramePr>
              <a:graphicFrameLocks noChangeAspect="1"/>
            </p:cNvGraphicFramePr>
            <p:nvPr>
              <p:extLst>
                <p:ext uri="{D42A27DB-BD31-4B8C-83A1-F6EECF244321}">
                  <p14:modId xmlns:p14="http://schemas.microsoft.com/office/powerpoint/2010/main" val="2865394594"/>
                </p:ext>
              </p:extLst>
            </p:nvPr>
          </p:nvGraphicFramePr>
          <p:xfrm>
            <a:off x="3354" y="3456"/>
            <a:ext cx="2177" cy="704"/>
          </p:xfrm>
          <a:graphic>
            <a:graphicData uri="http://schemas.openxmlformats.org/presentationml/2006/ole">
              <mc:AlternateContent xmlns:mc="http://schemas.openxmlformats.org/markup-compatibility/2006">
                <mc:Choice xmlns:v="urn:schemas-microsoft-com:vml" Requires="v">
                  <p:oleObj spid="_x0000_s201353" name="Equation" r:id="rId6" imgW="1460160" imgH="799920" progId="Equation.3">
                    <p:embed/>
                  </p:oleObj>
                </mc:Choice>
                <mc:Fallback>
                  <p:oleObj name="Equation" r:id="rId6" imgW="1460160" imgH="79992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4" y="3456"/>
                          <a:ext cx="2177" cy="704"/>
                        </a:xfrm>
                        <a:prstGeom prst="rect">
                          <a:avLst/>
                        </a:prstGeom>
                        <a:noFill/>
                        <a:extLst/>
                      </p:spPr>
                    </p:pic>
                  </p:oleObj>
                </mc:Fallback>
              </mc:AlternateContent>
            </a:graphicData>
          </a:graphic>
        </p:graphicFrame>
        <p:sp>
          <p:nvSpPr>
            <p:cNvPr id="30786" name="Rectangle 66"/>
            <p:cNvSpPr>
              <a:spLocks noChangeArrowheads="1"/>
            </p:cNvSpPr>
            <p:nvPr/>
          </p:nvSpPr>
          <p:spPr bwMode="auto">
            <a:xfrm>
              <a:off x="3227" y="3408"/>
              <a:ext cx="2365" cy="768"/>
            </a:xfrm>
            <a:prstGeom prst="rect">
              <a:avLst/>
            </a:prstGeom>
            <a:noFill/>
            <a:ln w="9525">
              <a:solidFill>
                <a:srgbClr val="996633"/>
              </a:solidFill>
              <a:miter lim="800000"/>
              <a:headEnd/>
              <a:tailEnd/>
            </a:ln>
            <a:effectLst/>
          </p:spPr>
          <p:txBody>
            <a:bodyPr wrap="none" anchor="ctr"/>
            <a:lstStyle/>
            <a:p>
              <a:endParaRPr lang="zh-CN" altLang="en-US"/>
            </a:p>
          </p:txBody>
        </p:sp>
        <p:sp>
          <p:nvSpPr>
            <p:cNvPr id="30787" name="Line 67"/>
            <p:cNvSpPr>
              <a:spLocks noChangeShapeType="1"/>
            </p:cNvSpPr>
            <p:nvPr/>
          </p:nvSpPr>
          <p:spPr bwMode="auto">
            <a:xfrm flipH="1" flipV="1">
              <a:off x="3216" y="2976"/>
              <a:ext cx="576" cy="432"/>
            </a:xfrm>
            <a:prstGeom prst="line">
              <a:avLst/>
            </a:prstGeom>
            <a:noFill/>
            <a:ln w="9525">
              <a:solidFill>
                <a:srgbClr val="996633"/>
              </a:solidFill>
              <a:round/>
              <a:headEnd/>
              <a:tailEnd type="triangle" w="med" len="med"/>
            </a:ln>
            <a:effectLst/>
          </p:spPr>
          <p:txBody>
            <a:bodyPr/>
            <a:lstStyle/>
            <a:p>
              <a:endParaRPr lang="zh-CN" altLang="en-US"/>
            </a:p>
          </p:txBody>
        </p:sp>
      </p:grpSp>
      <p:sp>
        <p:nvSpPr>
          <p:cNvPr id="47" name="标题 1"/>
          <p:cNvSpPr txBox="1">
            <a:spLocks/>
          </p:cNvSpPr>
          <p:nvPr/>
        </p:nvSpPr>
        <p:spPr>
          <a:xfrm>
            <a:off x="683568" y="0"/>
            <a:ext cx="7812360" cy="764702"/>
          </a:xfrm>
          <a:prstGeom prst="rect">
            <a:avLst/>
          </a:prstGeom>
          <a:solidFill>
            <a:schemeClr val="bg1"/>
          </a:soli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CN" altLang="en-US" dirty="0"/>
              <a:t>气</a:t>
            </a:r>
            <a:r>
              <a:rPr lang="zh-CN" altLang="en-US" dirty="0" smtClean="0"/>
              <a:t>体探测器：粒子径迹测量的实现</a:t>
            </a:r>
            <a:endParaRPr lang="zh-CN" altLang="en-US" dirty="0"/>
          </a:p>
        </p:txBody>
      </p:sp>
      <p:sp>
        <p:nvSpPr>
          <p:cNvPr id="48" name="矩形 47">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5" name="矩形 4"/>
              <p:cNvSpPr/>
              <p:nvPr/>
            </p:nvSpPr>
            <p:spPr>
              <a:xfrm>
                <a:off x="691743" y="6260070"/>
                <a:ext cx="4793235" cy="369332"/>
              </a:xfrm>
              <a:prstGeom prst="rect">
                <a:avLst/>
              </a:prstGeom>
            </p:spPr>
            <p:txBody>
              <a:bodyPr wrap="none">
                <a:spAutoFit/>
              </a:bodyPr>
              <a:lstStyle/>
              <a:p>
                <a:r>
                  <a:rPr lang="zh-CN" altLang="en-US" dirty="0" smtClean="0">
                    <a:solidFill>
                      <a:srgbClr val="FF0000"/>
                    </a:solidFill>
                  </a:rPr>
                  <a:t>气体倍增系数，最大可达</a:t>
                </a:r>
                <a14:m>
                  <m:oMath xmlns:m="http://schemas.openxmlformats.org/officeDocument/2006/math">
                    <m:sSup>
                      <m:sSupPr>
                        <m:ctrlPr>
                          <a:rPr lang="en-US" altLang="zh-CN" i="1" smtClean="0">
                            <a:solidFill>
                              <a:srgbClr val="FF0000"/>
                            </a:solidFill>
                            <a:latin typeface="Cambria Math"/>
                          </a:rPr>
                        </m:ctrlPr>
                      </m:sSupPr>
                      <m:e>
                        <m:r>
                          <a:rPr lang="en-US" altLang="zh-CN" b="0" i="1" smtClean="0">
                            <a:solidFill>
                              <a:srgbClr val="FF0000"/>
                            </a:solidFill>
                            <a:latin typeface="Cambria Math"/>
                          </a:rPr>
                          <m:t>10</m:t>
                        </m:r>
                      </m:e>
                      <m:sup>
                        <m:r>
                          <a:rPr lang="en-US" altLang="zh-CN" b="0" i="1" smtClean="0">
                            <a:solidFill>
                              <a:srgbClr val="FF0000"/>
                            </a:solidFill>
                            <a:latin typeface="Cambria Math"/>
                          </a:rPr>
                          <m:t>8</m:t>
                        </m:r>
                      </m:sup>
                    </m:sSup>
                    <m:r>
                      <a:rPr lang="zh-CN" altLang="en-US" b="0" i="1" smtClean="0">
                        <a:solidFill>
                          <a:srgbClr val="FF0000"/>
                        </a:solidFill>
                        <a:latin typeface="Cambria Math"/>
                      </a:rPr>
                      <m:t>，</m:t>
                    </m:r>
                  </m:oMath>
                </a14:m>
                <a:r>
                  <a:rPr lang="zh-CN" altLang="en-US" dirty="0" smtClean="0">
                    <a:solidFill>
                      <a:srgbClr val="FF0000"/>
                    </a:solidFill>
                  </a:rPr>
                  <a:t> </a:t>
                </a:r>
                <a:r>
                  <a:rPr lang="en-US" altLang="zh-CN" dirty="0" smtClean="0">
                    <a:solidFill>
                      <a:srgbClr val="FF0000"/>
                    </a:solidFill>
                  </a:rPr>
                  <a:t>R</a:t>
                </a:r>
                <a:r>
                  <a:rPr lang="en-US" altLang="zh-CN" dirty="0" smtClean="0">
                    <a:solidFill>
                      <a:srgbClr val="FF0000"/>
                    </a:solidFill>
                    <a:latin typeface="Times New Roman"/>
                    <a:cs typeface="Times New Roman"/>
                  </a:rPr>
                  <a:t>ä</a:t>
                </a:r>
                <a:r>
                  <a:rPr lang="en-US" altLang="zh-CN" dirty="0" smtClean="0">
                    <a:solidFill>
                      <a:srgbClr val="FF0000"/>
                    </a:solidFill>
                  </a:rPr>
                  <a:t>ther Limit</a:t>
                </a:r>
                <a:r>
                  <a:rPr lang="zh-CN" altLang="en-US" dirty="0" smtClean="0">
                    <a:solidFill>
                      <a:srgbClr val="FF0000"/>
                    </a:solidFill>
                  </a:rPr>
                  <a:t>。</a:t>
                </a:r>
                <a:endParaRPr lang="en-US" altLang="zh-CN" dirty="0" smtClean="0">
                  <a:solidFill>
                    <a:srgbClr val="FF0000"/>
                  </a:solidFill>
                </a:endParaRPr>
              </a:p>
            </p:txBody>
          </p:sp>
        </mc:Choice>
        <mc:Fallback>
          <p:sp>
            <p:nvSpPr>
              <p:cNvPr id="5" name="矩形 4"/>
              <p:cNvSpPr>
                <a:spLocks noRot="1" noChangeAspect="1" noMove="1" noResize="1" noEditPoints="1" noAdjustHandles="1" noChangeArrowheads="1" noChangeShapeType="1" noTextEdit="1"/>
              </p:cNvSpPr>
              <p:nvPr/>
            </p:nvSpPr>
            <p:spPr>
              <a:xfrm>
                <a:off x="691743" y="6260070"/>
                <a:ext cx="4793235" cy="369332"/>
              </a:xfrm>
              <a:prstGeom prst="rect">
                <a:avLst/>
              </a:prstGeom>
              <a:blipFill rotWithShape="1">
                <a:blip r:embed="rId8"/>
                <a:stretch>
                  <a:fillRect l="-1017" t="-11475" r="-254" b="-26230"/>
                </a:stretch>
              </a:blipFill>
            </p:spPr>
            <p:txBody>
              <a:bodyPr/>
              <a:lstStyle/>
              <a:p>
                <a:r>
                  <a:rPr lang="zh-CN" altLang="en-US">
                    <a:noFill/>
                  </a:rPr>
                  <a:t> </a:t>
                </a:r>
              </a:p>
            </p:txBody>
          </p:sp>
        </mc:Fallback>
      </mc:AlternateContent>
      <p:cxnSp>
        <p:nvCxnSpPr>
          <p:cNvPr id="7" name="直接连接符 6"/>
          <p:cNvCxnSpPr/>
          <p:nvPr/>
        </p:nvCxnSpPr>
        <p:spPr>
          <a:xfrm>
            <a:off x="6804248" y="5805264"/>
            <a:ext cx="16563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0" y="59534"/>
            <a:ext cx="9144000" cy="523220"/>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sz="2800" dirty="0" smtClean="0">
                <a:latin typeface="Times New Roman" panose="02020603050405020304" pitchFamily="18" charset="0"/>
                <a:cs typeface="Times New Roman" panose="02020603050405020304" pitchFamily="18" charset="0"/>
              </a:rPr>
              <a:t>重离子物理的兴起</a:t>
            </a:r>
            <a:endParaRPr lang="zh-CN" altLang="en-US" sz="28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128662"/>
            <a:ext cx="9144000" cy="4893647"/>
          </a:xfrm>
          <a:prstGeom prst="rect">
            <a:avLst/>
          </a:prstGeom>
          <a:noFill/>
          <a:ln>
            <a:noFill/>
          </a:ln>
        </p:spPr>
        <p:txBody>
          <a:bodyPr wrap="square">
            <a:spAutoFit/>
          </a:bodyPr>
          <a:lstStyle/>
          <a:p>
            <a:pPr algn="just"/>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超铀元素的诱发裂变，产生种类众多的原子核；重原子核熔合，生成更重的原子核。</a:t>
            </a:r>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Jocelyn Bell </a:t>
            </a:r>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等人发现脉冲星，为中子星的存在提供证据。</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B2FH(Burbidge, Fowler and </a:t>
            </a:r>
            <a:r>
              <a:rPr lang="en-US" altLang="zh-CN" sz="2400" dirty="0" smtClean="0"/>
              <a:t>Hoyle</a:t>
            </a: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提出恒星核合成理论；</a:t>
            </a:r>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李政</a:t>
            </a:r>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道先生提出用相对论性重离子碰撞来解释丢失的对称性和看不见的夸克这两个基本问题；</a:t>
            </a:r>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r>
              <a:rPr lang="zh-CN" altLang="en-US"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重离</a:t>
            </a:r>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子疗法自上世纪</a:t>
            </a: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70</a:t>
            </a:r>
            <a:r>
              <a:rPr lang="zh-CN" altLang="en-US"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年代以来得到快速发展。</a:t>
            </a:r>
            <a:endPar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endPar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algn="just"/>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41436316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620688"/>
          </a:xfrm>
          <a:noFill/>
        </p:spPr>
        <p:txBody>
          <a:bodyPr>
            <a:normAutofit fontScale="90000"/>
          </a:bodyPr>
          <a:lstStyle/>
          <a:p>
            <a:r>
              <a:rPr lang="zh-CN" altLang="en-US" dirty="0"/>
              <a:t>粒子在气体中的漂移运动</a:t>
            </a:r>
            <a:endParaRPr lang="en-US" altLang="zh-CN" dirty="0"/>
          </a:p>
        </p:txBody>
      </p:sp>
      <p:sp>
        <p:nvSpPr>
          <p:cNvPr id="3" name="内容占位符 2"/>
          <p:cNvSpPr>
            <a:spLocks noGrp="1"/>
          </p:cNvSpPr>
          <p:nvPr>
            <p:ph idx="1"/>
          </p:nvPr>
        </p:nvSpPr>
        <p:spPr>
          <a:xfrm>
            <a:off x="377534" y="6093296"/>
            <a:ext cx="8064896" cy="504056"/>
          </a:xfrm>
        </p:spPr>
        <p:txBody>
          <a:bodyPr>
            <a:normAutofit fontScale="62500" lnSpcReduction="20000"/>
          </a:bodyPr>
          <a:lstStyle/>
          <a:p>
            <a:pPr algn="r">
              <a:buNone/>
            </a:pPr>
            <a:r>
              <a:rPr lang="zh-CN" altLang="en-US" dirty="0">
                <a:solidFill>
                  <a:srgbClr val="FF0000"/>
                </a:solidFill>
              </a:rPr>
              <a:t>气</a:t>
            </a:r>
            <a:r>
              <a:rPr lang="zh-CN" altLang="en-US" dirty="0" smtClean="0">
                <a:solidFill>
                  <a:srgbClr val="FF0000"/>
                </a:solidFill>
              </a:rPr>
              <a:t>体中的电子</a:t>
            </a:r>
            <a:r>
              <a:rPr lang="zh-CN" altLang="en-US" dirty="0">
                <a:solidFill>
                  <a:srgbClr val="FF0000"/>
                </a:solidFill>
              </a:rPr>
              <a:t>和</a:t>
            </a:r>
            <a:r>
              <a:rPr lang="zh-CN" altLang="en-US" dirty="0" smtClean="0">
                <a:solidFill>
                  <a:srgbClr val="FF0000"/>
                </a:solidFill>
              </a:rPr>
              <a:t>离</a:t>
            </a:r>
            <a:r>
              <a:rPr lang="zh-CN" altLang="en-US" dirty="0">
                <a:solidFill>
                  <a:srgbClr val="FF0000"/>
                </a:solidFill>
              </a:rPr>
              <a:t>子</a:t>
            </a:r>
            <a:r>
              <a:rPr lang="zh-CN" altLang="en-US" dirty="0" smtClean="0">
                <a:solidFill>
                  <a:srgbClr val="FF0000"/>
                </a:solidFill>
              </a:rPr>
              <a:t>会发生</a:t>
            </a:r>
            <a:r>
              <a:rPr lang="zh-CN" altLang="en-US" dirty="0" smtClean="0">
                <a:solidFill>
                  <a:srgbClr val="FF0000"/>
                </a:solidFill>
              </a:rPr>
              <a:t>扩散</a:t>
            </a:r>
            <a:r>
              <a:rPr lang="zh-CN" altLang="en-US" dirty="0" smtClean="0">
                <a:solidFill>
                  <a:srgbClr val="FF0000"/>
                </a:solidFill>
              </a:rPr>
              <a:t>、</a:t>
            </a:r>
            <a:r>
              <a:rPr lang="zh-CN" altLang="en-US" dirty="0" smtClean="0">
                <a:solidFill>
                  <a:srgbClr val="FF0000"/>
                </a:solidFill>
              </a:rPr>
              <a:t>重组</a:t>
            </a:r>
            <a:r>
              <a:rPr lang="en-US" altLang="zh-CN" dirty="0" smtClean="0">
                <a:solidFill>
                  <a:srgbClr val="FF0000"/>
                </a:solidFill>
              </a:rPr>
              <a:t>(e-I)</a:t>
            </a:r>
            <a:r>
              <a:rPr lang="zh-CN" altLang="en-US" dirty="0" smtClean="0">
                <a:solidFill>
                  <a:srgbClr val="FF0000"/>
                </a:solidFill>
              </a:rPr>
              <a:t>和</a:t>
            </a:r>
            <a:r>
              <a:rPr lang="zh-CN" altLang="en-US" dirty="0">
                <a:solidFill>
                  <a:srgbClr val="FF0000"/>
                </a:solidFill>
              </a:rPr>
              <a:t>俘</a:t>
            </a:r>
            <a:r>
              <a:rPr lang="zh-CN" altLang="en-US" dirty="0" smtClean="0">
                <a:solidFill>
                  <a:srgbClr val="FF0000"/>
                </a:solidFill>
              </a:rPr>
              <a:t>获等</a:t>
            </a:r>
            <a:r>
              <a:rPr lang="zh-CN" altLang="en-US" dirty="0">
                <a:solidFill>
                  <a:srgbClr val="FF0000"/>
                </a:solidFill>
              </a:rPr>
              <a:t>效应</a:t>
            </a:r>
            <a:r>
              <a:rPr lang="zh-CN" altLang="en-US" dirty="0" smtClean="0">
                <a:solidFill>
                  <a:srgbClr val="FF0000"/>
                </a:solidFill>
              </a:rPr>
              <a:t>，在此略</a:t>
            </a:r>
            <a:r>
              <a:rPr lang="zh-CN" altLang="en-US" dirty="0">
                <a:solidFill>
                  <a:srgbClr val="FF0000"/>
                </a:solidFill>
              </a:rPr>
              <a:t>讲</a:t>
            </a:r>
            <a:endParaRPr lang="en-US" altLang="zh-CN" dirty="0">
              <a:solidFill>
                <a:srgbClr val="FF0000"/>
              </a:solidFill>
            </a:endParaRPr>
          </a:p>
        </p:txBody>
      </p:sp>
      <p:sp>
        <p:nvSpPr>
          <p:cNvPr id="4" name="内容占位符 2">
            <a:extLst>
              <a:ext uri="{FF2B5EF4-FFF2-40B4-BE49-F238E27FC236}">
                <a16:creationId xmlns:a16="http://schemas.microsoft.com/office/drawing/2014/main" xmlns="" id="{D51F4DD9-34C7-415E-A667-BDB1D6215496}"/>
              </a:ext>
            </a:extLst>
          </p:cNvPr>
          <p:cNvSpPr txBox="1">
            <a:spLocks/>
          </p:cNvSpPr>
          <p:nvPr/>
        </p:nvSpPr>
        <p:spPr>
          <a:xfrm>
            <a:off x="575556" y="857234"/>
            <a:ext cx="7668852" cy="9155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400" b="1" dirty="0" smtClean="0"/>
              <a:t>电子在气体中 </a:t>
            </a:r>
            <a:r>
              <a:rPr lang="en-US" altLang="zh-CN" sz="2400" b="1" dirty="0" smtClean="0"/>
              <a:t>“</a:t>
            </a:r>
            <a:r>
              <a:rPr lang="en-US" altLang="zh-CN" sz="2400" b="1" dirty="0"/>
              <a:t>Stop and go” </a:t>
            </a:r>
            <a:r>
              <a:rPr lang="zh-CN" altLang="en-US" sz="2400" b="1" dirty="0" smtClean="0"/>
              <a:t>的运动模式，会导致电子匀速</a:t>
            </a:r>
            <a:r>
              <a:rPr lang="zh-CN" altLang="en-US" sz="2400" b="1" dirty="0" smtClean="0">
                <a:solidFill>
                  <a:srgbClr val="0000FF"/>
                </a:solidFill>
              </a:rPr>
              <a:t>漂移</a:t>
            </a:r>
            <a:r>
              <a:rPr lang="zh-CN" altLang="en-US" sz="2400" b="1" dirty="0" smtClean="0"/>
              <a:t>的宏观效应。</a:t>
            </a:r>
            <a:endParaRPr lang="en-US" altLang="zh-CN" sz="2400" dirty="0"/>
          </a:p>
        </p:txBody>
      </p:sp>
      <p:pic>
        <p:nvPicPr>
          <p:cNvPr id="5" name="Picture 3">
            <a:extLst>
              <a:ext uri="{FF2B5EF4-FFF2-40B4-BE49-F238E27FC236}">
                <a16:creationId xmlns:a16="http://schemas.microsoft.com/office/drawing/2014/main" xmlns="" id="{15AD0A44-6533-4DDB-AF82-AB88087CF5D1}"/>
              </a:ext>
            </a:extLst>
          </p:cNvPr>
          <p:cNvPicPr>
            <a:picLocks noChangeAspect="1" noChangeArrowheads="1"/>
          </p:cNvPicPr>
          <p:nvPr/>
        </p:nvPicPr>
        <p:blipFill>
          <a:blip r:embed="rId2"/>
          <a:srcRect/>
          <a:stretch>
            <a:fillRect/>
          </a:stretch>
        </p:blipFill>
        <p:spPr bwMode="auto">
          <a:xfrm>
            <a:off x="575556" y="2080279"/>
            <a:ext cx="3402378" cy="3129490"/>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6" name="Object 4">
                <a:extLst>
                  <a:ext uri="{FF2B5EF4-FFF2-40B4-BE49-F238E27FC236}">
                    <a16:creationId xmlns:a16="http://schemas.microsoft.com/office/drawing/2014/main" xmlns="" id="{6C71CFE6-290A-4A65-8241-E3763623D506}"/>
                  </a:ext>
                </a:extLst>
              </p:cNvPr>
              <p:cNvSpPr txBox="1"/>
              <p:nvPr/>
            </p:nvSpPr>
            <p:spPr bwMode="auto">
              <a:xfrm>
                <a:off x="4234445" y="1876276"/>
                <a:ext cx="3584415" cy="832644"/>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zh-CN" altLang="en-US" sz="4400" i="1">
                          <a:solidFill>
                            <a:srgbClr val="000000"/>
                          </a:solidFill>
                          <a:latin typeface="Cambria Math" panose="02040503050406030204" pitchFamily="18" charset="0"/>
                        </a:rPr>
                        <m:t>𝑚</m:t>
                      </m:r>
                      <m:acc>
                        <m:accPr>
                          <m:chr m:val="̇"/>
                          <m:ctrlPr>
                            <a:rPr lang="zh-CN" altLang="en-US" sz="4400" i="1">
                              <a:solidFill>
                                <a:srgbClr val="000000"/>
                              </a:solidFill>
                              <a:latin typeface="Cambria Math"/>
                            </a:rPr>
                          </m:ctrlPr>
                        </m:accPr>
                        <m:e>
                          <m:r>
                            <a:rPr lang="zh-CN" altLang="en-US" sz="4400" i="1">
                              <a:solidFill>
                                <a:srgbClr val="000000"/>
                              </a:solidFill>
                              <a:latin typeface="Cambria Math" panose="02040503050406030204" pitchFamily="18" charset="0"/>
                            </a:rPr>
                            <m:t>𝐯</m:t>
                          </m:r>
                        </m:e>
                      </m:acc>
                      <m:r>
                        <a:rPr lang="zh-CN" altLang="en-US" sz="4400" i="1">
                          <a:solidFill>
                            <a:srgbClr val="000000"/>
                          </a:solidFill>
                          <a:latin typeface="Cambria Math" panose="02040503050406030204" pitchFamily="18" charset="0"/>
                        </a:rPr>
                        <m:t>=</m:t>
                      </m:r>
                      <m:r>
                        <a:rPr lang="zh-CN" altLang="en-US" sz="4400" i="1">
                          <a:solidFill>
                            <a:srgbClr val="000000"/>
                          </a:solidFill>
                          <a:latin typeface="Cambria Math" panose="02040503050406030204" pitchFamily="18" charset="0"/>
                        </a:rPr>
                        <m:t>𝑞</m:t>
                      </m:r>
                      <m:r>
                        <a:rPr lang="zh-CN" altLang="en-US" sz="4400" i="1">
                          <a:solidFill>
                            <a:srgbClr val="000000"/>
                          </a:solidFill>
                          <a:latin typeface="Cambria Math" panose="02040503050406030204" pitchFamily="18" charset="0"/>
                        </a:rPr>
                        <m:t>𝐄</m:t>
                      </m:r>
                      <m:r>
                        <a:rPr lang="zh-CN" altLang="en-US" sz="4400" i="1">
                          <a:solidFill>
                            <a:srgbClr val="000000"/>
                          </a:solidFill>
                          <a:latin typeface="Cambria Math" panose="02040503050406030204" pitchFamily="18" charset="0"/>
                        </a:rPr>
                        <m:t>−</m:t>
                      </m:r>
                      <m:r>
                        <a:rPr lang="zh-CN" altLang="en-US" sz="4400" i="1">
                          <a:solidFill>
                            <a:srgbClr val="000000"/>
                          </a:solidFill>
                          <a:latin typeface="Cambria Math" panose="02040503050406030204" pitchFamily="18" charset="0"/>
                        </a:rPr>
                        <m:t>𝑘</m:t>
                      </m:r>
                      <m:r>
                        <a:rPr lang="zh-CN" altLang="en-US" sz="4400" i="1">
                          <a:solidFill>
                            <a:srgbClr val="000000"/>
                          </a:solidFill>
                          <a:latin typeface="Cambria Math" panose="02040503050406030204" pitchFamily="18" charset="0"/>
                        </a:rPr>
                        <m:t>𝐯</m:t>
                      </m:r>
                    </m:oMath>
                  </m:oMathPara>
                </a14:m>
                <a:endParaRPr lang="zh-CN" altLang="en-US" sz="4400" dirty="0"/>
              </a:p>
            </p:txBody>
          </p:sp>
        </mc:Choice>
        <mc:Fallback xmlns="">
          <p:sp>
            <p:nvSpPr>
              <p:cNvPr id="6" name="Object 4">
                <a:extLst>
                  <a:ext uri="{FF2B5EF4-FFF2-40B4-BE49-F238E27FC236}">
                    <a16:creationId xmlns:a16="http://schemas.microsoft.com/office/drawing/2014/main" id="{6C71CFE6-290A-4A65-8241-E3763623D506}"/>
                  </a:ext>
                </a:extLst>
              </p:cNvPr>
              <p:cNvSpPr txBox="1">
                <a:spLocks noRot="1" noChangeAspect="1" noMove="1" noResize="1" noEditPoints="1" noAdjustHandles="1" noChangeArrowheads="1" noChangeShapeType="1" noTextEdit="1"/>
              </p:cNvSpPr>
              <p:nvPr/>
            </p:nvSpPr>
            <p:spPr bwMode="auto">
              <a:xfrm>
                <a:off x="5645926" y="1876276"/>
                <a:ext cx="4779220" cy="832644"/>
              </a:xfrm>
              <a:prstGeom prst="rect">
                <a:avLst/>
              </a:prstGeom>
              <a:blipFill>
                <a:blip r:embed="rId3"/>
                <a:stretch>
                  <a:fillRect/>
                </a:stretch>
              </a:blipFill>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Object 4">
                <a:extLst>
                  <a:ext uri="{FF2B5EF4-FFF2-40B4-BE49-F238E27FC236}">
                    <a16:creationId xmlns:a16="http://schemas.microsoft.com/office/drawing/2014/main" xmlns="" id="{F2DBB6B5-90B9-48B2-A9CE-86D6393733F2}"/>
                  </a:ext>
                </a:extLst>
              </p:cNvPr>
              <p:cNvSpPr txBox="1"/>
              <p:nvPr/>
            </p:nvSpPr>
            <p:spPr bwMode="auto">
              <a:xfrm>
                <a:off x="4234445" y="2954220"/>
                <a:ext cx="4009963" cy="690804"/>
              </a:xfrm>
              <a:prstGeom prst="rect">
                <a:avLst/>
              </a:prstGeom>
              <a:noFill/>
            </p:spPr>
            <p:txBody>
              <a:bodyPr>
                <a:noAutofit/>
              </a:bodyPr>
              <a:lstStyle/>
              <a:p>
                <a:r>
                  <a:rPr lang="zh-CN" altLang="en-US" sz="3200" dirty="0" smtClean="0"/>
                  <a:t>当</a:t>
                </a:r>
                <a:r>
                  <a:rPr lang="zh-CN" altLang="en-US" sz="3600" dirty="0" smtClean="0"/>
                  <a:t> </a:t>
                </a:r>
                <a14:m>
                  <m:oMath xmlns:m="http://schemas.openxmlformats.org/officeDocument/2006/math">
                    <m:r>
                      <m:rPr>
                        <m:sty m:val="p"/>
                      </m:rPr>
                      <a:rPr lang="en-US" altLang="zh-CN" sz="3600" i="1" smtClean="0">
                        <a:latin typeface="Cambria Math"/>
                      </a:rPr>
                      <m:t>t</m:t>
                    </m:r>
                    <m:r>
                      <a:rPr lang="en-US" altLang="zh-CN" sz="3600" i="1" smtClean="0">
                        <a:latin typeface="Cambria Math"/>
                        <a:ea typeface="Cambria Math"/>
                      </a:rPr>
                      <m:t>≫</m:t>
                    </m:r>
                    <m:f>
                      <m:fPr>
                        <m:type m:val="lin"/>
                        <m:ctrlPr>
                          <a:rPr lang="en-US" altLang="zh-CN" sz="3600" i="1" smtClean="0">
                            <a:latin typeface="Cambria Math"/>
                            <a:ea typeface="Cambria Math"/>
                          </a:rPr>
                        </m:ctrlPr>
                      </m:fPr>
                      <m:num>
                        <m:r>
                          <a:rPr lang="zh-CN" altLang="en-US" sz="3600" i="1" smtClean="0">
                            <a:latin typeface="Cambria Math"/>
                            <a:ea typeface="Cambria Math"/>
                          </a:rPr>
                          <m:t>𝜆</m:t>
                        </m:r>
                      </m:num>
                      <m:den>
                        <m:d>
                          <m:dPr>
                            <m:begChr m:val="⟨"/>
                            <m:endChr m:val="⟩"/>
                            <m:ctrlPr>
                              <a:rPr lang="en-US" altLang="zh-CN" sz="3600" i="1" smtClean="0">
                                <a:latin typeface="Cambria Math"/>
                                <a:ea typeface="Cambria Math"/>
                              </a:rPr>
                            </m:ctrlPr>
                          </m:dPr>
                          <m:e>
                            <m:r>
                              <a:rPr lang="en-US" altLang="zh-CN" sz="3600" b="0" i="1" smtClean="0">
                                <a:latin typeface="Cambria Math"/>
                                <a:ea typeface="Cambria Math"/>
                              </a:rPr>
                              <m:t>𝑣</m:t>
                            </m:r>
                          </m:e>
                        </m:d>
                      </m:den>
                    </m:f>
                  </m:oMath>
                </a14:m>
                <a:r>
                  <a:rPr lang="zh-CN" altLang="en-US" sz="3600" dirty="0" smtClean="0"/>
                  <a:t> </a:t>
                </a:r>
                <a:r>
                  <a:rPr lang="zh-CN" altLang="en-US" sz="3200" dirty="0" smtClean="0"/>
                  <a:t>时</a:t>
                </a:r>
                <a:endParaRPr lang="zh-CN" altLang="en-US" sz="3200" dirty="0"/>
              </a:p>
            </p:txBody>
          </p:sp>
        </mc:Choice>
        <mc:Fallback>
          <p:sp>
            <p:nvSpPr>
              <p:cNvPr id="7" name="Object 4">
                <a:extLst>
                  <a:ext uri="{FF2B5EF4-FFF2-40B4-BE49-F238E27FC236}">
                    <a16:creationId xmlns:a16="http://schemas.microsoft.com/office/drawing/2014/main" xmlns="" xmlns:a14="http://schemas.microsoft.com/office/drawing/2010/main" id="{F2DBB6B5-90B9-48B2-A9CE-86D6393733F2}"/>
                  </a:ext>
                </a:extLst>
              </p:cNvPr>
              <p:cNvSpPr txBox="1">
                <a:spLocks noRot="1" noChangeAspect="1" noMove="1" noResize="1" noEditPoints="1" noAdjustHandles="1" noChangeArrowheads="1" noChangeShapeType="1" noTextEdit="1"/>
              </p:cNvSpPr>
              <p:nvPr/>
            </p:nvSpPr>
            <p:spPr bwMode="auto">
              <a:xfrm>
                <a:off x="4234445" y="2954220"/>
                <a:ext cx="4009963" cy="690804"/>
              </a:xfrm>
              <a:prstGeom prst="rect">
                <a:avLst/>
              </a:prstGeom>
              <a:blipFill rotWithShape="1">
                <a:blip r:embed="rId4"/>
                <a:stretch>
                  <a:fillRect l="-3957" t="-8850" b="-1592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Object 4">
                <a:extLst>
                  <a:ext uri="{FF2B5EF4-FFF2-40B4-BE49-F238E27FC236}">
                    <a16:creationId xmlns:a16="http://schemas.microsoft.com/office/drawing/2014/main" xmlns="" id="{E145E769-95D9-4F37-8AC5-BE14097E845F}"/>
                  </a:ext>
                </a:extLst>
              </p:cNvPr>
              <p:cNvSpPr txBox="1"/>
              <p:nvPr/>
            </p:nvSpPr>
            <p:spPr bwMode="auto">
              <a:xfrm>
                <a:off x="4278940" y="4470428"/>
                <a:ext cx="3584415" cy="832644"/>
              </a:xfrm>
              <a:prstGeom prst="rect">
                <a:avLst/>
              </a:prstGeom>
              <a:noFill/>
            </p:spPr>
            <p:txBody>
              <a:bodyPr>
                <a:normAutofit fontScale="77500" lnSpcReduction="20000"/>
              </a:bodyPr>
              <a:lstStyle/>
              <a:p>
                <a14:m>
                  <m:oMath xmlns:m="http://schemas.openxmlformats.org/officeDocument/2006/math">
                    <m:r>
                      <a:rPr lang="en-US" altLang="zh-CN" sz="4400" b="1" i="1" smtClean="0">
                        <a:latin typeface="Cambria Math"/>
                      </a:rPr>
                      <m:t>𝒗</m:t>
                    </m:r>
                    <m:r>
                      <a:rPr lang="en-US" altLang="zh-CN" sz="4400" b="0" i="1" smtClean="0">
                        <a:latin typeface="Cambria Math"/>
                      </a:rPr>
                      <m:t>=</m:t>
                    </m:r>
                    <m:f>
                      <m:fPr>
                        <m:type m:val="lin"/>
                        <m:ctrlPr>
                          <a:rPr lang="en-US" altLang="zh-CN" sz="4400" b="0" i="1" smtClean="0">
                            <a:latin typeface="Cambria Math"/>
                          </a:rPr>
                        </m:ctrlPr>
                      </m:fPr>
                      <m:num>
                        <m:r>
                          <m:rPr>
                            <m:sty m:val="p"/>
                          </m:rPr>
                          <a:rPr lang="en-US" altLang="zh-CN" sz="4400" i="1">
                            <a:latin typeface="Cambria Math"/>
                          </a:rPr>
                          <m:t>q</m:t>
                        </m:r>
                        <m:r>
                          <a:rPr lang="en-US" altLang="zh-CN" sz="4400" b="1" i="1">
                            <a:latin typeface="Cambria Math"/>
                          </a:rPr>
                          <m:t>𝑬</m:t>
                        </m:r>
                      </m:num>
                      <m:den>
                        <m:r>
                          <a:rPr lang="en-US" altLang="zh-CN" sz="4400" b="0" i="1" smtClean="0">
                            <a:latin typeface="Cambria Math"/>
                          </a:rPr>
                          <m:t>𝑘</m:t>
                        </m:r>
                      </m:den>
                    </m:f>
                  </m:oMath>
                </a14:m>
                <a:r>
                  <a:rPr lang="en-US" altLang="zh-CN" sz="4400" i="1" dirty="0" smtClean="0"/>
                  <a:t>  </a:t>
                </a:r>
                <a:r>
                  <a:rPr lang="zh-CN" altLang="en-US" sz="4100" dirty="0"/>
                  <a:t>为常数</a:t>
                </a:r>
              </a:p>
            </p:txBody>
          </p:sp>
        </mc:Choice>
        <mc:Fallback>
          <p:sp>
            <p:nvSpPr>
              <p:cNvPr id="8" name="Object 4">
                <a:extLst>
                  <a:ext uri="{FF2B5EF4-FFF2-40B4-BE49-F238E27FC236}">
                    <a16:creationId xmlns:a16="http://schemas.microsoft.com/office/drawing/2014/main" xmlns="" xmlns:a14="http://schemas.microsoft.com/office/drawing/2010/main" id="{E145E769-95D9-4F37-8AC5-BE14097E845F}"/>
                  </a:ext>
                </a:extLst>
              </p:cNvPr>
              <p:cNvSpPr txBox="1">
                <a:spLocks noRot="1" noChangeAspect="1" noMove="1" noResize="1" noEditPoints="1" noAdjustHandles="1" noChangeArrowheads="1" noChangeShapeType="1" noTextEdit="1"/>
              </p:cNvSpPr>
              <p:nvPr/>
            </p:nvSpPr>
            <p:spPr bwMode="auto">
              <a:xfrm>
                <a:off x="4278940" y="4470428"/>
                <a:ext cx="3584415" cy="832644"/>
              </a:xfrm>
              <a:prstGeom prst="rect">
                <a:avLst/>
              </a:prstGeom>
              <a:blipFill rotWithShape="1">
                <a:blip r:embed="rId5"/>
                <a:stretch>
                  <a:fillRect t="-22628" r="-850"/>
                </a:stretch>
              </a:blipFill>
            </p:spPr>
            <p:txBody>
              <a:bodyPr/>
              <a:lstStyle/>
              <a:p>
                <a:r>
                  <a:rPr lang="zh-CN" altLang="en-US">
                    <a:noFill/>
                  </a:rPr>
                  <a:t> </a:t>
                </a:r>
              </a:p>
            </p:txBody>
          </p:sp>
        </mc:Fallback>
      </mc:AlternateContent>
      <p:sp>
        <p:nvSpPr>
          <p:cNvPr id="10" name="矩形 9">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3465"/>
            <a:ext cx="9144000" cy="654032"/>
          </a:xfrm>
          <a:noFill/>
        </p:spPr>
        <p:txBody>
          <a:bodyPr>
            <a:normAutofit/>
          </a:bodyPr>
          <a:lstStyle/>
          <a:p>
            <a:r>
              <a:rPr lang="zh-CN" altLang="en-US" sz="3200" dirty="0" smtClean="0"/>
              <a:t>电</a:t>
            </a:r>
            <a:r>
              <a:rPr lang="zh-CN" altLang="en-US" sz="3200" dirty="0"/>
              <a:t>子漂移速</a:t>
            </a:r>
            <a:r>
              <a:rPr lang="zh-CN" altLang="en-US" sz="3200" dirty="0" smtClean="0"/>
              <a:t>度随约</a:t>
            </a:r>
            <a:r>
              <a:rPr lang="zh-CN" altLang="en-US" sz="3200" dirty="0"/>
              <a:t>化场强的关</a:t>
            </a:r>
            <a:r>
              <a:rPr lang="zh-CN" altLang="en-US" sz="3200" dirty="0" smtClean="0"/>
              <a:t>系</a:t>
            </a:r>
            <a:endParaRPr lang="zh-CN" altLang="en-US" sz="3200" dirty="0"/>
          </a:p>
        </p:txBody>
      </p:sp>
      <p:pic>
        <p:nvPicPr>
          <p:cNvPr id="7" name="Picture 4"/>
          <p:cNvPicPr>
            <a:picLocks noChangeAspect="1" noChangeArrowheads="1"/>
          </p:cNvPicPr>
          <p:nvPr/>
        </p:nvPicPr>
        <p:blipFill>
          <a:blip r:embed="rId2"/>
          <a:srcRect r="17461"/>
          <a:stretch>
            <a:fillRect/>
          </a:stretch>
        </p:blipFill>
        <p:spPr bwMode="auto">
          <a:xfrm>
            <a:off x="251520" y="836713"/>
            <a:ext cx="7092788" cy="5400599"/>
          </a:xfrm>
          <a:prstGeom prst="rect">
            <a:avLst/>
          </a:prstGeom>
          <a:noFill/>
          <a:ln w="9525">
            <a:noFill/>
            <a:miter lim="800000"/>
            <a:headEnd/>
            <a:tailEnd/>
          </a:ln>
          <a:effectLst/>
        </p:spPr>
      </p:pic>
      <p:sp>
        <p:nvSpPr>
          <p:cNvPr id="4" name="标题 1"/>
          <p:cNvSpPr txBox="1">
            <a:spLocks/>
          </p:cNvSpPr>
          <p:nvPr/>
        </p:nvSpPr>
        <p:spPr>
          <a:xfrm>
            <a:off x="611560" y="6093296"/>
            <a:ext cx="7560840" cy="76470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dirty="0" smtClean="0"/>
              <a:t>电子漂移速度和气体中的原子分子过程相关，是一个非常难以计算的量。目前只能是通过实验测量。</a:t>
            </a:r>
            <a:endParaRPr lang="en-US" altLang="zh-CN" sz="2000" dirty="0"/>
          </a:p>
        </p:txBody>
      </p:sp>
      <p:sp>
        <p:nvSpPr>
          <p:cNvPr id="5" name="矩形 4">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p:cNvSpPr txBox="1">
            <a:spLocks/>
          </p:cNvSpPr>
          <p:nvPr/>
        </p:nvSpPr>
        <p:spPr>
          <a:xfrm>
            <a:off x="7344308" y="1268760"/>
            <a:ext cx="1569607" cy="324036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zh-CN" altLang="en-US" sz="2000" dirty="0" smtClean="0"/>
              <a:t>实验中，往往需要让探测器工作在一个随场强变化较小的坪区。</a:t>
            </a:r>
            <a:endParaRPr lang="en-US" altLang="zh-CN" sz="2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8892480" cy="714356"/>
          </a:xfrm>
          <a:noFill/>
        </p:spPr>
        <p:txBody>
          <a:bodyPr>
            <a:normAutofit fontScale="90000"/>
          </a:bodyPr>
          <a:lstStyle/>
          <a:p>
            <a:r>
              <a:rPr lang="zh-CN" altLang="en-US" dirty="0"/>
              <a:t>磁场</a:t>
            </a:r>
            <a:r>
              <a:rPr lang="zh-CN" altLang="en-US" dirty="0" smtClean="0"/>
              <a:t>的</a:t>
            </a:r>
            <a:r>
              <a:rPr lang="zh-CN" altLang="en-US" dirty="0"/>
              <a:t>效应</a:t>
            </a:r>
          </a:p>
        </p:txBody>
      </p:sp>
      <p:sp>
        <p:nvSpPr>
          <p:cNvPr id="3" name="内容占位符 2"/>
          <p:cNvSpPr>
            <a:spLocks noGrp="1"/>
          </p:cNvSpPr>
          <p:nvPr>
            <p:ph idx="1"/>
          </p:nvPr>
        </p:nvSpPr>
        <p:spPr>
          <a:xfrm>
            <a:off x="125506" y="859682"/>
            <a:ext cx="8892988" cy="857255"/>
          </a:xfrm>
        </p:spPr>
        <p:txBody>
          <a:bodyPr>
            <a:noAutofit/>
          </a:bodyPr>
          <a:lstStyle/>
          <a:p>
            <a:r>
              <a:rPr lang="zh-CN" altLang="en-US" sz="2800" dirty="0" smtClean="0"/>
              <a:t>然而，实际的情形由于有磁场的作用，电子运动过程要复杂得多。</a:t>
            </a:r>
            <a:endParaRPr lang="zh-CN" altLang="en-US" sz="2800" dirty="0"/>
          </a:p>
        </p:txBody>
      </p:sp>
      <p:sp>
        <p:nvSpPr>
          <p:cNvPr id="14" name="矩形 13">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46"/>
          <p:cNvGrpSpPr/>
          <p:nvPr/>
        </p:nvGrpSpPr>
        <p:grpSpPr>
          <a:xfrm>
            <a:off x="2483768" y="2393226"/>
            <a:ext cx="4675011" cy="2418734"/>
            <a:chOff x="6643702" y="4786322"/>
            <a:chExt cx="1500200" cy="1001720"/>
          </a:xfrm>
        </p:grpSpPr>
        <p:cxnSp>
          <p:nvCxnSpPr>
            <p:cNvPr id="17" name="直接箭头连接符 16"/>
            <p:cNvCxnSpPr/>
            <p:nvPr/>
          </p:nvCxnSpPr>
          <p:spPr>
            <a:xfrm rot="10800000">
              <a:off x="6643702" y="4786322"/>
              <a:ext cx="150019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rot="10800000" flipV="1">
              <a:off x="6643703" y="5143510"/>
              <a:ext cx="1500199" cy="1"/>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rot="10800000">
              <a:off x="6643703" y="5429264"/>
              <a:ext cx="1500199"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10800000">
              <a:off x="6643702" y="5786454"/>
              <a:ext cx="150019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7533114" y="5429264"/>
              <a:ext cx="185288" cy="159507"/>
            </a:xfrm>
            <a:prstGeom prst="straightConnector1">
              <a:avLst/>
            </a:prstGeom>
            <a:ln>
              <a:prstDash val="dash"/>
              <a:tailEnd type="arrow"/>
            </a:ln>
          </p:spPr>
          <p:style>
            <a:lnRef idx="3">
              <a:schemeClr val="dk1"/>
            </a:lnRef>
            <a:fillRef idx="0">
              <a:schemeClr val="dk1"/>
            </a:fillRef>
            <a:effectRef idx="2">
              <a:schemeClr val="dk1"/>
            </a:effectRef>
            <a:fontRef idx="minor">
              <a:schemeClr val="tx1"/>
            </a:fontRef>
          </p:style>
        </p:cxnSp>
      </p:grpSp>
      <p:grpSp>
        <p:nvGrpSpPr>
          <p:cNvPr id="5" name="组合 4"/>
          <p:cNvGrpSpPr/>
          <p:nvPr/>
        </p:nvGrpSpPr>
        <p:grpSpPr>
          <a:xfrm>
            <a:off x="1403648" y="3645024"/>
            <a:ext cx="360000" cy="360000"/>
            <a:chOff x="1403648" y="3645024"/>
            <a:chExt cx="360000" cy="360000"/>
          </a:xfrm>
        </p:grpSpPr>
        <p:sp>
          <p:nvSpPr>
            <p:cNvPr id="4" name="椭圆 3"/>
            <p:cNvSpPr/>
            <p:nvPr/>
          </p:nvSpPr>
          <p:spPr>
            <a:xfrm>
              <a:off x="1403648" y="3645024"/>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556048" y="3789048"/>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 name="直接箭头连接符 7"/>
          <p:cNvCxnSpPr/>
          <p:nvPr/>
        </p:nvCxnSpPr>
        <p:spPr>
          <a:xfrm flipH="1">
            <a:off x="5076056" y="3789040"/>
            <a:ext cx="936104"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5255406" y="3142709"/>
                <a:ext cx="577401"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sz="3600" b="1" i="1" smtClean="0">
                              <a:latin typeface="Cambria Math"/>
                            </a:rPr>
                          </m:ctrlPr>
                        </m:accPr>
                        <m:e>
                          <m:r>
                            <a:rPr lang="en-US" altLang="zh-CN" sz="3600" b="1" i="1" smtClean="0">
                              <a:latin typeface="Cambria Math"/>
                            </a:rPr>
                            <m:t>𝒗</m:t>
                          </m:r>
                        </m:e>
                      </m:acc>
                    </m:oMath>
                  </m:oMathPara>
                </a14:m>
                <a:endParaRPr lang="zh-CN" altLang="en-US" sz="3600" b="1" dirty="0"/>
              </a:p>
            </p:txBody>
          </p:sp>
        </mc:Choice>
        <mc:Fallback xmlns="">
          <p:sp>
            <p:nvSpPr>
              <p:cNvPr id="9" name="TextBox 8"/>
              <p:cNvSpPr txBox="1">
                <a:spLocks noRot="1" noChangeAspect="1" noMove="1" noResize="1" noEditPoints="1" noAdjustHandles="1" noChangeArrowheads="1" noChangeShapeType="1" noTextEdit="1"/>
              </p:cNvSpPr>
              <p:nvPr/>
            </p:nvSpPr>
            <p:spPr>
              <a:xfrm>
                <a:off x="5255406" y="3142709"/>
                <a:ext cx="577401" cy="646331"/>
              </a:xfrm>
              <a:prstGeom prst="rect">
                <a:avLst/>
              </a:prstGeom>
              <a:blipFill rotWithShape="1">
                <a:blip r:embed="rId2"/>
                <a:stretch>
                  <a:fillRect/>
                </a:stretch>
              </a:blipFill>
            </p:spPr>
            <p:txBody>
              <a:bodyPr/>
              <a:lstStyle/>
              <a:p>
                <a:r>
                  <a:rPr lang="zh-CN" altLang="en-US">
                    <a:noFill/>
                  </a:rPr>
                  <a:t> </a:t>
                </a:r>
              </a:p>
            </p:txBody>
          </p:sp>
        </mc:Fallback>
      </mc:AlternateContent>
      <p:cxnSp>
        <p:nvCxnSpPr>
          <p:cNvPr id="11" name="直接箭头连接符 10"/>
          <p:cNvCxnSpPr/>
          <p:nvPr/>
        </p:nvCxnSpPr>
        <p:spPr>
          <a:xfrm>
            <a:off x="6012160" y="3789040"/>
            <a:ext cx="0" cy="12961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TextBox 32"/>
              <p:cNvSpPr txBox="1"/>
              <p:nvPr/>
            </p:nvSpPr>
            <p:spPr>
              <a:xfrm>
                <a:off x="5078521" y="5085183"/>
                <a:ext cx="2940228" cy="7136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3600" b="1" i="1" smtClean="0">
                          <a:solidFill>
                            <a:srgbClr val="FF0000"/>
                          </a:solidFill>
                          <a:latin typeface="Cambria Math"/>
                        </a:rPr>
                        <m:t>𝑭</m:t>
                      </m:r>
                      <m:r>
                        <a:rPr lang="en-US" altLang="zh-CN" sz="3600" b="1" i="1" smtClean="0">
                          <a:solidFill>
                            <a:srgbClr val="FF0000"/>
                          </a:solidFill>
                          <a:latin typeface="Cambria Math"/>
                        </a:rPr>
                        <m:t>=−</m:t>
                      </m:r>
                      <m:r>
                        <a:rPr lang="en-US" altLang="zh-CN" sz="3600" b="1" i="1" smtClean="0">
                          <a:solidFill>
                            <a:srgbClr val="FF0000"/>
                          </a:solidFill>
                          <a:latin typeface="Cambria Math"/>
                        </a:rPr>
                        <m:t>𝒆</m:t>
                      </m:r>
                      <m:acc>
                        <m:accPr>
                          <m:chr m:val="⃗"/>
                          <m:ctrlPr>
                            <a:rPr lang="zh-CN" altLang="en-US" sz="3600" b="1" i="1" smtClean="0">
                              <a:solidFill>
                                <a:srgbClr val="FF0000"/>
                              </a:solidFill>
                              <a:latin typeface="Cambria Math"/>
                            </a:rPr>
                          </m:ctrlPr>
                        </m:accPr>
                        <m:e>
                          <m:r>
                            <a:rPr lang="en-US" altLang="zh-CN" sz="3600" b="1" i="1" smtClean="0">
                              <a:solidFill>
                                <a:srgbClr val="FF0000"/>
                              </a:solidFill>
                              <a:latin typeface="Cambria Math"/>
                            </a:rPr>
                            <m:t>𝒗</m:t>
                          </m:r>
                        </m:e>
                      </m:acc>
                      <m:r>
                        <a:rPr lang="en-US" altLang="zh-CN" sz="3600" b="1" i="1" smtClean="0">
                          <a:solidFill>
                            <a:srgbClr val="FF0000"/>
                          </a:solidFill>
                          <a:latin typeface="Cambria Math"/>
                          <a:ea typeface="Cambria Math"/>
                        </a:rPr>
                        <m:t>×</m:t>
                      </m:r>
                      <m:acc>
                        <m:accPr>
                          <m:chr m:val="⃗"/>
                          <m:ctrlPr>
                            <a:rPr lang="en-US" altLang="zh-CN" sz="3600" b="1" i="1" smtClean="0">
                              <a:solidFill>
                                <a:srgbClr val="FF0000"/>
                              </a:solidFill>
                              <a:latin typeface="Cambria Math"/>
                              <a:ea typeface="Cambria Math"/>
                            </a:rPr>
                          </m:ctrlPr>
                        </m:accPr>
                        <m:e>
                          <m:r>
                            <a:rPr lang="en-US" altLang="zh-CN" sz="3600" b="1" i="1" smtClean="0">
                              <a:solidFill>
                                <a:srgbClr val="FF0000"/>
                              </a:solidFill>
                              <a:latin typeface="Cambria Math"/>
                              <a:ea typeface="Cambria Math"/>
                            </a:rPr>
                            <m:t>𝑩</m:t>
                          </m:r>
                        </m:e>
                      </m:acc>
                    </m:oMath>
                  </m:oMathPara>
                </a14:m>
                <a:endParaRPr lang="zh-CN" altLang="en-US" sz="3600" b="1" dirty="0">
                  <a:solidFill>
                    <a:srgbClr val="FF0000"/>
                  </a:solidFill>
                </a:endParaRPr>
              </a:p>
            </p:txBody>
          </p:sp>
        </mc:Choice>
        <mc:Fallback>
          <p:sp>
            <p:nvSpPr>
              <p:cNvPr id="33" name="TextBox 32"/>
              <p:cNvSpPr txBox="1">
                <a:spLocks noRot="1" noChangeAspect="1" noMove="1" noResize="1" noEditPoints="1" noAdjustHandles="1" noChangeArrowheads="1" noChangeShapeType="1" noTextEdit="1"/>
              </p:cNvSpPr>
              <p:nvPr/>
            </p:nvSpPr>
            <p:spPr>
              <a:xfrm>
                <a:off x="5078521" y="5085183"/>
                <a:ext cx="2940228" cy="713657"/>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1259632" y="4008472"/>
                <a:ext cx="583814" cy="644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200" b="1" i="1" smtClean="0">
                              <a:solidFill>
                                <a:srgbClr val="FF0000"/>
                              </a:solidFill>
                              <a:latin typeface="Cambria Math"/>
                              <a:ea typeface="Cambria Math"/>
                            </a:rPr>
                          </m:ctrlPr>
                        </m:accPr>
                        <m:e>
                          <m:r>
                            <a:rPr lang="en-US" altLang="zh-CN" sz="3200" b="1" i="1">
                              <a:solidFill>
                                <a:srgbClr val="FF0000"/>
                              </a:solidFill>
                              <a:latin typeface="Cambria Math"/>
                              <a:ea typeface="Cambria Math"/>
                            </a:rPr>
                            <m:t>𝑩</m:t>
                          </m:r>
                        </m:e>
                      </m:acc>
                    </m:oMath>
                  </m:oMathPara>
                </a14:m>
                <a:endParaRPr lang="zh-CN" altLang="en-US" sz="3200" b="1" dirty="0">
                  <a:solidFill>
                    <a:srgbClr val="FF0000"/>
                  </a:solidFill>
                </a:endParaRPr>
              </a:p>
            </p:txBody>
          </p:sp>
        </mc:Choice>
        <mc:Fallback xmlns="">
          <p:sp>
            <p:nvSpPr>
              <p:cNvPr id="25" name="矩形 24"/>
              <p:cNvSpPr>
                <a:spLocks noRot="1" noChangeAspect="1" noMove="1" noResize="1" noEditPoints="1" noAdjustHandles="1" noChangeArrowheads="1" noChangeShapeType="1" noTextEdit="1"/>
              </p:cNvSpPr>
              <p:nvPr/>
            </p:nvSpPr>
            <p:spPr>
              <a:xfrm>
                <a:off x="1259632" y="4008472"/>
                <a:ext cx="583814" cy="644664"/>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矩形 36"/>
              <p:cNvSpPr/>
              <p:nvPr/>
            </p:nvSpPr>
            <p:spPr>
              <a:xfrm>
                <a:off x="2483771" y="1752397"/>
                <a:ext cx="556563" cy="644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200" b="1" i="1" smtClean="0">
                              <a:solidFill>
                                <a:srgbClr val="0000FF"/>
                              </a:solidFill>
                              <a:latin typeface="Cambria Math"/>
                              <a:ea typeface="Cambria Math"/>
                            </a:rPr>
                          </m:ctrlPr>
                        </m:accPr>
                        <m:e>
                          <m:r>
                            <a:rPr lang="en-US" altLang="zh-CN" sz="3200" b="1" i="1" smtClean="0">
                              <a:solidFill>
                                <a:srgbClr val="0000FF"/>
                              </a:solidFill>
                              <a:latin typeface="Cambria Math"/>
                              <a:ea typeface="Cambria Math"/>
                            </a:rPr>
                            <m:t>𝑬</m:t>
                          </m:r>
                        </m:e>
                      </m:acc>
                    </m:oMath>
                  </m:oMathPara>
                </a14:m>
                <a:endParaRPr lang="zh-CN" altLang="en-US" sz="3200" b="1" dirty="0">
                  <a:solidFill>
                    <a:srgbClr val="0000FF"/>
                  </a:solidFill>
                </a:endParaRPr>
              </a:p>
            </p:txBody>
          </p:sp>
        </mc:Choice>
        <mc:Fallback xmlns="">
          <p:sp>
            <p:nvSpPr>
              <p:cNvPr id="37" name="矩形 36"/>
              <p:cNvSpPr>
                <a:spLocks noRot="1" noChangeAspect="1" noMove="1" noResize="1" noEditPoints="1" noAdjustHandles="1" noChangeArrowheads="1" noChangeShapeType="1" noTextEdit="1"/>
              </p:cNvSpPr>
              <p:nvPr/>
            </p:nvSpPr>
            <p:spPr>
              <a:xfrm>
                <a:off x="2483771" y="1752397"/>
                <a:ext cx="556563" cy="644664"/>
              </a:xfrm>
              <a:prstGeom prst="rect">
                <a:avLst/>
              </a:prstGeom>
              <a:blipFill rotWithShape="1">
                <a:blip r:embed="rId5"/>
                <a:stretch>
                  <a:fillRect/>
                </a:stretch>
              </a:blipFill>
            </p:spPr>
            <p:txBody>
              <a:bodyPr/>
              <a:lstStyle/>
              <a:p>
                <a:r>
                  <a:rPr lang="zh-CN" altLang="en-US">
                    <a:noFill/>
                  </a:rPr>
                  <a:t> </a:t>
                </a:r>
              </a:p>
            </p:txBody>
          </p:sp>
        </mc:Fallback>
      </mc:AlternateContent>
      <p:sp>
        <p:nvSpPr>
          <p:cNvPr id="7" name="任意多边形 6"/>
          <p:cNvSpPr/>
          <p:nvPr/>
        </p:nvSpPr>
        <p:spPr>
          <a:xfrm>
            <a:off x="5363570" y="3862316"/>
            <a:ext cx="81887" cy="259308"/>
          </a:xfrm>
          <a:custGeom>
            <a:avLst/>
            <a:gdLst>
              <a:gd name="connsiteX0" fmla="*/ 81887 w 81887"/>
              <a:gd name="connsiteY0" fmla="*/ 0 h 259308"/>
              <a:gd name="connsiteX1" fmla="*/ 13648 w 81887"/>
              <a:gd name="connsiteY1" fmla="*/ 109183 h 259308"/>
              <a:gd name="connsiteX2" fmla="*/ 0 w 81887"/>
              <a:gd name="connsiteY2" fmla="*/ 259308 h 259308"/>
            </a:gdLst>
            <a:ahLst/>
            <a:cxnLst>
              <a:cxn ang="0">
                <a:pos x="connsiteX0" y="connsiteY0"/>
              </a:cxn>
              <a:cxn ang="0">
                <a:pos x="connsiteX1" y="connsiteY1"/>
              </a:cxn>
              <a:cxn ang="0">
                <a:pos x="connsiteX2" y="connsiteY2"/>
              </a:cxn>
            </a:cxnLst>
            <a:rect l="l" t="t" r="r" b="b"/>
            <a:pathLst>
              <a:path w="81887" h="259308">
                <a:moveTo>
                  <a:pt x="81887" y="0"/>
                </a:moveTo>
                <a:cubicBezTo>
                  <a:pt x="54591" y="32982"/>
                  <a:pt x="27296" y="65965"/>
                  <a:pt x="13648" y="109183"/>
                </a:cubicBezTo>
                <a:cubicBezTo>
                  <a:pt x="0" y="152401"/>
                  <a:pt x="0" y="205854"/>
                  <a:pt x="0" y="259308"/>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714356"/>
          </a:xfrm>
          <a:noFill/>
        </p:spPr>
        <p:txBody>
          <a:bodyPr>
            <a:normAutofit fontScale="90000"/>
          </a:bodyPr>
          <a:lstStyle/>
          <a:p>
            <a:r>
              <a:rPr lang="zh-CN" altLang="en-US" dirty="0"/>
              <a:t>磁场</a:t>
            </a:r>
            <a:r>
              <a:rPr lang="zh-CN" altLang="en-US" dirty="0" smtClean="0"/>
              <a:t>的</a:t>
            </a:r>
            <a:r>
              <a:rPr lang="zh-CN" altLang="en-US" dirty="0"/>
              <a:t>效应</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143508" y="1052736"/>
                <a:ext cx="9000492" cy="4299957"/>
              </a:xfrm>
            </p:spPr>
            <p:txBody>
              <a:bodyPr>
                <a:noAutofit/>
              </a:bodyPr>
              <a:lstStyle/>
              <a:p>
                <a:r>
                  <a:rPr lang="zh-CN" altLang="en-US" sz="2400" dirty="0" smtClean="0"/>
                  <a:t>置于电磁场中气体，其中带电粒子的运动方程为</a:t>
                </a:r>
                <a:r>
                  <a:rPr lang="en-US" altLang="zh-CN" sz="2400" dirty="0" err="1"/>
                  <a:t>Langevin</a:t>
                </a:r>
                <a:r>
                  <a:rPr lang="zh-CN" altLang="en-US" sz="2400" dirty="0"/>
                  <a:t>形式：</a:t>
                </a:r>
                <a:endParaRPr lang="en-US" altLang="zh-CN" sz="2400" dirty="0" smtClean="0"/>
              </a:p>
              <a:p>
                <a:pPr marL="0" indent="0">
                  <a:buNone/>
                </a:pPr>
                <a:r>
                  <a:rPr lang="en-US" altLang="zh-CN" sz="2800" dirty="0"/>
                  <a:t> </a:t>
                </a:r>
                <a:r>
                  <a:rPr lang="en-US" altLang="zh-CN" sz="2800" dirty="0" smtClean="0"/>
                  <a:t>     </a:t>
                </a:r>
                <a14:m>
                  <m:oMath xmlns:m="http://schemas.openxmlformats.org/officeDocument/2006/math">
                    <m:r>
                      <m:rPr>
                        <m:sty m:val="p"/>
                      </m:rPr>
                      <a:rPr lang="en-US" altLang="zh-CN" sz="2800" i="1">
                        <a:latin typeface="Cambria Math"/>
                      </a:rPr>
                      <m:t>m</m:t>
                    </m:r>
                    <m:acc>
                      <m:accPr>
                        <m:chr m:val="̇"/>
                        <m:ctrlPr>
                          <a:rPr lang="en-US" altLang="zh-CN" sz="2800" i="1" smtClean="0">
                            <a:latin typeface="Cambria Math"/>
                          </a:rPr>
                        </m:ctrlPr>
                      </m:accPr>
                      <m:e>
                        <m:r>
                          <a:rPr lang="en-US" altLang="zh-CN" sz="2800" b="1" i="1" smtClean="0">
                            <a:latin typeface="Cambria Math"/>
                          </a:rPr>
                          <m:t>𝒗</m:t>
                        </m:r>
                      </m:e>
                    </m:acc>
                    <m:r>
                      <a:rPr lang="en-US" altLang="zh-CN" sz="2800" i="1">
                        <a:latin typeface="Cambria Math"/>
                      </a:rPr>
                      <m:t>=</m:t>
                    </m:r>
                    <m:r>
                      <a:rPr lang="en-US" altLang="zh-CN" sz="2800" i="1">
                        <a:latin typeface="Cambria Math"/>
                      </a:rPr>
                      <m:t>𝑞</m:t>
                    </m:r>
                    <m:d>
                      <m:dPr>
                        <m:ctrlPr>
                          <a:rPr lang="en-US" altLang="zh-CN" sz="2800" i="1">
                            <a:latin typeface="Cambria Math"/>
                          </a:rPr>
                        </m:ctrlPr>
                      </m:dPr>
                      <m:e>
                        <m:r>
                          <a:rPr lang="en-US" altLang="zh-CN" sz="2800" i="1">
                            <a:latin typeface="Cambria Math"/>
                          </a:rPr>
                          <m:t>𝐸</m:t>
                        </m:r>
                        <m:r>
                          <a:rPr lang="en-US" altLang="zh-CN" sz="2800" i="1">
                            <a:latin typeface="Cambria Math"/>
                          </a:rPr>
                          <m:t>+</m:t>
                        </m:r>
                        <m:r>
                          <a:rPr lang="en-US" altLang="zh-CN" sz="2800" b="1" i="1">
                            <a:latin typeface="Cambria Math"/>
                          </a:rPr>
                          <m:t>𝒗</m:t>
                        </m:r>
                        <m:r>
                          <a:rPr lang="en-US" altLang="zh-CN" sz="2800" i="1">
                            <a:latin typeface="Cambria Math"/>
                            <a:ea typeface="Cambria Math"/>
                          </a:rPr>
                          <m:t>×</m:t>
                        </m:r>
                        <m:r>
                          <a:rPr lang="en-US" altLang="zh-CN" sz="2800" b="1" i="1">
                            <a:latin typeface="Cambria Math"/>
                            <a:ea typeface="Cambria Math"/>
                          </a:rPr>
                          <m:t>𝑩</m:t>
                        </m:r>
                      </m:e>
                    </m:d>
                    <m:r>
                      <a:rPr lang="en-US" altLang="zh-CN" sz="2800" i="1">
                        <a:latin typeface="Cambria Math"/>
                      </a:rPr>
                      <m:t>−</m:t>
                    </m:r>
                    <m:r>
                      <a:rPr lang="en-US" altLang="zh-CN" sz="2800" i="1">
                        <a:latin typeface="Cambria Math"/>
                      </a:rPr>
                      <m:t>𝑘</m:t>
                    </m:r>
                    <m:r>
                      <a:rPr lang="en-US" altLang="zh-CN" sz="2800" b="1" i="1">
                        <a:latin typeface="Cambria Math"/>
                      </a:rPr>
                      <m:t>𝒗</m:t>
                    </m:r>
                  </m:oMath>
                </a14:m>
                <a:endParaRPr lang="en-US" altLang="zh-CN" sz="2800" dirty="0" smtClean="0"/>
              </a:p>
              <a:p>
                <a:pPr marL="0" indent="0">
                  <a:buNone/>
                </a:pPr>
                <a:r>
                  <a:rPr lang="en-US" altLang="zh-CN" sz="2800" dirty="0"/>
                  <a:t> </a:t>
                </a:r>
                <a:r>
                  <a:rPr lang="en-US" altLang="zh-CN" sz="2800" dirty="0" smtClean="0"/>
                  <a:t>   </a:t>
                </a:r>
                <a:r>
                  <a:rPr lang="zh-CN" altLang="en-US" sz="2400" dirty="0" smtClean="0"/>
                  <a:t>对</a:t>
                </a:r>
                <a:r>
                  <a:rPr lang="zh-CN" altLang="en-US" sz="2400" dirty="0"/>
                  <a:t>于电子而言，在足够长时间之后</a:t>
                </a:r>
                <a:r>
                  <a:rPr lang="zh-CN" altLang="en-US" sz="2400" dirty="0" smtClean="0"/>
                  <a:t>，</a:t>
                </a:r>
                <a14:m>
                  <m:oMath xmlns:m="http://schemas.openxmlformats.org/officeDocument/2006/math">
                    <m:sSub>
                      <m:sSubPr>
                        <m:ctrlPr>
                          <a:rPr lang="en-US" altLang="zh-CN" sz="2400" i="1">
                            <a:latin typeface="Cambria Math"/>
                          </a:rPr>
                        </m:ctrlPr>
                      </m:sSubPr>
                      <m:e>
                        <m:r>
                          <a:rPr lang="en-US" altLang="zh-CN" sz="2400" b="1" i="1">
                            <a:latin typeface="Cambria Math"/>
                          </a:rPr>
                          <m:t>𝒗</m:t>
                        </m:r>
                      </m:e>
                      <m:sub>
                        <m:r>
                          <a:rPr lang="en-US" altLang="zh-CN" sz="2400" i="1">
                            <a:latin typeface="Cambria Math"/>
                          </a:rPr>
                          <m:t>𝐷</m:t>
                        </m:r>
                      </m:sub>
                    </m:sSub>
                  </m:oMath>
                </a14:m>
                <a:r>
                  <a:rPr lang="zh-CN" altLang="en-US" sz="2400" dirty="0" smtClean="0"/>
                  <a:t>为</a:t>
                </a:r>
                <a:r>
                  <a:rPr lang="zh-CN" altLang="en-US" sz="2400" dirty="0"/>
                  <a:t>常数，即</a:t>
                </a:r>
                <a:r>
                  <a:rPr lang="zh-CN" altLang="en-US" sz="2400" dirty="0" smtClean="0"/>
                  <a:t> </a:t>
                </a:r>
                <a14:m>
                  <m:oMath xmlns:m="http://schemas.openxmlformats.org/officeDocument/2006/math">
                    <m:f>
                      <m:fPr>
                        <m:ctrlPr>
                          <a:rPr lang="en-US" altLang="zh-CN" sz="2800" b="0" i="1" smtClean="0">
                            <a:latin typeface="Cambria Math"/>
                          </a:rPr>
                        </m:ctrlPr>
                      </m:fPr>
                      <m:num>
                        <m:r>
                          <a:rPr lang="en-US" altLang="zh-CN" sz="2800" b="0" i="1" smtClean="0">
                            <a:latin typeface="Cambria Math"/>
                          </a:rPr>
                          <m:t>𝑑</m:t>
                        </m:r>
                        <m:sSub>
                          <m:sSubPr>
                            <m:ctrlPr>
                              <a:rPr lang="en-US" altLang="zh-CN" sz="2800" i="1">
                                <a:latin typeface="Cambria Math"/>
                              </a:rPr>
                            </m:ctrlPr>
                          </m:sSubPr>
                          <m:e>
                            <m:r>
                              <a:rPr lang="en-US" altLang="zh-CN" sz="2800" b="1" i="1">
                                <a:latin typeface="Cambria Math"/>
                              </a:rPr>
                              <m:t>𝒗</m:t>
                            </m:r>
                          </m:e>
                          <m:sub>
                            <m:r>
                              <a:rPr lang="en-US" altLang="zh-CN" sz="2800" i="1">
                                <a:latin typeface="Cambria Math"/>
                              </a:rPr>
                              <m:t>𝐷</m:t>
                            </m:r>
                          </m:sub>
                        </m:sSub>
                      </m:num>
                      <m:den>
                        <m:r>
                          <a:rPr lang="en-US" altLang="zh-CN" sz="2800" b="0" i="1" smtClean="0">
                            <a:latin typeface="Cambria Math"/>
                          </a:rPr>
                          <m:t>𝑑𝑡</m:t>
                        </m:r>
                      </m:den>
                    </m:f>
                    <m:r>
                      <a:rPr lang="en-US" altLang="zh-CN" sz="2800" b="0" i="1" smtClean="0">
                        <a:latin typeface="Cambria Math"/>
                      </a:rPr>
                      <m:t>=0</m:t>
                    </m:r>
                  </m:oMath>
                </a14:m>
                <a:r>
                  <a:rPr lang="zh-CN" altLang="en-US" sz="2800" dirty="0"/>
                  <a:t>，</a:t>
                </a:r>
                <a:r>
                  <a:rPr lang="zh-CN" altLang="en-US" sz="2400" dirty="0"/>
                  <a:t>故上式可以写</a:t>
                </a:r>
                <a:r>
                  <a:rPr lang="zh-CN" altLang="en-US" sz="2400" dirty="0" smtClean="0"/>
                  <a:t>为</a:t>
                </a:r>
                <a:r>
                  <a:rPr lang="zh-CN" altLang="en-US" sz="2800" dirty="0" smtClean="0"/>
                  <a:t>：</a:t>
                </a:r>
                <a:endParaRPr lang="en-US" altLang="zh-CN" sz="2800" dirty="0" smtClean="0"/>
              </a:p>
              <a:p>
                <a:pPr marL="0" indent="0">
                  <a:buNone/>
                </a:pPr>
                <a14:m>
                  <m:oMath xmlns:m="http://schemas.openxmlformats.org/officeDocument/2006/math">
                    <m:f>
                      <m:fPr>
                        <m:ctrlPr>
                          <a:rPr lang="en-US" altLang="zh-CN" sz="2800" i="1" smtClean="0">
                            <a:latin typeface="Cambria Math"/>
                          </a:rPr>
                        </m:ctrlPr>
                      </m:fPr>
                      <m:num>
                        <m:sSub>
                          <m:sSubPr>
                            <m:ctrlPr>
                              <a:rPr lang="en-US" altLang="zh-CN" sz="2800" i="1" smtClean="0">
                                <a:latin typeface="Cambria Math"/>
                              </a:rPr>
                            </m:ctrlPr>
                          </m:sSubPr>
                          <m:e>
                            <m:r>
                              <a:rPr lang="en-US" altLang="zh-CN" sz="2800" b="1" i="1" smtClean="0">
                                <a:latin typeface="Cambria Math"/>
                              </a:rPr>
                              <m:t>𝒗</m:t>
                            </m:r>
                          </m:e>
                          <m:sub>
                            <m:r>
                              <a:rPr lang="en-US" altLang="zh-CN" sz="2800" b="0" i="1" smtClean="0">
                                <a:latin typeface="Cambria Math"/>
                              </a:rPr>
                              <m:t>𝐷</m:t>
                            </m:r>
                          </m:sub>
                        </m:sSub>
                      </m:num>
                      <m:den>
                        <m:r>
                          <a:rPr lang="zh-CN" altLang="en-US" sz="2800" i="1" smtClean="0">
                            <a:latin typeface="Cambria Math"/>
                          </a:rPr>
                          <m:t>𝜏</m:t>
                        </m:r>
                      </m:den>
                    </m:f>
                    <m:r>
                      <a:rPr lang="en-US" altLang="zh-CN" sz="2800" b="0" i="1" smtClean="0">
                        <a:latin typeface="Cambria Math"/>
                      </a:rPr>
                      <m:t>+</m:t>
                    </m:r>
                    <m:d>
                      <m:dPr>
                        <m:ctrlPr>
                          <a:rPr lang="en-US" altLang="zh-CN" sz="2800" b="0" i="1" smtClean="0">
                            <a:latin typeface="Cambria Math"/>
                          </a:rPr>
                        </m:ctrlPr>
                      </m:dPr>
                      <m:e>
                        <m:f>
                          <m:fPr>
                            <m:ctrlPr>
                              <a:rPr lang="en-US" altLang="zh-CN" sz="2800" b="0" i="1" smtClean="0">
                                <a:latin typeface="Cambria Math"/>
                              </a:rPr>
                            </m:ctrlPr>
                          </m:fPr>
                          <m:num>
                            <m:r>
                              <m:rPr>
                                <m:sty m:val="p"/>
                              </m:rPr>
                              <a:rPr lang="en-US" altLang="zh-CN" sz="2800" i="1">
                                <a:latin typeface="Cambria Math"/>
                              </a:rPr>
                              <m:t>q</m:t>
                            </m:r>
                            <m:r>
                              <a:rPr lang="en-US" altLang="zh-CN" sz="2800" b="1" i="1">
                                <a:latin typeface="Cambria Math"/>
                              </a:rPr>
                              <m:t>𝑩</m:t>
                            </m:r>
                          </m:num>
                          <m:den>
                            <m:r>
                              <a:rPr lang="en-US" altLang="zh-CN" sz="2800" b="0" i="1" smtClean="0">
                                <a:latin typeface="Cambria Math"/>
                              </a:rPr>
                              <m:t>𝑚</m:t>
                            </m:r>
                          </m:den>
                        </m:f>
                        <m:r>
                          <a:rPr lang="en-US" altLang="zh-CN" sz="2800" i="1">
                            <a:latin typeface="Cambria Math"/>
                            <a:ea typeface="Cambria Math"/>
                          </a:rPr>
                          <m:t>×</m:t>
                        </m:r>
                        <m:sSub>
                          <m:sSubPr>
                            <m:ctrlPr>
                              <a:rPr lang="en-US" altLang="zh-CN" sz="2800" b="0" i="1" smtClean="0">
                                <a:latin typeface="Cambria Math"/>
                              </a:rPr>
                            </m:ctrlPr>
                          </m:sSubPr>
                          <m:e>
                            <m:r>
                              <a:rPr lang="en-US" altLang="zh-CN" sz="2800" b="1" i="1" smtClean="0">
                                <a:latin typeface="Cambria Math"/>
                              </a:rPr>
                              <m:t>𝒗</m:t>
                            </m:r>
                          </m:e>
                          <m:sub>
                            <m:r>
                              <a:rPr lang="en-US" altLang="zh-CN" sz="2800" b="0" i="1" smtClean="0">
                                <a:latin typeface="Cambria Math"/>
                              </a:rPr>
                              <m:t>𝐷</m:t>
                            </m:r>
                          </m:sub>
                        </m:sSub>
                      </m:e>
                    </m:d>
                    <m:r>
                      <a:rPr lang="en-US" altLang="zh-CN" sz="2800" b="0" i="1" smtClean="0">
                        <a:latin typeface="Cambria Math"/>
                      </a:rPr>
                      <m:t>=</m:t>
                    </m:r>
                    <m:f>
                      <m:fPr>
                        <m:ctrlPr>
                          <a:rPr lang="en-US" altLang="zh-CN" sz="2800" i="1">
                            <a:latin typeface="Cambria Math"/>
                          </a:rPr>
                        </m:ctrlPr>
                      </m:fPr>
                      <m:num>
                        <m:r>
                          <m:rPr>
                            <m:sty m:val="p"/>
                          </m:rPr>
                          <a:rPr lang="en-US" altLang="zh-CN" sz="2800" i="1">
                            <a:latin typeface="Cambria Math"/>
                          </a:rPr>
                          <m:t>q</m:t>
                        </m:r>
                        <m:r>
                          <a:rPr lang="en-US" altLang="zh-CN" sz="2800" b="1" i="1" smtClean="0">
                            <a:latin typeface="Cambria Math"/>
                          </a:rPr>
                          <m:t>𝑬</m:t>
                        </m:r>
                      </m:num>
                      <m:den>
                        <m:r>
                          <a:rPr lang="en-US" altLang="zh-CN" sz="2800" i="1">
                            <a:latin typeface="Cambria Math"/>
                          </a:rPr>
                          <m:t>𝑚</m:t>
                        </m:r>
                      </m:den>
                    </m:f>
                  </m:oMath>
                </a14:m>
                <a:r>
                  <a:rPr lang="zh-CN" altLang="en-US" sz="2800" dirty="0" smtClean="0"/>
                  <a:t>， </a:t>
                </a:r>
                <a:r>
                  <a:rPr lang="en-US" altLang="zh-CN" sz="2800" dirty="0"/>
                  <a:t> </a:t>
                </a:r>
                <a:r>
                  <a:rPr lang="zh-CN" altLang="en-US" sz="2400" dirty="0" smtClean="0"/>
                  <a:t>其中</a:t>
                </a:r>
                <a:r>
                  <a:rPr lang="zh-CN" altLang="en-US" sz="2800" dirty="0" smtClean="0"/>
                  <a:t> </a:t>
                </a:r>
                <a14:m>
                  <m:oMath xmlns:m="http://schemas.openxmlformats.org/officeDocument/2006/math">
                    <m:r>
                      <m:rPr>
                        <m:sty m:val="p"/>
                      </m:rPr>
                      <a:rPr lang="el-GR" altLang="zh-CN" sz="2800" i="1" smtClean="0">
                        <a:latin typeface="Cambria Math"/>
                        <a:ea typeface="Cambria Math"/>
                      </a:rPr>
                      <m:t>τ</m:t>
                    </m:r>
                    <m:r>
                      <a:rPr lang="en-US" altLang="zh-CN" sz="2800" i="1">
                        <a:latin typeface="Cambria Math"/>
                      </a:rPr>
                      <m:t>=</m:t>
                    </m:r>
                    <m:f>
                      <m:fPr>
                        <m:type m:val="lin"/>
                        <m:ctrlPr>
                          <a:rPr lang="en-US" altLang="zh-CN" sz="2800" i="1" smtClean="0">
                            <a:latin typeface="Cambria Math"/>
                          </a:rPr>
                        </m:ctrlPr>
                      </m:fPr>
                      <m:num>
                        <m:r>
                          <a:rPr lang="en-US" altLang="zh-CN" sz="2800" b="0" i="1" smtClean="0">
                            <a:latin typeface="Cambria Math"/>
                          </a:rPr>
                          <m:t>𝑚</m:t>
                        </m:r>
                      </m:num>
                      <m:den>
                        <m:r>
                          <a:rPr lang="en-US" altLang="zh-CN" sz="2800" b="0" i="1" smtClean="0">
                            <a:latin typeface="Cambria Math"/>
                          </a:rPr>
                          <m:t>𝑘</m:t>
                        </m:r>
                      </m:den>
                    </m:f>
                  </m:oMath>
                </a14:m>
                <a:r>
                  <a:rPr lang="zh-CN" altLang="en-US" sz="2800" dirty="0" smtClean="0"/>
                  <a:t> </a:t>
                </a:r>
                <a:r>
                  <a:rPr lang="zh-CN" altLang="en-US" sz="1800" dirty="0" smtClean="0"/>
                  <a:t>（</a:t>
                </a:r>
                <a:r>
                  <a:rPr lang="zh-CN" altLang="en-US" sz="1800" dirty="0">
                    <a:solidFill>
                      <a:srgbClr val="FF0000"/>
                    </a:solidFill>
                  </a:rPr>
                  <a:t>对应于两次碰撞平均间</a:t>
                </a:r>
                <a:r>
                  <a:rPr lang="zh-CN" altLang="en-US" sz="1800" dirty="0" smtClean="0">
                    <a:solidFill>
                      <a:srgbClr val="FF0000"/>
                    </a:solidFill>
                  </a:rPr>
                  <a:t>隔</a:t>
                </a:r>
                <a:r>
                  <a:rPr lang="zh-CN" altLang="en-US" sz="1800" dirty="0" smtClean="0"/>
                  <a:t>） </a:t>
                </a:r>
                <a:endParaRPr lang="en-US" altLang="zh-CN" sz="2800" dirty="0" smtClean="0"/>
              </a:p>
              <a:p>
                <a:pPr marL="0" indent="0">
                  <a:buNone/>
                </a:pPr>
                <a:endParaRPr lang="en-US" altLang="zh-CN" sz="2400" dirty="0" smtClean="0"/>
              </a:p>
              <a:p>
                <a:pPr marL="0" indent="0">
                  <a:buNone/>
                </a:pPr>
                <a:r>
                  <a:rPr lang="zh-CN" altLang="en-US" sz="2400" dirty="0" smtClean="0"/>
                  <a:t>其</a:t>
                </a:r>
                <a:r>
                  <a:rPr lang="zh-CN" altLang="en-US" sz="2400" dirty="0" smtClean="0"/>
                  <a:t>解的形式为</a:t>
                </a:r>
                <a:endParaRPr lang="en-US" altLang="zh-CN" sz="2400" dirty="0" smtClean="0"/>
              </a:p>
              <a:p>
                <a:pPr marL="0" indent="0">
                  <a:buNone/>
                </a:pPr>
                <a:endParaRPr lang="en-US" altLang="zh-CN" sz="2800" dirty="0" smtClean="0"/>
              </a:p>
              <a:p>
                <a:pPr marL="0" indent="0">
                  <a:buNone/>
                </a:pPr>
                <a:endParaRPr lang="en-US" altLang="zh-CN" sz="2800" dirty="0" smtClean="0"/>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143508" y="1052736"/>
                <a:ext cx="9000492" cy="4299957"/>
              </a:xfrm>
              <a:blipFill rotWithShape="1">
                <a:blip r:embed="rId3"/>
                <a:stretch>
                  <a:fillRect l="-1084" t="-1560" r="-610"/>
                </a:stretch>
              </a:blipFill>
            </p:spPr>
            <p:txBody>
              <a:bodyPr/>
              <a:lstStyle/>
              <a:p>
                <a:r>
                  <a:rPr lang="zh-CN" altLang="en-US">
                    <a:noFill/>
                  </a:rPr>
                  <a:t> </a:t>
                </a:r>
              </a:p>
            </p:txBody>
          </p:sp>
        </mc:Fallback>
      </mc:AlternateContent>
      <p:sp>
        <p:nvSpPr>
          <p:cNvPr id="30" name="内容占位符 2"/>
          <p:cNvSpPr txBox="1">
            <a:spLocks/>
          </p:cNvSpPr>
          <p:nvPr/>
        </p:nvSpPr>
        <p:spPr>
          <a:xfrm>
            <a:off x="143508" y="2357430"/>
            <a:ext cx="7696733" cy="1143008"/>
          </a:xfrm>
          <a:prstGeom prst="rect">
            <a:avLst/>
          </a:prstGeom>
        </p:spPr>
        <p:txBody>
          <a:bodyPr vert="horz" lIns="91440" tIns="45720" rIns="91440" bIns="45720" rtlCol="0">
            <a:noAutofit/>
          </a:bodyPr>
          <a:lstStyle/>
          <a:p>
            <a:pPr marL="342900" indent="-342900">
              <a:spcBef>
                <a:spcPct val="20000"/>
              </a:spcBef>
            </a:pPr>
            <a:r>
              <a:rPr lang="zh-CN" altLang="en-US" sz="2800" dirty="0"/>
              <a:t>    </a:t>
            </a:r>
          </a:p>
        </p:txBody>
      </p:sp>
      <p:graphicFrame>
        <p:nvGraphicFramePr>
          <p:cNvPr id="39" name="Object 4"/>
          <p:cNvGraphicFramePr>
            <a:graphicFrameLocks noChangeAspect="1"/>
          </p:cNvGraphicFramePr>
          <p:nvPr>
            <p:extLst>
              <p:ext uri="{D42A27DB-BD31-4B8C-83A1-F6EECF244321}">
                <p14:modId xmlns:p14="http://schemas.microsoft.com/office/powerpoint/2010/main" val="3050099710"/>
              </p:ext>
            </p:extLst>
          </p:nvPr>
        </p:nvGraphicFramePr>
        <p:xfrm>
          <a:off x="729067" y="4936462"/>
          <a:ext cx="8081380" cy="1125537"/>
        </p:xfrm>
        <a:graphic>
          <a:graphicData uri="http://schemas.openxmlformats.org/presentationml/2006/ole">
            <mc:AlternateContent xmlns:mc="http://schemas.openxmlformats.org/markup-compatibility/2006">
              <mc:Choice xmlns:v="urn:schemas-microsoft-com:vml" Requires="v">
                <p:oleObj spid="_x0000_s374819" name="Equation" r:id="rId4" imgW="3009600" imgH="431640" progId="Equation.3">
                  <p:embed/>
                </p:oleObj>
              </mc:Choice>
              <mc:Fallback>
                <p:oleObj name="Equation" r:id="rId4" imgW="300960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067" y="4936462"/>
                        <a:ext cx="8081380" cy="1125537"/>
                      </a:xfrm>
                      <a:prstGeom prst="rect">
                        <a:avLst/>
                      </a:prstGeom>
                      <a:noFill/>
                      <a:extLst/>
                    </p:spPr>
                  </p:pic>
                </p:oleObj>
              </mc:Fallback>
            </mc:AlternateContent>
          </a:graphicData>
        </a:graphic>
      </p:graphicFrame>
      <mc:AlternateContent xmlns:mc="http://schemas.openxmlformats.org/markup-compatibility/2006">
        <mc:Choice xmlns:a14="http://schemas.microsoft.com/office/drawing/2010/main" Requires="a14">
          <p:sp>
            <p:nvSpPr>
              <p:cNvPr id="40" name="内容占位符 2"/>
              <p:cNvSpPr txBox="1">
                <a:spLocks/>
              </p:cNvSpPr>
              <p:nvPr/>
            </p:nvSpPr>
            <p:spPr>
              <a:xfrm>
                <a:off x="755576" y="6093296"/>
                <a:ext cx="4805524" cy="50006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p>
                <a:pPr marL="342900" indent="-342900">
                  <a:spcBef>
                    <a:spcPct val="20000"/>
                  </a:spcBef>
                  <a:defRPr/>
                </a:pPr>
                <a:r>
                  <a:rPr lang="zh-CN" altLang="en-US" sz="2400" dirty="0" smtClean="0">
                    <a:solidFill>
                      <a:srgbClr val="FF0000"/>
                    </a:solidFill>
                  </a:rPr>
                  <a:t>其中： </a:t>
                </a:r>
                <a14:m>
                  <m:oMath xmlns:m="http://schemas.openxmlformats.org/officeDocument/2006/math">
                    <m:r>
                      <a:rPr lang="zh-CN" altLang="en-US" sz="2400" i="1" smtClean="0">
                        <a:solidFill>
                          <a:srgbClr val="FF0000"/>
                        </a:solidFill>
                        <a:latin typeface="Cambria Math"/>
                      </a:rPr>
                      <m:t>𝜔</m:t>
                    </m:r>
                    <m:r>
                      <a:rPr lang="en-US" altLang="zh-CN" sz="2400" b="0" i="1" smtClean="0">
                        <a:solidFill>
                          <a:srgbClr val="FF0000"/>
                        </a:solidFill>
                        <a:latin typeface="Cambria Math"/>
                      </a:rPr>
                      <m:t>=</m:t>
                    </m:r>
                    <m:f>
                      <m:fPr>
                        <m:type m:val="lin"/>
                        <m:ctrlPr>
                          <a:rPr lang="en-US" altLang="zh-CN" sz="2400" b="0" i="1" smtClean="0">
                            <a:solidFill>
                              <a:srgbClr val="FF0000"/>
                            </a:solidFill>
                            <a:latin typeface="Cambria Math"/>
                          </a:rPr>
                        </m:ctrlPr>
                      </m:fPr>
                      <m:num>
                        <m:r>
                          <a:rPr lang="en-US" altLang="zh-CN" sz="2400" b="0" i="1" smtClean="0">
                            <a:solidFill>
                              <a:srgbClr val="FF0000"/>
                            </a:solidFill>
                            <a:latin typeface="Cambria Math"/>
                          </a:rPr>
                          <m:t>𝑞𝐵</m:t>
                        </m:r>
                      </m:num>
                      <m:den>
                        <m:r>
                          <a:rPr lang="en-US" altLang="zh-CN" sz="2400" b="0" i="1" smtClean="0">
                            <a:solidFill>
                              <a:srgbClr val="FF0000"/>
                            </a:solidFill>
                            <a:latin typeface="Cambria Math"/>
                          </a:rPr>
                          <m:t>𝑚</m:t>
                        </m:r>
                      </m:den>
                    </m:f>
                    <m:r>
                      <a:rPr lang="en-US" altLang="zh-CN" sz="2400" b="0" i="1" smtClean="0">
                        <a:solidFill>
                          <a:srgbClr val="FF0000"/>
                        </a:solidFill>
                        <a:latin typeface="Cambria Math"/>
                      </a:rPr>
                      <m:t>, </m:t>
                    </m:r>
                    <m:r>
                      <a:rPr lang="zh-CN" altLang="en-US" sz="2400" b="0" i="1" smtClean="0">
                        <a:solidFill>
                          <a:srgbClr val="FF0000"/>
                        </a:solidFill>
                        <a:latin typeface="Cambria Math"/>
                      </a:rPr>
                      <m:t>𝜇</m:t>
                    </m:r>
                    <m:r>
                      <a:rPr lang="en-US" altLang="zh-CN" sz="2400" b="0" i="1" smtClean="0">
                        <a:solidFill>
                          <a:srgbClr val="FF0000"/>
                        </a:solidFill>
                        <a:latin typeface="Cambria Math"/>
                      </a:rPr>
                      <m:t>=</m:t>
                    </m:r>
                    <m:f>
                      <m:fPr>
                        <m:type m:val="lin"/>
                        <m:ctrlPr>
                          <a:rPr lang="en-US" altLang="zh-CN" sz="2400" b="0" i="1" smtClean="0">
                            <a:solidFill>
                              <a:srgbClr val="FF0000"/>
                            </a:solidFill>
                            <a:latin typeface="Cambria Math"/>
                          </a:rPr>
                        </m:ctrlPr>
                      </m:fPr>
                      <m:num>
                        <m:r>
                          <a:rPr lang="en-US" altLang="zh-CN" sz="2400" b="0" i="1" smtClean="0">
                            <a:solidFill>
                              <a:srgbClr val="FF0000"/>
                            </a:solidFill>
                            <a:latin typeface="Cambria Math"/>
                          </a:rPr>
                          <m:t>𝑞</m:t>
                        </m:r>
                        <m:r>
                          <a:rPr lang="zh-CN" altLang="en-US" sz="2400" b="0" i="1" smtClean="0">
                            <a:solidFill>
                              <a:srgbClr val="FF0000"/>
                            </a:solidFill>
                            <a:latin typeface="Cambria Math"/>
                          </a:rPr>
                          <m:t>𝜏</m:t>
                        </m:r>
                      </m:num>
                      <m:den>
                        <m:r>
                          <a:rPr lang="en-US" altLang="zh-CN" sz="2400" b="0" i="1" smtClean="0">
                            <a:solidFill>
                              <a:srgbClr val="FF0000"/>
                            </a:solidFill>
                            <a:latin typeface="Cambria Math"/>
                          </a:rPr>
                          <m:t>𝑚</m:t>
                        </m:r>
                      </m:den>
                    </m:f>
                  </m:oMath>
                </a14:m>
                <a:endParaRPr lang="en-US" altLang="zh-CN" sz="2400" dirty="0">
                  <a:solidFill>
                    <a:srgbClr val="FF0000"/>
                  </a:solidFill>
                </a:endParaRPr>
              </a:p>
            </p:txBody>
          </p:sp>
        </mc:Choice>
        <mc:Fallback>
          <p:sp>
            <p:nvSpPr>
              <p:cNvPr id="40" name="内容占位符 2"/>
              <p:cNvSpPr txBox="1">
                <a:spLocks noRot="1" noChangeAspect="1" noMove="1" noResize="1" noEditPoints="1" noAdjustHandles="1" noChangeArrowheads="1" noChangeShapeType="1" noTextEdit="1"/>
              </p:cNvSpPr>
              <p:nvPr/>
            </p:nvSpPr>
            <p:spPr>
              <a:xfrm>
                <a:off x="755576" y="6093296"/>
                <a:ext cx="4805524" cy="500066"/>
              </a:xfrm>
              <a:prstGeom prst="rect">
                <a:avLst/>
              </a:prstGeom>
              <a:blipFill rotWithShape="1">
                <a:blip r:embed="rId6"/>
                <a:stretch>
                  <a:fillRect/>
                </a:stretch>
              </a:blipFill>
              <a:ln>
                <a:noFill/>
              </a:ln>
            </p:spPr>
            <p:txBody>
              <a:bodyPr/>
              <a:lstStyle/>
              <a:p>
                <a:r>
                  <a:rPr lang="zh-CN" altLang="en-US">
                    <a:noFill/>
                  </a:rPr>
                  <a:t> </a:t>
                </a:r>
              </a:p>
            </p:txBody>
          </p:sp>
        </mc:Fallback>
      </mc:AlternateContent>
      <p:sp>
        <p:nvSpPr>
          <p:cNvPr id="14" name="矩形 13">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79557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714356"/>
          </a:xfrm>
          <a:noFill/>
        </p:spPr>
        <p:txBody>
          <a:bodyPr>
            <a:normAutofit fontScale="90000"/>
          </a:bodyPr>
          <a:lstStyle/>
          <a:p>
            <a:r>
              <a:rPr lang="zh-CN" altLang="en-US" dirty="0"/>
              <a:t>两种特殊情形</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5074" y="2636912"/>
                <a:ext cx="8964488" cy="3600400"/>
              </a:xfrm>
            </p:spPr>
            <p:txBody>
              <a:bodyPr>
                <a:noAutofit/>
              </a:bodyPr>
              <a:lstStyle/>
              <a:p>
                <a:r>
                  <a:rPr lang="zh-CN" altLang="en-US" sz="2800" dirty="0" smtClean="0">
                    <a:solidFill>
                      <a:srgbClr val="FF0000"/>
                    </a:solidFill>
                  </a:rPr>
                  <a:t>当</a:t>
                </a:r>
                <a:r>
                  <a:rPr lang="en-US" altLang="zh-CN" sz="2800" b="1" i="1" dirty="0" smtClean="0">
                    <a:solidFill>
                      <a:srgbClr val="FF0000"/>
                    </a:solidFill>
                  </a:rPr>
                  <a:t> E</a:t>
                </a:r>
                <a:r>
                  <a:rPr lang="en-US" altLang="zh-CN" sz="2800" dirty="0" smtClean="0">
                    <a:solidFill>
                      <a:srgbClr val="FF0000"/>
                    </a:solidFill>
                  </a:rPr>
                  <a:t>//</a:t>
                </a:r>
                <a:r>
                  <a:rPr lang="en-US" altLang="zh-CN" sz="2800" b="1" i="1" dirty="0" smtClean="0">
                    <a:solidFill>
                      <a:srgbClr val="FF0000"/>
                    </a:solidFill>
                    <a:sym typeface="Symbol"/>
                  </a:rPr>
                  <a:t>B </a:t>
                </a:r>
                <a:r>
                  <a:rPr lang="zh-CN" altLang="en-US" sz="2800" dirty="0" smtClean="0">
                    <a:solidFill>
                      <a:srgbClr val="FF0000"/>
                    </a:solidFill>
                    <a:sym typeface="Symbol"/>
                  </a:rPr>
                  <a:t>时：</a:t>
                </a:r>
                <a:endParaRPr lang="en-US" altLang="zh-CN" sz="2800" dirty="0" smtClean="0">
                  <a:solidFill>
                    <a:srgbClr val="FF0000"/>
                  </a:solidFill>
                  <a:sym typeface="Symbol"/>
                </a:endParaRPr>
              </a:p>
              <a:p>
                <a:pPr marL="0" indent="0">
                  <a:buNone/>
                </a:pPr>
                <a:r>
                  <a:rPr lang="en-US" altLang="zh-CN" sz="2800" dirty="0" smtClean="0">
                    <a:solidFill>
                      <a:schemeClr val="tx1"/>
                    </a:solidFill>
                    <a:sym typeface="Symbol"/>
                  </a:rPr>
                  <a:t>    </a:t>
                </a:r>
                <a:r>
                  <a:rPr lang="zh-CN" altLang="en-US" sz="2800" dirty="0">
                    <a:solidFill>
                      <a:schemeClr val="tx1"/>
                    </a:solidFill>
                    <a:sym typeface="Symbol"/>
                  </a:rPr>
                  <a:t>定</a:t>
                </a:r>
                <a:r>
                  <a:rPr lang="zh-CN" altLang="en-US" sz="2800" dirty="0" smtClean="0">
                    <a:solidFill>
                      <a:schemeClr val="tx1"/>
                    </a:solidFill>
                    <a:sym typeface="Symbol"/>
                  </a:rPr>
                  <a:t>义</a:t>
                </a:r>
                <a14:m>
                  <m:oMath xmlns:m="http://schemas.openxmlformats.org/officeDocument/2006/math">
                    <m:r>
                      <a:rPr lang="en-US" altLang="zh-CN" sz="2800" b="0" i="1" smtClean="0">
                        <a:solidFill>
                          <a:schemeClr val="tx1"/>
                        </a:solidFill>
                        <a:latin typeface="Cambria Math"/>
                        <a:sym typeface="Symbol"/>
                      </a:rPr>
                      <m:t>𝐸</m:t>
                    </m:r>
                    <m:r>
                      <a:rPr lang="en-US" altLang="zh-CN" sz="2800" b="0" i="1" smtClean="0">
                        <a:solidFill>
                          <a:schemeClr val="tx1"/>
                        </a:solidFill>
                        <a:latin typeface="Cambria Math"/>
                        <a:sym typeface="Symbol"/>
                      </a:rPr>
                      <m:t>=</m:t>
                    </m:r>
                    <m:d>
                      <m:dPr>
                        <m:ctrlPr>
                          <a:rPr lang="en-US" altLang="zh-CN" sz="2800" b="0" i="1" smtClean="0">
                            <a:solidFill>
                              <a:schemeClr val="tx1"/>
                            </a:solidFill>
                            <a:latin typeface="Cambria Math"/>
                            <a:sym typeface="Symbol"/>
                          </a:rPr>
                        </m:ctrlPr>
                      </m:dPr>
                      <m:e>
                        <m:r>
                          <a:rPr lang="en-US" altLang="zh-CN" sz="2800" b="0" i="1" smtClean="0">
                            <a:solidFill>
                              <a:schemeClr val="tx1"/>
                            </a:solidFill>
                            <a:latin typeface="Cambria Math"/>
                            <a:sym typeface="Symbol"/>
                          </a:rPr>
                          <m:t>0,0,</m:t>
                        </m:r>
                        <m:r>
                          <a:rPr lang="en-US" altLang="zh-CN" sz="2800" b="0" i="1" smtClean="0">
                            <a:solidFill>
                              <a:schemeClr val="tx1"/>
                            </a:solidFill>
                            <a:latin typeface="Cambria Math"/>
                            <a:sym typeface="Symbol"/>
                          </a:rPr>
                          <m:t>𝐸</m:t>
                        </m:r>
                      </m:e>
                    </m:d>
                    <m:r>
                      <a:rPr lang="en-US" altLang="zh-CN" sz="2800" b="0" i="1" smtClean="0">
                        <a:solidFill>
                          <a:schemeClr val="tx1"/>
                        </a:solidFill>
                        <a:latin typeface="Cambria Math"/>
                        <a:sym typeface="Symbol"/>
                      </a:rPr>
                      <m:t>,  </m:t>
                    </m:r>
                    <m:r>
                      <a:rPr lang="en-US" altLang="zh-CN" sz="2800" b="0" i="1" smtClean="0">
                        <a:solidFill>
                          <a:schemeClr val="tx1"/>
                        </a:solidFill>
                        <a:latin typeface="Cambria Math"/>
                        <a:sym typeface="Symbol"/>
                      </a:rPr>
                      <m:t>𝐵</m:t>
                    </m:r>
                    <m:r>
                      <a:rPr lang="en-US" altLang="zh-CN" sz="2800" b="0" i="1" smtClean="0">
                        <a:solidFill>
                          <a:schemeClr val="tx1"/>
                        </a:solidFill>
                        <a:latin typeface="Cambria Math"/>
                        <a:sym typeface="Symbol"/>
                      </a:rPr>
                      <m:t>=</m:t>
                    </m:r>
                    <m:d>
                      <m:dPr>
                        <m:ctrlPr>
                          <a:rPr lang="en-US" altLang="zh-CN" sz="2800" b="0" i="1" smtClean="0">
                            <a:solidFill>
                              <a:schemeClr val="tx1"/>
                            </a:solidFill>
                            <a:latin typeface="Cambria Math"/>
                            <a:sym typeface="Symbol"/>
                          </a:rPr>
                        </m:ctrlPr>
                      </m:dPr>
                      <m:e>
                        <m:r>
                          <a:rPr lang="en-US" altLang="zh-CN" sz="2800" b="0" i="1" smtClean="0">
                            <a:solidFill>
                              <a:schemeClr val="tx1"/>
                            </a:solidFill>
                            <a:latin typeface="Cambria Math"/>
                            <a:sym typeface="Symbol"/>
                          </a:rPr>
                          <m:t>0,0,</m:t>
                        </m:r>
                        <m:r>
                          <a:rPr lang="en-US" altLang="zh-CN" sz="2800" b="0" i="1" smtClean="0">
                            <a:solidFill>
                              <a:schemeClr val="tx1"/>
                            </a:solidFill>
                            <a:latin typeface="Cambria Math"/>
                            <a:sym typeface="Symbol"/>
                          </a:rPr>
                          <m:t>𝐵</m:t>
                        </m:r>
                      </m:e>
                    </m:d>
                  </m:oMath>
                </a14:m>
                <a:endParaRPr lang="en-US" altLang="zh-CN" sz="2800" dirty="0" smtClean="0">
                  <a:solidFill>
                    <a:schemeClr val="tx1"/>
                  </a:solidFill>
                  <a:sym typeface="Symbol"/>
                </a:endParaRPr>
              </a:p>
              <a:p>
                <a:pPr marL="0" indent="0">
                  <a:buNone/>
                </a:pPr>
                <a:r>
                  <a:rPr lang="zh-CN" altLang="en-US" sz="2800" dirty="0" smtClean="0">
                    <a:solidFill>
                      <a:schemeClr val="tx1"/>
                    </a:solidFill>
                    <a:sym typeface="Symbol"/>
                  </a:rPr>
                  <a:t>   则</a:t>
                </a:r>
                <a:r>
                  <a:rPr lang="zh-CN" altLang="en-US" sz="2800" dirty="0">
                    <a:solidFill>
                      <a:schemeClr val="tx1"/>
                    </a:solidFill>
                    <a:sym typeface="Symbol"/>
                  </a:rPr>
                  <a:t>有</a:t>
                </a:r>
                <a:endParaRPr lang="en-US" altLang="zh-CN" sz="2800" dirty="0" smtClean="0">
                  <a:solidFill>
                    <a:schemeClr val="tx1"/>
                  </a:solidFill>
                  <a:sym typeface="Symbol"/>
                </a:endParaRPr>
              </a:p>
              <a:p>
                <a:pPr marL="0" indent="0">
                  <a:buNone/>
                </a:pPr>
                <a:r>
                  <a:rPr lang="en-US" altLang="zh-CN" sz="2800" dirty="0">
                    <a:solidFill>
                      <a:schemeClr val="tx1"/>
                    </a:solidFill>
                    <a:sym typeface="Symbol"/>
                  </a:rPr>
                  <a:t> </a:t>
                </a:r>
                <a:r>
                  <a:rPr lang="en-US" altLang="zh-CN" sz="2800" dirty="0" smtClean="0">
                    <a:solidFill>
                      <a:schemeClr val="tx1"/>
                    </a:solidFill>
                    <a:sym typeface="Symbol"/>
                  </a:rPr>
                  <a:t>  </a:t>
                </a:r>
                <a14:m>
                  <m:oMath xmlns:m="http://schemas.openxmlformats.org/officeDocument/2006/math">
                    <m:r>
                      <a:rPr lang="en-US" altLang="zh-CN" sz="2800" b="0" i="0" smtClean="0">
                        <a:solidFill>
                          <a:schemeClr val="tx1"/>
                        </a:solidFill>
                        <a:latin typeface="Cambria Math"/>
                        <a:sym typeface="Symbol"/>
                      </a:rPr>
                      <m:t>  </m:t>
                    </m:r>
                    <m:sSub>
                      <m:sSubPr>
                        <m:ctrlPr>
                          <a:rPr lang="en-US" altLang="zh-CN" sz="2800" i="1" smtClean="0">
                            <a:solidFill>
                              <a:schemeClr val="tx1"/>
                            </a:solidFill>
                            <a:latin typeface="Cambria Math"/>
                            <a:sym typeface="Symbol"/>
                          </a:rPr>
                        </m:ctrlPr>
                      </m:sSubPr>
                      <m:e>
                        <m:r>
                          <a:rPr lang="en-US" altLang="zh-CN" sz="2800" b="1" i="1" smtClean="0">
                            <a:solidFill>
                              <a:schemeClr val="tx1"/>
                            </a:solidFill>
                            <a:latin typeface="Cambria Math"/>
                            <a:sym typeface="Symbol"/>
                          </a:rPr>
                          <m:t>𝒗</m:t>
                        </m:r>
                      </m:e>
                      <m:sub>
                        <m:r>
                          <a:rPr lang="en-US" altLang="zh-CN" sz="2800" b="0" i="1" smtClean="0">
                            <a:solidFill>
                              <a:schemeClr val="tx1"/>
                            </a:solidFill>
                            <a:latin typeface="Cambria Math"/>
                            <a:sym typeface="Symbol"/>
                          </a:rPr>
                          <m:t>𝐷</m:t>
                        </m:r>
                      </m:sub>
                    </m:sSub>
                    <m:r>
                      <a:rPr lang="en-US" altLang="zh-CN" sz="2800" b="0" i="1" smtClean="0">
                        <a:solidFill>
                          <a:schemeClr val="tx1"/>
                        </a:solidFill>
                        <a:latin typeface="Cambria Math"/>
                        <a:sym typeface="Symbol"/>
                      </a:rPr>
                      <m:t>=</m:t>
                    </m:r>
                    <m:d>
                      <m:dPr>
                        <m:ctrlPr>
                          <a:rPr lang="en-US" altLang="zh-CN" sz="2800" b="0" i="1" smtClean="0">
                            <a:solidFill>
                              <a:schemeClr val="tx1"/>
                            </a:solidFill>
                            <a:latin typeface="Cambria Math"/>
                            <a:sym typeface="Symbol"/>
                          </a:rPr>
                        </m:ctrlPr>
                      </m:dPr>
                      <m:e>
                        <m:r>
                          <a:rPr lang="en-US" altLang="zh-CN" sz="2800" b="0" i="1" smtClean="0">
                            <a:solidFill>
                              <a:schemeClr val="tx1"/>
                            </a:solidFill>
                            <a:latin typeface="Cambria Math"/>
                            <a:sym typeface="Symbol"/>
                          </a:rPr>
                          <m:t>0, 0, </m:t>
                        </m:r>
                        <m:r>
                          <a:rPr lang="zh-CN" altLang="en-US" sz="2800" b="0" i="1" smtClean="0">
                            <a:solidFill>
                              <a:schemeClr val="tx1"/>
                            </a:solidFill>
                            <a:latin typeface="Cambria Math"/>
                            <a:sym typeface="Symbol"/>
                          </a:rPr>
                          <m:t>𝜇</m:t>
                        </m:r>
                        <m:r>
                          <a:rPr lang="en-US" altLang="zh-CN" sz="2800" b="0" i="1" smtClean="0">
                            <a:solidFill>
                              <a:schemeClr val="tx1"/>
                            </a:solidFill>
                            <a:latin typeface="Cambria Math"/>
                            <a:sym typeface="Symbol"/>
                          </a:rPr>
                          <m:t>𝐸</m:t>
                        </m:r>
                      </m:e>
                    </m:d>
                  </m:oMath>
                </a14:m>
                <a:endParaRPr lang="en-US" altLang="zh-CN" sz="2800" dirty="0" smtClean="0">
                  <a:solidFill>
                    <a:srgbClr val="FF0000"/>
                  </a:solidFill>
                  <a:sym typeface="Symbol"/>
                </a:endParaRPr>
              </a:p>
              <a:p>
                <a:endParaRPr lang="en-US" altLang="zh-CN" sz="2800" dirty="0" smtClean="0">
                  <a:solidFill>
                    <a:srgbClr val="FF0000"/>
                  </a:solidFill>
                </a:endParaRPr>
              </a:p>
              <a:p>
                <a:pPr marL="0" indent="0">
                  <a:buNone/>
                </a:pPr>
                <a:r>
                  <a:rPr lang="en-US" altLang="zh-CN" sz="2800" dirty="0">
                    <a:sym typeface="Symbol"/>
                  </a:rPr>
                  <a:t> </a:t>
                </a:r>
                <a:r>
                  <a:rPr lang="zh-CN" altLang="en-US" sz="2800" dirty="0" smtClean="0">
                    <a:sym typeface="Symbol"/>
                  </a:rPr>
                  <a:t>典型的应用就是时间投影室（</a:t>
                </a:r>
                <a:r>
                  <a:rPr lang="en-US" altLang="zh-CN" sz="2800" dirty="0" smtClean="0">
                    <a:sym typeface="Symbol"/>
                  </a:rPr>
                  <a:t>Time Projection Chamber</a:t>
                </a:r>
                <a:r>
                  <a:rPr lang="zh-CN" altLang="en-US" sz="2800" dirty="0" smtClean="0">
                    <a:sym typeface="Symbol"/>
                  </a:rPr>
                  <a:t>）</a:t>
                </a:r>
                <a:endParaRPr lang="zh-CN" altLang="en-US" sz="2800" dirty="0">
                  <a:solidFill>
                    <a:srgbClr val="FF0000"/>
                  </a:solidFill>
                </a:endParaRPr>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5074" y="2636912"/>
                <a:ext cx="8964488" cy="3600400"/>
              </a:xfrm>
              <a:blipFill rotWithShape="1">
                <a:blip r:embed="rId3"/>
                <a:stretch>
                  <a:fillRect l="-1224" t="-2203" r="-748"/>
                </a:stretch>
              </a:blipFill>
            </p:spPr>
            <p:txBody>
              <a:bodyPr/>
              <a:lstStyle/>
              <a:p>
                <a:r>
                  <a:rPr lang="zh-CN" altLang="en-US">
                    <a:noFill/>
                  </a:rPr>
                  <a:t> </a:t>
                </a:r>
              </a:p>
            </p:txBody>
          </p:sp>
        </mc:Fallback>
      </mc:AlternateContent>
      <p:graphicFrame>
        <p:nvGraphicFramePr>
          <p:cNvPr id="24" name="Object 4">
            <a:extLst>
              <a:ext uri="{FF2B5EF4-FFF2-40B4-BE49-F238E27FC236}">
                <a16:creationId xmlns:a16="http://schemas.microsoft.com/office/drawing/2014/main" xmlns="" id="{AAE6EE15-57D8-49CD-BC7C-E91667FC08A9}"/>
              </a:ext>
            </a:extLst>
          </p:cNvPr>
          <p:cNvGraphicFramePr>
            <a:graphicFrameLocks noChangeAspect="1"/>
          </p:cNvGraphicFramePr>
          <p:nvPr>
            <p:extLst>
              <p:ext uri="{D42A27DB-BD31-4B8C-83A1-F6EECF244321}">
                <p14:modId xmlns:p14="http://schemas.microsoft.com/office/powerpoint/2010/main" val="814143026"/>
              </p:ext>
            </p:extLst>
          </p:nvPr>
        </p:nvGraphicFramePr>
        <p:xfrm>
          <a:off x="465279" y="1124744"/>
          <a:ext cx="8213441" cy="1125537"/>
        </p:xfrm>
        <a:graphic>
          <a:graphicData uri="http://schemas.openxmlformats.org/presentationml/2006/ole">
            <mc:AlternateContent xmlns:mc="http://schemas.openxmlformats.org/markup-compatibility/2006">
              <mc:Choice xmlns:v="urn:schemas-microsoft-com:vml" Requires="v">
                <p:oleObj spid="_x0000_s375837" name="Equation" r:id="rId4" imgW="3009600" imgH="431640" progId="Equation.3">
                  <p:embed/>
                </p:oleObj>
              </mc:Choice>
              <mc:Fallback>
                <p:oleObj name="Equation" r:id="rId4" imgW="300960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79" y="1124744"/>
                        <a:ext cx="8213441" cy="1125537"/>
                      </a:xfrm>
                      <a:prstGeom prst="rect">
                        <a:avLst/>
                      </a:prstGeom>
                      <a:noFill/>
                      <a:ln>
                        <a:solidFill>
                          <a:srgbClr val="FF0000"/>
                        </a:solidFill>
                      </a:ln>
                      <a:extLst/>
                    </p:spPr>
                  </p:pic>
                </p:oleObj>
              </mc:Fallback>
            </mc:AlternateContent>
          </a:graphicData>
        </a:graphic>
      </p:graphicFrame>
      <p:sp>
        <p:nvSpPr>
          <p:cNvPr id="25" name="矩形 24">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649266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0"/>
            <a:ext cx="8748464" cy="714356"/>
          </a:xfrm>
          <a:noFill/>
        </p:spPr>
        <p:txBody>
          <a:bodyPr>
            <a:normAutofit fontScale="90000"/>
          </a:bodyPr>
          <a:lstStyle/>
          <a:p>
            <a:r>
              <a:rPr lang="zh-CN" altLang="en-US" dirty="0"/>
              <a:t>两种特殊情形</a:t>
            </a:r>
          </a:p>
        </p:txBody>
      </p:sp>
      <p:sp>
        <p:nvSpPr>
          <p:cNvPr id="16" name="矩形标注 15"/>
          <p:cNvSpPr/>
          <p:nvPr/>
        </p:nvSpPr>
        <p:spPr>
          <a:xfrm>
            <a:off x="4711603" y="5251967"/>
            <a:ext cx="2237195" cy="857232"/>
          </a:xfrm>
          <a:prstGeom prst="wedgeRectCallout">
            <a:avLst>
              <a:gd name="adj1" fmla="val -43057"/>
              <a:gd name="adj2" fmla="val -7390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2800" dirty="0">
                <a:solidFill>
                  <a:schemeClr val="tx1"/>
                </a:solidFill>
              </a:rPr>
              <a:t>Lorentz</a:t>
            </a:r>
            <a:r>
              <a:rPr lang="zh-CN" altLang="en-US" sz="2800" dirty="0">
                <a:solidFill>
                  <a:schemeClr val="tx1"/>
                </a:solidFill>
              </a:rPr>
              <a:t>角</a:t>
            </a:r>
          </a:p>
        </p:txBody>
      </p:sp>
      <p:grpSp>
        <p:nvGrpSpPr>
          <p:cNvPr id="5" name="组合 46"/>
          <p:cNvGrpSpPr/>
          <p:nvPr/>
        </p:nvGrpSpPr>
        <p:grpSpPr>
          <a:xfrm>
            <a:off x="7476278" y="5037651"/>
            <a:ext cx="1125150" cy="857258"/>
            <a:chOff x="6643702" y="5143510"/>
            <a:chExt cx="1500200" cy="857258"/>
          </a:xfrm>
        </p:grpSpPr>
        <p:cxnSp>
          <p:nvCxnSpPr>
            <p:cNvPr id="20" name="直接箭头连接符 19"/>
            <p:cNvCxnSpPr/>
            <p:nvPr/>
          </p:nvCxnSpPr>
          <p:spPr>
            <a:xfrm rot="10800000" flipV="1">
              <a:off x="6643703" y="5143510"/>
              <a:ext cx="1500199" cy="1"/>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10800000">
              <a:off x="6643703" y="5429264"/>
              <a:ext cx="1500199"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rot="10800000">
              <a:off x="6643702" y="5786454"/>
              <a:ext cx="150019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rot="10800000" flipV="1">
              <a:off x="6858016" y="5429264"/>
              <a:ext cx="1285884" cy="5715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aphicFrame>
        <p:nvGraphicFramePr>
          <p:cNvPr id="24" name="Object 4">
            <a:extLst>
              <a:ext uri="{FF2B5EF4-FFF2-40B4-BE49-F238E27FC236}">
                <a16:creationId xmlns:a16="http://schemas.microsoft.com/office/drawing/2014/main" xmlns="" id="{AAE6EE15-57D8-49CD-BC7C-E91667FC08A9}"/>
              </a:ext>
            </a:extLst>
          </p:cNvPr>
          <p:cNvGraphicFramePr>
            <a:graphicFrameLocks noChangeAspect="1"/>
          </p:cNvGraphicFramePr>
          <p:nvPr>
            <p:extLst>
              <p:ext uri="{D42A27DB-BD31-4B8C-83A1-F6EECF244321}">
                <p14:modId xmlns:p14="http://schemas.microsoft.com/office/powerpoint/2010/main" val="896863355"/>
              </p:ext>
            </p:extLst>
          </p:nvPr>
        </p:nvGraphicFramePr>
        <p:xfrm>
          <a:off x="611560" y="908720"/>
          <a:ext cx="8213441" cy="1125537"/>
        </p:xfrm>
        <a:graphic>
          <a:graphicData uri="http://schemas.openxmlformats.org/presentationml/2006/ole">
            <mc:AlternateContent xmlns:mc="http://schemas.openxmlformats.org/markup-compatibility/2006">
              <mc:Choice xmlns:v="urn:schemas-microsoft-com:vml" Requires="v">
                <p:oleObj spid="_x0000_s379913" name="Equation" r:id="rId3" imgW="3009600" imgH="431640" progId="Equation.3">
                  <p:embed/>
                </p:oleObj>
              </mc:Choice>
              <mc:Fallback>
                <p:oleObj name="Equation" r:id="rId3" imgW="3009600" imgH="431640" progId="Equation.3">
                  <p:embed/>
                  <p:pic>
                    <p:nvPicPr>
                      <p:cNvPr id="39"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908720"/>
                        <a:ext cx="8213441" cy="1125537"/>
                      </a:xfrm>
                      <a:prstGeom prst="rect">
                        <a:avLst/>
                      </a:prstGeom>
                      <a:noFill/>
                      <a:ln>
                        <a:solidFill>
                          <a:srgbClr val="FF0000"/>
                        </a:solidFill>
                      </a:ln>
                      <a:extLst/>
                    </p:spPr>
                  </p:pic>
                </p:oleObj>
              </mc:Fallback>
            </mc:AlternateContent>
          </a:graphicData>
        </a:graphic>
      </p:graphicFrame>
      <p:sp>
        <p:nvSpPr>
          <p:cNvPr id="25" name="矩形 24">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 name="矩形 7"/>
              <p:cNvSpPr/>
              <p:nvPr/>
            </p:nvSpPr>
            <p:spPr>
              <a:xfrm>
                <a:off x="683568" y="2204864"/>
                <a:ext cx="7776864" cy="3045514"/>
              </a:xfrm>
              <a:prstGeom prst="rect">
                <a:avLst/>
              </a:prstGeom>
            </p:spPr>
            <p:txBody>
              <a:bodyPr wrap="square">
                <a:spAutoFit/>
              </a:bodyPr>
              <a:lstStyle/>
              <a:p>
                <a:pPr marL="342900" lvl="0" indent="-342900">
                  <a:spcBef>
                    <a:spcPct val="20000"/>
                  </a:spcBef>
                  <a:buFont typeface="Arial" pitchFamily="34" charset="0"/>
                  <a:buChar char="•"/>
                </a:pPr>
                <a:r>
                  <a:rPr lang="zh-CN" altLang="en-US" sz="2800" dirty="0" smtClean="0">
                    <a:solidFill>
                      <a:srgbClr val="FF0000"/>
                    </a:solidFill>
                  </a:rPr>
                  <a:t>当</a:t>
                </a:r>
                <a:r>
                  <a:rPr lang="en-US" altLang="zh-CN" sz="2800" b="1" i="1" dirty="0">
                    <a:solidFill>
                      <a:srgbClr val="FF0000"/>
                    </a:solidFill>
                  </a:rPr>
                  <a:t> E</a:t>
                </a:r>
                <a:r>
                  <a:rPr lang="en-US" altLang="zh-CN" sz="2800" dirty="0">
                    <a:solidFill>
                      <a:srgbClr val="FF0000"/>
                    </a:solidFill>
                  </a:rPr>
                  <a:t>//</a:t>
                </a:r>
                <a:r>
                  <a:rPr lang="en-US" altLang="zh-CN" sz="2800" b="1" i="1" dirty="0">
                    <a:solidFill>
                      <a:srgbClr val="FF0000"/>
                    </a:solidFill>
                    <a:sym typeface="Symbol"/>
                  </a:rPr>
                  <a:t>B </a:t>
                </a:r>
                <a:r>
                  <a:rPr lang="zh-CN" altLang="en-US" sz="2800" dirty="0">
                    <a:solidFill>
                      <a:srgbClr val="FF0000"/>
                    </a:solidFill>
                    <a:sym typeface="Symbol"/>
                  </a:rPr>
                  <a:t>时：</a:t>
                </a:r>
                <a:endParaRPr lang="en-US" altLang="zh-CN" sz="2800" dirty="0">
                  <a:solidFill>
                    <a:srgbClr val="FF0000"/>
                  </a:solidFill>
                  <a:sym typeface="Symbol"/>
                </a:endParaRPr>
              </a:p>
              <a:p>
                <a:pPr lvl="0">
                  <a:spcBef>
                    <a:spcPct val="20000"/>
                  </a:spcBef>
                </a:pPr>
                <a:r>
                  <a:rPr lang="en-US" altLang="zh-CN" sz="2800" dirty="0">
                    <a:solidFill>
                      <a:prstClr val="black"/>
                    </a:solidFill>
                    <a:sym typeface="Symbol"/>
                  </a:rPr>
                  <a:t>    </a:t>
                </a:r>
                <a:r>
                  <a:rPr lang="zh-CN" altLang="en-US" sz="2800" dirty="0">
                    <a:solidFill>
                      <a:prstClr val="black"/>
                    </a:solidFill>
                    <a:sym typeface="Symbol"/>
                  </a:rPr>
                  <a:t>定义</a:t>
                </a:r>
                <a14:m>
                  <m:oMath xmlns:m="http://schemas.openxmlformats.org/officeDocument/2006/math">
                    <m:r>
                      <a:rPr lang="en-US" altLang="zh-CN" sz="2800" i="1">
                        <a:solidFill>
                          <a:prstClr val="black"/>
                        </a:solidFill>
                        <a:latin typeface="Cambria Math"/>
                        <a:sym typeface="Symbol"/>
                      </a:rPr>
                      <m:t>𝐸</m:t>
                    </m:r>
                    <m:r>
                      <a:rPr lang="en-US" altLang="zh-CN" sz="2800" i="1">
                        <a:solidFill>
                          <a:prstClr val="black"/>
                        </a:solidFill>
                        <a:latin typeface="Cambria Math"/>
                        <a:sym typeface="Symbol"/>
                      </a:rPr>
                      <m:t>=</m:t>
                    </m:r>
                    <m:d>
                      <m:dPr>
                        <m:ctrlPr>
                          <a:rPr lang="en-US" altLang="zh-CN" sz="2800" i="1">
                            <a:solidFill>
                              <a:prstClr val="black"/>
                            </a:solidFill>
                            <a:latin typeface="Cambria Math"/>
                            <a:sym typeface="Symbol"/>
                          </a:rPr>
                        </m:ctrlPr>
                      </m:dPr>
                      <m:e>
                        <m:r>
                          <a:rPr lang="en-US" altLang="zh-CN" sz="2800" b="0" i="1" smtClean="0">
                            <a:solidFill>
                              <a:prstClr val="black"/>
                            </a:solidFill>
                            <a:latin typeface="Cambria Math"/>
                            <a:sym typeface="Symbol"/>
                          </a:rPr>
                          <m:t>𝐸</m:t>
                        </m:r>
                        <m:r>
                          <a:rPr lang="en-US" altLang="zh-CN" sz="2800" i="1">
                            <a:solidFill>
                              <a:prstClr val="black"/>
                            </a:solidFill>
                            <a:latin typeface="Cambria Math"/>
                            <a:sym typeface="Symbol"/>
                          </a:rPr>
                          <m:t>,0,</m:t>
                        </m:r>
                        <m:r>
                          <a:rPr lang="en-US" altLang="zh-CN" sz="2800" b="0" i="1" smtClean="0">
                            <a:solidFill>
                              <a:prstClr val="black"/>
                            </a:solidFill>
                            <a:latin typeface="Cambria Math"/>
                            <a:sym typeface="Symbol"/>
                          </a:rPr>
                          <m:t> 0</m:t>
                        </m:r>
                      </m:e>
                    </m:d>
                    <m:r>
                      <a:rPr lang="en-US" altLang="zh-CN" sz="2800" i="1">
                        <a:solidFill>
                          <a:prstClr val="black"/>
                        </a:solidFill>
                        <a:latin typeface="Cambria Math"/>
                        <a:sym typeface="Symbol"/>
                      </a:rPr>
                      <m:t>,  </m:t>
                    </m:r>
                    <m:r>
                      <a:rPr lang="en-US" altLang="zh-CN" sz="2800" i="1">
                        <a:solidFill>
                          <a:prstClr val="black"/>
                        </a:solidFill>
                        <a:latin typeface="Cambria Math"/>
                        <a:sym typeface="Symbol"/>
                      </a:rPr>
                      <m:t>𝐵</m:t>
                    </m:r>
                    <m:r>
                      <a:rPr lang="en-US" altLang="zh-CN" sz="2800" i="1">
                        <a:solidFill>
                          <a:prstClr val="black"/>
                        </a:solidFill>
                        <a:latin typeface="Cambria Math"/>
                        <a:sym typeface="Symbol"/>
                      </a:rPr>
                      <m:t>=</m:t>
                    </m:r>
                    <m:d>
                      <m:dPr>
                        <m:ctrlPr>
                          <a:rPr lang="en-US" altLang="zh-CN" sz="2800" i="1">
                            <a:solidFill>
                              <a:prstClr val="black"/>
                            </a:solidFill>
                            <a:latin typeface="Cambria Math"/>
                            <a:sym typeface="Symbol"/>
                          </a:rPr>
                        </m:ctrlPr>
                      </m:dPr>
                      <m:e>
                        <m:r>
                          <a:rPr lang="en-US" altLang="zh-CN" sz="2800" i="1">
                            <a:solidFill>
                              <a:prstClr val="black"/>
                            </a:solidFill>
                            <a:latin typeface="Cambria Math"/>
                            <a:sym typeface="Symbol"/>
                          </a:rPr>
                          <m:t>0,0,</m:t>
                        </m:r>
                        <m:r>
                          <a:rPr lang="en-US" altLang="zh-CN" sz="2800" i="1">
                            <a:solidFill>
                              <a:prstClr val="black"/>
                            </a:solidFill>
                            <a:latin typeface="Cambria Math"/>
                            <a:sym typeface="Symbol"/>
                          </a:rPr>
                          <m:t>𝐵</m:t>
                        </m:r>
                      </m:e>
                    </m:d>
                  </m:oMath>
                </a14:m>
                <a:endParaRPr lang="en-US" altLang="zh-CN" sz="2800" dirty="0">
                  <a:solidFill>
                    <a:prstClr val="black"/>
                  </a:solidFill>
                  <a:sym typeface="Symbol"/>
                </a:endParaRPr>
              </a:p>
              <a:p>
                <a:pPr lvl="0">
                  <a:spcBef>
                    <a:spcPct val="20000"/>
                  </a:spcBef>
                </a:pPr>
                <a:r>
                  <a:rPr lang="zh-CN" altLang="en-US" sz="2800" dirty="0">
                    <a:solidFill>
                      <a:prstClr val="black"/>
                    </a:solidFill>
                    <a:sym typeface="Symbol"/>
                  </a:rPr>
                  <a:t>则</a:t>
                </a:r>
                <a:r>
                  <a:rPr lang="zh-CN" altLang="en-US" sz="2800" dirty="0" smtClean="0">
                    <a:solidFill>
                      <a:prstClr val="black"/>
                    </a:solidFill>
                    <a:sym typeface="Symbol"/>
                  </a:rPr>
                  <a:t>有：</a:t>
                </a:r>
                <a:endParaRPr lang="en-US" altLang="zh-CN" sz="2800" dirty="0" smtClean="0">
                  <a:solidFill>
                    <a:prstClr val="black"/>
                  </a:solidFill>
                  <a:sym typeface="Symbol"/>
                </a:endParaRPr>
              </a:p>
              <a:p>
                <a:pPr lvl="0">
                  <a:spcBef>
                    <a:spcPct val="20000"/>
                  </a:spcBef>
                </a:pPr>
                <a14:m>
                  <m:oMath xmlns:m="http://schemas.openxmlformats.org/officeDocument/2006/math">
                    <m:sSub>
                      <m:sSubPr>
                        <m:ctrlPr>
                          <a:rPr lang="en-US" altLang="zh-CN" sz="2800" i="1" smtClean="0">
                            <a:solidFill>
                              <a:prstClr val="black"/>
                            </a:solidFill>
                            <a:latin typeface="Cambria Math"/>
                            <a:sym typeface="Symbol"/>
                          </a:rPr>
                        </m:ctrlPr>
                      </m:sSubPr>
                      <m:e>
                        <m:r>
                          <a:rPr lang="en-US" altLang="zh-CN" sz="2800" b="0" i="1" smtClean="0">
                            <a:solidFill>
                              <a:prstClr val="black"/>
                            </a:solidFill>
                            <a:latin typeface="Cambria Math"/>
                            <a:sym typeface="Symbol"/>
                          </a:rPr>
                          <m:t>𝑣</m:t>
                        </m:r>
                      </m:e>
                      <m:sub>
                        <m:r>
                          <a:rPr lang="en-US" altLang="zh-CN" sz="2800" b="0" i="1" smtClean="0">
                            <a:solidFill>
                              <a:prstClr val="black"/>
                            </a:solidFill>
                            <a:latin typeface="Cambria Math"/>
                            <a:sym typeface="Symbol"/>
                          </a:rPr>
                          <m:t>𝑥</m:t>
                        </m:r>
                      </m:sub>
                    </m:sSub>
                    <m:r>
                      <a:rPr lang="en-US" altLang="zh-CN" sz="2800" b="0" i="1" smtClean="0">
                        <a:solidFill>
                          <a:prstClr val="black"/>
                        </a:solidFill>
                        <a:latin typeface="Cambria Math"/>
                        <a:sym typeface="Symbol"/>
                      </a:rPr>
                      <m:t>=</m:t>
                    </m:r>
                    <m:r>
                      <a:rPr lang="zh-CN" altLang="en-US" sz="2800" b="0" i="1" smtClean="0">
                        <a:solidFill>
                          <a:prstClr val="black"/>
                        </a:solidFill>
                        <a:latin typeface="Cambria Math"/>
                        <a:sym typeface="Symbol"/>
                      </a:rPr>
                      <m:t>𝜇</m:t>
                    </m:r>
                    <m:r>
                      <a:rPr lang="en-US" altLang="zh-CN" sz="2800" b="0" i="1" smtClean="0">
                        <a:solidFill>
                          <a:prstClr val="black"/>
                        </a:solidFill>
                        <a:latin typeface="Cambria Math"/>
                        <a:sym typeface="Symbol"/>
                      </a:rPr>
                      <m:t>𝐸</m:t>
                    </m:r>
                    <m:f>
                      <m:fPr>
                        <m:ctrlPr>
                          <a:rPr lang="en-US" altLang="zh-CN" sz="2800" b="0" i="1" smtClean="0">
                            <a:solidFill>
                              <a:prstClr val="black"/>
                            </a:solidFill>
                            <a:latin typeface="Cambria Math"/>
                            <a:sym typeface="Symbol"/>
                          </a:rPr>
                        </m:ctrlPr>
                      </m:fPr>
                      <m:num>
                        <m:r>
                          <a:rPr lang="en-US" altLang="zh-CN" sz="2800" b="0" i="1" smtClean="0">
                            <a:solidFill>
                              <a:prstClr val="black"/>
                            </a:solidFill>
                            <a:latin typeface="Cambria Math"/>
                            <a:sym typeface="Symbol"/>
                          </a:rPr>
                          <m:t>1</m:t>
                        </m:r>
                      </m:num>
                      <m:den>
                        <m:r>
                          <a:rPr lang="en-US" altLang="zh-CN" sz="2800" b="0" i="1" smtClean="0">
                            <a:solidFill>
                              <a:prstClr val="black"/>
                            </a:solidFill>
                            <a:latin typeface="Cambria Math"/>
                            <a:sym typeface="Symbol"/>
                          </a:rPr>
                          <m:t>1+</m:t>
                        </m:r>
                        <m:sSup>
                          <m:sSupPr>
                            <m:ctrlPr>
                              <a:rPr lang="en-US" altLang="zh-CN" sz="2800" b="0" i="1" smtClean="0">
                                <a:solidFill>
                                  <a:prstClr val="black"/>
                                </a:solidFill>
                                <a:latin typeface="Cambria Math"/>
                                <a:sym typeface="Symbol"/>
                              </a:rPr>
                            </m:ctrlPr>
                          </m:sSupPr>
                          <m:e>
                            <m:r>
                              <a:rPr lang="zh-CN" altLang="en-US" sz="2800" b="0" i="1" smtClean="0">
                                <a:solidFill>
                                  <a:prstClr val="black"/>
                                </a:solidFill>
                                <a:latin typeface="Cambria Math"/>
                                <a:sym typeface="Symbol"/>
                              </a:rPr>
                              <m:t>𝜔</m:t>
                            </m:r>
                          </m:e>
                          <m:sup>
                            <m:r>
                              <a:rPr lang="en-US" altLang="zh-CN" sz="2800" b="0" i="1" smtClean="0">
                                <a:solidFill>
                                  <a:prstClr val="black"/>
                                </a:solidFill>
                                <a:latin typeface="Cambria Math"/>
                                <a:sym typeface="Symbol"/>
                              </a:rPr>
                              <m:t>2</m:t>
                            </m:r>
                          </m:sup>
                        </m:sSup>
                        <m:sSup>
                          <m:sSupPr>
                            <m:ctrlPr>
                              <a:rPr lang="en-US" altLang="zh-CN" sz="2800" b="0" i="1" smtClean="0">
                                <a:solidFill>
                                  <a:prstClr val="black"/>
                                </a:solidFill>
                                <a:latin typeface="Cambria Math"/>
                                <a:sym typeface="Symbol"/>
                              </a:rPr>
                            </m:ctrlPr>
                          </m:sSupPr>
                          <m:e>
                            <m:r>
                              <a:rPr lang="zh-CN" altLang="en-US" sz="2800" b="0" i="1" smtClean="0">
                                <a:solidFill>
                                  <a:prstClr val="black"/>
                                </a:solidFill>
                                <a:latin typeface="Cambria Math"/>
                                <a:sym typeface="Symbol"/>
                              </a:rPr>
                              <m:t>𝜏</m:t>
                            </m:r>
                          </m:e>
                          <m:sup>
                            <m:r>
                              <a:rPr lang="en-US" altLang="zh-CN" sz="2800" b="0" i="1" smtClean="0">
                                <a:solidFill>
                                  <a:prstClr val="black"/>
                                </a:solidFill>
                                <a:latin typeface="Cambria Math"/>
                                <a:sym typeface="Symbol"/>
                              </a:rPr>
                              <m:t>2</m:t>
                            </m:r>
                          </m:sup>
                        </m:sSup>
                      </m:den>
                    </m:f>
                  </m:oMath>
                </a14:m>
                <a:r>
                  <a:rPr lang="en-US" altLang="zh-CN" sz="2800" dirty="0" smtClean="0">
                    <a:solidFill>
                      <a:prstClr val="black"/>
                    </a:solidFill>
                    <a:sym typeface="Symbol"/>
                  </a:rPr>
                  <a:t> </a:t>
                </a:r>
                <a:r>
                  <a:rPr lang="zh-CN" altLang="en-US" sz="2800" dirty="0" smtClean="0">
                    <a:solidFill>
                      <a:prstClr val="black"/>
                    </a:solidFill>
                    <a:sym typeface="Symbol"/>
                  </a:rPr>
                  <a:t>，</a:t>
                </a:r>
                <a:r>
                  <a:rPr lang="en-US" altLang="zh-CN" sz="2800" dirty="0">
                    <a:solidFill>
                      <a:prstClr val="black"/>
                    </a:solidFill>
                    <a:sym typeface="Symbol"/>
                  </a:rPr>
                  <a:t> </a:t>
                </a:r>
                <a14:m>
                  <m:oMath xmlns:m="http://schemas.openxmlformats.org/officeDocument/2006/math">
                    <m:sSub>
                      <m:sSubPr>
                        <m:ctrlPr>
                          <a:rPr lang="en-US" altLang="zh-CN" sz="2800" i="1">
                            <a:solidFill>
                              <a:prstClr val="black"/>
                            </a:solidFill>
                            <a:latin typeface="Cambria Math"/>
                            <a:sym typeface="Symbol"/>
                          </a:rPr>
                        </m:ctrlPr>
                      </m:sSubPr>
                      <m:e>
                        <m:r>
                          <a:rPr lang="en-US" altLang="zh-CN" sz="2800" i="1">
                            <a:solidFill>
                              <a:prstClr val="black"/>
                            </a:solidFill>
                            <a:latin typeface="Cambria Math"/>
                            <a:sym typeface="Symbol"/>
                          </a:rPr>
                          <m:t>𝑣</m:t>
                        </m:r>
                      </m:e>
                      <m:sub>
                        <m:r>
                          <a:rPr lang="en-US" altLang="zh-CN" sz="2800" i="1">
                            <a:solidFill>
                              <a:prstClr val="black"/>
                            </a:solidFill>
                            <a:latin typeface="Cambria Math"/>
                            <a:sym typeface="Symbol"/>
                          </a:rPr>
                          <m:t>𝑥</m:t>
                        </m:r>
                      </m:sub>
                    </m:sSub>
                    <m:r>
                      <a:rPr lang="en-US" altLang="zh-CN" sz="2800" i="1">
                        <a:solidFill>
                          <a:prstClr val="black"/>
                        </a:solidFill>
                        <a:latin typeface="Cambria Math"/>
                        <a:sym typeface="Symbol"/>
                      </a:rPr>
                      <m:t>=</m:t>
                    </m:r>
                    <m:r>
                      <a:rPr lang="zh-CN" altLang="en-US" sz="2800" i="1">
                        <a:solidFill>
                          <a:prstClr val="black"/>
                        </a:solidFill>
                        <a:latin typeface="Cambria Math"/>
                        <a:sym typeface="Symbol"/>
                      </a:rPr>
                      <m:t>𝜇</m:t>
                    </m:r>
                    <m:r>
                      <a:rPr lang="en-US" altLang="zh-CN" sz="2800" i="1">
                        <a:solidFill>
                          <a:prstClr val="black"/>
                        </a:solidFill>
                        <a:latin typeface="Cambria Math"/>
                        <a:sym typeface="Symbol"/>
                      </a:rPr>
                      <m:t>𝐸</m:t>
                    </m:r>
                    <m:f>
                      <m:fPr>
                        <m:ctrlPr>
                          <a:rPr lang="en-US" altLang="zh-CN" sz="2800" i="1">
                            <a:solidFill>
                              <a:prstClr val="black"/>
                            </a:solidFill>
                            <a:latin typeface="Cambria Math"/>
                            <a:sym typeface="Symbol"/>
                          </a:rPr>
                        </m:ctrlPr>
                      </m:fPr>
                      <m:num>
                        <m:r>
                          <a:rPr lang="en-US" altLang="zh-CN" sz="2800" i="1" smtClean="0">
                            <a:solidFill>
                              <a:prstClr val="black"/>
                            </a:solidFill>
                            <a:latin typeface="Cambria Math"/>
                            <a:ea typeface="Cambria Math"/>
                            <a:sym typeface="Symbol"/>
                          </a:rPr>
                          <m:t>𝜔</m:t>
                        </m:r>
                        <m:r>
                          <a:rPr lang="zh-CN" altLang="en-US" sz="2800" i="1" smtClean="0">
                            <a:solidFill>
                              <a:prstClr val="black"/>
                            </a:solidFill>
                            <a:latin typeface="Cambria Math"/>
                            <a:ea typeface="Cambria Math"/>
                            <a:sym typeface="Symbol"/>
                          </a:rPr>
                          <m:t>𝜏</m:t>
                        </m:r>
                      </m:num>
                      <m:den>
                        <m:r>
                          <a:rPr lang="en-US" altLang="zh-CN" sz="2800" i="1">
                            <a:solidFill>
                              <a:prstClr val="black"/>
                            </a:solidFill>
                            <a:latin typeface="Cambria Math"/>
                            <a:sym typeface="Symbol"/>
                          </a:rPr>
                          <m:t>1+</m:t>
                        </m:r>
                        <m:sSup>
                          <m:sSupPr>
                            <m:ctrlPr>
                              <a:rPr lang="en-US" altLang="zh-CN" sz="2800" i="1">
                                <a:solidFill>
                                  <a:prstClr val="black"/>
                                </a:solidFill>
                                <a:latin typeface="Cambria Math"/>
                                <a:sym typeface="Symbol"/>
                              </a:rPr>
                            </m:ctrlPr>
                          </m:sSupPr>
                          <m:e>
                            <m:r>
                              <a:rPr lang="zh-CN" altLang="en-US" sz="2800" i="1">
                                <a:solidFill>
                                  <a:prstClr val="black"/>
                                </a:solidFill>
                                <a:latin typeface="Cambria Math"/>
                                <a:sym typeface="Symbol"/>
                              </a:rPr>
                              <m:t>𝜔</m:t>
                            </m:r>
                          </m:e>
                          <m:sup>
                            <m:r>
                              <a:rPr lang="en-US" altLang="zh-CN" sz="2800" i="1">
                                <a:solidFill>
                                  <a:prstClr val="black"/>
                                </a:solidFill>
                                <a:latin typeface="Cambria Math"/>
                                <a:sym typeface="Symbol"/>
                              </a:rPr>
                              <m:t>2</m:t>
                            </m:r>
                          </m:sup>
                        </m:sSup>
                        <m:sSup>
                          <m:sSupPr>
                            <m:ctrlPr>
                              <a:rPr lang="en-US" altLang="zh-CN" sz="2800" i="1">
                                <a:solidFill>
                                  <a:prstClr val="black"/>
                                </a:solidFill>
                                <a:latin typeface="Cambria Math"/>
                                <a:sym typeface="Symbol"/>
                              </a:rPr>
                            </m:ctrlPr>
                          </m:sSupPr>
                          <m:e>
                            <m:r>
                              <a:rPr lang="zh-CN" altLang="en-US" sz="2800" i="1">
                                <a:solidFill>
                                  <a:prstClr val="black"/>
                                </a:solidFill>
                                <a:latin typeface="Cambria Math"/>
                                <a:sym typeface="Symbol"/>
                              </a:rPr>
                              <m:t>𝜏</m:t>
                            </m:r>
                          </m:e>
                          <m:sup>
                            <m:r>
                              <a:rPr lang="en-US" altLang="zh-CN" sz="2800" i="1">
                                <a:solidFill>
                                  <a:prstClr val="black"/>
                                </a:solidFill>
                                <a:latin typeface="Cambria Math"/>
                                <a:sym typeface="Symbol"/>
                              </a:rPr>
                              <m:t>2</m:t>
                            </m:r>
                          </m:sup>
                        </m:sSup>
                      </m:den>
                    </m:f>
                  </m:oMath>
                </a14:m>
                <a:r>
                  <a:rPr lang="en-US" altLang="zh-CN" sz="2800" dirty="0">
                    <a:solidFill>
                      <a:prstClr val="black"/>
                    </a:solidFill>
                    <a:sym typeface="Symbol"/>
                  </a:rPr>
                  <a:t> </a:t>
                </a:r>
                <a:r>
                  <a:rPr lang="zh-CN" altLang="en-US" sz="2800" dirty="0">
                    <a:solidFill>
                      <a:prstClr val="black"/>
                    </a:solidFill>
                    <a:sym typeface="Symbol"/>
                  </a:rPr>
                  <a:t>，</a:t>
                </a:r>
                <a:r>
                  <a:rPr lang="en-US" altLang="zh-CN" sz="2800" dirty="0">
                    <a:solidFill>
                      <a:prstClr val="black"/>
                    </a:solidFill>
                    <a:sym typeface="Symbol"/>
                  </a:rPr>
                  <a:t> </a:t>
                </a:r>
                <a14:m>
                  <m:oMath xmlns:m="http://schemas.openxmlformats.org/officeDocument/2006/math">
                    <m:sSub>
                      <m:sSubPr>
                        <m:ctrlPr>
                          <a:rPr lang="en-US" altLang="zh-CN" sz="2800" i="1">
                            <a:solidFill>
                              <a:prstClr val="black"/>
                            </a:solidFill>
                            <a:latin typeface="Cambria Math"/>
                            <a:sym typeface="Symbol"/>
                          </a:rPr>
                        </m:ctrlPr>
                      </m:sSubPr>
                      <m:e>
                        <m:r>
                          <a:rPr lang="en-US" altLang="zh-CN" sz="2800" i="1">
                            <a:solidFill>
                              <a:prstClr val="black"/>
                            </a:solidFill>
                            <a:latin typeface="Cambria Math"/>
                            <a:sym typeface="Symbol"/>
                          </a:rPr>
                          <m:t>𝑣</m:t>
                        </m:r>
                      </m:e>
                      <m:sub>
                        <m:r>
                          <a:rPr lang="en-US" altLang="zh-CN" sz="2800" b="0" i="1" smtClean="0">
                            <a:solidFill>
                              <a:prstClr val="black"/>
                            </a:solidFill>
                            <a:latin typeface="Cambria Math"/>
                            <a:sym typeface="Symbol"/>
                          </a:rPr>
                          <m:t>𝑧</m:t>
                        </m:r>
                      </m:sub>
                    </m:sSub>
                    <m:r>
                      <a:rPr lang="en-US" altLang="zh-CN" sz="2800" i="1">
                        <a:solidFill>
                          <a:prstClr val="black"/>
                        </a:solidFill>
                        <a:latin typeface="Cambria Math"/>
                        <a:sym typeface="Symbol"/>
                      </a:rPr>
                      <m:t>=</m:t>
                    </m:r>
                  </m:oMath>
                </a14:m>
                <a:r>
                  <a:rPr lang="en-US" altLang="zh-CN" sz="2800" dirty="0" smtClean="0">
                    <a:solidFill>
                      <a:prstClr val="black"/>
                    </a:solidFill>
                    <a:sym typeface="Symbol"/>
                  </a:rPr>
                  <a:t>0</a:t>
                </a:r>
                <a:r>
                  <a:rPr lang="en-US" altLang="zh-CN" sz="2800" dirty="0">
                    <a:solidFill>
                      <a:prstClr val="black"/>
                    </a:solidFill>
                    <a:sym typeface="Symbol"/>
                  </a:rPr>
                  <a:t> </a:t>
                </a:r>
              </a:p>
              <a:p>
                <a:pPr lvl="0">
                  <a:spcBef>
                    <a:spcPct val="20000"/>
                  </a:spcBef>
                </a:pPr>
                <a:r>
                  <a:rPr lang="zh-CN" altLang="en-US" sz="2800" dirty="0" smtClean="0">
                    <a:solidFill>
                      <a:prstClr val="black"/>
                    </a:solidFill>
                    <a:sym typeface="Symbol"/>
                  </a:rPr>
                  <a:t>即</a:t>
                </a:r>
                <a14:m>
                  <m:oMath xmlns:m="http://schemas.openxmlformats.org/officeDocument/2006/math">
                    <m:sSub>
                      <m:sSubPr>
                        <m:ctrlPr>
                          <a:rPr lang="en-US" altLang="zh-CN" sz="2800" i="1">
                            <a:solidFill>
                              <a:prstClr val="black"/>
                            </a:solidFill>
                            <a:latin typeface="Cambria Math"/>
                            <a:sym typeface="Symbol"/>
                          </a:rPr>
                        </m:ctrlPr>
                      </m:sSubPr>
                      <m:e>
                        <m:r>
                          <a:rPr lang="en-US" altLang="zh-CN" sz="2800" i="1">
                            <a:solidFill>
                              <a:prstClr val="black"/>
                            </a:solidFill>
                            <a:latin typeface="Cambria Math"/>
                            <a:sym typeface="Symbol"/>
                          </a:rPr>
                          <m:t>𝑣</m:t>
                        </m:r>
                      </m:e>
                      <m:sub>
                        <m:r>
                          <a:rPr lang="en-US" altLang="zh-CN" sz="2800" b="0" i="1" smtClean="0">
                            <a:solidFill>
                              <a:prstClr val="black"/>
                            </a:solidFill>
                            <a:latin typeface="Cambria Math"/>
                            <a:sym typeface="Symbol"/>
                          </a:rPr>
                          <m:t>𝐷</m:t>
                        </m:r>
                      </m:sub>
                    </m:sSub>
                    <m:r>
                      <a:rPr lang="en-US" altLang="zh-CN" sz="2800" b="0" i="1" smtClean="0">
                        <a:solidFill>
                          <a:prstClr val="black"/>
                        </a:solidFill>
                        <a:latin typeface="Cambria Math"/>
                        <a:sym typeface="Symbol"/>
                      </a:rPr>
                      <m:t>=</m:t>
                    </m:r>
                    <m:r>
                      <a:rPr lang="zh-CN" altLang="en-US" sz="2800" b="0" i="1" smtClean="0">
                        <a:solidFill>
                          <a:prstClr val="black"/>
                        </a:solidFill>
                        <a:latin typeface="Cambria Math"/>
                        <a:sym typeface="Symbol"/>
                      </a:rPr>
                      <m:t>𝜇</m:t>
                    </m:r>
                    <m:r>
                      <a:rPr lang="en-US" altLang="zh-CN" sz="2800" b="0" i="1" smtClean="0">
                        <a:solidFill>
                          <a:prstClr val="black"/>
                        </a:solidFill>
                        <a:latin typeface="Cambria Math"/>
                        <a:sym typeface="Symbol"/>
                      </a:rPr>
                      <m:t>𝐸</m:t>
                    </m:r>
                    <m:f>
                      <m:fPr>
                        <m:ctrlPr>
                          <a:rPr lang="en-US" altLang="zh-CN" sz="2800" b="0" i="1" smtClean="0">
                            <a:solidFill>
                              <a:prstClr val="black"/>
                            </a:solidFill>
                            <a:latin typeface="Cambria Math"/>
                            <a:sym typeface="Symbol"/>
                          </a:rPr>
                        </m:ctrlPr>
                      </m:fPr>
                      <m:num>
                        <m:r>
                          <a:rPr lang="en-US" altLang="zh-CN" sz="2800" b="0" i="1" smtClean="0">
                            <a:solidFill>
                              <a:prstClr val="black"/>
                            </a:solidFill>
                            <a:latin typeface="Cambria Math"/>
                            <a:sym typeface="Symbol"/>
                          </a:rPr>
                          <m:t>1</m:t>
                        </m:r>
                      </m:num>
                      <m:den>
                        <m:rad>
                          <m:radPr>
                            <m:degHide m:val="on"/>
                            <m:ctrlPr>
                              <a:rPr lang="en-US" altLang="zh-CN" sz="2800" b="0" i="1" smtClean="0">
                                <a:solidFill>
                                  <a:prstClr val="black"/>
                                </a:solidFill>
                                <a:latin typeface="Cambria Math"/>
                                <a:sym typeface="Symbol"/>
                              </a:rPr>
                            </m:ctrlPr>
                          </m:radPr>
                          <m:deg/>
                          <m:e>
                            <m:r>
                              <a:rPr lang="en-US" altLang="zh-CN" sz="2800" i="1">
                                <a:solidFill>
                                  <a:prstClr val="black"/>
                                </a:solidFill>
                                <a:latin typeface="Cambria Math"/>
                                <a:sym typeface="Symbol"/>
                              </a:rPr>
                              <m:t>1+</m:t>
                            </m:r>
                            <m:sSup>
                              <m:sSupPr>
                                <m:ctrlPr>
                                  <a:rPr lang="en-US" altLang="zh-CN" sz="2800" i="1">
                                    <a:solidFill>
                                      <a:prstClr val="black"/>
                                    </a:solidFill>
                                    <a:latin typeface="Cambria Math"/>
                                    <a:sym typeface="Symbol"/>
                                  </a:rPr>
                                </m:ctrlPr>
                              </m:sSupPr>
                              <m:e>
                                <m:r>
                                  <a:rPr lang="zh-CN" altLang="en-US" sz="2800" i="1">
                                    <a:solidFill>
                                      <a:prstClr val="black"/>
                                    </a:solidFill>
                                    <a:latin typeface="Cambria Math"/>
                                    <a:sym typeface="Symbol"/>
                                  </a:rPr>
                                  <m:t>𝜔</m:t>
                                </m:r>
                              </m:e>
                              <m:sup>
                                <m:r>
                                  <a:rPr lang="en-US" altLang="zh-CN" sz="2800" i="1">
                                    <a:solidFill>
                                      <a:prstClr val="black"/>
                                    </a:solidFill>
                                    <a:latin typeface="Cambria Math"/>
                                    <a:sym typeface="Symbol"/>
                                  </a:rPr>
                                  <m:t>2</m:t>
                                </m:r>
                              </m:sup>
                            </m:sSup>
                            <m:sSup>
                              <m:sSupPr>
                                <m:ctrlPr>
                                  <a:rPr lang="en-US" altLang="zh-CN" sz="2800" i="1">
                                    <a:solidFill>
                                      <a:prstClr val="black"/>
                                    </a:solidFill>
                                    <a:latin typeface="Cambria Math"/>
                                    <a:sym typeface="Symbol"/>
                                  </a:rPr>
                                </m:ctrlPr>
                              </m:sSupPr>
                              <m:e>
                                <m:r>
                                  <a:rPr lang="zh-CN" altLang="en-US" sz="2800" i="1">
                                    <a:solidFill>
                                      <a:prstClr val="black"/>
                                    </a:solidFill>
                                    <a:latin typeface="Cambria Math"/>
                                    <a:sym typeface="Symbol"/>
                                  </a:rPr>
                                  <m:t>𝜏</m:t>
                                </m:r>
                              </m:e>
                              <m:sup>
                                <m:r>
                                  <a:rPr lang="en-US" altLang="zh-CN" sz="2800" i="1">
                                    <a:solidFill>
                                      <a:prstClr val="black"/>
                                    </a:solidFill>
                                    <a:latin typeface="Cambria Math"/>
                                    <a:sym typeface="Symbol"/>
                                  </a:rPr>
                                  <m:t>2</m:t>
                                </m:r>
                              </m:sup>
                            </m:sSup>
                          </m:e>
                        </m:rad>
                      </m:den>
                    </m:f>
                    <m:r>
                      <a:rPr lang="zh-CN" altLang="en-US" sz="2800" b="0" i="1" smtClean="0">
                        <a:solidFill>
                          <a:prstClr val="black"/>
                        </a:solidFill>
                        <a:latin typeface="Cambria Math"/>
                        <a:sym typeface="Symbol"/>
                      </a:rPr>
                      <m:t>，</m:t>
                    </m:r>
                    <m:r>
                      <a:rPr lang="en-US" altLang="zh-CN" sz="2800" b="0" i="1" smtClean="0">
                        <a:solidFill>
                          <a:prstClr val="black"/>
                        </a:solidFill>
                        <a:latin typeface="Cambria Math"/>
                        <a:sym typeface="Symbol"/>
                      </a:rPr>
                      <m:t> </m:t>
                    </m:r>
                    <m:func>
                      <m:funcPr>
                        <m:ctrlPr>
                          <a:rPr lang="en-US" altLang="zh-CN" sz="2800" b="0" i="1" smtClean="0">
                            <a:solidFill>
                              <a:prstClr val="black"/>
                            </a:solidFill>
                            <a:latin typeface="Cambria Math"/>
                            <a:sym typeface="Symbol"/>
                          </a:rPr>
                        </m:ctrlPr>
                      </m:funcPr>
                      <m:fName>
                        <m:r>
                          <m:rPr>
                            <m:sty m:val="p"/>
                          </m:rPr>
                          <a:rPr lang="en-US" altLang="zh-CN" sz="2800" b="0" i="0" smtClean="0">
                            <a:solidFill>
                              <a:prstClr val="black"/>
                            </a:solidFill>
                            <a:latin typeface="Cambria Math"/>
                            <a:sym typeface="Symbol"/>
                          </a:rPr>
                          <m:t>tan</m:t>
                        </m:r>
                      </m:fName>
                      <m:e>
                        <m:sSub>
                          <m:sSubPr>
                            <m:ctrlPr>
                              <a:rPr lang="en-US" altLang="zh-CN" sz="2800" b="0" i="1" smtClean="0">
                                <a:solidFill>
                                  <a:prstClr val="black"/>
                                </a:solidFill>
                                <a:latin typeface="Cambria Math"/>
                                <a:sym typeface="Symbol"/>
                              </a:rPr>
                            </m:ctrlPr>
                          </m:sSubPr>
                          <m:e>
                            <m:r>
                              <a:rPr lang="zh-CN" altLang="en-US" sz="2800" b="0" i="1" smtClean="0">
                                <a:solidFill>
                                  <a:prstClr val="black"/>
                                </a:solidFill>
                                <a:latin typeface="Cambria Math"/>
                                <a:sym typeface="Symbol"/>
                              </a:rPr>
                              <m:t>𝛼</m:t>
                            </m:r>
                          </m:e>
                          <m:sub>
                            <m:r>
                              <a:rPr lang="en-US" altLang="zh-CN" sz="2800" b="0" i="1" smtClean="0">
                                <a:solidFill>
                                  <a:prstClr val="black"/>
                                </a:solidFill>
                                <a:latin typeface="Cambria Math"/>
                                <a:sym typeface="Symbol"/>
                              </a:rPr>
                              <m:t>𝐿</m:t>
                            </m:r>
                          </m:sub>
                        </m:sSub>
                      </m:e>
                    </m:func>
                    <m:r>
                      <a:rPr lang="en-US" altLang="zh-CN" sz="2800" b="0" i="1" smtClean="0">
                        <a:solidFill>
                          <a:prstClr val="black"/>
                        </a:solidFill>
                        <a:latin typeface="Cambria Math"/>
                        <a:sym typeface="Symbol"/>
                      </a:rPr>
                      <m:t>=</m:t>
                    </m:r>
                    <m:r>
                      <a:rPr lang="zh-CN" altLang="en-US" sz="2800" b="0" i="1" smtClean="0">
                        <a:solidFill>
                          <a:prstClr val="black"/>
                        </a:solidFill>
                        <a:latin typeface="Cambria Math"/>
                        <a:sym typeface="Symbol"/>
                      </a:rPr>
                      <m:t>𝜔𝜏</m:t>
                    </m:r>
                  </m:oMath>
                </a14:m>
                <a:endParaRPr lang="en-US" altLang="zh-CN" sz="2800" dirty="0">
                  <a:solidFill>
                    <a:prstClr val="black"/>
                  </a:solidFill>
                  <a:sym typeface="Symbol"/>
                </a:endParaRPr>
              </a:p>
            </p:txBody>
          </p:sp>
        </mc:Choice>
        <mc:Fallback xmlns="">
          <p:sp>
            <p:nvSpPr>
              <p:cNvPr id="8" name="矩形 7"/>
              <p:cNvSpPr>
                <a:spLocks noRot="1" noChangeAspect="1" noMove="1" noResize="1" noEditPoints="1" noAdjustHandles="1" noChangeArrowheads="1" noChangeShapeType="1" noTextEdit="1"/>
              </p:cNvSpPr>
              <p:nvPr/>
            </p:nvSpPr>
            <p:spPr>
              <a:xfrm>
                <a:off x="683568" y="2204864"/>
                <a:ext cx="7776864" cy="3045514"/>
              </a:xfrm>
              <a:prstGeom prst="rect">
                <a:avLst/>
              </a:prstGeom>
              <a:blipFill rotWithShape="1">
                <a:blip r:embed="rId5"/>
                <a:stretch>
                  <a:fillRect l="-1567" t="-2605" b="-200"/>
                </a:stretch>
              </a:blipFill>
            </p:spPr>
            <p:txBody>
              <a:bodyPr/>
              <a:lstStyle/>
              <a:p>
                <a:r>
                  <a:rPr lang="zh-CN" altLang="en-US">
                    <a:noFill/>
                  </a:rPr>
                  <a:t> </a:t>
                </a:r>
              </a:p>
            </p:txBody>
          </p:sp>
        </mc:Fallback>
      </mc:AlternateContent>
      <p:sp>
        <p:nvSpPr>
          <p:cNvPr id="10" name="矩形 9"/>
          <p:cNvSpPr/>
          <p:nvPr/>
        </p:nvSpPr>
        <p:spPr>
          <a:xfrm>
            <a:off x="287524" y="6334780"/>
            <a:ext cx="8568952" cy="523220"/>
          </a:xfrm>
          <a:prstGeom prst="rect">
            <a:avLst/>
          </a:prstGeom>
        </p:spPr>
        <p:txBody>
          <a:bodyPr wrap="square">
            <a:spAutoFit/>
          </a:bodyPr>
          <a:lstStyle/>
          <a:p>
            <a:pPr lvl="0">
              <a:spcBef>
                <a:spcPct val="20000"/>
              </a:spcBef>
            </a:pPr>
            <a:r>
              <a:rPr lang="zh-CN" altLang="en-US" sz="2800" dirty="0" smtClean="0">
                <a:solidFill>
                  <a:prstClr val="black"/>
                </a:solidFill>
                <a:sym typeface="Symbol"/>
              </a:rPr>
              <a:t>   典</a:t>
            </a:r>
            <a:r>
              <a:rPr lang="zh-CN" altLang="en-US" sz="2800" dirty="0">
                <a:solidFill>
                  <a:prstClr val="black"/>
                </a:solidFill>
                <a:sym typeface="Symbol"/>
              </a:rPr>
              <a:t>型的应用就</a:t>
            </a:r>
            <a:r>
              <a:rPr lang="zh-CN" altLang="en-US" sz="2800" dirty="0" smtClean="0">
                <a:solidFill>
                  <a:prstClr val="black"/>
                </a:solidFill>
                <a:sym typeface="Symbol"/>
              </a:rPr>
              <a:t>是</a:t>
            </a:r>
            <a:r>
              <a:rPr lang="zh-CN" altLang="en-US" sz="2800" dirty="0">
                <a:solidFill>
                  <a:prstClr val="black"/>
                </a:solidFill>
                <a:sym typeface="Symbol"/>
              </a:rPr>
              <a:t>漂移室</a:t>
            </a:r>
            <a:r>
              <a:rPr lang="zh-CN" altLang="en-US" sz="2800" dirty="0" smtClean="0">
                <a:solidFill>
                  <a:prstClr val="black"/>
                </a:solidFill>
                <a:sym typeface="Symbol"/>
              </a:rPr>
              <a:t>（</a:t>
            </a:r>
            <a:r>
              <a:rPr lang="en-US" altLang="zh-CN" sz="2800" dirty="0" smtClean="0">
                <a:solidFill>
                  <a:prstClr val="black"/>
                </a:solidFill>
                <a:sym typeface="Symbol"/>
              </a:rPr>
              <a:t>Drift Chamber</a:t>
            </a:r>
            <a:r>
              <a:rPr lang="zh-CN" altLang="en-US" sz="2800" dirty="0" smtClean="0">
                <a:solidFill>
                  <a:prstClr val="black"/>
                </a:solidFill>
                <a:sym typeface="Symbol"/>
              </a:rPr>
              <a:t>）</a:t>
            </a:r>
            <a:endParaRPr lang="zh-CN" altLang="en-US" sz="2800" dirty="0">
              <a:solidFill>
                <a:srgbClr val="FF0000"/>
              </a:solidFill>
            </a:endParaRPr>
          </a:p>
        </p:txBody>
      </p:sp>
      <p:sp>
        <p:nvSpPr>
          <p:cNvPr id="11" name="弧形 10"/>
          <p:cNvSpPr/>
          <p:nvPr/>
        </p:nvSpPr>
        <p:spPr>
          <a:xfrm>
            <a:off x="7983063" y="4866205"/>
            <a:ext cx="914400" cy="914400"/>
          </a:xfrm>
          <a:prstGeom prst="arc">
            <a:avLst>
              <a:gd name="adj1" fmla="val 8143521"/>
              <a:gd name="adj2" fmla="val 1080116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矩形 12"/>
              <p:cNvSpPr/>
              <p:nvPr/>
            </p:nvSpPr>
            <p:spPr>
              <a:xfrm>
                <a:off x="7578645" y="5229200"/>
                <a:ext cx="495649" cy="3929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b="1" i="1" smtClean="0">
                          <a:solidFill>
                            <a:srgbClr val="FF0000"/>
                          </a:solidFill>
                          <a:latin typeface="Cambria Math"/>
                          <a:sym typeface="Symbol"/>
                        </a:rPr>
                        <m:t>𝜶</m:t>
                      </m:r>
                      <m:r>
                        <a:rPr lang="en-US" altLang="zh-CN" sz="2000" b="1" i="1">
                          <a:solidFill>
                            <a:srgbClr val="FF0000"/>
                          </a:solidFill>
                          <a:latin typeface="Cambria Math"/>
                          <a:sym typeface="Symbol"/>
                        </a:rPr>
                        <m:t>﷮</m:t>
                      </m:r>
                      <m:r>
                        <a:rPr lang="en-US" altLang="zh-CN" sz="2000" b="1" i="1" baseline="-25000">
                          <a:solidFill>
                            <a:srgbClr val="FF0000"/>
                          </a:solidFill>
                          <a:latin typeface="Cambria Math"/>
                          <a:sym typeface="Symbol"/>
                        </a:rPr>
                        <m:t>𝑳</m:t>
                      </m:r>
                    </m:oMath>
                  </m:oMathPara>
                </a14:m>
                <a:endParaRPr lang="zh-CN" altLang="en-US" sz="2000" b="1" baseline="-25000" dirty="0">
                  <a:solidFill>
                    <a:srgbClr val="FF0000"/>
                  </a:solidFill>
                </a:endParaRPr>
              </a:p>
            </p:txBody>
          </p:sp>
        </mc:Choice>
        <mc:Fallback xmlns="">
          <p:sp>
            <p:nvSpPr>
              <p:cNvPr id="13" name="矩形 12"/>
              <p:cNvSpPr>
                <a:spLocks noRot="1" noChangeAspect="1" noMove="1" noResize="1" noEditPoints="1" noAdjustHandles="1" noChangeArrowheads="1" noChangeShapeType="1" noTextEdit="1"/>
              </p:cNvSpPr>
              <p:nvPr/>
            </p:nvSpPr>
            <p:spPr>
              <a:xfrm>
                <a:off x="7578645" y="5229200"/>
                <a:ext cx="495649" cy="392993"/>
              </a:xfrm>
              <a:prstGeom prst="rect">
                <a:avLst/>
              </a:prstGeom>
              <a:blipFill rotWithShape="1">
                <a:blip r:embed="rId6"/>
                <a:stretch>
                  <a:fillRect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7476279" y="5966561"/>
                <a:ext cx="380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b="1" i="1">
                              <a:latin typeface="Cambria Math"/>
                            </a:rPr>
                          </m:ctrlPr>
                        </m:accPr>
                        <m:e>
                          <m:r>
                            <a:rPr lang="en-US" altLang="zh-CN" b="1" i="1">
                              <a:latin typeface="Cambria Math"/>
                            </a:rPr>
                            <m:t>𝒗</m:t>
                          </m:r>
                        </m:e>
                      </m:acc>
                    </m:oMath>
                  </m:oMathPara>
                </a14:m>
                <a:endParaRPr lang="zh-CN"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7476279" y="5966561"/>
                <a:ext cx="380232" cy="369332"/>
              </a:xfrm>
              <a:prstGeom prst="rect">
                <a:avLst/>
              </a:prstGeom>
              <a:blipFill rotWithShape="1">
                <a:blip r:embed="rId7"/>
                <a:stretch>
                  <a:fillRect/>
                </a:stretch>
              </a:blipFill>
            </p:spPr>
            <p:txBody>
              <a:bodyPr/>
              <a:lstStyle/>
              <a:p>
                <a:r>
                  <a:rPr lang="zh-CN" altLang="en-US">
                    <a:noFill/>
                  </a:rPr>
                  <a:t> </a:t>
                </a:r>
              </a:p>
            </p:txBody>
          </p:sp>
        </mc:Fallback>
      </mc:AlternateContent>
      <p:grpSp>
        <p:nvGrpSpPr>
          <p:cNvPr id="30" name="组合 29"/>
          <p:cNvGrpSpPr/>
          <p:nvPr/>
        </p:nvGrpSpPr>
        <p:grpSpPr>
          <a:xfrm>
            <a:off x="8710807" y="4645838"/>
            <a:ext cx="360000" cy="360000"/>
            <a:chOff x="1403648" y="3645024"/>
            <a:chExt cx="360000" cy="360000"/>
          </a:xfrm>
        </p:grpSpPr>
        <p:sp>
          <p:nvSpPr>
            <p:cNvPr id="32" name="椭圆 31"/>
            <p:cNvSpPr/>
            <p:nvPr/>
          </p:nvSpPr>
          <p:spPr>
            <a:xfrm>
              <a:off x="1403648" y="3645024"/>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556048" y="3789048"/>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4" name="矩形 33"/>
              <p:cNvSpPr/>
              <p:nvPr/>
            </p:nvSpPr>
            <p:spPr>
              <a:xfrm>
                <a:off x="8598900" y="5002662"/>
                <a:ext cx="583814" cy="644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200" b="1" i="1" smtClean="0">
                              <a:solidFill>
                                <a:srgbClr val="FF0000"/>
                              </a:solidFill>
                              <a:latin typeface="Cambria Math"/>
                              <a:ea typeface="Cambria Math"/>
                            </a:rPr>
                          </m:ctrlPr>
                        </m:accPr>
                        <m:e>
                          <m:r>
                            <a:rPr lang="en-US" altLang="zh-CN" sz="3200" b="1" i="1">
                              <a:solidFill>
                                <a:srgbClr val="FF0000"/>
                              </a:solidFill>
                              <a:latin typeface="Cambria Math"/>
                              <a:ea typeface="Cambria Math"/>
                            </a:rPr>
                            <m:t>𝑩</m:t>
                          </m:r>
                        </m:e>
                      </m:acc>
                    </m:oMath>
                  </m:oMathPara>
                </a14:m>
                <a:endParaRPr lang="zh-CN" altLang="en-US" sz="3200" b="1" dirty="0">
                  <a:solidFill>
                    <a:srgbClr val="FF0000"/>
                  </a:solidFill>
                </a:endParaRPr>
              </a:p>
            </p:txBody>
          </p:sp>
        </mc:Choice>
        <mc:Fallback xmlns="">
          <p:sp>
            <p:nvSpPr>
              <p:cNvPr id="34" name="矩形 33"/>
              <p:cNvSpPr>
                <a:spLocks noRot="1" noChangeAspect="1" noMove="1" noResize="1" noEditPoints="1" noAdjustHandles="1" noChangeArrowheads="1" noChangeShapeType="1" noTextEdit="1"/>
              </p:cNvSpPr>
              <p:nvPr/>
            </p:nvSpPr>
            <p:spPr>
              <a:xfrm>
                <a:off x="8598900" y="5002662"/>
                <a:ext cx="583814" cy="644664"/>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矩形 34"/>
              <p:cNvSpPr/>
              <p:nvPr/>
            </p:nvSpPr>
            <p:spPr>
              <a:xfrm>
                <a:off x="7666395" y="4392987"/>
                <a:ext cx="556563" cy="644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200" b="1" i="1" smtClean="0">
                              <a:solidFill>
                                <a:srgbClr val="0000FF"/>
                              </a:solidFill>
                              <a:latin typeface="Cambria Math"/>
                              <a:ea typeface="Cambria Math"/>
                            </a:rPr>
                          </m:ctrlPr>
                        </m:accPr>
                        <m:e>
                          <m:r>
                            <a:rPr lang="en-US" altLang="zh-CN" sz="3200" b="1" i="1" smtClean="0">
                              <a:solidFill>
                                <a:srgbClr val="0000FF"/>
                              </a:solidFill>
                              <a:latin typeface="Cambria Math"/>
                              <a:ea typeface="Cambria Math"/>
                            </a:rPr>
                            <m:t>𝑬</m:t>
                          </m:r>
                        </m:e>
                      </m:acc>
                    </m:oMath>
                  </m:oMathPara>
                </a14:m>
                <a:endParaRPr lang="zh-CN" altLang="en-US" sz="3200" b="1" dirty="0">
                  <a:solidFill>
                    <a:srgbClr val="0000FF"/>
                  </a:solidFill>
                </a:endParaRPr>
              </a:p>
            </p:txBody>
          </p:sp>
        </mc:Choice>
        <mc:Fallback xmlns="">
          <p:sp>
            <p:nvSpPr>
              <p:cNvPr id="35" name="矩形 34"/>
              <p:cNvSpPr>
                <a:spLocks noRot="1" noChangeAspect="1" noMove="1" noResize="1" noEditPoints="1" noAdjustHandles="1" noChangeArrowheads="1" noChangeShapeType="1" noTextEdit="1"/>
              </p:cNvSpPr>
              <p:nvPr/>
            </p:nvSpPr>
            <p:spPr>
              <a:xfrm>
                <a:off x="7666395" y="4392987"/>
                <a:ext cx="556563" cy="644664"/>
              </a:xfrm>
              <a:prstGeom prst="rect">
                <a:avLst/>
              </a:prstGeom>
              <a:blipFill rotWithShape="1">
                <a:blip r:embed="rId9"/>
                <a:stretch>
                  <a:fillRect/>
                </a:stretch>
              </a:blipFill>
            </p:spPr>
            <p:txBody>
              <a:bodyPr/>
              <a:lstStyle/>
              <a:p>
                <a:r>
                  <a:rPr lang="zh-CN" altLang="en-US">
                    <a:noFill/>
                  </a:rPr>
                  <a:t> </a:t>
                </a:r>
              </a:p>
            </p:txBody>
          </p:sp>
        </mc:Fallback>
      </mc:AlternateContent>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22866" y="1514265"/>
            <a:ext cx="9139857" cy="4605721"/>
            <a:chOff x="-1800587" y="1996756"/>
            <a:chExt cx="7263675" cy="3849154"/>
          </a:xfrm>
        </p:grpSpPr>
        <p:grpSp>
          <p:nvGrpSpPr>
            <p:cNvPr id="3" name="组合 8"/>
            <p:cNvGrpSpPr/>
            <p:nvPr/>
          </p:nvGrpSpPr>
          <p:grpSpPr>
            <a:xfrm>
              <a:off x="269607" y="1996756"/>
              <a:ext cx="4678293" cy="2763633"/>
              <a:chOff x="269607" y="1996756"/>
              <a:chExt cx="4678293" cy="2763633"/>
            </a:xfrm>
          </p:grpSpPr>
          <p:sp>
            <p:nvSpPr>
              <p:cNvPr id="6" name="内容占位符 2"/>
              <p:cNvSpPr txBox="1">
                <a:spLocks/>
              </p:cNvSpPr>
              <p:nvPr/>
            </p:nvSpPr>
            <p:spPr>
              <a:xfrm>
                <a:off x="269607" y="1996756"/>
                <a:ext cx="3204688" cy="1540028"/>
              </a:xfrm>
              <a:prstGeom prst="rect">
                <a:avLst/>
              </a:prstGeom>
              <a:ln>
                <a:solidFill>
                  <a:srgbClr val="0000FF"/>
                </a:solidFill>
              </a:ln>
            </p:spPr>
            <p:txBody>
              <a:bodyPr vert="horz" lIns="91440" tIns="45720" rIns="91440" bIns="45720" rtlCol="0">
                <a:noAutofit/>
              </a:bodyPr>
              <a:lstStyle/>
              <a:p>
                <a:pPr marL="342900" indent="-342900">
                  <a:spcBef>
                    <a:spcPct val="20000"/>
                  </a:spcBef>
                  <a:buFont typeface="Arial" pitchFamily="34" charset="0"/>
                  <a:buChar char="•"/>
                </a:pPr>
                <a:r>
                  <a:rPr lang="zh-CN" altLang="en-US" sz="2000" dirty="0"/>
                  <a:t>当对径迹作</a:t>
                </a:r>
                <a:r>
                  <a:rPr lang="en-US" altLang="zh-CN" sz="2000" dirty="0"/>
                  <a:t>N</a:t>
                </a:r>
                <a:r>
                  <a:rPr lang="zh-CN" altLang="en-US" sz="2000" dirty="0"/>
                  <a:t>次等距测量</a:t>
                </a:r>
                <a:r>
                  <a:rPr lang="zh-CN" altLang="en-US" sz="2000" dirty="0" smtClean="0"/>
                  <a:t>时，径迹重建的分辨本领取决于每一点的位置分辨：    </a:t>
                </a:r>
                <a:r>
                  <a:rPr lang="en-US" altLang="zh-CN" sz="2000" dirty="0">
                    <a:solidFill>
                      <a:srgbClr val="0000FF"/>
                    </a:solidFill>
                  </a:rPr>
                  <a:t>G</a:t>
                </a:r>
                <a:r>
                  <a:rPr lang="en-US" altLang="zh-CN" sz="2000" dirty="0" err="1">
                    <a:solidFill>
                      <a:srgbClr val="0000FF"/>
                    </a:solidFill>
                  </a:rPr>
                  <a:t>luckstern’s</a:t>
                </a:r>
                <a:r>
                  <a:rPr lang="en-US" altLang="zh-CN" sz="2000" dirty="0">
                    <a:solidFill>
                      <a:srgbClr val="0000FF"/>
                    </a:solidFill>
                  </a:rPr>
                  <a:t> formulae</a:t>
                </a:r>
                <a:r>
                  <a:rPr lang="zh-CN" altLang="en-US" sz="2000" dirty="0">
                    <a:solidFill>
                      <a:srgbClr val="0000FF"/>
                    </a:solidFill>
                  </a:rPr>
                  <a:t>：</a:t>
                </a:r>
                <a:endParaRPr lang="en-US" altLang="zh-CN" sz="2000" dirty="0">
                  <a:solidFill>
                    <a:srgbClr val="0000FF"/>
                  </a:solidFill>
                </a:endParaRPr>
              </a:p>
              <a:p>
                <a:pPr marL="342900" indent="-342900">
                  <a:spcBef>
                    <a:spcPct val="20000"/>
                  </a:spcBef>
                </a:pPr>
                <a:r>
                  <a:rPr lang="en-US" altLang="zh-CN" dirty="0">
                    <a:solidFill>
                      <a:srgbClr val="FF0000"/>
                    </a:solidFill>
                  </a:rPr>
                  <a:t>R.L. </a:t>
                </a:r>
                <a:r>
                  <a:rPr lang="en-US" altLang="zh-CN" dirty="0" err="1">
                    <a:solidFill>
                      <a:srgbClr val="FF0000"/>
                    </a:solidFill>
                  </a:rPr>
                  <a:t>Gluckstern</a:t>
                </a:r>
                <a:r>
                  <a:rPr lang="en-US" altLang="zh-CN" dirty="0">
                    <a:solidFill>
                      <a:srgbClr val="FF0000"/>
                    </a:solidFill>
                  </a:rPr>
                  <a:t>, NIM 24 (1963) 381     </a:t>
                </a:r>
                <a:endParaRPr lang="zh-CN" altLang="en-US" dirty="0">
                  <a:solidFill>
                    <a:srgbClr val="FF0000"/>
                  </a:solidFill>
                </a:endParaRPr>
              </a:p>
            </p:txBody>
          </p:sp>
          <p:graphicFrame>
            <p:nvGraphicFramePr>
              <p:cNvPr id="145410" name="Object 6"/>
              <p:cNvGraphicFramePr>
                <a:graphicFrameLocks noChangeAspect="1"/>
              </p:cNvGraphicFramePr>
              <p:nvPr>
                <p:extLst>
                  <p:ext uri="{D42A27DB-BD31-4B8C-83A1-F6EECF244321}">
                    <p14:modId xmlns:p14="http://schemas.microsoft.com/office/powerpoint/2010/main" val="1036475527"/>
                  </p:ext>
                </p:extLst>
              </p:nvPr>
            </p:nvGraphicFramePr>
            <p:xfrm>
              <a:off x="661620" y="3741992"/>
              <a:ext cx="4286280" cy="1018397"/>
            </p:xfrm>
            <a:graphic>
              <a:graphicData uri="http://schemas.openxmlformats.org/presentationml/2006/ole">
                <mc:AlternateContent xmlns:mc="http://schemas.openxmlformats.org/markup-compatibility/2006">
                  <mc:Choice xmlns:v="urn:schemas-microsoft-com:vml" Requires="v">
                    <p:oleObj spid="_x0000_s376856" name="Equation" r:id="rId3" imgW="1815840" imgH="495000" progId="Equation.3">
                      <p:embed/>
                    </p:oleObj>
                  </mc:Choice>
                  <mc:Fallback>
                    <p:oleObj name="Equation" r:id="rId3" imgW="1815840" imgH="49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20" y="3741992"/>
                            <a:ext cx="4286280" cy="10183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内容占位符 2"/>
            <p:cNvSpPr txBox="1">
              <a:spLocks/>
            </p:cNvSpPr>
            <p:nvPr/>
          </p:nvSpPr>
          <p:spPr>
            <a:xfrm>
              <a:off x="-1800587" y="5101451"/>
              <a:ext cx="7263675" cy="744459"/>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p>
              <a:pPr marL="342900" indent="-342900">
                <a:spcBef>
                  <a:spcPct val="20000"/>
                </a:spcBef>
              </a:pPr>
              <a:r>
                <a:rPr lang="zh-CN" altLang="en-US" sz="2400" dirty="0">
                  <a:solidFill>
                    <a:srgbClr val="FF0000"/>
                  </a:solidFill>
                </a:rPr>
                <a:t>例如： </a:t>
              </a:r>
              <a:r>
                <a:rPr lang="en-US" altLang="zh-CN" sz="2400" dirty="0">
                  <a:solidFill>
                    <a:srgbClr val="FF0000"/>
                  </a:solidFill>
                </a:rPr>
                <a:t>Alice TPC</a:t>
              </a:r>
            </a:p>
            <a:p>
              <a:pPr marL="342900" indent="-342900">
                <a:spcBef>
                  <a:spcPct val="20000"/>
                </a:spcBef>
              </a:pPr>
              <a:r>
                <a:rPr lang="en-US" altLang="zh-CN" sz="2400" dirty="0">
                  <a:solidFill>
                    <a:srgbClr val="FF0000"/>
                  </a:solidFill>
                </a:rPr>
                <a:t>P</a:t>
              </a:r>
              <a:r>
                <a:rPr lang="en-US" altLang="zh-CN" sz="2400" baseline="-25000" dirty="0">
                  <a:solidFill>
                    <a:srgbClr val="FF0000"/>
                  </a:solidFill>
                </a:rPr>
                <a:t>t</a:t>
              </a:r>
              <a:r>
                <a:rPr lang="en-US" altLang="zh-CN" sz="2400" dirty="0">
                  <a:solidFill>
                    <a:srgbClr val="FF0000"/>
                  </a:solidFill>
                </a:rPr>
                <a:t>=5 </a:t>
              </a:r>
              <a:r>
                <a:rPr lang="en-US" altLang="zh-CN" sz="2400" dirty="0" err="1">
                  <a:solidFill>
                    <a:srgbClr val="FF0000"/>
                  </a:solidFill>
                </a:rPr>
                <a:t>GeV</a:t>
              </a:r>
              <a:r>
                <a:rPr lang="en-US" altLang="zh-CN" sz="2400" dirty="0">
                  <a:solidFill>
                    <a:srgbClr val="FF0000"/>
                  </a:solidFill>
                </a:rPr>
                <a:t>/c,  L=1.7m,  B=0.2T,  </a:t>
              </a:r>
              <a:r>
                <a:rPr lang="en-US" altLang="zh-CN" sz="2400" dirty="0">
                  <a:solidFill>
                    <a:srgbClr val="FF0000"/>
                  </a:solidFill>
                  <a:sym typeface="Symbol"/>
                </a:rPr>
                <a:t>(x)=700m  N=100   P</a:t>
              </a:r>
              <a:r>
                <a:rPr lang="en-US" altLang="zh-CN" sz="2400" baseline="-25000" dirty="0">
                  <a:solidFill>
                    <a:srgbClr val="FF0000"/>
                  </a:solidFill>
                  <a:sym typeface="Symbol"/>
                </a:rPr>
                <a:t>t</a:t>
              </a:r>
              <a:r>
                <a:rPr lang="en-US" altLang="zh-CN" sz="2400" dirty="0">
                  <a:solidFill>
                    <a:srgbClr val="FF0000"/>
                  </a:solidFill>
                  <a:sym typeface="Symbol"/>
                </a:rPr>
                <a:t>=4.5%</a:t>
              </a:r>
            </a:p>
            <a:p>
              <a:pPr marL="342900" indent="-342900">
                <a:spcBef>
                  <a:spcPct val="20000"/>
                </a:spcBef>
              </a:pPr>
              <a:endParaRPr lang="zh-CN" altLang="en-US" sz="2400" dirty="0">
                <a:solidFill>
                  <a:srgbClr val="FF0000"/>
                </a:solidFill>
              </a:endParaRPr>
            </a:p>
          </p:txBody>
        </p:sp>
      </p:grpSp>
      <p:grpSp>
        <p:nvGrpSpPr>
          <p:cNvPr id="20" name="组合 19"/>
          <p:cNvGrpSpPr/>
          <p:nvPr/>
        </p:nvGrpSpPr>
        <p:grpSpPr>
          <a:xfrm>
            <a:off x="13506" y="1293849"/>
            <a:ext cx="4427984" cy="3527252"/>
            <a:chOff x="6372200" y="188640"/>
            <a:chExt cx="4427984" cy="3527252"/>
          </a:xfrm>
        </p:grpSpPr>
        <p:sp>
          <p:nvSpPr>
            <p:cNvPr id="4" name="椭圆 3"/>
            <p:cNvSpPr/>
            <p:nvPr/>
          </p:nvSpPr>
          <p:spPr>
            <a:xfrm>
              <a:off x="6372200" y="188640"/>
              <a:ext cx="2520000" cy="252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乘号 4"/>
            <p:cNvSpPr/>
            <p:nvPr/>
          </p:nvSpPr>
          <p:spPr>
            <a:xfrm>
              <a:off x="7618508" y="1101933"/>
              <a:ext cx="180000" cy="18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乘号 14"/>
            <p:cNvSpPr/>
            <p:nvPr/>
          </p:nvSpPr>
          <p:spPr>
            <a:xfrm>
              <a:off x="7860706" y="762433"/>
              <a:ext cx="180000" cy="18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乘号 15"/>
            <p:cNvSpPr/>
            <p:nvPr/>
          </p:nvSpPr>
          <p:spPr>
            <a:xfrm>
              <a:off x="8013308" y="620688"/>
              <a:ext cx="180000" cy="18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乘号 16"/>
            <p:cNvSpPr/>
            <p:nvPr/>
          </p:nvSpPr>
          <p:spPr>
            <a:xfrm>
              <a:off x="8211303" y="476672"/>
              <a:ext cx="180000" cy="18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乘号 17"/>
            <p:cNvSpPr/>
            <p:nvPr/>
          </p:nvSpPr>
          <p:spPr>
            <a:xfrm>
              <a:off x="7724477" y="921933"/>
              <a:ext cx="180000" cy="18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乘号 18"/>
            <p:cNvSpPr/>
            <p:nvPr/>
          </p:nvSpPr>
          <p:spPr>
            <a:xfrm>
              <a:off x="7524328" y="1304784"/>
              <a:ext cx="180000" cy="18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弧形 9"/>
            <p:cNvSpPr/>
            <p:nvPr/>
          </p:nvSpPr>
          <p:spPr>
            <a:xfrm>
              <a:off x="7487816" y="332656"/>
              <a:ext cx="3312368" cy="3383236"/>
            </a:xfrm>
            <a:prstGeom prst="arc">
              <a:avLst>
                <a:gd name="adj1" fmla="val 11814028"/>
                <a:gd name="adj2" fmla="val 1516478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2" name="标题 1"/>
          <p:cNvSpPr>
            <a:spLocks noGrp="1"/>
          </p:cNvSpPr>
          <p:nvPr>
            <p:ph type="title"/>
          </p:nvPr>
        </p:nvSpPr>
        <p:spPr>
          <a:xfrm>
            <a:off x="395536" y="0"/>
            <a:ext cx="8748464" cy="714356"/>
          </a:xfrm>
          <a:noFill/>
        </p:spPr>
        <p:txBody>
          <a:bodyPr>
            <a:normAutofit fontScale="90000"/>
          </a:bodyPr>
          <a:lstStyle/>
          <a:p>
            <a:r>
              <a:rPr lang="zh-CN" altLang="en-US" dirty="0" smtClean="0">
                <a:latin typeface="+mn-lt"/>
              </a:rPr>
              <a:t>动量分辨的影响因素 </a:t>
            </a:r>
            <a:r>
              <a:rPr lang="en-US" altLang="zh-CN" dirty="0" smtClean="0">
                <a:latin typeface="+mn-lt"/>
              </a:rPr>
              <a:t>I</a:t>
            </a:r>
            <a:r>
              <a:rPr lang="zh-CN" altLang="en-US" dirty="0" smtClean="0">
                <a:latin typeface="+mn-lt"/>
              </a:rPr>
              <a:t>：</a:t>
            </a:r>
            <a:r>
              <a:rPr lang="en-US" altLang="zh-CN" dirty="0" smtClean="0">
                <a:latin typeface="+mn-lt"/>
              </a:rPr>
              <a:t> Sagitta</a:t>
            </a:r>
            <a:endParaRPr lang="zh-CN" altLang="en-US" dirty="0">
              <a:latin typeface="+mn-lt"/>
            </a:endParaRPr>
          </a:p>
        </p:txBody>
      </p:sp>
      <p:sp>
        <p:nvSpPr>
          <p:cNvPr id="23" name="矩形 22">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684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926" y="906349"/>
            <a:ext cx="2229074" cy="242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802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69415" y="921140"/>
            <a:ext cx="6750867" cy="428628"/>
          </a:xfrm>
        </p:spPr>
        <p:txBody>
          <a:bodyPr>
            <a:normAutofit/>
          </a:bodyPr>
          <a:lstStyle/>
          <a:p>
            <a:pPr>
              <a:buNone/>
            </a:pPr>
            <a:r>
              <a:rPr lang="zh-CN" altLang="en-US" sz="1800" dirty="0"/>
              <a:t>入射粒子同介质中电子发生多次 </a:t>
            </a:r>
            <a:r>
              <a:rPr lang="en-US" altLang="zh-CN" sz="1800" dirty="0"/>
              <a:t>Coulomb </a:t>
            </a:r>
            <a:r>
              <a:rPr lang="zh-CN" altLang="en-US" sz="1800" dirty="0"/>
              <a:t>散射，造成径迹偏离。</a:t>
            </a:r>
            <a:endParaRPr lang="en-US" altLang="zh-CN" sz="1800" dirty="0"/>
          </a:p>
        </p:txBody>
      </p:sp>
      <p:pic>
        <p:nvPicPr>
          <p:cNvPr id="134147" name="Picture 3"/>
          <p:cNvPicPr>
            <a:picLocks noChangeAspect="1" noChangeArrowheads="1"/>
          </p:cNvPicPr>
          <p:nvPr/>
        </p:nvPicPr>
        <p:blipFill>
          <a:blip r:embed="rId2"/>
          <a:srcRect/>
          <a:stretch>
            <a:fillRect/>
          </a:stretch>
        </p:blipFill>
        <p:spPr bwMode="auto">
          <a:xfrm>
            <a:off x="63260" y="3769443"/>
            <a:ext cx="5732876" cy="2947345"/>
          </a:xfrm>
          <a:prstGeom prst="rect">
            <a:avLst/>
          </a:prstGeom>
          <a:noFill/>
          <a:ln w="9525">
            <a:solidFill>
              <a:srgbClr val="00FF00"/>
            </a:solidFill>
            <a:miter lim="800000"/>
            <a:headEnd/>
            <a:tailEnd/>
          </a:ln>
          <a:effectLst/>
        </p:spPr>
      </p:pic>
      <p:grpSp>
        <p:nvGrpSpPr>
          <p:cNvPr id="4" name="组合 11"/>
          <p:cNvGrpSpPr/>
          <p:nvPr/>
        </p:nvGrpSpPr>
        <p:grpSpPr>
          <a:xfrm>
            <a:off x="17821" y="1460064"/>
            <a:ext cx="5732876" cy="2076493"/>
            <a:chOff x="500066" y="1001673"/>
            <a:chExt cx="7643834" cy="2213013"/>
          </a:xfrm>
        </p:grpSpPr>
        <p:pic>
          <p:nvPicPr>
            <p:cNvPr id="134146" name="Picture 2"/>
            <p:cNvPicPr>
              <a:picLocks noChangeAspect="1" noChangeArrowheads="1"/>
            </p:cNvPicPr>
            <p:nvPr/>
          </p:nvPicPr>
          <p:blipFill>
            <a:blip r:embed="rId3"/>
            <a:srcRect t="49254" r="69109"/>
            <a:stretch>
              <a:fillRect/>
            </a:stretch>
          </p:blipFill>
          <p:spPr bwMode="auto">
            <a:xfrm>
              <a:off x="5715008" y="1001673"/>
              <a:ext cx="2428892" cy="2213013"/>
            </a:xfrm>
            <a:prstGeom prst="rect">
              <a:avLst/>
            </a:prstGeom>
            <a:noFill/>
            <a:ln w="9525">
              <a:solidFill>
                <a:srgbClr val="FF0000"/>
              </a:solidFill>
              <a:miter lim="800000"/>
              <a:headEnd/>
              <a:tailEnd/>
            </a:ln>
            <a:effectLst/>
          </p:spPr>
        </p:pic>
        <p:pic>
          <p:nvPicPr>
            <p:cNvPr id="134148" name="Picture 4"/>
            <p:cNvPicPr>
              <a:picLocks noChangeAspect="1" noChangeArrowheads="1"/>
            </p:cNvPicPr>
            <p:nvPr/>
          </p:nvPicPr>
          <p:blipFill>
            <a:blip r:embed="rId4"/>
            <a:srcRect/>
            <a:stretch>
              <a:fillRect/>
            </a:stretch>
          </p:blipFill>
          <p:spPr bwMode="auto">
            <a:xfrm>
              <a:off x="500066" y="1001673"/>
              <a:ext cx="5072066" cy="2191967"/>
            </a:xfrm>
            <a:prstGeom prst="rect">
              <a:avLst/>
            </a:prstGeom>
            <a:noFill/>
            <a:ln w="9525">
              <a:solidFill>
                <a:srgbClr val="FF0000"/>
              </a:solidFill>
              <a:miter lim="800000"/>
              <a:headEnd/>
              <a:tailEnd/>
            </a:ln>
            <a:effectLst/>
          </p:spPr>
        </p:pic>
      </p:grpSp>
      <p:grpSp>
        <p:nvGrpSpPr>
          <p:cNvPr id="5" name="组合 10"/>
          <p:cNvGrpSpPr/>
          <p:nvPr/>
        </p:nvGrpSpPr>
        <p:grpSpPr>
          <a:xfrm>
            <a:off x="5808459" y="1460064"/>
            <a:ext cx="3335541" cy="5256724"/>
            <a:chOff x="4833176" y="1648592"/>
            <a:chExt cx="4582158" cy="5256724"/>
          </a:xfrm>
        </p:grpSpPr>
        <p:pic>
          <p:nvPicPr>
            <p:cNvPr id="7" name="Picture 1"/>
            <p:cNvPicPr>
              <a:picLocks noChangeAspect="1" noChangeArrowheads="1"/>
            </p:cNvPicPr>
            <p:nvPr/>
          </p:nvPicPr>
          <p:blipFill>
            <a:blip r:embed="rId5"/>
            <a:srcRect/>
            <a:stretch>
              <a:fillRect/>
            </a:stretch>
          </p:blipFill>
          <p:spPr bwMode="auto">
            <a:xfrm>
              <a:off x="4833176" y="3836356"/>
              <a:ext cx="4582158" cy="3068960"/>
            </a:xfrm>
            <a:prstGeom prst="rect">
              <a:avLst/>
            </a:prstGeom>
            <a:noFill/>
            <a:ln w="9525">
              <a:noFill/>
              <a:miter lim="800000"/>
              <a:headEnd/>
              <a:tailEnd/>
            </a:ln>
            <a:effectLst/>
          </p:spPr>
        </p:pic>
        <p:sp>
          <p:nvSpPr>
            <p:cNvPr id="10" name="内容占位符 2"/>
            <p:cNvSpPr txBox="1">
              <a:spLocks/>
            </p:cNvSpPr>
            <p:nvPr/>
          </p:nvSpPr>
          <p:spPr>
            <a:xfrm>
              <a:off x="5358674" y="1648592"/>
              <a:ext cx="4056660" cy="2112953"/>
            </a:xfrm>
            <a:prstGeom prst="rect">
              <a:avLst/>
            </a:prstGeom>
          </p:spPr>
          <p:txBody>
            <a:bodyPr vert="horz" lIns="91440" tIns="45720" rIns="91440" bIns="45720" rtlCol="0">
              <a:normAutofit/>
            </a:bodyPr>
            <a:lstStyle/>
            <a:p>
              <a:pPr marL="342900" indent="-342900">
                <a:spcBef>
                  <a:spcPct val="20000"/>
                </a:spcBef>
                <a:defRPr/>
              </a:pPr>
              <a:r>
                <a:rPr lang="en-US" altLang="zh-CN" sz="2000" dirty="0"/>
                <a:t>	</a:t>
              </a:r>
              <a:r>
                <a:rPr lang="zh-CN" altLang="en-US" sz="2000" dirty="0"/>
                <a:t>动量分辨合成：低动量时，</a:t>
              </a:r>
              <a:r>
                <a:rPr lang="en-US" altLang="zh-CN" sz="2000" dirty="0"/>
                <a:t>Multiple Scattering </a:t>
              </a:r>
              <a:r>
                <a:rPr lang="zh-CN" altLang="en-US" sz="2000" dirty="0"/>
                <a:t>严重，高动量时，位置测量的误差为主。</a:t>
              </a:r>
              <a:endParaRPr lang="en-US" altLang="zh-CN" sz="2000" dirty="0"/>
            </a:p>
            <a:p>
              <a:pPr marL="342900" indent="-342900">
                <a:spcBef>
                  <a:spcPct val="20000"/>
                </a:spcBef>
                <a:defRPr/>
              </a:pPr>
              <a:r>
                <a:rPr lang="zh-CN" altLang="en-US" sz="2000" dirty="0">
                  <a:solidFill>
                    <a:srgbClr val="FF0000"/>
                  </a:solidFill>
                </a:rPr>
                <a:t>         动量越高越难测！</a:t>
              </a:r>
              <a:endParaRPr lang="en-US" altLang="zh-CN" sz="2000" dirty="0">
                <a:solidFill>
                  <a:srgbClr val="FF0000"/>
                </a:solidFill>
              </a:endParaRPr>
            </a:p>
          </p:txBody>
        </p:sp>
      </p:grpSp>
      <p:sp>
        <p:nvSpPr>
          <p:cNvPr id="12" name="标题 1"/>
          <p:cNvSpPr txBox="1">
            <a:spLocks/>
          </p:cNvSpPr>
          <p:nvPr/>
        </p:nvSpPr>
        <p:spPr>
          <a:xfrm>
            <a:off x="395536" y="0"/>
            <a:ext cx="8748464" cy="714356"/>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600" dirty="0" smtClean="0">
                <a:latin typeface="+mn-lt"/>
              </a:rPr>
              <a:t>动量分辨的影响因素 </a:t>
            </a:r>
            <a:r>
              <a:rPr lang="en-US" altLang="zh-CN" sz="3600" dirty="0" smtClean="0">
                <a:latin typeface="+mn-lt"/>
              </a:rPr>
              <a:t>II</a:t>
            </a:r>
            <a:r>
              <a:rPr lang="zh-CN" altLang="en-US" sz="3600" dirty="0" smtClean="0">
                <a:latin typeface="+mn-lt"/>
              </a:rPr>
              <a:t>：</a:t>
            </a:r>
            <a:r>
              <a:rPr lang="en-US" altLang="zh-CN" sz="3600" dirty="0" smtClean="0">
                <a:latin typeface="+mn-lt"/>
              </a:rPr>
              <a:t> </a:t>
            </a:r>
            <a:r>
              <a:rPr lang="zh-CN" altLang="en-US" sz="3600" dirty="0" smtClean="0">
                <a:latin typeface="+mn-lt"/>
              </a:rPr>
              <a:t>多重散射</a:t>
            </a:r>
            <a:endParaRPr lang="zh-CN" altLang="en-US" sz="3600" dirty="0">
              <a:latin typeface="+mn-lt"/>
            </a:endParaRPr>
          </a:p>
        </p:txBody>
      </p:sp>
      <p:sp>
        <p:nvSpPr>
          <p:cNvPr id="13" name="矩形 12">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38105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a:srcRect r="32692"/>
          <a:stretch>
            <a:fillRect/>
          </a:stretch>
        </p:blipFill>
        <p:spPr bwMode="auto">
          <a:xfrm>
            <a:off x="5940152" y="762904"/>
            <a:ext cx="3000396" cy="2162175"/>
          </a:xfrm>
          <a:prstGeom prst="rect">
            <a:avLst/>
          </a:prstGeom>
          <a:noFill/>
          <a:ln w="9525">
            <a:noFill/>
            <a:miter lim="800000"/>
            <a:headEnd/>
            <a:tailEnd/>
          </a:ln>
          <a:effectLst/>
        </p:spPr>
      </p:pic>
      <p:sp>
        <p:nvSpPr>
          <p:cNvPr id="3" name="内容占位符 2"/>
          <p:cNvSpPr>
            <a:spLocks noGrp="1"/>
          </p:cNvSpPr>
          <p:nvPr>
            <p:ph idx="1"/>
          </p:nvPr>
        </p:nvSpPr>
        <p:spPr>
          <a:xfrm>
            <a:off x="1169653" y="102086"/>
            <a:ext cx="6930739" cy="642942"/>
          </a:xfrm>
        </p:spPr>
        <p:txBody>
          <a:bodyPr>
            <a:normAutofit/>
          </a:bodyPr>
          <a:lstStyle/>
          <a:p>
            <a:pPr marL="0" indent="0">
              <a:buNone/>
            </a:pPr>
            <a:r>
              <a:rPr lang="zh-CN" altLang="en-US" sz="3600" dirty="0" smtClean="0"/>
              <a:t>漂</a:t>
            </a:r>
            <a:r>
              <a:rPr lang="zh-CN" altLang="en-US" sz="3600" dirty="0"/>
              <a:t>移</a:t>
            </a:r>
            <a:r>
              <a:rPr lang="zh-CN" altLang="en-US" sz="3600" dirty="0" smtClean="0"/>
              <a:t>室  </a:t>
            </a:r>
            <a:r>
              <a:rPr lang="en-US" altLang="zh-CN" sz="3600" dirty="0" smtClean="0"/>
              <a:t>Drift Chamber</a:t>
            </a:r>
            <a:endParaRPr lang="zh-CN" altLang="en-US" sz="3600" dirty="0"/>
          </a:p>
        </p:txBody>
      </p:sp>
      <p:sp>
        <p:nvSpPr>
          <p:cNvPr id="29" name="内容占位符 2"/>
          <p:cNvSpPr txBox="1">
            <a:spLocks/>
          </p:cNvSpPr>
          <p:nvPr/>
        </p:nvSpPr>
        <p:spPr>
          <a:xfrm>
            <a:off x="179512" y="857232"/>
            <a:ext cx="6048672" cy="1275624"/>
          </a:xfrm>
          <a:prstGeom prst="rect">
            <a:avLst/>
          </a:prstGeom>
        </p:spPr>
        <p:txBody>
          <a:bodyPr vert="horz" lIns="91440" tIns="45720" rIns="91440" bIns="45720" rtlCol="0">
            <a:noAutofit/>
          </a:bodyPr>
          <a:lstStyle/>
          <a:p>
            <a:pPr marL="342900" indent="-342900">
              <a:spcBef>
                <a:spcPct val="20000"/>
              </a:spcBef>
              <a:defRPr/>
            </a:pPr>
            <a:r>
              <a:rPr lang="en-US" altLang="zh-CN" sz="1600" dirty="0"/>
              <a:t>DC </a:t>
            </a:r>
            <a:r>
              <a:rPr lang="en-US" altLang="zh-CN" sz="1600" dirty="0">
                <a:sym typeface="Wingdings" pitchFamily="2" charset="2"/>
              </a:rPr>
              <a:t> </a:t>
            </a:r>
            <a:r>
              <a:rPr lang="en-US" altLang="zh-CN" sz="1600" dirty="0"/>
              <a:t>correlation of </a:t>
            </a:r>
            <a:r>
              <a:rPr lang="en-US" altLang="zh-CN" sz="1600" dirty="0">
                <a:sym typeface="Symbol"/>
              </a:rPr>
              <a:t>t with the distance L</a:t>
            </a:r>
          </a:p>
          <a:p>
            <a:pPr marL="342900" indent="-342900">
              <a:spcBef>
                <a:spcPct val="20000"/>
              </a:spcBef>
              <a:defRPr/>
            </a:pPr>
            <a:r>
              <a:rPr lang="en-US" altLang="zh-CN" sz="1600" dirty="0">
                <a:sym typeface="Symbol"/>
              </a:rPr>
              <a:t>t:  Time difference between the passage of the particle and the rising of the anode pulse </a:t>
            </a:r>
          </a:p>
          <a:p>
            <a:pPr marL="342900" indent="-342900">
              <a:spcBef>
                <a:spcPct val="20000"/>
              </a:spcBef>
              <a:defRPr/>
            </a:pPr>
            <a:r>
              <a:rPr lang="en-US" altLang="zh-CN" sz="1600" dirty="0">
                <a:sym typeface="Symbol"/>
              </a:rPr>
              <a:t>L: Distance from the primary ionization and the anode wire     </a:t>
            </a:r>
            <a:r>
              <a:rPr lang="zh-CN" altLang="en-US" sz="1600" dirty="0"/>
              <a:t> </a:t>
            </a:r>
            <a:endParaRPr lang="en-US" altLang="zh-CN" sz="1600" dirty="0"/>
          </a:p>
        </p:txBody>
      </p:sp>
      <p:pic>
        <p:nvPicPr>
          <p:cNvPr id="5" name="图片 4" descr="planar.jpg"/>
          <p:cNvPicPr>
            <a:picLocks noChangeAspect="1"/>
          </p:cNvPicPr>
          <p:nvPr/>
        </p:nvPicPr>
        <p:blipFill>
          <a:blip r:embed="rId4"/>
          <a:stretch>
            <a:fillRect/>
          </a:stretch>
        </p:blipFill>
        <p:spPr>
          <a:xfrm>
            <a:off x="1403648" y="3861049"/>
            <a:ext cx="5786478" cy="2880320"/>
          </a:xfrm>
          <a:prstGeom prst="rect">
            <a:avLst/>
          </a:prstGeom>
        </p:spPr>
      </p:pic>
      <p:graphicFrame>
        <p:nvGraphicFramePr>
          <p:cNvPr id="220161" name="Object 4"/>
          <p:cNvGraphicFramePr>
            <a:graphicFrameLocks noChangeAspect="1"/>
          </p:cNvGraphicFramePr>
          <p:nvPr>
            <p:extLst>
              <p:ext uri="{D42A27DB-BD31-4B8C-83A1-F6EECF244321}">
                <p14:modId xmlns:p14="http://schemas.microsoft.com/office/powerpoint/2010/main" val="3641400925"/>
              </p:ext>
            </p:extLst>
          </p:nvPr>
        </p:nvGraphicFramePr>
        <p:xfrm>
          <a:off x="539552" y="2214564"/>
          <a:ext cx="1919264" cy="778368"/>
        </p:xfrm>
        <a:graphic>
          <a:graphicData uri="http://schemas.openxmlformats.org/presentationml/2006/ole">
            <mc:AlternateContent xmlns:mc="http://schemas.openxmlformats.org/markup-compatibility/2006">
              <mc:Choice xmlns:v="urn:schemas-microsoft-com:vml" Requires="v">
                <p:oleObj spid="_x0000_s207490" name="Equation" r:id="rId5" imgW="863280" imgH="355320" progId="Equation.3">
                  <p:embed/>
                </p:oleObj>
              </mc:Choice>
              <mc:Fallback>
                <p:oleObj name="Equation" r:id="rId5" imgW="863280" imgH="35532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2214564"/>
                        <a:ext cx="1919264" cy="778368"/>
                      </a:xfrm>
                      <a:prstGeom prst="rect">
                        <a:avLst/>
                      </a:prstGeom>
                      <a:noFill/>
                      <a:extLst/>
                    </p:spPr>
                  </p:pic>
                </p:oleObj>
              </mc:Fallback>
            </mc:AlternateContent>
          </a:graphicData>
        </a:graphic>
      </p:graphicFrame>
      <p:sp>
        <p:nvSpPr>
          <p:cNvPr id="6" name="右箭头 5"/>
          <p:cNvSpPr/>
          <p:nvPr/>
        </p:nvSpPr>
        <p:spPr>
          <a:xfrm>
            <a:off x="2723541" y="2492896"/>
            <a:ext cx="80367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Object 4"/>
          <p:cNvGraphicFramePr>
            <a:graphicFrameLocks noChangeAspect="1"/>
          </p:cNvGraphicFramePr>
          <p:nvPr>
            <p:extLst>
              <p:ext uri="{D42A27DB-BD31-4B8C-83A1-F6EECF244321}">
                <p14:modId xmlns:p14="http://schemas.microsoft.com/office/powerpoint/2010/main" val="358101364"/>
              </p:ext>
            </p:extLst>
          </p:nvPr>
        </p:nvGraphicFramePr>
        <p:xfrm>
          <a:off x="3929058" y="2250273"/>
          <a:ext cx="1519820" cy="564662"/>
        </p:xfrm>
        <a:graphic>
          <a:graphicData uri="http://schemas.openxmlformats.org/presentationml/2006/ole">
            <mc:AlternateContent xmlns:mc="http://schemas.openxmlformats.org/markup-compatibility/2006">
              <mc:Choice xmlns:v="urn:schemas-microsoft-com:vml" Requires="v">
                <p:oleObj spid="_x0000_s207491" name="Equation" r:id="rId7" imgW="571320" imgH="215640" progId="Equation.3">
                  <p:embed/>
                </p:oleObj>
              </mc:Choice>
              <mc:Fallback>
                <p:oleObj name="Equation" r:id="rId7" imgW="571320" imgH="2156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9058" y="2250273"/>
                        <a:ext cx="1519820" cy="564662"/>
                      </a:xfrm>
                      <a:prstGeom prst="rect">
                        <a:avLst/>
                      </a:prstGeom>
                      <a:noFill/>
                      <a:extLst/>
                    </p:spPr>
                  </p:pic>
                </p:oleObj>
              </mc:Fallback>
            </mc:AlternateContent>
          </a:graphicData>
        </a:graphic>
      </p:graphicFrame>
      <p:sp>
        <p:nvSpPr>
          <p:cNvPr id="8" name="内容占位符 2"/>
          <p:cNvSpPr txBox="1">
            <a:spLocks/>
          </p:cNvSpPr>
          <p:nvPr/>
        </p:nvSpPr>
        <p:spPr>
          <a:xfrm>
            <a:off x="413538" y="3095307"/>
            <a:ext cx="8316924" cy="59186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ormAutofit/>
          </a:bodyPr>
          <a:lstStyle/>
          <a:p>
            <a:pPr marL="342900" indent="-342900">
              <a:spcBef>
                <a:spcPct val="20000"/>
              </a:spcBef>
              <a:defRPr/>
            </a:pPr>
            <a:r>
              <a:rPr lang="en-US" altLang="zh-CN" sz="2400" dirty="0">
                <a:solidFill>
                  <a:schemeClr val="tx1"/>
                </a:solidFill>
              </a:rPr>
              <a:t>Typical</a:t>
            </a:r>
            <a:r>
              <a:rPr lang="zh-CN" altLang="en-US" sz="2400" dirty="0">
                <a:solidFill>
                  <a:schemeClr val="tx1"/>
                </a:solidFill>
              </a:rPr>
              <a:t>： </a:t>
            </a:r>
            <a:r>
              <a:rPr lang="en-US" altLang="zh-CN" sz="2400" dirty="0">
                <a:solidFill>
                  <a:schemeClr val="tx1"/>
                </a:solidFill>
              </a:rPr>
              <a:t>5cm/</a:t>
            </a:r>
            <a:r>
              <a:rPr lang="en-US" altLang="zh-CN" sz="2400" dirty="0">
                <a:solidFill>
                  <a:schemeClr val="tx1"/>
                </a:solidFill>
                <a:sym typeface="Symbol"/>
              </a:rPr>
              <a:t>s</a:t>
            </a:r>
            <a:r>
              <a:rPr lang="zh-CN" altLang="en-US" sz="2400" dirty="0">
                <a:solidFill>
                  <a:schemeClr val="tx1"/>
                </a:solidFill>
                <a:sym typeface="Symbol"/>
              </a:rPr>
              <a:t>，</a:t>
            </a:r>
            <a:r>
              <a:rPr lang="en-US" altLang="zh-CN" sz="2400" dirty="0">
                <a:solidFill>
                  <a:schemeClr val="tx1"/>
                </a:solidFill>
                <a:sym typeface="Symbol"/>
              </a:rPr>
              <a:t>(t)=4ns  </a:t>
            </a:r>
            <a:r>
              <a:rPr lang="en-US" altLang="zh-CN" sz="2400" dirty="0">
                <a:solidFill>
                  <a:schemeClr val="tx1"/>
                </a:solidFill>
                <a:sym typeface="Wingdings" pitchFamily="2" charset="2"/>
              </a:rPr>
              <a:t> </a:t>
            </a:r>
            <a:r>
              <a:rPr lang="en-US" altLang="zh-CN" sz="2400" dirty="0">
                <a:solidFill>
                  <a:schemeClr val="tx1"/>
                </a:solidFill>
                <a:sym typeface="Symbol"/>
              </a:rPr>
              <a:t>(x)=200 m</a:t>
            </a:r>
          </a:p>
        </p:txBody>
      </p:sp>
      <p:sp>
        <p:nvSpPr>
          <p:cNvPr id="10" name="矩形 9">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84" name="Picture 36"/>
          <p:cNvPicPr>
            <a:picLocks noChangeAspect="1" noChangeArrowheads="1"/>
          </p:cNvPicPr>
          <p:nvPr/>
        </p:nvPicPr>
        <p:blipFill>
          <a:blip r:embed="rId2"/>
          <a:srcRect t="36384" r="71635" b="13124"/>
          <a:stretch>
            <a:fillRect/>
          </a:stretch>
        </p:blipFill>
        <p:spPr bwMode="auto">
          <a:xfrm>
            <a:off x="-1" y="1511231"/>
            <a:ext cx="2050621" cy="5248250"/>
          </a:xfrm>
          <a:prstGeom prst="rect">
            <a:avLst/>
          </a:prstGeom>
          <a:noFill/>
          <a:ln w="9525">
            <a:solidFill>
              <a:srgbClr val="FF0000"/>
            </a:solidFill>
            <a:miter lim="800000"/>
            <a:headEnd/>
            <a:tailEnd/>
          </a:ln>
          <a:effectLst/>
        </p:spPr>
      </p:pic>
      <p:grpSp>
        <p:nvGrpSpPr>
          <p:cNvPr id="8" name="组合 76"/>
          <p:cNvGrpSpPr/>
          <p:nvPr/>
        </p:nvGrpSpPr>
        <p:grpSpPr>
          <a:xfrm>
            <a:off x="3938498" y="951464"/>
            <a:ext cx="3746320" cy="1425640"/>
            <a:chOff x="-442358" y="857232"/>
            <a:chExt cx="3299846" cy="1213628"/>
          </a:xfrm>
        </p:grpSpPr>
        <p:grpSp>
          <p:nvGrpSpPr>
            <p:cNvPr id="9" name="组合 71"/>
            <p:cNvGrpSpPr/>
            <p:nvPr/>
          </p:nvGrpSpPr>
          <p:grpSpPr>
            <a:xfrm>
              <a:off x="428628" y="857232"/>
              <a:ext cx="2428860" cy="1213628"/>
              <a:chOff x="0" y="857232"/>
              <a:chExt cx="2428860" cy="1213628"/>
            </a:xfrm>
          </p:grpSpPr>
          <p:cxnSp>
            <p:nvCxnSpPr>
              <p:cNvPr id="47" name="直接连接符 46"/>
              <p:cNvCxnSpPr/>
              <p:nvPr/>
            </p:nvCxnSpPr>
            <p:spPr>
              <a:xfrm rot="10800000">
                <a:off x="857224" y="1357298"/>
                <a:ext cx="380992"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rot="5400000" flipH="1" flipV="1">
                <a:off x="822035" y="1106735"/>
                <a:ext cx="500066" cy="1059"/>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5400000">
                <a:off x="1095874" y="1355975"/>
                <a:ext cx="285752" cy="10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5400000">
                <a:off x="1191124" y="1355975"/>
                <a:ext cx="285752" cy="10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1714480" y="1357298"/>
                <a:ext cx="714380" cy="7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10" name="组合 62"/>
              <p:cNvGrpSpPr/>
              <p:nvPr/>
            </p:nvGrpSpPr>
            <p:grpSpPr>
              <a:xfrm>
                <a:off x="1357290" y="1357298"/>
                <a:ext cx="190499" cy="713562"/>
                <a:chOff x="904847" y="1357299"/>
                <a:chExt cx="190499" cy="713562"/>
              </a:xfrm>
            </p:grpSpPr>
            <p:cxnSp>
              <p:nvCxnSpPr>
                <p:cNvPr id="54" name="直接连接符 53"/>
                <p:cNvCxnSpPr/>
                <p:nvPr/>
              </p:nvCxnSpPr>
              <p:spPr>
                <a:xfrm rot="5400000">
                  <a:off x="892940" y="1463926"/>
                  <a:ext cx="214314" cy="10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952472" y="1570818"/>
                  <a:ext cx="95250" cy="285752"/>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56" name="直接连接符 55"/>
                <p:cNvCxnSpPr/>
                <p:nvPr/>
              </p:nvCxnSpPr>
              <p:spPr>
                <a:xfrm>
                  <a:off x="904847" y="2069272"/>
                  <a:ext cx="190499"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893469" y="1963174"/>
                  <a:ext cx="214314" cy="1059"/>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0" name="任意多边形 59"/>
              <p:cNvSpPr/>
              <p:nvPr/>
            </p:nvSpPr>
            <p:spPr>
              <a:xfrm>
                <a:off x="1588029" y="1166635"/>
                <a:ext cx="225777" cy="349956"/>
              </a:xfrm>
              <a:custGeom>
                <a:avLst/>
                <a:gdLst>
                  <a:gd name="connsiteX0" fmla="*/ 0 w 225777"/>
                  <a:gd name="connsiteY0" fmla="*/ 0 h 349956"/>
                  <a:gd name="connsiteX1" fmla="*/ 0 w 225777"/>
                  <a:gd name="connsiteY1" fmla="*/ 349956 h 349956"/>
                  <a:gd name="connsiteX2" fmla="*/ 225777 w 225777"/>
                  <a:gd name="connsiteY2" fmla="*/ 191911 h 349956"/>
                  <a:gd name="connsiteX3" fmla="*/ 0 w 225777"/>
                  <a:gd name="connsiteY3" fmla="*/ 0 h 349956"/>
                </a:gdLst>
                <a:ahLst/>
                <a:cxnLst>
                  <a:cxn ang="0">
                    <a:pos x="connsiteX0" y="connsiteY0"/>
                  </a:cxn>
                  <a:cxn ang="0">
                    <a:pos x="connsiteX1" y="connsiteY1"/>
                  </a:cxn>
                  <a:cxn ang="0">
                    <a:pos x="connsiteX2" y="connsiteY2"/>
                  </a:cxn>
                  <a:cxn ang="0">
                    <a:pos x="connsiteX3" y="connsiteY3"/>
                  </a:cxn>
                </a:cxnLst>
                <a:rect l="l" t="t" r="r" b="b"/>
                <a:pathLst>
                  <a:path w="225777" h="349956">
                    <a:moveTo>
                      <a:pt x="0" y="0"/>
                    </a:moveTo>
                    <a:lnTo>
                      <a:pt x="0" y="349956"/>
                    </a:lnTo>
                    <a:lnTo>
                      <a:pt x="225777" y="19191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61" name="直接连接符 60"/>
              <p:cNvCxnSpPr/>
              <p:nvPr/>
            </p:nvCxnSpPr>
            <p:spPr>
              <a:xfrm rot="10800000">
                <a:off x="1357290" y="1357298"/>
                <a:ext cx="30955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10800000" flipV="1">
                <a:off x="642910" y="1358886"/>
                <a:ext cx="214314" cy="2127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10800000" flipV="1">
                <a:off x="0" y="1571612"/>
                <a:ext cx="642910" cy="285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4" name="内容占位符 2"/>
            <p:cNvSpPr txBox="1">
              <a:spLocks/>
            </p:cNvSpPr>
            <p:nvPr/>
          </p:nvSpPr>
          <p:spPr>
            <a:xfrm>
              <a:off x="1928794" y="857232"/>
              <a:ext cx="857256" cy="285752"/>
            </a:xfrm>
            <a:prstGeom prst="rect">
              <a:avLst/>
            </a:prstGeom>
          </p:spPr>
          <p:txBody>
            <a:bodyPr vert="horz" lIns="91440" tIns="45720" rIns="91440" bIns="45720" rtlCol="0">
              <a:normAutofit/>
            </a:bodyPr>
            <a:lstStyle/>
            <a:p>
              <a:pPr marL="514350" indent="-514350">
                <a:spcBef>
                  <a:spcPct val="20000"/>
                </a:spcBef>
                <a:defRPr/>
              </a:pPr>
              <a:r>
                <a:rPr lang="en-US" altLang="zh-CN" sz="1600" dirty="0" err="1"/>
                <a:t>PreAMP</a:t>
              </a:r>
              <a:endParaRPr lang="zh-CN" altLang="en-US" sz="1600" dirty="0"/>
            </a:p>
          </p:txBody>
        </p:sp>
        <p:sp>
          <p:nvSpPr>
            <p:cNvPr id="76" name="内容占位符 2"/>
            <p:cNvSpPr txBox="1">
              <a:spLocks/>
            </p:cNvSpPr>
            <p:nvPr/>
          </p:nvSpPr>
          <p:spPr>
            <a:xfrm>
              <a:off x="-442358" y="1502615"/>
              <a:ext cx="1643075" cy="285752"/>
            </a:xfrm>
            <a:prstGeom prst="rect">
              <a:avLst/>
            </a:prstGeom>
          </p:spPr>
          <p:txBody>
            <a:bodyPr vert="horz" lIns="91440" tIns="45720" rIns="91440" bIns="45720" rtlCol="0">
              <a:noAutofit/>
            </a:bodyPr>
            <a:lstStyle/>
            <a:p>
              <a:pPr marL="514350" indent="-514350">
                <a:spcBef>
                  <a:spcPct val="20000"/>
                </a:spcBef>
                <a:defRPr/>
              </a:pPr>
              <a:r>
                <a:rPr lang="en-US" altLang="zh-CN" dirty="0"/>
                <a:t>Sense Wire</a:t>
              </a:r>
              <a:endParaRPr lang="zh-CN" altLang="en-US" dirty="0"/>
            </a:p>
          </p:txBody>
        </p:sp>
      </p:grpSp>
      <p:grpSp>
        <p:nvGrpSpPr>
          <p:cNvPr id="124" name="组合 123"/>
          <p:cNvGrpSpPr/>
          <p:nvPr/>
        </p:nvGrpSpPr>
        <p:grpSpPr>
          <a:xfrm>
            <a:off x="2050620" y="2060601"/>
            <a:ext cx="2694422" cy="4696384"/>
            <a:chOff x="2285985" y="1524707"/>
            <a:chExt cx="2808270" cy="4190322"/>
          </a:xfrm>
        </p:grpSpPr>
        <p:grpSp>
          <p:nvGrpSpPr>
            <p:cNvPr id="105" name="组合 104"/>
            <p:cNvGrpSpPr/>
            <p:nvPr/>
          </p:nvGrpSpPr>
          <p:grpSpPr>
            <a:xfrm>
              <a:off x="2285985" y="1524707"/>
              <a:ext cx="2808270" cy="4190322"/>
              <a:chOff x="2285985" y="1524707"/>
              <a:chExt cx="2808270" cy="4190322"/>
            </a:xfrm>
          </p:grpSpPr>
          <p:grpSp>
            <p:nvGrpSpPr>
              <p:cNvPr id="30" name="Group 19"/>
              <p:cNvGrpSpPr>
                <a:grpSpLocks/>
              </p:cNvGrpSpPr>
              <p:nvPr/>
            </p:nvGrpSpPr>
            <p:grpSpPr bwMode="auto">
              <a:xfrm>
                <a:off x="2285985" y="1524707"/>
                <a:ext cx="2808270" cy="4190322"/>
                <a:chOff x="4041" y="7754"/>
                <a:chExt cx="2569" cy="4756"/>
              </a:xfrm>
            </p:grpSpPr>
            <p:sp>
              <p:nvSpPr>
                <p:cNvPr id="52" name="Text Box 20"/>
                <p:cNvSpPr txBox="1">
                  <a:spLocks noChangeArrowheads="1"/>
                </p:cNvSpPr>
                <p:nvPr/>
              </p:nvSpPr>
              <p:spPr bwMode="auto">
                <a:xfrm>
                  <a:off x="4923" y="7754"/>
                  <a:ext cx="1014" cy="35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altLang="zh-CN" b="1" dirty="0">
                      <a:latin typeface="Calibri" pitchFamily="34" charset="0"/>
                      <a:ea typeface="宋体" pitchFamily="2" charset="-122"/>
                    </a:rPr>
                    <a:t>Sense</a:t>
                  </a:r>
                  <a:endParaRPr lang="zh-CN" altLang="zh-CN" sz="2800" dirty="0">
                    <a:latin typeface="Arial" pitchFamily="34" charset="0"/>
                    <a:ea typeface="宋体" pitchFamily="2" charset="-122"/>
                  </a:endParaRPr>
                </a:p>
              </p:txBody>
            </p:sp>
            <p:sp>
              <p:nvSpPr>
                <p:cNvPr id="53" name="Line 21"/>
                <p:cNvSpPr>
                  <a:spLocks noChangeShapeType="1"/>
                </p:cNvSpPr>
                <p:nvPr/>
              </p:nvSpPr>
              <p:spPr bwMode="auto">
                <a:xfrm rot="20940000">
                  <a:off x="4401" y="8284"/>
                  <a:ext cx="0" cy="3780"/>
                </a:xfrm>
                <a:prstGeom prst="line">
                  <a:avLst/>
                </a:prstGeom>
                <a:noFill/>
                <a:ln w="38100">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8" name="Line 22"/>
                <p:cNvSpPr>
                  <a:spLocks noChangeShapeType="1"/>
                </p:cNvSpPr>
                <p:nvPr/>
              </p:nvSpPr>
              <p:spPr bwMode="auto">
                <a:xfrm rot="660000">
                  <a:off x="5841" y="8284"/>
                  <a:ext cx="0" cy="3780"/>
                </a:xfrm>
                <a:prstGeom prst="line">
                  <a:avLst/>
                </a:prstGeom>
                <a:noFill/>
                <a:ln w="38100">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9" name="Line 23"/>
                <p:cNvSpPr>
                  <a:spLocks noChangeShapeType="1"/>
                </p:cNvSpPr>
                <p:nvPr/>
              </p:nvSpPr>
              <p:spPr bwMode="auto">
                <a:xfrm>
                  <a:off x="5121" y="8104"/>
                  <a:ext cx="0" cy="3780"/>
                </a:xfrm>
                <a:prstGeom prst="line">
                  <a:avLst/>
                </a:prstGeom>
                <a:noFill/>
                <a:ln w="57150" cap="rnd">
                  <a:solidFill>
                    <a:srgbClr val="FF0000"/>
                  </a:solidFill>
                  <a:prstDash val="sysDot"/>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3" name="Text Box 24"/>
                <p:cNvSpPr txBox="1">
                  <a:spLocks noChangeArrowheads="1"/>
                </p:cNvSpPr>
                <p:nvPr/>
              </p:nvSpPr>
              <p:spPr bwMode="auto">
                <a:xfrm>
                  <a:off x="4935" y="12150"/>
                  <a:ext cx="366" cy="36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altLang="zh-CN" sz="1200" b="1">
                      <a:latin typeface="Calibri" pitchFamily="34" charset="0"/>
                      <a:ea typeface="宋体" pitchFamily="2" charset="-122"/>
                    </a:rPr>
                    <a:t>(b)</a:t>
                  </a:r>
                  <a:endParaRPr lang="zh-CN" altLang="zh-CN">
                    <a:latin typeface="Arial" pitchFamily="34" charset="0"/>
                    <a:ea typeface="宋体" pitchFamily="2" charset="-122"/>
                  </a:endParaRPr>
                </a:p>
              </p:txBody>
            </p:sp>
            <p:sp>
              <p:nvSpPr>
                <p:cNvPr id="65" name="Freeform 25"/>
                <p:cNvSpPr>
                  <a:spLocks/>
                </p:cNvSpPr>
                <p:nvPr/>
              </p:nvSpPr>
              <p:spPr bwMode="auto">
                <a:xfrm>
                  <a:off x="4041" y="8104"/>
                  <a:ext cx="2160" cy="180"/>
                </a:xfrm>
                <a:custGeom>
                  <a:avLst/>
                  <a:gdLst/>
                  <a:ahLst/>
                  <a:cxnLst>
                    <a:cxn ang="0">
                      <a:pos x="0" y="180"/>
                    </a:cxn>
                    <a:cxn ang="0">
                      <a:pos x="1080" y="0"/>
                    </a:cxn>
                    <a:cxn ang="0">
                      <a:pos x="2160" y="180"/>
                    </a:cxn>
                  </a:cxnLst>
                  <a:rect l="0" t="0" r="r" b="b"/>
                  <a:pathLst>
                    <a:path w="2160" h="180">
                      <a:moveTo>
                        <a:pt x="0" y="180"/>
                      </a:moveTo>
                      <a:cubicBezTo>
                        <a:pt x="360" y="90"/>
                        <a:pt x="720" y="0"/>
                        <a:pt x="1080" y="0"/>
                      </a:cubicBezTo>
                      <a:cubicBezTo>
                        <a:pt x="1440" y="0"/>
                        <a:pt x="1980" y="150"/>
                        <a:pt x="2160" y="180"/>
                      </a:cubicBezTo>
                    </a:path>
                  </a:pathLst>
                </a:custGeom>
                <a:noFill/>
                <a:ln w="38100" cap="flat" cmpd="sng">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6" name="Text Box 26"/>
                <p:cNvSpPr txBox="1">
                  <a:spLocks noChangeArrowheads="1"/>
                </p:cNvSpPr>
                <p:nvPr/>
              </p:nvSpPr>
              <p:spPr bwMode="auto">
                <a:xfrm>
                  <a:off x="6094" y="8364"/>
                  <a:ext cx="516" cy="364"/>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altLang="zh-CN" b="1" dirty="0">
                      <a:latin typeface="Calibri" pitchFamily="34" charset="0"/>
                      <a:ea typeface="宋体" pitchFamily="2" charset="-122"/>
                    </a:rPr>
                    <a:t>Drift</a:t>
                  </a:r>
                  <a:endParaRPr lang="zh-CN" altLang="zh-CN" sz="2800" dirty="0">
                    <a:latin typeface="Arial" pitchFamily="34" charset="0"/>
                    <a:ea typeface="宋体" pitchFamily="2" charset="-122"/>
                  </a:endParaRPr>
                </a:p>
              </p:txBody>
            </p:sp>
          </p:grpSp>
          <p:grpSp>
            <p:nvGrpSpPr>
              <p:cNvPr id="32" name="Group 28"/>
              <p:cNvGrpSpPr>
                <a:grpSpLocks/>
              </p:cNvGrpSpPr>
              <p:nvPr/>
            </p:nvGrpSpPr>
            <p:grpSpPr bwMode="auto">
              <a:xfrm>
                <a:off x="2876278" y="1908839"/>
                <a:ext cx="1183868" cy="2461678"/>
                <a:chOff x="6561" y="8190"/>
                <a:chExt cx="1083" cy="2794"/>
              </a:xfrm>
            </p:grpSpPr>
            <p:sp>
              <p:nvSpPr>
                <p:cNvPr id="36" name="Text Box 29"/>
                <p:cNvSpPr txBox="1">
                  <a:spLocks noChangeArrowheads="1"/>
                </p:cNvSpPr>
                <p:nvPr/>
              </p:nvSpPr>
              <p:spPr bwMode="auto">
                <a:xfrm>
                  <a:off x="7320" y="8190"/>
                  <a:ext cx="324" cy="278"/>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altLang="zh-CN" sz="1200" b="1">
                      <a:latin typeface="Times New Roman" pitchFamily="18" charset="0"/>
                      <a:ea typeface="宋体" pitchFamily="2" charset="-122"/>
                      <a:sym typeface="Symbol" pitchFamily="18" charset="2"/>
                    </a:rPr>
                    <a:t></a:t>
                  </a:r>
                  <a:r>
                    <a:rPr lang="en-US" altLang="zh-CN" sz="1200" b="1" baseline="-25000">
                      <a:latin typeface="Calibri" pitchFamily="34" charset="0"/>
                      <a:ea typeface="宋体" pitchFamily="2" charset="-122"/>
                    </a:rPr>
                    <a:t>L</a:t>
                  </a:r>
                  <a:endParaRPr lang="zh-CN" altLang="zh-CN">
                    <a:latin typeface="Arial" pitchFamily="34" charset="0"/>
                    <a:ea typeface="宋体" pitchFamily="2" charset="-122"/>
                  </a:endParaRPr>
                </a:p>
              </p:txBody>
            </p:sp>
            <p:sp>
              <p:nvSpPr>
                <p:cNvPr id="38" name="Text Box 31"/>
                <p:cNvSpPr txBox="1">
                  <a:spLocks noChangeArrowheads="1"/>
                </p:cNvSpPr>
                <p:nvPr/>
              </p:nvSpPr>
              <p:spPr bwMode="auto">
                <a:xfrm>
                  <a:off x="7281" y="9184"/>
                  <a:ext cx="219" cy="364"/>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altLang="zh-CN" sz="1200" b="1">
                      <a:latin typeface="Calibri" pitchFamily="34" charset="0"/>
                      <a:ea typeface="宋体" pitchFamily="2" charset="-122"/>
                    </a:rPr>
                    <a:t>2</a:t>
                  </a:r>
                  <a:endParaRPr lang="zh-CN" altLang="zh-CN">
                    <a:latin typeface="Arial" pitchFamily="34" charset="0"/>
                    <a:ea typeface="宋体" pitchFamily="2" charset="-122"/>
                  </a:endParaRPr>
                </a:p>
              </p:txBody>
            </p:sp>
            <p:grpSp>
              <p:nvGrpSpPr>
                <p:cNvPr id="41" name="Group 32"/>
                <p:cNvGrpSpPr>
                  <a:grpSpLocks/>
                </p:cNvGrpSpPr>
                <p:nvPr/>
              </p:nvGrpSpPr>
              <p:grpSpPr bwMode="auto">
                <a:xfrm>
                  <a:off x="6561" y="8382"/>
                  <a:ext cx="1080" cy="2602"/>
                  <a:chOff x="6561" y="8382"/>
                  <a:chExt cx="1080" cy="2602"/>
                </a:xfrm>
              </p:grpSpPr>
              <p:sp>
                <p:nvSpPr>
                  <p:cNvPr id="42" name="Freeform 33"/>
                  <p:cNvSpPr>
                    <a:spLocks/>
                  </p:cNvSpPr>
                  <p:nvPr/>
                </p:nvSpPr>
                <p:spPr bwMode="auto">
                  <a:xfrm>
                    <a:off x="6741" y="8464"/>
                    <a:ext cx="900" cy="2520"/>
                  </a:xfrm>
                  <a:custGeom>
                    <a:avLst/>
                    <a:gdLst/>
                    <a:ahLst/>
                    <a:cxnLst>
                      <a:cxn ang="0">
                        <a:pos x="0" y="4320"/>
                      </a:cxn>
                      <a:cxn ang="0">
                        <a:pos x="180" y="3600"/>
                      </a:cxn>
                      <a:cxn ang="0">
                        <a:pos x="540" y="2520"/>
                      </a:cxn>
                      <a:cxn ang="0">
                        <a:pos x="1260" y="1080"/>
                      </a:cxn>
                      <a:cxn ang="0">
                        <a:pos x="1980" y="0"/>
                      </a:cxn>
                    </a:cxnLst>
                    <a:rect l="0" t="0" r="r" b="b"/>
                    <a:pathLst>
                      <a:path w="1980" h="4320">
                        <a:moveTo>
                          <a:pt x="0" y="4320"/>
                        </a:moveTo>
                        <a:cubicBezTo>
                          <a:pt x="45" y="4110"/>
                          <a:pt x="90" y="3900"/>
                          <a:pt x="180" y="3600"/>
                        </a:cubicBezTo>
                        <a:cubicBezTo>
                          <a:pt x="270" y="3300"/>
                          <a:pt x="360" y="2940"/>
                          <a:pt x="540" y="2520"/>
                        </a:cubicBezTo>
                        <a:cubicBezTo>
                          <a:pt x="720" y="2100"/>
                          <a:pt x="1020" y="1500"/>
                          <a:pt x="1260" y="1080"/>
                        </a:cubicBezTo>
                        <a:cubicBezTo>
                          <a:pt x="1500" y="660"/>
                          <a:pt x="1770" y="210"/>
                          <a:pt x="1980" y="0"/>
                        </a:cubicBezTo>
                      </a:path>
                    </a:pathLst>
                  </a:custGeom>
                  <a:noFill/>
                  <a:ln w="28575" cap="flat" cmpd="sng">
                    <a:solidFill>
                      <a:srgbClr val="FF00FF"/>
                    </a:solidFill>
                    <a:prstDash val="sysDot"/>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4" name="Line 35"/>
                  <p:cNvSpPr>
                    <a:spLocks noChangeShapeType="1"/>
                  </p:cNvSpPr>
                  <p:nvPr/>
                </p:nvSpPr>
                <p:spPr bwMode="auto">
                  <a:xfrm flipV="1">
                    <a:off x="6561" y="8464"/>
                    <a:ext cx="1080" cy="360"/>
                  </a:xfrm>
                  <a:prstGeom prst="line">
                    <a:avLst/>
                  </a:prstGeom>
                  <a:noFill/>
                  <a:ln w="1905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37"/>
                  <p:cNvSpPr>
                    <a:spLocks/>
                  </p:cNvSpPr>
                  <p:nvPr/>
                </p:nvSpPr>
                <p:spPr bwMode="auto">
                  <a:xfrm>
                    <a:off x="7149" y="8382"/>
                    <a:ext cx="179" cy="179"/>
                  </a:xfrm>
                  <a:custGeom>
                    <a:avLst/>
                    <a:gdLst/>
                    <a:ahLst/>
                    <a:cxnLst>
                      <a:cxn ang="0">
                        <a:pos x="0" y="30"/>
                      </a:cxn>
                      <a:cxn ang="0">
                        <a:pos x="180" y="30"/>
                      </a:cxn>
                      <a:cxn ang="0">
                        <a:pos x="360" y="210"/>
                      </a:cxn>
                      <a:cxn ang="0">
                        <a:pos x="360" y="390"/>
                      </a:cxn>
                    </a:cxnLst>
                    <a:rect l="0" t="0" r="r" b="b"/>
                    <a:pathLst>
                      <a:path w="390" h="390">
                        <a:moveTo>
                          <a:pt x="0" y="30"/>
                        </a:moveTo>
                        <a:cubicBezTo>
                          <a:pt x="60" y="15"/>
                          <a:pt x="120" y="0"/>
                          <a:pt x="180" y="30"/>
                        </a:cubicBezTo>
                        <a:cubicBezTo>
                          <a:pt x="240" y="60"/>
                          <a:pt x="330" y="150"/>
                          <a:pt x="360" y="210"/>
                        </a:cubicBezTo>
                        <a:cubicBezTo>
                          <a:pt x="390" y="270"/>
                          <a:pt x="360" y="360"/>
                          <a:pt x="360" y="390"/>
                        </a:cubicBezTo>
                      </a:path>
                    </a:pathLst>
                  </a:custGeom>
                  <a:noFill/>
                  <a:ln w="12700"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cxnSp>
          <p:nvCxnSpPr>
            <p:cNvPr id="107" name="直接连接符 106"/>
            <p:cNvCxnSpPr/>
            <p:nvPr/>
          </p:nvCxnSpPr>
          <p:spPr>
            <a:xfrm rot="5400000">
              <a:off x="2107389" y="3536157"/>
              <a:ext cx="321471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rot="16200000" flipH="1">
              <a:off x="2887313" y="3101635"/>
              <a:ext cx="2357454" cy="11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rot="5400000">
              <a:off x="3464711" y="2678901"/>
              <a:ext cx="150019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rot="5400000">
              <a:off x="3679025" y="2607463"/>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16200000" flipH="1">
              <a:off x="2393537" y="3465115"/>
              <a:ext cx="3071040" cy="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3" name="Picture 4" descr="fopi_phase2"/>
          <p:cNvPicPr>
            <a:picLocks noChangeAspect="1" noChangeArrowheads="1"/>
          </p:cNvPicPr>
          <p:nvPr/>
        </p:nvPicPr>
        <p:blipFill>
          <a:blip r:embed="rId3" cstate="print"/>
          <a:srcRect t="18134" b="18239"/>
          <a:stretch>
            <a:fillRect/>
          </a:stretch>
        </p:blipFill>
        <p:spPr>
          <a:xfrm>
            <a:off x="5175801" y="2693585"/>
            <a:ext cx="3830714" cy="4046030"/>
          </a:xfrm>
          <a:prstGeom prst="rect">
            <a:avLst/>
          </a:prstGeom>
          <a:noFill/>
          <a:ln>
            <a:solidFill>
              <a:srgbClr val="FF0000"/>
            </a:solidFill>
          </a:ln>
        </p:spPr>
      </p:pic>
      <p:sp>
        <p:nvSpPr>
          <p:cNvPr id="125" name="矩形 124"/>
          <p:cNvSpPr/>
          <p:nvPr/>
        </p:nvSpPr>
        <p:spPr>
          <a:xfrm>
            <a:off x="3527059" y="5902463"/>
            <a:ext cx="1662635" cy="837152"/>
          </a:xfrm>
          <a:prstGeom prst="rect">
            <a:avLst/>
          </a:prstGeom>
        </p:spPr>
        <p:txBody>
          <a:bodyPr wrap="none">
            <a:spAutoFit/>
          </a:bodyPr>
          <a:lstStyle/>
          <a:p>
            <a:pPr indent="381000">
              <a:lnSpc>
                <a:spcPct val="110000"/>
              </a:lnSpc>
            </a:pPr>
            <a:r>
              <a:rPr lang="en-US" altLang="zh-CN" sz="4400" dirty="0">
                <a:solidFill>
                  <a:srgbClr val="0000CC"/>
                </a:solidFill>
                <a:ea typeface="黑体" pitchFamily="2" charset="-122"/>
              </a:rPr>
              <a:t>E</a:t>
            </a:r>
            <a:r>
              <a:rPr lang="en-US" altLang="zh-CN" sz="4400" dirty="0">
                <a:solidFill>
                  <a:srgbClr val="0000CC"/>
                </a:solidFill>
                <a:ea typeface="黑体" pitchFamily="2" charset="-122"/>
                <a:sym typeface="Symbol"/>
              </a:rPr>
              <a:t></a:t>
            </a:r>
            <a:r>
              <a:rPr lang="en-US" altLang="zh-CN" sz="4400" dirty="0">
                <a:solidFill>
                  <a:srgbClr val="0000CC"/>
                </a:solidFill>
                <a:ea typeface="黑体" pitchFamily="2" charset="-122"/>
              </a:rPr>
              <a:t>B</a:t>
            </a:r>
          </a:p>
        </p:txBody>
      </p:sp>
      <p:cxnSp>
        <p:nvCxnSpPr>
          <p:cNvPr id="62" name="直接连接符 61"/>
          <p:cNvCxnSpPr/>
          <p:nvPr/>
        </p:nvCxnSpPr>
        <p:spPr>
          <a:xfrm>
            <a:off x="0" y="836712"/>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Rectangle 2"/>
          <p:cNvSpPr txBox="1">
            <a:spLocks noChangeArrowheads="1"/>
          </p:cNvSpPr>
          <p:nvPr/>
        </p:nvSpPr>
        <p:spPr>
          <a:xfrm>
            <a:off x="1485900" y="44624"/>
            <a:ext cx="7334572"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38200" indent="-838200"/>
            <a:r>
              <a:rPr lang="zh-CN" altLang="en-US" sz="4000" dirty="0">
                <a:latin typeface="+mn-lt"/>
                <a:ea typeface="黑体" panose="02010609060101010101" pitchFamily="49" charset="-122"/>
              </a:rPr>
              <a:t>漂移室</a:t>
            </a:r>
            <a:r>
              <a:rPr lang="zh-CN" altLang="en-US" sz="4000" dirty="0" smtClean="0">
                <a:latin typeface="+mn-lt"/>
                <a:ea typeface="黑体" panose="02010609060101010101" pitchFamily="49" charset="-122"/>
              </a:rPr>
              <a:t>举例</a:t>
            </a:r>
            <a:r>
              <a:rPr lang="en-US" altLang="zh-CN" sz="4000" dirty="0" smtClean="0">
                <a:latin typeface="+mn-lt"/>
                <a:ea typeface="黑体" panose="02010609060101010101" pitchFamily="49" charset="-122"/>
              </a:rPr>
              <a:t> </a:t>
            </a:r>
            <a:r>
              <a:rPr lang="en-US" altLang="zh-CN" sz="4000" dirty="0">
                <a:latin typeface="+mn-lt"/>
                <a:ea typeface="黑体" panose="02010609060101010101" pitchFamily="49" charset="-122"/>
              </a:rPr>
              <a:t>– </a:t>
            </a:r>
            <a:r>
              <a:rPr lang="en-US" altLang="zh-CN" sz="4000" dirty="0" smtClean="0">
                <a:latin typeface="+mn-lt"/>
                <a:ea typeface="黑体" panose="02010609060101010101" pitchFamily="49" charset="-122"/>
              </a:rPr>
              <a:t>FOPI CDC</a:t>
            </a:r>
            <a:endParaRPr lang="en-US" altLang="zh-CN" sz="4000" dirty="0">
              <a:latin typeface="+mn-lt"/>
              <a:ea typeface="黑体" panose="02010609060101010101" pitchFamily="49" charset="-122"/>
            </a:endParaRPr>
          </a:p>
        </p:txBody>
      </p:sp>
    </p:spTree>
    <p:extLst>
      <p:ext uri="{BB962C8B-B14F-4D97-AF65-F5344CB8AC3E}">
        <p14:creationId xmlns:p14="http://schemas.microsoft.com/office/powerpoint/2010/main" val="4181744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0" y="59534"/>
            <a:ext cx="9144000" cy="523220"/>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sz="2800" dirty="0" smtClean="0">
                <a:latin typeface="Times New Roman" panose="02020603050405020304" pitchFamily="18" charset="0"/>
                <a:cs typeface="Times New Roman" panose="02020603050405020304" pitchFamily="18" charset="0"/>
              </a:rPr>
              <a:t>The rising of heavy ion physis</a:t>
            </a:r>
            <a:endParaRPr lang="zh-CN" altLang="en-US" sz="28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908720"/>
            <a:ext cx="4821012" cy="5016758"/>
          </a:xfrm>
          <a:prstGeom prst="rect">
            <a:avLst/>
          </a:prstGeom>
          <a:solidFill>
            <a:schemeClr val="bg1">
              <a:lumMod val="85000"/>
            </a:schemeClr>
          </a:solidFill>
          <a:ln>
            <a:noFill/>
          </a:ln>
        </p:spPr>
        <p:txBody>
          <a:bodyPr wrap="square">
            <a:spAutoFit/>
          </a:bodyPr>
          <a:lstStyle/>
          <a:p>
            <a:pPr marL="342900" indent="-342900" algn="just">
              <a:buFont typeface="Arial" panose="020B0604020202020204" pitchFamily="34" charset="0"/>
              <a:buChar char="•"/>
            </a:pPr>
            <a:r>
              <a:rPr lang="en-US" altLang="zh-CN" sz="2400" dirty="0" smtClean="0">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All these events promote the developement of nuclear physics involving heavy ion reactions and spectroscopy. </a:t>
            </a:r>
          </a:p>
          <a:p>
            <a:pPr marL="342900" indent="-342900" algn="just">
              <a:buFont typeface="Arial" panose="020B0604020202020204" pitchFamily="34" charset="0"/>
              <a:buChar char="•"/>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Many heavy ion facilities around the world have been constructed.</a:t>
            </a:r>
          </a:p>
          <a:p>
            <a:pPr algn="just"/>
            <a:r>
              <a:rPr lang="en-US" altLang="zh-CN"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1969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GSI (</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德</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(1975</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出束</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a:t>
            </a:r>
          </a:p>
          <a:p>
            <a:pPr algn="just"/>
            <a:r>
              <a:rPr lang="en-US" altLang="zh-CN"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1970s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GANIL(</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法</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(1983</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出束</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a:t>
            </a:r>
          </a:p>
          <a:p>
            <a:pPr algn="just"/>
            <a:r>
              <a:rPr lang="en-US" altLang="zh-CN"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1958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NSCL (</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美</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(1965</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出束</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a:t>
            </a:r>
            <a:endParaRPr lang="en-US" altLang="zh-CN"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endParaRPr>
          </a:p>
          <a:p>
            <a:pPr algn="just"/>
            <a:r>
              <a:rPr lang="en-US" altLang="zh-CN"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1960   </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BNL-AGS (</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美</a:t>
            </a:r>
            <a:r>
              <a:rPr lang="en-US" altLang="zh-CN"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    </a:t>
            </a:r>
            <a:r>
              <a:rPr lang="zh-CN" altLang="en-US" sz="20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Symbol"/>
              </a:rPr>
              <a:t>投入运行</a:t>
            </a:r>
            <a:endParaRPr lang="en-US" altLang="zh-CN" sz="2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pPr marL="342900" indent="-342900" algn="just">
              <a:buFont typeface="Arial" panose="020B0604020202020204" pitchFamily="34" charset="0"/>
              <a:buChar char="•"/>
            </a:pP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Currently, many heavy ion facilities are under construction, including </a:t>
            </a:r>
            <a:r>
              <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BNL, JINR, FAIR, FRIB </a:t>
            </a:r>
            <a:r>
              <a:rPr lang="en-US" altLang="zh-CN" sz="24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and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HIAF</a:t>
            </a:r>
            <a:r>
              <a:rPr lang="en-US" altLang="zh-CN" sz="2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86" y="860514"/>
            <a:ext cx="4180113" cy="50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107504" y="6132982"/>
            <a:ext cx="9036495" cy="707886"/>
          </a:xfrm>
          <a:prstGeom prst="rect">
            <a:avLst/>
          </a:prstGeom>
        </p:spPr>
        <p:txBody>
          <a:bodyPr wrap="square">
            <a:spAutoFit/>
          </a:bodyPr>
          <a:lstStyle/>
          <a:p>
            <a:r>
              <a:rPr lang="zh-CN" altLang="en-US" sz="2000" dirty="0" smtClean="0">
                <a:latin typeface="Times New Roman" panose="02020603050405020304" pitchFamily="18" charset="0"/>
                <a:cs typeface="Times New Roman" panose="02020603050405020304" pitchFamily="18" charset="0"/>
              </a:rPr>
              <a:t>在这些重</a:t>
            </a:r>
            <a:r>
              <a:rPr lang="zh-CN" altLang="en-US" sz="2000" dirty="0">
                <a:latin typeface="Times New Roman" panose="02020603050405020304" pitchFamily="18" charset="0"/>
                <a:cs typeface="Times New Roman" panose="02020603050405020304" pitchFamily="18" charset="0"/>
              </a:rPr>
              <a:t>离</a:t>
            </a:r>
            <a:r>
              <a:rPr lang="zh-CN" altLang="en-US" sz="2000" dirty="0" smtClean="0">
                <a:latin typeface="Times New Roman" panose="02020603050405020304" pitchFamily="18" charset="0"/>
                <a:cs typeface="Times New Roman" panose="02020603050405020304" pitchFamily="18" charset="0"/>
              </a:rPr>
              <a:t>子加速器装置上开展重离子核</a:t>
            </a:r>
            <a:r>
              <a:rPr lang="zh-CN" altLang="en-US" sz="2000" dirty="0">
                <a:latin typeface="Times New Roman" panose="02020603050405020304" pitchFamily="18" charset="0"/>
                <a:cs typeface="Times New Roman" panose="02020603050405020304" pitchFamily="18" charset="0"/>
              </a:rPr>
              <a:t>反</a:t>
            </a:r>
            <a:r>
              <a:rPr lang="zh-CN" altLang="en-US" sz="2000" dirty="0" smtClean="0">
                <a:latin typeface="Times New Roman" panose="02020603050405020304" pitchFamily="18" charset="0"/>
                <a:cs typeface="Times New Roman" panose="02020603050405020304" pitchFamily="18" charset="0"/>
              </a:rPr>
              <a:t>应研究，一直以来是核物理的前沿，其中的的一个主要目标就是研究核物质性质。</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1230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p:cNvPicPr>
            <a:picLocks noChangeAspect="1" noChangeArrowheads="1"/>
          </p:cNvPicPr>
          <p:nvPr/>
        </p:nvPicPr>
        <p:blipFill>
          <a:blip r:embed="rId2"/>
          <a:srcRect t="47088" r="26763"/>
          <a:stretch>
            <a:fillRect/>
          </a:stretch>
        </p:blipFill>
        <p:spPr bwMode="auto">
          <a:xfrm>
            <a:off x="76447" y="1628800"/>
            <a:ext cx="4546989" cy="4352591"/>
          </a:xfrm>
          <a:prstGeom prst="rect">
            <a:avLst/>
          </a:prstGeom>
          <a:ln>
            <a:headEnd/>
            <a:tailEnd/>
          </a:ln>
        </p:spPr>
        <p:style>
          <a:lnRef idx="1">
            <a:schemeClr val="accent2"/>
          </a:lnRef>
          <a:fillRef idx="3">
            <a:schemeClr val="accent2"/>
          </a:fillRef>
          <a:effectRef idx="2">
            <a:schemeClr val="accent2"/>
          </a:effectRef>
          <a:fontRef idx="minor">
            <a:schemeClr val="lt1"/>
          </a:fontRef>
        </p:style>
      </p:pic>
      <p:pic>
        <p:nvPicPr>
          <p:cNvPr id="6" name="内容占位符 3">
            <a:extLst>
              <a:ext uri="{FF2B5EF4-FFF2-40B4-BE49-F238E27FC236}">
                <a16:creationId xmlns:a16="http://schemas.microsoft.com/office/drawing/2014/main" xmlns="" id="{8DA640C4-33D5-470A-8012-83B1C14979FB}"/>
              </a:ext>
            </a:extLst>
          </p:cNvPr>
          <p:cNvPicPr>
            <a:picLocks noChangeAspect="1"/>
          </p:cNvPicPr>
          <p:nvPr/>
        </p:nvPicPr>
        <p:blipFill rotWithShape="1">
          <a:blip r:embed="rId3"/>
          <a:srcRect l="25233" t="43589" r="22981" b="29364"/>
          <a:stretch/>
        </p:blipFill>
        <p:spPr>
          <a:xfrm>
            <a:off x="4658270" y="1618564"/>
            <a:ext cx="4342222" cy="3682644"/>
          </a:xfrm>
          <a:prstGeom prst="rect">
            <a:avLst/>
          </a:prstGeom>
        </p:spPr>
      </p:pic>
      <p:sp>
        <p:nvSpPr>
          <p:cNvPr id="7" name="矩形 6">
            <a:extLst>
              <a:ext uri="{FF2B5EF4-FFF2-40B4-BE49-F238E27FC236}">
                <a16:creationId xmlns:a16="http://schemas.microsoft.com/office/drawing/2014/main" xmlns="" id="{31A99920-81CF-4203-BD55-5D5A34688DB1}"/>
              </a:ext>
            </a:extLst>
          </p:cNvPr>
          <p:cNvSpPr/>
          <p:nvPr/>
        </p:nvSpPr>
        <p:spPr>
          <a:xfrm>
            <a:off x="5766451" y="6211670"/>
            <a:ext cx="2759546" cy="646331"/>
          </a:xfrm>
          <a:prstGeom prst="rect">
            <a:avLst/>
          </a:prstGeom>
        </p:spPr>
        <p:txBody>
          <a:bodyPr wrap="square">
            <a:spAutoFit/>
          </a:bodyPr>
          <a:lstStyle/>
          <a:p>
            <a:r>
              <a:rPr lang="en-US" altLang="zh-CN" dirty="0">
                <a:solidFill>
                  <a:srgbClr val="0000CC"/>
                </a:solidFill>
                <a:ea typeface="黑体" pitchFamily="2" charset="-122"/>
              </a:rPr>
              <a:t>From Y. J. Kim’s doctoral thesis</a:t>
            </a:r>
            <a:r>
              <a:rPr lang="zh-CN" altLang="en-US" dirty="0">
                <a:solidFill>
                  <a:srgbClr val="0000CC"/>
                </a:solidFill>
                <a:ea typeface="黑体" pitchFamily="2" charset="-122"/>
              </a:rPr>
              <a:t>， </a:t>
            </a:r>
            <a:r>
              <a:rPr lang="en-US" altLang="zh-CN" dirty="0">
                <a:solidFill>
                  <a:srgbClr val="0000CC"/>
                </a:solidFill>
                <a:ea typeface="黑体" pitchFamily="2" charset="-122"/>
              </a:rPr>
              <a:t>FOPI collaboration</a:t>
            </a:r>
            <a:endParaRPr lang="zh-CN" altLang="en-US" dirty="0"/>
          </a:p>
        </p:txBody>
      </p:sp>
      <p:cxnSp>
        <p:nvCxnSpPr>
          <p:cNvPr id="8" name="直接连接符 7"/>
          <p:cNvCxnSpPr/>
          <p:nvPr/>
        </p:nvCxnSpPr>
        <p:spPr>
          <a:xfrm>
            <a:off x="0" y="836712"/>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2"/>
          <p:cNvSpPr txBox="1">
            <a:spLocks noChangeArrowheads="1"/>
          </p:cNvSpPr>
          <p:nvPr/>
        </p:nvSpPr>
        <p:spPr>
          <a:xfrm>
            <a:off x="1485900" y="44624"/>
            <a:ext cx="7334572"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38200" indent="-838200"/>
            <a:r>
              <a:rPr lang="zh-CN" altLang="en-US" sz="4000" dirty="0">
                <a:latin typeface="+mn-lt"/>
                <a:ea typeface="黑体" panose="02010609060101010101" pitchFamily="49" charset="-122"/>
              </a:rPr>
              <a:t>漂移室</a:t>
            </a:r>
            <a:r>
              <a:rPr lang="zh-CN" altLang="en-US" sz="4000" dirty="0" smtClean="0">
                <a:latin typeface="+mn-lt"/>
                <a:ea typeface="黑体" panose="02010609060101010101" pitchFamily="49" charset="-122"/>
              </a:rPr>
              <a:t>举例</a:t>
            </a:r>
            <a:r>
              <a:rPr lang="en-US" altLang="zh-CN" sz="4000" dirty="0" smtClean="0">
                <a:latin typeface="+mn-lt"/>
                <a:ea typeface="黑体" panose="02010609060101010101" pitchFamily="49" charset="-122"/>
              </a:rPr>
              <a:t> </a:t>
            </a:r>
            <a:r>
              <a:rPr lang="en-US" altLang="zh-CN" sz="4000" dirty="0">
                <a:latin typeface="+mn-lt"/>
                <a:ea typeface="黑体" panose="02010609060101010101" pitchFamily="49" charset="-122"/>
              </a:rPr>
              <a:t>– </a:t>
            </a:r>
            <a:r>
              <a:rPr lang="en-US" altLang="zh-CN" sz="4000" dirty="0" smtClean="0">
                <a:latin typeface="+mn-lt"/>
                <a:ea typeface="黑体" panose="02010609060101010101" pitchFamily="49" charset="-122"/>
              </a:rPr>
              <a:t>FOPI CDC</a:t>
            </a:r>
            <a:endParaRPr lang="en-US" altLang="zh-CN" sz="4000" dirty="0">
              <a:latin typeface="+mn-lt"/>
              <a:ea typeface="黑体" panose="02010609060101010101" pitchFamily="49" charset="-122"/>
            </a:endParaRPr>
          </a:p>
        </p:txBody>
      </p:sp>
    </p:spTree>
    <p:extLst>
      <p:ext uri="{BB962C8B-B14F-4D97-AF65-F5344CB8AC3E}">
        <p14:creationId xmlns:p14="http://schemas.microsoft.com/office/powerpoint/2010/main" val="8556406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457450" y="75304"/>
            <a:ext cx="3888432" cy="685800"/>
          </a:xfrm>
        </p:spPr>
        <p:txBody>
          <a:bodyPr>
            <a:noAutofit/>
          </a:bodyPr>
          <a:lstStyle/>
          <a:p>
            <a:pPr marL="838200" indent="-838200" algn="l"/>
            <a:r>
              <a:rPr lang="zh-CN" altLang="en-US" sz="4000" dirty="0">
                <a:latin typeface="+mn-lt"/>
                <a:ea typeface="黑体" panose="02010609060101010101" pitchFamily="49" charset="-122"/>
              </a:rPr>
              <a:t>时间投影</a:t>
            </a:r>
            <a:r>
              <a:rPr lang="zh-CN" altLang="en-US" sz="4000" dirty="0" smtClean="0">
                <a:latin typeface="+mn-lt"/>
                <a:ea typeface="黑体" panose="02010609060101010101" pitchFamily="49" charset="-122"/>
              </a:rPr>
              <a:t>室</a:t>
            </a:r>
            <a:r>
              <a:rPr lang="en-US" altLang="zh-CN" sz="4000" dirty="0" smtClean="0">
                <a:latin typeface="+mn-lt"/>
                <a:ea typeface="黑体" panose="02010609060101010101" pitchFamily="49" charset="-122"/>
              </a:rPr>
              <a:t>TPC</a:t>
            </a:r>
            <a:r>
              <a:rPr lang="zh-CN" altLang="en-US" sz="4000" dirty="0" smtClean="0">
                <a:latin typeface="+mn-lt"/>
                <a:ea typeface="黑体" panose="02010609060101010101" pitchFamily="49" charset="-122"/>
              </a:rPr>
              <a:t> </a:t>
            </a:r>
            <a:endParaRPr lang="en-US" altLang="zh-CN" sz="4000" dirty="0">
              <a:latin typeface="+mn-lt"/>
              <a:ea typeface="黑体" panose="02010609060101010101" pitchFamily="49" charset="-122"/>
            </a:endParaRPr>
          </a:p>
        </p:txBody>
      </p:sp>
      <p:sp>
        <p:nvSpPr>
          <p:cNvPr id="190467" name="Rectangle 3"/>
          <p:cNvSpPr>
            <a:spLocks noGrp="1" noChangeArrowheads="1"/>
          </p:cNvSpPr>
          <p:nvPr>
            <p:ph type="body" idx="1"/>
          </p:nvPr>
        </p:nvSpPr>
        <p:spPr>
          <a:xfrm>
            <a:off x="251520" y="980728"/>
            <a:ext cx="8727522" cy="1828800"/>
          </a:xfrm>
        </p:spPr>
        <p:txBody>
          <a:bodyPr>
            <a:normAutofit/>
          </a:bodyPr>
          <a:lstStyle/>
          <a:p>
            <a:pPr marL="0" indent="381000">
              <a:lnSpc>
                <a:spcPct val="110000"/>
              </a:lnSpc>
              <a:buNone/>
            </a:pPr>
            <a:r>
              <a:rPr lang="en-US" altLang="zh-CN" sz="2000" dirty="0" smtClean="0">
                <a:solidFill>
                  <a:srgbClr val="0000CC"/>
                </a:solidFill>
                <a:ea typeface="黑体" pitchFamily="2" charset="-122"/>
              </a:rPr>
              <a:t>TPC </a:t>
            </a:r>
            <a:r>
              <a:rPr lang="zh-CN" altLang="en-US" sz="2000" dirty="0">
                <a:solidFill>
                  <a:srgbClr val="0000CC"/>
                </a:solidFill>
                <a:ea typeface="黑体" pitchFamily="2" charset="-122"/>
              </a:rPr>
              <a:t>是一种充气式带电粒子径迹探测器，可以给出粒子在其中的三维位置信息。如果配以合适的信号放大与读出系统，例如用多丝正比室</a:t>
            </a:r>
            <a:r>
              <a:rPr lang="en-US" altLang="zh-CN" sz="2000" dirty="0">
                <a:solidFill>
                  <a:srgbClr val="0000CC"/>
                </a:solidFill>
                <a:ea typeface="黑体" pitchFamily="2" charset="-122"/>
              </a:rPr>
              <a:t>(MWPC)</a:t>
            </a:r>
            <a:r>
              <a:rPr lang="zh-CN" altLang="en-US" sz="2000" dirty="0">
                <a:solidFill>
                  <a:srgbClr val="0000CC"/>
                </a:solidFill>
                <a:ea typeface="黑体" pitchFamily="2" charset="-122"/>
              </a:rPr>
              <a:t>来读出信号，</a:t>
            </a:r>
            <a:r>
              <a:rPr lang="en-US" altLang="zh-CN" sz="2000" dirty="0">
                <a:solidFill>
                  <a:srgbClr val="0000CC"/>
                </a:solidFill>
                <a:ea typeface="黑体" pitchFamily="2" charset="-122"/>
              </a:rPr>
              <a:t>TPC</a:t>
            </a:r>
            <a:r>
              <a:rPr lang="zh-CN" altLang="en-US" sz="2000" dirty="0">
                <a:solidFill>
                  <a:srgbClr val="0000CC"/>
                </a:solidFill>
                <a:ea typeface="黑体" pitchFamily="2" charset="-122"/>
              </a:rPr>
              <a:t>能够给出带电粒子在其灵敏区域内的能量损失信号。因此</a:t>
            </a:r>
            <a:r>
              <a:rPr lang="en-US" altLang="zh-CN" sz="2000" dirty="0">
                <a:solidFill>
                  <a:srgbClr val="0000CC"/>
                </a:solidFill>
                <a:ea typeface="黑体" pitchFamily="2" charset="-122"/>
              </a:rPr>
              <a:t>TPC</a:t>
            </a:r>
            <a:r>
              <a:rPr lang="zh-CN" altLang="en-US" sz="2000" dirty="0">
                <a:solidFill>
                  <a:srgbClr val="0000CC"/>
                </a:solidFill>
                <a:ea typeface="黑体" pitchFamily="2" charset="-122"/>
              </a:rPr>
              <a:t>也可以作为一个</a:t>
            </a:r>
            <a:r>
              <a:rPr lang="zh-CN" altLang="en-US" sz="2000" dirty="0">
                <a:solidFill>
                  <a:srgbClr val="0000CC"/>
                </a:solidFill>
                <a:ea typeface="黑体" pitchFamily="2" charset="-122"/>
                <a:sym typeface="Symbol" pitchFamily="18" charset="2"/>
              </a:rPr>
              <a:t></a:t>
            </a:r>
            <a:r>
              <a:rPr lang="en-US" altLang="zh-CN" sz="2000" dirty="0">
                <a:solidFill>
                  <a:srgbClr val="0000CC"/>
                </a:solidFill>
                <a:ea typeface="黑体" pitchFamily="2" charset="-122"/>
              </a:rPr>
              <a:t>E</a:t>
            </a:r>
            <a:r>
              <a:rPr lang="zh-CN" altLang="en-US" sz="2000" dirty="0">
                <a:solidFill>
                  <a:srgbClr val="0000CC"/>
                </a:solidFill>
                <a:ea typeface="黑体" pitchFamily="2" charset="-122"/>
              </a:rPr>
              <a:t>能量探测器。下图为</a:t>
            </a:r>
            <a:r>
              <a:rPr lang="en-US" altLang="zh-CN" sz="2000" dirty="0">
                <a:solidFill>
                  <a:srgbClr val="0000CC"/>
                </a:solidFill>
                <a:ea typeface="黑体" pitchFamily="2" charset="-122"/>
              </a:rPr>
              <a:t>TPC</a:t>
            </a:r>
            <a:r>
              <a:rPr lang="zh-CN" altLang="en-US" sz="2000" dirty="0">
                <a:solidFill>
                  <a:srgbClr val="0000CC"/>
                </a:solidFill>
                <a:ea typeface="黑体" pitchFamily="2" charset="-122"/>
              </a:rPr>
              <a:t>工作原理示意图。</a:t>
            </a:r>
          </a:p>
        </p:txBody>
      </p:sp>
      <p:sp>
        <p:nvSpPr>
          <p:cNvPr id="190546" name="Rectangle 82"/>
          <p:cNvSpPr>
            <a:spLocks noChangeArrowheads="1"/>
          </p:cNvSpPr>
          <p:nvPr/>
        </p:nvSpPr>
        <p:spPr bwMode="auto">
          <a:xfrm>
            <a:off x="2682479" y="2133600"/>
            <a:ext cx="6858000" cy="369332"/>
          </a:xfrm>
          <a:prstGeom prst="rect">
            <a:avLst/>
          </a:prstGeom>
          <a:noFill/>
          <a:ln w="9525">
            <a:noFill/>
            <a:miter lim="800000"/>
            <a:headEnd/>
            <a:tailEnd/>
          </a:ln>
          <a:effectLst/>
        </p:spPr>
        <p:txBody>
          <a:bodyPr>
            <a:spAutoFit/>
          </a:bodyPr>
          <a:lstStyle/>
          <a:p>
            <a:endParaRPr lang="zh-CN" altLang="en-US"/>
          </a:p>
        </p:txBody>
      </p:sp>
      <p:pic>
        <p:nvPicPr>
          <p:cNvPr id="190545" name="Picture 81" descr="tpc-02"/>
          <p:cNvPicPr>
            <a:picLocks noChangeAspect="1" noChangeArrowheads="1"/>
          </p:cNvPicPr>
          <p:nvPr/>
        </p:nvPicPr>
        <p:blipFill>
          <a:blip r:embed="rId2"/>
          <a:srcRect t="11066" r="4480" b="19263"/>
          <a:stretch>
            <a:fillRect/>
          </a:stretch>
        </p:blipFill>
        <p:spPr bwMode="auto">
          <a:xfrm>
            <a:off x="924051" y="2645260"/>
            <a:ext cx="5133849" cy="3520044"/>
          </a:xfrm>
          <a:prstGeom prst="rect">
            <a:avLst/>
          </a:prstGeom>
          <a:noFill/>
        </p:spPr>
      </p:pic>
      <p:sp>
        <p:nvSpPr>
          <p:cNvPr id="190547" name="Rectangle 83"/>
          <p:cNvSpPr>
            <a:spLocks noChangeArrowheads="1"/>
          </p:cNvSpPr>
          <p:nvPr/>
        </p:nvSpPr>
        <p:spPr bwMode="auto">
          <a:xfrm>
            <a:off x="2457450" y="6172202"/>
            <a:ext cx="2223686" cy="369332"/>
          </a:xfrm>
          <a:prstGeom prst="rect">
            <a:avLst/>
          </a:prstGeom>
          <a:noFill/>
          <a:ln w="9525">
            <a:noFill/>
            <a:miter lim="800000"/>
            <a:headEnd/>
            <a:tailEnd/>
          </a:ln>
          <a:effectLst/>
        </p:spPr>
        <p:txBody>
          <a:bodyPr wrap="none">
            <a:spAutoFit/>
          </a:bodyPr>
          <a:lstStyle/>
          <a:p>
            <a:r>
              <a:rPr lang="en-US" altLang="zh-CN" dirty="0">
                <a:solidFill>
                  <a:srgbClr val="006600"/>
                </a:solidFill>
                <a:ea typeface="黑体" pitchFamily="2" charset="-122"/>
              </a:rPr>
              <a:t>TPC</a:t>
            </a:r>
            <a:r>
              <a:rPr lang="zh-CN" altLang="en-US" dirty="0">
                <a:solidFill>
                  <a:srgbClr val="006600"/>
                </a:solidFill>
                <a:ea typeface="黑体" pitchFamily="2" charset="-122"/>
              </a:rPr>
              <a:t>工作原理示意图</a:t>
            </a:r>
          </a:p>
        </p:txBody>
      </p:sp>
      <p:sp>
        <p:nvSpPr>
          <p:cNvPr id="190548" name="Rectangle 84"/>
          <p:cNvSpPr>
            <a:spLocks noChangeArrowheads="1"/>
          </p:cNvSpPr>
          <p:nvPr/>
        </p:nvSpPr>
        <p:spPr bwMode="auto">
          <a:xfrm>
            <a:off x="6111478" y="3284984"/>
            <a:ext cx="2867564" cy="2526846"/>
          </a:xfrm>
          <a:prstGeom prst="rect">
            <a:avLst/>
          </a:prstGeom>
          <a:noFill/>
          <a:ln w="9525">
            <a:noFill/>
            <a:miter lim="800000"/>
            <a:headEnd/>
            <a:tailEnd/>
          </a:ln>
          <a:effectLst/>
        </p:spPr>
        <p:txBody>
          <a:bodyPr wrap="square">
            <a:spAutoFit/>
          </a:bodyPr>
          <a:lstStyle/>
          <a:p>
            <a:pPr algn="l">
              <a:spcBef>
                <a:spcPct val="20000"/>
              </a:spcBef>
              <a:buFontTx/>
              <a:buChar char="•"/>
            </a:pPr>
            <a:r>
              <a:rPr lang="en-US" altLang="zh-CN" sz="2800" dirty="0">
                <a:solidFill>
                  <a:srgbClr val="FF0000"/>
                </a:solidFill>
                <a:ea typeface="黑体" pitchFamily="2" charset="-122"/>
              </a:rPr>
              <a:t> </a:t>
            </a:r>
            <a:r>
              <a:rPr lang="en-US" altLang="zh-CN" sz="2800" i="1" dirty="0">
                <a:solidFill>
                  <a:srgbClr val="FF0000"/>
                </a:solidFill>
                <a:ea typeface="黑体" pitchFamily="2" charset="-122"/>
              </a:rPr>
              <a:t>z</a:t>
            </a:r>
            <a:r>
              <a:rPr lang="zh-CN" altLang="en-US" sz="2800" dirty="0">
                <a:solidFill>
                  <a:srgbClr val="FF0000"/>
                </a:solidFill>
                <a:ea typeface="黑体" pitchFamily="2" charset="-122"/>
              </a:rPr>
              <a:t>方向位置信息由电子的漂移时间给出</a:t>
            </a:r>
          </a:p>
          <a:p>
            <a:pPr algn="l">
              <a:spcBef>
                <a:spcPct val="20000"/>
              </a:spcBef>
            </a:pPr>
            <a:endParaRPr lang="zh-CN" altLang="en-US" sz="1050" dirty="0">
              <a:solidFill>
                <a:srgbClr val="FF0000"/>
              </a:solidFill>
              <a:ea typeface="黑体" pitchFamily="2" charset="-122"/>
            </a:endParaRPr>
          </a:p>
          <a:p>
            <a:pPr algn="l">
              <a:spcBef>
                <a:spcPct val="20000"/>
              </a:spcBef>
              <a:buFontTx/>
              <a:buChar char="•"/>
            </a:pPr>
            <a:r>
              <a:rPr lang="zh-CN" altLang="en-US" sz="2800" dirty="0">
                <a:solidFill>
                  <a:srgbClr val="FF0000"/>
                </a:solidFill>
                <a:ea typeface="黑体" pitchFamily="2" charset="-122"/>
              </a:rPr>
              <a:t> </a:t>
            </a:r>
            <a:r>
              <a:rPr lang="en-US" altLang="zh-CN" sz="2800" dirty="0">
                <a:solidFill>
                  <a:srgbClr val="FF0000"/>
                </a:solidFill>
                <a:ea typeface="黑体" pitchFamily="2" charset="-122"/>
              </a:rPr>
              <a:t>(</a:t>
            </a:r>
            <a:r>
              <a:rPr lang="en-US" altLang="zh-CN" sz="2800" i="1" dirty="0" err="1">
                <a:solidFill>
                  <a:srgbClr val="FF0000"/>
                </a:solidFill>
                <a:ea typeface="黑体" pitchFamily="2" charset="-122"/>
              </a:rPr>
              <a:t>x</a:t>
            </a:r>
            <a:r>
              <a:rPr lang="en-US" altLang="zh-CN" sz="2800" dirty="0" err="1">
                <a:solidFill>
                  <a:srgbClr val="FF0000"/>
                </a:solidFill>
                <a:ea typeface="黑体" pitchFamily="2" charset="-122"/>
              </a:rPr>
              <a:t>,</a:t>
            </a:r>
            <a:r>
              <a:rPr lang="en-US" altLang="zh-CN" sz="2800" i="1" dirty="0" err="1">
                <a:solidFill>
                  <a:srgbClr val="FF0000"/>
                </a:solidFill>
                <a:ea typeface="黑体" pitchFamily="2" charset="-122"/>
              </a:rPr>
              <a:t>y</a:t>
            </a:r>
            <a:r>
              <a:rPr lang="en-US" altLang="zh-CN" sz="2800" dirty="0">
                <a:solidFill>
                  <a:srgbClr val="FF0000"/>
                </a:solidFill>
                <a:ea typeface="黑体" pitchFamily="2" charset="-122"/>
              </a:rPr>
              <a:t>)</a:t>
            </a:r>
            <a:r>
              <a:rPr lang="zh-CN" altLang="en-US" sz="2800" dirty="0">
                <a:solidFill>
                  <a:srgbClr val="FF0000"/>
                </a:solidFill>
                <a:ea typeface="黑体" pitchFamily="2" charset="-122"/>
              </a:rPr>
              <a:t>信息由分块的阴极板给出</a:t>
            </a:r>
          </a:p>
        </p:txBody>
      </p:sp>
      <p:grpSp>
        <p:nvGrpSpPr>
          <p:cNvPr id="2" name="Group 93"/>
          <p:cNvGrpSpPr>
            <a:grpSpLocks/>
          </p:cNvGrpSpPr>
          <p:nvPr/>
        </p:nvGrpSpPr>
        <p:grpSpPr bwMode="auto">
          <a:xfrm>
            <a:off x="656786" y="5301208"/>
            <a:ext cx="857250" cy="1484314"/>
            <a:chOff x="144" y="3388"/>
            <a:chExt cx="720" cy="935"/>
          </a:xfrm>
        </p:grpSpPr>
        <p:sp>
          <p:nvSpPr>
            <p:cNvPr id="190550" name="Line 86"/>
            <p:cNvSpPr>
              <a:spLocks noChangeShapeType="1"/>
            </p:cNvSpPr>
            <p:nvPr/>
          </p:nvSpPr>
          <p:spPr bwMode="auto">
            <a:xfrm flipV="1">
              <a:off x="336" y="3388"/>
              <a:ext cx="0" cy="480"/>
            </a:xfrm>
            <a:prstGeom prst="line">
              <a:avLst/>
            </a:prstGeom>
            <a:noFill/>
            <a:ln w="9525">
              <a:solidFill>
                <a:srgbClr val="FF0000"/>
              </a:solidFill>
              <a:round/>
              <a:headEnd/>
              <a:tailEnd type="triangle" w="med" len="med"/>
            </a:ln>
            <a:effectLst/>
          </p:spPr>
          <p:txBody>
            <a:bodyPr/>
            <a:lstStyle/>
            <a:p>
              <a:endParaRPr lang="zh-CN" altLang="en-US" sz="2800"/>
            </a:p>
          </p:txBody>
        </p:sp>
        <p:sp>
          <p:nvSpPr>
            <p:cNvPr id="190551" name="Line 87"/>
            <p:cNvSpPr>
              <a:spLocks noChangeShapeType="1"/>
            </p:cNvSpPr>
            <p:nvPr/>
          </p:nvSpPr>
          <p:spPr bwMode="auto">
            <a:xfrm>
              <a:off x="336" y="3868"/>
              <a:ext cx="528" cy="0"/>
            </a:xfrm>
            <a:prstGeom prst="line">
              <a:avLst/>
            </a:prstGeom>
            <a:noFill/>
            <a:ln w="9525">
              <a:solidFill>
                <a:srgbClr val="FF0000"/>
              </a:solidFill>
              <a:round/>
              <a:headEnd/>
              <a:tailEnd type="triangle" w="med" len="med"/>
            </a:ln>
            <a:effectLst/>
          </p:spPr>
          <p:txBody>
            <a:bodyPr/>
            <a:lstStyle/>
            <a:p>
              <a:endParaRPr lang="zh-CN" altLang="en-US" sz="2800"/>
            </a:p>
          </p:txBody>
        </p:sp>
        <p:sp>
          <p:nvSpPr>
            <p:cNvPr id="190552" name="Line 88"/>
            <p:cNvSpPr>
              <a:spLocks noChangeShapeType="1"/>
            </p:cNvSpPr>
            <p:nvPr/>
          </p:nvSpPr>
          <p:spPr bwMode="auto">
            <a:xfrm flipH="1">
              <a:off x="144" y="3868"/>
              <a:ext cx="192" cy="336"/>
            </a:xfrm>
            <a:prstGeom prst="line">
              <a:avLst/>
            </a:prstGeom>
            <a:noFill/>
            <a:ln w="9525">
              <a:solidFill>
                <a:srgbClr val="FF0000"/>
              </a:solidFill>
              <a:round/>
              <a:headEnd/>
              <a:tailEnd type="triangle" w="med" len="med"/>
            </a:ln>
            <a:effectLst/>
          </p:spPr>
          <p:txBody>
            <a:bodyPr/>
            <a:lstStyle/>
            <a:p>
              <a:endParaRPr lang="zh-CN" altLang="en-US" sz="2800"/>
            </a:p>
          </p:txBody>
        </p:sp>
        <p:sp>
          <p:nvSpPr>
            <p:cNvPr id="190553" name="Text Box 89"/>
            <p:cNvSpPr txBox="1">
              <a:spLocks noChangeArrowheads="1"/>
            </p:cNvSpPr>
            <p:nvPr/>
          </p:nvSpPr>
          <p:spPr bwMode="auto">
            <a:xfrm>
              <a:off x="672" y="3840"/>
              <a:ext cx="192" cy="291"/>
            </a:xfrm>
            <a:prstGeom prst="rect">
              <a:avLst/>
            </a:prstGeom>
            <a:noFill/>
            <a:ln w="9525">
              <a:noFill/>
              <a:miter lim="800000"/>
              <a:headEnd/>
              <a:tailEnd/>
            </a:ln>
            <a:effectLst/>
          </p:spPr>
          <p:txBody>
            <a:bodyPr>
              <a:spAutoFit/>
            </a:bodyPr>
            <a:lstStyle/>
            <a:p>
              <a:pPr>
                <a:spcBef>
                  <a:spcPct val="50000"/>
                </a:spcBef>
              </a:pPr>
              <a:r>
                <a:rPr lang="en-US" altLang="zh-CN" sz="2400" i="1">
                  <a:solidFill>
                    <a:srgbClr val="FF0000"/>
                  </a:solidFill>
                </a:rPr>
                <a:t>x</a:t>
              </a:r>
            </a:p>
          </p:txBody>
        </p:sp>
        <p:sp>
          <p:nvSpPr>
            <p:cNvPr id="190554" name="Text Box 90"/>
            <p:cNvSpPr txBox="1">
              <a:spLocks noChangeArrowheads="1"/>
            </p:cNvSpPr>
            <p:nvPr/>
          </p:nvSpPr>
          <p:spPr bwMode="auto">
            <a:xfrm>
              <a:off x="192" y="4032"/>
              <a:ext cx="192" cy="291"/>
            </a:xfrm>
            <a:prstGeom prst="rect">
              <a:avLst/>
            </a:prstGeom>
            <a:noFill/>
            <a:ln w="9525">
              <a:noFill/>
              <a:miter lim="800000"/>
              <a:headEnd/>
              <a:tailEnd/>
            </a:ln>
            <a:effectLst/>
          </p:spPr>
          <p:txBody>
            <a:bodyPr>
              <a:spAutoFit/>
            </a:bodyPr>
            <a:lstStyle/>
            <a:p>
              <a:pPr>
                <a:spcBef>
                  <a:spcPct val="50000"/>
                </a:spcBef>
              </a:pPr>
              <a:r>
                <a:rPr lang="en-US" altLang="zh-CN" sz="2400" i="1">
                  <a:solidFill>
                    <a:srgbClr val="FF0000"/>
                  </a:solidFill>
                </a:rPr>
                <a:t>y</a:t>
              </a:r>
            </a:p>
          </p:txBody>
        </p:sp>
        <p:sp>
          <p:nvSpPr>
            <p:cNvPr id="190555" name="Text Box 91"/>
            <p:cNvSpPr txBox="1">
              <a:spLocks noChangeArrowheads="1"/>
            </p:cNvSpPr>
            <p:nvPr/>
          </p:nvSpPr>
          <p:spPr bwMode="auto">
            <a:xfrm>
              <a:off x="144" y="3388"/>
              <a:ext cx="192" cy="291"/>
            </a:xfrm>
            <a:prstGeom prst="rect">
              <a:avLst/>
            </a:prstGeom>
            <a:noFill/>
            <a:ln w="9525">
              <a:noFill/>
              <a:miter lim="800000"/>
              <a:headEnd/>
              <a:tailEnd/>
            </a:ln>
            <a:effectLst/>
          </p:spPr>
          <p:txBody>
            <a:bodyPr>
              <a:spAutoFit/>
            </a:bodyPr>
            <a:lstStyle/>
            <a:p>
              <a:pPr>
                <a:spcBef>
                  <a:spcPct val="50000"/>
                </a:spcBef>
              </a:pPr>
              <a:r>
                <a:rPr lang="en-US" altLang="zh-CN" sz="2400" i="1">
                  <a:solidFill>
                    <a:srgbClr val="FF0000"/>
                  </a:solidFill>
                </a:rPr>
                <a:t>z</a:t>
              </a:r>
            </a:p>
          </p:txBody>
        </p:sp>
      </p:grpSp>
      <p:sp>
        <p:nvSpPr>
          <p:cNvPr id="17" name="矩形 16">
            <a:extLst>
              <a:ext uri="{FF2B5EF4-FFF2-40B4-BE49-F238E27FC236}">
                <a16:creationId xmlns="" xmlns:a16="http://schemas.microsoft.com/office/drawing/2014/main" id="{40A5E216-D8E3-4F33-8CB4-1EC9E416656B}"/>
              </a:ext>
            </a:extLst>
          </p:cNvPr>
          <p:cNvSpPr/>
          <p:nvPr/>
        </p:nvSpPr>
        <p:spPr>
          <a:xfrm>
            <a:off x="0" y="7611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43444"/>
            <a:ext cx="6464399" cy="502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63" name="Text Box 3"/>
          <p:cNvSpPr txBox="1">
            <a:spLocks noChangeArrowheads="1"/>
          </p:cNvSpPr>
          <p:nvPr/>
        </p:nvSpPr>
        <p:spPr bwMode="auto">
          <a:xfrm>
            <a:off x="467544" y="1223174"/>
            <a:ext cx="3406130" cy="523220"/>
          </a:xfrm>
          <a:prstGeom prst="rect">
            <a:avLst/>
          </a:prstGeom>
          <a:noFill/>
          <a:ln w="9525">
            <a:noFill/>
            <a:miter lim="800000"/>
            <a:headEnd/>
            <a:tailEnd/>
          </a:ln>
          <a:effectLst/>
        </p:spPr>
        <p:txBody>
          <a:bodyPr wrap="square">
            <a:spAutoFit/>
          </a:bodyPr>
          <a:lstStyle/>
          <a:p>
            <a:pPr>
              <a:spcBef>
                <a:spcPct val="50000"/>
              </a:spcBef>
            </a:pPr>
            <a:r>
              <a:rPr lang="en-US" altLang="zh-CN" sz="2800" b="1" dirty="0" smtClean="0">
                <a:solidFill>
                  <a:srgbClr val="FF0000"/>
                </a:solidFill>
                <a:ea typeface="华文新魏" pitchFamily="2" charset="-122"/>
              </a:rPr>
              <a:t>S</a:t>
            </a:r>
            <a:r>
              <a:rPr lang="en-US" altLang="zh-CN" sz="2800" b="1" dirty="0" smtClean="0">
                <a:solidFill>
                  <a:srgbClr val="FF0000"/>
                </a:solidFill>
                <a:ea typeface="华文新魏" pitchFamily="2" charset="-122"/>
                <a:sym typeface="Symbol"/>
              </a:rPr>
              <a:t>RIT </a:t>
            </a:r>
            <a:r>
              <a:rPr lang="en-US" altLang="zh-CN" sz="2800" b="1" dirty="0" smtClean="0">
                <a:solidFill>
                  <a:srgbClr val="FF0000"/>
                </a:solidFill>
                <a:ea typeface="华文新魏" pitchFamily="2" charset="-122"/>
              </a:rPr>
              <a:t> </a:t>
            </a:r>
            <a:r>
              <a:rPr lang="en-US" altLang="zh-CN" sz="2800" b="1" dirty="0">
                <a:solidFill>
                  <a:srgbClr val="FF0000"/>
                </a:solidFill>
                <a:ea typeface="华文新魏" pitchFamily="2" charset="-122"/>
              </a:rPr>
              <a:t>TPC</a:t>
            </a:r>
          </a:p>
        </p:txBody>
      </p:sp>
      <p:sp>
        <p:nvSpPr>
          <p:cNvPr id="2" name="矩形 1"/>
          <p:cNvSpPr/>
          <p:nvPr/>
        </p:nvSpPr>
        <p:spPr>
          <a:xfrm>
            <a:off x="2942589" y="6372036"/>
            <a:ext cx="3612912" cy="369332"/>
          </a:xfrm>
          <a:prstGeom prst="rect">
            <a:avLst/>
          </a:prstGeom>
        </p:spPr>
        <p:txBody>
          <a:bodyPr wrap="none">
            <a:spAutoFit/>
          </a:bodyPr>
          <a:lstStyle/>
          <a:p>
            <a:r>
              <a:rPr lang="en-US" altLang="zh-CN" dirty="0">
                <a:solidFill>
                  <a:srgbClr val="FF0000"/>
                </a:solidFill>
              </a:rPr>
              <a:t>Rev. Sci. Instrum. 92, 063302 (2021)</a:t>
            </a:r>
            <a:endParaRPr lang="zh-CN" altLang="en-US" dirty="0">
              <a:solidFill>
                <a:srgbClr val="FF0000"/>
              </a:solidFill>
            </a:endParaRPr>
          </a:p>
        </p:txBody>
      </p:sp>
      <p:cxnSp>
        <p:nvCxnSpPr>
          <p:cNvPr id="4" name="直接连接符 3"/>
          <p:cNvCxnSpPr/>
          <p:nvPr/>
        </p:nvCxnSpPr>
        <p:spPr>
          <a:xfrm>
            <a:off x="0" y="836712"/>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2"/>
          <p:cNvSpPr txBox="1">
            <a:spLocks noChangeArrowheads="1"/>
          </p:cNvSpPr>
          <p:nvPr/>
        </p:nvSpPr>
        <p:spPr>
          <a:xfrm>
            <a:off x="1485900" y="44624"/>
            <a:ext cx="7334572"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38200" indent="-838200"/>
            <a:r>
              <a:rPr lang="zh-CN" altLang="en-US" sz="4000" dirty="0" smtClean="0">
                <a:latin typeface="+mn-lt"/>
                <a:ea typeface="黑体" panose="02010609060101010101" pitchFamily="49" charset="-122"/>
              </a:rPr>
              <a:t>时间投影室举例</a:t>
            </a:r>
            <a:r>
              <a:rPr lang="en-US" altLang="zh-CN" sz="4000" dirty="0" smtClean="0">
                <a:latin typeface="+mn-lt"/>
                <a:ea typeface="黑体" panose="02010609060101010101" pitchFamily="49" charset="-122"/>
              </a:rPr>
              <a:t> </a:t>
            </a:r>
            <a:r>
              <a:rPr lang="en-US" altLang="zh-CN" sz="4000" dirty="0">
                <a:ea typeface="黑体" panose="02010609060101010101" pitchFamily="49" charset="-122"/>
              </a:rPr>
              <a:t>– </a:t>
            </a:r>
            <a:r>
              <a:rPr lang="en-US" altLang="zh-CN" sz="4000" dirty="0" smtClean="0">
                <a:latin typeface="+mn-lt"/>
                <a:ea typeface="黑体" panose="02010609060101010101" pitchFamily="49" charset="-122"/>
              </a:rPr>
              <a:t>S</a:t>
            </a:r>
            <a:r>
              <a:rPr lang="en-US" altLang="zh-CN" sz="4000" dirty="0">
                <a:latin typeface="+mn-lt"/>
                <a:ea typeface="黑体" panose="02010609060101010101" pitchFamily="49" charset="-122"/>
                <a:sym typeface="Symbol"/>
              </a:rPr>
              <a:t>RIT TPC</a:t>
            </a:r>
            <a:r>
              <a:rPr lang="zh-CN" altLang="en-US" sz="4000" dirty="0" smtClean="0">
                <a:latin typeface="+mn-lt"/>
                <a:ea typeface="黑体" panose="02010609060101010101" pitchFamily="49" charset="-122"/>
              </a:rPr>
              <a:t> </a:t>
            </a:r>
            <a:endParaRPr lang="en-US" altLang="zh-CN" sz="4000" dirty="0">
              <a:latin typeface="+mn-lt"/>
              <a:ea typeface="黑体" panose="02010609060101010101" pitchFamily="49" charset="-12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79705" y="5229200"/>
            <a:ext cx="4754058" cy="461665"/>
          </a:xfrm>
          <a:prstGeom prst="rect">
            <a:avLst/>
          </a:prstGeom>
        </p:spPr>
        <p:txBody>
          <a:bodyPr wrap="none">
            <a:spAutoFit/>
          </a:bodyPr>
          <a:lstStyle/>
          <a:p>
            <a:r>
              <a:rPr lang="en-US" altLang="zh-CN" sz="2400" dirty="0">
                <a:solidFill>
                  <a:srgbClr val="FF0000"/>
                </a:solidFill>
              </a:rPr>
              <a:t>Rev. Sci. Instrum. 92, 063302 (2021)</a:t>
            </a:r>
            <a:endParaRPr lang="zh-CN" altLang="en-US" sz="2400" dirty="0">
              <a:solidFill>
                <a:srgbClr val="FF0000"/>
              </a:solidFill>
            </a:endParaRPr>
          </a:p>
        </p:txBody>
      </p:sp>
      <p:pic>
        <p:nvPicPr>
          <p:cNvPr id="369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060812"/>
            <a:ext cx="5220072" cy="335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96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1" y="1060812"/>
            <a:ext cx="4158923"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接连接符 7"/>
          <p:cNvCxnSpPr/>
          <p:nvPr/>
        </p:nvCxnSpPr>
        <p:spPr>
          <a:xfrm>
            <a:off x="0" y="836712"/>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267465" y="44624"/>
            <a:ext cx="8769031"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38200" indent="-838200"/>
            <a:r>
              <a:rPr lang="en-US" altLang="zh-CN" sz="4000" dirty="0" smtClean="0">
                <a:latin typeface="+mn-lt"/>
                <a:ea typeface="黑体" panose="02010609060101010101" pitchFamily="49" charset="-122"/>
              </a:rPr>
              <a:t>S</a:t>
            </a:r>
            <a:r>
              <a:rPr lang="en-US" altLang="zh-CN" sz="4000" dirty="0" smtClean="0">
                <a:latin typeface="+mn-lt"/>
                <a:ea typeface="黑体" panose="02010609060101010101" pitchFamily="49" charset="-122"/>
                <a:sym typeface="Symbol"/>
              </a:rPr>
              <a:t>RIT TPC </a:t>
            </a:r>
            <a:r>
              <a:rPr lang="en-US" altLang="zh-CN" sz="4000" dirty="0" smtClean="0">
                <a:latin typeface="+mn-lt"/>
                <a:ea typeface="黑体" panose="02010609060101010101" pitchFamily="49" charset="-122"/>
              </a:rPr>
              <a:t>– Event Display</a:t>
            </a:r>
            <a:r>
              <a:rPr lang="zh-CN" altLang="en-US" sz="4000" dirty="0" smtClean="0">
                <a:latin typeface="+mn-lt"/>
                <a:ea typeface="黑体" panose="02010609060101010101" pitchFamily="49" charset="-122"/>
              </a:rPr>
              <a:t> </a:t>
            </a:r>
            <a:endParaRPr lang="en-US" altLang="zh-CN" sz="4000" dirty="0">
              <a:latin typeface="+mn-lt"/>
              <a:ea typeface="黑体" panose="02010609060101010101" pitchFamily="49" charset="-122"/>
            </a:endParaRPr>
          </a:p>
        </p:txBody>
      </p:sp>
    </p:spTree>
    <p:extLst>
      <p:ext uri="{BB962C8B-B14F-4D97-AF65-F5344CB8AC3E}">
        <p14:creationId xmlns:p14="http://schemas.microsoft.com/office/powerpoint/2010/main" val="777972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79692"/>
            <a:ext cx="7413371" cy="55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63" name="Text Box 3"/>
          <p:cNvSpPr txBox="1">
            <a:spLocks noChangeArrowheads="1"/>
          </p:cNvSpPr>
          <p:nvPr/>
        </p:nvSpPr>
        <p:spPr bwMode="auto">
          <a:xfrm>
            <a:off x="27564" y="1058881"/>
            <a:ext cx="3406130" cy="400110"/>
          </a:xfrm>
          <a:prstGeom prst="rect">
            <a:avLst/>
          </a:prstGeom>
          <a:noFill/>
          <a:ln w="9525">
            <a:noFill/>
            <a:miter lim="800000"/>
            <a:headEnd/>
            <a:tailEnd/>
          </a:ln>
          <a:effectLst/>
        </p:spPr>
        <p:txBody>
          <a:bodyPr wrap="square">
            <a:spAutoFit/>
          </a:bodyPr>
          <a:lstStyle/>
          <a:p>
            <a:pPr>
              <a:spcBef>
                <a:spcPct val="50000"/>
              </a:spcBef>
            </a:pPr>
            <a:r>
              <a:rPr lang="en-US" altLang="zh-CN" sz="2000" b="1" dirty="0" smtClean="0">
                <a:solidFill>
                  <a:srgbClr val="FF0000"/>
                </a:solidFill>
                <a:ea typeface="华文新魏" pitchFamily="2" charset="-122"/>
              </a:rPr>
              <a:t>S</a:t>
            </a:r>
            <a:r>
              <a:rPr lang="en-US" altLang="zh-CN" sz="2000" b="1" dirty="0" smtClean="0">
                <a:solidFill>
                  <a:srgbClr val="FF0000"/>
                </a:solidFill>
                <a:ea typeface="华文新魏" pitchFamily="2" charset="-122"/>
                <a:sym typeface="Symbol"/>
              </a:rPr>
              <a:t>RIT </a:t>
            </a:r>
            <a:r>
              <a:rPr lang="en-US" altLang="zh-CN" sz="2000" b="1" dirty="0" smtClean="0">
                <a:solidFill>
                  <a:srgbClr val="FF0000"/>
                </a:solidFill>
                <a:ea typeface="华文新魏" pitchFamily="2" charset="-122"/>
              </a:rPr>
              <a:t> </a:t>
            </a:r>
            <a:r>
              <a:rPr lang="en-US" altLang="zh-CN" sz="2000" b="1" dirty="0">
                <a:solidFill>
                  <a:srgbClr val="FF0000"/>
                </a:solidFill>
                <a:ea typeface="华文新魏" pitchFamily="2" charset="-122"/>
              </a:rPr>
              <a:t>TPC</a:t>
            </a:r>
          </a:p>
        </p:txBody>
      </p:sp>
      <p:sp>
        <p:nvSpPr>
          <p:cNvPr id="2" name="矩形 1"/>
          <p:cNvSpPr/>
          <p:nvPr/>
        </p:nvSpPr>
        <p:spPr>
          <a:xfrm>
            <a:off x="2942589" y="5949280"/>
            <a:ext cx="3612912" cy="369332"/>
          </a:xfrm>
          <a:prstGeom prst="rect">
            <a:avLst/>
          </a:prstGeom>
        </p:spPr>
        <p:txBody>
          <a:bodyPr wrap="none">
            <a:spAutoFit/>
          </a:bodyPr>
          <a:lstStyle/>
          <a:p>
            <a:r>
              <a:rPr lang="en-US" altLang="zh-CN" dirty="0">
                <a:solidFill>
                  <a:srgbClr val="FF0000"/>
                </a:solidFill>
              </a:rPr>
              <a:t>Rev. Sci. Instrum. 92, 063302 (2021)</a:t>
            </a:r>
            <a:endParaRPr lang="zh-CN" altLang="en-US" dirty="0">
              <a:solidFill>
                <a:srgbClr val="FF0000"/>
              </a:solidFill>
            </a:endParaRPr>
          </a:p>
        </p:txBody>
      </p:sp>
      <p:cxnSp>
        <p:nvCxnSpPr>
          <p:cNvPr id="8" name="直接连接符 7"/>
          <p:cNvCxnSpPr/>
          <p:nvPr/>
        </p:nvCxnSpPr>
        <p:spPr>
          <a:xfrm>
            <a:off x="0" y="836712"/>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267465" y="44624"/>
            <a:ext cx="8769031"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38200" indent="-838200"/>
            <a:r>
              <a:rPr lang="en-US" altLang="zh-CN" sz="4000" dirty="0" smtClean="0">
                <a:latin typeface="+mn-lt"/>
                <a:ea typeface="黑体" panose="02010609060101010101" pitchFamily="49" charset="-122"/>
              </a:rPr>
              <a:t>S</a:t>
            </a:r>
            <a:r>
              <a:rPr lang="en-US" altLang="zh-CN" sz="4000" dirty="0" smtClean="0">
                <a:latin typeface="+mn-lt"/>
                <a:ea typeface="黑体" panose="02010609060101010101" pitchFamily="49" charset="-122"/>
                <a:sym typeface="Symbol"/>
              </a:rPr>
              <a:t>RIT TPC </a:t>
            </a:r>
            <a:r>
              <a:rPr lang="en-US" altLang="zh-CN" sz="4000" dirty="0" smtClean="0">
                <a:latin typeface="+mn-lt"/>
                <a:ea typeface="黑体" panose="02010609060101010101" pitchFamily="49" charset="-122"/>
              </a:rPr>
              <a:t>– PID</a:t>
            </a:r>
            <a:r>
              <a:rPr lang="zh-CN" altLang="en-US" sz="4000" dirty="0" smtClean="0">
                <a:latin typeface="+mn-lt"/>
                <a:ea typeface="黑体" panose="02010609060101010101" pitchFamily="49" charset="-122"/>
              </a:rPr>
              <a:t> </a:t>
            </a:r>
            <a:endParaRPr lang="en-US" altLang="zh-CN" sz="4000" dirty="0">
              <a:latin typeface="+mn-lt"/>
              <a:ea typeface="黑体" panose="02010609060101010101" pitchFamily="49" charset="-122"/>
            </a:endParaRPr>
          </a:p>
        </p:txBody>
      </p:sp>
    </p:spTree>
    <p:extLst>
      <p:ext uri="{BB962C8B-B14F-4D97-AF65-F5344CB8AC3E}">
        <p14:creationId xmlns:p14="http://schemas.microsoft.com/office/powerpoint/2010/main" val="32333957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0" y="2"/>
            <a:ext cx="9144000" cy="576263"/>
          </a:xfrm>
          <a:noFill/>
        </p:spPr>
        <p:txBody>
          <a:bodyPr>
            <a:normAutofit fontScale="90000"/>
          </a:bodyPr>
          <a:lstStyle/>
          <a:p>
            <a:r>
              <a:rPr lang="zh-CN" altLang="en-US" sz="4000" dirty="0">
                <a:latin typeface="黑体" pitchFamily="2" charset="-122"/>
                <a:ea typeface="黑体" pitchFamily="2" charset="-122"/>
              </a:rPr>
              <a:t>如</a:t>
            </a:r>
            <a:r>
              <a:rPr lang="zh-CN" altLang="en-US" sz="4000" dirty="0" smtClean="0">
                <a:latin typeface="黑体" pitchFamily="2" charset="-122"/>
                <a:ea typeface="黑体" pitchFamily="2" charset="-122"/>
              </a:rPr>
              <a:t>何设</a:t>
            </a:r>
            <a:r>
              <a:rPr lang="zh-CN" altLang="en-US" sz="4000" dirty="0">
                <a:latin typeface="黑体" pitchFamily="2" charset="-122"/>
                <a:ea typeface="黑体" pitchFamily="2" charset="-122"/>
              </a:rPr>
              <a:t>计一个大型探测器（简单介绍）</a:t>
            </a:r>
          </a:p>
        </p:txBody>
      </p:sp>
      <p:sp>
        <p:nvSpPr>
          <p:cNvPr id="63" name="Rectangle 3"/>
          <p:cNvSpPr txBox="1">
            <a:spLocks noChangeArrowheads="1"/>
          </p:cNvSpPr>
          <p:nvPr/>
        </p:nvSpPr>
        <p:spPr>
          <a:xfrm>
            <a:off x="1403648" y="1844824"/>
            <a:ext cx="7056784" cy="3672408"/>
          </a:xfrm>
          <a:prstGeom prst="rect">
            <a:avLst/>
          </a:prstGeom>
        </p:spPr>
        <p:txBody>
          <a:bodyPr vert="horz" lIns="91440" tIns="45720" rIns="91440" bIns="45720" rtlCol="0">
            <a:noAutofit/>
          </a:bodyPr>
          <a:lstStyle/>
          <a:p>
            <a:pPr marL="342900" indent="-342900">
              <a:spcBef>
                <a:spcPct val="20000"/>
              </a:spcBef>
              <a:defRPr/>
            </a:pPr>
            <a:r>
              <a:rPr lang="en-US" altLang="zh-CN" sz="2400" dirty="0">
                <a:latin typeface="黑体" pitchFamily="2" charset="-122"/>
                <a:ea typeface="黑体" pitchFamily="2" charset="-122"/>
              </a:rPr>
              <a:t>1 </a:t>
            </a:r>
            <a:r>
              <a:rPr lang="zh-CN" altLang="en-US" sz="2400" dirty="0" smtClean="0">
                <a:latin typeface="黑体" pitchFamily="2" charset="-122"/>
                <a:ea typeface="黑体" pitchFamily="2" charset="-122"/>
              </a:rPr>
              <a:t>物理需求分析，形</a:t>
            </a:r>
            <a:r>
              <a:rPr lang="zh-CN" altLang="en-US" sz="2400" dirty="0">
                <a:latin typeface="黑体" pitchFamily="2" charset="-122"/>
                <a:ea typeface="黑体" pitchFamily="2" charset="-122"/>
              </a:rPr>
              <a:t>成概念性的设计</a:t>
            </a:r>
            <a:endParaRPr lang="en-US" altLang="zh-CN" sz="2400" dirty="0">
              <a:latin typeface="黑体" pitchFamily="2" charset="-122"/>
              <a:ea typeface="黑体" pitchFamily="2" charset="-122"/>
            </a:endParaRPr>
          </a:p>
          <a:p>
            <a:pPr marL="342900" indent="-342900">
              <a:spcBef>
                <a:spcPct val="20000"/>
              </a:spcBef>
              <a:defRPr/>
            </a:pPr>
            <a:r>
              <a:rPr lang="en-US" altLang="zh-CN" sz="2400" dirty="0">
                <a:latin typeface="黑体" pitchFamily="2" charset="-122"/>
                <a:ea typeface="黑体" pitchFamily="2" charset="-122"/>
              </a:rPr>
              <a:t>2 </a:t>
            </a:r>
            <a:r>
              <a:rPr lang="zh-CN" altLang="en-US" sz="2400" dirty="0">
                <a:latin typeface="黑体" pitchFamily="2" charset="-122"/>
                <a:ea typeface="黑体" pitchFamily="2" charset="-122"/>
              </a:rPr>
              <a:t>模拟计算产物分布特性</a:t>
            </a:r>
            <a:endParaRPr lang="en-US" altLang="zh-CN" sz="2400" dirty="0">
              <a:latin typeface="黑体" pitchFamily="2" charset="-122"/>
              <a:ea typeface="黑体" pitchFamily="2" charset="-122"/>
            </a:endParaRPr>
          </a:p>
          <a:p>
            <a:pPr marL="342900" indent="-342900">
              <a:spcBef>
                <a:spcPct val="20000"/>
              </a:spcBef>
              <a:defRPr/>
            </a:pPr>
            <a:r>
              <a:rPr lang="en-US" altLang="zh-CN" sz="2400" dirty="0">
                <a:latin typeface="黑体" pitchFamily="2" charset="-122"/>
                <a:ea typeface="黑体" pitchFamily="2" charset="-122"/>
              </a:rPr>
              <a:t>3 </a:t>
            </a:r>
            <a:r>
              <a:rPr lang="zh-CN" altLang="en-US" sz="2400" dirty="0">
                <a:latin typeface="黑体" pitchFamily="2" charset="-122"/>
                <a:ea typeface="黑体" pitchFamily="2" charset="-122"/>
              </a:rPr>
              <a:t>根据几何覆盖安排探测器</a:t>
            </a:r>
            <a:endParaRPr lang="en-US" altLang="zh-CN" sz="2400" dirty="0">
              <a:latin typeface="黑体" pitchFamily="2" charset="-122"/>
              <a:ea typeface="黑体" pitchFamily="2" charset="-122"/>
            </a:endParaRPr>
          </a:p>
          <a:p>
            <a:pPr marL="342900" indent="-342900">
              <a:spcBef>
                <a:spcPct val="20000"/>
              </a:spcBef>
              <a:defRPr/>
            </a:pPr>
            <a:r>
              <a:rPr lang="en-US" altLang="zh-CN" sz="2400" dirty="0">
                <a:latin typeface="黑体" pitchFamily="2" charset="-122"/>
                <a:ea typeface="黑体" pitchFamily="2" charset="-122"/>
              </a:rPr>
              <a:t>4 </a:t>
            </a:r>
            <a:r>
              <a:rPr lang="zh-CN" altLang="en-US" sz="2400" dirty="0">
                <a:latin typeface="黑体" pitchFamily="2" charset="-122"/>
                <a:ea typeface="黑体" pitchFamily="2" charset="-122"/>
              </a:rPr>
              <a:t>估算探测器的性能要求</a:t>
            </a:r>
            <a:endParaRPr lang="en-US" altLang="zh-CN" sz="2400" dirty="0">
              <a:latin typeface="黑体" pitchFamily="2" charset="-122"/>
              <a:ea typeface="黑体" pitchFamily="2" charset="-122"/>
            </a:endParaRPr>
          </a:p>
          <a:p>
            <a:pPr marL="342900" indent="-342900">
              <a:spcBef>
                <a:spcPct val="20000"/>
              </a:spcBef>
              <a:defRPr/>
            </a:pPr>
            <a:r>
              <a:rPr lang="en-US" altLang="zh-CN" sz="2400" dirty="0">
                <a:latin typeface="黑体" pitchFamily="2" charset="-122"/>
                <a:ea typeface="黑体" pitchFamily="2" charset="-122"/>
              </a:rPr>
              <a:t>5 </a:t>
            </a:r>
            <a:r>
              <a:rPr lang="zh-CN" altLang="en-US" sz="2400" dirty="0">
                <a:latin typeface="黑体" pitchFamily="2" charset="-122"/>
                <a:ea typeface="黑体" pitchFamily="2" charset="-122"/>
              </a:rPr>
              <a:t>全响应模拟和探测器参数的优化</a:t>
            </a:r>
            <a:endParaRPr lang="en-US" altLang="zh-CN" sz="2400" dirty="0">
              <a:latin typeface="黑体" pitchFamily="2" charset="-122"/>
              <a:ea typeface="黑体" pitchFamily="2" charset="-122"/>
            </a:endParaRPr>
          </a:p>
          <a:p>
            <a:pPr marL="342900" indent="-342900">
              <a:spcBef>
                <a:spcPct val="20000"/>
              </a:spcBef>
              <a:defRPr/>
            </a:pPr>
            <a:r>
              <a:rPr lang="en-US" altLang="zh-CN" sz="2400" dirty="0">
                <a:latin typeface="黑体" pitchFamily="2" charset="-122"/>
                <a:ea typeface="黑体" pitchFamily="2" charset="-122"/>
              </a:rPr>
              <a:t>6 </a:t>
            </a:r>
            <a:r>
              <a:rPr lang="zh-CN" altLang="en-US" sz="2400" dirty="0">
                <a:latin typeface="黑体" pitchFamily="2" charset="-122"/>
                <a:ea typeface="黑体" pitchFamily="2" charset="-122"/>
              </a:rPr>
              <a:t>原型探测器的制作、测试和性能分析</a:t>
            </a:r>
            <a:endParaRPr lang="en-US" altLang="zh-CN" sz="2400" dirty="0">
              <a:latin typeface="黑体" pitchFamily="2" charset="-122"/>
              <a:ea typeface="黑体" pitchFamily="2" charset="-122"/>
            </a:endParaRPr>
          </a:p>
          <a:p>
            <a:pPr marL="342900" indent="-342900">
              <a:spcBef>
                <a:spcPct val="20000"/>
              </a:spcBef>
              <a:defRPr/>
            </a:pPr>
            <a:r>
              <a:rPr lang="en-US" altLang="zh-CN" sz="2400" dirty="0">
                <a:latin typeface="黑体" pitchFamily="2" charset="-122"/>
                <a:ea typeface="黑体" pitchFamily="2" charset="-122"/>
              </a:rPr>
              <a:t>7 </a:t>
            </a:r>
            <a:r>
              <a:rPr lang="zh-CN" altLang="en-US" sz="2400" dirty="0">
                <a:latin typeface="黑体" pitchFamily="2" charset="-122"/>
                <a:ea typeface="黑体" pitchFamily="2" charset="-122"/>
              </a:rPr>
              <a:t>可行性报</a:t>
            </a:r>
            <a:r>
              <a:rPr lang="zh-CN" altLang="en-US" sz="2400" dirty="0" smtClean="0">
                <a:latin typeface="黑体" pitchFamily="2" charset="-122"/>
                <a:ea typeface="黑体" pitchFamily="2" charset="-122"/>
              </a:rPr>
              <a:t>告</a:t>
            </a:r>
            <a:endParaRPr lang="en-US" altLang="zh-CN" sz="2400" dirty="0" smtClean="0">
              <a:latin typeface="黑体" pitchFamily="2" charset="-122"/>
              <a:ea typeface="黑体" pitchFamily="2" charset="-122"/>
            </a:endParaRPr>
          </a:p>
          <a:p>
            <a:pPr marL="342900" indent="-342900">
              <a:spcBef>
                <a:spcPct val="20000"/>
              </a:spcBef>
              <a:defRPr/>
            </a:pPr>
            <a:r>
              <a:rPr lang="en-US" altLang="zh-CN" sz="2400" dirty="0" smtClean="0">
                <a:latin typeface="黑体" pitchFamily="2" charset="-122"/>
                <a:ea typeface="黑体" pitchFamily="2" charset="-122"/>
              </a:rPr>
              <a:t>8 </a:t>
            </a:r>
            <a:r>
              <a:rPr lang="zh-CN" altLang="en-US" sz="2400" dirty="0" smtClean="0">
                <a:latin typeface="黑体" pitchFamily="2" charset="-122"/>
                <a:ea typeface="黑体" pitchFamily="2" charset="-122"/>
              </a:rPr>
              <a:t>进入研制阶段</a:t>
            </a:r>
            <a:endParaRPr lang="zh-CN" altLang="en-US" sz="2400" dirty="0">
              <a:latin typeface="黑体" pitchFamily="2" charset="-122"/>
              <a:ea typeface="黑体" pitchFamily="2" charset="-122"/>
            </a:endParaRPr>
          </a:p>
        </p:txBody>
      </p:sp>
      <p:cxnSp>
        <p:nvCxnSpPr>
          <p:cNvPr id="5" name="直接连接符 4"/>
          <p:cNvCxnSpPr/>
          <p:nvPr/>
        </p:nvCxnSpPr>
        <p:spPr>
          <a:xfrm>
            <a:off x="0" y="836712"/>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6444208" y="6138574"/>
            <a:ext cx="2339102" cy="523220"/>
          </a:xfrm>
          <a:prstGeom prst="rect">
            <a:avLst/>
          </a:prstGeom>
        </p:spPr>
        <p:txBody>
          <a:bodyPr wrap="none">
            <a:spAutoFit/>
          </a:bodyPr>
          <a:lstStyle/>
          <a:p>
            <a:r>
              <a:rPr lang="zh-CN" altLang="en-US" sz="2800" dirty="0" smtClean="0">
                <a:latin typeface="黑体" pitchFamily="2" charset="-122"/>
                <a:ea typeface="黑体" pitchFamily="2" charset="-122"/>
              </a:rPr>
              <a:t>见邵明的报告</a:t>
            </a:r>
            <a:endParaRPr lang="zh-CN" altLang="en-US" sz="2800" dirty="0"/>
          </a:p>
        </p:txBody>
      </p:sp>
    </p:spTree>
    <p:extLst>
      <p:ext uri="{BB962C8B-B14F-4D97-AF65-F5344CB8AC3E}">
        <p14:creationId xmlns:p14="http://schemas.microsoft.com/office/powerpoint/2010/main" val="17049654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9138103" cy="692696"/>
          </a:xfrm>
          <a:noFill/>
        </p:spPr>
        <p:txBody>
          <a:bodyPr rtlCol="0">
            <a:normAutofit fontScale="90000"/>
          </a:bodyPr>
          <a:lstStyle/>
          <a:p>
            <a:pPr>
              <a:defRPr/>
            </a:pPr>
            <a:r>
              <a:rPr lang="zh-CN" altLang="en-US" dirty="0"/>
              <a:t>目录</a:t>
            </a:r>
            <a:endParaRPr lang="zh-CN" altLang="en-US" dirty="0"/>
          </a:p>
        </p:txBody>
      </p:sp>
      <p:sp>
        <p:nvSpPr>
          <p:cNvPr id="6" name="内容占位符 2"/>
          <p:cNvSpPr txBox="1">
            <a:spLocks/>
          </p:cNvSpPr>
          <p:nvPr/>
        </p:nvSpPr>
        <p:spPr>
          <a:xfrm>
            <a:off x="1187625" y="836712"/>
            <a:ext cx="7272808" cy="5760640"/>
          </a:xfrm>
          <a:prstGeom prst="rect">
            <a:avLst/>
          </a:prstGeom>
        </p:spPr>
        <p:txBody>
          <a:bodyPr vert="horz" lIns="91440" tIns="45720" rIns="91440" bIns="45720" rtlCol="0">
            <a:normAutofit fontScale="77500" lnSpcReduction="20000"/>
          </a:bodyPr>
          <a:lstStyle/>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一、前言</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重</a:t>
            </a:r>
            <a:r>
              <a:rPr lang="zh-CN" altLang="en-US" sz="2800" dirty="0">
                <a:solidFill>
                  <a:schemeClr val="bg1">
                    <a:lumMod val="65000"/>
                  </a:schemeClr>
                </a:solidFill>
                <a:latin typeface="仿宋" panose="02010609060101010101" pitchFamily="49" charset="-122"/>
                <a:ea typeface="仿宋" panose="02010609060101010101" pitchFamily="49" charset="-122"/>
              </a:rPr>
              <a:t>离</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子核反应前沿介绍</a:t>
            </a:r>
            <a:r>
              <a:rPr lang="en-US" altLang="zh-CN" sz="2800" dirty="0" smtClean="0">
                <a:solidFill>
                  <a:schemeClr val="bg1">
                    <a:lumMod val="65000"/>
                  </a:schemeClr>
                </a:solidFill>
                <a:latin typeface="仿宋" panose="02010609060101010101" pitchFamily="49" charset="-122"/>
                <a:ea typeface="仿宋" panose="02010609060101010101" pitchFamily="49" charset="-122"/>
              </a:rPr>
              <a:t>-nEOS</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现</a:t>
            </a:r>
            <a:r>
              <a:rPr lang="zh-CN" altLang="en-US" sz="2800" dirty="0" smtClean="0">
                <a:solidFill>
                  <a:schemeClr val="bg1">
                    <a:lumMod val="65000"/>
                  </a:schemeClr>
                </a:solidFill>
                <a:latin typeface="仿宋" panose="02010609060101010101" pitchFamily="49" charset="-122"/>
                <a:ea typeface="仿宋" panose="02010609060101010101" pitchFamily="49" charset="-122"/>
              </a:rPr>
              <a:t>代探测器介绍</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二、重</a:t>
            </a:r>
            <a:r>
              <a:rPr lang="zh-CN" altLang="en-US" sz="3200" b="1" dirty="0">
                <a:solidFill>
                  <a:schemeClr val="bg1">
                    <a:lumMod val="65000"/>
                  </a:schemeClr>
                </a:solidFill>
                <a:latin typeface="仿宋" panose="02010609060101010101" pitchFamily="49" charset="-122"/>
                <a:ea typeface="仿宋" panose="02010609060101010101" pitchFamily="49" charset="-122"/>
              </a:rPr>
              <a:t>离</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子核反应模型描述和实验探测</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模</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型描述</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实</a:t>
            </a:r>
            <a:r>
              <a:rPr lang="zh-CN" altLang="en-US" sz="2800" dirty="0" smtClean="0">
                <a:solidFill>
                  <a:schemeClr val="bg1">
                    <a:lumMod val="65000"/>
                  </a:schemeClr>
                </a:solidFill>
                <a:latin typeface="仿宋" panose="02010609060101010101" pitchFamily="49" charset="-122"/>
                <a:ea typeface="仿宋" panose="02010609060101010101" pitchFamily="49" charset="-122"/>
              </a:rPr>
              <a:t>验观测量和运动学</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三、探</a:t>
            </a:r>
            <a:r>
              <a:rPr lang="zh-CN" altLang="en-US" sz="3200" b="1" dirty="0">
                <a:solidFill>
                  <a:schemeClr val="bg1">
                    <a:lumMod val="65000"/>
                  </a:schemeClr>
                </a:solidFill>
                <a:latin typeface="仿宋" panose="02010609060101010101" pitchFamily="49" charset="-122"/>
                <a:ea typeface="仿宋" panose="02010609060101010101" pitchFamily="49" charset="-122"/>
              </a:rPr>
              <a:t>测</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器的物理基础</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粒</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子和物质相互作用</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带</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电粒子探</a:t>
            </a:r>
            <a:r>
              <a:rPr lang="zh-CN" altLang="en-US" sz="2800" dirty="0" smtClean="0">
                <a:solidFill>
                  <a:schemeClr val="bg1">
                    <a:lumMod val="65000"/>
                  </a:schemeClr>
                </a:solidFill>
                <a:latin typeface="仿宋" panose="02010609060101010101" pitchFamily="49" charset="-122"/>
                <a:ea typeface="仿宋" panose="02010609060101010101" pitchFamily="49" charset="-122"/>
              </a:rPr>
              <a:t>测</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四、气</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体探测器对粒子的径迹测量</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气</a:t>
            </a:r>
            <a:r>
              <a:rPr lang="zh-CN" altLang="en-US" sz="2800" dirty="0" smtClean="0">
                <a:solidFill>
                  <a:schemeClr val="bg1">
                    <a:lumMod val="65000"/>
                  </a:schemeClr>
                </a:solidFill>
                <a:latin typeface="仿宋" panose="02010609060101010101" pitchFamily="49" charset="-122"/>
                <a:ea typeface="仿宋" panose="02010609060101010101" pitchFamily="49" charset="-122"/>
              </a:rPr>
              <a:t>体电离探测器</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a:t>
            </a:r>
            <a:r>
              <a:rPr lang="zh-CN" altLang="en-US" sz="2800" dirty="0" smtClean="0">
                <a:solidFill>
                  <a:schemeClr val="bg1">
                    <a:lumMod val="65000"/>
                  </a:schemeClr>
                </a:solidFill>
                <a:latin typeface="仿宋" panose="02010609060101010101" pitchFamily="49" charset="-122"/>
                <a:ea typeface="仿宋" panose="02010609060101010101" pitchFamily="49" charset="-122"/>
              </a:rPr>
              <a:t> 电</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磁</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场</a:t>
            </a:r>
            <a:r>
              <a:rPr lang="zh-CN" altLang="en-US" sz="2800" dirty="0">
                <a:solidFill>
                  <a:schemeClr val="bg1">
                    <a:lumMod val="65000"/>
                  </a:schemeClr>
                </a:solidFill>
                <a:latin typeface="仿宋" panose="02010609060101010101" pitchFamily="49" charset="-122"/>
                <a:ea typeface="仿宋" panose="02010609060101010101" pitchFamily="49" charset="-122"/>
              </a:rPr>
              <a:t>中</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的</a:t>
            </a:r>
            <a:r>
              <a:rPr lang="zh-CN" altLang="en-US" sz="2800" dirty="0" smtClean="0">
                <a:solidFill>
                  <a:schemeClr val="bg1">
                    <a:lumMod val="65000"/>
                  </a:schemeClr>
                </a:solidFill>
                <a:latin typeface="仿宋" panose="02010609060101010101" pitchFamily="49" charset="-122"/>
                <a:ea typeface="仿宋" panose="02010609060101010101" pitchFamily="49" charset="-122"/>
              </a:rPr>
              <a:t>电子与离子</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a:lnSpc>
                <a:spcPct val="120000"/>
              </a:lnSpc>
              <a:buNone/>
            </a:pPr>
            <a:r>
              <a:rPr lang="zh-CN" altLang="en-US" sz="2800" dirty="0" smtClean="0">
                <a:solidFill>
                  <a:schemeClr val="bg1">
                    <a:lumMod val="65000"/>
                  </a:schemeClr>
                </a:solidFill>
                <a:latin typeface="仿宋" panose="02010609060101010101" pitchFamily="49" charset="-122"/>
                <a:ea typeface="仿宋" panose="02010609060101010101" pitchFamily="49" charset="-122"/>
              </a:rPr>
              <a:t>     径迹</a:t>
            </a:r>
            <a:r>
              <a:rPr lang="zh-CN" altLang="en-US" sz="2800" dirty="0">
                <a:solidFill>
                  <a:schemeClr val="bg1">
                    <a:lumMod val="65000"/>
                  </a:schemeClr>
                </a:solidFill>
                <a:latin typeface="仿宋" panose="02010609060101010101" pitchFamily="49" charset="-122"/>
                <a:ea typeface="仿宋" panose="02010609060101010101" pitchFamily="49" charset="-122"/>
              </a:rPr>
              <a:t>与</a:t>
            </a:r>
            <a:r>
              <a:rPr lang="zh-CN" altLang="en-US" sz="2800" dirty="0" smtClean="0">
                <a:solidFill>
                  <a:schemeClr val="bg1">
                    <a:lumMod val="65000"/>
                  </a:schemeClr>
                </a:solidFill>
                <a:latin typeface="仿宋" panose="02010609060101010101" pitchFamily="49" charset="-122"/>
                <a:ea typeface="仿宋" panose="02010609060101010101" pitchFamily="49" charset="-122"/>
              </a:rPr>
              <a:t>动</a:t>
            </a:r>
            <a:r>
              <a:rPr lang="zh-CN" altLang="en-US" sz="2800" dirty="0" smtClean="0">
                <a:solidFill>
                  <a:schemeClr val="bg1">
                    <a:lumMod val="65000"/>
                  </a:schemeClr>
                </a:solidFill>
                <a:latin typeface="仿宋" panose="02010609060101010101" pitchFamily="49" charset="-122"/>
                <a:ea typeface="仿宋" panose="02010609060101010101" pitchFamily="49" charset="-122"/>
              </a:rPr>
              <a:t>量测</a:t>
            </a:r>
            <a:r>
              <a:rPr lang="zh-CN" altLang="en-US" sz="2800" dirty="0" smtClean="0">
                <a:solidFill>
                  <a:schemeClr val="bg1">
                    <a:lumMod val="65000"/>
                  </a:schemeClr>
                </a:solidFill>
                <a:latin typeface="仿宋" panose="02010609060101010101" pitchFamily="49" charset="-122"/>
                <a:ea typeface="仿宋" panose="02010609060101010101" pitchFamily="49" charset="-122"/>
              </a:rPr>
              <a:t>量</a:t>
            </a:r>
            <a:endParaRPr lang="en-US" altLang="zh-CN" sz="2800" dirty="0" smtClean="0">
              <a:solidFill>
                <a:schemeClr val="bg1">
                  <a:lumMod val="65000"/>
                </a:schemeClr>
              </a:solidFill>
              <a:latin typeface="仿宋" panose="02010609060101010101" pitchFamily="49" charset="-122"/>
              <a:ea typeface="仿宋" panose="02010609060101010101" pitchFamily="49" charset="-122"/>
            </a:endParaRPr>
          </a:p>
          <a:p>
            <a:pPr lvl="0">
              <a:lnSpc>
                <a:spcPct val="120000"/>
              </a:lnSpc>
            </a:pPr>
            <a:r>
              <a:rPr lang="zh-CN" altLang="en-US" sz="3200" b="1" dirty="0" smtClean="0">
                <a:solidFill>
                  <a:prstClr val="black"/>
                </a:solidFill>
                <a:latin typeface="仿宋" panose="02010609060101010101" pitchFamily="49" charset="-122"/>
                <a:ea typeface="仿宋" panose="02010609060101010101" pitchFamily="49" charset="-122"/>
              </a:rPr>
              <a:t>五、兰州低温高密核物质测量谱仪（</a:t>
            </a:r>
            <a:r>
              <a:rPr lang="en-US" altLang="zh-CN" sz="3200" b="1" dirty="0" smtClean="0">
                <a:solidFill>
                  <a:prstClr val="black"/>
                </a:solidFill>
                <a:latin typeface="仿宋" panose="02010609060101010101" pitchFamily="49" charset="-122"/>
                <a:ea typeface="仿宋" panose="02010609060101010101" pitchFamily="49" charset="-122"/>
              </a:rPr>
              <a:t>CEE</a:t>
            </a:r>
            <a:r>
              <a:rPr lang="zh-CN" altLang="en-US" sz="3200" b="1" dirty="0" smtClean="0">
                <a:solidFill>
                  <a:prstClr val="black"/>
                </a:solidFill>
                <a:latin typeface="仿宋" panose="02010609060101010101" pitchFamily="49" charset="-122"/>
                <a:ea typeface="仿宋" panose="02010609060101010101" pitchFamily="49" charset="-122"/>
              </a:rPr>
              <a:t>）进展</a:t>
            </a:r>
            <a:endParaRPr lang="en-US" altLang="zh-CN" sz="2800" dirty="0" smtClean="0">
              <a:latin typeface="仿宋" panose="02010609060101010101" pitchFamily="49" charset="-122"/>
              <a:ea typeface="仿宋" panose="02010609060101010101" pitchFamily="49" charset="-122"/>
            </a:endParaRPr>
          </a:p>
          <a:p>
            <a:pPr>
              <a:lnSpc>
                <a:spcPct val="120000"/>
              </a:lnSpc>
              <a:buNone/>
            </a:pPr>
            <a:r>
              <a:rPr lang="zh-CN" altLang="en-US" sz="3200" b="1" dirty="0" smtClean="0">
                <a:solidFill>
                  <a:schemeClr val="bg1">
                    <a:lumMod val="65000"/>
                  </a:schemeClr>
                </a:solidFill>
                <a:latin typeface="仿宋" panose="02010609060101010101" pitchFamily="49" charset="-122"/>
                <a:ea typeface="仿宋" panose="02010609060101010101" pitchFamily="49" charset="-122"/>
              </a:rPr>
              <a:t>六、</a:t>
            </a:r>
            <a:r>
              <a:rPr lang="zh-CN" altLang="en-US" sz="3200" b="1" dirty="0" smtClean="0">
                <a:solidFill>
                  <a:schemeClr val="bg1">
                    <a:lumMod val="65000"/>
                  </a:schemeClr>
                </a:solidFill>
                <a:latin typeface="仿宋" panose="02010609060101010101" pitchFamily="49" charset="-122"/>
                <a:ea typeface="仿宋" panose="02010609060101010101" pitchFamily="49" charset="-122"/>
              </a:rPr>
              <a:t>小</a:t>
            </a:r>
            <a:r>
              <a:rPr lang="zh-CN" altLang="en-US" sz="3200" b="1" dirty="0">
                <a:solidFill>
                  <a:schemeClr val="bg1">
                    <a:lumMod val="65000"/>
                  </a:schemeClr>
                </a:solidFill>
                <a:latin typeface="仿宋" panose="02010609060101010101" pitchFamily="49" charset="-122"/>
                <a:ea typeface="仿宋" panose="02010609060101010101" pitchFamily="49" charset="-122"/>
              </a:rPr>
              <a:t>结</a:t>
            </a:r>
            <a:endParaRPr lang="en-US" altLang="zh-CN" sz="3200" b="1" dirty="0" smtClean="0">
              <a:solidFill>
                <a:schemeClr val="bg1">
                  <a:lumMod val="65000"/>
                </a:schemeClr>
              </a:solidFill>
              <a:latin typeface="仿宋" panose="02010609060101010101" pitchFamily="49" charset="-122"/>
              <a:ea typeface="仿宋" panose="02010609060101010101" pitchFamily="49" charset="-122"/>
            </a:endParaRPr>
          </a:p>
        </p:txBody>
      </p:sp>
      <p:cxnSp>
        <p:nvCxnSpPr>
          <p:cNvPr id="4" name="直接连接符 3"/>
          <p:cNvCxnSpPr/>
          <p:nvPr/>
        </p:nvCxnSpPr>
        <p:spPr>
          <a:xfrm>
            <a:off x="0" y="692696"/>
            <a:ext cx="91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75161"/>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AC00F5A-8047-4312-86D3-7A7046DFD8D3}"/>
              </a:ext>
            </a:extLst>
          </p:cNvPr>
          <p:cNvSpPr txBox="1"/>
          <p:nvPr/>
        </p:nvSpPr>
        <p:spPr>
          <a:xfrm>
            <a:off x="26508" y="97642"/>
            <a:ext cx="8794623"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zh-CN" altLang="en-US" dirty="0" smtClean="0">
                <a:latin typeface="Times New Roman" panose="02020603050405020304" pitchFamily="18" charset="0"/>
                <a:cs typeface="Times New Roman" panose="02020603050405020304" pitchFamily="18" charset="0"/>
              </a:rPr>
              <a:t>兰州低温高密核物质测量谱仪</a:t>
            </a:r>
            <a:r>
              <a:rPr lang="en-US" altLang="zh-CN" dirty="0" smtClean="0">
                <a:latin typeface="Times New Roman" panose="02020603050405020304" pitchFamily="18" charset="0"/>
                <a:cs typeface="Times New Roman" panose="02020603050405020304" pitchFamily="18" charset="0"/>
              </a:rPr>
              <a:t>CEE</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3"/>
          <p:cNvSpPr>
            <a:spLocks noGrp="1"/>
          </p:cNvSpPr>
          <p:nvPr>
            <p:ph idx="1"/>
          </p:nvPr>
        </p:nvSpPr>
        <p:spPr>
          <a:xfrm>
            <a:off x="14514" y="838025"/>
            <a:ext cx="9115428" cy="366664"/>
          </a:xfrm>
        </p:spPr>
        <p:txBody>
          <a:bodyPr>
            <a:noAutofit/>
          </a:bodyPr>
          <a:lstStyle/>
          <a:p>
            <a:pPr marL="0" indent="0">
              <a:buNone/>
            </a:pP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HIRFL-</a:t>
            </a:r>
            <a:r>
              <a:rPr lang="en-US" altLang="zh-CN" sz="24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CSR</a:t>
            </a: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 Complex</a:t>
            </a:r>
          </a:p>
        </p:txBody>
      </p:sp>
      <p:pic>
        <p:nvPicPr>
          <p:cNvPr id="26" name="图片 2" descr="加速器系统1.jpg">
            <a:extLst>
              <a:ext uri="{FF2B5EF4-FFF2-40B4-BE49-F238E27FC236}">
                <a16:creationId xmlns:a16="http://schemas.microsoft.com/office/drawing/2014/main" xmlns="" id="{136CF29E-A925-4BBA-8452-66C2B038FD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74" y="1272073"/>
            <a:ext cx="6357899" cy="3320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圆角 7">
            <a:extLst>
              <a:ext uri="{FF2B5EF4-FFF2-40B4-BE49-F238E27FC236}">
                <a16:creationId xmlns:a16="http://schemas.microsoft.com/office/drawing/2014/main" xmlns="" id="{1E809AB0-6FCA-4BD9-98D2-E81C14A2BF99}"/>
              </a:ext>
            </a:extLst>
          </p:cNvPr>
          <p:cNvSpPr/>
          <p:nvPr/>
        </p:nvSpPr>
        <p:spPr>
          <a:xfrm>
            <a:off x="26508" y="5081730"/>
            <a:ext cx="3207025" cy="17273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en-US" altLang="zh-CN" sz="2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en-US" altLang="zh-CN" sz="2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Search for the QCD phase boundary/CEP  at low temperature and high baryon density</a:t>
            </a:r>
          </a:p>
        </p:txBody>
      </p:sp>
      <p:sp>
        <p:nvSpPr>
          <p:cNvPr id="28" name="矩形: 圆角 25">
            <a:extLst>
              <a:ext uri="{FF2B5EF4-FFF2-40B4-BE49-F238E27FC236}">
                <a16:creationId xmlns:a16="http://schemas.microsoft.com/office/drawing/2014/main" xmlns="" id="{A3640B72-EC7D-4F2C-99E9-16CDA6B17352}"/>
              </a:ext>
            </a:extLst>
          </p:cNvPr>
          <p:cNvSpPr/>
          <p:nvPr/>
        </p:nvSpPr>
        <p:spPr>
          <a:xfrm>
            <a:off x="3329651" y="5126062"/>
            <a:ext cx="3034749" cy="168302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en-US" altLang="zh-CN" sz="2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Nuclear equation of state at 2</a:t>
            </a:r>
            <a:r>
              <a:rPr lang="en-US" altLang="zh-CN" sz="2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400" baseline="-25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0</a:t>
            </a:r>
            <a:r>
              <a:rPr lang="en-US" altLang="zh-CN" sz="2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regime</a:t>
            </a:r>
          </a:p>
          <a:p>
            <a:pPr lvl="0">
              <a:lnSpc>
                <a:spcPct val="90000"/>
              </a:lnSpc>
              <a:spcBef>
                <a:spcPts val="1000"/>
              </a:spcBef>
            </a:pP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Interplay with Neutron Star Physics</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p>
        </p:txBody>
      </p:sp>
      <p:sp>
        <p:nvSpPr>
          <p:cNvPr id="29" name="矩形: 圆角 26">
            <a:extLst>
              <a:ext uri="{FF2B5EF4-FFF2-40B4-BE49-F238E27FC236}">
                <a16:creationId xmlns:a16="http://schemas.microsoft.com/office/drawing/2014/main" xmlns="" id="{4D53F4A0-6501-482E-B382-04FAEF77108C}"/>
              </a:ext>
            </a:extLst>
          </p:cNvPr>
          <p:cNvSpPr/>
          <p:nvPr/>
        </p:nvSpPr>
        <p:spPr>
          <a:xfrm>
            <a:off x="6419141" y="5126062"/>
            <a:ext cx="2724859" cy="16830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en-US" altLang="zh-CN" sz="2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en-US" altLang="zh-CN" sz="24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Hyper-Nuclei Production</a:t>
            </a:r>
            <a:endPar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矩形 30">
            <a:extLst>
              <a:ext uri="{FF2B5EF4-FFF2-40B4-BE49-F238E27FC236}">
                <a16:creationId xmlns:a16="http://schemas.microsoft.com/office/drawing/2014/main" xmlns="" id="{8154C28A-208B-4AFC-A841-7E6BCA18040F}"/>
              </a:ext>
            </a:extLst>
          </p:cNvPr>
          <p:cNvSpPr/>
          <p:nvPr/>
        </p:nvSpPr>
        <p:spPr>
          <a:xfrm>
            <a:off x="6827842" y="2787030"/>
            <a:ext cx="2316161" cy="12711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Times New Roman" panose="02020603050405020304" pitchFamily="18" charset="0"/>
                <a:cs typeface="Times New Roman" panose="02020603050405020304" pitchFamily="18" charset="0"/>
              </a:rPr>
              <a:t>If equipped with an advanced </a:t>
            </a:r>
            <a:r>
              <a:rPr lang="en-US" altLang="zh-CN" sz="2000" dirty="0" smtClean="0">
                <a:solidFill>
                  <a:schemeClr val="tx1"/>
                </a:solidFill>
                <a:latin typeface="Times New Roman" panose="02020603050405020304" pitchFamily="18" charset="0"/>
                <a:cs typeface="Times New Roman" panose="02020603050405020304" pitchFamily="18" charset="0"/>
              </a:rPr>
              <a:t>spectro- meter </a:t>
            </a:r>
            <a:r>
              <a:rPr lang="en-US" altLang="zh-CN" sz="2000" dirty="0">
                <a:solidFill>
                  <a:schemeClr val="tx1"/>
                </a:solidFill>
                <a:latin typeface="Times New Roman" panose="02020603050405020304" pitchFamily="18" charset="0"/>
                <a:cs typeface="Times New Roman" panose="02020603050405020304" pitchFamily="18" charset="0"/>
              </a:rPr>
              <a:t>with near </a:t>
            </a:r>
            <a:r>
              <a:rPr lang="en-US" altLang="zh-CN" sz="2000" dirty="0" smtClean="0">
                <a:solidFill>
                  <a:schemeClr val="tx1"/>
                </a:solidFill>
                <a:latin typeface="Times New Roman" panose="02020603050405020304" pitchFamily="18" charset="0"/>
                <a:cs typeface="Times New Roman" panose="02020603050405020304" pitchFamily="18" charset="0"/>
              </a:rPr>
              <a:t>4</a:t>
            </a:r>
            <a:r>
              <a:rPr lang="en-US" altLang="zh-CN" sz="2000" dirty="0" smtClean="0">
                <a:solidFill>
                  <a:schemeClr val="tx1"/>
                </a:solidFill>
                <a:latin typeface="Times New Roman" panose="02020603050405020304" pitchFamily="18" charset="0"/>
                <a:cs typeface="Times New Roman" panose="02020603050405020304" pitchFamily="18" charset="0"/>
                <a:sym typeface="Symbol"/>
              </a:rPr>
              <a:t></a:t>
            </a:r>
            <a:r>
              <a:rPr lang="en-US" altLang="zh-CN" sz="2000" dirty="0" smtClean="0">
                <a:solidFill>
                  <a:schemeClr val="tx1"/>
                </a:solidFill>
                <a:latin typeface="Times New Roman" panose="02020603050405020304" pitchFamily="18" charset="0"/>
                <a:cs typeface="Times New Roman" panose="02020603050405020304" pitchFamily="18" charset="0"/>
              </a:rPr>
              <a:t> coverage,</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cxnSp>
        <p:nvCxnSpPr>
          <p:cNvPr id="32" name="直接箭头连接符 31">
            <a:extLst>
              <a:ext uri="{FF2B5EF4-FFF2-40B4-BE49-F238E27FC236}">
                <a16:creationId xmlns:a16="http://schemas.microsoft.com/office/drawing/2014/main" xmlns="" id="{5CF93BE9-FC57-490B-A7CE-B48C97C37C1B}"/>
              </a:ext>
            </a:extLst>
          </p:cNvPr>
          <p:cNvCxnSpPr>
            <a:cxnSpLocks/>
          </p:cNvCxnSpPr>
          <p:nvPr/>
        </p:nvCxnSpPr>
        <p:spPr>
          <a:xfrm flipH="1">
            <a:off x="1816276" y="4058205"/>
            <a:ext cx="5896490" cy="9934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xmlns="" id="{C675AF33-041A-46C9-8D61-4DE694AA9AB6}"/>
              </a:ext>
            </a:extLst>
          </p:cNvPr>
          <p:cNvCxnSpPr/>
          <p:nvPr/>
        </p:nvCxnSpPr>
        <p:spPr>
          <a:xfrm flipH="1">
            <a:off x="4890054" y="4058205"/>
            <a:ext cx="2822712" cy="1067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xmlns="" id="{ADF8036E-4390-41B4-9C25-559393A41FCC}"/>
              </a:ext>
            </a:extLst>
          </p:cNvPr>
          <p:cNvCxnSpPr/>
          <p:nvPr/>
        </p:nvCxnSpPr>
        <p:spPr>
          <a:xfrm>
            <a:off x="7712765" y="4058205"/>
            <a:ext cx="0" cy="1067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4">
            <a:extLst>
              <a:ext uri="{FF2B5EF4-FFF2-40B4-BE49-F238E27FC236}">
                <a16:creationId xmlns:a16="http://schemas.microsoft.com/office/drawing/2014/main" xmlns="" id="{A02D1BB9-8191-410D-A682-FA51EB224EFA}"/>
              </a:ext>
            </a:extLst>
          </p:cNvPr>
          <p:cNvSpPr>
            <a:spLocks noChangeArrowheads="1"/>
          </p:cNvSpPr>
          <p:nvPr/>
        </p:nvSpPr>
        <p:spPr bwMode="auto">
          <a:xfrm>
            <a:off x="6827843" y="1667719"/>
            <a:ext cx="2316161" cy="101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800" b="1">
                <a:solidFill>
                  <a:schemeClr val="hlink"/>
                </a:solidFill>
                <a:latin typeface="Times New Roman" panose="02020603050405020304" pitchFamily="18" charset="0"/>
                <a:ea typeface="黑体" panose="02010609060101010101" pitchFamily="49" charset="-122"/>
              </a:defRPr>
            </a:lvl1pPr>
            <a:lvl2pPr marL="742950" indent="-285750" eaLnBrk="0" hangingPunct="0">
              <a:defRPr sz="2800" b="1">
                <a:solidFill>
                  <a:schemeClr val="hlink"/>
                </a:solidFill>
                <a:latin typeface="Times New Roman" panose="02020603050405020304" pitchFamily="18" charset="0"/>
                <a:ea typeface="黑体" panose="02010609060101010101" pitchFamily="49" charset="-122"/>
              </a:defRPr>
            </a:lvl2pPr>
            <a:lvl3pPr marL="1143000" indent="-228600" eaLnBrk="0" hangingPunct="0">
              <a:defRPr sz="2800" b="1">
                <a:solidFill>
                  <a:schemeClr val="hlink"/>
                </a:solidFill>
                <a:latin typeface="Times New Roman" panose="02020603050405020304" pitchFamily="18" charset="0"/>
                <a:ea typeface="黑体" panose="02010609060101010101" pitchFamily="49" charset="-122"/>
              </a:defRPr>
            </a:lvl3pPr>
            <a:lvl4pPr marL="1600200" indent="-228600" eaLnBrk="0" hangingPunct="0">
              <a:defRPr sz="2800" b="1">
                <a:solidFill>
                  <a:schemeClr val="hlink"/>
                </a:solidFill>
                <a:latin typeface="Times New Roman" panose="02020603050405020304" pitchFamily="18" charset="0"/>
                <a:ea typeface="黑体" panose="02010609060101010101" pitchFamily="49" charset="-122"/>
              </a:defRPr>
            </a:lvl4pPr>
            <a:lvl5pPr marL="2057400" indent="-228600" eaLnBrk="0" hangingPunct="0">
              <a:defRPr sz="2800" b="1">
                <a:solidFill>
                  <a:schemeClr val="hlink"/>
                </a:solidFill>
                <a:latin typeface="Times New Roman" panose="02020603050405020304" pitchFamily="18" charset="0"/>
                <a:ea typeface="黑体" panose="02010609060101010101" pitchFamily="49" charset="-122"/>
              </a:defRPr>
            </a:lvl5pPr>
            <a:lvl6pPr marL="25146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6pPr>
            <a:lvl7pPr marL="29718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7pPr>
            <a:lvl8pPr marL="34290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8pPr>
            <a:lvl9pPr marL="38862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9pPr>
          </a:lstStyle>
          <a:p>
            <a:pPr eaLnBrk="1" hangingPunct="1">
              <a:spcBef>
                <a:spcPct val="0"/>
              </a:spcBef>
              <a:spcAft>
                <a:spcPct val="0"/>
              </a:spcAft>
              <a:buFontTx/>
              <a:buNone/>
            </a:pPr>
            <a:r>
              <a:rPr kumimoji="1" lang="en-US" altLang="zh-CN" sz="2000" dirty="0" smtClean="0">
                <a:solidFill>
                  <a:srgbClr val="FF0000"/>
                </a:solidFill>
                <a:ea typeface="楷体_GB2312" pitchFamily="49" charset="-122"/>
                <a:cs typeface="Times New Roman" panose="02020603050405020304" pitchFamily="18" charset="0"/>
              </a:rPr>
              <a:t>   P     </a:t>
            </a:r>
            <a:r>
              <a:rPr kumimoji="1" lang="en-US" altLang="zh-CN" sz="2000" dirty="0">
                <a:solidFill>
                  <a:srgbClr val="FF0000"/>
                </a:solidFill>
                <a:ea typeface="楷体_GB2312" pitchFamily="49" charset="-122"/>
                <a:cs typeface="Times New Roman" panose="02020603050405020304" pitchFamily="18" charset="0"/>
              </a:rPr>
              <a:t>2.8 GeV</a:t>
            </a:r>
          </a:p>
          <a:p>
            <a:pPr eaLnBrk="1" hangingPunct="1">
              <a:spcBef>
                <a:spcPct val="0"/>
              </a:spcBef>
              <a:spcAft>
                <a:spcPct val="0"/>
              </a:spcAft>
              <a:buFontTx/>
              <a:buNone/>
            </a:pPr>
            <a:r>
              <a:rPr kumimoji="1" lang="en-US" altLang="zh-CN" sz="2000" dirty="0">
                <a:solidFill>
                  <a:srgbClr val="FF0000"/>
                </a:solidFill>
                <a:ea typeface="楷体_GB2312" pitchFamily="49" charset="-122"/>
                <a:cs typeface="Times New Roman" panose="02020603050405020304" pitchFamily="18" charset="0"/>
              </a:rPr>
              <a:t>   C    1000 MeV/u</a:t>
            </a:r>
          </a:p>
          <a:p>
            <a:pPr eaLnBrk="1" hangingPunct="1">
              <a:spcBef>
                <a:spcPct val="0"/>
              </a:spcBef>
              <a:spcAft>
                <a:spcPct val="0"/>
              </a:spcAft>
              <a:buFontTx/>
              <a:buNone/>
            </a:pPr>
            <a:r>
              <a:rPr kumimoji="1" lang="en-US" altLang="zh-CN" sz="2000" dirty="0">
                <a:solidFill>
                  <a:srgbClr val="FF0000"/>
                </a:solidFill>
                <a:ea typeface="楷体_GB2312" pitchFamily="49" charset="-122"/>
                <a:cs typeface="Times New Roman" panose="02020603050405020304" pitchFamily="18" charset="0"/>
              </a:rPr>
              <a:t>   U    0.5 GeV/u</a:t>
            </a:r>
            <a:endParaRPr kumimoji="1" lang="en-US" altLang="zh-CN" sz="2000" dirty="0">
              <a:solidFill>
                <a:srgbClr val="FF0000"/>
              </a:solidFill>
              <a:ea typeface="楷体_GB2312" pitchFamily="49" charset="-122"/>
              <a:cs typeface="Times New Roman" panose="02020603050405020304" pitchFamily="18" charset="0"/>
              <a:sym typeface="Symbol" panose="05050102010706020507" pitchFamily="18" charset="2"/>
            </a:endParaRPr>
          </a:p>
        </p:txBody>
      </p:sp>
      <p:sp>
        <p:nvSpPr>
          <p:cNvPr id="23" name="矩形 22"/>
          <p:cNvSpPr/>
          <p:nvPr/>
        </p:nvSpPr>
        <p:spPr>
          <a:xfrm>
            <a:off x="6548418" y="1079593"/>
            <a:ext cx="2595582" cy="461665"/>
          </a:xfrm>
          <a:prstGeom prst="rect">
            <a:avLst/>
          </a:prstGeom>
        </p:spPr>
        <p:txBody>
          <a:bodyPr wrap="none">
            <a:spAutoFit/>
          </a:bodyPr>
          <a:lstStyle/>
          <a:p>
            <a:pPr>
              <a:spcBef>
                <a:spcPct val="0"/>
              </a:spcBef>
              <a:spcAft>
                <a:spcPct val="0"/>
              </a:spcAft>
            </a:pPr>
            <a:r>
              <a:rPr kumimoji="1" lang="en-US" altLang="zh-CN" sz="2400" b="1" dirty="0">
                <a:solidFill>
                  <a:srgbClr val="FF0000"/>
                </a:solidFill>
                <a:latin typeface="Times New Roman" panose="02020603050405020304" pitchFamily="18" charset="0"/>
                <a:ea typeface="楷体_GB2312" pitchFamily="49" charset="-122"/>
                <a:cs typeface="Times New Roman" panose="02020603050405020304" pitchFamily="18" charset="0"/>
              </a:rPr>
              <a:t>Cool Storage Ring</a:t>
            </a:r>
          </a:p>
        </p:txBody>
      </p:sp>
      <p:sp>
        <p:nvSpPr>
          <p:cNvPr id="2057" name="七角星 2056"/>
          <p:cNvSpPr/>
          <p:nvPr/>
        </p:nvSpPr>
        <p:spPr>
          <a:xfrm>
            <a:off x="4998798" y="2218487"/>
            <a:ext cx="342463" cy="343944"/>
          </a:xfrm>
          <a:prstGeom prst="star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9420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BA0BD5-32CC-4DDC-8D92-D6A346ECEB9A}"/>
              </a:ext>
            </a:extLst>
          </p:cNvPr>
          <p:cNvSpPr>
            <a:spLocks noGrp="1"/>
          </p:cNvSpPr>
          <p:nvPr>
            <p:ph type="title"/>
          </p:nvPr>
        </p:nvSpPr>
        <p:spPr>
          <a:xfrm>
            <a:off x="5" y="9"/>
            <a:ext cx="9143999" cy="782149"/>
          </a:xfrm>
          <a:noFill/>
        </p:spPr>
        <p:txBody>
          <a:bodyPr>
            <a:noAutofit/>
          </a:bodyPr>
          <a:lstStyle/>
          <a:p>
            <a:pPr algn="ctr"/>
            <a:r>
              <a:rPr lang="en-US" altLang="zh-CN" sz="2800" dirty="0">
                <a:latin typeface="Times New Roman" panose="02020603050405020304" pitchFamily="18" charset="0"/>
                <a:cs typeface="Times New Roman" panose="02020603050405020304" pitchFamily="18" charset="0"/>
              </a:rPr>
              <a:t>HIRFL-CSR energy region is </a:t>
            </a:r>
            <a:r>
              <a:rPr lang="en-US" altLang="zh-CN" sz="2800" dirty="0" smtClean="0">
                <a:latin typeface="Times New Roman" panose="02020603050405020304" pitchFamily="18" charset="0"/>
                <a:cs typeface="Times New Roman" panose="02020603050405020304" pitchFamily="18" charset="0"/>
              </a:rPr>
              <a:t>preferential </a:t>
            </a:r>
            <a:r>
              <a:rPr lang="en-US" altLang="zh-CN" sz="2800" dirty="0">
                <a:latin typeface="Times New Roman" panose="02020603050405020304" pitchFamily="18" charset="0"/>
                <a:cs typeface="Times New Roman" panose="02020603050405020304" pitchFamily="18" charset="0"/>
              </a:rPr>
              <a:t>for </a:t>
            </a:r>
            <a:r>
              <a:rPr lang="en-US" altLang="zh-CN" sz="2800" i="1" dirty="0">
                <a:latin typeface="Times New Roman" panose="02020603050405020304" pitchFamily="18" charset="0"/>
                <a:cs typeface="Times New Roman" panose="02020603050405020304" pitchFamily="18" charset="0"/>
              </a:rPr>
              <a:t>E</a:t>
            </a:r>
            <a:r>
              <a:rPr lang="en-US" altLang="zh-CN" sz="2800" baseline="-25000" dirty="0">
                <a:latin typeface="Times New Roman" panose="02020603050405020304" pitchFamily="18" charset="0"/>
                <a:cs typeface="Times New Roman" panose="02020603050405020304" pitchFamily="18" charset="0"/>
              </a:rPr>
              <a:t>sym</a:t>
            </a:r>
            <a:r>
              <a:rPr lang="en-US" altLang="zh-CN" sz="2800" dirty="0">
                <a:latin typeface="Times New Roman" panose="02020603050405020304" pitchFamily="18" charset="0"/>
                <a:cs typeface="Times New Roman" panose="02020603050405020304" pitchFamily="18" charset="0"/>
              </a:rPr>
              <a:t>(</a:t>
            </a:r>
            <a:r>
              <a:rPr lang="en-US" altLang="zh-CN" sz="2800" i="1"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800" dirty="0">
                <a:latin typeface="Times New Roman" panose="02020603050405020304" pitchFamily="18" charset="0"/>
                <a:cs typeface="Times New Roman" panose="02020603050405020304" pitchFamily="18" charset="0"/>
              </a:rPr>
              <a:t>) studies</a:t>
            </a:r>
            <a:endParaRPr lang="zh-CN" altLang="en-US" sz="2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xmlns="" id="{E1E344BB-6587-449D-9EA1-9688979437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579" r="68087" b="1"/>
          <a:stretch/>
        </p:blipFill>
        <p:spPr bwMode="auto">
          <a:xfrm>
            <a:off x="5631545" y="908720"/>
            <a:ext cx="3416541" cy="590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a:extLst>
              <a:ext uri="{FF2B5EF4-FFF2-40B4-BE49-F238E27FC236}">
                <a16:creationId xmlns:a16="http://schemas.microsoft.com/office/drawing/2014/main" xmlns="" id="{6FC7C7AE-9BCA-4020-8F17-D01B935EA795}"/>
              </a:ext>
            </a:extLst>
          </p:cNvPr>
          <p:cNvSpPr txBox="1">
            <a:spLocks noChangeArrowheads="1"/>
          </p:cNvSpPr>
          <p:nvPr/>
        </p:nvSpPr>
        <p:spPr bwMode="auto">
          <a:xfrm>
            <a:off x="463904" y="6170816"/>
            <a:ext cx="50370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dirty="0">
                <a:solidFill>
                  <a:srgbClr val="0000FF"/>
                </a:solidFill>
                <a:latin typeface="Times New Roman" panose="02020603050405020304" pitchFamily="18" charset="0"/>
                <a:cs typeface="Times New Roman" panose="02020603050405020304" pitchFamily="18" charset="0"/>
              </a:rPr>
              <a:t>M. Zhang, ZGX et al., PRC 80 (2009) 034616 </a:t>
            </a:r>
          </a:p>
          <a:p>
            <a:r>
              <a:rPr lang="en-US" altLang="zh-CN" dirty="0">
                <a:solidFill>
                  <a:srgbClr val="0000FF"/>
                </a:solidFill>
                <a:latin typeface="Times New Roman" panose="02020603050405020304" pitchFamily="18" charset="0"/>
                <a:cs typeface="Times New Roman" panose="02020603050405020304" pitchFamily="18" charset="0"/>
              </a:rPr>
              <a:t>F. Fu ZGX et al, PLB 666 (2008) 359 </a:t>
            </a:r>
          </a:p>
        </p:txBody>
      </p:sp>
      <p:sp>
        <p:nvSpPr>
          <p:cNvPr id="7" name="矩形 6">
            <a:extLst>
              <a:ext uri="{FF2B5EF4-FFF2-40B4-BE49-F238E27FC236}">
                <a16:creationId xmlns:a16="http://schemas.microsoft.com/office/drawing/2014/main" xmlns="" id="{A0527157-CCCD-474B-90D9-9571E537B034}"/>
              </a:ext>
            </a:extLst>
          </p:cNvPr>
          <p:cNvSpPr/>
          <p:nvPr/>
        </p:nvSpPr>
        <p:spPr>
          <a:xfrm>
            <a:off x="0" y="1142765"/>
            <a:ext cx="5776686" cy="1200329"/>
          </a:xfrm>
          <a:prstGeom prst="rect">
            <a:avLst/>
          </a:prstGeom>
        </p:spPr>
        <p:txBody>
          <a:bodyPr wrap="square">
            <a:spAutoFit/>
          </a:bodyPr>
          <a:lstStyle/>
          <a:p>
            <a:r>
              <a:rPr lang="en-US" altLang="zh-CN" dirty="0" smtClean="0">
                <a:latin typeface="Times New Roman" panose="02020603050405020304" pitchFamily="18" charset="0"/>
                <a:ea typeface="黑体" pitchFamily="2" charset="-122"/>
                <a:cs typeface="Times New Roman" panose="02020603050405020304" pitchFamily="18" charset="0"/>
                <a:sym typeface="Wingdings" panose="05000000000000000000" pitchFamily="2" charset="2"/>
              </a:rPr>
              <a:t> </a:t>
            </a:r>
            <a:r>
              <a:rPr lang="en-US" altLang="zh-CN" dirty="0" smtClean="0">
                <a:latin typeface="Times New Roman" panose="02020603050405020304" pitchFamily="18" charset="0"/>
                <a:ea typeface="黑体" pitchFamily="2" charset="-122"/>
                <a:cs typeface="Times New Roman" panose="02020603050405020304" pitchFamily="18" charset="0"/>
              </a:rPr>
              <a:t>Nuclear </a:t>
            </a:r>
            <a:r>
              <a:rPr lang="en-US" altLang="zh-CN" dirty="0">
                <a:latin typeface="Times New Roman" panose="02020603050405020304" pitchFamily="18" charset="0"/>
                <a:ea typeface="黑体" pitchFamily="2" charset="-122"/>
                <a:cs typeface="Times New Roman" panose="02020603050405020304" pitchFamily="18" charset="0"/>
              </a:rPr>
              <a:t>matter at 2</a:t>
            </a:r>
            <a:r>
              <a:rPr lang="en-US" altLang="zh-CN" dirty="0">
                <a:latin typeface="Times New Roman" panose="02020603050405020304" pitchFamily="18" charset="0"/>
                <a:ea typeface="黑体" pitchFamily="2" charset="-122"/>
                <a:cs typeface="Times New Roman" panose="02020603050405020304" pitchFamily="18" charset="0"/>
                <a:sym typeface="Symbol"/>
              </a:rPr>
              <a:t></a:t>
            </a:r>
            <a:r>
              <a:rPr lang="en-US" altLang="zh-CN" baseline="-25000" dirty="0">
                <a:latin typeface="Times New Roman" panose="02020603050405020304" pitchFamily="18" charset="0"/>
                <a:ea typeface="黑体" pitchFamily="2" charset="-122"/>
                <a:cs typeface="Times New Roman" panose="02020603050405020304" pitchFamily="18" charset="0"/>
                <a:sym typeface="Symbol"/>
              </a:rPr>
              <a:t>0</a:t>
            </a:r>
            <a:r>
              <a:rPr lang="zh-CN" altLang="en-US" baseline="-25000" dirty="0">
                <a:latin typeface="Times New Roman" panose="02020603050405020304" pitchFamily="18" charset="0"/>
                <a:ea typeface="黑体" pitchFamily="2" charset="-122"/>
                <a:cs typeface="Times New Roman" panose="02020603050405020304" pitchFamily="18" charset="0"/>
                <a:sym typeface="Symbol"/>
              </a:rPr>
              <a:t> </a:t>
            </a:r>
            <a:r>
              <a:rPr lang="en-US" altLang="zh-CN" dirty="0">
                <a:latin typeface="Times New Roman" panose="02020603050405020304" pitchFamily="18" charset="0"/>
                <a:ea typeface="黑体" pitchFamily="2" charset="-122"/>
                <a:cs typeface="Times New Roman" panose="02020603050405020304" pitchFamily="18" charset="0"/>
                <a:sym typeface="Symbol"/>
              </a:rPr>
              <a:t>can be produced at </a:t>
            </a:r>
            <a:r>
              <a:rPr lang="en-US" altLang="zh-CN" dirty="0" err="1">
                <a:latin typeface="Times New Roman" panose="02020603050405020304" pitchFamily="18" charset="0"/>
                <a:ea typeface="黑体" pitchFamily="2" charset="-122"/>
                <a:cs typeface="Times New Roman" panose="02020603050405020304" pitchFamily="18" charset="0"/>
                <a:sym typeface="Symbol"/>
              </a:rPr>
              <a:t>E</a:t>
            </a:r>
            <a:r>
              <a:rPr lang="en-US" altLang="zh-CN" baseline="-25000" dirty="0" err="1">
                <a:latin typeface="Times New Roman" panose="02020603050405020304" pitchFamily="18" charset="0"/>
                <a:ea typeface="黑体" pitchFamily="2" charset="-122"/>
                <a:cs typeface="Times New Roman" panose="02020603050405020304" pitchFamily="18" charset="0"/>
                <a:sym typeface="Symbol"/>
              </a:rPr>
              <a:t>beam</a:t>
            </a:r>
            <a:r>
              <a:rPr lang="en-US" altLang="zh-CN" dirty="0">
                <a:latin typeface="Times New Roman" panose="02020603050405020304" pitchFamily="18" charset="0"/>
                <a:ea typeface="黑体" pitchFamily="2" charset="-122"/>
                <a:cs typeface="Times New Roman" panose="02020603050405020304" pitchFamily="18" charset="0"/>
                <a:sym typeface="Symbol"/>
              </a:rPr>
              <a:t>=0.5 GeV/u.</a:t>
            </a:r>
            <a:endParaRPr lang="en-US" altLang="zh-CN" dirty="0">
              <a:latin typeface="Times New Roman" panose="02020603050405020304" pitchFamily="18" charset="0"/>
              <a:ea typeface="黑体" pitchFamily="2" charset="-122"/>
              <a:cs typeface="Times New Roman" panose="02020603050405020304" pitchFamily="18" charset="0"/>
            </a:endParaRPr>
          </a:p>
          <a:p>
            <a:r>
              <a:rPr lang="en-US" altLang="zh-CN" dirty="0">
                <a:latin typeface="Times New Roman" panose="02020603050405020304" pitchFamily="18" charset="0"/>
                <a:ea typeface="黑体" pitchFamily="2" charset="-122"/>
                <a:cs typeface="Times New Roman" panose="02020603050405020304" pitchFamily="18" charset="0"/>
              </a:rPr>
              <a:t>        </a:t>
            </a:r>
            <a:endParaRPr lang="en-US" altLang="zh-CN" dirty="0" smtClean="0">
              <a:latin typeface="Times New Roman" panose="02020603050405020304" pitchFamily="18" charset="0"/>
              <a:ea typeface="黑体" pitchFamily="2" charset="-122"/>
              <a:cs typeface="Times New Roman" panose="02020603050405020304" pitchFamily="18" charset="0"/>
            </a:endParaRPr>
          </a:p>
          <a:p>
            <a:r>
              <a:rPr lang="en-US" altLang="zh-CN" dirty="0" smtClean="0">
                <a:latin typeface="Times New Roman" panose="02020603050405020304" pitchFamily="18" charset="0"/>
                <a:ea typeface="黑体" pitchFamily="2" charset="-122"/>
                <a:cs typeface="Times New Roman" panose="02020603050405020304" pitchFamily="18" charset="0"/>
                <a:sym typeface="Wingdings" panose="05000000000000000000" pitchFamily="2" charset="2"/>
              </a:rPr>
              <a:t></a:t>
            </a:r>
            <a:r>
              <a:rPr lang="en-US" altLang="zh-CN" dirty="0">
                <a:latin typeface="Times New Roman" panose="02020603050405020304" pitchFamily="18" charset="0"/>
                <a:ea typeface="黑体" pitchFamily="2" charset="-122"/>
                <a:cs typeface="Times New Roman" panose="02020603050405020304" pitchFamily="18" charset="0"/>
              </a:rPr>
              <a:t>The sensitivity of the observable on E</a:t>
            </a:r>
            <a:r>
              <a:rPr lang="en-US" altLang="zh-CN" baseline="-25000" dirty="0">
                <a:latin typeface="Times New Roman" panose="02020603050405020304" pitchFamily="18" charset="0"/>
                <a:ea typeface="黑体" pitchFamily="2" charset="-122"/>
                <a:cs typeface="Times New Roman" panose="02020603050405020304" pitchFamily="18" charset="0"/>
              </a:rPr>
              <a:t>sym</a:t>
            </a:r>
            <a:r>
              <a:rPr lang="en-US" altLang="zh-CN" dirty="0">
                <a:latin typeface="Times New Roman" panose="02020603050405020304" pitchFamily="18" charset="0"/>
                <a:ea typeface="黑体" pitchFamily="2" charset="-122"/>
                <a:cs typeface="Times New Roman" panose="02020603050405020304" pitchFamily="18" charset="0"/>
              </a:rPr>
              <a:t> is enhanced.</a:t>
            </a:r>
          </a:p>
          <a:p>
            <a:r>
              <a:rPr lang="en-US" altLang="zh-CN" dirty="0">
                <a:latin typeface="Times New Roman" panose="02020603050405020304" pitchFamily="18" charset="0"/>
                <a:ea typeface="黑体" pitchFamily="2" charset="-122"/>
                <a:cs typeface="Times New Roman" panose="02020603050405020304" pitchFamily="18" charset="0"/>
              </a:rPr>
              <a:t>             (Finite size effect, nuclear transparency)</a:t>
            </a:r>
            <a:endParaRPr lang="zh-CN" altLang="en-US" dirty="0">
              <a:latin typeface="Times New Roman" panose="02020603050405020304" pitchFamily="18" charset="0"/>
              <a:ea typeface="黑体" pitchFamily="2" charset="-122"/>
              <a:cs typeface="Times New Roman" panose="02020603050405020304" pitchFamily="18" charset="0"/>
            </a:endParaRPr>
          </a:p>
        </p:txBody>
      </p:sp>
      <p:pic>
        <p:nvPicPr>
          <p:cNvPr id="8" name="Picture 3">
            <a:extLst>
              <a:ext uri="{FF2B5EF4-FFF2-40B4-BE49-F238E27FC236}">
                <a16:creationId xmlns:a16="http://schemas.microsoft.com/office/drawing/2014/main" xmlns="" id="{3BA1116A-16E4-452C-8802-C96D6980C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 t="53672" r="60212" b="1322"/>
          <a:stretch/>
        </p:blipFill>
        <p:spPr bwMode="auto">
          <a:xfrm>
            <a:off x="426004" y="2924830"/>
            <a:ext cx="4462088" cy="306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397853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5355" y="5"/>
            <a:ext cx="7902615" cy="672747"/>
          </a:xfrm>
          <a:noFill/>
          <a:ln>
            <a:noFill/>
          </a:ln>
        </p:spPr>
        <p:txBody>
          <a:bodyPr>
            <a:normAutofit/>
          </a:bodyPr>
          <a:lstStyle/>
          <a:p>
            <a:pPr algn="ctr"/>
            <a:r>
              <a:rPr lang="en-US" altLang="zh-CN" sz="3200" b="1" dirty="0">
                <a:latin typeface="Times New Roman" panose="02020603050405020304" pitchFamily="18" charset="0"/>
                <a:cs typeface="Times New Roman" panose="02020603050405020304" pitchFamily="18" charset="0"/>
              </a:rPr>
              <a:t>What do we need for a detector?</a:t>
            </a:r>
            <a:endParaRPr lang="zh-CN" altLang="en-US" sz="3200" b="1"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xmlns="" id="{CC3E3303-8A0D-43D1-92AE-9F6335E0ADB8}"/>
              </a:ext>
            </a:extLst>
          </p:cNvPr>
          <p:cNvSpPr/>
          <p:nvPr/>
        </p:nvSpPr>
        <p:spPr>
          <a:xfrm>
            <a:off x="161247" y="716482"/>
            <a:ext cx="8704947"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 To consider the difference between fixed target </a:t>
            </a:r>
            <a:r>
              <a:rPr lang="en-US" altLang="zh-CN" sz="2000" dirty="0" smtClean="0">
                <a:latin typeface="Times New Roman" panose="02020603050405020304" pitchFamily="18" charset="0"/>
                <a:cs typeface="Times New Roman" panose="02020603050405020304" pitchFamily="18" charset="0"/>
              </a:rPr>
              <a:t>experiment </a:t>
            </a:r>
            <a:r>
              <a:rPr lang="en-US" altLang="zh-CN" sz="2000" dirty="0">
                <a:latin typeface="Times New Roman" panose="02020603050405020304" pitchFamily="18" charset="0"/>
                <a:cs typeface="Times New Roman" panose="02020603050405020304" pitchFamily="18" charset="0"/>
              </a:rPr>
              <a:t>and collider </a:t>
            </a:r>
            <a:r>
              <a:rPr lang="en-US" altLang="zh-CN" sz="2000" dirty="0" smtClean="0">
                <a:latin typeface="Times New Roman" panose="02020603050405020304" pitchFamily="18" charset="0"/>
                <a:cs typeface="Times New Roman" panose="02020603050405020304" pitchFamily="18" charset="0"/>
              </a:rPr>
              <a:t>experiment</a:t>
            </a:r>
            <a:endParaRPr lang="zh-CN" altLang="en-US" sz="2000" dirty="0">
              <a:latin typeface="Times New Roman" panose="02020603050405020304" pitchFamily="18" charset="0"/>
              <a:cs typeface="Times New Roman" panose="02020603050405020304" pitchFamily="18" charset="0"/>
            </a:endParaRPr>
          </a:p>
        </p:txBody>
      </p:sp>
      <p:grpSp>
        <p:nvGrpSpPr>
          <p:cNvPr id="60" name="组合 59">
            <a:extLst>
              <a:ext uri="{FF2B5EF4-FFF2-40B4-BE49-F238E27FC236}">
                <a16:creationId xmlns:a16="http://schemas.microsoft.com/office/drawing/2014/main" xmlns="" id="{0B31E7A9-C10F-4247-B472-C4F9AF5E6369}"/>
              </a:ext>
            </a:extLst>
          </p:cNvPr>
          <p:cNvGrpSpPr/>
          <p:nvPr/>
        </p:nvGrpSpPr>
        <p:grpSpPr>
          <a:xfrm>
            <a:off x="4870091" y="2010763"/>
            <a:ext cx="4142386" cy="3399006"/>
            <a:chOff x="6493454" y="1304180"/>
            <a:chExt cx="5411244" cy="4105590"/>
          </a:xfrm>
        </p:grpSpPr>
        <p:grpSp>
          <p:nvGrpSpPr>
            <p:cNvPr id="45" name="组合 44">
              <a:extLst>
                <a:ext uri="{FF2B5EF4-FFF2-40B4-BE49-F238E27FC236}">
                  <a16:creationId xmlns:a16="http://schemas.microsoft.com/office/drawing/2014/main" xmlns="" id="{BA873A9D-E6C5-4152-BDF7-711E999A1D5F}"/>
                </a:ext>
              </a:extLst>
            </p:cNvPr>
            <p:cNvGrpSpPr/>
            <p:nvPr/>
          </p:nvGrpSpPr>
          <p:grpSpPr>
            <a:xfrm>
              <a:off x="6493454" y="1304180"/>
              <a:ext cx="5411244" cy="4105590"/>
              <a:chOff x="0" y="1255840"/>
              <a:chExt cx="5411244" cy="4105590"/>
            </a:xfrm>
          </p:grpSpPr>
          <p:cxnSp>
            <p:nvCxnSpPr>
              <p:cNvPr id="46" name="直接箭头连接符 45">
                <a:extLst>
                  <a:ext uri="{FF2B5EF4-FFF2-40B4-BE49-F238E27FC236}">
                    <a16:creationId xmlns:a16="http://schemas.microsoft.com/office/drawing/2014/main" xmlns="" id="{95B76EE4-D514-48DE-B917-0AFA335B0BFE}"/>
                  </a:ext>
                </a:extLst>
              </p:cNvPr>
              <p:cNvCxnSpPr>
                <a:cxnSpLocks/>
              </p:cNvCxnSpPr>
              <p:nvPr/>
            </p:nvCxnSpPr>
            <p:spPr>
              <a:xfrm flipV="1">
                <a:off x="2572807" y="1255840"/>
                <a:ext cx="1" cy="4105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组合 46">
                <a:extLst>
                  <a:ext uri="{FF2B5EF4-FFF2-40B4-BE49-F238E27FC236}">
                    <a16:creationId xmlns:a16="http://schemas.microsoft.com/office/drawing/2014/main" xmlns="" id="{7FE7BAB0-D3C3-4A45-88E3-2AD625D66691}"/>
                  </a:ext>
                </a:extLst>
              </p:cNvPr>
              <p:cNvGrpSpPr/>
              <p:nvPr/>
            </p:nvGrpSpPr>
            <p:grpSpPr>
              <a:xfrm>
                <a:off x="0" y="1816274"/>
                <a:ext cx="5411244" cy="3093929"/>
                <a:chOff x="0" y="1816274"/>
                <a:chExt cx="5411244" cy="3093929"/>
              </a:xfrm>
            </p:grpSpPr>
            <p:cxnSp>
              <p:nvCxnSpPr>
                <p:cNvPr id="48" name="直接箭头连接符 47">
                  <a:extLst>
                    <a:ext uri="{FF2B5EF4-FFF2-40B4-BE49-F238E27FC236}">
                      <a16:creationId xmlns:a16="http://schemas.microsoft.com/office/drawing/2014/main" xmlns="" id="{A3163427-9B26-4F2D-849E-86975E1E6F4C}"/>
                    </a:ext>
                  </a:extLst>
                </p:cNvPr>
                <p:cNvCxnSpPr>
                  <a:cxnSpLocks/>
                </p:cNvCxnSpPr>
                <p:nvPr/>
              </p:nvCxnSpPr>
              <p:spPr>
                <a:xfrm>
                  <a:off x="0" y="4910203"/>
                  <a:ext cx="541124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任意多边形: 形状 48">
                  <a:extLst>
                    <a:ext uri="{FF2B5EF4-FFF2-40B4-BE49-F238E27FC236}">
                      <a16:creationId xmlns:a16="http://schemas.microsoft.com/office/drawing/2014/main" xmlns="" id="{A4715A2B-5083-4C81-AA9D-27E3767B5BA3}"/>
                    </a:ext>
                  </a:extLst>
                </p:cNvPr>
                <p:cNvSpPr/>
                <p:nvPr/>
              </p:nvSpPr>
              <p:spPr>
                <a:xfrm>
                  <a:off x="2555311" y="1816274"/>
                  <a:ext cx="1512272" cy="3081403"/>
                </a:xfrm>
                <a:custGeom>
                  <a:avLst/>
                  <a:gdLst>
                    <a:gd name="connsiteX0" fmla="*/ 0 w 1365337"/>
                    <a:gd name="connsiteY0" fmla="*/ 3081403 h 3081403"/>
                    <a:gd name="connsiteX1" fmla="*/ 526093 w 1365337"/>
                    <a:gd name="connsiteY1" fmla="*/ 2655518 h 3081403"/>
                    <a:gd name="connsiteX2" fmla="*/ 1002082 w 1365337"/>
                    <a:gd name="connsiteY2" fmla="*/ 1528175 h 3081403"/>
                    <a:gd name="connsiteX3" fmla="*/ 1365337 w 1365337"/>
                    <a:gd name="connsiteY3" fmla="*/ 0 h 3081403"/>
                    <a:gd name="connsiteX4" fmla="*/ 1365337 w 1365337"/>
                    <a:gd name="connsiteY4" fmla="*/ 0 h 308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37" h="3081403">
                      <a:moveTo>
                        <a:pt x="0" y="3081403"/>
                      </a:moveTo>
                      <a:cubicBezTo>
                        <a:pt x="179539" y="2997896"/>
                        <a:pt x="359079" y="2914389"/>
                        <a:pt x="526093" y="2655518"/>
                      </a:cubicBezTo>
                      <a:cubicBezTo>
                        <a:pt x="693107" y="2396647"/>
                        <a:pt x="862208" y="1970761"/>
                        <a:pt x="1002082" y="1528175"/>
                      </a:cubicBezTo>
                      <a:cubicBezTo>
                        <a:pt x="1141956" y="1085589"/>
                        <a:pt x="1365337" y="0"/>
                        <a:pt x="1365337" y="0"/>
                      </a:cubicBezTo>
                      <a:lnTo>
                        <a:pt x="1365337"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50" name="任意多边形: 形状 49">
                  <a:extLst>
                    <a:ext uri="{FF2B5EF4-FFF2-40B4-BE49-F238E27FC236}">
                      <a16:creationId xmlns:a16="http://schemas.microsoft.com/office/drawing/2014/main" xmlns="" id="{1F95C2C9-4589-425D-AD7D-B20017E66546}"/>
                    </a:ext>
                  </a:extLst>
                </p:cNvPr>
                <p:cNvSpPr/>
                <p:nvPr/>
              </p:nvSpPr>
              <p:spPr>
                <a:xfrm flipH="1">
                  <a:off x="1037570" y="1828800"/>
                  <a:ext cx="1512273" cy="3081403"/>
                </a:xfrm>
                <a:custGeom>
                  <a:avLst/>
                  <a:gdLst>
                    <a:gd name="connsiteX0" fmla="*/ 0 w 1365337"/>
                    <a:gd name="connsiteY0" fmla="*/ 3081403 h 3081403"/>
                    <a:gd name="connsiteX1" fmla="*/ 526093 w 1365337"/>
                    <a:gd name="connsiteY1" fmla="*/ 2655518 h 3081403"/>
                    <a:gd name="connsiteX2" fmla="*/ 1002082 w 1365337"/>
                    <a:gd name="connsiteY2" fmla="*/ 1528175 h 3081403"/>
                    <a:gd name="connsiteX3" fmla="*/ 1365337 w 1365337"/>
                    <a:gd name="connsiteY3" fmla="*/ 0 h 3081403"/>
                    <a:gd name="connsiteX4" fmla="*/ 1365337 w 1365337"/>
                    <a:gd name="connsiteY4" fmla="*/ 0 h 308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37" h="3081403">
                      <a:moveTo>
                        <a:pt x="0" y="3081403"/>
                      </a:moveTo>
                      <a:cubicBezTo>
                        <a:pt x="179539" y="2997896"/>
                        <a:pt x="359079" y="2914389"/>
                        <a:pt x="526093" y="2655518"/>
                      </a:cubicBezTo>
                      <a:cubicBezTo>
                        <a:pt x="693107" y="2396647"/>
                        <a:pt x="862208" y="1970761"/>
                        <a:pt x="1002082" y="1528175"/>
                      </a:cubicBezTo>
                      <a:cubicBezTo>
                        <a:pt x="1141956" y="1085589"/>
                        <a:pt x="1365337" y="0"/>
                        <a:pt x="1365337" y="0"/>
                      </a:cubicBezTo>
                      <a:lnTo>
                        <a:pt x="1365337"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sp>
          <p:nvSpPr>
            <p:cNvPr id="51" name="任意多边形: 形状 50">
              <a:extLst>
                <a:ext uri="{FF2B5EF4-FFF2-40B4-BE49-F238E27FC236}">
                  <a16:creationId xmlns:a16="http://schemas.microsoft.com/office/drawing/2014/main" xmlns="" id="{5BE057C0-8330-4E5C-A724-2302F43146CC}"/>
                </a:ext>
              </a:extLst>
            </p:cNvPr>
            <p:cNvSpPr/>
            <p:nvPr/>
          </p:nvSpPr>
          <p:spPr>
            <a:xfrm>
              <a:off x="7402883" y="2129425"/>
              <a:ext cx="3364112" cy="2805830"/>
            </a:xfrm>
            <a:custGeom>
              <a:avLst/>
              <a:gdLst>
                <a:gd name="connsiteX0" fmla="*/ 0 w 4196219"/>
                <a:gd name="connsiteY0" fmla="*/ 2805830 h 2805830"/>
                <a:gd name="connsiteX1" fmla="*/ 1803748 w 4196219"/>
                <a:gd name="connsiteY1" fmla="*/ 2242159 h 2805830"/>
                <a:gd name="connsiteX2" fmla="*/ 3118981 w 4196219"/>
                <a:gd name="connsiteY2" fmla="*/ 1365337 h 2805830"/>
                <a:gd name="connsiteX3" fmla="*/ 4196219 w 4196219"/>
                <a:gd name="connsiteY3" fmla="*/ 0 h 2805830"/>
              </a:gdLst>
              <a:ahLst/>
              <a:cxnLst>
                <a:cxn ang="0">
                  <a:pos x="connsiteX0" y="connsiteY0"/>
                </a:cxn>
                <a:cxn ang="0">
                  <a:pos x="connsiteX1" y="connsiteY1"/>
                </a:cxn>
                <a:cxn ang="0">
                  <a:pos x="connsiteX2" y="connsiteY2"/>
                </a:cxn>
                <a:cxn ang="0">
                  <a:pos x="connsiteX3" y="connsiteY3"/>
                </a:cxn>
              </a:cxnLst>
              <a:rect l="l" t="t" r="r" b="b"/>
              <a:pathLst>
                <a:path w="4196219" h="2805830">
                  <a:moveTo>
                    <a:pt x="0" y="2805830"/>
                  </a:moveTo>
                  <a:cubicBezTo>
                    <a:pt x="641959" y="2644035"/>
                    <a:pt x="1283918" y="2482241"/>
                    <a:pt x="1803748" y="2242159"/>
                  </a:cubicBezTo>
                  <a:cubicBezTo>
                    <a:pt x="2323578" y="2002077"/>
                    <a:pt x="2720236" y="1739030"/>
                    <a:pt x="3118981" y="1365337"/>
                  </a:cubicBezTo>
                  <a:cubicBezTo>
                    <a:pt x="3517726" y="991644"/>
                    <a:pt x="3856972" y="495822"/>
                    <a:pt x="4196219" y="0"/>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53" name="任意多边形: 形状 52">
              <a:extLst>
                <a:ext uri="{FF2B5EF4-FFF2-40B4-BE49-F238E27FC236}">
                  <a16:creationId xmlns:a16="http://schemas.microsoft.com/office/drawing/2014/main" xmlns="" id="{1B304E3B-BE97-4231-AAD7-4BF04D2B5B54}"/>
                </a:ext>
              </a:extLst>
            </p:cNvPr>
            <p:cNvSpPr/>
            <p:nvPr/>
          </p:nvSpPr>
          <p:spPr>
            <a:xfrm>
              <a:off x="7402883" y="1800413"/>
              <a:ext cx="1507606" cy="3081403"/>
            </a:xfrm>
            <a:custGeom>
              <a:avLst/>
              <a:gdLst>
                <a:gd name="connsiteX0" fmla="*/ 0 w 1365337"/>
                <a:gd name="connsiteY0" fmla="*/ 3081403 h 3081403"/>
                <a:gd name="connsiteX1" fmla="*/ 526093 w 1365337"/>
                <a:gd name="connsiteY1" fmla="*/ 2655518 h 3081403"/>
                <a:gd name="connsiteX2" fmla="*/ 1002082 w 1365337"/>
                <a:gd name="connsiteY2" fmla="*/ 1528175 h 3081403"/>
                <a:gd name="connsiteX3" fmla="*/ 1365337 w 1365337"/>
                <a:gd name="connsiteY3" fmla="*/ 0 h 3081403"/>
                <a:gd name="connsiteX4" fmla="*/ 1365337 w 1365337"/>
                <a:gd name="connsiteY4" fmla="*/ 0 h 308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37" h="3081403">
                  <a:moveTo>
                    <a:pt x="0" y="3081403"/>
                  </a:moveTo>
                  <a:cubicBezTo>
                    <a:pt x="179539" y="2997896"/>
                    <a:pt x="359079" y="2914389"/>
                    <a:pt x="526093" y="2655518"/>
                  </a:cubicBezTo>
                  <a:cubicBezTo>
                    <a:pt x="693107" y="2396647"/>
                    <a:pt x="862208" y="1970761"/>
                    <a:pt x="1002082" y="1528175"/>
                  </a:cubicBezTo>
                  <a:cubicBezTo>
                    <a:pt x="1141956" y="1085589"/>
                    <a:pt x="1365337" y="0"/>
                    <a:pt x="1365337" y="0"/>
                  </a:cubicBezTo>
                  <a:lnTo>
                    <a:pt x="1365337" y="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cxnSp>
          <p:nvCxnSpPr>
            <p:cNvPr id="55" name="直接连接符 54">
              <a:extLst>
                <a:ext uri="{FF2B5EF4-FFF2-40B4-BE49-F238E27FC236}">
                  <a16:creationId xmlns:a16="http://schemas.microsoft.com/office/drawing/2014/main" xmlns="" id="{2BB1217F-CEBD-41CD-9DB0-7329A6EB58E7}"/>
                </a:ext>
              </a:extLst>
            </p:cNvPr>
            <p:cNvCxnSpPr>
              <a:cxnSpLocks/>
              <a:stCxn id="51" idx="0"/>
            </p:cNvCxnSpPr>
            <p:nvPr/>
          </p:nvCxnSpPr>
          <p:spPr>
            <a:xfrm flipV="1">
              <a:off x="7402883" y="4622105"/>
              <a:ext cx="0" cy="3131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xmlns="" id="{0176B892-629D-40D6-9B43-63E0F6DD4335}"/>
                </a:ext>
              </a:extLst>
            </p:cNvPr>
            <p:cNvCxnSpPr/>
            <p:nvPr/>
          </p:nvCxnSpPr>
          <p:spPr>
            <a:xfrm flipV="1">
              <a:off x="10699314" y="4622104"/>
              <a:ext cx="0" cy="3131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xmlns="" id="{A0123D24-DC73-47F5-96EB-C0EE528CEF4B}"/>
              </a:ext>
            </a:extLst>
          </p:cNvPr>
          <p:cNvGrpSpPr/>
          <p:nvPr/>
        </p:nvGrpSpPr>
        <p:grpSpPr>
          <a:xfrm>
            <a:off x="124961" y="1900068"/>
            <a:ext cx="4058433" cy="3545156"/>
            <a:chOff x="0" y="1255840"/>
            <a:chExt cx="5411244" cy="4105590"/>
          </a:xfrm>
        </p:grpSpPr>
        <p:grpSp>
          <p:nvGrpSpPr>
            <p:cNvPr id="44" name="组合 43">
              <a:extLst>
                <a:ext uri="{FF2B5EF4-FFF2-40B4-BE49-F238E27FC236}">
                  <a16:creationId xmlns:a16="http://schemas.microsoft.com/office/drawing/2014/main" xmlns="" id="{E3763634-4F91-478B-827A-02BD06B5A2E0}"/>
                </a:ext>
              </a:extLst>
            </p:cNvPr>
            <p:cNvGrpSpPr/>
            <p:nvPr/>
          </p:nvGrpSpPr>
          <p:grpSpPr>
            <a:xfrm>
              <a:off x="0" y="1255840"/>
              <a:ext cx="5411244" cy="4105590"/>
              <a:chOff x="0" y="1255840"/>
              <a:chExt cx="5411244" cy="4105590"/>
            </a:xfrm>
          </p:grpSpPr>
          <p:cxnSp>
            <p:nvCxnSpPr>
              <p:cNvPr id="38" name="直接箭头连接符 37">
                <a:extLst>
                  <a:ext uri="{FF2B5EF4-FFF2-40B4-BE49-F238E27FC236}">
                    <a16:creationId xmlns:a16="http://schemas.microsoft.com/office/drawing/2014/main" xmlns="" id="{432369A7-3CC3-45F1-9449-1948D6E9934D}"/>
                  </a:ext>
                </a:extLst>
              </p:cNvPr>
              <p:cNvCxnSpPr>
                <a:cxnSpLocks/>
              </p:cNvCxnSpPr>
              <p:nvPr/>
            </p:nvCxnSpPr>
            <p:spPr>
              <a:xfrm flipV="1">
                <a:off x="2572807" y="1255840"/>
                <a:ext cx="1" cy="4105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xmlns="" id="{FDBF5632-296C-4466-863E-879C97534BBF}"/>
                  </a:ext>
                </a:extLst>
              </p:cNvPr>
              <p:cNvGrpSpPr/>
              <p:nvPr/>
            </p:nvGrpSpPr>
            <p:grpSpPr>
              <a:xfrm>
                <a:off x="0" y="1816274"/>
                <a:ext cx="5411244" cy="3093929"/>
                <a:chOff x="0" y="1816274"/>
                <a:chExt cx="5411244" cy="3093929"/>
              </a:xfrm>
            </p:grpSpPr>
            <p:cxnSp>
              <p:nvCxnSpPr>
                <p:cNvPr id="32" name="直接箭头连接符 31">
                  <a:extLst>
                    <a:ext uri="{FF2B5EF4-FFF2-40B4-BE49-F238E27FC236}">
                      <a16:creationId xmlns:a16="http://schemas.microsoft.com/office/drawing/2014/main" xmlns="" id="{888C92E6-426A-44DC-987F-DCB8866E1744}"/>
                    </a:ext>
                  </a:extLst>
                </p:cNvPr>
                <p:cNvCxnSpPr>
                  <a:cxnSpLocks/>
                </p:cNvCxnSpPr>
                <p:nvPr/>
              </p:nvCxnSpPr>
              <p:spPr>
                <a:xfrm>
                  <a:off x="0" y="4910203"/>
                  <a:ext cx="541124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任意多边形: 形状 39">
                  <a:extLst>
                    <a:ext uri="{FF2B5EF4-FFF2-40B4-BE49-F238E27FC236}">
                      <a16:creationId xmlns:a16="http://schemas.microsoft.com/office/drawing/2014/main" xmlns="" id="{148026CA-CAF9-44E9-A827-AF3F46F115A4}"/>
                    </a:ext>
                  </a:extLst>
                </p:cNvPr>
                <p:cNvSpPr/>
                <p:nvPr/>
              </p:nvSpPr>
              <p:spPr>
                <a:xfrm>
                  <a:off x="2555310" y="1816274"/>
                  <a:ext cx="1627585" cy="3081403"/>
                </a:xfrm>
                <a:custGeom>
                  <a:avLst/>
                  <a:gdLst>
                    <a:gd name="connsiteX0" fmla="*/ 0 w 1365337"/>
                    <a:gd name="connsiteY0" fmla="*/ 3081403 h 3081403"/>
                    <a:gd name="connsiteX1" fmla="*/ 526093 w 1365337"/>
                    <a:gd name="connsiteY1" fmla="*/ 2655518 h 3081403"/>
                    <a:gd name="connsiteX2" fmla="*/ 1002082 w 1365337"/>
                    <a:gd name="connsiteY2" fmla="*/ 1528175 h 3081403"/>
                    <a:gd name="connsiteX3" fmla="*/ 1365337 w 1365337"/>
                    <a:gd name="connsiteY3" fmla="*/ 0 h 3081403"/>
                    <a:gd name="connsiteX4" fmla="*/ 1365337 w 1365337"/>
                    <a:gd name="connsiteY4" fmla="*/ 0 h 308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37" h="3081403">
                      <a:moveTo>
                        <a:pt x="0" y="3081403"/>
                      </a:moveTo>
                      <a:cubicBezTo>
                        <a:pt x="179539" y="2997896"/>
                        <a:pt x="359079" y="2914389"/>
                        <a:pt x="526093" y="2655518"/>
                      </a:cubicBezTo>
                      <a:cubicBezTo>
                        <a:pt x="693107" y="2396647"/>
                        <a:pt x="862208" y="1970761"/>
                        <a:pt x="1002082" y="1528175"/>
                      </a:cubicBezTo>
                      <a:cubicBezTo>
                        <a:pt x="1141956" y="1085589"/>
                        <a:pt x="1365337" y="0"/>
                        <a:pt x="1365337" y="0"/>
                      </a:cubicBezTo>
                      <a:lnTo>
                        <a:pt x="1365337"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42" name="任意多边形: 形状 41">
                  <a:extLst>
                    <a:ext uri="{FF2B5EF4-FFF2-40B4-BE49-F238E27FC236}">
                      <a16:creationId xmlns:a16="http://schemas.microsoft.com/office/drawing/2014/main" xmlns="" id="{28B99FD6-DE67-41E4-AF82-25DA641B194E}"/>
                    </a:ext>
                  </a:extLst>
                </p:cNvPr>
                <p:cNvSpPr/>
                <p:nvPr/>
              </p:nvSpPr>
              <p:spPr>
                <a:xfrm flipH="1">
                  <a:off x="962720" y="1828800"/>
                  <a:ext cx="1587124" cy="3081403"/>
                </a:xfrm>
                <a:custGeom>
                  <a:avLst/>
                  <a:gdLst>
                    <a:gd name="connsiteX0" fmla="*/ 0 w 1365337"/>
                    <a:gd name="connsiteY0" fmla="*/ 3081403 h 3081403"/>
                    <a:gd name="connsiteX1" fmla="*/ 526093 w 1365337"/>
                    <a:gd name="connsiteY1" fmla="*/ 2655518 h 3081403"/>
                    <a:gd name="connsiteX2" fmla="*/ 1002082 w 1365337"/>
                    <a:gd name="connsiteY2" fmla="*/ 1528175 h 3081403"/>
                    <a:gd name="connsiteX3" fmla="*/ 1365337 w 1365337"/>
                    <a:gd name="connsiteY3" fmla="*/ 0 h 3081403"/>
                    <a:gd name="connsiteX4" fmla="*/ 1365337 w 1365337"/>
                    <a:gd name="connsiteY4" fmla="*/ 0 h 308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37" h="3081403">
                      <a:moveTo>
                        <a:pt x="0" y="3081403"/>
                      </a:moveTo>
                      <a:cubicBezTo>
                        <a:pt x="179539" y="2997896"/>
                        <a:pt x="359079" y="2914389"/>
                        <a:pt x="526093" y="2655518"/>
                      </a:cubicBezTo>
                      <a:cubicBezTo>
                        <a:pt x="693107" y="2396647"/>
                        <a:pt x="862208" y="1970761"/>
                        <a:pt x="1002082" y="1528175"/>
                      </a:cubicBezTo>
                      <a:cubicBezTo>
                        <a:pt x="1141956" y="1085589"/>
                        <a:pt x="1365337" y="0"/>
                        <a:pt x="1365337" y="0"/>
                      </a:cubicBezTo>
                      <a:lnTo>
                        <a:pt x="1365337"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cxnSp>
          <p:nvCxnSpPr>
            <p:cNvPr id="57" name="直接连接符 56">
              <a:extLst>
                <a:ext uri="{FF2B5EF4-FFF2-40B4-BE49-F238E27FC236}">
                  <a16:creationId xmlns:a16="http://schemas.microsoft.com/office/drawing/2014/main" xmlns="" id="{456140C4-EBE5-42EE-9095-6E3A39041194}"/>
                </a:ext>
              </a:extLst>
            </p:cNvPr>
            <p:cNvCxnSpPr/>
            <p:nvPr/>
          </p:nvCxnSpPr>
          <p:spPr>
            <a:xfrm flipV="1">
              <a:off x="4334004" y="4584526"/>
              <a:ext cx="0" cy="3131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xmlns="" id="{7DBBF87A-53B8-4D72-B397-A9F88F2B14F6}"/>
                </a:ext>
              </a:extLst>
            </p:cNvPr>
            <p:cNvCxnSpPr/>
            <p:nvPr/>
          </p:nvCxnSpPr>
          <p:spPr>
            <a:xfrm flipV="1">
              <a:off x="771150" y="4568665"/>
              <a:ext cx="0" cy="3131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 name="矩形 60">
            <a:extLst>
              <a:ext uri="{FF2B5EF4-FFF2-40B4-BE49-F238E27FC236}">
                <a16:creationId xmlns:a16="http://schemas.microsoft.com/office/drawing/2014/main" xmlns="" id="{A667BA37-9AC8-4EA4-9799-9E9FD14A0F5B}"/>
              </a:ext>
            </a:extLst>
          </p:cNvPr>
          <p:cNvSpPr/>
          <p:nvPr/>
        </p:nvSpPr>
        <p:spPr>
          <a:xfrm>
            <a:off x="761127" y="5596858"/>
            <a:ext cx="2501006"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In collider Experiment</a:t>
            </a:r>
            <a:endParaRPr lang="zh-CN"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2" name="矩形 61">
                <a:extLst>
                  <a:ext uri="{FF2B5EF4-FFF2-40B4-BE49-F238E27FC236}">
                    <a16:creationId xmlns:a16="http://schemas.microsoft.com/office/drawing/2014/main" xmlns="" id="{43ECE90B-EE6B-4113-988D-D43C05AE8904}"/>
                  </a:ext>
                </a:extLst>
              </p:cNvPr>
              <p:cNvSpPr/>
              <p:nvPr/>
            </p:nvSpPr>
            <p:spPr>
              <a:xfrm>
                <a:off x="2816899" y="4972678"/>
                <a:ext cx="174737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1" dirty="0" smtClean="0">
                          <a:solidFill>
                            <a:srgbClr val="FF0000"/>
                          </a:solidFill>
                          <a:latin typeface="Cambria Math"/>
                          <a:cs typeface="Times New Roman" panose="02020603050405020304" pitchFamily="18" charset="0"/>
                        </a:rPr>
                        <m:t>𝒚</m:t>
                      </m:r>
                      <m:r>
                        <a:rPr lang="en-US" altLang="zh-CN" sz="2000" b="1" i="1" baseline="-25000" dirty="0" err="1">
                          <a:solidFill>
                            <a:srgbClr val="FF0000"/>
                          </a:solidFill>
                          <a:latin typeface="Cambria Math"/>
                          <a:cs typeface="Times New Roman" panose="02020603050405020304" pitchFamily="18" charset="0"/>
                        </a:rPr>
                        <m:t>𝒍𝒂𝒃</m:t>
                      </m:r>
                      <m:r>
                        <a:rPr lang="en-US" altLang="zh-CN" sz="2000" b="1" i="1" dirty="0">
                          <a:solidFill>
                            <a:srgbClr val="FF0000"/>
                          </a:solidFill>
                          <a:latin typeface="Cambria Math"/>
                          <a:cs typeface="Times New Roman" panose="02020603050405020304" pitchFamily="18" charset="0"/>
                        </a:rPr>
                        <m:t>/</m:t>
                      </m:r>
                      <m:r>
                        <a:rPr lang="en-US" altLang="zh-CN" sz="2000" b="1" i="1" dirty="0">
                          <a:solidFill>
                            <a:srgbClr val="FF0000"/>
                          </a:solidFill>
                          <a:latin typeface="Cambria Math"/>
                          <a:cs typeface="Times New Roman" panose="02020603050405020304" pitchFamily="18" charset="0"/>
                        </a:rPr>
                        <m:t>𝒚𝒄𝒎</m:t>
                      </m:r>
                      <m:r>
                        <a:rPr lang="en-US" altLang="zh-CN" sz="2000" b="1" i="1" dirty="0">
                          <a:solidFill>
                            <a:srgbClr val="FF0000"/>
                          </a:solidFill>
                          <a:latin typeface="Cambria Math"/>
                          <a:cs typeface="Times New Roman" panose="02020603050405020304" pitchFamily="18" charset="0"/>
                        </a:rPr>
                        <m:t>−</m:t>
                      </m:r>
                      <m:r>
                        <a:rPr lang="en-US" altLang="zh-CN" sz="2000" b="1" i="1" dirty="0">
                          <a:solidFill>
                            <a:srgbClr val="FF0000"/>
                          </a:solidFill>
                          <a:latin typeface="Cambria Math"/>
                          <a:cs typeface="Times New Roman" panose="02020603050405020304" pitchFamily="18" charset="0"/>
                        </a:rPr>
                        <m:t>𝟏</m:t>
                      </m:r>
                    </m:oMath>
                  </m:oMathPara>
                </a14:m>
                <a:endParaRPr lang="zh-CN" altLang="en-US" sz="20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2" name="矩形 61">
                <a:extLst>
                  <a:ext uri="{FF2B5EF4-FFF2-40B4-BE49-F238E27FC236}">
                    <a16:creationId xmlns="" xmlns:a16="http://schemas.microsoft.com/office/drawing/2014/main" xmlns:a14="http://schemas.microsoft.com/office/drawing/2010/main" id="{43ECE90B-EE6B-4113-988D-D43C05AE8904}"/>
                  </a:ext>
                </a:extLst>
              </p:cNvPr>
              <p:cNvSpPr>
                <a:spLocks noRot="1" noChangeAspect="1" noMove="1" noResize="1" noEditPoints="1" noAdjustHandles="1" noChangeArrowheads="1" noChangeShapeType="1" noTextEdit="1"/>
              </p:cNvSpPr>
              <p:nvPr/>
            </p:nvSpPr>
            <p:spPr>
              <a:xfrm>
                <a:off x="2816899" y="4972678"/>
                <a:ext cx="1747377" cy="400110"/>
              </a:xfrm>
              <a:prstGeom prst="rect">
                <a:avLst/>
              </a:prstGeom>
              <a:blipFill rotWithShape="1">
                <a:blip r:embed="rId2"/>
                <a:stretch>
                  <a:fillRect b="-1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矩形 62">
                <a:extLst>
                  <a:ext uri="{FF2B5EF4-FFF2-40B4-BE49-F238E27FC236}">
                    <a16:creationId xmlns:a16="http://schemas.microsoft.com/office/drawing/2014/main" xmlns="" id="{76AD91D8-9DBA-479A-883F-9952CE51F598}"/>
                  </a:ext>
                </a:extLst>
              </p:cNvPr>
              <p:cNvSpPr/>
              <p:nvPr/>
            </p:nvSpPr>
            <p:spPr>
              <a:xfrm>
                <a:off x="1280488" y="1484300"/>
                <a:ext cx="174737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1" dirty="0" smtClean="0">
                          <a:solidFill>
                            <a:srgbClr val="FF0000"/>
                          </a:solidFill>
                          <a:latin typeface="Cambria Math"/>
                          <a:cs typeface="Times New Roman" panose="02020603050405020304" pitchFamily="18" charset="0"/>
                        </a:rPr>
                        <m:t>𝒖</m:t>
                      </m:r>
                      <m:r>
                        <a:rPr lang="en-US" altLang="zh-CN" sz="2000" b="1" i="1" baseline="-25000" dirty="0" err="1">
                          <a:solidFill>
                            <a:srgbClr val="FF0000"/>
                          </a:solidFill>
                          <a:latin typeface="Cambria Math"/>
                          <a:cs typeface="Times New Roman" panose="02020603050405020304" pitchFamily="18" charset="0"/>
                        </a:rPr>
                        <m:t>𝒕𝒓𝒂𝒏</m:t>
                      </m:r>
                    </m:oMath>
                  </m:oMathPara>
                </a14:m>
                <a:endParaRPr lang="zh-CN" altLang="en-US" sz="2000" b="1" baseline="-25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3" name="矩形 62">
                <a:extLst>
                  <a:ext uri="{FF2B5EF4-FFF2-40B4-BE49-F238E27FC236}">
                    <a16:creationId xmlns:a16="http://schemas.microsoft.com/office/drawing/2014/main" xmlns="" id="{76AD91D8-9DBA-479A-883F-9952CE51F598}"/>
                  </a:ext>
                </a:extLst>
              </p:cNvPr>
              <p:cNvSpPr>
                <a:spLocks noRot="1" noChangeAspect="1" noMove="1" noResize="1" noEditPoints="1" noAdjustHandles="1" noChangeArrowheads="1" noChangeShapeType="1" noTextEdit="1"/>
              </p:cNvSpPr>
              <p:nvPr/>
            </p:nvSpPr>
            <p:spPr>
              <a:xfrm>
                <a:off x="1280488" y="1484300"/>
                <a:ext cx="1747377" cy="400110"/>
              </a:xfrm>
              <a:prstGeom prst="rect">
                <a:avLst/>
              </a:prstGeom>
              <a:blipFill rotWithShape="1">
                <a:blip r:embed="rId3"/>
                <a:stretch>
                  <a:fillRect/>
                </a:stretch>
              </a:blipFill>
            </p:spPr>
            <p:txBody>
              <a:bodyPr/>
              <a:lstStyle/>
              <a:p>
                <a:r>
                  <a:rPr lang="zh-CN" altLang="en-US">
                    <a:noFill/>
                  </a:rPr>
                  <a:t> </a:t>
                </a:r>
              </a:p>
            </p:txBody>
          </p:sp>
        </mc:Fallback>
      </mc:AlternateContent>
      <p:sp>
        <p:nvSpPr>
          <p:cNvPr id="66" name="矩形 65">
            <a:extLst>
              <a:ext uri="{FF2B5EF4-FFF2-40B4-BE49-F238E27FC236}">
                <a16:creationId xmlns:a16="http://schemas.microsoft.com/office/drawing/2014/main" xmlns="" id="{FA339954-7CED-4CC3-8C82-4C824AC0321D}"/>
              </a:ext>
            </a:extLst>
          </p:cNvPr>
          <p:cNvSpPr/>
          <p:nvPr/>
        </p:nvSpPr>
        <p:spPr>
          <a:xfrm>
            <a:off x="2631473" y="1940970"/>
            <a:ext cx="1882247" cy="338554"/>
          </a:xfrm>
          <a:prstGeom prst="rect">
            <a:avLst/>
          </a:prstGeom>
        </p:spPr>
        <p:txBody>
          <a:bodyPr wrap="none">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~60</a:t>
            </a:r>
            <a:r>
              <a:rPr lang="en-US" altLang="zh-CN" sz="16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in CM and Lab</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67" name="矩形 66">
            <a:extLst>
              <a:ext uri="{FF2B5EF4-FFF2-40B4-BE49-F238E27FC236}">
                <a16:creationId xmlns:a16="http://schemas.microsoft.com/office/drawing/2014/main" xmlns="" id="{A1204111-2D8F-4162-B3B0-1DE9962EABAD}"/>
              </a:ext>
            </a:extLst>
          </p:cNvPr>
          <p:cNvSpPr/>
          <p:nvPr/>
        </p:nvSpPr>
        <p:spPr>
          <a:xfrm>
            <a:off x="7254434" y="2119384"/>
            <a:ext cx="1164101" cy="338554"/>
          </a:xfrm>
          <a:prstGeom prst="rect">
            <a:avLst/>
          </a:prstGeom>
        </p:spPr>
        <p:txBody>
          <a:bodyPr wrap="none">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~60</a:t>
            </a:r>
            <a:r>
              <a:rPr lang="en-US" altLang="zh-CN" sz="16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in CM</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68" name="矩形 67">
            <a:extLst>
              <a:ext uri="{FF2B5EF4-FFF2-40B4-BE49-F238E27FC236}">
                <a16:creationId xmlns:a16="http://schemas.microsoft.com/office/drawing/2014/main" xmlns="" id="{707129C8-AF2D-481F-B27C-6E7E1CAE2A79}"/>
              </a:ext>
            </a:extLst>
          </p:cNvPr>
          <p:cNvSpPr/>
          <p:nvPr/>
        </p:nvSpPr>
        <p:spPr>
          <a:xfrm>
            <a:off x="5744953" y="2088606"/>
            <a:ext cx="1162498" cy="369332"/>
          </a:xfrm>
          <a:prstGeom prst="rect">
            <a:avLst/>
          </a:prstGeom>
        </p:spPr>
        <p:txBody>
          <a:bodyPr wrap="none">
            <a:spAutoFit/>
          </a:bodyPr>
          <a:lstStyle/>
          <a:p>
            <a:r>
              <a:rPr lang="en-US" altLang="zh-CN" dirty="0">
                <a:solidFill>
                  <a:srgbClr val="0000FF"/>
                </a:solidFill>
                <a:latin typeface="Times New Roman" panose="02020603050405020304" pitchFamily="18" charset="0"/>
                <a:cs typeface="Times New Roman" panose="02020603050405020304" pitchFamily="18" charset="0"/>
              </a:rPr>
              <a:t>60</a:t>
            </a:r>
            <a:r>
              <a:rPr lang="en-US" altLang="zh-CN"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in Lab</a:t>
            </a:r>
            <a:endParaRPr lang="zh-CN" altLang="en-US" dirty="0">
              <a:solidFill>
                <a:srgbClr val="0000FF"/>
              </a:solidFill>
              <a:latin typeface="Times New Roman" panose="02020603050405020304" pitchFamily="18" charset="0"/>
              <a:cs typeface="Times New Roman" panose="02020603050405020304" pitchFamily="18" charset="0"/>
            </a:endParaRPr>
          </a:p>
        </p:txBody>
      </p:sp>
      <p:sp>
        <p:nvSpPr>
          <p:cNvPr id="69" name="矩形 68">
            <a:extLst>
              <a:ext uri="{FF2B5EF4-FFF2-40B4-BE49-F238E27FC236}">
                <a16:creationId xmlns:a16="http://schemas.microsoft.com/office/drawing/2014/main" xmlns="" id="{929C884F-9AE2-4BE8-A9EB-F2AF83FF1C66}"/>
              </a:ext>
            </a:extLst>
          </p:cNvPr>
          <p:cNvSpPr/>
          <p:nvPr/>
        </p:nvSpPr>
        <p:spPr>
          <a:xfrm>
            <a:off x="5407321" y="5596858"/>
            <a:ext cx="2901948"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In Fixed target experiment</a:t>
            </a:r>
            <a:endParaRPr lang="zh-CN" altLang="en-US" sz="2000" dirty="0">
              <a:latin typeface="Times New Roman" panose="02020603050405020304" pitchFamily="18" charset="0"/>
              <a:cs typeface="Times New Roman" panose="02020603050405020304" pitchFamily="18" charset="0"/>
            </a:endParaRPr>
          </a:p>
        </p:txBody>
      </p:sp>
      <p:sp>
        <p:nvSpPr>
          <p:cNvPr id="70" name="矩形 69">
            <a:extLst>
              <a:ext uri="{FF2B5EF4-FFF2-40B4-BE49-F238E27FC236}">
                <a16:creationId xmlns:a16="http://schemas.microsoft.com/office/drawing/2014/main" xmlns="" id="{C23BC7B2-AAAE-49E2-8C18-5B9D8DBF39FB}"/>
              </a:ext>
            </a:extLst>
          </p:cNvPr>
          <p:cNvSpPr/>
          <p:nvPr/>
        </p:nvSpPr>
        <p:spPr>
          <a:xfrm>
            <a:off x="7983885" y="2421593"/>
            <a:ext cx="1162498" cy="369332"/>
          </a:xfrm>
          <a:prstGeom prst="rect">
            <a:avLst/>
          </a:prstGeom>
        </p:spPr>
        <p:txBody>
          <a:bodyPr wrap="none">
            <a:spAutoFit/>
          </a:bodyPr>
          <a:lstStyle/>
          <a:p>
            <a:r>
              <a:rPr lang="en-US" altLang="zh-CN" dirty="0">
                <a:solidFill>
                  <a:srgbClr val="0000FF"/>
                </a:solidFill>
                <a:latin typeface="Times New Roman" panose="02020603050405020304" pitchFamily="18" charset="0"/>
                <a:cs typeface="Times New Roman" panose="02020603050405020304" pitchFamily="18" charset="0"/>
              </a:rPr>
              <a:t>30</a:t>
            </a:r>
            <a:r>
              <a:rPr lang="en-US" altLang="zh-CN"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in Lab</a:t>
            </a:r>
            <a:endParaRPr lang="zh-CN" altLang="en-US" dirty="0">
              <a:solidFill>
                <a:srgbClr val="0000FF"/>
              </a:solidFill>
              <a:latin typeface="Times New Roman" panose="02020603050405020304" pitchFamily="18" charset="0"/>
              <a:cs typeface="Times New Roman" panose="02020603050405020304" pitchFamily="18" charset="0"/>
            </a:endParaRPr>
          </a:p>
        </p:txBody>
      </p:sp>
      <p:sp>
        <p:nvSpPr>
          <p:cNvPr id="36" name="矩形 35">
            <a:extLst>
              <a:ext uri="{FF2B5EF4-FFF2-40B4-BE49-F238E27FC236}">
                <a16:creationId xmlns:a16="http://schemas.microsoft.com/office/drawing/2014/main" xmlns="" id="{29DAD13D-3841-40FA-A180-36823B93A91F}"/>
              </a:ext>
            </a:extLst>
          </p:cNvPr>
          <p:cNvSpPr/>
          <p:nvPr/>
        </p:nvSpPr>
        <p:spPr>
          <a:xfrm>
            <a:off x="110447" y="6229063"/>
            <a:ext cx="8887516" cy="400110"/>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   In fixed target experiment</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it is important to cover the forward region in Lab.</a:t>
            </a:r>
            <a:endParaRPr lang="zh-CN" altLang="en-US" sz="2000" b="1" dirty="0">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xmlns="" id="{40A5E216-D8E3-4F33-8CB4-1EC9E416656B}"/>
              </a:ext>
            </a:extLst>
          </p:cNvPr>
          <p:cNvSpPr/>
          <p:nvPr/>
        </p:nvSpPr>
        <p:spPr>
          <a:xfrm>
            <a:off x="0" y="649404"/>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xmlns="" id="{43ECE90B-EE6B-4113-988D-D43C05AE8904}"/>
                  </a:ext>
                </a:extLst>
              </p:cNvPr>
              <p:cNvSpPr/>
              <p:nvPr/>
            </p:nvSpPr>
            <p:spPr>
              <a:xfrm>
                <a:off x="7561962" y="4972678"/>
                <a:ext cx="174737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1" dirty="0" smtClean="0">
                          <a:solidFill>
                            <a:srgbClr val="FF0000"/>
                          </a:solidFill>
                          <a:latin typeface="Cambria Math"/>
                          <a:cs typeface="Times New Roman" panose="02020603050405020304" pitchFamily="18" charset="0"/>
                        </a:rPr>
                        <m:t>𝒚</m:t>
                      </m:r>
                      <m:r>
                        <a:rPr lang="en-US" altLang="zh-CN" sz="2000" b="1" i="1" baseline="-25000" dirty="0" err="1">
                          <a:solidFill>
                            <a:srgbClr val="FF0000"/>
                          </a:solidFill>
                          <a:latin typeface="Cambria Math"/>
                          <a:cs typeface="Times New Roman" panose="02020603050405020304" pitchFamily="18" charset="0"/>
                        </a:rPr>
                        <m:t>𝒍𝒂𝒃</m:t>
                      </m:r>
                      <m:r>
                        <a:rPr lang="en-US" altLang="zh-CN" sz="2000" b="1" i="1" dirty="0">
                          <a:solidFill>
                            <a:srgbClr val="FF0000"/>
                          </a:solidFill>
                          <a:latin typeface="Cambria Math"/>
                          <a:cs typeface="Times New Roman" panose="02020603050405020304" pitchFamily="18" charset="0"/>
                        </a:rPr>
                        <m:t>/</m:t>
                      </m:r>
                      <m:r>
                        <a:rPr lang="en-US" altLang="zh-CN" sz="2000" b="1" i="1" dirty="0">
                          <a:solidFill>
                            <a:srgbClr val="FF0000"/>
                          </a:solidFill>
                          <a:latin typeface="Cambria Math"/>
                          <a:cs typeface="Times New Roman" panose="02020603050405020304" pitchFamily="18" charset="0"/>
                        </a:rPr>
                        <m:t>𝒚𝒄𝒎</m:t>
                      </m:r>
                      <m:r>
                        <a:rPr lang="en-US" altLang="zh-CN" sz="2000" b="1" i="1" dirty="0">
                          <a:solidFill>
                            <a:srgbClr val="FF0000"/>
                          </a:solidFill>
                          <a:latin typeface="Cambria Math"/>
                          <a:cs typeface="Times New Roman" panose="02020603050405020304" pitchFamily="18" charset="0"/>
                        </a:rPr>
                        <m:t>−</m:t>
                      </m:r>
                      <m:r>
                        <a:rPr lang="en-US" altLang="zh-CN" sz="2000" b="1" i="1" dirty="0">
                          <a:solidFill>
                            <a:srgbClr val="FF0000"/>
                          </a:solidFill>
                          <a:latin typeface="Cambria Math"/>
                          <a:cs typeface="Times New Roman" panose="02020603050405020304" pitchFamily="18" charset="0"/>
                        </a:rPr>
                        <m:t>𝟏</m:t>
                      </m:r>
                    </m:oMath>
                  </m:oMathPara>
                </a14:m>
                <a:endParaRPr lang="zh-CN" altLang="en-US" sz="20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1" name="矩形 40">
                <a:extLst>
                  <a:ext uri="{FF2B5EF4-FFF2-40B4-BE49-F238E27FC236}">
                    <a16:creationId xmlns="" xmlns:a16="http://schemas.microsoft.com/office/drawing/2014/main" xmlns:a14="http://schemas.microsoft.com/office/drawing/2010/main" id="{43ECE90B-EE6B-4113-988D-D43C05AE8904}"/>
                  </a:ext>
                </a:extLst>
              </p:cNvPr>
              <p:cNvSpPr>
                <a:spLocks noRot="1" noChangeAspect="1" noMove="1" noResize="1" noEditPoints="1" noAdjustHandles="1" noChangeArrowheads="1" noChangeShapeType="1" noTextEdit="1"/>
              </p:cNvSpPr>
              <p:nvPr/>
            </p:nvSpPr>
            <p:spPr>
              <a:xfrm>
                <a:off x="7561962" y="4972678"/>
                <a:ext cx="1747377" cy="400110"/>
              </a:xfrm>
              <a:prstGeom prst="rect">
                <a:avLst/>
              </a:prstGeom>
              <a:blipFill rotWithShape="1">
                <a:blip r:embed="rId4"/>
                <a:stretch>
                  <a:fillRect b="-1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xmlns="" id="{76AD91D8-9DBA-479A-883F-9952CE51F598}"/>
                  </a:ext>
                </a:extLst>
              </p:cNvPr>
              <p:cNvSpPr/>
              <p:nvPr/>
            </p:nvSpPr>
            <p:spPr>
              <a:xfrm>
                <a:off x="5948344" y="1441455"/>
                <a:ext cx="174737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1" dirty="0" smtClean="0">
                          <a:solidFill>
                            <a:srgbClr val="FF0000"/>
                          </a:solidFill>
                          <a:latin typeface="Cambria Math"/>
                          <a:cs typeface="Times New Roman" panose="02020603050405020304" pitchFamily="18" charset="0"/>
                        </a:rPr>
                        <m:t>𝒖</m:t>
                      </m:r>
                      <m:r>
                        <a:rPr lang="en-US" altLang="zh-CN" sz="2000" b="1" i="1" baseline="-25000" dirty="0" err="1">
                          <a:solidFill>
                            <a:srgbClr val="FF0000"/>
                          </a:solidFill>
                          <a:latin typeface="Cambria Math"/>
                          <a:cs typeface="Times New Roman" panose="02020603050405020304" pitchFamily="18" charset="0"/>
                        </a:rPr>
                        <m:t>𝒕𝒓𝒂𝒏</m:t>
                      </m:r>
                    </m:oMath>
                  </m:oMathPara>
                </a14:m>
                <a:endParaRPr lang="zh-CN" altLang="en-US" sz="2000" b="1" baseline="-25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52" name="矩形 51">
                <a:extLst>
                  <a:ext uri="{FF2B5EF4-FFF2-40B4-BE49-F238E27FC236}">
                    <a16:creationId xmlns:a16="http://schemas.microsoft.com/office/drawing/2014/main" xmlns="" id="{76AD91D8-9DBA-479A-883F-9952CE51F598}"/>
                  </a:ext>
                </a:extLst>
              </p:cNvPr>
              <p:cNvSpPr>
                <a:spLocks noRot="1" noChangeAspect="1" noMove="1" noResize="1" noEditPoints="1" noAdjustHandles="1" noChangeArrowheads="1" noChangeShapeType="1" noTextEdit="1"/>
              </p:cNvSpPr>
              <p:nvPr/>
            </p:nvSpPr>
            <p:spPr>
              <a:xfrm>
                <a:off x="5948344" y="1441455"/>
                <a:ext cx="1747377" cy="400110"/>
              </a:xfrm>
              <a:prstGeom prst="rect">
                <a:avLst/>
              </a:prstGeom>
              <a:blipFill rotWithShape="1">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25522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0" y="59534"/>
            <a:ext cx="9144000" cy="523220"/>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sz="2800" dirty="0" smtClean="0">
                <a:latin typeface="Times New Roman" panose="02020603050405020304" pitchFamily="18" charset="0"/>
                <a:cs typeface="Times New Roman" panose="02020603050405020304" pitchFamily="18" charset="0"/>
              </a:rPr>
              <a:t>Discovery of liquid-gas phase transition</a:t>
            </a:r>
            <a:endParaRPr lang="zh-CN" altLang="en-US" sz="28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678432"/>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4477" y="4695772"/>
            <a:ext cx="9013371" cy="461665"/>
          </a:xfrm>
          <a:prstGeom prst="rect">
            <a:avLst/>
          </a:prstGeom>
          <a:noFill/>
          <a:ln>
            <a:noFill/>
          </a:ln>
        </p:spPr>
        <p:txBody>
          <a:bodyPr wrap="square">
            <a:spAutoFit/>
          </a:bodyPr>
          <a:lstStyle/>
          <a:p>
            <a:r>
              <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Many 4</a:t>
            </a:r>
            <a:r>
              <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Symbol"/>
              </a:rPr>
              <a:t> detector systems were in construction around the world.</a:t>
            </a:r>
            <a:endPar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p:txBody>
      </p:sp>
      <p:grpSp>
        <p:nvGrpSpPr>
          <p:cNvPr id="14" name="组合 13"/>
          <p:cNvGrpSpPr/>
          <p:nvPr/>
        </p:nvGrpSpPr>
        <p:grpSpPr>
          <a:xfrm>
            <a:off x="275766" y="5157437"/>
            <a:ext cx="8171543" cy="1697171"/>
            <a:chOff x="275766" y="5200979"/>
            <a:chExt cx="8171543" cy="1697171"/>
          </a:xfrm>
        </p:grpSpPr>
        <p:pic>
          <p:nvPicPr>
            <p:cNvPr id="6" name="图片 5">
              <a:extLst>
                <a:ext uri="{FF2B5EF4-FFF2-40B4-BE49-F238E27FC236}">
                  <a16:creationId xmlns="" xmlns:a16="http://schemas.microsoft.com/office/drawing/2014/main" id="{A939DC8E-8FE3-4DFE-8184-26EB237495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8" t="16522" r="19358" b="15411"/>
            <a:stretch/>
          </p:blipFill>
          <p:spPr>
            <a:xfrm>
              <a:off x="3185931" y="5200979"/>
              <a:ext cx="2481943" cy="168529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66" y="5200979"/>
              <a:ext cx="2562188" cy="168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75766" y="6575235"/>
              <a:ext cx="1040670" cy="307777"/>
            </a:xfrm>
            <a:prstGeom prst="rect">
              <a:avLst/>
            </a:prstGeom>
            <a:solidFill>
              <a:schemeClr val="bg1"/>
            </a:solidFill>
          </p:spPr>
          <p:txBody>
            <a:bodyPr wrap="none">
              <a:spAutoFit/>
            </a:bodyPr>
            <a:lstStyle/>
            <a:p>
              <a:r>
                <a:rPr lang="en-US" altLang="zh-CN" sz="1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GSI </a:t>
              </a:r>
              <a:r>
                <a:rPr lang="en-US" altLang="zh-CN"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t>
              </a:r>
              <a:r>
                <a:rPr lang="en-US" altLang="zh-CN" sz="1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FOPI</a:t>
              </a:r>
              <a:endParaRPr lang="zh-CN" altLang="en-US" sz="1400" dirty="0"/>
            </a:p>
          </p:txBody>
        </p:sp>
        <p:sp>
          <p:nvSpPr>
            <p:cNvPr id="11" name="矩形 10"/>
            <p:cNvSpPr/>
            <p:nvPr/>
          </p:nvSpPr>
          <p:spPr>
            <a:xfrm>
              <a:off x="3179703" y="6590373"/>
              <a:ext cx="1611339" cy="307777"/>
            </a:xfrm>
            <a:prstGeom prst="rect">
              <a:avLst/>
            </a:prstGeom>
            <a:solidFill>
              <a:schemeClr val="bg1"/>
            </a:solidFill>
          </p:spPr>
          <p:txBody>
            <a:bodyPr wrap="none">
              <a:spAutoFit/>
            </a:bodyPr>
            <a:lstStyle/>
            <a:p>
              <a:r>
                <a:rPr lang="en-US" altLang="zh-CN" sz="1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INFN </a:t>
              </a:r>
              <a:r>
                <a:rPr lang="en-US" altLang="zh-CN"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t>
              </a:r>
              <a:r>
                <a:rPr lang="en-US" altLang="zh-CN" sz="1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CHIMERA</a:t>
              </a:r>
              <a:endParaRPr lang="zh-CN" altLang="en-US" sz="1400" dirty="0"/>
            </a:p>
          </p:txBody>
        </p:sp>
        <p:pic>
          <p:nvPicPr>
            <p:cNvPr id="12" name="图片 11">
              <a:extLst>
                <a:ext uri="{FF2B5EF4-FFF2-40B4-BE49-F238E27FC236}">
                  <a16:creationId xmlns="" xmlns:a16="http://schemas.microsoft.com/office/drawing/2014/main" id="{56743635-3C40-4498-8653-5072200040DF}"/>
                </a:ext>
              </a:extLst>
            </p:cNvPr>
            <p:cNvPicPr>
              <a:picLocks noChangeAspect="1"/>
            </p:cNvPicPr>
            <p:nvPr/>
          </p:nvPicPr>
          <p:blipFill>
            <a:blip r:embed="rId5"/>
            <a:stretch>
              <a:fillRect/>
            </a:stretch>
          </p:blipFill>
          <p:spPr>
            <a:xfrm>
              <a:off x="6190176" y="5230007"/>
              <a:ext cx="2257133" cy="1629746"/>
            </a:xfrm>
            <a:prstGeom prst="rect">
              <a:avLst/>
            </a:prstGeom>
          </p:spPr>
        </p:pic>
        <p:sp>
          <p:nvSpPr>
            <p:cNvPr id="13" name="矩形 12"/>
            <p:cNvSpPr/>
            <p:nvPr/>
          </p:nvSpPr>
          <p:spPr>
            <a:xfrm>
              <a:off x="6208295" y="6558107"/>
              <a:ext cx="1138453" cy="307777"/>
            </a:xfrm>
            <a:prstGeom prst="rect">
              <a:avLst/>
            </a:prstGeom>
            <a:solidFill>
              <a:schemeClr val="bg1"/>
            </a:solidFill>
          </p:spPr>
          <p:txBody>
            <a:bodyPr wrap="none">
              <a:spAutoFit/>
            </a:bodyPr>
            <a:lstStyle/>
            <a:p>
              <a:r>
                <a:rPr lang="en-US" altLang="zh-CN" sz="1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MSU– HiRA</a:t>
              </a:r>
              <a:endParaRPr lang="zh-CN" altLang="en-US" sz="1400" dirty="0"/>
            </a:p>
          </p:txBody>
        </p:sp>
      </p:grpSp>
      <p:pic>
        <p:nvPicPr>
          <p:cNvPr id="15" name="图片 14"/>
          <p:cNvPicPr>
            <a:picLocks noChangeAspect="1"/>
          </p:cNvPicPr>
          <p:nvPr/>
        </p:nvPicPr>
        <p:blipFill rotWithShape="1">
          <a:blip r:embed="rId6"/>
          <a:srcRect l="4625"/>
          <a:stretch/>
        </p:blipFill>
        <p:spPr>
          <a:xfrm>
            <a:off x="14477" y="915110"/>
            <a:ext cx="3475809" cy="3780663"/>
          </a:xfrm>
          <a:prstGeom prst="rect">
            <a:avLst/>
          </a:prstGeom>
        </p:spPr>
      </p:pic>
      <p:grpSp>
        <p:nvGrpSpPr>
          <p:cNvPr id="18" name="组合 17"/>
          <p:cNvGrpSpPr/>
          <p:nvPr/>
        </p:nvGrpSpPr>
        <p:grpSpPr>
          <a:xfrm>
            <a:off x="3208278" y="1549715"/>
            <a:ext cx="5921433" cy="2138309"/>
            <a:chOff x="3179702" y="2557463"/>
            <a:chExt cx="5921433" cy="2138309"/>
          </a:xfrm>
        </p:grpSpPr>
        <p:sp>
          <p:nvSpPr>
            <p:cNvPr id="17" name="矩形 16"/>
            <p:cNvSpPr/>
            <p:nvPr/>
          </p:nvSpPr>
          <p:spPr>
            <a:xfrm>
              <a:off x="3179702" y="2557463"/>
              <a:ext cx="5921433" cy="21383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pic>
          <p:nvPicPr>
            <p:cNvPr id="3" name="图片 2"/>
            <p:cNvPicPr>
              <a:picLocks noChangeAspect="1"/>
            </p:cNvPicPr>
            <p:nvPr/>
          </p:nvPicPr>
          <p:blipFill>
            <a:blip r:embed="rId7"/>
            <a:stretch>
              <a:fillRect/>
            </a:stretch>
          </p:blipFill>
          <p:spPr>
            <a:xfrm>
              <a:off x="3299183" y="2906073"/>
              <a:ext cx="5675344" cy="1563902"/>
            </a:xfrm>
            <a:prstGeom prst="rect">
              <a:avLst/>
            </a:prstGeom>
            <a:ln>
              <a:noFill/>
            </a:ln>
          </p:spPr>
        </p:pic>
        <p:sp>
          <p:nvSpPr>
            <p:cNvPr id="16" name="矩形 15"/>
            <p:cNvSpPr/>
            <p:nvPr/>
          </p:nvSpPr>
          <p:spPr>
            <a:xfrm>
              <a:off x="6136855" y="3602296"/>
              <a:ext cx="2621150" cy="400110"/>
            </a:xfrm>
            <a:prstGeom prst="rect">
              <a:avLst/>
            </a:prstGeom>
          </p:spPr>
          <p:txBody>
            <a:bodyPr wrap="square">
              <a:spAutoFit/>
            </a:bodyPr>
            <a:lstStyle/>
            <a:p>
              <a:pPr algn="r"/>
              <a:r>
                <a:rPr lang="en-US" altLang="zh-CN" sz="2000" b="1" dirty="0" err="1"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Aladin</a:t>
              </a:r>
              <a:r>
                <a:rPr lang="en-US" altLang="zh-CN" sz="20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Collaboration</a:t>
              </a:r>
              <a:endParaRPr lang="zh-CN" altLang="en-US" sz="2000" b="1" dirty="0"/>
            </a:p>
          </p:txBody>
        </p:sp>
      </p:grpSp>
    </p:spTree>
    <p:extLst>
      <p:ext uri="{BB962C8B-B14F-4D97-AF65-F5344CB8AC3E}">
        <p14:creationId xmlns:p14="http://schemas.microsoft.com/office/powerpoint/2010/main" val="25172696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890" y="1474153"/>
            <a:ext cx="5181599" cy="37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a:extLst>
              <a:ext uri="{FF2B5EF4-FFF2-40B4-BE49-F238E27FC236}">
                <a16:creationId xmlns:a16="http://schemas.microsoft.com/office/drawing/2014/main" xmlns="" id="{0AC00F5A-8047-4312-86D3-7A7046DFD8D3}"/>
              </a:ext>
            </a:extLst>
          </p:cNvPr>
          <p:cNvSpPr txBox="1"/>
          <p:nvPr/>
        </p:nvSpPr>
        <p:spPr>
          <a:xfrm>
            <a:off x="322867" y="976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Futrue Perspectives with CEE </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3"/>
          <p:cNvSpPr>
            <a:spLocks noGrp="1"/>
          </p:cNvSpPr>
          <p:nvPr>
            <p:ph idx="1"/>
          </p:nvPr>
        </p:nvSpPr>
        <p:spPr>
          <a:xfrm>
            <a:off x="14514" y="838025"/>
            <a:ext cx="9115428" cy="366664"/>
          </a:xfrm>
        </p:spPr>
        <p:txBody>
          <a:bodyPr>
            <a:noAutofit/>
          </a:bodyPr>
          <a:lstStyle/>
          <a:p>
            <a:pPr marL="0" indent="0">
              <a:buNone/>
            </a:pPr>
            <a:r>
              <a:rPr lang="en-US" altLang="zh-CN" sz="24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CEE</a:t>
            </a:r>
            <a:r>
              <a:rPr lang="zh-CN" altLang="en-US" sz="24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HIRFL-</a:t>
            </a:r>
            <a:r>
              <a:rPr lang="en-US" altLang="zh-CN" sz="24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SR </a:t>
            </a:r>
            <a:r>
              <a:rPr lang="en-US" altLang="zh-CN" sz="24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E</a:t>
            </a: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xtermal-target </a:t>
            </a:r>
            <a:r>
              <a:rPr lang="en-US" altLang="zh-CN" sz="24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E</a:t>
            </a: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xperiment</a:t>
            </a:r>
          </a:p>
        </p:txBody>
      </p:sp>
      <p:grpSp>
        <p:nvGrpSpPr>
          <p:cNvPr id="7" name="组合 6"/>
          <p:cNvGrpSpPr/>
          <p:nvPr/>
        </p:nvGrpSpPr>
        <p:grpSpPr>
          <a:xfrm>
            <a:off x="56405" y="4427714"/>
            <a:ext cx="4121189" cy="2430286"/>
            <a:chOff x="5715664" y="3043597"/>
            <a:chExt cx="3415185" cy="1979399"/>
          </a:xfrm>
        </p:grpSpPr>
        <p:pic>
          <p:nvPicPr>
            <p:cNvPr id="19" name="Content Placeholder 4">
              <a:extLst>
                <a:ext uri="{FF2B5EF4-FFF2-40B4-BE49-F238E27FC236}">
                  <a16:creationId xmlns:a16="http://schemas.microsoft.com/office/drawing/2014/main" xmlns="" id="{1BF64B94-B8A2-44ED-8098-A95201D07710}"/>
                </a:ext>
              </a:extLst>
            </p:cNvPr>
            <p:cNvPicPr>
              <a:picLocks noChangeAspect="1"/>
            </p:cNvPicPr>
            <p:nvPr/>
          </p:nvPicPr>
          <p:blipFill rotWithShape="1">
            <a:blip r:embed="rId4"/>
            <a:srcRect t="19266" r="1957" b="4767"/>
            <a:stretch/>
          </p:blipFill>
          <p:spPr>
            <a:xfrm>
              <a:off x="5715664" y="3043597"/>
              <a:ext cx="3415185" cy="1979399"/>
            </a:xfrm>
            <a:prstGeom prst="rect">
              <a:avLst/>
            </a:prstGeom>
          </p:spPr>
        </p:pic>
        <p:sp>
          <p:nvSpPr>
            <p:cNvPr id="20" name="矩形 19">
              <a:extLst>
                <a:ext uri="{FF2B5EF4-FFF2-40B4-BE49-F238E27FC236}">
                  <a16:creationId xmlns:a16="http://schemas.microsoft.com/office/drawing/2014/main" xmlns="" id="{954A2189-249A-42DE-86FF-E2C983CC0B5F}"/>
                </a:ext>
              </a:extLst>
            </p:cNvPr>
            <p:cNvSpPr/>
            <p:nvPr/>
          </p:nvSpPr>
          <p:spPr>
            <a:xfrm>
              <a:off x="5715664" y="4695880"/>
              <a:ext cx="3415185" cy="300810"/>
            </a:xfrm>
            <a:prstGeom prst="rect">
              <a:avLst/>
            </a:prstGeom>
            <a:solidFill>
              <a:schemeClr val="bg1">
                <a:lumMod val="95000"/>
              </a:schemeClr>
            </a:solidFill>
          </p:spPr>
          <p:txBody>
            <a:bodyPr wrap="square">
              <a:spAutoFit/>
            </a:bodyPr>
            <a:lstStyle/>
            <a:p>
              <a:r>
                <a:rPr lang="en-US" altLang="zh-CN" sz="1800" dirty="0">
                  <a:solidFill>
                    <a:srgbClr val="FF0000"/>
                  </a:solidFill>
                  <a:latin typeface="Times New Roman" panose="02020603050405020304" pitchFamily="18" charset="0"/>
                  <a:cs typeface="Times New Roman" panose="02020603050405020304" pitchFamily="18" charset="0"/>
                </a:rPr>
                <a:t>2019.8.15</a:t>
              </a:r>
              <a:r>
                <a:rPr lang="en-US" altLang="zh-CN" sz="1800" dirty="0" smtClean="0">
                  <a:solidFill>
                    <a:srgbClr val="FF0000"/>
                  </a:solidFill>
                  <a:latin typeface="Times New Roman" panose="02020603050405020304" pitchFamily="18" charset="0"/>
                  <a:cs typeface="Times New Roman" panose="02020603050405020304" pitchFamily="18" charset="0"/>
                </a:rPr>
                <a:t>, 1</a:t>
              </a:r>
              <a:r>
                <a:rPr lang="en-US" altLang="zh-CN" sz="1800" baseline="30000" dirty="0" smtClean="0">
                  <a:solidFill>
                    <a:srgbClr val="FF0000"/>
                  </a:solidFill>
                  <a:latin typeface="Times New Roman" panose="02020603050405020304" pitchFamily="18" charset="0"/>
                  <a:cs typeface="Times New Roman" panose="02020603050405020304" pitchFamily="18" charset="0"/>
                </a:rPr>
                <a:t>st  </a:t>
              </a:r>
              <a:r>
                <a:rPr lang="en-US" altLang="zh-CN" sz="1800" dirty="0" smtClean="0">
                  <a:solidFill>
                    <a:srgbClr val="FF0000"/>
                  </a:solidFill>
                  <a:latin typeface="Times New Roman" panose="02020603050405020304" pitchFamily="18" charset="0"/>
                  <a:cs typeface="Times New Roman" panose="02020603050405020304" pitchFamily="18" charset="0"/>
                </a:rPr>
                <a:t>CEE collaboration meeting </a:t>
              </a:r>
              <a:endParaRPr lang="zh-CN" altLang="en-US" sz="1800" dirty="0">
                <a:solidFill>
                  <a:srgbClr val="FF0000"/>
                </a:solidFill>
                <a:latin typeface="Times New Roman" panose="02020603050405020304" pitchFamily="18" charset="0"/>
                <a:cs typeface="Times New Roman" panose="02020603050405020304" pitchFamily="18" charset="0"/>
              </a:endParaRPr>
            </a:p>
          </p:txBody>
        </p:sp>
      </p:grpSp>
      <p:sp>
        <p:nvSpPr>
          <p:cNvPr id="22" name="矩形 21"/>
          <p:cNvSpPr/>
          <p:nvPr/>
        </p:nvSpPr>
        <p:spPr>
          <a:xfrm>
            <a:off x="4177594" y="6030011"/>
            <a:ext cx="4700954" cy="424732"/>
          </a:xfrm>
          <a:prstGeom prst="rect">
            <a:avLst/>
          </a:prstGeom>
        </p:spPr>
        <p:txBody>
          <a:bodyPr wrap="square">
            <a:spAutoFit/>
          </a:bodyPr>
          <a:lstStyle/>
          <a:p>
            <a:pPr lvl="0" algn="ctr">
              <a:lnSpc>
                <a:spcPct val="90000"/>
              </a:lnSpc>
              <a:spcBef>
                <a:spcPts val="1000"/>
              </a:spcBef>
            </a:pPr>
            <a:r>
              <a:rPr lang="en-US" altLang="zh-CN" sz="2400" baseline="300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238</a:t>
            </a:r>
            <a:r>
              <a:rPr lang="en-US" altLang="zh-CN" sz="24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U+</a:t>
            </a:r>
            <a:r>
              <a:rPr lang="en-US" altLang="zh-CN" sz="2400" baseline="300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238</a:t>
            </a:r>
            <a:r>
              <a:rPr lang="en-US" altLang="zh-CN" sz="24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U: 0.5 GeV/u</a:t>
            </a:r>
            <a:endParaRPr lang="zh-CN" altLang="en-US" sz="2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2408161566"/>
                  </p:ext>
                </p:extLst>
              </p:nvPr>
            </p:nvGraphicFramePr>
            <p:xfrm>
              <a:off x="76200" y="1565134"/>
              <a:ext cx="3963885" cy="2346960"/>
            </p:xfrm>
            <a:graphic>
              <a:graphicData uri="http://schemas.openxmlformats.org/drawingml/2006/table">
                <a:tbl>
                  <a:tblPr firstRow="1" bandRow="1">
                    <a:tableStyleId>{5C22544A-7EE6-4342-B048-85BDC9FD1C3A}</a:tableStyleId>
                  </a:tblPr>
                  <a:tblGrid>
                    <a:gridCol w="2252544"/>
                    <a:gridCol w="1711341"/>
                  </a:tblGrid>
                  <a:tr h="265581">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Parameter</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Performance</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B w="12700" cap="flat" cmpd="sng" algn="ctr">
                          <a:solidFill>
                            <a:srgbClr val="00B050"/>
                          </a:solidFill>
                          <a:prstDash val="solid"/>
                          <a:round/>
                          <a:headEnd type="none" w="med" len="med"/>
                          <a:tailEnd type="none" w="med" len="med"/>
                        </a:lnB>
                        <a:solidFill>
                          <a:schemeClr val="bg1">
                            <a:lumMod val="85000"/>
                          </a:schemeClr>
                        </a:solidFill>
                      </a:tcPr>
                    </a:tc>
                  </a:tr>
                  <a:tr h="2366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Total Channels</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14:m>
                            <m:oMath xmlns:m="http://schemas.openxmlformats.org/officeDocument/2006/math">
                              <m:r>
                                <a:rPr lang="en-US" altLang="zh-CN" sz="1600" b="0" i="1" smtClean="0">
                                  <a:solidFill>
                                    <a:schemeClr val="tx1"/>
                                  </a:solidFill>
                                  <a:latin typeface="Cambria Math"/>
                                  <a:ea typeface="华文细黑"/>
                                  <a:cs typeface="华文细黑"/>
                                </a:rPr>
                                <m:t>2</m:t>
                              </m:r>
                              <m:r>
                                <a:rPr lang="en-US" altLang="zh-CN" sz="1600" b="0" i="1" smtClean="0">
                                  <a:solidFill>
                                    <a:schemeClr val="tx1"/>
                                  </a:solidFill>
                                  <a:latin typeface="Cambria Math"/>
                                  <a:ea typeface="Cambria Math"/>
                                  <a:cs typeface="华文细黑"/>
                                </a:rPr>
                                <m:t>×</m:t>
                              </m:r>
                              <m:sSup>
                                <m:sSupPr>
                                  <m:ctrlPr>
                                    <a:rPr lang="en-US" altLang="zh-CN" sz="1600" b="0" i="1" smtClean="0">
                                      <a:solidFill>
                                        <a:schemeClr val="tx1"/>
                                      </a:solidFill>
                                      <a:latin typeface="Cambria Math"/>
                                      <a:ea typeface="Cambria Math"/>
                                    </a:rPr>
                                  </m:ctrlPr>
                                </m:sSupPr>
                                <m:e>
                                  <m:r>
                                    <a:rPr lang="en-US" altLang="zh-CN" sz="1600" b="0" i="1" smtClean="0">
                                      <a:solidFill>
                                        <a:schemeClr val="tx1"/>
                                      </a:solidFill>
                                      <a:latin typeface="Cambria Math"/>
                                      <a:ea typeface="Cambria Math"/>
                                    </a:rPr>
                                    <m:t>10</m:t>
                                  </m:r>
                                </m:e>
                                <m:sup>
                                  <m:r>
                                    <a:rPr lang="en-US" altLang="zh-CN" sz="1600" b="0" i="1" smtClean="0">
                                      <a:solidFill>
                                        <a:schemeClr val="tx1"/>
                                      </a:solidFill>
                                      <a:latin typeface="Cambria Math"/>
                                      <a:ea typeface="Cambria Math"/>
                                    </a:rPr>
                                    <m:t>4</m:t>
                                  </m:r>
                                </m:sup>
                              </m:sSup>
                            </m:oMath>
                          </a14:m>
                          <a:r>
                            <a:rPr lang="zh-CN" altLang="en-US" sz="1600" dirty="0" smtClean="0">
                              <a:solidFill>
                                <a:schemeClr val="tx1"/>
                              </a:solidFill>
                              <a:latin typeface="Times New Roman" panose="02020603050405020304" pitchFamily="18" charset="0"/>
                              <a:ea typeface="华文细黑"/>
                              <a:cs typeface="Times New Roman" panose="02020603050405020304" pitchFamily="18" charset="0"/>
                            </a:rPr>
                            <a:t> </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2366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Momentum</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 Resolution</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zh-CN" altLang="zh-CN" sz="1600" b="1" smtClean="0">
                              <a:solidFill>
                                <a:schemeClr val="tx1"/>
                              </a:solidFill>
                              <a:latin typeface="Times New Roman" panose="02020603050405020304" pitchFamily="18" charset="0"/>
                              <a:cs typeface="Times New Roman" panose="02020603050405020304" pitchFamily="18" charset="0"/>
                            </a:rPr>
                            <a:t>～</a:t>
                          </a:r>
                          <a:r>
                            <a:rPr lang="en-US" altLang="zh-CN" sz="1600" b="1" smtClean="0">
                              <a:solidFill>
                                <a:schemeClr val="tx1"/>
                              </a:solidFill>
                              <a:latin typeface="Times New Roman" panose="02020603050405020304" pitchFamily="18" charset="0"/>
                              <a:cs typeface="Times New Roman" panose="02020603050405020304" pitchFamily="18" charset="0"/>
                            </a:rPr>
                            <a:t> 5%</a:t>
                          </a:r>
                          <a:endParaRPr lang="zh-CN" altLang="en-US" sz="1600" b="1"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2366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TOF</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 resolution</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en-US" altLang="zh-CN" sz="1600" b="1" dirty="0" smtClean="0">
                              <a:solidFill>
                                <a:schemeClr val="tx1"/>
                              </a:solidFill>
                              <a:latin typeface="Times New Roman" panose="02020603050405020304" pitchFamily="18" charset="0"/>
                              <a:cs typeface="Times New Roman" panose="02020603050405020304" pitchFamily="18" charset="0"/>
                            </a:rPr>
                            <a:t>&lt; 70</a:t>
                          </a:r>
                          <a:r>
                            <a:rPr lang="en-US" altLang="zh-CN" sz="1600" b="1" baseline="0" dirty="0" smtClean="0">
                              <a:solidFill>
                                <a:schemeClr val="tx1"/>
                              </a:solidFill>
                              <a:latin typeface="Times New Roman" panose="02020603050405020304" pitchFamily="18" charset="0"/>
                              <a:cs typeface="Times New Roman" panose="02020603050405020304" pitchFamily="18" charset="0"/>
                            </a:rPr>
                            <a:t> ps   </a:t>
                          </a:r>
                          <a:endParaRPr lang="zh-CN" altLang="en-US" sz="1600" b="1"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2366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Event</a:t>
                          </a:r>
                          <a:r>
                            <a:rPr lang="zh-CN" altLang="en-US" sz="1600" baseline="0" dirty="0" smtClean="0">
                              <a:solidFill>
                                <a:schemeClr val="tx1"/>
                              </a:solidFill>
                              <a:latin typeface="Times New Roman" panose="02020603050405020304" pitchFamily="18" charset="0"/>
                              <a:ea typeface="华文细黑"/>
                              <a:cs typeface="Times New Roman" panose="02020603050405020304" pitchFamily="18" charset="0"/>
                            </a:rPr>
                            <a:t> </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Rate</a:t>
                          </a:r>
                          <a:endParaRPr lang="en-US" altLang="zh-CN" sz="1600" dirty="0" smtClean="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en-US" altLang="zh-CN" sz="1600" b="1" dirty="0" smtClean="0">
                              <a:solidFill>
                                <a:schemeClr val="tx1"/>
                              </a:solidFill>
                              <a:latin typeface="Times New Roman" panose="02020603050405020304" pitchFamily="18" charset="0"/>
                              <a:cs typeface="Times New Roman" panose="02020603050405020304" pitchFamily="18" charset="0"/>
                            </a:rPr>
                            <a:t>10</a:t>
                          </a:r>
                          <a:r>
                            <a:rPr lang="en-US" altLang="zh-CN" sz="1600" b="1" baseline="30000" dirty="0" smtClean="0">
                              <a:solidFill>
                                <a:schemeClr val="tx1"/>
                              </a:solidFill>
                              <a:latin typeface="Times New Roman" panose="02020603050405020304" pitchFamily="18" charset="0"/>
                              <a:cs typeface="Times New Roman" panose="02020603050405020304" pitchFamily="18" charset="0"/>
                            </a:rPr>
                            <a:t>3</a:t>
                          </a:r>
                          <a:r>
                            <a:rPr lang="en-US" altLang="zh-CN" sz="1600" b="1" dirty="0" smtClean="0">
                              <a:solidFill>
                                <a:schemeClr val="tx1"/>
                              </a:solidFill>
                              <a:latin typeface="Times New Roman" panose="02020603050405020304" pitchFamily="18" charset="0"/>
                              <a:cs typeface="Times New Roman" panose="02020603050405020304" pitchFamily="18" charset="0"/>
                            </a:rPr>
                            <a:t>~10</a:t>
                          </a:r>
                          <a:r>
                            <a:rPr lang="en-US" altLang="zh-CN" sz="1600" b="1" baseline="30000" dirty="0" smtClean="0">
                              <a:solidFill>
                                <a:schemeClr val="tx1"/>
                              </a:solidFill>
                              <a:latin typeface="Times New Roman" panose="02020603050405020304" pitchFamily="18" charset="0"/>
                              <a:cs typeface="Times New Roman" panose="02020603050405020304" pitchFamily="18" charset="0"/>
                            </a:rPr>
                            <a:t>4</a:t>
                          </a:r>
                          <a:r>
                            <a:rPr lang="en-US" altLang="zh-CN" sz="1600" b="1" dirty="0" smtClean="0">
                              <a:solidFill>
                                <a:schemeClr val="tx1"/>
                              </a:solidFill>
                              <a:latin typeface="Times New Roman" panose="02020603050405020304" pitchFamily="18" charset="0"/>
                              <a:cs typeface="Times New Roman" panose="02020603050405020304" pitchFamily="18" charset="0"/>
                            </a:rPr>
                            <a:t>/s    </a:t>
                          </a:r>
                          <a:endParaRPr lang="zh-CN" altLang="en-US" sz="1600" b="1" baseline="30000"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2366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Data</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 Rate</a:t>
                          </a: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tx1"/>
                              </a:solidFill>
                              <a:latin typeface="Times New Roman" panose="02020603050405020304" pitchFamily="18" charset="0"/>
                              <a:cs typeface="Times New Roman" panose="02020603050405020304" pitchFamily="18" charset="0"/>
                            </a:rPr>
                            <a:t>~ 500MB/s   </a:t>
                          </a:r>
                          <a:endParaRPr lang="zh-CN" altLang="en-US" sz="1600" b="1" dirty="0" smtClean="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2366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Energy Range</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solidFill>
                          <a:schemeClr val="bg1">
                            <a:lumMod val="85000"/>
                          </a:schemeClr>
                        </a:solidFill>
                      </a:tcPr>
                    </a:tc>
                    <a:tc>
                      <a:txBody>
                        <a:bodyPr/>
                        <a:lstStyle/>
                        <a:p>
                          <a:r>
                            <a:rPr lang="en-US" altLang="zh-CN" sz="1600" b="1" dirty="0" smtClean="0">
                              <a:solidFill>
                                <a:schemeClr val="tx1"/>
                              </a:solidFill>
                              <a:latin typeface="Times New Roman" panose="02020603050405020304" pitchFamily="18" charset="0"/>
                              <a:cs typeface="Times New Roman" panose="02020603050405020304" pitchFamily="18" charset="0"/>
                            </a:rPr>
                            <a:t>0.25-1.0</a:t>
                          </a:r>
                          <a:r>
                            <a:rPr lang="en-US" altLang="zh-CN" sz="1600" b="1" baseline="0" dirty="0" smtClean="0">
                              <a:solidFill>
                                <a:schemeClr val="tx1"/>
                              </a:solidFill>
                              <a:latin typeface="Times New Roman" panose="02020603050405020304" pitchFamily="18" charset="0"/>
                              <a:cs typeface="Times New Roman" panose="02020603050405020304" pitchFamily="18" charset="0"/>
                            </a:rPr>
                            <a:t> GeV/u</a:t>
                          </a:r>
                          <a:endParaRPr lang="zh-CN" altLang="en-US" sz="1600" b="1" baseline="30000"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solidFill>
                          <a:schemeClr val="bg1">
                            <a:lumMod val="85000"/>
                          </a:schemeClr>
                        </a:solidFill>
                      </a:tcPr>
                    </a:tc>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3090334358"/>
                  </p:ext>
                </p:extLst>
              </p:nvPr>
            </p:nvGraphicFramePr>
            <p:xfrm>
              <a:off x="76200" y="1565134"/>
              <a:ext cx="3963885" cy="2346960"/>
            </p:xfrm>
            <a:graphic>
              <a:graphicData uri="http://schemas.openxmlformats.org/drawingml/2006/table">
                <a:tbl>
                  <a:tblPr firstRow="1" bandRow="1">
                    <a:tableStyleId>{5C22544A-7EE6-4342-B048-85BDC9FD1C3A}</a:tableStyleId>
                  </a:tblPr>
                  <a:tblGrid>
                    <a:gridCol w="2252544"/>
                    <a:gridCol w="1711341"/>
                  </a:tblGrid>
                  <a:tr h="3352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Parameter</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Performance</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B w="12700" cap="flat" cmpd="sng" algn="ctr">
                          <a:solidFill>
                            <a:srgbClr val="00B050"/>
                          </a:solidFill>
                          <a:prstDash val="solid"/>
                          <a:round/>
                          <a:headEnd type="none" w="med" len="med"/>
                          <a:tailEnd type="none" w="med" len="med"/>
                        </a:lnB>
                        <a:solidFill>
                          <a:schemeClr val="bg1">
                            <a:lumMod val="85000"/>
                          </a:schemeClr>
                        </a:solidFill>
                      </a:tcPr>
                    </a:tc>
                  </a:tr>
                  <a:tr h="3352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Total Channels</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endParaRPr lang="zh-CN"/>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blipFill rotWithShape="1">
                          <a:blip r:embed="rId5"/>
                          <a:stretch>
                            <a:fillRect l="-131673" t="-105455" b="-523636"/>
                          </a:stretch>
                        </a:blipFill>
                      </a:tcPr>
                    </a:tc>
                  </a:tr>
                  <a:tr h="3352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Momentum</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 Resolution</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zh-CN" altLang="zh-CN" sz="1600" b="1" smtClean="0">
                              <a:solidFill>
                                <a:schemeClr val="tx1"/>
                              </a:solidFill>
                              <a:latin typeface="Times New Roman" panose="02020603050405020304" pitchFamily="18" charset="0"/>
                              <a:cs typeface="Times New Roman" panose="02020603050405020304" pitchFamily="18" charset="0"/>
                            </a:rPr>
                            <a:t>～</a:t>
                          </a:r>
                          <a:r>
                            <a:rPr lang="en-US" altLang="zh-CN" sz="1600" b="1" smtClean="0">
                              <a:solidFill>
                                <a:schemeClr val="tx1"/>
                              </a:solidFill>
                              <a:latin typeface="Times New Roman" panose="02020603050405020304" pitchFamily="18" charset="0"/>
                              <a:cs typeface="Times New Roman" panose="02020603050405020304" pitchFamily="18" charset="0"/>
                            </a:rPr>
                            <a:t> 5%</a:t>
                          </a:r>
                          <a:endParaRPr lang="zh-CN" altLang="en-US" sz="1600" b="1"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3352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TOF</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 resolution</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en-US" altLang="zh-CN" sz="1600" b="1" dirty="0" smtClean="0">
                              <a:solidFill>
                                <a:schemeClr val="tx1"/>
                              </a:solidFill>
                              <a:latin typeface="Times New Roman" panose="02020603050405020304" pitchFamily="18" charset="0"/>
                              <a:cs typeface="Times New Roman" panose="02020603050405020304" pitchFamily="18" charset="0"/>
                            </a:rPr>
                            <a:t>&lt; 70</a:t>
                          </a:r>
                          <a:r>
                            <a:rPr lang="en-US" altLang="zh-CN" sz="1600" b="1" baseline="0" dirty="0" smtClean="0">
                              <a:solidFill>
                                <a:schemeClr val="tx1"/>
                              </a:solidFill>
                              <a:latin typeface="Times New Roman" panose="02020603050405020304" pitchFamily="18" charset="0"/>
                              <a:cs typeface="Times New Roman" panose="02020603050405020304" pitchFamily="18" charset="0"/>
                            </a:rPr>
                            <a:t> ps   </a:t>
                          </a:r>
                          <a:endParaRPr lang="zh-CN" altLang="en-US" sz="1600" b="1"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3352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Event</a:t>
                          </a:r>
                          <a:r>
                            <a:rPr lang="zh-CN" altLang="en-US" sz="1600" baseline="0" dirty="0" smtClean="0">
                              <a:solidFill>
                                <a:schemeClr val="tx1"/>
                              </a:solidFill>
                              <a:latin typeface="Times New Roman" panose="02020603050405020304" pitchFamily="18" charset="0"/>
                              <a:ea typeface="华文细黑"/>
                              <a:cs typeface="Times New Roman" panose="02020603050405020304" pitchFamily="18" charset="0"/>
                            </a:rPr>
                            <a:t> </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Rate</a:t>
                          </a:r>
                          <a:endParaRPr lang="en-US" altLang="zh-CN" sz="1600" dirty="0" smtClean="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r>
                            <a:rPr lang="en-US" altLang="zh-CN" sz="1600" b="1" dirty="0" smtClean="0">
                              <a:solidFill>
                                <a:schemeClr val="tx1"/>
                              </a:solidFill>
                              <a:latin typeface="Times New Roman" panose="02020603050405020304" pitchFamily="18" charset="0"/>
                              <a:cs typeface="Times New Roman" panose="02020603050405020304" pitchFamily="18" charset="0"/>
                            </a:rPr>
                            <a:t>10</a:t>
                          </a:r>
                          <a:r>
                            <a:rPr lang="en-US" altLang="zh-CN" sz="1600" b="1" baseline="30000" dirty="0" smtClean="0">
                              <a:solidFill>
                                <a:schemeClr val="tx1"/>
                              </a:solidFill>
                              <a:latin typeface="Times New Roman" panose="02020603050405020304" pitchFamily="18" charset="0"/>
                              <a:cs typeface="Times New Roman" panose="02020603050405020304" pitchFamily="18" charset="0"/>
                            </a:rPr>
                            <a:t>3</a:t>
                          </a:r>
                          <a:r>
                            <a:rPr lang="en-US" altLang="zh-CN" sz="1600" b="1" dirty="0" smtClean="0">
                              <a:solidFill>
                                <a:schemeClr val="tx1"/>
                              </a:solidFill>
                              <a:latin typeface="Times New Roman" panose="02020603050405020304" pitchFamily="18" charset="0"/>
                              <a:cs typeface="Times New Roman" panose="02020603050405020304" pitchFamily="18" charset="0"/>
                            </a:rPr>
                            <a:t>~10</a:t>
                          </a:r>
                          <a:r>
                            <a:rPr lang="en-US" altLang="zh-CN" sz="1600" b="1" baseline="30000" dirty="0" smtClean="0">
                              <a:solidFill>
                                <a:schemeClr val="tx1"/>
                              </a:solidFill>
                              <a:latin typeface="Times New Roman" panose="02020603050405020304" pitchFamily="18" charset="0"/>
                              <a:cs typeface="Times New Roman" panose="02020603050405020304" pitchFamily="18" charset="0"/>
                            </a:rPr>
                            <a:t>4</a:t>
                          </a:r>
                          <a:r>
                            <a:rPr lang="en-US" altLang="zh-CN" sz="1600" b="1" dirty="0" smtClean="0">
                              <a:solidFill>
                                <a:schemeClr val="tx1"/>
                              </a:solidFill>
                              <a:latin typeface="Times New Roman" panose="02020603050405020304" pitchFamily="18" charset="0"/>
                              <a:cs typeface="Times New Roman" panose="02020603050405020304" pitchFamily="18" charset="0"/>
                            </a:rPr>
                            <a:t>/s    </a:t>
                          </a:r>
                          <a:endParaRPr lang="zh-CN" altLang="en-US" sz="1600" b="1" baseline="30000"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3352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Data</a:t>
                          </a:r>
                          <a:r>
                            <a:rPr lang="en-US" altLang="zh-CN" sz="1600" baseline="0" dirty="0" smtClean="0">
                              <a:solidFill>
                                <a:schemeClr val="tx1"/>
                              </a:solidFill>
                              <a:latin typeface="Times New Roman" panose="02020603050405020304" pitchFamily="18" charset="0"/>
                              <a:ea typeface="华文细黑"/>
                              <a:cs typeface="Times New Roman" panose="02020603050405020304" pitchFamily="18" charset="0"/>
                            </a:rPr>
                            <a:t> Rate</a:t>
                          </a: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tx1"/>
                              </a:solidFill>
                              <a:latin typeface="Times New Roman" panose="02020603050405020304" pitchFamily="18" charset="0"/>
                              <a:cs typeface="Times New Roman" panose="02020603050405020304" pitchFamily="18" charset="0"/>
                            </a:rPr>
                            <a:t>~ 500MB/s   </a:t>
                          </a:r>
                          <a:endParaRPr lang="zh-CN" altLang="en-US" sz="1600" b="1" dirty="0" smtClean="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solidFill>
                          <a:schemeClr val="bg1">
                            <a:lumMod val="85000"/>
                          </a:schemeClr>
                        </a:solidFill>
                      </a:tcPr>
                    </a:tc>
                  </a:tr>
                  <a:tr h="335280">
                    <a:tc>
                      <a:txBody>
                        <a:bodyPr/>
                        <a:lstStyle/>
                        <a:p>
                          <a:r>
                            <a:rPr lang="en-US" altLang="zh-CN" sz="1600" dirty="0" smtClean="0">
                              <a:solidFill>
                                <a:schemeClr val="tx1"/>
                              </a:solidFill>
                              <a:latin typeface="Times New Roman" panose="02020603050405020304" pitchFamily="18" charset="0"/>
                              <a:ea typeface="华文细黑"/>
                              <a:cs typeface="Times New Roman" panose="02020603050405020304" pitchFamily="18" charset="0"/>
                            </a:rPr>
                            <a:t>Energy Range</a:t>
                          </a:r>
                          <a:endParaRPr lang="zh-CN" altLang="en-US" sz="1600" dirty="0">
                            <a:solidFill>
                              <a:schemeClr val="tx1"/>
                            </a:solidFill>
                            <a:latin typeface="Times New Roman" panose="02020603050405020304" pitchFamily="18" charset="0"/>
                            <a:ea typeface="华文细黑"/>
                            <a:cs typeface="Times New Roman" panose="02020603050405020304" pitchFamily="18" charset="0"/>
                          </a:endParaRPr>
                        </a:p>
                      </a:txBody>
                      <a:tcPr>
                        <a:lnT w="12700" cap="flat" cmpd="sng" algn="ctr">
                          <a:solidFill>
                            <a:srgbClr val="00B050"/>
                          </a:solidFill>
                          <a:prstDash val="solid"/>
                          <a:round/>
                          <a:headEnd type="none" w="med" len="med"/>
                          <a:tailEnd type="none" w="med" len="med"/>
                        </a:lnT>
                        <a:solidFill>
                          <a:schemeClr val="bg1">
                            <a:lumMod val="85000"/>
                          </a:schemeClr>
                        </a:solidFill>
                      </a:tcPr>
                    </a:tc>
                    <a:tc>
                      <a:txBody>
                        <a:bodyPr/>
                        <a:lstStyle/>
                        <a:p>
                          <a:r>
                            <a:rPr lang="en-US" altLang="zh-CN" sz="1600" b="1" dirty="0" smtClean="0">
                              <a:solidFill>
                                <a:schemeClr val="tx1"/>
                              </a:solidFill>
                              <a:latin typeface="Times New Roman" panose="02020603050405020304" pitchFamily="18" charset="0"/>
                              <a:cs typeface="Times New Roman" panose="02020603050405020304" pitchFamily="18" charset="0"/>
                            </a:rPr>
                            <a:t>0.25-1.0</a:t>
                          </a:r>
                          <a:r>
                            <a:rPr lang="en-US" altLang="zh-CN" sz="1600" b="1" baseline="0" dirty="0" smtClean="0">
                              <a:solidFill>
                                <a:schemeClr val="tx1"/>
                              </a:solidFill>
                              <a:latin typeface="Times New Roman" panose="02020603050405020304" pitchFamily="18" charset="0"/>
                              <a:cs typeface="Times New Roman" panose="02020603050405020304" pitchFamily="18" charset="0"/>
                            </a:rPr>
                            <a:t> GeV/u</a:t>
                          </a:r>
                          <a:endParaRPr lang="zh-CN" altLang="en-US" sz="1600" b="1" baseline="30000" dirty="0">
                            <a:solidFill>
                              <a:schemeClr val="tx1"/>
                            </a:solidFill>
                            <a:latin typeface="Times New Roman" panose="02020603050405020304" pitchFamily="18" charset="0"/>
                            <a:cs typeface="Times New Roman" panose="02020603050405020304" pitchFamily="18" charset="0"/>
                          </a:endParaRPr>
                        </a:p>
                      </a:txBody>
                      <a:tcPr>
                        <a:lnT w="12700" cap="flat" cmpd="sng" algn="ctr">
                          <a:solidFill>
                            <a:srgbClr val="00B050"/>
                          </a:solidFill>
                          <a:prstDash val="solid"/>
                          <a:round/>
                          <a:headEnd type="none" w="med" len="med"/>
                          <a:tailEnd type="none" w="med" len="med"/>
                        </a:lnT>
                        <a:solidFill>
                          <a:schemeClr val="bg1">
                            <a:lumMod val="85000"/>
                          </a:schemeClr>
                        </a:solidFill>
                      </a:tcPr>
                    </a:tc>
                  </a:tr>
                </a:tbl>
              </a:graphicData>
            </a:graphic>
          </p:graphicFrame>
        </mc:Fallback>
      </mc:AlternateContent>
    </p:spTree>
    <p:extLst>
      <p:ext uri="{BB962C8B-B14F-4D97-AF65-F5344CB8AC3E}">
        <p14:creationId xmlns:p14="http://schemas.microsoft.com/office/powerpoint/2010/main" val="6426055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AC00F5A-8047-4312-86D3-7A7046DFD8D3}"/>
              </a:ext>
            </a:extLst>
          </p:cNvPr>
          <p:cNvSpPr txBox="1"/>
          <p:nvPr/>
        </p:nvSpPr>
        <p:spPr>
          <a:xfrm>
            <a:off x="322867" y="59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The Phase Space Coverage</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3">
            <a:extLst>
              <a:ext uri="{FF2B5EF4-FFF2-40B4-BE49-F238E27FC236}">
                <a16:creationId xmlns:a16="http://schemas.microsoft.com/office/drawing/2014/main" xmlns="" id="{67FE99AA-80FD-4DE4-BFF1-4512E90BB34B}"/>
              </a:ext>
            </a:extLst>
          </p:cNvPr>
          <p:cNvSpPr txBox="1"/>
          <p:nvPr/>
        </p:nvSpPr>
        <p:spPr>
          <a:xfrm>
            <a:off x="5292469" y="867111"/>
            <a:ext cx="3490562" cy="579967"/>
          </a:xfrm>
          <a:prstGeom prst="rect">
            <a:avLst/>
          </a:prstGeom>
          <a:solidFill>
            <a:schemeClr val="bg1"/>
          </a:solidFill>
        </p:spPr>
        <p:txBody>
          <a:bodyPr wrap="square" rtlCol="0">
            <a:spAutoFit/>
          </a:bodyPr>
          <a:lstStyle/>
          <a:p>
            <a:pPr>
              <a:lnSpc>
                <a:spcPct val="150000"/>
              </a:lnSpc>
            </a:pPr>
            <a:r>
              <a:rPr lang="en-US" altLang="zh-CN" sz="2400" b="1" dirty="0" smtClean="0">
                <a:latin typeface="Times New Roman" panose="02020603050405020304" pitchFamily="18" charset="0"/>
                <a:cs typeface="Times New Roman" panose="02020603050405020304" pitchFamily="18" charset="0"/>
              </a:rPr>
              <a:t>Midrapidity acceptance</a:t>
            </a:r>
            <a:endParaRPr lang="zh-CN" altLang="en-US" sz="2400" b="1" dirty="0">
              <a:latin typeface="Times New Roman" panose="02020603050405020304" pitchFamily="18" charset="0"/>
              <a:cs typeface="Times New Roman" panose="02020603050405020304" pitchFamily="18" charset="0"/>
            </a:endParaRPr>
          </a:p>
        </p:txBody>
      </p:sp>
      <p:sp>
        <p:nvSpPr>
          <p:cNvPr id="9" name="文本框 3">
            <a:extLst>
              <a:ext uri="{FF2B5EF4-FFF2-40B4-BE49-F238E27FC236}">
                <a16:creationId xmlns:a16="http://schemas.microsoft.com/office/drawing/2014/main" xmlns="" id="{67FE99AA-80FD-4DE4-BFF1-4512E90BB34B}"/>
              </a:ext>
            </a:extLst>
          </p:cNvPr>
          <p:cNvSpPr txBox="1"/>
          <p:nvPr/>
        </p:nvSpPr>
        <p:spPr>
          <a:xfrm>
            <a:off x="0" y="847533"/>
            <a:ext cx="4282018" cy="646331"/>
          </a:xfrm>
          <a:prstGeom prst="rect">
            <a:avLst/>
          </a:prstGeom>
          <a:solidFill>
            <a:schemeClr val="bg1"/>
          </a:solidFill>
        </p:spPr>
        <p:txBody>
          <a:bodyPr wrap="square" rtlCol="0">
            <a:spAutoFit/>
          </a:bodyPr>
          <a:lstStyle/>
          <a:p>
            <a:pPr>
              <a:lnSpc>
                <a:spcPct val="150000"/>
              </a:lnSpc>
            </a:pPr>
            <a:r>
              <a:rPr lang="en-US" altLang="zh-CN" sz="2400" b="1" dirty="0" smtClean="0">
                <a:latin typeface="Times New Roman" panose="02020603050405020304" pitchFamily="18" charset="0"/>
                <a:cs typeface="Times New Roman" panose="02020603050405020304" pitchFamily="18" charset="0"/>
              </a:rPr>
              <a:t>Forward rapidity acceptance</a:t>
            </a:r>
            <a:endParaRPr lang="zh-CN" altLang="en-US" sz="2400" b="1" dirty="0">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37459" y="1355377"/>
            <a:ext cx="8979541" cy="5502624"/>
            <a:chOff x="37459" y="1355377"/>
            <a:chExt cx="8979541" cy="5502624"/>
          </a:xfrm>
        </p:grpSpPr>
        <p:pic>
          <p:nvPicPr>
            <p:cNvPr id="4" name="图片 3">
              <a:extLst>
                <a:ext uri="{FF2B5EF4-FFF2-40B4-BE49-F238E27FC236}">
                  <a16:creationId xmlns:a16="http://schemas.microsoft.com/office/drawing/2014/main" xmlns="" id="{65352987-F017-49F5-AFBF-3DD4D0755139}"/>
                </a:ext>
              </a:extLst>
            </p:cNvPr>
            <p:cNvPicPr>
              <a:picLocks noChangeAspect="1"/>
            </p:cNvPicPr>
            <p:nvPr/>
          </p:nvPicPr>
          <p:blipFill>
            <a:blip r:embed="rId3"/>
            <a:stretch>
              <a:fillRect/>
            </a:stretch>
          </p:blipFill>
          <p:spPr>
            <a:xfrm>
              <a:off x="37459" y="1355377"/>
              <a:ext cx="4262539" cy="2568923"/>
            </a:xfrm>
            <a:prstGeom prst="rect">
              <a:avLst/>
            </a:prstGeom>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4191000" y="1549866"/>
              <a:ext cx="4826000" cy="2514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p:cNvPicPr>
            <p:nvPr/>
          </p:nvPicPr>
          <p:blipFill>
            <a:blip r:embed="rId5"/>
            <a:stretch>
              <a:fillRect/>
            </a:stretch>
          </p:blipFill>
          <p:spPr>
            <a:xfrm>
              <a:off x="37459" y="3924301"/>
              <a:ext cx="4244083" cy="2933700"/>
            </a:xfrm>
            <a:prstGeom prst="rect">
              <a:avLst/>
            </a:prstGeom>
          </p:spPr>
        </p:pic>
        <p:pic>
          <p:nvPicPr>
            <p:cNvPr id="16" name="Picture 3"/>
            <p:cNvPicPr>
              <a:picLocks noChangeAspect="1"/>
            </p:cNvPicPr>
            <p:nvPr/>
          </p:nvPicPr>
          <p:blipFill>
            <a:blip r:embed="rId6"/>
            <a:stretch>
              <a:fillRect/>
            </a:stretch>
          </p:blipFill>
          <p:spPr>
            <a:xfrm>
              <a:off x="4657537" y="4064233"/>
              <a:ext cx="4249131" cy="2702962"/>
            </a:xfrm>
            <a:prstGeom prst="rect">
              <a:avLst/>
            </a:prstGeom>
          </p:spPr>
        </p:pic>
        <p:sp>
          <p:nvSpPr>
            <p:cNvPr id="18" name="文本框 3">
              <a:extLst>
                <a:ext uri="{FF2B5EF4-FFF2-40B4-BE49-F238E27FC236}">
                  <a16:creationId xmlns:a16="http://schemas.microsoft.com/office/drawing/2014/main" xmlns="" id="{67FE99AA-80FD-4DE4-BFF1-4512E90BB34B}"/>
                </a:ext>
              </a:extLst>
            </p:cNvPr>
            <p:cNvSpPr txBox="1"/>
            <p:nvPr/>
          </p:nvSpPr>
          <p:spPr>
            <a:xfrm>
              <a:off x="5152769" y="1644528"/>
              <a:ext cx="943231" cy="461665"/>
            </a:xfrm>
            <a:prstGeom prst="rect">
              <a:avLst/>
            </a:prstGeom>
            <a:noFill/>
          </p:spPr>
          <p:txBody>
            <a:bodyPr wrap="square" lIns="0" tIns="0" rIns="0" bIns="0" rtlCol="0">
              <a:spAutoFit/>
            </a:bodyPr>
            <a:lstStyle/>
            <a:p>
              <a:pPr>
                <a:lnSpc>
                  <a:spcPct val="150000"/>
                </a:lnSpc>
              </a:pPr>
              <a:r>
                <a:rPr lang="en-US" altLang="zh-CN" sz="2000" b="1" dirty="0" smtClean="0">
                  <a:latin typeface="Times New Roman" panose="02020603050405020304" pitchFamily="18" charset="0"/>
                  <a:cs typeface="Times New Roman" panose="02020603050405020304" pitchFamily="18" charset="0"/>
                </a:rPr>
                <a:t>TPC</a:t>
              </a:r>
              <a:endParaRPr lang="zh-CN" altLang="en-US" sz="2000" b="1" dirty="0">
                <a:latin typeface="Times New Roman" panose="02020603050405020304" pitchFamily="18" charset="0"/>
                <a:cs typeface="Times New Roman" panose="02020603050405020304" pitchFamily="18" charset="0"/>
              </a:endParaRPr>
            </a:p>
          </p:txBody>
        </p:sp>
        <p:sp>
          <p:nvSpPr>
            <p:cNvPr id="19" name="文本框 3">
              <a:extLst>
                <a:ext uri="{FF2B5EF4-FFF2-40B4-BE49-F238E27FC236}">
                  <a16:creationId xmlns:a16="http://schemas.microsoft.com/office/drawing/2014/main" xmlns="" id="{67FE99AA-80FD-4DE4-BFF1-4512E90BB34B}"/>
                </a:ext>
              </a:extLst>
            </p:cNvPr>
            <p:cNvSpPr txBox="1"/>
            <p:nvPr/>
          </p:nvSpPr>
          <p:spPr>
            <a:xfrm>
              <a:off x="517269" y="1646095"/>
              <a:ext cx="828932" cy="415498"/>
            </a:xfrm>
            <a:prstGeom prst="rect">
              <a:avLst/>
            </a:prstGeom>
            <a:solidFill>
              <a:schemeClr val="bg1"/>
            </a:solidFill>
          </p:spPr>
          <p:txBody>
            <a:bodyPr wrap="square" lIns="0" tIns="0" rIns="0" bIns="0" rtlCol="0">
              <a:spAutoFit/>
            </a:bodyPr>
            <a:lstStyle/>
            <a:p>
              <a:pPr>
                <a:lnSpc>
                  <a:spcPct val="150000"/>
                </a:lnSpc>
              </a:pPr>
              <a:r>
                <a:rPr lang="en-US" altLang="zh-CN" b="1" dirty="0" smtClean="0">
                  <a:latin typeface="Times New Roman" panose="02020603050405020304" pitchFamily="18" charset="0"/>
                  <a:cs typeface="Times New Roman" panose="02020603050405020304" pitchFamily="18" charset="0"/>
                </a:rPr>
                <a:t>MWDC</a:t>
              </a:r>
              <a:endParaRPr lang="zh-CN" altLang="en-US" b="1" dirty="0">
                <a:latin typeface="Times New Roman" panose="02020603050405020304" pitchFamily="18" charset="0"/>
                <a:cs typeface="Times New Roman" panose="02020603050405020304" pitchFamily="18" charset="0"/>
              </a:endParaRPr>
            </a:p>
          </p:txBody>
        </p:sp>
      </p:grpSp>
      <p:sp>
        <p:nvSpPr>
          <p:cNvPr id="20" name="文本框 3">
            <a:extLst>
              <a:ext uri="{FF2B5EF4-FFF2-40B4-BE49-F238E27FC236}">
                <a16:creationId xmlns:a16="http://schemas.microsoft.com/office/drawing/2014/main" xmlns="" id="{67FE99AA-80FD-4DE4-BFF1-4512E90BB34B}"/>
              </a:ext>
            </a:extLst>
          </p:cNvPr>
          <p:cNvSpPr txBox="1"/>
          <p:nvPr/>
        </p:nvSpPr>
        <p:spPr>
          <a:xfrm>
            <a:off x="3045028" y="1877678"/>
            <a:ext cx="599872" cy="507831"/>
          </a:xfrm>
          <a:prstGeom prst="rect">
            <a:avLst/>
          </a:prstGeom>
          <a:noFill/>
        </p:spPr>
        <p:txBody>
          <a:bodyPr wrap="square" rtlCol="0">
            <a:spAutoFit/>
          </a:bodyPr>
          <a:lstStyle/>
          <a:p>
            <a:pPr>
              <a:lnSpc>
                <a:spcPct val="150000"/>
              </a:lnSpc>
            </a:pPr>
            <a:r>
              <a:rPr lang="en-US" altLang="zh-CN" b="1" dirty="0" smtClean="0">
                <a:latin typeface="Times New Roman" panose="02020603050405020304" pitchFamily="18" charset="0"/>
                <a:cs typeface="Times New Roman" panose="02020603050405020304" pitchFamily="18" charset="0"/>
              </a:rPr>
              <a:t>30</a:t>
            </a:r>
            <a:r>
              <a:rPr lang="en-US" altLang="zh-CN" b="1" dirty="0" smtClean="0">
                <a:latin typeface="Times New Roman" panose="02020603050405020304" pitchFamily="18" charset="0"/>
                <a:cs typeface="Times New Roman" panose="02020603050405020304" pitchFamily="18" charset="0"/>
                <a:sym typeface="Symbol"/>
              </a:rPr>
              <a:t></a:t>
            </a:r>
            <a:endParaRPr lang="zh-CN" altLang="en-US" b="1" dirty="0">
              <a:latin typeface="Times New Roman" panose="02020603050405020304" pitchFamily="18" charset="0"/>
              <a:cs typeface="Times New Roman" panose="02020603050405020304" pitchFamily="18" charset="0"/>
            </a:endParaRPr>
          </a:p>
        </p:txBody>
      </p:sp>
      <p:sp>
        <p:nvSpPr>
          <p:cNvPr id="21" name="文本框 3">
            <a:extLst>
              <a:ext uri="{FF2B5EF4-FFF2-40B4-BE49-F238E27FC236}">
                <a16:creationId xmlns:a16="http://schemas.microsoft.com/office/drawing/2014/main" xmlns="" id="{67FE99AA-80FD-4DE4-BFF1-4512E90BB34B}"/>
              </a:ext>
            </a:extLst>
          </p:cNvPr>
          <p:cNvSpPr txBox="1"/>
          <p:nvPr/>
        </p:nvSpPr>
        <p:spPr>
          <a:xfrm>
            <a:off x="3459264" y="2309309"/>
            <a:ext cx="599872" cy="507831"/>
          </a:xfrm>
          <a:prstGeom prst="rect">
            <a:avLst/>
          </a:prstGeom>
          <a:noFill/>
        </p:spPr>
        <p:txBody>
          <a:bodyPr wrap="square" rtlCol="0">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2</a:t>
            </a:r>
            <a:r>
              <a:rPr lang="en-US" altLang="zh-CN" b="1" dirty="0" smtClean="0">
                <a:latin typeface="Times New Roman" panose="02020603050405020304" pitchFamily="18" charset="0"/>
                <a:cs typeface="Times New Roman" panose="02020603050405020304" pitchFamily="18" charset="0"/>
              </a:rPr>
              <a:t>0</a:t>
            </a:r>
            <a:r>
              <a:rPr lang="en-US" altLang="zh-CN" b="1" dirty="0" smtClean="0">
                <a:latin typeface="Times New Roman" panose="02020603050405020304" pitchFamily="18" charset="0"/>
                <a:cs typeface="Times New Roman" panose="02020603050405020304" pitchFamily="18" charset="0"/>
                <a:sym typeface="Symbol"/>
              </a:rPr>
              <a:t></a:t>
            </a:r>
            <a:endParaRPr lang="zh-CN" altLang="en-US" b="1" dirty="0">
              <a:latin typeface="Times New Roman" panose="02020603050405020304" pitchFamily="18" charset="0"/>
              <a:cs typeface="Times New Roman" panose="02020603050405020304" pitchFamily="18" charset="0"/>
            </a:endParaRPr>
          </a:p>
        </p:txBody>
      </p:sp>
      <p:sp>
        <p:nvSpPr>
          <p:cNvPr id="22" name="文本框 3">
            <a:extLst>
              <a:ext uri="{FF2B5EF4-FFF2-40B4-BE49-F238E27FC236}">
                <a16:creationId xmlns:a16="http://schemas.microsoft.com/office/drawing/2014/main" xmlns="" id="{67FE99AA-80FD-4DE4-BFF1-4512E90BB34B}"/>
              </a:ext>
            </a:extLst>
          </p:cNvPr>
          <p:cNvSpPr txBox="1"/>
          <p:nvPr/>
        </p:nvSpPr>
        <p:spPr>
          <a:xfrm>
            <a:off x="3459264" y="3109409"/>
            <a:ext cx="599872" cy="507831"/>
          </a:xfrm>
          <a:prstGeom prst="rect">
            <a:avLst/>
          </a:prstGeom>
          <a:noFill/>
        </p:spPr>
        <p:txBody>
          <a:bodyPr wrap="square" rtlCol="0">
            <a:spAutoFit/>
          </a:bodyPr>
          <a:lstStyle/>
          <a:p>
            <a:pPr>
              <a:lnSpc>
                <a:spcPct val="150000"/>
              </a:lnSpc>
            </a:pPr>
            <a:r>
              <a:rPr lang="en-US" altLang="zh-CN" b="1" dirty="0" smtClean="0">
                <a:latin typeface="Times New Roman" panose="02020603050405020304" pitchFamily="18" charset="0"/>
                <a:cs typeface="Times New Roman" panose="02020603050405020304" pitchFamily="18" charset="0"/>
              </a:rPr>
              <a:t>10</a:t>
            </a:r>
            <a:r>
              <a:rPr lang="en-US" altLang="zh-CN" b="1" dirty="0" smtClean="0">
                <a:latin typeface="Times New Roman" panose="02020603050405020304" pitchFamily="18" charset="0"/>
                <a:cs typeface="Times New Roman" panose="02020603050405020304" pitchFamily="18" charset="0"/>
                <a:sym typeface="Symbol"/>
              </a:rPr>
              <a:t></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0521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AC00F5A-8047-4312-86D3-7A7046DFD8D3}"/>
              </a:ext>
            </a:extLst>
          </p:cNvPr>
          <p:cNvSpPr txBox="1"/>
          <p:nvPr/>
        </p:nvSpPr>
        <p:spPr>
          <a:xfrm>
            <a:off x="322867" y="59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The Magnet R&amp;D</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33B1C735-91B1-44E8-A92F-6304CC0E967B}"/>
              </a:ext>
            </a:extLst>
          </p:cNvPr>
          <p:cNvPicPr>
            <a:picLocks noChangeAspect="1"/>
          </p:cNvPicPr>
          <p:nvPr/>
        </p:nvPicPr>
        <p:blipFill>
          <a:blip r:embed="rId3"/>
          <a:stretch>
            <a:fillRect/>
          </a:stretch>
        </p:blipFill>
        <p:spPr>
          <a:xfrm>
            <a:off x="5122634" y="891373"/>
            <a:ext cx="4008665" cy="4159260"/>
          </a:xfrm>
          <a:prstGeom prst="rect">
            <a:avLst/>
          </a:prstGeom>
        </p:spPr>
      </p:pic>
      <p:graphicFrame>
        <p:nvGraphicFramePr>
          <p:cNvPr id="13" name="表格 17">
            <a:extLst>
              <a:ext uri="{FF2B5EF4-FFF2-40B4-BE49-F238E27FC236}">
                <a16:creationId xmlns:a16="http://schemas.microsoft.com/office/drawing/2014/main" xmlns="" id="{90D345D7-E1C4-4049-A1E6-37DA28C354E9}"/>
              </a:ext>
            </a:extLst>
          </p:cNvPr>
          <p:cNvGraphicFramePr>
            <a:graphicFrameLocks noGrp="1"/>
          </p:cNvGraphicFramePr>
          <p:nvPr>
            <p:extLst>
              <p:ext uri="{D42A27DB-BD31-4B8C-83A1-F6EECF244321}">
                <p14:modId xmlns:p14="http://schemas.microsoft.com/office/powerpoint/2010/main" val="1582600074"/>
              </p:ext>
            </p:extLst>
          </p:nvPr>
        </p:nvGraphicFramePr>
        <p:xfrm>
          <a:off x="322867" y="962206"/>
          <a:ext cx="4696208" cy="2595880"/>
        </p:xfrm>
        <a:graphic>
          <a:graphicData uri="http://schemas.openxmlformats.org/drawingml/2006/table">
            <a:tbl>
              <a:tblPr firstRow="1" bandRow="1">
                <a:tableStyleId>{073A0DAA-6AF3-43AB-8588-CEC1D06C72B9}</a:tableStyleId>
              </a:tblPr>
              <a:tblGrid>
                <a:gridCol w="2750533">
                  <a:extLst>
                    <a:ext uri="{9D8B030D-6E8A-4147-A177-3AD203B41FA5}">
                      <a16:colId xmlns:a16="http://schemas.microsoft.com/office/drawing/2014/main" xmlns="" val="1974413484"/>
                    </a:ext>
                  </a:extLst>
                </a:gridCol>
                <a:gridCol w="1945675">
                  <a:extLst>
                    <a:ext uri="{9D8B030D-6E8A-4147-A177-3AD203B41FA5}">
                      <a16:colId xmlns:a16="http://schemas.microsoft.com/office/drawing/2014/main" xmlns="" val="2480623403"/>
                    </a:ext>
                  </a:extLst>
                </a:gridCol>
              </a:tblGrid>
              <a:tr h="370840">
                <a:tc>
                  <a:txBody>
                    <a:bodyPr/>
                    <a:lstStyle/>
                    <a:p>
                      <a:r>
                        <a:rPr lang="en-US" altLang="zh-CN" dirty="0" smtClean="0">
                          <a:solidFill>
                            <a:schemeClr val="tx1"/>
                          </a:solidFill>
                          <a:latin typeface="Times New Roman" panose="02020603050405020304" pitchFamily="18" charset="0"/>
                          <a:cs typeface="Times New Roman" panose="02020603050405020304" pitchFamily="18" charset="0"/>
                        </a:rPr>
                        <a:t>Parameters</a:t>
                      </a:r>
                      <a:endParaRPr lang="zh-CN" altLang="en-US" dirty="0">
                        <a:solidFill>
                          <a:schemeClr val="tx1"/>
                        </a:solidFill>
                        <a:latin typeface="Times New Roman" panose="02020603050405020304" pitchFamily="18" charset="0"/>
                        <a:cs typeface="Times New Roman" panose="02020603050405020304" pitchFamily="18" charset="0"/>
                      </a:endParaRPr>
                    </a:p>
                  </a:txBody>
                  <a:tcPr>
                    <a:lnB w="12700" cap="flat" cmpd="sng" algn="ctr">
                      <a:solidFill>
                        <a:schemeClr val="accent6">
                          <a:lumMod val="50000"/>
                        </a:schemeClr>
                      </a:solidFill>
                      <a:prstDash val="solid"/>
                      <a:round/>
                      <a:headEnd type="none" w="med" len="med"/>
                      <a:tailEnd type="none" w="med" len="med"/>
                    </a:lnB>
                    <a:noFill/>
                  </a:tcPr>
                </a:tc>
                <a:tc>
                  <a:txBody>
                    <a:bodyPr/>
                    <a:lstStyle/>
                    <a:p>
                      <a:r>
                        <a:rPr lang="en-US" altLang="zh-CN" dirty="0" smtClean="0">
                          <a:solidFill>
                            <a:schemeClr val="tx1"/>
                          </a:solidFill>
                          <a:latin typeface="Times New Roman" panose="02020603050405020304" pitchFamily="18" charset="0"/>
                          <a:cs typeface="Times New Roman" panose="02020603050405020304" pitchFamily="18" charset="0"/>
                        </a:rPr>
                        <a:t>Performance </a:t>
                      </a:r>
                      <a:endParaRPr lang="zh-CN" altLang="en-US" dirty="0">
                        <a:solidFill>
                          <a:schemeClr val="tx1"/>
                        </a:solidFill>
                        <a:latin typeface="Times New Roman" panose="02020603050405020304" pitchFamily="18" charset="0"/>
                        <a:cs typeface="Times New Roman" panose="02020603050405020304" pitchFamily="18" charset="0"/>
                      </a:endParaRPr>
                    </a:p>
                  </a:txBody>
                  <a:tcPr>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2263707891"/>
                  </a:ext>
                </a:extLst>
              </a:tr>
              <a:tr h="370840">
                <a:tc>
                  <a:txBody>
                    <a:bodyPr/>
                    <a:lstStyle/>
                    <a:p>
                      <a:r>
                        <a:rPr lang="en-US" altLang="zh-CN" dirty="0" smtClean="0">
                          <a:latin typeface="Times New Roman" panose="02020603050405020304" pitchFamily="18" charset="0"/>
                          <a:cs typeface="Times New Roman" panose="02020603050405020304" pitchFamily="18" charset="0"/>
                        </a:rPr>
                        <a:t>Central Field</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r>
                        <a:rPr lang="en-US" altLang="zh-CN" dirty="0">
                          <a:latin typeface="Times New Roman" panose="02020603050405020304" pitchFamily="18" charset="0"/>
                          <a:cs typeface="Times New Roman" panose="02020603050405020304" pitchFamily="18" charset="0"/>
                        </a:rPr>
                        <a:t>0.5 T</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266606737"/>
                  </a:ext>
                </a:extLst>
              </a:tr>
              <a:tr h="370840">
                <a:tc>
                  <a:txBody>
                    <a:bodyPr/>
                    <a:lstStyle/>
                    <a:p>
                      <a:r>
                        <a:rPr lang="en-US" altLang="zh-CN" dirty="0" smtClean="0">
                          <a:latin typeface="Times New Roman" panose="02020603050405020304" pitchFamily="18" charset="0"/>
                          <a:cs typeface="Times New Roman" panose="02020603050405020304" pitchFamily="18" charset="0"/>
                        </a:rPr>
                        <a:t>Uniform range</a:t>
                      </a:r>
                      <a:r>
                        <a:rPr lang="zh-CN" altLang="en-US" dirty="0" smtClean="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mm</a:t>
                      </a:r>
                      <a:r>
                        <a:rPr lang="zh-CN" altLang="en-US" dirty="0">
                          <a:latin typeface="Times New Roman" panose="02020603050405020304" pitchFamily="18" charset="0"/>
                          <a:cs typeface="Times New Roman" panose="02020603050405020304" pitchFamily="18" charset="0"/>
                        </a:rPr>
                        <a:t>）</a:t>
                      </a: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r>
                        <a:rPr lang="en-US" altLang="zh-CN" dirty="0">
                          <a:latin typeface="Times New Roman" panose="02020603050405020304" pitchFamily="18" charset="0"/>
                          <a:cs typeface="Times New Roman" panose="02020603050405020304" pitchFamily="18" charset="0"/>
                        </a:rPr>
                        <a:t>1200×800×900</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3351252916"/>
                  </a:ext>
                </a:extLst>
              </a:tr>
              <a:tr h="370840">
                <a:tc>
                  <a:txBody>
                    <a:bodyPr/>
                    <a:lstStyle/>
                    <a:p>
                      <a:r>
                        <a:rPr lang="en-US" altLang="zh-CN" dirty="0" smtClean="0">
                          <a:latin typeface="Times New Roman" panose="02020603050405020304" pitchFamily="18" charset="0"/>
                          <a:cs typeface="Times New Roman" panose="02020603050405020304" pitchFamily="18" charset="0"/>
                        </a:rPr>
                        <a:t>Uniformity</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r>
                        <a:rPr lang="en-US" altLang="zh-CN" dirty="0">
                          <a:latin typeface="Times New Roman" panose="02020603050405020304" pitchFamily="18" charset="0"/>
                          <a:cs typeface="Times New Roman" panose="02020603050405020304" pitchFamily="18" charset="0"/>
                        </a:rPr>
                        <a:t>±2.5%</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2910363730"/>
                  </a:ext>
                </a:extLst>
              </a:tr>
              <a:tr h="370840">
                <a:tc>
                  <a:txBody>
                    <a:bodyPr/>
                    <a:lstStyle/>
                    <a:p>
                      <a:r>
                        <a:rPr lang="en-US" altLang="zh-CN" dirty="0" smtClean="0">
                          <a:latin typeface="Times New Roman" panose="02020603050405020304" pitchFamily="18" charset="0"/>
                          <a:cs typeface="Times New Roman" panose="02020603050405020304" pitchFamily="18" charset="0"/>
                        </a:rPr>
                        <a:t>Current in operation</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r>
                        <a:rPr lang="en-US" altLang="zh-CN" dirty="0">
                          <a:latin typeface="Times New Roman" panose="02020603050405020304" pitchFamily="18" charset="0"/>
                          <a:cs typeface="Times New Roman" panose="02020603050405020304" pitchFamily="18" charset="0"/>
                        </a:rPr>
                        <a:t>231 A</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2891828569"/>
                  </a:ext>
                </a:extLst>
              </a:tr>
              <a:tr h="370840">
                <a:tc>
                  <a:txBody>
                    <a:bodyPr/>
                    <a:lstStyle/>
                    <a:p>
                      <a:r>
                        <a:rPr lang="en-US" altLang="zh-CN" dirty="0" smtClean="0">
                          <a:latin typeface="Times New Roman" panose="02020603050405020304" pitchFamily="18" charset="0"/>
                          <a:cs typeface="Times New Roman" panose="02020603050405020304" pitchFamily="18" charset="0"/>
                        </a:rPr>
                        <a:t>Inductance</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r>
                        <a:rPr lang="en-US" altLang="zh-CN" dirty="0">
                          <a:latin typeface="Times New Roman" panose="02020603050405020304" pitchFamily="18" charset="0"/>
                          <a:cs typeface="Times New Roman" panose="02020603050405020304" pitchFamily="18" charset="0"/>
                        </a:rPr>
                        <a:t>98.6 H</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1568384664"/>
                  </a:ext>
                </a:extLst>
              </a:tr>
              <a:tr h="370840">
                <a:tc>
                  <a:txBody>
                    <a:bodyPr/>
                    <a:lstStyle/>
                    <a:p>
                      <a:r>
                        <a:rPr lang="en-US" altLang="zh-CN" dirty="0" smtClean="0">
                          <a:latin typeface="Times New Roman" panose="02020603050405020304" pitchFamily="18" charset="0"/>
                          <a:cs typeface="Times New Roman" panose="02020603050405020304" pitchFamily="18" charset="0"/>
                        </a:rPr>
                        <a:t>Energy Storage</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noFill/>
                  </a:tcPr>
                </a:tc>
                <a:tc>
                  <a:txBody>
                    <a:bodyPr/>
                    <a:lstStyle/>
                    <a:p>
                      <a:r>
                        <a:rPr lang="en-US" altLang="zh-CN" dirty="0">
                          <a:latin typeface="Times New Roman" panose="02020603050405020304" pitchFamily="18" charset="0"/>
                          <a:cs typeface="Times New Roman" panose="02020603050405020304" pitchFamily="18" charset="0"/>
                        </a:rPr>
                        <a:t>2.63 MJ</a:t>
                      </a:r>
                      <a:endParaRPr lang="zh-CN" altLang="en-US" dirty="0">
                        <a:latin typeface="Times New Roman" panose="02020603050405020304" pitchFamily="18" charset="0"/>
                        <a:cs typeface="Times New Roman" panose="02020603050405020304" pitchFamily="18" charset="0"/>
                      </a:endParaRPr>
                    </a:p>
                  </a:txBody>
                  <a:tcPr>
                    <a:lnT w="12700" cap="flat" cmpd="sng" algn="ctr">
                      <a:solidFill>
                        <a:schemeClr val="accent6">
                          <a:lumMod val="50000"/>
                        </a:schemeClr>
                      </a:solidFill>
                      <a:prstDash val="solid"/>
                      <a:round/>
                      <a:headEnd type="none" w="med" len="med"/>
                      <a:tailEnd type="none" w="med" len="med"/>
                    </a:lnT>
                    <a:noFill/>
                  </a:tcPr>
                </a:tc>
                <a:extLst>
                  <a:ext uri="{0D108BD9-81ED-4DB2-BD59-A6C34878D82A}">
                    <a16:rowId xmlns:a16="http://schemas.microsoft.com/office/drawing/2014/main" xmlns="" val="919371155"/>
                  </a:ext>
                </a:extLst>
              </a:tr>
            </a:tbl>
          </a:graphicData>
        </a:graphic>
      </p:graphicFrame>
      <p:pic>
        <p:nvPicPr>
          <p:cNvPr id="14" name="图片 13">
            <a:extLst>
              <a:ext uri="{FF2B5EF4-FFF2-40B4-BE49-F238E27FC236}">
                <a16:creationId xmlns:a16="http://schemas.microsoft.com/office/drawing/2014/main" xmlns="" id="{892B2050-7A1A-4D8C-8E3F-6930E19C13D8}"/>
              </a:ext>
            </a:extLst>
          </p:cNvPr>
          <p:cNvPicPr>
            <a:picLocks noChangeAspect="1"/>
          </p:cNvPicPr>
          <p:nvPr/>
        </p:nvPicPr>
        <p:blipFill>
          <a:blip r:embed="rId4"/>
          <a:stretch>
            <a:fillRect/>
          </a:stretch>
        </p:blipFill>
        <p:spPr>
          <a:xfrm>
            <a:off x="322867" y="3836153"/>
            <a:ext cx="3813704" cy="2892428"/>
          </a:xfrm>
          <a:prstGeom prst="rect">
            <a:avLst/>
          </a:prstGeom>
        </p:spPr>
      </p:pic>
      <p:sp>
        <p:nvSpPr>
          <p:cNvPr id="15" name="文本框 3">
            <a:extLst>
              <a:ext uri="{FF2B5EF4-FFF2-40B4-BE49-F238E27FC236}">
                <a16:creationId xmlns:a16="http://schemas.microsoft.com/office/drawing/2014/main" xmlns="" id="{67FE99AA-80FD-4DE4-BFF1-4512E90BB34B}"/>
              </a:ext>
            </a:extLst>
          </p:cNvPr>
          <p:cNvSpPr txBox="1"/>
          <p:nvPr/>
        </p:nvSpPr>
        <p:spPr>
          <a:xfrm>
            <a:off x="4327071" y="5605668"/>
            <a:ext cx="4816929" cy="579967"/>
          </a:xfrm>
          <a:prstGeom prst="rect">
            <a:avLst/>
          </a:prstGeom>
          <a:noFill/>
        </p:spPr>
        <p:txBody>
          <a:bodyPr wrap="square" rtlCol="0">
            <a:spAutoFit/>
          </a:bodyPr>
          <a:lstStyle/>
          <a:p>
            <a:pPr>
              <a:lnSpc>
                <a:spcPct val="150000"/>
              </a:lnSpc>
            </a:pPr>
            <a:r>
              <a:rPr lang="en-US" altLang="zh-CN" sz="2400" b="1" dirty="0" smtClean="0">
                <a:latin typeface="Times New Roman" panose="02020603050405020304" pitchFamily="18" charset="0"/>
                <a:cs typeface="Times New Roman" panose="02020603050405020304" pitchFamily="18" charset="0"/>
              </a:rPr>
              <a:t>B </a:t>
            </a:r>
            <a:r>
              <a:rPr lang="en-US" altLang="zh-CN" sz="2400" dirty="0" smtClean="0">
                <a:latin typeface="Times New Roman" panose="02020603050405020304" pitchFamily="18" charset="0"/>
                <a:cs typeface="Times New Roman" panose="02020603050405020304" pitchFamily="18" charset="0"/>
              </a:rPr>
              <a:t>Field uniformity in design </a:t>
            </a:r>
            <a:r>
              <a:rPr lang="en-US" altLang="zh-CN" sz="2400" b="1" dirty="0" smtClean="0">
                <a:latin typeface="Times New Roman" panose="02020603050405020304" pitchFamily="18" charset="0"/>
                <a:cs typeface="Times New Roman" panose="02020603050405020304" pitchFamily="18" charset="0"/>
              </a:rPr>
              <a:t>2.2%</a:t>
            </a:r>
            <a:endParaRPr lang="zh-CN" altLang="en-US" sz="2400" b="1" dirty="0">
              <a:latin typeface="Times New Roman" panose="02020603050405020304" pitchFamily="18" charset="0"/>
              <a:cs typeface="Times New Roman" panose="02020603050405020304" pitchFamily="18" charset="0"/>
            </a:endParaRPr>
          </a:p>
        </p:txBody>
      </p:sp>
      <p:cxnSp>
        <p:nvCxnSpPr>
          <p:cNvPr id="4" name="直接箭头连接符 3"/>
          <p:cNvCxnSpPr/>
          <p:nvPr/>
        </p:nvCxnSpPr>
        <p:spPr>
          <a:xfrm flipH="1">
            <a:off x="4330700" y="6259286"/>
            <a:ext cx="431074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4774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xmlns="" id="{4AFC2D8B-6BE7-491B-AA24-729816610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7056" y="3821239"/>
            <a:ext cx="3946944" cy="2960209"/>
          </a:xfrm>
          <a:prstGeom prst="rect">
            <a:avLst/>
          </a:prstGeom>
        </p:spPr>
      </p:pic>
      <p:sp>
        <p:nvSpPr>
          <p:cNvPr id="2" name="文本框 1">
            <a:extLst>
              <a:ext uri="{FF2B5EF4-FFF2-40B4-BE49-F238E27FC236}">
                <a16:creationId xmlns:a16="http://schemas.microsoft.com/office/drawing/2014/main" xmlns="" id="{0AC00F5A-8047-4312-86D3-7A7046DFD8D3}"/>
              </a:ext>
            </a:extLst>
          </p:cNvPr>
          <p:cNvSpPr txBox="1"/>
          <p:nvPr/>
        </p:nvSpPr>
        <p:spPr>
          <a:xfrm>
            <a:off x="322867" y="59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CEE TPC </a:t>
            </a:r>
            <a:r>
              <a:rPr lang="zh-CN" altLang="en-US" dirty="0" smtClean="0">
                <a:latin typeface="Times New Roman" panose="02020603050405020304" pitchFamily="18" charset="0"/>
                <a:cs typeface="Times New Roman" panose="02020603050405020304" pitchFamily="18" charset="0"/>
              </a:rPr>
              <a:t>预研</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102634" y="902767"/>
            <a:ext cx="5865331" cy="3706265"/>
            <a:chOff x="414243" y="989581"/>
            <a:chExt cx="5865331" cy="3706265"/>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5656" t="3247" r="2453"/>
            <a:stretch/>
          </p:blipFill>
          <p:spPr>
            <a:xfrm>
              <a:off x="414243" y="989581"/>
              <a:ext cx="3859490" cy="3706265"/>
            </a:xfrm>
            <a:prstGeom prst="rect">
              <a:avLst/>
            </a:prstGeom>
          </p:spPr>
        </p:pic>
        <p:sp>
          <p:nvSpPr>
            <p:cNvPr id="9" name="文本框 3">
              <a:extLst>
                <a:ext uri="{FF2B5EF4-FFF2-40B4-BE49-F238E27FC236}">
                  <a16:creationId xmlns:a16="http://schemas.microsoft.com/office/drawing/2014/main" xmlns="" id="{67FE99AA-80FD-4DE4-BFF1-4512E90BB34B}"/>
                </a:ext>
              </a:extLst>
            </p:cNvPr>
            <p:cNvSpPr txBox="1"/>
            <p:nvPr/>
          </p:nvSpPr>
          <p:spPr>
            <a:xfrm>
              <a:off x="4197533" y="2476500"/>
              <a:ext cx="1891394" cy="463973"/>
            </a:xfrm>
            <a:prstGeom prst="rect">
              <a:avLst/>
            </a:prstGeom>
            <a:noFill/>
          </p:spPr>
          <p:txBody>
            <a:bodyPr wrap="square" rtlCol="0">
              <a:spAutoFit/>
            </a:bodyPr>
            <a:lstStyle/>
            <a:p>
              <a:pPr>
                <a:lnSpc>
                  <a:spcPct val="150000"/>
                </a:lnSpc>
              </a:pPr>
              <a:r>
                <a:rPr lang="en-US" altLang="zh-CN" b="1" dirty="0" smtClean="0">
                  <a:solidFill>
                    <a:srgbClr val="FF0000"/>
                  </a:solidFill>
                  <a:latin typeface="Times New Roman" panose="02020603050405020304" pitchFamily="18" charset="0"/>
                  <a:cs typeface="Times New Roman" panose="02020603050405020304" pitchFamily="18" charset="0"/>
                </a:rPr>
                <a:t>TPC Vol</a:t>
              </a:r>
              <a:r>
                <a:rPr lang="en-US" altLang="zh-CN" b="1" dirty="0">
                  <a:solidFill>
                    <a:srgbClr val="FF0000"/>
                  </a:solidFill>
                  <a:latin typeface="Times New Roman" panose="02020603050405020304" pitchFamily="18" charset="0"/>
                  <a:cs typeface="Times New Roman" panose="02020603050405020304" pitchFamily="18" charset="0"/>
                </a:rPr>
                <a: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5" name="文本框 3">
              <a:extLst>
                <a:ext uri="{FF2B5EF4-FFF2-40B4-BE49-F238E27FC236}">
                  <a16:creationId xmlns:a16="http://schemas.microsoft.com/office/drawing/2014/main" xmlns="" id="{67FE99AA-80FD-4DE4-BFF1-4512E90BB34B}"/>
                </a:ext>
              </a:extLst>
            </p:cNvPr>
            <p:cNvSpPr txBox="1"/>
            <p:nvPr/>
          </p:nvSpPr>
          <p:spPr>
            <a:xfrm>
              <a:off x="4159285" y="1290314"/>
              <a:ext cx="2120289" cy="458074"/>
            </a:xfrm>
            <a:prstGeom prst="rect">
              <a:avLst/>
            </a:prstGeom>
            <a:noFill/>
          </p:spPr>
          <p:txBody>
            <a:bodyPr wrap="square" rtlCol="0">
              <a:spAutoFit/>
            </a:bodyPr>
            <a:lstStyle/>
            <a:p>
              <a:pPr>
                <a:lnSpc>
                  <a:spcPct val="150000"/>
                </a:lnSpc>
              </a:pPr>
              <a:r>
                <a:rPr lang="en-US" altLang="zh-CN" b="1" dirty="0" smtClean="0">
                  <a:solidFill>
                    <a:srgbClr val="FF0000"/>
                  </a:solidFill>
                  <a:latin typeface="Times New Roman" panose="02020603050405020304" pitchFamily="18" charset="0"/>
                  <a:cs typeface="Times New Roman" panose="02020603050405020304" pitchFamily="18" charset="0"/>
                </a:rPr>
                <a:t>TPC FEE</a:t>
              </a:r>
              <a:endParaRPr lang="zh-CN" altLang="en-US" b="1" dirty="0">
                <a:solidFill>
                  <a:srgbClr val="FF0000"/>
                </a:solidFill>
                <a:latin typeface="Times New Roman" panose="02020603050405020304" pitchFamily="18" charset="0"/>
                <a:cs typeface="Times New Roman" panose="02020603050405020304" pitchFamily="18" charset="0"/>
              </a:endParaRPr>
            </a:p>
          </p:txBody>
        </p:sp>
        <p:cxnSp>
          <p:nvCxnSpPr>
            <p:cNvPr id="4" name="直接箭头连接符 3"/>
            <p:cNvCxnSpPr/>
            <p:nvPr/>
          </p:nvCxnSpPr>
          <p:spPr>
            <a:xfrm>
              <a:off x="2956224" y="2768600"/>
              <a:ext cx="131750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3162300" y="1559557"/>
              <a:ext cx="107318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3">
              <a:extLst>
                <a:ext uri="{FF2B5EF4-FFF2-40B4-BE49-F238E27FC236}">
                  <a16:creationId xmlns:a16="http://schemas.microsoft.com/office/drawing/2014/main" xmlns="" id="{67FE99AA-80FD-4DE4-BFF1-4512E90BB34B}"/>
                </a:ext>
              </a:extLst>
            </p:cNvPr>
            <p:cNvSpPr txBox="1"/>
            <p:nvPr/>
          </p:nvSpPr>
          <p:spPr>
            <a:xfrm>
              <a:off x="4222932" y="3362520"/>
              <a:ext cx="1891394" cy="458074"/>
            </a:xfrm>
            <a:prstGeom prst="rect">
              <a:avLst/>
            </a:prstGeom>
            <a:noFill/>
          </p:spPr>
          <p:txBody>
            <a:bodyPr wrap="square" rtlCol="0">
              <a:spAutoFit/>
            </a:bodyPr>
            <a:lstStyle/>
            <a:p>
              <a:pPr>
                <a:lnSpc>
                  <a:spcPct val="150000"/>
                </a:lnSpc>
              </a:pPr>
              <a:r>
                <a:rPr lang="en-US" altLang="zh-CN" b="1" dirty="0" smtClean="0">
                  <a:solidFill>
                    <a:srgbClr val="FF0000"/>
                  </a:solidFill>
                  <a:latin typeface="Times New Roman" panose="02020603050405020304" pitchFamily="18" charset="0"/>
                  <a:cs typeface="Times New Roman" panose="02020603050405020304" pitchFamily="18" charset="0"/>
                </a:rPr>
                <a:t>iTOF</a:t>
              </a:r>
              <a:endParaRPr lang="zh-CN" altLang="en-US" b="1" dirty="0">
                <a:solidFill>
                  <a:srgbClr val="FF0000"/>
                </a:solidFill>
                <a:latin typeface="Times New Roman" panose="02020603050405020304" pitchFamily="18" charset="0"/>
                <a:cs typeface="Times New Roman" panose="02020603050405020304" pitchFamily="18" charset="0"/>
              </a:endParaRPr>
            </a:p>
          </p:txBody>
        </p:sp>
        <p:cxnSp>
          <p:nvCxnSpPr>
            <p:cNvPr id="16" name="直接箭头连接符 15"/>
            <p:cNvCxnSpPr/>
            <p:nvPr/>
          </p:nvCxnSpPr>
          <p:spPr>
            <a:xfrm>
              <a:off x="3500530" y="3642357"/>
              <a:ext cx="77320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0" name="表格 6">
                <a:extLst>
                  <a:ext uri="{FF2B5EF4-FFF2-40B4-BE49-F238E27FC236}">
                    <a16:creationId xmlns:a16="http://schemas.microsoft.com/office/drawing/2014/main" xmlns="" id="{0FC72F41-E549-4CF6-BB52-B2F0F2886EF4}"/>
                  </a:ext>
                </a:extLst>
              </p:cNvPr>
              <p:cNvGraphicFramePr>
                <a:graphicFrameLocks noGrp="1"/>
              </p:cNvGraphicFramePr>
              <p:nvPr>
                <p:extLst>
                  <p:ext uri="{D42A27DB-BD31-4B8C-83A1-F6EECF244321}">
                    <p14:modId xmlns:p14="http://schemas.microsoft.com/office/powerpoint/2010/main" val="1604415955"/>
                  </p:ext>
                </p:extLst>
              </p:nvPr>
            </p:nvGraphicFramePr>
            <p:xfrm>
              <a:off x="89934" y="4645042"/>
              <a:ext cx="3859490" cy="2148564"/>
            </p:xfrm>
            <a:graphic>
              <a:graphicData uri="http://schemas.openxmlformats.org/drawingml/2006/table">
                <a:tbl>
                  <a:tblPr firstRow="1" bandRow="1">
                    <a:tableStyleId>{F5AB1C69-6EDB-4FF4-983F-18BD219EF322}</a:tableStyleId>
                  </a:tblPr>
                  <a:tblGrid>
                    <a:gridCol w="1910756">
                      <a:extLst>
                        <a:ext uri="{9D8B030D-6E8A-4147-A177-3AD203B41FA5}">
                          <a16:colId xmlns:a16="http://schemas.microsoft.com/office/drawing/2014/main" xmlns="" val="2092269220"/>
                        </a:ext>
                      </a:extLst>
                    </a:gridCol>
                    <a:gridCol w="1948734">
                      <a:extLst>
                        <a:ext uri="{9D8B030D-6E8A-4147-A177-3AD203B41FA5}">
                          <a16:colId xmlns:a16="http://schemas.microsoft.com/office/drawing/2014/main" xmlns="" val="553288645"/>
                        </a:ext>
                      </a:extLst>
                    </a:gridCol>
                  </a:tblGrid>
                  <a:tr h="322691">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TPC Parameters</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Value</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7466289"/>
                      </a:ext>
                    </a:extLst>
                  </a:tr>
                  <a:tr h="463634">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Channels</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11000</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891103652"/>
                      </a:ext>
                    </a:extLst>
                  </a:tr>
                  <a:tr h="277766">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Volume</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14:m>
                            <m:oMath xmlns:m="http://schemas.openxmlformats.org/officeDocument/2006/math">
                              <m:r>
                                <a:rPr lang="en-US" altLang="zh-CN" sz="1400" b="1" i="1" smtClean="0">
                                  <a:solidFill>
                                    <a:schemeClr val="tx1"/>
                                  </a:solidFill>
                                  <a:latin typeface="Cambria Math"/>
                                  <a:cs typeface="Times New Roman" panose="02020603050405020304" pitchFamily="18" charset="0"/>
                                </a:rPr>
                                <m:t>𝟐</m:t>
                              </m:r>
                              <m:r>
                                <a:rPr lang="en-US" altLang="zh-CN" sz="1400" b="1" i="1" smtClean="0">
                                  <a:solidFill>
                                    <a:schemeClr val="tx1"/>
                                  </a:solidFill>
                                  <a:latin typeface="Cambria Math"/>
                                  <a:ea typeface="Cambria Math"/>
                                  <a:cs typeface="Times New Roman" panose="02020603050405020304" pitchFamily="18" charset="0"/>
                                </a:rPr>
                                <m:t>×</m:t>
                              </m:r>
                              <m:r>
                                <a:rPr lang="en-US" altLang="zh-CN" sz="1400" b="1" i="1" smtClean="0">
                                  <a:solidFill>
                                    <a:schemeClr val="tx1"/>
                                  </a:solidFill>
                                  <a:latin typeface="Cambria Math"/>
                                  <a:ea typeface="Cambria Math"/>
                                  <a:cs typeface="Times New Roman" panose="02020603050405020304" pitchFamily="18" charset="0"/>
                                </a:rPr>
                                <m:t>𝟖𝟎</m:t>
                              </m:r>
                              <m:r>
                                <a:rPr lang="en-US" altLang="zh-CN" sz="1400" b="1" i="1" smtClean="0">
                                  <a:solidFill>
                                    <a:schemeClr val="tx1"/>
                                  </a:solidFill>
                                  <a:latin typeface="Cambria Math"/>
                                  <a:ea typeface="Cambria Math"/>
                                  <a:cs typeface="Times New Roman" panose="02020603050405020304" pitchFamily="18" charset="0"/>
                                </a:rPr>
                                <m:t>×</m:t>
                              </m:r>
                              <m:r>
                                <a:rPr lang="en-US" altLang="zh-CN" sz="1400" b="1" i="1" smtClean="0">
                                  <a:solidFill>
                                    <a:schemeClr val="tx1"/>
                                  </a:solidFill>
                                  <a:latin typeface="Cambria Math"/>
                                  <a:ea typeface="Cambria Math"/>
                                  <a:cs typeface="Times New Roman" panose="02020603050405020304" pitchFamily="18" charset="0"/>
                                </a:rPr>
                                <m:t>𝟖𝟎</m:t>
                              </m:r>
                              <m:r>
                                <a:rPr lang="en-US" altLang="zh-CN" sz="1400" b="1" i="1" smtClean="0">
                                  <a:solidFill>
                                    <a:schemeClr val="tx1"/>
                                  </a:solidFill>
                                  <a:latin typeface="Cambria Math"/>
                                  <a:ea typeface="Cambria Math"/>
                                  <a:cs typeface="Times New Roman" panose="02020603050405020304" pitchFamily="18" charset="0"/>
                                </a:rPr>
                                <m:t>×</m:t>
                              </m:r>
                              <m:r>
                                <a:rPr lang="en-US" altLang="zh-CN" sz="1400" b="1" i="1" smtClean="0">
                                  <a:solidFill>
                                    <a:schemeClr val="tx1"/>
                                  </a:solidFill>
                                  <a:latin typeface="Cambria Math"/>
                                  <a:ea typeface="Cambria Math"/>
                                  <a:cs typeface="Times New Roman" panose="02020603050405020304" pitchFamily="18" charset="0"/>
                                </a:rPr>
                                <m:t>𝟗𝟎</m:t>
                              </m:r>
                              <m:r>
                                <a:rPr lang="en-US" altLang="zh-CN" sz="1400" b="1" i="0" smtClean="0">
                                  <a:solidFill>
                                    <a:schemeClr val="tx1"/>
                                  </a:solidFill>
                                  <a:latin typeface="Cambria Math"/>
                                  <a:ea typeface="Cambria Math"/>
                                  <a:cs typeface="Times New Roman" panose="02020603050405020304" pitchFamily="18" charset="0"/>
                                </a:rPr>
                                <m:t>  </m:t>
                              </m:r>
                            </m:oMath>
                          </a14:m>
                          <a:r>
                            <a:rPr lang="en-US" altLang="zh-CN" sz="1400" b="1" dirty="0" smtClean="0">
                              <a:solidFill>
                                <a:schemeClr val="tx1"/>
                              </a:solidFill>
                              <a:latin typeface="Times New Roman" panose="02020603050405020304" pitchFamily="18" charset="0"/>
                              <a:cs typeface="Times New Roman" panose="02020603050405020304" pitchFamily="18" charset="0"/>
                            </a:rPr>
                            <a:t>m</a:t>
                          </a:r>
                          <a:r>
                            <a:rPr lang="en-US" altLang="zh-CN" sz="1400" b="1" baseline="30000" dirty="0" smtClean="0">
                              <a:solidFill>
                                <a:schemeClr val="tx1"/>
                              </a:solidFill>
                              <a:latin typeface="Times New Roman" panose="02020603050405020304" pitchFamily="18" charset="0"/>
                              <a:cs typeface="Times New Roman" panose="02020603050405020304" pitchFamily="18" charset="0"/>
                            </a:rPr>
                            <a:t>2</a:t>
                          </a:r>
                          <a:endParaRPr lang="zh-CN" altLang="en-US" sz="1400" b="1" baseline="3000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603595042"/>
                      </a:ext>
                    </a:extLst>
                  </a:tr>
                  <a:tr h="277766">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1" i="1" smtClean="0">
                                        <a:solidFill>
                                          <a:schemeClr val="tx1"/>
                                        </a:solidFill>
                                        <a:latin typeface="Cambria Math"/>
                                      </a:rPr>
                                    </m:ctrlPr>
                                  </m:sSubPr>
                                  <m:e>
                                    <m:r>
                                      <a:rPr lang="zh-CN" altLang="en-US" sz="1400" b="1" i="1" smtClean="0">
                                        <a:solidFill>
                                          <a:schemeClr val="tx1"/>
                                        </a:solidFill>
                                        <a:latin typeface="Cambria Math"/>
                                      </a:rPr>
                                      <m:t>𝝈</m:t>
                                    </m:r>
                                  </m:e>
                                  <m:sub>
                                    <m:r>
                                      <a:rPr lang="en-US" altLang="zh-CN" sz="1400" b="1" i="1" smtClean="0">
                                        <a:solidFill>
                                          <a:schemeClr val="tx1"/>
                                        </a:solidFill>
                                        <a:latin typeface="Cambria Math"/>
                                      </a:rPr>
                                      <m:t>𝒙𝒛</m:t>
                                    </m:r>
                                  </m:sub>
                                </m:sSub>
                              </m:oMath>
                            </m:oMathPara>
                          </a14:m>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baseline="0" dirty="0" smtClean="0">
                              <a:solidFill>
                                <a:schemeClr val="tx1"/>
                              </a:solidFill>
                              <a:latin typeface="Times New Roman" panose="02020603050405020304" pitchFamily="18" charset="0"/>
                              <a:cs typeface="Times New Roman" panose="02020603050405020304" pitchFamily="18" charset="0"/>
                            </a:rPr>
                            <a:t>300 </a:t>
                          </a:r>
                          <a:r>
                            <a:rPr lang="en-US" altLang="zh-CN" sz="1400" b="1" baseline="0" dirty="0" smtClean="0">
                              <a:solidFill>
                                <a:schemeClr val="tx1"/>
                              </a:solidFill>
                              <a:latin typeface="Times New Roman" panose="02020603050405020304" pitchFamily="18" charset="0"/>
                              <a:cs typeface="Times New Roman" panose="02020603050405020304" pitchFamily="18" charset="0"/>
                              <a:sym typeface="Symbol"/>
                            </a:rPr>
                            <a:t>m</a:t>
                          </a:r>
                          <a:endParaRPr lang="zh-CN" altLang="en-US" sz="1400" b="1" baseline="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78654294"/>
                      </a:ext>
                    </a:extLst>
                  </a:tr>
                  <a:tr h="322691">
                    <a:tc>
                      <a:txBody>
                        <a:bodyPr/>
                        <a:lstStyle/>
                        <a:p>
                          <a:pPr algn="ctr"/>
                          <a:r>
                            <a:rPr lang="en-US" altLang="zh-CN" sz="1400" b="1" baseline="0" dirty="0" smtClean="0">
                              <a:solidFill>
                                <a:schemeClr val="tx1"/>
                              </a:solidFill>
                              <a:latin typeface="Times New Roman" panose="02020603050405020304" pitchFamily="18" charset="0"/>
                              <a:cs typeface="Times New Roman" panose="02020603050405020304" pitchFamily="18" charset="0"/>
                            </a:rPr>
                            <a:t>Track seperation </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3 cm</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35503815"/>
                      </a:ext>
                    </a:extLst>
                  </a:tr>
                  <a:tr h="417359">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Momentum</a:t>
                          </a:r>
                          <a:r>
                            <a:rPr lang="en-US" altLang="zh-CN" sz="1400" b="1" baseline="0" dirty="0" smtClean="0">
                              <a:solidFill>
                                <a:schemeClr val="tx1"/>
                              </a:solidFill>
                              <a:latin typeface="Times New Roman" panose="02020603050405020304" pitchFamily="18" charset="0"/>
                              <a:cs typeface="Times New Roman" panose="02020603050405020304" pitchFamily="18" charset="0"/>
                            </a:rPr>
                            <a:t> resolution</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5%</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0057622"/>
                      </a:ext>
                    </a:extLst>
                  </a:tr>
                </a:tbl>
              </a:graphicData>
            </a:graphic>
          </p:graphicFrame>
        </mc:Choice>
        <mc:Fallback xmlns="">
          <p:graphicFrame>
            <p:nvGraphicFramePr>
              <p:cNvPr id="20" name="表格 6">
                <a:extLst>
                  <a:ext uri="{FF2B5EF4-FFF2-40B4-BE49-F238E27FC236}">
                    <a16:creationId xmlns:a16="http://schemas.microsoft.com/office/drawing/2014/main" xmlns="" id="{0FC72F41-E549-4CF6-BB52-B2F0F2886EF4}"/>
                  </a:ext>
                </a:extLst>
              </p:cNvPr>
              <p:cNvGraphicFramePr>
                <a:graphicFrameLocks noGrp="1"/>
              </p:cNvGraphicFramePr>
              <p:nvPr>
                <p:extLst>
                  <p:ext uri="{D42A27DB-BD31-4B8C-83A1-F6EECF244321}">
                    <p14:modId xmlns:p14="http://schemas.microsoft.com/office/powerpoint/2010/main" val="1761445852"/>
                  </p:ext>
                </p:extLst>
              </p:nvPr>
            </p:nvGraphicFramePr>
            <p:xfrm>
              <a:off x="89934" y="4645042"/>
              <a:ext cx="3859490" cy="2148564"/>
            </p:xfrm>
            <a:graphic>
              <a:graphicData uri="http://schemas.openxmlformats.org/drawingml/2006/table">
                <a:tbl>
                  <a:tblPr firstRow="1" bandRow="1">
                    <a:tableStyleId>{F5AB1C69-6EDB-4FF4-983F-18BD219EF322}</a:tableStyleId>
                  </a:tblPr>
                  <a:tblGrid>
                    <a:gridCol w="1910756">
                      <a:extLst>
                        <a:ext uri="{9D8B030D-6E8A-4147-A177-3AD203B41FA5}">
                          <a16:colId xmlns:a16="http://schemas.microsoft.com/office/drawing/2014/main" xmlns="" val="2092269220"/>
                        </a:ext>
                      </a:extLst>
                    </a:gridCol>
                    <a:gridCol w="1948734">
                      <a:extLst>
                        <a:ext uri="{9D8B030D-6E8A-4147-A177-3AD203B41FA5}">
                          <a16:colId xmlns:a16="http://schemas.microsoft.com/office/drawing/2014/main" xmlns="" val="553288645"/>
                        </a:ext>
                      </a:extLst>
                    </a:gridCol>
                  </a:tblGrid>
                  <a:tr h="335280">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TPC Parameters</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Value</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7466289"/>
                      </a:ext>
                    </a:extLst>
                  </a:tr>
                  <a:tr h="463634">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Channels</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11000</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891103652"/>
                      </a:ext>
                    </a:extLst>
                  </a:tr>
                  <a:tr h="304800">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Volume</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endParaRPr lang="zh-CN"/>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blipFill rotWithShape="1">
                          <a:blip r:embed="rId5"/>
                          <a:stretch>
                            <a:fillRect l="-98125" t="-268000" b="-344000"/>
                          </a:stretch>
                        </a:blipFill>
                      </a:tcPr>
                    </a:tc>
                    <a:extLst>
                      <a:ext uri="{0D108BD9-81ED-4DB2-BD59-A6C34878D82A}">
                        <a16:rowId xmlns:a16="http://schemas.microsoft.com/office/drawing/2014/main" xmlns="" val="2603595042"/>
                      </a:ext>
                    </a:extLst>
                  </a:tr>
                  <a:tr h="304800">
                    <a:tc>
                      <a:txBody>
                        <a:bodyPr/>
                        <a:lstStyle/>
                        <a:p>
                          <a:endParaRPr lang="zh-CN"/>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blipFill rotWithShape="1">
                          <a:blip r:embed="rId5"/>
                          <a:stretch>
                            <a:fillRect l="-319" t="-368000" r="-102236" b="-244000"/>
                          </a:stretch>
                        </a:blipFill>
                      </a:tcPr>
                    </a:tc>
                    <a:tc>
                      <a:txBody>
                        <a:bodyPr/>
                        <a:lstStyle/>
                        <a:p>
                          <a:pPr algn="ctr"/>
                          <a:r>
                            <a:rPr lang="en-US" altLang="zh-CN" sz="1400" b="1" baseline="0" dirty="0" smtClean="0">
                              <a:solidFill>
                                <a:schemeClr val="tx1"/>
                              </a:solidFill>
                              <a:latin typeface="Times New Roman" panose="02020603050405020304" pitchFamily="18" charset="0"/>
                              <a:cs typeface="Times New Roman" panose="02020603050405020304" pitchFamily="18" charset="0"/>
                            </a:rPr>
                            <a:t>300 </a:t>
                          </a:r>
                          <a:r>
                            <a:rPr lang="en-US" altLang="zh-CN" sz="1400" b="1" baseline="0" dirty="0" smtClean="0">
                              <a:solidFill>
                                <a:schemeClr val="tx1"/>
                              </a:solidFill>
                              <a:latin typeface="Times New Roman" panose="02020603050405020304" pitchFamily="18" charset="0"/>
                              <a:cs typeface="Times New Roman" panose="02020603050405020304" pitchFamily="18" charset="0"/>
                              <a:sym typeface="Symbol"/>
                            </a:rPr>
                            <a:t>m</a:t>
                          </a:r>
                          <a:endParaRPr lang="zh-CN" altLang="en-US" sz="1400" b="1" baseline="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78654294"/>
                      </a:ext>
                    </a:extLst>
                  </a:tr>
                  <a:tr h="322691">
                    <a:tc>
                      <a:txBody>
                        <a:bodyPr/>
                        <a:lstStyle/>
                        <a:p>
                          <a:pPr algn="ctr"/>
                          <a:r>
                            <a:rPr lang="en-US" altLang="zh-CN" sz="1400" b="1" baseline="0" dirty="0" smtClean="0">
                              <a:solidFill>
                                <a:schemeClr val="tx1"/>
                              </a:solidFill>
                              <a:latin typeface="Times New Roman" panose="02020603050405020304" pitchFamily="18" charset="0"/>
                              <a:cs typeface="Times New Roman" panose="02020603050405020304" pitchFamily="18" charset="0"/>
                            </a:rPr>
                            <a:t>Track seperation </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3 cm</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35503815"/>
                      </a:ext>
                    </a:extLst>
                  </a:tr>
                  <a:tr h="417359">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Momentum</a:t>
                          </a:r>
                          <a:r>
                            <a:rPr lang="en-US" altLang="zh-CN" sz="1400" b="1" baseline="0" dirty="0" smtClean="0">
                              <a:solidFill>
                                <a:schemeClr val="tx1"/>
                              </a:solidFill>
                              <a:latin typeface="Times New Roman" panose="02020603050405020304" pitchFamily="18" charset="0"/>
                              <a:cs typeface="Times New Roman" panose="02020603050405020304" pitchFamily="18" charset="0"/>
                            </a:rPr>
                            <a:t> resolution</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5%</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0057622"/>
                      </a:ext>
                    </a:extLst>
                  </a:tr>
                </a:tbl>
              </a:graphicData>
            </a:graphic>
          </p:graphicFrame>
        </mc:Fallback>
      </mc:AlternateContent>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785" y="915467"/>
            <a:ext cx="4181321" cy="148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矩形 17"/>
          <p:cNvSpPr/>
          <p:nvPr/>
        </p:nvSpPr>
        <p:spPr>
          <a:xfrm>
            <a:off x="5701808" y="2291556"/>
            <a:ext cx="2671565" cy="458074"/>
          </a:xfrm>
          <a:prstGeom prst="rect">
            <a:avLst/>
          </a:prstGeom>
        </p:spPr>
        <p:txBody>
          <a:bodyPr wrap="none">
            <a:spAutoFit/>
          </a:bodyPr>
          <a:lstStyle/>
          <a:p>
            <a:pPr>
              <a:lnSpc>
                <a:spcPct val="150000"/>
              </a:lnSpc>
            </a:pPr>
            <a:r>
              <a:rPr lang="en-US" altLang="zh-CN" b="1" dirty="0" smtClean="0">
                <a:solidFill>
                  <a:srgbClr val="0000FF"/>
                </a:solidFill>
                <a:latin typeface="Times New Roman" panose="02020603050405020304" pitchFamily="18" charset="0"/>
                <a:cs typeface="Times New Roman" panose="02020603050405020304" pitchFamily="18" charset="0"/>
              </a:rPr>
              <a:t>SAMPA +FPGA Readout</a:t>
            </a:r>
            <a:endParaRPr lang="zh-CN" altLang="en-US" b="1" dirty="0">
              <a:solidFill>
                <a:srgbClr val="0000FF"/>
              </a:solidFill>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xmlns="" id="{7C1E624A-5730-487F-B344-018DBCAAF1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53" t="21508" r="26442" b="18487"/>
          <a:stretch/>
        </p:blipFill>
        <p:spPr>
          <a:xfrm>
            <a:off x="4579995" y="2859833"/>
            <a:ext cx="2590533" cy="2464502"/>
          </a:xfrm>
          <a:prstGeom prst="rect">
            <a:avLst/>
          </a:prstGeom>
        </p:spPr>
      </p:pic>
    </p:spTree>
    <p:extLst>
      <p:ext uri="{BB962C8B-B14F-4D97-AF65-F5344CB8AC3E}">
        <p14:creationId xmlns:p14="http://schemas.microsoft.com/office/powerpoint/2010/main" val="29657416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AA7CF4A-7C87-475D-8093-F0FB9534DDC0}"/>
              </a:ext>
            </a:extLst>
          </p:cNvPr>
          <p:cNvPicPr>
            <a:picLocks noChangeAspect="1"/>
          </p:cNvPicPr>
          <p:nvPr/>
        </p:nvPicPr>
        <p:blipFill>
          <a:blip r:embed="rId2"/>
          <a:stretch>
            <a:fillRect/>
          </a:stretch>
        </p:blipFill>
        <p:spPr>
          <a:xfrm>
            <a:off x="4178301" y="3258052"/>
            <a:ext cx="4953000" cy="3339031"/>
          </a:xfrm>
          <a:prstGeom prst="rect">
            <a:avLst/>
          </a:prstGeom>
        </p:spPr>
      </p:pic>
      <p:sp>
        <p:nvSpPr>
          <p:cNvPr id="5" name="文本框 4">
            <a:extLst>
              <a:ext uri="{FF2B5EF4-FFF2-40B4-BE49-F238E27FC236}">
                <a16:creationId xmlns:a16="http://schemas.microsoft.com/office/drawing/2014/main" xmlns="" id="{C99FBBD8-BFDF-48EB-826C-C4D46FFBD488}"/>
              </a:ext>
            </a:extLst>
          </p:cNvPr>
          <p:cNvSpPr txBox="1"/>
          <p:nvPr/>
        </p:nvSpPr>
        <p:spPr>
          <a:xfrm flipH="1">
            <a:off x="3697430" y="121781"/>
            <a:ext cx="3037061" cy="523220"/>
          </a:xfrm>
          <a:prstGeom prst="rect">
            <a:avLst/>
          </a:prstGeom>
          <a:noFill/>
        </p:spPr>
        <p:txBody>
          <a:bodyPr wrap="square" rtlCol="0">
            <a:spAutoFit/>
          </a:bodyPr>
          <a:lstStyle/>
          <a:p>
            <a:r>
              <a:rPr lang="en-US" altLang="zh-CN" sz="2800" dirty="0" smtClean="0">
                <a:latin typeface="Times New Roman" panose="02020603050405020304" pitchFamily="18" charset="0"/>
                <a:cs typeface="Times New Roman" panose="02020603050405020304" pitchFamily="18" charset="0"/>
              </a:rPr>
              <a:t>Fe-55 </a:t>
            </a:r>
            <a:r>
              <a:rPr lang="zh-CN" altLang="en-US" sz="2800" dirty="0" smtClean="0">
                <a:latin typeface="Times New Roman" panose="02020603050405020304" pitchFamily="18" charset="0"/>
                <a:cs typeface="Times New Roman" panose="02020603050405020304" pitchFamily="18" charset="0"/>
              </a:rPr>
              <a:t>放射源测试</a:t>
            </a:r>
            <a:endParaRPr lang="zh-CN" altLang="en-US" sz="2800"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xmlns="" id="{EC8BCA47-6DC9-45F5-84C6-C6D1828625D6}"/>
              </a:ext>
            </a:extLst>
          </p:cNvPr>
          <p:cNvPicPr>
            <a:picLocks noChangeAspect="1"/>
          </p:cNvPicPr>
          <p:nvPr/>
        </p:nvPicPr>
        <p:blipFill>
          <a:blip r:embed="rId3"/>
          <a:stretch>
            <a:fillRect/>
          </a:stretch>
        </p:blipFill>
        <p:spPr>
          <a:xfrm>
            <a:off x="495300" y="794882"/>
            <a:ext cx="8377987" cy="2347099"/>
          </a:xfrm>
          <a:prstGeom prst="rect">
            <a:avLst/>
          </a:prstGeom>
        </p:spPr>
      </p:pic>
      <p:sp>
        <p:nvSpPr>
          <p:cNvPr id="13" name="文本框 12">
            <a:extLst>
              <a:ext uri="{FF2B5EF4-FFF2-40B4-BE49-F238E27FC236}">
                <a16:creationId xmlns:a16="http://schemas.microsoft.com/office/drawing/2014/main" xmlns="" id="{F3F1854A-9FA0-4F7A-8309-88A18A475F94}"/>
              </a:ext>
            </a:extLst>
          </p:cNvPr>
          <p:cNvSpPr txBox="1"/>
          <p:nvPr/>
        </p:nvSpPr>
        <p:spPr>
          <a:xfrm flipH="1">
            <a:off x="6630668" y="4981291"/>
            <a:ext cx="1624332" cy="923330"/>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Energy Resolution in single Block</a:t>
            </a:r>
            <a:endParaRPr lang="zh-CN" altLang="en-US" dirty="0">
              <a:latin typeface="Times New Roman" panose="02020603050405020304" pitchFamily="18" charset="0"/>
              <a:cs typeface="Times New Roman" panose="02020603050405020304" pitchFamily="18" charset="0"/>
            </a:endParaRPr>
          </a:p>
        </p:txBody>
      </p:sp>
      <p:grpSp>
        <p:nvGrpSpPr>
          <p:cNvPr id="2" name="组合 1"/>
          <p:cNvGrpSpPr/>
          <p:nvPr/>
        </p:nvGrpSpPr>
        <p:grpSpPr>
          <a:xfrm>
            <a:off x="301594" y="3124200"/>
            <a:ext cx="2822606" cy="3683042"/>
            <a:chOff x="301594" y="3124200"/>
            <a:chExt cx="2822606" cy="3683042"/>
          </a:xfrm>
        </p:grpSpPr>
        <p:pic>
          <p:nvPicPr>
            <p:cNvPr id="4" name="图片 3">
              <a:extLst>
                <a:ext uri="{FF2B5EF4-FFF2-40B4-BE49-F238E27FC236}">
                  <a16:creationId xmlns:a16="http://schemas.microsoft.com/office/drawing/2014/main" xmlns="" id="{F8EC6C79-34B0-41B9-B838-C1BF72DA9A5D}"/>
                </a:ext>
              </a:extLst>
            </p:cNvPr>
            <p:cNvPicPr>
              <a:picLocks noChangeAspect="1"/>
            </p:cNvPicPr>
            <p:nvPr/>
          </p:nvPicPr>
          <p:blipFill>
            <a:blip r:embed="rId4"/>
            <a:stretch>
              <a:fillRect/>
            </a:stretch>
          </p:blipFill>
          <p:spPr>
            <a:xfrm>
              <a:off x="301594" y="3124200"/>
              <a:ext cx="2784505" cy="3683042"/>
            </a:xfrm>
            <a:prstGeom prst="rect">
              <a:avLst/>
            </a:prstGeom>
          </p:spPr>
        </p:pic>
        <p:sp>
          <p:nvSpPr>
            <p:cNvPr id="14" name="文本框 13">
              <a:extLst>
                <a:ext uri="{FF2B5EF4-FFF2-40B4-BE49-F238E27FC236}">
                  <a16:creationId xmlns:a16="http://schemas.microsoft.com/office/drawing/2014/main" xmlns="" id="{7E88A4A1-0F39-419E-BA81-50B2D4738DD5}"/>
                </a:ext>
              </a:extLst>
            </p:cNvPr>
            <p:cNvSpPr txBox="1"/>
            <p:nvPr/>
          </p:nvSpPr>
          <p:spPr>
            <a:xfrm flipH="1">
              <a:off x="2158600" y="4263040"/>
              <a:ext cx="965600" cy="369332"/>
            </a:xfrm>
            <a:prstGeom prst="rect">
              <a:avLst/>
            </a:prstGeom>
            <a:solidFill>
              <a:schemeClr val="bg1">
                <a:lumMod val="85000"/>
              </a:schemeClr>
            </a:solidFill>
          </p:spPr>
          <p:txBody>
            <a:bodyPr wrap="square" rtlCol="0">
              <a:spAutoFit/>
            </a:bodyPr>
            <a:lstStyle/>
            <a:p>
              <a:r>
                <a:rPr lang="en-US" altLang="zh-CN" dirty="0" smtClean="0">
                  <a:solidFill>
                    <a:srgbClr val="FF0000"/>
                  </a:solidFill>
                  <a:latin typeface="Times New Roman" panose="02020603050405020304" pitchFamily="18" charset="0"/>
                  <a:cs typeface="Times New Roman" panose="02020603050405020304" pitchFamily="18" charset="0"/>
                </a:rPr>
                <a:t>1 Block</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9" name="平行四边形 8">
              <a:extLst>
                <a:ext uri="{FF2B5EF4-FFF2-40B4-BE49-F238E27FC236}">
                  <a16:creationId xmlns:a16="http://schemas.microsoft.com/office/drawing/2014/main" xmlns="" id="{608EAD60-EC93-4853-A302-D89C2B19DFE2}"/>
                </a:ext>
              </a:extLst>
            </p:cNvPr>
            <p:cNvSpPr/>
            <p:nvPr/>
          </p:nvSpPr>
          <p:spPr>
            <a:xfrm rot="3862221">
              <a:off x="1410320" y="4358634"/>
              <a:ext cx="829383" cy="482945"/>
            </a:xfrm>
            <a:prstGeom prst="parallelogram">
              <a:avLst>
                <a:gd name="adj" fmla="val 469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xmlns="" id="{434DD502-4149-4453-AB75-948001E96200}"/>
              </a:ext>
            </a:extLst>
          </p:cNvPr>
          <p:cNvSpPr txBox="1"/>
          <p:nvPr/>
        </p:nvSpPr>
        <p:spPr>
          <a:xfrm flipH="1">
            <a:off x="4069784" y="1089383"/>
            <a:ext cx="1646484" cy="369332"/>
          </a:xfrm>
          <a:prstGeom prst="rect">
            <a:avLst/>
          </a:prstGeom>
          <a:noFill/>
        </p:spPr>
        <p:txBody>
          <a:bodyPr wrap="square" rtlCol="0">
            <a:spAutoFit/>
          </a:bodyPr>
          <a:lstStyle/>
          <a:p>
            <a:r>
              <a:rPr lang="en-US" altLang="zh-CN" dirty="0" smtClean="0">
                <a:solidFill>
                  <a:srgbClr val="FF0000"/>
                </a:solidFill>
              </a:rPr>
              <a:t>Single  event </a:t>
            </a:r>
            <a:endParaRPr lang="zh-CN" altLang="en-US" dirty="0">
              <a:solidFill>
                <a:srgbClr val="FF0000"/>
              </a:solidFill>
            </a:endParaRPr>
          </a:p>
        </p:txBody>
      </p:sp>
      <p:sp>
        <p:nvSpPr>
          <p:cNvPr id="15" name="矩形 14">
            <a:extLst>
              <a:ext uri="{FF2B5EF4-FFF2-40B4-BE49-F238E27FC236}">
                <a16:creationId xmlns:a16="http://schemas.microsoft.com/office/drawing/2014/main" xmlns="" id="{40A5E216-D8E3-4F33-8CB4-1EC9E416656B}"/>
              </a:ext>
            </a:extLst>
          </p:cNvPr>
          <p:cNvSpPr/>
          <p:nvPr/>
        </p:nvSpPr>
        <p:spPr>
          <a:xfrm>
            <a:off x="0" y="6766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 name="文本框 13">
                <a:extLst>
                  <a:ext uri="{FF2B5EF4-FFF2-40B4-BE49-F238E27FC236}">
                    <a16:creationId xmlns:a16="http://schemas.microsoft.com/office/drawing/2014/main" xmlns="" id="{7E88A4A1-0F39-419E-BA81-50B2D4738DD5}"/>
                  </a:ext>
                </a:extLst>
              </p:cNvPr>
              <p:cNvSpPr txBox="1"/>
              <p:nvPr/>
            </p:nvSpPr>
            <p:spPr>
              <a:xfrm flipH="1">
                <a:off x="1473197" y="6359706"/>
                <a:ext cx="1625601" cy="369332"/>
              </a:xfrm>
              <a:prstGeom prst="rect">
                <a:avLst/>
              </a:prstGeom>
              <a:solidFill>
                <a:schemeClr val="bg1">
                  <a:lumMod val="8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a:cs typeface="Times New Roman" panose="02020603050405020304" pitchFamily="18" charset="0"/>
                        </a:rPr>
                        <m:t>4</m:t>
                      </m:r>
                      <m:r>
                        <m:rPr>
                          <m:sty m:val="p"/>
                        </m:rPr>
                        <a:rPr lang="en-US" altLang="zh-CN" i="1">
                          <a:solidFill>
                            <a:srgbClr val="FF0000"/>
                          </a:solidFill>
                          <a:latin typeface="Cambria Math"/>
                          <a:cs typeface="Times New Roman" panose="02020603050405020304" pitchFamily="18" charset="0"/>
                        </a:rPr>
                        <m:t>mm</m:t>
                      </m:r>
                      <m:r>
                        <a:rPr lang="en-US" altLang="zh-CN" b="0" i="1" smtClean="0">
                          <a:solidFill>
                            <a:srgbClr val="FF0000"/>
                          </a:solidFill>
                          <a:latin typeface="Cambria Math"/>
                          <a:ea typeface="Cambria Math"/>
                          <a:cs typeface="Times New Roman" panose="02020603050405020304" pitchFamily="18" charset="0"/>
                        </a:rPr>
                        <m:t>×12</m:t>
                      </m:r>
                      <m:r>
                        <m:rPr>
                          <m:sty m:val="p"/>
                        </m:rPr>
                        <a:rPr lang="en-US" altLang="zh-CN" i="1">
                          <a:solidFill>
                            <a:srgbClr val="FF0000"/>
                          </a:solidFill>
                          <a:latin typeface="Cambria Math"/>
                          <a:ea typeface="Cambria Math"/>
                          <a:cs typeface="Times New Roman" panose="02020603050405020304" pitchFamily="18" charset="0"/>
                        </a:rPr>
                        <m:t>mm</m:t>
                      </m:r>
                    </m:oMath>
                  </m:oMathPara>
                </a14:m>
                <a:endParaRPr lang="zh-CN"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文本框 13">
                <a:extLst>
                  <a:ext uri="{FF2B5EF4-FFF2-40B4-BE49-F238E27FC236}">
                    <a16:creationId xmlns:a16="http://schemas.microsoft.com/office/drawing/2014/main" xmlns="" id="{7E88A4A1-0F39-419E-BA81-50B2D4738DD5}"/>
                  </a:ext>
                </a:extLst>
              </p:cNvPr>
              <p:cNvSpPr txBox="1">
                <a:spLocks noRot="1" noChangeAspect="1" noMove="1" noResize="1" noEditPoints="1" noAdjustHandles="1" noChangeArrowheads="1" noChangeShapeType="1" noTextEdit="1"/>
              </p:cNvSpPr>
              <p:nvPr/>
            </p:nvSpPr>
            <p:spPr>
              <a:xfrm flipH="1">
                <a:off x="1473197" y="6359706"/>
                <a:ext cx="1625601" cy="369332"/>
              </a:xfrm>
              <a:prstGeom prst="rect">
                <a:avLst/>
              </a:prstGeom>
              <a:blipFill rotWithShape="1">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430550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C99FBBD8-BFDF-48EB-826C-C4D46FFBD488}"/>
              </a:ext>
            </a:extLst>
          </p:cNvPr>
          <p:cNvSpPr txBox="1"/>
          <p:nvPr/>
        </p:nvSpPr>
        <p:spPr>
          <a:xfrm flipH="1">
            <a:off x="3099243" y="121781"/>
            <a:ext cx="3635247" cy="584775"/>
          </a:xfrm>
          <a:prstGeom prst="rect">
            <a:avLst/>
          </a:prstGeom>
          <a:noFill/>
        </p:spPr>
        <p:txBody>
          <a:bodyPr wrap="square" rtlCol="0">
            <a:spAutoFit/>
          </a:bodyPr>
          <a:lstStyle/>
          <a:p>
            <a:pPr algn="ctr"/>
            <a:r>
              <a:rPr lang="zh-CN" altLang="en-US" sz="3200" dirty="0">
                <a:latin typeface="Times New Roman" panose="02020603050405020304" pitchFamily="18" charset="0"/>
                <a:cs typeface="Times New Roman" panose="02020603050405020304" pitchFamily="18" charset="0"/>
              </a:rPr>
              <a:t>激</a:t>
            </a:r>
            <a:r>
              <a:rPr lang="zh-CN" altLang="en-US" sz="3200" dirty="0" smtClean="0">
                <a:latin typeface="Times New Roman" panose="02020603050405020304" pitchFamily="18" charset="0"/>
                <a:cs typeface="Times New Roman" panose="02020603050405020304" pitchFamily="18" charset="0"/>
              </a:rPr>
              <a:t>光测试</a:t>
            </a:r>
            <a:endParaRPr lang="zh-CN" altLang="en-US" sz="3200"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xmlns="" id="{40A5E216-D8E3-4F33-8CB4-1EC9E416656B}"/>
              </a:ext>
            </a:extLst>
          </p:cNvPr>
          <p:cNvSpPr/>
          <p:nvPr/>
        </p:nvSpPr>
        <p:spPr>
          <a:xfrm>
            <a:off x="0" y="6766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57DB45A5-1193-475A-BAFF-7D46CC512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5560"/>
            <a:ext cx="4716016" cy="5392440"/>
          </a:xfrm>
          <a:prstGeom prst="rect">
            <a:avLst/>
          </a:prstGeom>
        </p:spPr>
      </p:pic>
      <p:pic>
        <p:nvPicPr>
          <p:cNvPr id="16" name="图片 15">
            <a:extLst>
              <a:ext uri="{FF2B5EF4-FFF2-40B4-BE49-F238E27FC236}">
                <a16:creationId xmlns:a16="http://schemas.microsoft.com/office/drawing/2014/main" xmlns="" id="{EEDBD48A-3DFD-4442-B36B-3F06E49ADB0D}"/>
              </a:ext>
            </a:extLst>
          </p:cNvPr>
          <p:cNvPicPr>
            <a:picLocks noChangeAspect="1"/>
          </p:cNvPicPr>
          <p:nvPr/>
        </p:nvPicPr>
        <p:blipFill>
          <a:blip r:embed="rId3"/>
          <a:stretch>
            <a:fillRect/>
          </a:stretch>
        </p:blipFill>
        <p:spPr>
          <a:xfrm>
            <a:off x="5215960" y="852672"/>
            <a:ext cx="3830891" cy="2936368"/>
          </a:xfrm>
          <a:prstGeom prst="rect">
            <a:avLst/>
          </a:prstGeom>
        </p:spPr>
      </p:pic>
      <p:pic>
        <p:nvPicPr>
          <p:cNvPr id="17" name="图片 16">
            <a:extLst>
              <a:ext uri="{FF2B5EF4-FFF2-40B4-BE49-F238E27FC236}">
                <a16:creationId xmlns:a16="http://schemas.microsoft.com/office/drawing/2014/main" xmlns="" id="{22C4E3A8-0E43-4F82-8687-BA859C5D9255}"/>
              </a:ext>
            </a:extLst>
          </p:cNvPr>
          <p:cNvPicPr>
            <a:picLocks noChangeAspect="1"/>
          </p:cNvPicPr>
          <p:nvPr/>
        </p:nvPicPr>
        <p:blipFill>
          <a:blip r:embed="rId4"/>
          <a:stretch>
            <a:fillRect/>
          </a:stretch>
        </p:blipFill>
        <p:spPr>
          <a:xfrm>
            <a:off x="5215960" y="4033687"/>
            <a:ext cx="3616912" cy="2851697"/>
          </a:xfrm>
          <a:prstGeom prst="rect">
            <a:avLst/>
          </a:prstGeom>
        </p:spPr>
      </p:pic>
      <p:sp>
        <p:nvSpPr>
          <p:cNvPr id="6" name="矩形 5"/>
          <p:cNvSpPr/>
          <p:nvPr/>
        </p:nvSpPr>
        <p:spPr>
          <a:xfrm>
            <a:off x="690991" y="907534"/>
            <a:ext cx="2028248" cy="523220"/>
          </a:xfrm>
          <a:prstGeom prst="rect">
            <a:avLst/>
          </a:prstGeom>
        </p:spPr>
        <p:txBody>
          <a:bodyPr wrap="none">
            <a:spAutoFit/>
          </a:bodyPr>
          <a:lstStyle/>
          <a:p>
            <a:r>
              <a:rPr lang="en-US" altLang="zh-CN" sz="2800" dirty="0">
                <a:latin typeface="Times New Roman" panose="02020603050405020304" pitchFamily="18" charset="0"/>
                <a:cs typeface="Times New Roman" panose="02020603050405020304" pitchFamily="18" charset="0"/>
              </a:rPr>
              <a:t>Laser </a:t>
            </a:r>
            <a:r>
              <a:rPr lang="en-US" altLang="zh-CN" sz="2800" dirty="0" smtClean="0">
                <a:latin typeface="Times New Roman" panose="02020603050405020304" pitchFamily="18" charset="0"/>
                <a:cs typeface="Times New Roman" panose="02020603050405020304" pitchFamily="18" charset="0"/>
              </a:rPr>
              <a:t>Tracks</a:t>
            </a:r>
            <a:endParaRPr lang="zh-CN" altLang="en-US" sz="2800" dirty="0">
              <a:latin typeface="Times New Roman" panose="02020603050405020304" pitchFamily="18" charset="0"/>
              <a:cs typeface="Times New Roman" panose="02020603050405020304" pitchFamily="18" charset="0"/>
            </a:endParaRPr>
          </a:p>
        </p:txBody>
      </p:sp>
      <p:sp>
        <p:nvSpPr>
          <p:cNvPr id="18" name="矩形 17"/>
          <p:cNvSpPr/>
          <p:nvPr/>
        </p:nvSpPr>
        <p:spPr>
          <a:xfrm>
            <a:off x="5682091" y="1109667"/>
            <a:ext cx="1369286" cy="338554"/>
          </a:xfrm>
          <a:prstGeom prst="rect">
            <a:avLst/>
          </a:prstGeom>
        </p:spPr>
        <p:txBody>
          <a:bodyPr wrap="none">
            <a:spAutoFit/>
          </a:bodyPr>
          <a:lstStyle/>
          <a:p>
            <a:r>
              <a:rPr lang="en-US" altLang="zh-CN" sz="1600" dirty="0" smtClean="0">
                <a:latin typeface="Times New Roman" panose="02020603050405020304" pitchFamily="18" charset="0"/>
                <a:cs typeface="Times New Roman" panose="02020603050405020304" pitchFamily="18" charset="0"/>
              </a:rPr>
              <a:t>Cluster size=3</a:t>
            </a:r>
            <a:endParaRPr lang="zh-CN" altLang="en-US" sz="1600" dirty="0">
              <a:latin typeface="Times New Roman" panose="02020603050405020304" pitchFamily="18" charset="0"/>
              <a:cs typeface="Times New Roman" panose="02020603050405020304" pitchFamily="18" charset="0"/>
            </a:endParaRPr>
          </a:p>
        </p:txBody>
      </p:sp>
      <p:sp>
        <p:nvSpPr>
          <p:cNvPr id="19" name="矩形 18"/>
          <p:cNvSpPr/>
          <p:nvPr/>
        </p:nvSpPr>
        <p:spPr>
          <a:xfrm>
            <a:off x="5514285" y="4322767"/>
            <a:ext cx="1369286" cy="338554"/>
          </a:xfrm>
          <a:prstGeom prst="rect">
            <a:avLst/>
          </a:prstGeom>
        </p:spPr>
        <p:txBody>
          <a:bodyPr wrap="none">
            <a:spAutoFit/>
          </a:bodyPr>
          <a:lstStyle/>
          <a:p>
            <a:r>
              <a:rPr lang="en-US" altLang="zh-CN" sz="1600" dirty="0" smtClean="0">
                <a:latin typeface="Times New Roman" panose="02020603050405020304" pitchFamily="18" charset="0"/>
                <a:cs typeface="Times New Roman" panose="02020603050405020304" pitchFamily="18" charset="0"/>
              </a:rPr>
              <a:t>Cluster size=4</a:t>
            </a:r>
            <a:endParaRPr lang="zh-CN" altLang="en-US" sz="1600" dirty="0">
              <a:latin typeface="Times New Roman" panose="02020603050405020304" pitchFamily="18" charset="0"/>
              <a:cs typeface="Times New Roman" panose="02020603050405020304" pitchFamily="18" charset="0"/>
            </a:endParaRPr>
          </a:p>
        </p:txBody>
      </p:sp>
      <p:sp>
        <p:nvSpPr>
          <p:cNvPr id="20" name="矩形 19"/>
          <p:cNvSpPr/>
          <p:nvPr/>
        </p:nvSpPr>
        <p:spPr>
          <a:xfrm>
            <a:off x="3099244" y="923970"/>
            <a:ext cx="1491114" cy="523220"/>
          </a:xfrm>
          <a:prstGeom prst="rect">
            <a:avLst/>
          </a:prstGeom>
        </p:spPr>
        <p:txBody>
          <a:bodyPr wrap="none">
            <a:spAutoFit/>
          </a:bodyPr>
          <a:lstStyle/>
          <a:p>
            <a:r>
              <a:rPr lang="en-US" altLang="zh-CN" sz="2800" dirty="0" smtClean="0">
                <a:latin typeface="Times New Roman" panose="02020603050405020304" pitchFamily="18" charset="0"/>
                <a:cs typeface="Times New Roman" panose="02020603050405020304" pitchFamily="18" charset="0"/>
              </a:rPr>
              <a:t>Gas: P10</a:t>
            </a:r>
          </a:p>
        </p:txBody>
      </p:sp>
      <p:sp>
        <p:nvSpPr>
          <p:cNvPr id="21" name="矩形 20"/>
          <p:cNvSpPr/>
          <p:nvPr/>
        </p:nvSpPr>
        <p:spPr>
          <a:xfrm>
            <a:off x="7417245" y="2109971"/>
            <a:ext cx="1726755" cy="584775"/>
          </a:xfrm>
          <a:prstGeom prst="rect">
            <a:avLst/>
          </a:prstGeom>
        </p:spPr>
        <p:txBody>
          <a:bodyPr wrap="none">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Down to ~400 </a:t>
            </a:r>
            <a:r>
              <a:rPr lang="en-US" altLang="zh-CN" sz="1600" b="1" dirty="0" smtClean="0">
                <a:solidFill>
                  <a:srgbClr val="FF0000"/>
                </a:solidFill>
                <a:latin typeface="Times New Roman" panose="02020603050405020304" pitchFamily="18" charset="0"/>
                <a:cs typeface="Times New Roman" panose="02020603050405020304" pitchFamily="18" charset="0"/>
                <a:sym typeface="Symbol"/>
              </a:rPr>
              <a:t>m</a:t>
            </a:r>
            <a:endParaRPr lang="en-US" altLang="zh-CN" sz="1600" b="1" dirty="0" smtClean="0">
              <a:solidFill>
                <a:srgbClr val="FF0000"/>
              </a:solidFill>
              <a:latin typeface="Times New Roman" panose="02020603050405020304" pitchFamily="18" charset="0"/>
              <a:cs typeface="Times New Roman" panose="02020603050405020304" pitchFamily="18" charset="0"/>
            </a:endParaRPr>
          </a:p>
          <a:p>
            <a:r>
              <a:rPr lang="en-US" altLang="zh-CN" sz="1600" b="1" dirty="0" smtClean="0">
                <a:solidFill>
                  <a:srgbClr val="FF0000"/>
                </a:solidFill>
                <a:latin typeface="Times New Roman" panose="02020603050405020304" pitchFamily="18" charset="0"/>
                <a:cs typeface="Times New Roman" panose="02020603050405020304" pitchFamily="18" charset="0"/>
              </a:rPr>
              <a:t> using Ar+CO</a:t>
            </a:r>
            <a:r>
              <a:rPr lang="en-US" altLang="zh-CN" sz="1600" b="1" baseline="-25000" dirty="0" smtClean="0">
                <a:solidFill>
                  <a:srgbClr val="FF0000"/>
                </a:solidFill>
                <a:latin typeface="Times New Roman" panose="02020603050405020304" pitchFamily="18" charset="0"/>
                <a:cs typeface="Times New Roman" panose="02020603050405020304" pitchFamily="18" charset="0"/>
              </a:rPr>
              <a:t>2</a:t>
            </a:r>
            <a:endParaRPr lang="zh-CN" altLang="en-US" sz="1600" b="1" baseline="-2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6658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AC00F5A-8047-4312-86D3-7A7046DFD8D3}"/>
              </a:ext>
            </a:extLst>
          </p:cNvPr>
          <p:cNvSpPr txBox="1"/>
          <p:nvPr/>
        </p:nvSpPr>
        <p:spPr>
          <a:xfrm>
            <a:off x="322867" y="59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CEE MWDC </a:t>
            </a:r>
            <a:r>
              <a:rPr lang="zh-CN" altLang="en-US" dirty="0" smtClean="0">
                <a:latin typeface="Times New Roman" panose="02020603050405020304" pitchFamily="18" charset="0"/>
                <a:cs typeface="Times New Roman" panose="02020603050405020304" pitchFamily="18" charset="0"/>
              </a:rPr>
              <a:t>预研</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7F98A2AB-CD78-48B3-A878-870F35CC32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715" y="1137156"/>
            <a:ext cx="2981485" cy="2022182"/>
          </a:xfrm>
          <a:prstGeom prst="rect">
            <a:avLst/>
          </a:prstGeom>
          <a:noFill/>
          <a:ln>
            <a:noFill/>
          </a:ln>
        </p:spPr>
      </p:pic>
      <p:pic>
        <p:nvPicPr>
          <p:cNvPr id="9" name="图片 8">
            <a:extLst>
              <a:ext uri="{FF2B5EF4-FFF2-40B4-BE49-F238E27FC236}">
                <a16:creationId xmlns:a16="http://schemas.microsoft.com/office/drawing/2014/main" xmlns="" id="{4A4FADE3-ADF3-467F-A3C1-D487BC88B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47023"/>
            <a:ext cx="2705100" cy="2028825"/>
          </a:xfrm>
          <a:prstGeom prst="rect">
            <a:avLst/>
          </a:prstGeom>
        </p:spPr>
      </p:pic>
      <p:grpSp>
        <p:nvGrpSpPr>
          <p:cNvPr id="12" name="组合 11"/>
          <p:cNvGrpSpPr/>
          <p:nvPr/>
        </p:nvGrpSpPr>
        <p:grpSpPr>
          <a:xfrm>
            <a:off x="3276736" y="3267708"/>
            <a:ext cx="2195736" cy="3571951"/>
            <a:chOff x="6948264" y="1441225"/>
            <a:chExt cx="2195736" cy="3571951"/>
          </a:xfrm>
        </p:grpSpPr>
        <p:sp>
          <p:nvSpPr>
            <p:cNvPr id="13" name="矩形 12"/>
            <p:cNvSpPr/>
            <p:nvPr/>
          </p:nvSpPr>
          <p:spPr bwMode="auto">
            <a:xfrm>
              <a:off x="6948264" y="2033791"/>
              <a:ext cx="1152128" cy="387097"/>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4" name="矩形 13"/>
            <p:cNvSpPr/>
            <p:nvPr/>
          </p:nvSpPr>
          <p:spPr bwMode="auto">
            <a:xfrm>
              <a:off x="6948264" y="3989622"/>
              <a:ext cx="1152128" cy="387097"/>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5" name="矩形 14"/>
            <p:cNvSpPr/>
            <p:nvPr/>
          </p:nvSpPr>
          <p:spPr bwMode="auto">
            <a:xfrm>
              <a:off x="6948264" y="3155507"/>
              <a:ext cx="1152128" cy="387097"/>
            </a:xfrm>
            <a:prstGeom prst="rect">
              <a:avLst/>
            </a:prstGeom>
            <a:solidFill>
              <a:schemeClr val="accent2">
                <a:lumMod val="20000"/>
                <a:lumOff val="80000"/>
              </a:schemeClr>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6" name="矩形 15"/>
            <p:cNvSpPr/>
            <p:nvPr/>
          </p:nvSpPr>
          <p:spPr bwMode="auto">
            <a:xfrm>
              <a:off x="7380312" y="2852936"/>
              <a:ext cx="288032" cy="144016"/>
            </a:xfrm>
            <a:prstGeom prst="rect">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7" name="矩形 16"/>
            <p:cNvSpPr/>
            <p:nvPr/>
          </p:nvSpPr>
          <p:spPr bwMode="auto">
            <a:xfrm>
              <a:off x="7380312" y="4509120"/>
              <a:ext cx="288032" cy="144016"/>
            </a:xfrm>
            <a:prstGeom prst="rect">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8" name="矩形 17"/>
            <p:cNvSpPr/>
            <p:nvPr/>
          </p:nvSpPr>
          <p:spPr>
            <a:xfrm>
              <a:off x="8100124" y="2058353"/>
              <a:ext cx="1043876" cy="369332"/>
            </a:xfrm>
            <a:prstGeom prst="rect">
              <a:avLst/>
            </a:prstGeom>
          </p:spPr>
          <p:txBody>
            <a:bodyPr wrap="none">
              <a:spAutoFit/>
            </a:bodyPr>
            <a:lstStyle/>
            <a:p>
              <a:r>
                <a:rPr lang="en-US" altLang="zh-CN" sz="18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MWDC1</a:t>
              </a:r>
              <a:endParaRPr lang="zh-CN" altLang="en-US" sz="1800"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8049937" y="3186866"/>
              <a:ext cx="1043877" cy="369332"/>
            </a:xfrm>
            <a:prstGeom prst="rect">
              <a:avLst/>
            </a:prstGeom>
          </p:spPr>
          <p:txBody>
            <a:bodyPr wrap="none">
              <a:spAutoFit/>
            </a:bodyPr>
            <a:lstStyle/>
            <a:p>
              <a:r>
                <a:rPr lang="en-US" altLang="zh-CN" sz="18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MWDC2</a:t>
              </a:r>
              <a:endParaRPr lang="zh-CN" altLang="en-US" sz="1800" dirty="0">
                <a:solidFill>
                  <a:schemeClr val="tx1"/>
                </a:solidFill>
                <a:latin typeface="Times New Roman" panose="02020603050405020304" pitchFamily="18" charset="0"/>
                <a:cs typeface="Times New Roman" panose="02020603050405020304" pitchFamily="18" charset="0"/>
              </a:endParaRPr>
            </a:p>
          </p:txBody>
        </p:sp>
        <p:sp>
          <p:nvSpPr>
            <p:cNvPr id="20" name="矩形 19"/>
            <p:cNvSpPr/>
            <p:nvPr/>
          </p:nvSpPr>
          <p:spPr>
            <a:xfrm>
              <a:off x="8049937" y="4029965"/>
              <a:ext cx="1043877" cy="369332"/>
            </a:xfrm>
            <a:prstGeom prst="rect">
              <a:avLst/>
            </a:prstGeom>
          </p:spPr>
          <p:txBody>
            <a:bodyPr wrap="none">
              <a:spAutoFit/>
            </a:bodyPr>
            <a:lstStyle/>
            <a:p>
              <a:r>
                <a:rPr lang="en-US" altLang="zh-CN" sz="18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MWDC3</a:t>
              </a:r>
              <a:endParaRPr lang="zh-CN" altLang="en-US" sz="1800" dirty="0">
                <a:solidFill>
                  <a:schemeClr val="tx1"/>
                </a:solidFill>
                <a:latin typeface="Times New Roman" panose="02020603050405020304" pitchFamily="18" charset="0"/>
                <a:cs typeface="Times New Roman" panose="02020603050405020304" pitchFamily="18" charset="0"/>
              </a:endParaRPr>
            </a:p>
          </p:txBody>
        </p:sp>
        <p:cxnSp>
          <p:nvCxnSpPr>
            <p:cNvPr id="21" name="直接箭头连接符 20"/>
            <p:cNvCxnSpPr/>
            <p:nvPr/>
          </p:nvCxnSpPr>
          <p:spPr bwMode="auto">
            <a:xfrm>
              <a:off x="7380312" y="1441225"/>
              <a:ext cx="288032" cy="3571951"/>
            </a:xfrm>
            <a:prstGeom prst="straightConnector1">
              <a:avLst/>
            </a:prstGeom>
            <a:solidFill>
              <a:srgbClr val="336699"/>
            </a:solid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p:cNvCxnSpPr/>
            <p:nvPr/>
          </p:nvCxnSpPr>
          <p:spPr bwMode="auto">
            <a:xfrm>
              <a:off x="7308304" y="2115581"/>
              <a:ext cx="288032" cy="0"/>
            </a:xfrm>
            <a:prstGeom prst="line">
              <a:avLst/>
            </a:prstGeom>
            <a:solidFill>
              <a:srgbClr val="336699"/>
            </a:solid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22"/>
            <p:cNvCxnSpPr/>
            <p:nvPr/>
          </p:nvCxnSpPr>
          <p:spPr bwMode="auto">
            <a:xfrm>
              <a:off x="7308304" y="2204864"/>
              <a:ext cx="288032" cy="0"/>
            </a:xfrm>
            <a:prstGeom prst="line">
              <a:avLst/>
            </a:prstGeom>
            <a:solidFill>
              <a:srgbClr val="336699"/>
            </a:solid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23"/>
            <p:cNvCxnSpPr/>
            <p:nvPr/>
          </p:nvCxnSpPr>
          <p:spPr bwMode="auto">
            <a:xfrm>
              <a:off x="7380312" y="3267709"/>
              <a:ext cx="288032" cy="0"/>
            </a:xfrm>
            <a:prstGeom prst="line">
              <a:avLst/>
            </a:prstGeom>
            <a:solidFill>
              <a:srgbClr val="336699"/>
            </a:solid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p:cNvCxnSpPr/>
            <p:nvPr/>
          </p:nvCxnSpPr>
          <p:spPr bwMode="auto">
            <a:xfrm>
              <a:off x="7380312" y="3356992"/>
              <a:ext cx="288032" cy="0"/>
            </a:xfrm>
            <a:prstGeom prst="line">
              <a:avLst/>
            </a:prstGeom>
            <a:solidFill>
              <a:srgbClr val="336699"/>
            </a:solid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连接符 25"/>
            <p:cNvCxnSpPr/>
            <p:nvPr/>
          </p:nvCxnSpPr>
          <p:spPr bwMode="auto">
            <a:xfrm>
              <a:off x="7380312" y="4077072"/>
              <a:ext cx="288032" cy="0"/>
            </a:xfrm>
            <a:prstGeom prst="line">
              <a:avLst/>
            </a:prstGeom>
            <a:solidFill>
              <a:srgbClr val="336699"/>
            </a:solid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p:cNvCxnSpPr/>
            <p:nvPr/>
          </p:nvCxnSpPr>
          <p:spPr bwMode="auto">
            <a:xfrm>
              <a:off x="7380312" y="4166355"/>
              <a:ext cx="288032" cy="0"/>
            </a:xfrm>
            <a:prstGeom prst="line">
              <a:avLst/>
            </a:prstGeom>
            <a:solidFill>
              <a:srgbClr val="336699"/>
            </a:solid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矩形 27"/>
            <p:cNvSpPr/>
            <p:nvPr/>
          </p:nvSpPr>
          <p:spPr>
            <a:xfrm>
              <a:off x="7668344" y="2708920"/>
              <a:ext cx="864096" cy="400110"/>
            </a:xfrm>
            <a:prstGeom prst="rect">
              <a:avLst/>
            </a:prstGeom>
          </p:spPr>
          <p:txBody>
            <a:bodyPr wrap="square">
              <a:spAutoFit/>
            </a:bodyPr>
            <a:lstStyle/>
            <a:p>
              <a:pPr algn="l"/>
              <a:r>
                <a:rPr lang="en-US" altLang="zh-CN" sz="2000" spc="-1" dirty="0">
                  <a:solidFill>
                    <a:srgbClr val="FF0000"/>
                  </a:solidFill>
                  <a:uFill>
                    <a:solidFill>
                      <a:srgbClr val="FFFFFF"/>
                    </a:solidFill>
                  </a:uFill>
                  <a:latin typeface="Times New Roman" panose="02020603050405020304" pitchFamily="18" charset="0"/>
                  <a:ea typeface="黑体" panose="02010609060101010101" pitchFamily="49" charset="-122"/>
                  <a:cs typeface="Times New Roman" panose="02020603050405020304" pitchFamily="18" charset="0"/>
                </a:rPr>
                <a:t>SC</a:t>
              </a:r>
              <a:r>
                <a:rPr lang="en-US" altLang="zh-CN" sz="2000" spc="-1" dirty="0" smtClean="0">
                  <a:solidFill>
                    <a:srgbClr val="FF0000"/>
                  </a:solidFill>
                  <a:uFill>
                    <a:solidFill>
                      <a:srgbClr val="FFFFFF"/>
                    </a:solidFill>
                  </a:uFill>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2000" spc="-1" dirty="0">
                <a:solidFill>
                  <a:srgbClr val="FF0000"/>
                </a:solidFill>
                <a:uFill>
                  <a:solidFill>
                    <a:srgbClr val="FFFFFF"/>
                  </a:solidFill>
                </a:u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矩形 28"/>
            <p:cNvSpPr/>
            <p:nvPr/>
          </p:nvSpPr>
          <p:spPr>
            <a:xfrm>
              <a:off x="7661085" y="4376719"/>
              <a:ext cx="864096" cy="400110"/>
            </a:xfrm>
            <a:prstGeom prst="rect">
              <a:avLst/>
            </a:prstGeom>
          </p:spPr>
          <p:txBody>
            <a:bodyPr wrap="square">
              <a:spAutoFit/>
            </a:bodyPr>
            <a:lstStyle/>
            <a:p>
              <a:pPr algn="l"/>
              <a:r>
                <a:rPr lang="en-US" altLang="zh-CN" sz="2000" spc="-1" dirty="0" smtClean="0">
                  <a:solidFill>
                    <a:srgbClr val="FF0000"/>
                  </a:solidFill>
                  <a:uFill>
                    <a:solidFill>
                      <a:srgbClr val="FFFFFF"/>
                    </a:solidFill>
                  </a:uFill>
                  <a:latin typeface="Times New Roman" panose="02020603050405020304" pitchFamily="18" charset="0"/>
                  <a:ea typeface="黑体" panose="02010609060101010101" pitchFamily="49" charset="-122"/>
                  <a:cs typeface="Times New Roman" panose="02020603050405020304" pitchFamily="18" charset="0"/>
                </a:rPr>
                <a:t>SC2</a:t>
              </a:r>
              <a:endParaRPr lang="en-US" altLang="zh-CN" sz="2000" spc="-1" dirty="0">
                <a:solidFill>
                  <a:srgbClr val="FF0000"/>
                </a:solidFill>
                <a:uFill>
                  <a:solidFill>
                    <a:srgbClr val="FFFFFF"/>
                  </a:solidFill>
                </a:uFill>
                <a:latin typeface="Times New Roman" panose="02020603050405020304" pitchFamily="18" charset="0"/>
                <a:ea typeface="黑体" panose="020106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0" name="矩形 29"/>
              <p:cNvSpPr/>
              <p:nvPr/>
            </p:nvSpPr>
            <p:spPr>
              <a:xfrm>
                <a:off x="0" y="6254884"/>
                <a:ext cx="3338721" cy="584775"/>
              </a:xfrm>
              <a:prstGeom prst="rect">
                <a:avLst/>
              </a:prstGeom>
            </p:spPr>
            <p:txBody>
              <a:bodyPr wrap="square">
                <a:spAutoFit/>
              </a:bodyPr>
              <a:lstStyle/>
              <a:p>
                <a:pPr lvl="0" fontAlgn="auto">
                  <a:spcAft>
                    <a:spcPts val="0"/>
                  </a:spcAft>
                  <a:defRPr/>
                </a:pPr>
                <a:r>
                  <a:rPr lang="en-US" altLang="zh-CN" sz="160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HV</a:t>
                </a:r>
                <a:r>
                  <a:rPr lang="zh-CN" altLang="en-US" sz="160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1510 V</a:t>
                </a:r>
                <a:r>
                  <a:rPr lang="zh-CN" altLang="en-US" sz="160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60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endParaRPr>
              </a:p>
              <a:p>
                <a:pPr lvl="0" fontAlgn="auto">
                  <a:spcAft>
                    <a:spcPts val="0"/>
                  </a:spcAft>
                  <a:defRPr/>
                </a:pPr>
                <a:r>
                  <a:rPr lang="zh-CN" altLang="en-US" sz="160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r>
                      <a:rPr lang="en-US" altLang="zh-CN" sz="1600" i="1" dirty="0"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80% </m:t>
                    </m:r>
                    <m:r>
                      <m:rPr>
                        <m:sty m:val="p"/>
                      </m:rPr>
                      <a:rPr lang="en-US" altLang="zh-CN" sz="1600" i="0" dirty="0" err="1"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Ar</m:t>
                    </m:r>
                    <m:r>
                      <a:rPr lang="en-US" altLang="zh-CN" sz="1600" i="0" dirty="0"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+ 20% </m:t>
                    </m:r>
                    <m:r>
                      <m:rPr>
                        <m:sty m:val="p"/>
                      </m:rPr>
                      <a:rPr lang="en-US" altLang="zh-CN" sz="1600" i="0" dirty="0"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CO</m:t>
                    </m:r>
                    <m:r>
                      <a:rPr lang="en-US" altLang="zh-CN" sz="1600" i="0" baseline="-25000" dirty="0"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2</m:t>
                    </m:r>
                    <m:r>
                      <a:rPr lang="zh-CN" altLang="en-US" sz="1600" i="1" dirty="0"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m:t>
                    </m:r>
                    <m:r>
                      <a:rPr lang="zh-CN" altLang="en-US" sz="1600" i="1" dirty="0"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 </m:t>
                    </m:r>
                    <m:r>
                      <a:rPr lang="en-US" altLang="zh-CN" sz="1600" i="1" dirty="0" err="1"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𝑁</m:t>
                    </m:r>
                    <m:r>
                      <m:rPr>
                        <m:sty m:val="p"/>
                      </m:rPr>
                      <a:rPr lang="en-US" altLang="zh-CN" sz="1600" i="1" baseline="-25000" dirty="0" err="1">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Lay</m:t>
                    </m:r>
                    <m:r>
                      <m:rPr>
                        <m:sty m:val="p"/>
                      </m:rPr>
                      <a:rPr lang="en-US" altLang="zh-CN" sz="1600" i="1" baseline="-25000" dirty="0" err="1"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er</m:t>
                    </m:r>
                    <m:r>
                      <a:rPr lang="en-US" altLang="zh-CN" sz="1600" i="1" dirty="0" smtClean="0">
                        <a:solidFill>
                          <a:sysClr val="windowText" lastClr="000000"/>
                        </a:solidFill>
                        <a:latin typeface="Cambria Math" panose="02040503050406030204" pitchFamily="18" charset="0"/>
                        <a:ea typeface="黑体" panose="02010609060101010101" pitchFamily="49" charset="-122"/>
                        <a:cs typeface="Times New Roman" panose="02020603050405020304" pitchFamily="18" charset="0"/>
                      </a:rPr>
                      <m:t>&gt;3</m:t>
                    </m:r>
                  </m:oMath>
                </a14:m>
                <a:endParaRPr lang="zh-CN" altLang="en-US" sz="1600" dirty="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30" name="矩形 29"/>
              <p:cNvSpPr>
                <a:spLocks noRot="1" noChangeAspect="1" noMove="1" noResize="1" noEditPoints="1" noAdjustHandles="1" noChangeArrowheads="1" noChangeShapeType="1" noTextEdit="1"/>
              </p:cNvSpPr>
              <p:nvPr/>
            </p:nvSpPr>
            <p:spPr>
              <a:xfrm>
                <a:off x="0" y="6254884"/>
                <a:ext cx="3338721" cy="584775"/>
              </a:xfrm>
              <a:prstGeom prst="rect">
                <a:avLst/>
              </a:prstGeom>
              <a:blipFill rotWithShape="1">
                <a:blip r:embed="rId5"/>
                <a:stretch>
                  <a:fillRect l="-912" t="-4167" b="-6250"/>
                </a:stretch>
              </a:blipFill>
            </p:spPr>
            <p:txBody>
              <a:bodyPr/>
              <a:lstStyle/>
              <a:p>
                <a:r>
                  <a:rPr lang="zh-CN" altLang="en-US">
                    <a:noFill/>
                  </a:rPr>
                  <a:t> </a:t>
                </a:r>
              </a:p>
            </p:txBody>
          </p:sp>
        </mc:Fallback>
      </mc:AlternateContent>
      <p:pic>
        <p:nvPicPr>
          <p:cNvPr id="32" name="图片 31"/>
          <p:cNvPicPr>
            <a:picLocks noChangeAspect="1"/>
          </p:cNvPicPr>
          <p:nvPr/>
        </p:nvPicPr>
        <p:blipFill rotWithShape="1">
          <a:blip r:embed="rId6"/>
          <a:srcRect t="4209"/>
          <a:stretch/>
        </p:blipFill>
        <p:spPr>
          <a:xfrm>
            <a:off x="5577354" y="3426814"/>
            <a:ext cx="3549945" cy="2505210"/>
          </a:xfrm>
          <a:prstGeom prst="rect">
            <a:avLst/>
          </a:prstGeom>
        </p:spPr>
      </p:pic>
      <mc:AlternateContent xmlns:mc="http://schemas.openxmlformats.org/markup-compatibility/2006" xmlns:a14="http://schemas.microsoft.com/office/drawing/2010/main">
        <mc:Choice Requires="a14">
          <p:sp>
            <p:nvSpPr>
              <p:cNvPr id="33" name="矩形 32"/>
              <p:cNvSpPr/>
              <p:nvPr/>
            </p:nvSpPr>
            <p:spPr>
              <a:xfrm>
                <a:off x="5975699" y="3663560"/>
                <a:ext cx="1137684" cy="52322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sz="2800" i="1">
                          <a:latin typeface="Cambria Math" panose="02040503050406030204" pitchFamily="18" charset="0"/>
                          <a:cs typeface="Times New Roman" panose="02020603050405020304" pitchFamily="18" charset="0"/>
                        </a:rPr>
                        <m:t>R</m:t>
                      </m:r>
                      <m:r>
                        <a:rPr lang="en-US" altLang="zh-CN" sz="2800" i="1">
                          <a:latin typeface="Cambria Math" panose="02040503050406030204" pitchFamily="18" charset="0"/>
                          <a:cs typeface="Times New Roman" panose="02020603050405020304" pitchFamily="18" charset="0"/>
                        </a:rPr>
                        <m:t>−</m:t>
                      </m:r>
                      <m:r>
                        <m:rPr>
                          <m:sty m:val="p"/>
                        </m:rPr>
                        <a:rPr lang="en-US" altLang="zh-CN" sz="2800" i="1">
                          <a:latin typeface="Cambria Math" panose="02040503050406030204" pitchFamily="18" charset="0"/>
                          <a:cs typeface="Times New Roman" panose="02020603050405020304" pitchFamily="18" charset="0"/>
                        </a:rPr>
                        <m:t>T</m:t>
                      </m:r>
                    </m:oMath>
                  </m:oMathPara>
                </a14:m>
                <a:endParaRPr lang="en-US" altLang="zh-CN" sz="2800" dirty="0">
                  <a:latin typeface="Times New Roman" panose="02020603050405020304" pitchFamily="18" charset="0"/>
                  <a:cs typeface="Times New Roman" panose="02020603050405020304" pitchFamily="18" charset="0"/>
                </a:endParaRPr>
              </a:p>
            </p:txBody>
          </p:sp>
        </mc:Choice>
        <mc:Fallback xmlns="">
          <p:sp>
            <p:nvSpPr>
              <p:cNvPr id="33" name="矩形 32"/>
              <p:cNvSpPr>
                <a:spLocks noRot="1" noChangeAspect="1" noMove="1" noResize="1" noEditPoints="1" noAdjustHandles="1" noChangeArrowheads="1" noChangeShapeType="1" noTextEdit="1"/>
              </p:cNvSpPr>
              <p:nvPr/>
            </p:nvSpPr>
            <p:spPr>
              <a:xfrm>
                <a:off x="5975699" y="3663560"/>
                <a:ext cx="1137684" cy="523220"/>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p:cNvSpPr/>
              <p:nvPr/>
            </p:nvSpPr>
            <p:spPr>
              <a:xfrm>
                <a:off x="4996352" y="6373015"/>
                <a:ext cx="4183261" cy="461665"/>
              </a:xfrm>
              <a:prstGeom prst="rect">
                <a:avLst/>
              </a:prstGeom>
              <a:solidFill>
                <a:srgbClr val="FFFF00"/>
              </a:solidFill>
            </p:spPr>
            <p:txBody>
              <a:bodyPr wrap="none">
                <a:spAutoFit/>
              </a:bodyPr>
              <a:lstStyle/>
              <a:p>
                <a:r>
                  <a:rPr lang="en-US" altLang="zh-CN" sz="2400" dirty="0" smtClean="0">
                    <a:latin typeface="Times New Roman" panose="02020603050405020304" pitchFamily="18" charset="0"/>
                    <a:cs typeface="Times New Roman" panose="02020603050405020304" pitchFamily="18" charset="0"/>
                  </a:rPr>
                  <a:t>Tracking residual </a:t>
                </a:r>
                <a14:m>
                  <m:oMath xmlns:m="http://schemas.openxmlformats.org/officeDocument/2006/math">
                    <m:r>
                      <a:rPr lang="en-US" altLang="zh-CN" sz="2400" b="0" i="0" smtClean="0">
                        <a:latin typeface="Cambria Math"/>
                        <a:cs typeface="Times New Roman" panose="02020603050405020304" pitchFamily="18" charset="0"/>
                      </a:rPr>
                      <m:t> </m:t>
                    </m:r>
                    <m:sSub>
                      <m:sSubPr>
                        <m:ctrlPr>
                          <a:rPr lang="en-US" altLang="zh-CN" sz="2400" i="1" smtClean="0">
                            <a:latin typeface="Cambria Math"/>
                            <a:cs typeface="Times New Roman" panose="02020603050405020304" pitchFamily="18" charset="0"/>
                          </a:rPr>
                        </m:ctrlPr>
                      </m:sSubPr>
                      <m:e>
                        <m:r>
                          <a:rPr lang="zh-CN" altLang="en-US" sz="2400" i="1" smtClean="0">
                            <a:latin typeface="Cambria Math" panose="02040503050406030204" pitchFamily="18" charset="0"/>
                            <a:cs typeface="Times New Roman" panose="02020603050405020304" pitchFamily="18" charset="0"/>
                          </a:rPr>
                          <m:t>𝜎</m:t>
                        </m:r>
                      </m:e>
                      <m:sub>
                        <m:r>
                          <a:rPr lang="en-US" altLang="zh-CN" sz="2400" b="0" i="1" smtClean="0">
                            <a:latin typeface="Cambria Math" panose="02040503050406030204" pitchFamily="18" charset="0"/>
                            <a:cs typeface="Times New Roman" panose="02020603050405020304" pitchFamily="18" charset="0"/>
                          </a:rPr>
                          <m:t>𝑟</m:t>
                        </m:r>
                      </m:sub>
                    </m:sSub>
                    <m:r>
                      <a:rPr lang="en-US" altLang="zh-CN" sz="2400" b="0" i="1" smtClean="0">
                        <a:latin typeface="Cambria Math" panose="02040503050406030204" pitchFamily="18" charset="0"/>
                        <a:cs typeface="Times New Roman" panose="02020603050405020304" pitchFamily="18" charset="0"/>
                      </a:rPr>
                      <m:t>=386 </m:t>
                    </m:r>
                    <m:r>
                      <a:rPr lang="zh-CN" altLang="en-US" sz="2400" b="0" i="1" smtClean="0">
                        <a:latin typeface="Cambria Math" panose="02040503050406030204" pitchFamily="18" charset="0"/>
                        <a:cs typeface="Times New Roman" panose="02020603050405020304" pitchFamily="18" charset="0"/>
                      </a:rPr>
                      <m:t>𝜇</m:t>
                    </m:r>
                    <m:r>
                      <a:rPr lang="en-US" altLang="zh-CN" sz="2400" b="0" i="1" smtClean="0">
                        <a:latin typeface="Cambria Math" panose="02040503050406030204" pitchFamily="18" charset="0"/>
                        <a:cs typeface="Times New Roman" panose="02020603050405020304" pitchFamily="18" charset="0"/>
                      </a:rPr>
                      <m:t>𝑚</m:t>
                    </m:r>
                  </m:oMath>
                </a14:m>
                <a:endParaRPr lang="en-US" altLang="zh-CN" sz="2400" dirty="0">
                  <a:latin typeface="Times New Roman" panose="02020603050405020304" pitchFamily="18" charset="0"/>
                  <a:cs typeface="Times New Roman" panose="02020603050405020304" pitchFamily="18" charset="0"/>
                </a:endParaRPr>
              </a:p>
            </p:txBody>
          </p:sp>
        </mc:Choice>
        <mc:Fallback xmlns="">
          <p:sp>
            <p:nvSpPr>
              <p:cNvPr id="34" name="矩形 33"/>
              <p:cNvSpPr>
                <a:spLocks noRot="1" noChangeAspect="1" noMove="1" noResize="1" noEditPoints="1" noAdjustHandles="1" noChangeArrowheads="1" noChangeShapeType="1" noTextEdit="1"/>
              </p:cNvSpPr>
              <p:nvPr/>
            </p:nvSpPr>
            <p:spPr>
              <a:xfrm>
                <a:off x="4996352" y="6373015"/>
                <a:ext cx="4183261" cy="461665"/>
              </a:xfrm>
              <a:prstGeom prst="rect">
                <a:avLst/>
              </a:prstGeom>
              <a:blipFill rotWithShape="1">
                <a:blip r:embed="rId8"/>
                <a:stretch>
                  <a:fillRect l="-2332" t="-10526" b="-28947"/>
                </a:stretch>
              </a:blipFill>
            </p:spPr>
            <p:txBody>
              <a:bodyPr/>
              <a:lstStyle/>
              <a:p>
                <a:r>
                  <a:rPr lang="zh-CN" altLang="en-US">
                    <a:noFill/>
                  </a:rPr>
                  <a:t> </a:t>
                </a:r>
              </a:p>
            </p:txBody>
          </p:sp>
        </mc:Fallback>
      </mc:AlternateContent>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11" y="3714020"/>
            <a:ext cx="3059389" cy="236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燕尾形 35"/>
          <p:cNvSpPr/>
          <p:nvPr/>
        </p:nvSpPr>
        <p:spPr>
          <a:xfrm flipH="1">
            <a:off x="2945100" y="3860274"/>
            <a:ext cx="331636" cy="2342928"/>
          </a:xfrm>
          <a:prstGeom prst="chevron">
            <a:avLst>
              <a:gd name="adj" fmla="val 921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8" name="直接箭头连接符 37"/>
          <p:cNvCxnSpPr>
            <a:stCxn id="36" idx="3"/>
          </p:cNvCxnSpPr>
          <p:nvPr/>
        </p:nvCxnSpPr>
        <p:spPr>
          <a:xfrm flipH="1" flipV="1">
            <a:off x="1816100" y="4679419"/>
            <a:ext cx="1129000" cy="352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35500" y="1041400"/>
            <a:ext cx="3196254" cy="216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5551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AC00F5A-8047-4312-86D3-7A7046DFD8D3}"/>
              </a:ext>
            </a:extLst>
          </p:cNvPr>
          <p:cNvSpPr txBox="1"/>
          <p:nvPr/>
        </p:nvSpPr>
        <p:spPr>
          <a:xfrm>
            <a:off x="322867" y="59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CEE TOF </a:t>
            </a:r>
            <a:r>
              <a:rPr lang="zh-CN" altLang="en-US" dirty="0" smtClean="0">
                <a:latin typeface="Times New Roman" panose="02020603050405020304" pitchFamily="18" charset="0"/>
                <a:cs typeface="Times New Roman" panose="02020603050405020304" pitchFamily="18" charset="0"/>
              </a:rPr>
              <a:t>预研</a:t>
            </a:r>
            <a:r>
              <a:rPr lang="en-US" altLang="zh-CN" dirty="0" smtClean="0">
                <a:latin typeface="Times New Roman" panose="02020603050405020304" pitchFamily="18" charset="0"/>
                <a:cs typeface="Times New Roman" panose="02020603050405020304" pitchFamily="18" charset="0"/>
              </a:rPr>
              <a:t> (iTOF+eTOF)</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graphicFrame>
            <p:nvGraphicFramePr>
              <p:cNvPr id="4" name="表格 6">
                <a:extLst>
                  <a:ext uri="{FF2B5EF4-FFF2-40B4-BE49-F238E27FC236}">
                    <a16:creationId xmlns:a16="http://schemas.microsoft.com/office/drawing/2014/main" xmlns="" id="{0FC72F41-E549-4CF6-BB52-B2F0F2886EF4}"/>
                  </a:ext>
                </a:extLst>
              </p:cNvPr>
              <p:cNvGraphicFramePr>
                <a:graphicFrameLocks noGrp="1"/>
              </p:cNvGraphicFramePr>
              <p:nvPr>
                <p:extLst>
                  <p:ext uri="{D42A27DB-BD31-4B8C-83A1-F6EECF244321}">
                    <p14:modId xmlns:p14="http://schemas.microsoft.com/office/powerpoint/2010/main" val="3474543103"/>
                  </p:ext>
                </p:extLst>
              </p:nvPr>
            </p:nvGraphicFramePr>
            <p:xfrm>
              <a:off x="5384800" y="899814"/>
              <a:ext cx="3733800" cy="2664239"/>
            </p:xfrm>
            <a:graphic>
              <a:graphicData uri="http://schemas.openxmlformats.org/drawingml/2006/table">
                <a:tbl>
                  <a:tblPr firstRow="1" bandRow="1">
                    <a:tableStyleId>{F5AB1C69-6EDB-4FF4-983F-18BD219EF322}</a:tableStyleId>
                  </a:tblPr>
                  <a:tblGrid>
                    <a:gridCol w="1848530">
                      <a:extLst>
                        <a:ext uri="{9D8B030D-6E8A-4147-A177-3AD203B41FA5}">
                          <a16:colId xmlns:a16="http://schemas.microsoft.com/office/drawing/2014/main" xmlns="" val="2092269220"/>
                        </a:ext>
                      </a:extLst>
                    </a:gridCol>
                    <a:gridCol w="1885270">
                      <a:extLst>
                        <a:ext uri="{9D8B030D-6E8A-4147-A177-3AD203B41FA5}">
                          <a16:colId xmlns:a16="http://schemas.microsoft.com/office/drawing/2014/main" xmlns="" val="553288645"/>
                        </a:ext>
                      </a:extLst>
                    </a:gridCol>
                  </a:tblGrid>
                  <a:tr h="434371">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MRPC Parameters</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Value</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7466289"/>
                      </a:ext>
                    </a:extLst>
                  </a:tr>
                  <a:tr h="624094">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Distance</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2.6/0.6m (eTOF/iTOF)</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891103652"/>
                      </a:ext>
                    </a:extLst>
                  </a:tr>
                  <a:tr h="215244">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Total</a:t>
                          </a:r>
                          <a:r>
                            <a:rPr lang="en-US" altLang="zh-CN" sz="1400" b="1" baseline="0" dirty="0" smtClean="0">
                              <a:solidFill>
                                <a:schemeClr val="tx1"/>
                              </a:solidFill>
                              <a:latin typeface="Times New Roman" panose="02020603050405020304" pitchFamily="18" charset="0"/>
                              <a:cs typeface="Times New Roman" panose="02020603050405020304" pitchFamily="18" charset="0"/>
                            </a:rPr>
                            <a:t> size</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10m</a:t>
                          </a:r>
                          <a:r>
                            <a:rPr lang="en-US" altLang="zh-CN" sz="1400" b="1" baseline="30000" dirty="0" smtClean="0">
                              <a:solidFill>
                                <a:schemeClr val="tx1"/>
                              </a:solidFill>
                              <a:latin typeface="Times New Roman" panose="02020603050405020304" pitchFamily="18" charset="0"/>
                              <a:cs typeface="Times New Roman" panose="02020603050405020304" pitchFamily="18" charset="0"/>
                            </a:rPr>
                            <a:t>2</a:t>
                          </a:r>
                          <a:endParaRPr lang="zh-CN" altLang="en-US" sz="1400" b="1" baseline="3000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603595042"/>
                      </a:ext>
                    </a:extLst>
                  </a:tr>
                  <a:tr h="215244">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1" i="1" smtClean="0">
                                        <a:solidFill>
                                          <a:schemeClr val="tx1"/>
                                        </a:solidFill>
                                        <a:latin typeface="Cambria Math"/>
                                      </a:rPr>
                                    </m:ctrlPr>
                                  </m:sSubPr>
                                  <m:e>
                                    <m:r>
                                      <a:rPr lang="zh-CN" altLang="en-US" sz="1400" b="1" i="1" smtClean="0">
                                        <a:solidFill>
                                          <a:schemeClr val="tx1"/>
                                        </a:solidFill>
                                        <a:latin typeface="Cambria Math"/>
                                      </a:rPr>
                                      <m:t>𝝈</m:t>
                                    </m:r>
                                  </m:e>
                                  <m:sub>
                                    <m:r>
                                      <a:rPr lang="en-US" altLang="zh-CN" sz="1400" b="1" i="1" smtClean="0">
                                        <a:solidFill>
                                          <a:schemeClr val="tx1"/>
                                        </a:solidFill>
                                        <a:latin typeface="Cambria Math"/>
                                      </a:rPr>
                                      <m:t>𝑻</m:t>
                                    </m:r>
                                  </m:sub>
                                </m:sSub>
                              </m:oMath>
                            </m:oMathPara>
                          </a14:m>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baseline="0" dirty="0" smtClean="0">
                              <a:solidFill>
                                <a:schemeClr val="tx1"/>
                              </a:solidFill>
                              <a:latin typeface="Times New Roman" panose="02020603050405020304" pitchFamily="18" charset="0"/>
                              <a:cs typeface="Times New Roman" panose="02020603050405020304" pitchFamily="18" charset="0"/>
                            </a:rPr>
                            <a:t>60/50ps (eTOF/iTOF)</a:t>
                          </a:r>
                          <a:endParaRPr lang="zh-CN" altLang="en-US" sz="1400" b="1" baseline="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78654294"/>
                      </a:ext>
                    </a:extLst>
                  </a:tr>
                  <a:tr h="434371">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Channels</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~3000</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35503815"/>
                      </a:ext>
                    </a:extLst>
                  </a:tr>
                  <a:tr h="561803">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Occupancy</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a:solidFill>
                                <a:schemeClr val="tx1"/>
                              </a:solidFill>
                              <a:latin typeface="Times New Roman" panose="02020603050405020304" pitchFamily="18" charset="0"/>
                              <a:cs typeface="Times New Roman" panose="02020603050405020304" pitchFamily="18" charset="0"/>
                            </a:rPr>
                            <a:t>10-15%</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0057622"/>
                      </a:ext>
                    </a:extLst>
                  </a:tr>
                </a:tbl>
              </a:graphicData>
            </a:graphic>
          </p:graphicFrame>
        </mc:Choice>
        <mc:Fallback xmlns="">
          <p:graphicFrame>
            <p:nvGraphicFramePr>
              <p:cNvPr id="4" name="表格 6">
                <a:extLst>
                  <a:ext uri="{FF2B5EF4-FFF2-40B4-BE49-F238E27FC236}">
                    <a16:creationId xmlns:a16="http://schemas.microsoft.com/office/drawing/2014/main" xmlns="" id="{0FC72F41-E549-4CF6-BB52-B2F0F2886EF4}"/>
                  </a:ext>
                </a:extLst>
              </p:cNvPr>
              <p:cNvGraphicFramePr>
                <a:graphicFrameLocks noGrp="1"/>
              </p:cNvGraphicFramePr>
              <p:nvPr>
                <p:extLst>
                  <p:ext uri="{D42A27DB-BD31-4B8C-83A1-F6EECF244321}">
                    <p14:modId xmlns:p14="http://schemas.microsoft.com/office/powerpoint/2010/main" val="1655298643"/>
                  </p:ext>
                </p:extLst>
              </p:nvPr>
            </p:nvGraphicFramePr>
            <p:xfrm>
              <a:off x="5384800" y="899814"/>
              <a:ext cx="3733800" cy="2664239"/>
            </p:xfrm>
            <a:graphic>
              <a:graphicData uri="http://schemas.openxmlformats.org/drawingml/2006/table">
                <a:tbl>
                  <a:tblPr firstRow="1" bandRow="1">
                    <a:tableStyleId>{F5AB1C69-6EDB-4FF4-983F-18BD219EF322}</a:tableStyleId>
                  </a:tblPr>
                  <a:tblGrid>
                    <a:gridCol w="1848530">
                      <a:extLst>
                        <a:ext uri="{9D8B030D-6E8A-4147-A177-3AD203B41FA5}">
                          <a16:colId xmlns:a16="http://schemas.microsoft.com/office/drawing/2014/main" xmlns="" val="2092269220"/>
                        </a:ext>
                      </a:extLst>
                    </a:gridCol>
                    <a:gridCol w="1885270">
                      <a:extLst>
                        <a:ext uri="{9D8B030D-6E8A-4147-A177-3AD203B41FA5}">
                          <a16:colId xmlns:a16="http://schemas.microsoft.com/office/drawing/2014/main" xmlns="" val="553288645"/>
                        </a:ext>
                      </a:extLst>
                    </a:gridCol>
                  </a:tblGrid>
                  <a:tr h="434371">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MRPC Parameters</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600" b="1" dirty="0" smtClean="0">
                              <a:solidFill>
                                <a:srgbClr val="FF0000"/>
                              </a:solidFill>
                              <a:latin typeface="Times New Roman" panose="02020603050405020304" pitchFamily="18" charset="0"/>
                              <a:cs typeface="Times New Roman" panose="02020603050405020304" pitchFamily="18" charset="0"/>
                            </a:rPr>
                            <a:t>Value</a:t>
                          </a:r>
                          <a:endParaRPr lang="zh-CN" altLang="en-US" sz="1600" b="1" dirty="0">
                            <a:solidFill>
                              <a:srgbClr val="FF000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7466289"/>
                      </a:ext>
                    </a:extLst>
                  </a:tr>
                  <a:tr h="624094">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Distance</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2.6/0.6m (eTOF/iTOF)</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891103652"/>
                      </a:ext>
                    </a:extLst>
                  </a:tr>
                  <a:tr h="304800">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Total</a:t>
                          </a:r>
                          <a:r>
                            <a:rPr lang="en-US" altLang="zh-CN" sz="1400" b="1" baseline="0" dirty="0" smtClean="0">
                              <a:solidFill>
                                <a:schemeClr val="tx1"/>
                              </a:solidFill>
                              <a:latin typeface="Times New Roman" panose="02020603050405020304" pitchFamily="18" charset="0"/>
                              <a:cs typeface="Times New Roman" panose="02020603050405020304" pitchFamily="18" charset="0"/>
                            </a:rPr>
                            <a:t> size</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10m</a:t>
                          </a:r>
                          <a:r>
                            <a:rPr lang="en-US" altLang="zh-CN" sz="1400" b="1" baseline="30000" dirty="0" smtClean="0">
                              <a:solidFill>
                                <a:schemeClr val="tx1"/>
                              </a:solidFill>
                              <a:latin typeface="Times New Roman" panose="02020603050405020304" pitchFamily="18" charset="0"/>
                              <a:cs typeface="Times New Roman" panose="02020603050405020304" pitchFamily="18" charset="0"/>
                            </a:rPr>
                            <a:t>2</a:t>
                          </a:r>
                          <a:endParaRPr lang="zh-CN" altLang="en-US" sz="1400" b="1" baseline="3000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603595042"/>
                      </a:ext>
                    </a:extLst>
                  </a:tr>
                  <a:tr h="304800">
                    <a:tc>
                      <a:txBody>
                        <a:bodyPr/>
                        <a:lstStyle/>
                        <a:p>
                          <a:endParaRPr lang="zh-CN"/>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blipFill rotWithShape="1">
                          <a:blip r:embed="rId3"/>
                          <a:stretch>
                            <a:fillRect t="-450000" r="-102310" b="-326000"/>
                          </a:stretch>
                        </a:blipFill>
                      </a:tcPr>
                    </a:tc>
                    <a:tc>
                      <a:txBody>
                        <a:bodyPr/>
                        <a:lstStyle/>
                        <a:p>
                          <a:pPr algn="ctr"/>
                          <a:r>
                            <a:rPr lang="en-US" altLang="zh-CN" sz="1400" b="1" baseline="0" dirty="0" smtClean="0">
                              <a:solidFill>
                                <a:schemeClr val="tx1"/>
                              </a:solidFill>
                              <a:latin typeface="Times New Roman" panose="02020603050405020304" pitchFamily="18" charset="0"/>
                              <a:cs typeface="Times New Roman" panose="02020603050405020304" pitchFamily="18" charset="0"/>
                            </a:rPr>
                            <a:t>60/50ps (eTOF/iTOF)</a:t>
                          </a:r>
                          <a:endParaRPr lang="zh-CN" altLang="en-US" sz="1400" b="1" baseline="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78654294"/>
                      </a:ext>
                    </a:extLst>
                  </a:tr>
                  <a:tr h="434371">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Channels</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~3000</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2035503815"/>
                      </a:ext>
                    </a:extLst>
                  </a:tr>
                  <a:tr h="561803">
                    <a:tc>
                      <a:txBody>
                        <a:bodyPr/>
                        <a:lstStyle/>
                        <a:p>
                          <a:pPr algn="ctr"/>
                          <a:r>
                            <a:rPr lang="en-US" altLang="zh-CN" sz="1400" b="1" dirty="0" smtClean="0">
                              <a:solidFill>
                                <a:schemeClr val="tx1"/>
                              </a:solidFill>
                              <a:latin typeface="Times New Roman" panose="02020603050405020304" pitchFamily="18" charset="0"/>
                              <a:cs typeface="Times New Roman" panose="02020603050405020304" pitchFamily="18" charset="0"/>
                            </a:rPr>
                            <a:t>Occupancy</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a:solidFill>
                                <a:schemeClr val="tx1"/>
                              </a:solidFill>
                              <a:latin typeface="Times New Roman" panose="02020603050405020304" pitchFamily="18" charset="0"/>
                              <a:cs typeface="Times New Roman" panose="02020603050405020304" pitchFamily="18" charset="0"/>
                            </a:rPr>
                            <a:t>10-15%</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0057622"/>
                      </a:ext>
                    </a:extLst>
                  </a:tr>
                </a:tbl>
              </a:graphicData>
            </a:graphic>
          </p:graphicFrame>
        </mc:Fallback>
      </mc:AlternateContent>
      <p:pic>
        <p:nvPicPr>
          <p:cNvPr id="5" name="图片 4">
            <a:extLst>
              <a:ext uri="{FF2B5EF4-FFF2-40B4-BE49-F238E27FC236}">
                <a16:creationId xmlns:a16="http://schemas.microsoft.com/office/drawing/2014/main" xmlns="" id="{DF5982CD-3785-45F6-9655-48316B57B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0" y="946913"/>
            <a:ext cx="3556000" cy="2615351"/>
          </a:xfrm>
          <a:prstGeom prst="rect">
            <a:avLst/>
          </a:prstGeom>
        </p:spPr>
      </p:pic>
      <p:pic>
        <p:nvPicPr>
          <p:cNvPr id="6" name="图片 5">
            <a:extLst>
              <a:ext uri="{FF2B5EF4-FFF2-40B4-BE49-F238E27FC236}">
                <a16:creationId xmlns:a16="http://schemas.microsoft.com/office/drawing/2014/main" xmlns="" id="{7D1DA4ED-FC46-437D-84F3-B7CB14C1497A}"/>
              </a:ext>
            </a:extLst>
          </p:cNvPr>
          <p:cNvPicPr>
            <a:picLocks noChangeAspect="1"/>
          </p:cNvPicPr>
          <p:nvPr/>
        </p:nvPicPr>
        <p:blipFill>
          <a:blip r:embed="rId5"/>
          <a:stretch>
            <a:fillRect/>
          </a:stretch>
        </p:blipFill>
        <p:spPr>
          <a:xfrm>
            <a:off x="0" y="3781341"/>
            <a:ext cx="4432300" cy="305125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940901"/>
            <a:ext cx="2284531" cy="1713399"/>
          </a:xfrm>
          <a:prstGeom prst="rect">
            <a:avLst/>
          </a:prstGeom>
        </p:spPr>
      </p:pic>
      <p:pic>
        <p:nvPicPr>
          <p:cNvPr id="9" name="图片 8"/>
          <p:cNvPicPr>
            <a:picLocks noChangeAspect="1"/>
          </p:cNvPicPr>
          <p:nvPr/>
        </p:nvPicPr>
        <p:blipFill rotWithShape="1">
          <a:blip r:embed="rId7"/>
          <a:srcRect t="5381" r="10316"/>
          <a:stretch/>
        </p:blipFill>
        <p:spPr>
          <a:xfrm>
            <a:off x="5016500" y="4749800"/>
            <a:ext cx="4127500" cy="2108200"/>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6094531" y="3644901"/>
                <a:ext cx="2998669" cy="923330"/>
              </a:xfrm>
              <a:prstGeom prst="rect">
                <a:avLst/>
              </a:prstGeom>
              <a:solidFill>
                <a:srgbClr val="FFFF00"/>
              </a:solidFill>
            </p:spPr>
            <p:txBody>
              <a:bodyPr wrap="square">
                <a:spAutoFit/>
              </a:bodyPr>
              <a:lstStyle/>
              <a:p>
                <a:r>
                  <a:rPr lang="en-US" altLang="zh-CN" b="1" dirty="0" smtClean="0">
                    <a:latin typeface="Times New Roman" panose="02020603050405020304" pitchFamily="18" charset="0"/>
                    <a:cs typeface="Times New Roman" panose="02020603050405020304" pitchFamily="18" charset="0"/>
                  </a:rPr>
                  <a:t>Efficiency: </a:t>
                </a:r>
                <a14:m>
                  <m:oMath xmlns:m="http://schemas.openxmlformats.org/officeDocument/2006/math">
                    <m:r>
                      <a:rPr lang="zh-CN" altLang="en-US" b="1" i="1" smtClean="0">
                        <a:latin typeface="Cambria Math"/>
                      </a:rPr>
                      <m:t>𝛈</m:t>
                    </m:r>
                    <m:r>
                      <a:rPr lang="en-US" altLang="zh-CN" b="1" smtClean="0">
                        <a:latin typeface="Cambria Math"/>
                        <a:ea typeface="Cambria Math"/>
                      </a:rPr>
                      <m:t>&gt;</m:t>
                    </m:r>
                    <m:r>
                      <a:rPr lang="en-US" altLang="zh-CN" b="1" i="0" smtClean="0">
                        <a:latin typeface="Cambria Math"/>
                      </a:rPr>
                      <m:t>𝟗𝟔</m:t>
                    </m:r>
                    <m:r>
                      <a:rPr lang="en-US" altLang="zh-CN" b="1" i="0" smtClean="0">
                        <a:latin typeface="Cambria Math"/>
                      </a:rPr>
                      <m:t>% </m:t>
                    </m:r>
                  </m:oMath>
                </a14:m>
                <a:endParaRPr lang="en-US" altLang="zh-CN" b="1" dirty="0" smtClean="0">
                  <a:latin typeface="Times New Roman" panose="02020603050405020304" pitchFamily="18" charset="0"/>
                  <a:cs typeface="Times New Roman" panose="02020603050405020304" pitchFamily="18" charset="0"/>
                </a:endParaRPr>
              </a:p>
              <a:p>
                <a14:m>
                  <m:oMath xmlns:m="http://schemas.openxmlformats.org/officeDocument/2006/math">
                    <m:r>
                      <a:rPr lang="en-US" altLang="zh-CN" b="1" i="0" smtClean="0">
                        <a:latin typeface="Cambria Math"/>
                      </a:rPr>
                      <m:t>𝐢𝐓𝐎𝐅</m:t>
                    </m:r>
                    <m:r>
                      <a:rPr lang="en-US" altLang="zh-CN" b="1" i="0" smtClean="0">
                        <a:latin typeface="Cambria Math"/>
                      </a:rPr>
                      <m:t>:   </m:t>
                    </m:r>
                    <m:sSub>
                      <m:sSubPr>
                        <m:ctrlPr>
                          <a:rPr lang="en-US" altLang="zh-CN" b="1" i="1">
                            <a:latin typeface="Cambria Math"/>
                          </a:rPr>
                        </m:ctrlPr>
                      </m:sSubPr>
                      <m:e>
                        <m:r>
                          <a:rPr lang="zh-CN" altLang="en-US" b="1" i="0">
                            <a:latin typeface="Cambria Math"/>
                          </a:rPr>
                          <m:t>𝛔</m:t>
                        </m:r>
                      </m:e>
                      <m:sub>
                        <m:r>
                          <a:rPr lang="en-US" altLang="zh-CN" b="1" i="0">
                            <a:latin typeface="Cambria Math"/>
                          </a:rPr>
                          <m:t>𝐓</m:t>
                        </m:r>
                      </m:sub>
                    </m:sSub>
                    <m:r>
                      <a:rPr lang="en-US" altLang="zh-CN" b="1" i="0" smtClean="0">
                        <a:latin typeface="Cambria Math"/>
                      </a:rPr>
                      <m:t>=</m:t>
                    </m:r>
                    <m:r>
                      <a:rPr lang="en-US" altLang="zh-CN" b="1" i="0" smtClean="0">
                        <a:latin typeface="Cambria Math"/>
                      </a:rPr>
                      <m:t>𝟑𝟕</m:t>
                    </m:r>
                    <m:r>
                      <a:rPr lang="en-US" altLang="zh-CN" b="1" i="0" smtClean="0">
                        <a:latin typeface="Cambria Math"/>
                      </a:rPr>
                      <m:t>.</m:t>
                    </m:r>
                    <m:r>
                      <a:rPr lang="en-US" altLang="zh-CN" b="1" i="0" smtClean="0">
                        <a:latin typeface="Cambria Math"/>
                      </a:rPr>
                      <m:t>𝟓</m:t>
                    </m:r>
                    <m:r>
                      <a:rPr lang="en-US" altLang="zh-CN" b="1" i="0" smtClean="0">
                        <a:latin typeface="Cambria Math"/>
                      </a:rPr>
                      <m:t> </m:t>
                    </m:r>
                    <m:r>
                      <a:rPr lang="en-US" altLang="zh-CN" b="1" i="0" smtClean="0">
                        <a:latin typeface="Cambria Math"/>
                      </a:rPr>
                      <m:t>𝐩𝐬</m:t>
                    </m:r>
                  </m:oMath>
                </a14:m>
                <a:r>
                  <a:rPr lang="en-US" altLang="zh-CN" b="1" dirty="0" smtClean="0">
                    <a:latin typeface="Times New Roman" panose="02020603050405020304" pitchFamily="18" charset="0"/>
                    <a:cs typeface="Times New Roman" panose="02020603050405020304" pitchFamily="18" charset="0"/>
                  </a:rPr>
                  <a:t> </a:t>
                </a:r>
              </a:p>
              <a:p>
                <a:r>
                  <a:rPr lang="en-US" altLang="zh-CN" b="1" dirty="0" smtClean="0">
                    <a:latin typeface="Times New Roman" panose="02020603050405020304" pitchFamily="18" charset="0"/>
                    <a:cs typeface="Times New Roman" panose="02020603050405020304" pitchFamily="18" charset="0"/>
                  </a:rPr>
                  <a:t>e</a:t>
                </a:r>
                <a14:m>
                  <m:oMath xmlns:m="http://schemas.openxmlformats.org/officeDocument/2006/math">
                    <m:r>
                      <a:rPr lang="en-US" altLang="zh-CN" b="1" i="0">
                        <a:latin typeface="Cambria Math"/>
                      </a:rPr>
                      <m:t>𝐓𝐎𝐅</m:t>
                    </m:r>
                    <m:r>
                      <a:rPr lang="en-US" altLang="zh-CN" b="1" i="0">
                        <a:latin typeface="Cambria Math"/>
                      </a:rPr>
                      <m:t>:   </m:t>
                    </m:r>
                    <m:sSub>
                      <m:sSubPr>
                        <m:ctrlPr>
                          <a:rPr lang="en-US" altLang="zh-CN" b="1" i="1">
                            <a:latin typeface="Cambria Math"/>
                          </a:rPr>
                        </m:ctrlPr>
                      </m:sSubPr>
                      <m:e>
                        <m:r>
                          <a:rPr lang="zh-CN" altLang="en-US" b="1" i="0">
                            <a:latin typeface="Cambria Math"/>
                          </a:rPr>
                          <m:t>𝛔</m:t>
                        </m:r>
                      </m:e>
                      <m:sub>
                        <m:r>
                          <a:rPr lang="en-US" altLang="zh-CN" b="1" i="0">
                            <a:latin typeface="Cambria Math"/>
                          </a:rPr>
                          <m:t>𝐓</m:t>
                        </m:r>
                      </m:sub>
                    </m:sSub>
                    <m:r>
                      <a:rPr lang="en-US" altLang="zh-CN" b="1" i="0">
                        <a:latin typeface="Cambria Math"/>
                      </a:rPr>
                      <m:t>=</m:t>
                    </m:r>
                    <m:r>
                      <a:rPr lang="en-US" altLang="zh-CN" b="1" i="0" smtClean="0">
                        <a:latin typeface="Cambria Math"/>
                      </a:rPr>
                      <m:t>𝟔𝟎</m:t>
                    </m:r>
                    <m:r>
                      <a:rPr lang="en-US" altLang="zh-CN" b="1" i="0">
                        <a:latin typeface="Cambria Math"/>
                      </a:rPr>
                      <m:t>.</m:t>
                    </m:r>
                    <m:r>
                      <a:rPr lang="en-US" altLang="zh-CN" b="1" i="0" smtClean="0">
                        <a:latin typeface="Cambria Math"/>
                      </a:rPr>
                      <m:t>𝟏</m:t>
                    </m:r>
                    <m:r>
                      <a:rPr lang="en-US" altLang="zh-CN" b="1" i="0">
                        <a:latin typeface="Cambria Math"/>
                      </a:rPr>
                      <m:t> </m:t>
                    </m:r>
                    <m:r>
                      <a:rPr lang="en-US" altLang="zh-CN" b="1" i="0">
                        <a:latin typeface="Cambria Math"/>
                      </a:rPr>
                      <m:t>𝐩𝐬</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6094531" y="3644901"/>
                <a:ext cx="2998669" cy="923330"/>
              </a:xfrm>
              <a:prstGeom prst="rect">
                <a:avLst/>
              </a:prstGeom>
              <a:blipFill rotWithShape="1">
                <a:blip r:embed="rId8"/>
                <a:stretch>
                  <a:fillRect l="-1829" t="-3311" b="-9934"/>
                </a:stretch>
              </a:blipFill>
            </p:spPr>
            <p:txBody>
              <a:bodyPr/>
              <a:lstStyle/>
              <a:p>
                <a:r>
                  <a:rPr lang="zh-CN" altLang="en-US">
                    <a:noFill/>
                  </a:rPr>
                  <a:t> </a:t>
                </a:r>
              </a:p>
            </p:txBody>
          </p:sp>
        </mc:Fallback>
      </mc:AlternateContent>
      <p:sp>
        <p:nvSpPr>
          <p:cNvPr id="11" name="矩形 10"/>
          <p:cNvSpPr/>
          <p:nvPr/>
        </p:nvSpPr>
        <p:spPr>
          <a:xfrm>
            <a:off x="3761732" y="2814598"/>
            <a:ext cx="1341136" cy="369332"/>
          </a:xfrm>
          <a:prstGeom prst="rect">
            <a:avLst/>
          </a:prstGeom>
        </p:spPr>
        <p:txBody>
          <a:bodyPr wrap="none">
            <a:spAutoFit/>
          </a:bodyPr>
          <a:lstStyle/>
          <a:p>
            <a:r>
              <a:rPr lang="en-US" altLang="zh-CN" b="1" dirty="0" smtClean="0">
                <a:solidFill>
                  <a:srgbClr val="0000FF"/>
                </a:solidFill>
                <a:latin typeface="Times New Roman" panose="02020603050405020304" pitchFamily="18" charset="0"/>
                <a:cs typeface="Times New Roman" panose="02020603050405020304" pitchFamily="18" charset="0"/>
              </a:rPr>
              <a:t>FPGA TDC</a:t>
            </a:r>
            <a:endParaRPr lang="zh-CN" altLang="en-US" dirty="0">
              <a:solidFill>
                <a:srgbClr val="0000FF"/>
              </a:solidFill>
            </a:endParaRPr>
          </a:p>
        </p:txBody>
      </p:sp>
      <p:sp>
        <p:nvSpPr>
          <p:cNvPr id="12" name="矩形 11"/>
          <p:cNvSpPr/>
          <p:nvPr/>
        </p:nvSpPr>
        <p:spPr>
          <a:xfrm>
            <a:off x="1336032" y="3176032"/>
            <a:ext cx="1084592" cy="369332"/>
          </a:xfrm>
          <a:prstGeom prst="rect">
            <a:avLst/>
          </a:prstGeom>
          <a:solidFill>
            <a:srgbClr val="FFFF00"/>
          </a:solidFill>
        </p:spPr>
        <p:txBody>
          <a:bodyPr wrap="none">
            <a:spAutoFit/>
          </a:bodyPr>
          <a:lstStyle/>
          <a:p>
            <a:r>
              <a:rPr lang="en-US" altLang="zh-CN" b="1" dirty="0" smtClean="0">
                <a:latin typeface="Times New Roman" panose="02020603050405020304" pitchFamily="18" charset="0"/>
                <a:cs typeface="Times New Roman" panose="02020603050405020304" pitchFamily="18" charset="0"/>
              </a:rPr>
              <a:t>Detector </a:t>
            </a:r>
            <a:endParaRPr lang="zh-CN" altLang="en-US" dirty="0"/>
          </a:p>
        </p:txBody>
      </p:sp>
      <p:sp>
        <p:nvSpPr>
          <p:cNvPr id="13" name="矩形 12"/>
          <p:cNvSpPr/>
          <p:nvPr/>
        </p:nvSpPr>
        <p:spPr>
          <a:xfrm>
            <a:off x="4891940" y="3642929"/>
            <a:ext cx="1163520" cy="923330"/>
          </a:xfrm>
          <a:prstGeom prst="rect">
            <a:avLst/>
          </a:prstGeom>
          <a:solidFill>
            <a:srgbClr val="FFFF00"/>
          </a:solidFill>
        </p:spPr>
        <p:txBody>
          <a:bodyPr wrap="square">
            <a:spAutoFit/>
          </a:bodyPr>
          <a:lstStyle/>
          <a:p>
            <a:pPr algn="r"/>
            <a:r>
              <a:rPr lang="en-US" altLang="zh-CN" b="1" dirty="0">
                <a:latin typeface="Times New Roman" panose="02020603050405020304" pitchFamily="18" charset="0"/>
                <a:cs typeface="Times New Roman" panose="02020603050405020304" pitchFamily="18" charset="0"/>
              </a:rPr>
              <a:t>Ptototyp</a:t>
            </a:r>
            <a:r>
              <a:rPr lang="en-US" altLang="zh-CN" b="1" dirty="0" smtClean="0">
                <a:latin typeface="Times New Roman" panose="02020603050405020304" pitchFamily="18" charset="0"/>
                <a:cs typeface="Times New Roman" panose="02020603050405020304" pitchFamily="18" charset="0"/>
              </a:rPr>
              <a:t>e Test results</a:t>
            </a:r>
          </a:p>
        </p:txBody>
      </p:sp>
    </p:spTree>
    <p:extLst>
      <p:ext uri="{BB962C8B-B14F-4D97-AF65-F5344CB8AC3E}">
        <p14:creationId xmlns:p14="http://schemas.microsoft.com/office/powerpoint/2010/main" val="38777583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0AC00F5A-8047-4312-86D3-7A7046DFD8D3}"/>
              </a:ext>
            </a:extLst>
          </p:cNvPr>
          <p:cNvSpPr txBox="1"/>
          <p:nvPr/>
        </p:nvSpPr>
        <p:spPr>
          <a:xfrm>
            <a:off x="322867" y="59542"/>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smtClean="0">
                <a:latin typeface="Times New Roman" panose="02020603050405020304" pitchFamily="18" charset="0"/>
                <a:cs typeface="Times New Roman" panose="02020603050405020304" pitchFamily="18" charset="0"/>
              </a:rPr>
              <a:t>The HIAF</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xmlns="" id="{40A5E216-D8E3-4F33-8CB4-1EC9E416656B}"/>
              </a:ext>
            </a:extLst>
          </p:cNvPr>
          <p:cNvSpPr/>
          <p:nvPr/>
        </p:nvSpPr>
        <p:spPr>
          <a:xfrm>
            <a:off x="0" y="72054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1">
            <a:extLst>
              <a:ext uri="{FF2B5EF4-FFF2-40B4-BE49-F238E27FC236}">
                <a16:creationId xmlns:a16="http://schemas.microsoft.com/office/drawing/2014/main" xmlns="" id="{5B5571DA-DAD0-4C58-9540-2BC00E1064F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776" r="14563"/>
          <a:stretch>
            <a:fillRect/>
          </a:stretch>
        </p:blipFill>
        <p:spPr bwMode="auto">
          <a:xfrm>
            <a:off x="-67634" y="1627628"/>
            <a:ext cx="8948725" cy="499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11">
            <a:extLst>
              <a:ext uri="{FF2B5EF4-FFF2-40B4-BE49-F238E27FC236}">
                <a16:creationId xmlns:a16="http://schemas.microsoft.com/office/drawing/2014/main" xmlns="" id="{DCD456A7-A1AC-4A7D-8415-91C5276F93ED}"/>
              </a:ext>
            </a:extLst>
          </p:cNvPr>
          <p:cNvSpPr txBox="1">
            <a:spLocks noChangeArrowheads="1"/>
          </p:cNvSpPr>
          <p:nvPr/>
        </p:nvSpPr>
        <p:spPr bwMode="auto">
          <a:xfrm>
            <a:off x="-25477" y="5368554"/>
            <a:ext cx="2260675" cy="769441"/>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1600" b="1" dirty="0">
                <a:latin typeface="Times New Roman" panose="02020603050405020304" pitchFamily="18" charset="0"/>
                <a:ea typeface="仿宋_GB2312" charset="0"/>
                <a:cs typeface="Times New Roman" panose="02020603050405020304" pitchFamily="18" charset="0"/>
              </a:rPr>
              <a:t>BRing1: Booster ring 1</a:t>
            </a:r>
            <a:endParaRPr lang="zh-CN" altLang="en-US" sz="1600" b="1" dirty="0">
              <a:latin typeface="Times New Roman" panose="02020603050405020304" pitchFamily="18" charset="0"/>
              <a:ea typeface="仿宋_GB2312" charset="0"/>
              <a:cs typeface="Times New Roman" panose="02020603050405020304" pitchFamily="18" charset="0"/>
            </a:endParaRPr>
          </a:p>
          <a:p>
            <a:pPr eaLnBrk="1" hangingPunct="1">
              <a:defRPr/>
            </a:pPr>
            <a:r>
              <a:rPr lang="en-US" altLang="zh-CN" sz="1400" b="1" dirty="0" smtClean="0">
                <a:latin typeface="Times New Roman" panose="02020603050405020304" pitchFamily="18" charset="0"/>
                <a:cs typeface="Times New Roman" panose="02020603050405020304" pitchFamily="18" charset="0"/>
              </a:rPr>
              <a:t>Length: </a:t>
            </a:r>
            <a:r>
              <a:rPr lang="en-US" altLang="zh-CN" sz="1400" b="1" dirty="0">
                <a:latin typeface="Times New Roman" panose="02020603050405020304" pitchFamily="18" charset="0"/>
                <a:cs typeface="Times New Roman" panose="02020603050405020304" pitchFamily="18" charset="0"/>
              </a:rPr>
              <a:t>600 m</a:t>
            </a:r>
          </a:p>
          <a:p>
            <a:pPr eaLnBrk="1" hangingPunct="1">
              <a:defRPr/>
            </a:pPr>
            <a:r>
              <a:rPr lang="en-US" altLang="zh-CN" sz="1400" b="1" dirty="0">
                <a:latin typeface="Times New Roman" panose="02020603050405020304" pitchFamily="18" charset="0"/>
                <a:cs typeface="Times New Roman" panose="02020603050405020304" pitchFamily="18" charset="0"/>
              </a:rPr>
              <a:t>Rigidity: 34 </a:t>
            </a:r>
            <a:r>
              <a:rPr lang="en-US" altLang="zh-CN" sz="1400" b="1" dirty="0" smtClean="0">
                <a:latin typeface="Times New Roman" panose="02020603050405020304" pitchFamily="18" charset="0"/>
                <a:cs typeface="Times New Roman" panose="02020603050405020304" pitchFamily="18" charset="0"/>
              </a:rPr>
              <a:t>Tm</a:t>
            </a:r>
            <a:endParaRPr lang="en-US" altLang="zh-CN" sz="1400" b="1" dirty="0">
              <a:latin typeface="Times New Roman" panose="02020603050405020304" pitchFamily="18" charset="0"/>
              <a:cs typeface="Times New Roman" panose="02020603050405020304" pitchFamily="18" charset="0"/>
            </a:endParaRPr>
          </a:p>
        </p:txBody>
      </p:sp>
      <p:sp>
        <p:nvSpPr>
          <p:cNvPr id="24" name="矩形 4">
            <a:extLst>
              <a:ext uri="{FF2B5EF4-FFF2-40B4-BE49-F238E27FC236}">
                <a16:creationId xmlns:a16="http://schemas.microsoft.com/office/drawing/2014/main" xmlns="" id="{A9440524-4E5D-45F9-9411-D1217FD80A6E}"/>
              </a:ext>
            </a:extLst>
          </p:cNvPr>
          <p:cNvSpPr>
            <a:spLocks noChangeArrowheads="1"/>
          </p:cNvSpPr>
          <p:nvPr/>
        </p:nvSpPr>
        <p:spPr bwMode="auto">
          <a:xfrm>
            <a:off x="2955137" y="1955607"/>
            <a:ext cx="10823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zh-CN" sz="2400" b="1" dirty="0">
                <a:solidFill>
                  <a:srgbClr val="FF0000"/>
                </a:solidFill>
                <a:latin typeface="Times New Roman" panose="02020603050405020304" pitchFamily="18" charset="0"/>
                <a:cs typeface="Times New Roman" panose="02020603050405020304" pitchFamily="18" charset="0"/>
              </a:rPr>
              <a:t>HFRS </a:t>
            </a:r>
            <a:endParaRPr lang="zh-CN" altLang="en-US" sz="2400" b="1" dirty="0">
              <a:solidFill>
                <a:srgbClr val="FF0000"/>
              </a:solidFill>
              <a:cs typeface="Times New Roman" panose="02020603050405020304" pitchFamily="18" charset="0"/>
            </a:endParaRPr>
          </a:p>
        </p:txBody>
      </p:sp>
      <p:sp>
        <p:nvSpPr>
          <p:cNvPr id="25" name="Text Box 211">
            <a:extLst>
              <a:ext uri="{FF2B5EF4-FFF2-40B4-BE49-F238E27FC236}">
                <a16:creationId xmlns:a16="http://schemas.microsoft.com/office/drawing/2014/main" xmlns="" id="{2C3746BD-64B4-4EB8-91B4-67A8592A5AC5}"/>
              </a:ext>
            </a:extLst>
          </p:cNvPr>
          <p:cNvSpPr txBox="1">
            <a:spLocks noChangeArrowheads="1"/>
          </p:cNvSpPr>
          <p:nvPr/>
        </p:nvSpPr>
        <p:spPr bwMode="auto">
          <a:xfrm>
            <a:off x="4143196" y="5486494"/>
            <a:ext cx="4407668" cy="800219"/>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eaLnBrk="1" hangingPunct="1">
              <a:defRPr/>
            </a:pPr>
            <a:r>
              <a:rPr lang="en-US" altLang="zh-CN" b="1" dirty="0" err="1">
                <a:solidFill>
                  <a:schemeClr val="tx1"/>
                </a:solidFill>
                <a:latin typeface="Times New Roman" panose="02020603050405020304" pitchFamily="18" charset="0"/>
                <a:ea typeface="黑体" pitchFamily="49" charset="-122"/>
                <a:cs typeface="Times New Roman" panose="02020603050405020304" pitchFamily="18" charset="0"/>
              </a:rPr>
              <a:t>iLinac</a:t>
            </a:r>
            <a:r>
              <a:rPr lang="en-US" altLang="zh-CN" b="1" dirty="0">
                <a:solidFill>
                  <a:schemeClr val="tx1"/>
                </a:solidFill>
                <a:latin typeface="Times New Roman" panose="02020603050405020304" pitchFamily="18" charset="0"/>
                <a:ea typeface="黑体" pitchFamily="49" charset="-122"/>
                <a:cs typeface="Times New Roman" panose="02020603050405020304" pitchFamily="18" charset="0"/>
              </a:rPr>
              <a:t>:</a:t>
            </a:r>
            <a:r>
              <a:rPr lang="en-US" altLang="zh-CN" b="1" dirty="0">
                <a:solidFill>
                  <a:schemeClr val="tx1"/>
                </a:solidFill>
                <a:latin typeface="Times New Roman" panose="02020603050405020304" pitchFamily="18" charset="0"/>
                <a:ea typeface="仿宋_GB2312" charset="0"/>
                <a:cs typeface="Times New Roman" panose="02020603050405020304" pitchFamily="18" charset="0"/>
              </a:rPr>
              <a:t> Superconducting </a:t>
            </a:r>
            <a:r>
              <a:rPr lang="en-US" altLang="zh-CN" b="1" dirty="0" err="1">
                <a:solidFill>
                  <a:schemeClr val="tx1"/>
                </a:solidFill>
                <a:latin typeface="Times New Roman" panose="02020603050405020304" pitchFamily="18" charset="0"/>
                <a:ea typeface="仿宋_GB2312" charset="0"/>
                <a:cs typeface="Times New Roman" panose="02020603050405020304" pitchFamily="18" charset="0"/>
              </a:rPr>
              <a:t>linac</a:t>
            </a:r>
            <a:endParaRPr lang="en-US" altLang="zh-CN" b="1" dirty="0">
              <a:solidFill>
                <a:schemeClr val="tx1"/>
              </a:solidFill>
              <a:latin typeface="Times New Roman" panose="02020603050405020304" pitchFamily="18" charset="0"/>
              <a:ea typeface="黑体" pitchFamily="49" charset="-122"/>
              <a:cs typeface="Times New Roman" panose="02020603050405020304" pitchFamily="18" charset="0"/>
            </a:endParaRPr>
          </a:p>
          <a:p>
            <a:pPr eaLnBrk="1" hangingPunct="1">
              <a:defRPr/>
            </a:pPr>
            <a:r>
              <a:rPr lang="en-US" altLang="zh-CN" sz="1400" b="1" dirty="0">
                <a:solidFill>
                  <a:schemeClr val="tx1"/>
                </a:solidFill>
                <a:latin typeface="Times New Roman" panose="02020603050405020304" pitchFamily="18" charset="0"/>
                <a:ea typeface="宋体" pitchFamily="-65" charset="-122"/>
                <a:cs typeface="Times New Roman" panose="02020603050405020304" pitchFamily="18" charset="0"/>
              </a:rPr>
              <a:t>Length:100 m</a:t>
            </a:r>
          </a:p>
          <a:p>
            <a:pPr eaLnBrk="1" hangingPunct="1">
              <a:defRPr/>
            </a:pPr>
            <a:r>
              <a:rPr lang="en-US" altLang="zh-CN" sz="1400" b="1" dirty="0">
                <a:solidFill>
                  <a:schemeClr val="tx1"/>
                </a:solidFill>
                <a:latin typeface="Times New Roman" panose="02020603050405020304" pitchFamily="18" charset="0"/>
                <a:ea typeface="宋体" pitchFamily="-65" charset="-122"/>
                <a:cs typeface="Times New Roman" panose="02020603050405020304" pitchFamily="18" charset="0"/>
              </a:rPr>
              <a:t>Energy: 17~22 MeV/u(U</a:t>
            </a:r>
            <a:r>
              <a:rPr lang="en-US" altLang="zh-CN" sz="1400" b="1" baseline="30000" dirty="0">
                <a:solidFill>
                  <a:schemeClr val="tx1"/>
                </a:solidFill>
                <a:latin typeface="Times New Roman" panose="02020603050405020304" pitchFamily="18" charset="0"/>
                <a:ea typeface="宋体" pitchFamily="-65" charset="-122"/>
                <a:cs typeface="Times New Roman" panose="02020603050405020304" pitchFamily="18" charset="0"/>
              </a:rPr>
              <a:t>35+ ~ 46+</a:t>
            </a:r>
            <a:r>
              <a:rPr lang="en-US" altLang="zh-CN" sz="1400" b="1" dirty="0">
                <a:solidFill>
                  <a:schemeClr val="tx1"/>
                </a:solidFill>
                <a:latin typeface="Times New Roman" panose="02020603050405020304" pitchFamily="18" charset="0"/>
                <a:ea typeface="宋体" pitchFamily="-65" charset="-122"/>
                <a:cs typeface="Times New Roman" panose="02020603050405020304" pitchFamily="18" charset="0"/>
              </a:rPr>
              <a:t>)</a:t>
            </a:r>
          </a:p>
        </p:txBody>
      </p:sp>
      <p:sp>
        <p:nvSpPr>
          <p:cNvPr id="26" name="Text Box 211">
            <a:extLst>
              <a:ext uri="{FF2B5EF4-FFF2-40B4-BE49-F238E27FC236}">
                <a16:creationId xmlns:a16="http://schemas.microsoft.com/office/drawing/2014/main" xmlns="" id="{B863DD49-7DFB-4FD4-90E9-7603EC6F6300}"/>
              </a:ext>
            </a:extLst>
          </p:cNvPr>
          <p:cNvSpPr txBox="1">
            <a:spLocks noChangeArrowheads="1"/>
          </p:cNvSpPr>
          <p:nvPr/>
        </p:nvSpPr>
        <p:spPr bwMode="auto">
          <a:xfrm>
            <a:off x="6980467" y="2410489"/>
            <a:ext cx="2049233" cy="861774"/>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37931725" indent="-37474525" eaLnBrk="0" hangingPunct="0">
              <a:defRPr sz="2400">
                <a:solidFill>
                  <a:schemeClr val="tx1"/>
                </a:solidFill>
                <a:latin typeface="Arial" panose="020B0604020202020204" pitchFamily="34" charset="0"/>
                <a:ea typeface="宋体" panose="02010600030101010101" pitchFamily="2" charset="-122"/>
              </a:defRPr>
            </a:lvl2pPr>
            <a:lvl3pPr eaLnBrk="0" hangingPunct="0">
              <a:defRPr sz="2400">
                <a:solidFill>
                  <a:schemeClr val="tx1"/>
                </a:solidFill>
                <a:latin typeface="Arial" panose="020B0604020202020204" pitchFamily="34" charset="0"/>
                <a:ea typeface="宋体" panose="02010600030101010101" pitchFamily="2" charset="-122"/>
              </a:defRPr>
            </a:lvl3pPr>
            <a:lvl4pPr eaLnBrk="0" hangingPunct="0">
              <a:defRPr sz="2400">
                <a:solidFill>
                  <a:schemeClr val="tx1"/>
                </a:solidFill>
                <a:latin typeface="Arial" panose="020B0604020202020204" pitchFamily="34" charset="0"/>
                <a:ea typeface="宋体" panose="02010600030101010101" pitchFamily="2" charset="-122"/>
              </a:defRPr>
            </a:lvl4pPr>
            <a:lvl5pPr eaLnBrk="0" hangingPunct="0">
              <a:defRPr sz="24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1800" b="1" dirty="0">
                <a:latin typeface="Times New Roman" panose="02020603050405020304" pitchFamily="18" charset="0"/>
                <a:ea typeface="黑体" panose="02010609060101010101" pitchFamily="49" charset="-122"/>
                <a:cs typeface="Times New Roman" panose="02020603050405020304" pitchFamily="18" charset="0"/>
              </a:rPr>
              <a:t>MRing</a:t>
            </a:r>
            <a:r>
              <a:rPr lang="en-US" altLang="zh-CN" sz="1800" b="1" dirty="0">
                <a:latin typeface="Times New Roman" panose="02020603050405020304" pitchFamily="18" charset="0"/>
                <a:ea typeface="仿宋_GB2312" charset="0"/>
                <a:cs typeface="Times New Roman" panose="02020603050405020304" pitchFamily="18" charset="0"/>
              </a:rPr>
              <a:t>: </a:t>
            </a:r>
            <a:endParaRPr lang="en-US" altLang="zh-CN" sz="1800" b="1" dirty="0" smtClean="0">
              <a:latin typeface="Times New Roman" panose="02020603050405020304" pitchFamily="18" charset="0"/>
              <a:ea typeface="仿宋_GB2312" charset="0"/>
              <a:cs typeface="Times New Roman" panose="02020603050405020304" pitchFamily="18" charset="0"/>
            </a:endParaRPr>
          </a:p>
          <a:p>
            <a:pPr eaLnBrk="1" hangingPunct="1">
              <a:defRPr/>
            </a:pPr>
            <a:r>
              <a:rPr lang="en-US" altLang="zh-CN" sz="1600" b="1" dirty="0" smtClean="0">
                <a:latin typeface="Times New Roman" panose="02020603050405020304" pitchFamily="18" charset="0"/>
                <a:cs typeface="Times New Roman" panose="02020603050405020304" pitchFamily="18" charset="0"/>
              </a:rPr>
              <a:t>Length: </a:t>
            </a:r>
            <a:r>
              <a:rPr lang="en-US" altLang="zh-CN" sz="1600" b="1" dirty="0">
                <a:latin typeface="Times New Roman" panose="02020603050405020304" pitchFamily="18" charset="0"/>
                <a:cs typeface="Times New Roman" panose="02020603050405020304" pitchFamily="18" charset="0"/>
              </a:rPr>
              <a:t>273m</a:t>
            </a:r>
          </a:p>
          <a:p>
            <a:pPr eaLnBrk="1" hangingPunct="1">
              <a:defRPr/>
            </a:pPr>
            <a:r>
              <a:rPr lang="en-US" altLang="zh-CN" sz="1600" b="1" dirty="0">
                <a:latin typeface="Times New Roman" panose="02020603050405020304" pitchFamily="18" charset="0"/>
                <a:cs typeface="Times New Roman" panose="02020603050405020304" pitchFamily="18" charset="0"/>
              </a:rPr>
              <a:t>Rigidity: 15 </a:t>
            </a:r>
            <a:r>
              <a:rPr lang="en-US" altLang="zh-CN" sz="1600" b="1" dirty="0" smtClean="0">
                <a:latin typeface="Times New Roman" panose="02020603050405020304" pitchFamily="18" charset="0"/>
                <a:cs typeface="Times New Roman" panose="02020603050405020304" pitchFamily="18" charset="0"/>
              </a:rPr>
              <a:t>Tm</a:t>
            </a:r>
            <a:endParaRPr lang="en-US" altLang="zh-CN" sz="1600" b="1" dirty="0">
              <a:latin typeface="Times New Roman" panose="02020603050405020304" pitchFamily="18" charset="0"/>
              <a:cs typeface="Times New Roman" panose="02020603050405020304" pitchFamily="18" charset="0"/>
            </a:endParaRPr>
          </a:p>
        </p:txBody>
      </p:sp>
      <p:sp>
        <p:nvSpPr>
          <p:cNvPr id="27" name="Text Box 211">
            <a:extLst>
              <a:ext uri="{FF2B5EF4-FFF2-40B4-BE49-F238E27FC236}">
                <a16:creationId xmlns:a16="http://schemas.microsoft.com/office/drawing/2014/main" xmlns="" id="{2EBB7B23-7E16-47F8-AE28-412F506A01DF}"/>
              </a:ext>
            </a:extLst>
          </p:cNvPr>
          <p:cNvSpPr txBox="1">
            <a:spLocks noChangeArrowheads="1"/>
          </p:cNvSpPr>
          <p:nvPr/>
        </p:nvSpPr>
        <p:spPr bwMode="auto">
          <a:xfrm>
            <a:off x="6347030" y="1089019"/>
            <a:ext cx="2216794" cy="1077218"/>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eaLnBrk="1" hangingPunct="1">
              <a:defRPr/>
            </a:pPr>
            <a:r>
              <a:rPr lang="en-US" altLang="zh-CN" b="1" dirty="0">
                <a:solidFill>
                  <a:schemeClr val="tx1"/>
                </a:solidFill>
                <a:latin typeface="Times New Roman" panose="02020603050405020304" pitchFamily="18" charset="0"/>
                <a:ea typeface="仿宋_GB2312" pitchFamily="49" charset="-122"/>
                <a:cs typeface="Times New Roman" panose="02020603050405020304" pitchFamily="18" charset="0"/>
              </a:rPr>
              <a:t>SRing: Spectrometer </a:t>
            </a:r>
            <a:endParaRPr lang="en-US" altLang="zh-CN" b="1" dirty="0" smtClean="0">
              <a:solidFill>
                <a:schemeClr val="tx1"/>
              </a:solidFill>
              <a:latin typeface="Times New Roman" panose="02020603050405020304" pitchFamily="18" charset="0"/>
              <a:ea typeface="仿宋_GB2312" pitchFamily="49" charset="-122"/>
              <a:cs typeface="Times New Roman" panose="02020603050405020304" pitchFamily="18" charset="0"/>
            </a:endParaRPr>
          </a:p>
          <a:p>
            <a:pPr eaLnBrk="1" hangingPunct="1">
              <a:defRPr/>
            </a:pPr>
            <a:r>
              <a:rPr lang="en-US" altLang="zh-CN" sz="1400" b="1" dirty="0" smtClean="0">
                <a:solidFill>
                  <a:schemeClr val="tx1"/>
                </a:solidFill>
                <a:latin typeface="Times New Roman" panose="02020603050405020304" pitchFamily="18" charset="0"/>
                <a:cs typeface="Times New Roman" panose="02020603050405020304" pitchFamily="18" charset="0"/>
              </a:rPr>
              <a:t>Length: </a:t>
            </a:r>
            <a:r>
              <a:rPr lang="en-US" altLang="zh-CN" sz="1400" b="1" dirty="0">
                <a:solidFill>
                  <a:schemeClr val="tx1"/>
                </a:solidFill>
                <a:latin typeface="Times New Roman" panose="02020603050405020304" pitchFamily="18" charset="0"/>
                <a:cs typeface="Times New Roman" panose="02020603050405020304" pitchFamily="18" charset="0"/>
              </a:rPr>
              <a:t>273m</a:t>
            </a:r>
          </a:p>
          <a:p>
            <a:pPr eaLnBrk="1" hangingPunct="1">
              <a:defRPr/>
            </a:pPr>
            <a:r>
              <a:rPr lang="en-US" altLang="zh-CN" sz="1400" b="1" dirty="0">
                <a:solidFill>
                  <a:schemeClr val="tx1"/>
                </a:solidFill>
                <a:latin typeface="Times New Roman" panose="02020603050405020304" pitchFamily="18" charset="0"/>
                <a:cs typeface="Times New Roman" panose="02020603050405020304" pitchFamily="18" charset="0"/>
              </a:rPr>
              <a:t>Rigidity: 13-15 Tm</a:t>
            </a:r>
          </a:p>
        </p:txBody>
      </p:sp>
      <p:sp>
        <p:nvSpPr>
          <p:cNvPr id="28" name="Text Box 211">
            <a:extLst>
              <a:ext uri="{FF2B5EF4-FFF2-40B4-BE49-F238E27FC236}">
                <a16:creationId xmlns:a16="http://schemas.microsoft.com/office/drawing/2014/main" xmlns="" id="{346B462A-C6FF-453E-9C85-2BDA2DBD2815}"/>
              </a:ext>
            </a:extLst>
          </p:cNvPr>
          <p:cNvSpPr txBox="1">
            <a:spLocks noChangeArrowheads="1"/>
          </p:cNvSpPr>
          <p:nvPr/>
        </p:nvSpPr>
        <p:spPr bwMode="auto">
          <a:xfrm>
            <a:off x="6980467" y="4217331"/>
            <a:ext cx="2163533" cy="553998"/>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algn="r" eaLnBrk="1" hangingPunct="1">
              <a:defRPr/>
            </a:pPr>
            <a:r>
              <a:rPr lang="en-US" altLang="zh-CN" sz="1600" b="1" dirty="0">
                <a:solidFill>
                  <a:schemeClr val="tx1"/>
                </a:solidFill>
                <a:latin typeface="Times New Roman" panose="02020603050405020304" pitchFamily="18" charset="0"/>
                <a:ea typeface="黑体" pitchFamily="49" charset="-122"/>
                <a:cs typeface="Times New Roman" pitchFamily="18" charset="0"/>
              </a:rPr>
              <a:t>SECRAL /</a:t>
            </a:r>
            <a:r>
              <a:rPr lang="en-US" altLang="zh-CN" sz="1600" b="1" dirty="0" smtClean="0">
                <a:solidFill>
                  <a:schemeClr val="tx1"/>
                </a:solidFill>
                <a:latin typeface="Times New Roman" panose="02020603050405020304" pitchFamily="18" charset="0"/>
                <a:ea typeface="黑体" pitchFamily="49" charset="-122"/>
                <a:cs typeface="Times New Roman" pitchFamily="18" charset="0"/>
              </a:rPr>
              <a:t> </a:t>
            </a:r>
            <a:r>
              <a:rPr lang="en-US" altLang="zh-CN" sz="1600" b="1" dirty="0">
                <a:solidFill>
                  <a:schemeClr val="tx1"/>
                </a:solidFill>
                <a:latin typeface="Times New Roman" panose="02020603050405020304" pitchFamily="18" charset="0"/>
                <a:ea typeface="黑体" pitchFamily="49" charset="-122"/>
                <a:cs typeface="Times New Roman" pitchFamily="18" charset="0"/>
              </a:rPr>
              <a:t>FECR </a:t>
            </a:r>
          </a:p>
          <a:p>
            <a:pPr algn="r" eaLnBrk="1" hangingPunct="1">
              <a:defRPr/>
            </a:pPr>
            <a:r>
              <a:rPr lang="en-US" altLang="zh-CN" sz="1400" dirty="0">
                <a:solidFill>
                  <a:schemeClr val="tx1"/>
                </a:solidFill>
                <a:latin typeface="Times New Roman" panose="02020603050405020304" pitchFamily="18" charset="0"/>
                <a:cs typeface="Times New Roman" panose="02020603050405020304" pitchFamily="18" charset="0"/>
              </a:rPr>
              <a:t> 28-45GHz,1.0emA(U</a:t>
            </a:r>
            <a:r>
              <a:rPr lang="en-US" altLang="zh-CN" sz="1400" baseline="30000" dirty="0">
                <a:solidFill>
                  <a:schemeClr val="tx1"/>
                </a:solidFill>
                <a:latin typeface="Times New Roman" panose="02020603050405020304" pitchFamily="18" charset="0"/>
                <a:cs typeface="Times New Roman" panose="02020603050405020304" pitchFamily="18" charset="0"/>
              </a:rPr>
              <a:t>35+</a:t>
            </a:r>
            <a:r>
              <a:rPr lang="en-US" altLang="zh-CN" sz="1400" dirty="0">
                <a:solidFill>
                  <a:schemeClr val="tx1"/>
                </a:solidFill>
                <a:latin typeface="Times New Roman" panose="02020603050405020304" pitchFamily="18" charset="0"/>
                <a:cs typeface="Times New Roman" panose="02020603050405020304" pitchFamily="18" charset="0"/>
              </a:rPr>
              <a:t>)</a:t>
            </a:r>
          </a:p>
        </p:txBody>
      </p:sp>
      <p:sp>
        <p:nvSpPr>
          <p:cNvPr id="29" name="矩形 24">
            <a:extLst>
              <a:ext uri="{FF2B5EF4-FFF2-40B4-BE49-F238E27FC236}">
                <a16:creationId xmlns:a16="http://schemas.microsoft.com/office/drawing/2014/main" xmlns="" id="{C2296731-8C97-49B3-A561-3D638DB7E99A}"/>
              </a:ext>
            </a:extLst>
          </p:cNvPr>
          <p:cNvSpPr>
            <a:spLocks noChangeArrowheads="1"/>
          </p:cNvSpPr>
          <p:nvPr/>
        </p:nvSpPr>
        <p:spPr bwMode="auto">
          <a:xfrm>
            <a:off x="-25477" y="2072879"/>
            <a:ext cx="195920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1800"/>
              </a:lnSpc>
              <a:spcBef>
                <a:spcPct val="0"/>
              </a:spcBef>
              <a:buFontTx/>
              <a:buNone/>
            </a:pPr>
            <a:r>
              <a:rPr lang="en-US" altLang="zh-CN" sz="2000" b="1" dirty="0">
                <a:solidFill>
                  <a:srgbClr val="FF0000"/>
                </a:solidFill>
                <a:latin typeface="Times New Roman" panose="02020603050405020304" pitchFamily="18" charset="0"/>
                <a:ea typeface="仿宋_GB2312" charset="0"/>
                <a:cs typeface="Times New Roman" panose="02020603050405020304" pitchFamily="18" charset="0"/>
              </a:rPr>
              <a:t>External target </a:t>
            </a:r>
          </a:p>
          <a:p>
            <a:pPr eaLnBrk="1" hangingPunct="1">
              <a:lnSpc>
                <a:spcPts val="1800"/>
              </a:lnSpc>
              <a:spcBef>
                <a:spcPct val="0"/>
              </a:spcBef>
              <a:buFontTx/>
              <a:buNone/>
            </a:pPr>
            <a:endParaRPr lang="en-US" altLang="zh-CN" sz="2000" b="1" dirty="0">
              <a:solidFill>
                <a:srgbClr val="FF0000"/>
              </a:solidFill>
              <a:latin typeface="Times New Roman" panose="02020603050405020304" pitchFamily="18" charset="0"/>
              <a:ea typeface="仿宋_GB2312" charset="0"/>
              <a:cs typeface="Times New Roman" panose="02020603050405020304" pitchFamily="18" charset="0"/>
            </a:endParaRPr>
          </a:p>
          <a:p>
            <a:pPr eaLnBrk="1" hangingPunct="1">
              <a:lnSpc>
                <a:spcPts val="1800"/>
              </a:lnSpc>
              <a:spcBef>
                <a:spcPct val="0"/>
              </a:spcBef>
              <a:buFontTx/>
              <a:buNone/>
            </a:pPr>
            <a:r>
              <a:rPr lang="en-US" altLang="zh-CN" sz="2800" b="1" dirty="0" smtClean="0">
                <a:solidFill>
                  <a:srgbClr val="FF0000"/>
                </a:solidFill>
                <a:latin typeface="Times New Roman" panose="02020603050405020304" pitchFamily="18" charset="0"/>
                <a:ea typeface="仿宋_GB2312" charset="0"/>
                <a:cs typeface="Times New Roman" panose="02020603050405020304" pitchFamily="18" charset="0"/>
              </a:rPr>
              <a:t>CEE</a:t>
            </a:r>
            <a:endParaRPr lang="en-US" altLang="zh-CN" sz="2800" b="1" dirty="0">
              <a:solidFill>
                <a:srgbClr val="FF0000"/>
              </a:solidFill>
              <a:latin typeface="Times New Roman" panose="02020603050405020304" pitchFamily="18" charset="0"/>
              <a:ea typeface="仿宋_GB2312" charset="0"/>
              <a:cs typeface="Times New Roman" panose="02020603050405020304" pitchFamily="18" charset="0"/>
            </a:endParaRPr>
          </a:p>
        </p:txBody>
      </p:sp>
      <p:sp>
        <p:nvSpPr>
          <p:cNvPr id="30" name="矩形 17">
            <a:extLst>
              <a:ext uri="{FF2B5EF4-FFF2-40B4-BE49-F238E27FC236}">
                <a16:creationId xmlns:a16="http://schemas.microsoft.com/office/drawing/2014/main" xmlns="" id="{7DAA178B-ED1E-437D-9B74-5607D657698B}"/>
              </a:ext>
            </a:extLst>
          </p:cNvPr>
          <p:cNvSpPr>
            <a:spLocks noChangeArrowheads="1"/>
          </p:cNvSpPr>
          <p:nvPr/>
        </p:nvSpPr>
        <p:spPr bwMode="auto">
          <a:xfrm>
            <a:off x="6555344" y="4842475"/>
            <a:ext cx="2364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zh-CN" sz="2000" b="1" dirty="0">
                <a:solidFill>
                  <a:srgbClr val="FF0000"/>
                </a:solidFill>
                <a:latin typeface="Times New Roman" panose="02020603050405020304" pitchFamily="18" charset="0"/>
                <a:ea typeface="仿宋_GB2312" charset="0"/>
                <a:cs typeface="Times New Roman" panose="02020603050405020304" pitchFamily="18" charset="0"/>
              </a:rPr>
              <a:t>Low energy nuclear</a:t>
            </a:r>
          </a:p>
          <a:p>
            <a:pPr eaLnBrk="1" hangingPunct="1">
              <a:spcBef>
                <a:spcPct val="0"/>
              </a:spcBef>
              <a:buFontTx/>
              <a:buNone/>
            </a:pPr>
            <a:r>
              <a:rPr lang="en-US" altLang="zh-CN" sz="2000" b="1" dirty="0">
                <a:solidFill>
                  <a:srgbClr val="FF0000"/>
                </a:solidFill>
                <a:latin typeface="Times New Roman" panose="02020603050405020304" pitchFamily="18" charset="0"/>
                <a:ea typeface="仿宋_GB2312" charset="0"/>
                <a:cs typeface="Times New Roman" panose="02020603050405020304" pitchFamily="18" charset="0"/>
              </a:rPr>
              <a:t> structure terminal </a:t>
            </a:r>
            <a:endParaRPr lang="zh-CN" altLang="en-US" sz="2000" b="1" dirty="0">
              <a:solidFill>
                <a:srgbClr val="FF0000"/>
              </a:solidFill>
              <a:latin typeface="Times New Roman" panose="02020603050405020304" pitchFamily="18" charset="0"/>
              <a:ea typeface="仿宋_GB2312" charset="0"/>
              <a:cs typeface="Times New Roman" panose="02020603050405020304" pitchFamily="18" charset="0"/>
            </a:endParaRPr>
          </a:p>
        </p:txBody>
      </p:sp>
      <p:sp>
        <p:nvSpPr>
          <p:cNvPr id="31" name="矩形 6">
            <a:extLst>
              <a:ext uri="{FF2B5EF4-FFF2-40B4-BE49-F238E27FC236}">
                <a16:creationId xmlns:a16="http://schemas.microsoft.com/office/drawing/2014/main" xmlns="" id="{01943356-17E6-4A10-917C-074400A3FD8D}"/>
              </a:ext>
            </a:extLst>
          </p:cNvPr>
          <p:cNvSpPr>
            <a:spLocks noChangeArrowheads="1"/>
          </p:cNvSpPr>
          <p:nvPr/>
        </p:nvSpPr>
        <p:spPr bwMode="auto">
          <a:xfrm>
            <a:off x="87087" y="1067636"/>
            <a:ext cx="4824609" cy="40011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8256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None/>
            </a:pPr>
            <a:r>
              <a:rPr lang="en-US" altLang="zh-CN" sz="2000" b="1" dirty="0" smtClean="0">
                <a:latin typeface="Times New Roman" panose="02020603050405020304" pitchFamily="18" charset="0"/>
                <a:ea typeface="宋体" panose="02010600030101010101" pitchFamily="2" charset="-122"/>
                <a:cs typeface="Times New Roman" panose="02020603050405020304" pitchFamily="18" charset="0"/>
              </a:rPr>
              <a:t>Beam Inensity  </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vs: HIRFL: 10</a:t>
            </a:r>
            <a:r>
              <a:rPr lang="en-US" altLang="zh-CN" sz="2000" b="1"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 – </a:t>
            </a:r>
            <a:r>
              <a:rPr lang="en-US" altLang="zh-CN" sz="2000" b="1" dirty="0" smtClean="0">
                <a:latin typeface="Times New Roman" panose="02020603050405020304" pitchFamily="18" charset="0"/>
                <a:ea typeface="宋体" panose="02010600030101010101" pitchFamily="2" charset="-122"/>
                <a:cs typeface="Times New Roman" panose="02020603050405020304" pitchFamily="18" charset="0"/>
              </a:rPr>
              <a:t>10</a:t>
            </a:r>
            <a:r>
              <a:rPr lang="en-US" altLang="zh-CN" sz="2000" b="1" baseline="30000" dirty="0">
                <a:latin typeface="Times New Roman" panose="02020603050405020304" pitchFamily="18" charset="0"/>
                <a:ea typeface="宋体" panose="02010600030101010101" pitchFamily="2" charset="-122"/>
                <a:cs typeface="Times New Roman" panose="02020603050405020304" pitchFamily="18" charset="0"/>
              </a:rPr>
              <a:t>4</a:t>
            </a:r>
          </a:p>
        </p:txBody>
      </p:sp>
      <p:sp>
        <p:nvSpPr>
          <p:cNvPr id="33" name="文本框 10">
            <a:extLst>
              <a:ext uri="{FF2B5EF4-FFF2-40B4-BE49-F238E27FC236}">
                <a16:creationId xmlns:a16="http://schemas.microsoft.com/office/drawing/2014/main" xmlns="" id="{F021BB7B-A07D-4037-9039-DD76E9EDACAA}"/>
              </a:ext>
            </a:extLst>
          </p:cNvPr>
          <p:cNvSpPr txBox="1"/>
          <p:nvPr/>
        </p:nvSpPr>
        <p:spPr>
          <a:xfrm>
            <a:off x="290841" y="737318"/>
            <a:ext cx="5328592" cy="400110"/>
          </a:xfrm>
          <a:prstGeom prst="rect">
            <a:avLst/>
          </a:prstGeom>
          <a:noFill/>
        </p:spPr>
        <p:txBody>
          <a:bodyPr wrap="square" rtlCol="0">
            <a:spAutoFit/>
          </a:bodyPr>
          <a:lstStyle/>
          <a:p>
            <a:r>
              <a:rPr lang="en-US" altLang="zh-CN" sz="2000" b="1" dirty="0" smtClean="0">
                <a:latin typeface="Times New Roman" panose="02020603050405020304" pitchFamily="18" charset="0"/>
                <a:cs typeface="Times New Roman" panose="02020603050405020304" pitchFamily="18" charset="0"/>
              </a:rPr>
              <a:t>HI </a:t>
            </a:r>
            <a:r>
              <a:rPr lang="en-US" altLang="zh-CN" sz="2000" b="1" dirty="0">
                <a:latin typeface="Times New Roman" panose="02020603050405020304" pitchFamily="18" charset="0"/>
                <a:cs typeface="Times New Roman" panose="02020603050405020304" pitchFamily="18" charset="0"/>
              </a:rPr>
              <a:t>beam with (A/Z=2) ~ 4.5 GeV/u</a:t>
            </a:r>
            <a:endParaRPr lang="zh-CN" altLang="en-US" sz="2000" b="1" dirty="0">
              <a:latin typeface="Times New Roman" panose="02020603050405020304" pitchFamily="18" charset="0"/>
              <a:cs typeface="Times New Roman" panose="02020603050405020304" pitchFamily="18" charset="0"/>
            </a:endParaRPr>
          </a:p>
        </p:txBody>
      </p:sp>
      <p:sp>
        <p:nvSpPr>
          <p:cNvPr id="3" name="矩形 2"/>
          <p:cNvSpPr/>
          <p:nvPr/>
        </p:nvSpPr>
        <p:spPr>
          <a:xfrm>
            <a:off x="6372492" y="6378935"/>
            <a:ext cx="2339102" cy="461665"/>
          </a:xfrm>
          <a:prstGeom prst="rect">
            <a:avLst/>
          </a:prstGeom>
        </p:spPr>
        <p:txBody>
          <a:bodyPr wrap="none">
            <a:spAutoFit/>
          </a:bodyPr>
          <a:lstStyle/>
          <a:p>
            <a:r>
              <a:rPr lang="zh-CN" altLang="en-US" sz="2400" dirty="0" smtClean="0"/>
              <a:t>请见周小红报告</a:t>
            </a:r>
            <a:endParaRPr lang="zh-CN" altLang="en-US" sz="2400" dirty="0"/>
          </a:p>
        </p:txBody>
      </p:sp>
    </p:spTree>
    <p:extLst>
      <p:ext uri="{BB962C8B-B14F-4D97-AF65-F5344CB8AC3E}">
        <p14:creationId xmlns:p14="http://schemas.microsoft.com/office/powerpoint/2010/main" val="7858567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9084AEFA-C8E7-490B-AAEB-88FE81482473}"/>
              </a:ext>
            </a:extLst>
          </p:cNvPr>
          <p:cNvSpPr txBox="1">
            <a:spLocks/>
          </p:cNvSpPr>
          <p:nvPr/>
        </p:nvSpPr>
        <p:spPr>
          <a:xfrm>
            <a:off x="1771650" y="0"/>
            <a:ext cx="6238422" cy="727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smtClean="0">
                <a:latin typeface="Times New Roman" panose="02020603050405020304" pitchFamily="18" charset="0"/>
                <a:cs typeface="Times New Roman" panose="02020603050405020304" pitchFamily="18" charset="0"/>
              </a:rPr>
              <a:t>HIAF Construction Status</a:t>
            </a:r>
            <a:endParaRPr lang="zh-CN" altLang="en-US" sz="4000"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413657" y="1002741"/>
            <a:ext cx="8316685" cy="5160603"/>
            <a:chOff x="2966057" y="1029433"/>
            <a:chExt cx="6114444" cy="5160603"/>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057" y="1029433"/>
              <a:ext cx="6114444" cy="5160603"/>
            </a:xfrm>
            <a:prstGeom prst="rect">
              <a:avLst/>
            </a:prstGeom>
          </p:spPr>
        </p:pic>
        <p:sp>
          <p:nvSpPr>
            <p:cNvPr id="7" name="文本框 6"/>
            <p:cNvSpPr txBox="1"/>
            <p:nvPr/>
          </p:nvSpPr>
          <p:spPr>
            <a:xfrm>
              <a:off x="3549650" y="1200150"/>
              <a:ext cx="4838700" cy="461665"/>
            </a:xfrm>
            <a:prstGeom prst="rect">
              <a:avLst/>
            </a:prstGeom>
            <a:solidFill>
              <a:srgbClr val="FFFF00"/>
            </a:solidFill>
          </p:spPr>
          <p:txBody>
            <a:bodyPr wrap="square" rtlCol="0">
              <a:spAutoFit/>
            </a:bodyPr>
            <a:lstStyle/>
            <a:p>
              <a:r>
                <a:rPr lang="en-US" altLang="zh-CN" sz="2400" dirty="0">
                  <a:latin typeface="Arial Black" panose="020B0A04020102020204" pitchFamily="34" charset="0"/>
                </a:rPr>
                <a:t>Place for </a:t>
              </a:r>
              <a:r>
                <a:rPr lang="en-US" altLang="zh-CN" sz="2400" dirty="0" smtClean="0">
                  <a:latin typeface="Arial Black" panose="020B0A04020102020204" pitchFamily="34" charset="0"/>
                </a:rPr>
                <a:t>CEE</a:t>
              </a:r>
              <a:r>
                <a:rPr lang="en-US" altLang="zh-CN" sz="2400" baseline="30000" dirty="0" smtClean="0">
                  <a:latin typeface="Arial Black" panose="020B0A04020102020204" pitchFamily="34" charset="0"/>
                </a:rPr>
                <a:t>2</a:t>
              </a:r>
              <a:r>
                <a:rPr lang="en-US" altLang="zh-CN" sz="2400" dirty="0" smtClean="0">
                  <a:latin typeface="Arial Black" panose="020B0A04020102020204" pitchFamily="34" charset="0"/>
                </a:rPr>
                <a:t> spectrometer</a:t>
              </a:r>
              <a:endParaRPr lang="zh-CN" altLang="en-US" sz="2400" dirty="0">
                <a:latin typeface="Arial Black" panose="020B0A04020102020204" pitchFamily="34" charset="0"/>
              </a:endParaRPr>
            </a:p>
          </p:txBody>
        </p:sp>
        <p:cxnSp>
          <p:nvCxnSpPr>
            <p:cNvPr id="8" name="直接箭头连接符 7"/>
            <p:cNvCxnSpPr/>
            <p:nvPr/>
          </p:nvCxnSpPr>
          <p:spPr>
            <a:xfrm>
              <a:off x="6023279" y="1657350"/>
              <a:ext cx="517221" cy="717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矩形 8">
            <a:extLst>
              <a:ext uri="{FF2B5EF4-FFF2-40B4-BE49-F238E27FC236}">
                <a16:creationId xmlns:a16="http://schemas.microsoft.com/office/drawing/2014/main" xmlns="" id="{40A5E216-D8E3-4F33-8CB4-1EC9E416656B}"/>
              </a:ext>
            </a:extLst>
          </p:cNvPr>
          <p:cNvSpPr/>
          <p:nvPr/>
        </p:nvSpPr>
        <p:spPr>
          <a:xfrm>
            <a:off x="0" y="72054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7">
            <a:extLst>
              <a:ext uri="{FF2B5EF4-FFF2-40B4-BE49-F238E27FC236}">
                <a16:creationId xmlns:a16="http://schemas.microsoft.com/office/drawing/2014/main" xmlns="" id="{7DAA178B-ED1E-437D-9B74-5607D657698B}"/>
              </a:ext>
            </a:extLst>
          </p:cNvPr>
          <p:cNvSpPr>
            <a:spLocks noChangeArrowheads="1"/>
          </p:cNvSpPr>
          <p:nvPr/>
        </p:nvSpPr>
        <p:spPr bwMode="auto">
          <a:xfrm>
            <a:off x="101600" y="6314035"/>
            <a:ext cx="8940800" cy="461665"/>
          </a:xfrm>
          <a:prstGeom prst="rect">
            <a:avLst/>
          </a:prstGeom>
          <a:solidFill>
            <a:schemeClr val="accent5">
              <a:lumMod val="40000"/>
              <a:lumOff val="60000"/>
            </a:schemeClr>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zh-CN" sz="2400" b="1" dirty="0" smtClean="0">
                <a:latin typeface="Times New Roman" panose="02020603050405020304" pitchFamily="18" charset="0"/>
                <a:ea typeface="仿宋_GB2312" charset="0"/>
                <a:cs typeface="Times New Roman" panose="02020603050405020304" pitchFamily="18" charset="0"/>
              </a:rPr>
              <a:t>First Beam scheduled  in  2025</a:t>
            </a:r>
            <a:endParaRPr lang="zh-CN" altLang="en-US" sz="2400" b="1" dirty="0">
              <a:latin typeface="Times New Roman" panose="02020603050405020304" pitchFamily="18" charset="0"/>
              <a:ea typeface="仿宋_GB2312" charset="0"/>
              <a:cs typeface="Times New Roman" panose="02020603050405020304" pitchFamily="18" charset="0"/>
            </a:endParaRPr>
          </a:p>
        </p:txBody>
      </p:sp>
    </p:spTree>
    <p:extLst>
      <p:ext uri="{BB962C8B-B14F-4D97-AF65-F5344CB8AC3E}">
        <p14:creationId xmlns:p14="http://schemas.microsoft.com/office/powerpoint/2010/main" val="2456290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0" y="74048"/>
            <a:ext cx="9144000" cy="523220"/>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sz="2800" dirty="0" smtClean="0">
                <a:latin typeface="Times New Roman" panose="02020603050405020304" pitchFamily="18" charset="0"/>
                <a:cs typeface="Times New Roman" panose="02020603050405020304" pitchFamily="18" charset="0"/>
                <a:sym typeface="Symbol"/>
              </a:rPr>
              <a:t>QCD phase diagram and the discovery of QGP</a:t>
            </a:r>
            <a:endParaRPr lang="zh-CN" altLang="en-US" sz="28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52236" y="1162361"/>
            <a:ext cx="8991764" cy="1323439"/>
          </a:xfrm>
          <a:prstGeom prst="rect">
            <a:avLst/>
          </a:prstGeom>
          <a:noFill/>
          <a:ln w="28575">
            <a:solidFill>
              <a:srgbClr val="00B050"/>
            </a:solidFill>
          </a:ln>
        </p:spPr>
        <p:txBody>
          <a:bodyPr wrap="square">
            <a:spAutoFit/>
          </a:bodyPr>
          <a:lstStyle/>
          <a:p>
            <a:r>
              <a:rPr lang="en-US" altLang="zh-CN"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2006</a:t>
            </a:r>
            <a:r>
              <a:rPr lang="zh-CN" altLang="en-US"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年，</a:t>
            </a:r>
            <a:r>
              <a:rPr lang="en-US" altLang="zh-CN"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STAR</a:t>
            </a:r>
            <a:r>
              <a:rPr lang="zh-CN" altLang="en-US"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已经发表了一系列实验工</a:t>
            </a: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作</a:t>
            </a:r>
            <a:r>
              <a:rPr lang="zh-CN" altLang="en-US"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，发</a:t>
            </a: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现了</a:t>
            </a: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QGP</a:t>
            </a: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这一新物质形态的实验信</a:t>
            </a:r>
            <a:r>
              <a:rPr lang="zh-CN" altLang="en-US"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号，探测</a:t>
            </a:r>
            <a:r>
              <a:rPr lang="en-US" altLang="zh-CN"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QGP</a:t>
            </a:r>
            <a:r>
              <a:rPr lang="zh-CN" altLang="en-US"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的性质与寻找强子</a:t>
            </a:r>
            <a:r>
              <a:rPr lang="en-US" altLang="zh-CN"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t>
            </a:r>
            <a:r>
              <a:rPr lang="zh-CN" altLang="en-US"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夸克相变的临界点，成为一个新的前沿；</a:t>
            </a:r>
            <a:endParaRPr lang="en-US" altLang="zh-CN"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endParaRPr lang="en-US" altLang="zh-CN" sz="2000"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endParaRPr>
          </a:p>
          <a:p>
            <a:r>
              <a:rPr lang="zh-CN" altLang="en-US" sz="20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在国内，同行开始提议在</a:t>
            </a:r>
            <a:r>
              <a:rPr lang="en-US" altLang="zh-CN" sz="20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HIRFL-CSR</a:t>
            </a:r>
            <a:r>
              <a:rPr lang="zh-CN" altLang="en-US" sz="20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终端建设一个外靶实验的构想。</a:t>
            </a:r>
            <a:r>
              <a:rPr lang="en-US" altLang="zh-CN" sz="20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p>
        </p:txBody>
      </p:sp>
      <p:pic>
        <p:nvPicPr>
          <p:cNvPr id="16" name="Picture 9"/>
          <p:cNvPicPr>
            <a:picLocks noChangeAspect="1" noChangeArrowheads="1"/>
          </p:cNvPicPr>
          <p:nvPr/>
        </p:nvPicPr>
        <p:blipFill>
          <a:blip r:embed="rId3"/>
          <a:srcRect l="11668" r="56340"/>
          <a:stretch>
            <a:fillRect/>
          </a:stretch>
        </p:blipFill>
        <p:spPr bwMode="auto">
          <a:xfrm>
            <a:off x="5148064" y="2624242"/>
            <a:ext cx="3456384" cy="4231663"/>
          </a:xfrm>
          <a:prstGeom prst="rect">
            <a:avLst/>
          </a:prstGeom>
          <a:noFill/>
          <a:ln w="12700">
            <a:noFill/>
            <a:miter lim="800000"/>
            <a:headEnd/>
            <a:tailEnd/>
          </a:ln>
          <a:effectLst/>
        </p:spPr>
      </p:pic>
      <p:pic>
        <p:nvPicPr>
          <p:cNvPr id="17" name="Picture 8"/>
          <p:cNvPicPr>
            <a:picLocks noChangeAspect="1" noChangeArrowheads="1"/>
          </p:cNvPicPr>
          <p:nvPr/>
        </p:nvPicPr>
        <p:blipFill>
          <a:blip r:embed="rId4"/>
          <a:srcRect/>
          <a:stretch>
            <a:fillRect/>
          </a:stretch>
        </p:blipFill>
        <p:spPr bwMode="auto">
          <a:xfrm>
            <a:off x="330549" y="2624242"/>
            <a:ext cx="3744416" cy="4143631"/>
          </a:xfrm>
          <a:prstGeom prst="rect">
            <a:avLst/>
          </a:prstGeom>
          <a:noFill/>
          <a:ln w="9525">
            <a:noFill/>
            <a:round/>
            <a:headEnd/>
            <a:tailEnd/>
          </a:ln>
          <a:effectLst/>
        </p:spPr>
      </p:pic>
    </p:spTree>
    <p:extLst>
      <p:ext uri="{BB962C8B-B14F-4D97-AF65-F5344CB8AC3E}">
        <p14:creationId xmlns:p14="http://schemas.microsoft.com/office/powerpoint/2010/main" val="4728367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778099"/>
          </a:xfrm>
        </p:spPr>
        <p:txBody>
          <a:bodyPr>
            <a:noAutofit/>
          </a:bodyPr>
          <a:lstStyle/>
          <a:p>
            <a:r>
              <a:rPr lang="zh-CN" altLang="en-US" sz="4000" dirty="0" smtClean="0">
                <a:latin typeface="黑体" panose="02010609060101010101" pitchFamily="49" charset="-122"/>
                <a:ea typeface="黑体" panose="02010609060101010101" pitchFamily="49" charset="-122"/>
              </a:rPr>
              <a:t>六、小结</a:t>
            </a:r>
            <a:endParaRPr lang="zh-CN" altLang="en-US" sz="40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0" y="1340768"/>
            <a:ext cx="9144000" cy="4032448"/>
          </a:xfrm>
        </p:spPr>
        <p:txBody>
          <a:bodyPr>
            <a:normAutofit/>
          </a:bodyPr>
          <a:lstStyle/>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在这</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个报告里，我简单介绍了一下，作为重离子核物理前沿的核物质状态方程的研究，重点介绍了要做这方面研究的实验手段。</a:t>
            </a: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pPr marL="0" indent="0">
              <a:buNone/>
            </a:pP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重离子核反应实验中，我们应该测量什么（单粒子观测量，事件观测量），如何测量。</a:t>
            </a: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pPr marL="0" indent="0">
              <a:buNone/>
            </a:pP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介</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绍了实验探测器的物理基础，介绍了中高能核物理中，带电粒子径迹探测的实现方法。</a:t>
            </a: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pPr marL="0" indent="0">
              <a:buNone/>
            </a:pP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介绍</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兰州低温高密核物质测量谱仪（</a:t>
            </a:r>
            <a:r>
              <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rPr>
              <a:t>CEE</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）的目前进展。</a:t>
            </a: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a:p>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 xmlns:a16="http://schemas.microsoft.com/office/drawing/2014/main" id="{40A5E216-D8E3-4F33-8CB4-1EC9E416656B}"/>
              </a:ext>
            </a:extLst>
          </p:cNvPr>
          <p:cNvSpPr/>
          <p:nvPr/>
        </p:nvSpPr>
        <p:spPr>
          <a:xfrm>
            <a:off x="-1" y="69269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1523" t="20240" r="15388" b="8754"/>
          <a:stretch/>
        </p:blipFill>
        <p:spPr>
          <a:xfrm>
            <a:off x="7236296" y="4293096"/>
            <a:ext cx="1810296" cy="2419701"/>
          </a:xfrm>
          <a:prstGeom prst="rect">
            <a:avLst/>
          </a:prstGeom>
        </p:spPr>
      </p:pic>
    </p:spTree>
    <p:extLst>
      <p:ext uri="{BB962C8B-B14F-4D97-AF65-F5344CB8AC3E}">
        <p14:creationId xmlns:p14="http://schemas.microsoft.com/office/powerpoint/2010/main" val="14651528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3508" y="188640"/>
            <a:ext cx="8910990" cy="1200329"/>
          </a:xfrm>
          <a:prstGeom prst="rect">
            <a:avLst/>
          </a:prstGeom>
        </p:spPr>
        <p:txBody>
          <a:bodyPr wrap="square">
            <a:spAutoFit/>
          </a:bodyPr>
          <a:lstStyle/>
          <a:p>
            <a:r>
              <a:rPr lang="en-US" altLang="zh-CN" dirty="0"/>
              <a:t> </a:t>
            </a:r>
            <a:endParaRPr lang="zh-CN" altLang="zh-CN" dirty="0"/>
          </a:p>
          <a:p>
            <a:r>
              <a:rPr lang="zh-CN" altLang="zh-CN" dirty="0"/>
              <a:t>考虑一个重核入射进探测器物质，假设该重核电荷数为</a:t>
            </a:r>
            <a:r>
              <a:rPr lang="en-US" altLang="zh-CN" dirty="0"/>
              <a:t>Z</a:t>
            </a:r>
            <a:r>
              <a:rPr lang="zh-CN" altLang="zh-CN" dirty="0"/>
              <a:t>，质量为</a:t>
            </a:r>
            <a:r>
              <a:rPr lang="en-US" altLang="zh-CN" dirty="0"/>
              <a:t>M</a:t>
            </a:r>
            <a:r>
              <a:rPr lang="zh-CN" altLang="zh-CN" dirty="0"/>
              <a:t>，速度为</a:t>
            </a:r>
            <a:r>
              <a:rPr lang="en-US" altLang="zh-CN" dirty="0"/>
              <a:t>v</a:t>
            </a:r>
            <a:r>
              <a:rPr lang="zh-CN" altLang="zh-CN" dirty="0"/>
              <a:t>，在横向距离为</a:t>
            </a:r>
            <a:r>
              <a:rPr lang="en-US" altLang="zh-CN" dirty="0"/>
              <a:t>b</a:t>
            </a:r>
            <a:r>
              <a:rPr lang="zh-CN" altLang="zh-CN" dirty="0"/>
              <a:t>的地方，有一个电</a:t>
            </a:r>
            <a:r>
              <a:rPr lang="zh-CN" altLang="zh-CN" dirty="0" smtClean="0"/>
              <a:t>子</a:t>
            </a:r>
            <a:r>
              <a:rPr lang="en-US" altLang="zh-CN" dirty="0" smtClean="0"/>
              <a:t>e</a:t>
            </a:r>
            <a:r>
              <a:rPr lang="zh-CN" altLang="en-US" dirty="0"/>
              <a:t>。</a:t>
            </a:r>
            <a:r>
              <a:rPr lang="zh-CN" altLang="en-US" dirty="0" smtClean="0"/>
              <a:t>其</a:t>
            </a:r>
            <a:r>
              <a:rPr lang="zh-CN" altLang="zh-CN" dirty="0" smtClean="0"/>
              <a:t>电</a:t>
            </a:r>
            <a:r>
              <a:rPr lang="zh-CN" altLang="zh-CN" dirty="0"/>
              <a:t>离能损的问题，便简化成该电子能从</a:t>
            </a:r>
            <a:r>
              <a:rPr lang="en-US" altLang="zh-CN" dirty="0"/>
              <a:t>Ze</a:t>
            </a:r>
            <a:r>
              <a:rPr lang="zh-CN" altLang="zh-CN" dirty="0"/>
              <a:t>带电离子</a:t>
            </a:r>
            <a:r>
              <a:rPr lang="en-US" altLang="zh-CN" dirty="0"/>
              <a:t>(</a:t>
            </a:r>
            <a:r>
              <a:rPr lang="zh-CN" altLang="zh-CN" dirty="0"/>
              <a:t>注意是离子</a:t>
            </a:r>
            <a:r>
              <a:rPr lang="en-US" altLang="zh-CN" dirty="0"/>
              <a:t>)</a:t>
            </a:r>
            <a:r>
              <a:rPr lang="zh-CN" altLang="zh-CN" dirty="0"/>
              <a:t>的通过这一事件中获得多大能量。</a:t>
            </a:r>
          </a:p>
        </p:txBody>
      </p:sp>
      <p:pic>
        <p:nvPicPr>
          <p:cNvPr id="3" name="图片 2"/>
          <p:cNvPicPr/>
          <p:nvPr/>
        </p:nvPicPr>
        <p:blipFill>
          <a:blip r:embed="rId2"/>
          <a:stretch>
            <a:fillRect/>
          </a:stretch>
        </p:blipFill>
        <p:spPr>
          <a:xfrm>
            <a:off x="6277515" y="1504950"/>
            <a:ext cx="2871788" cy="1924050"/>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467544" y="2060848"/>
                <a:ext cx="6048672" cy="4091376"/>
              </a:xfrm>
              <a:prstGeom prst="rect">
                <a:avLst/>
              </a:prstGeom>
            </p:spPr>
            <p:txBody>
              <a:bodyPr wrap="square">
                <a:spAutoFit/>
              </a:bodyPr>
              <a:lstStyle/>
              <a:p>
                <a:r>
                  <a:rPr lang="zh-CN" altLang="zh-CN" sz="2000" dirty="0" smtClean="0">
                    <a:solidFill>
                      <a:srgbClr val="0000FF"/>
                    </a:solidFill>
                  </a:rPr>
                  <a:t>冲量大小为</a:t>
                </a:r>
              </a:p>
              <a:p>
                <a:r>
                  <a:rPr lang="en-US" altLang="zh-CN" sz="2000" dirty="0">
                    <a:solidFill>
                      <a:srgbClr val="0000FF"/>
                    </a:solidFill>
                  </a:rPr>
                  <a:t> </a:t>
                </a:r>
                <a14:m>
                  <m:oMath xmlns:m="http://schemas.openxmlformats.org/officeDocument/2006/math">
                    <m:r>
                      <m:rPr>
                        <m:sty m:val="p"/>
                      </m:rPr>
                      <a:rPr lang="en-US" altLang="zh-CN" sz="2000">
                        <a:solidFill>
                          <a:srgbClr val="0000FF"/>
                        </a:solidFill>
                        <a:latin typeface="Cambria Math"/>
                      </a:rPr>
                      <m:t>I</m:t>
                    </m:r>
                    <m:r>
                      <a:rPr lang="en-US" altLang="zh-CN" sz="2000">
                        <a:solidFill>
                          <a:srgbClr val="0000FF"/>
                        </a:solidFill>
                        <a:latin typeface="Cambria Math"/>
                      </a:rPr>
                      <m:t>=</m:t>
                    </m:r>
                    <m:nary>
                      <m:naryPr>
                        <m:limLoc m:val="undOvr"/>
                        <m:subHide m:val="on"/>
                        <m:supHide m:val="on"/>
                        <m:ctrlPr>
                          <a:rPr lang="zh-CN" altLang="zh-CN" sz="2000" i="1">
                            <a:solidFill>
                              <a:srgbClr val="0000FF"/>
                            </a:solidFill>
                            <a:latin typeface="Cambria Math"/>
                          </a:rPr>
                        </m:ctrlPr>
                      </m:naryPr>
                      <m:sub/>
                      <m:sup/>
                      <m:e>
                        <m:r>
                          <a:rPr lang="en-US" altLang="zh-CN" sz="2000" i="1">
                            <a:solidFill>
                              <a:srgbClr val="0000FF"/>
                            </a:solidFill>
                            <a:latin typeface="Cambria Math"/>
                          </a:rPr>
                          <m:t>𝐹𝑑𝑡</m:t>
                        </m:r>
                        <m:r>
                          <a:rPr lang="en-US" altLang="zh-CN" sz="2000" i="1">
                            <a:solidFill>
                              <a:srgbClr val="0000FF"/>
                            </a:solidFill>
                            <a:latin typeface="Cambria Math"/>
                          </a:rPr>
                          <m:t>=</m:t>
                        </m:r>
                        <m:r>
                          <a:rPr lang="en-US" altLang="zh-CN" sz="2000" i="1">
                            <a:solidFill>
                              <a:srgbClr val="0000FF"/>
                            </a:solidFill>
                            <a:latin typeface="Cambria Math"/>
                          </a:rPr>
                          <m:t>𝑒</m:t>
                        </m:r>
                        <m:nary>
                          <m:naryPr>
                            <m:limLoc m:val="undOvr"/>
                            <m:subHide m:val="on"/>
                            <m:supHide m:val="on"/>
                            <m:ctrlPr>
                              <a:rPr lang="zh-CN" altLang="zh-CN" sz="2000" i="1">
                                <a:solidFill>
                                  <a:srgbClr val="0000FF"/>
                                </a:solidFill>
                                <a:latin typeface="Cambria Math"/>
                              </a:rPr>
                            </m:ctrlPr>
                          </m:naryPr>
                          <m:sub/>
                          <m:sup/>
                          <m:e>
                            <m:sSub>
                              <m:sSubPr>
                                <m:ctrlPr>
                                  <a:rPr lang="zh-CN" altLang="zh-CN" sz="2000" i="1">
                                    <a:solidFill>
                                      <a:srgbClr val="0000FF"/>
                                    </a:solidFill>
                                    <a:latin typeface="Cambria Math"/>
                                  </a:rPr>
                                </m:ctrlPr>
                              </m:sSubPr>
                              <m:e>
                                <m:r>
                                  <a:rPr lang="en-US" altLang="zh-CN" sz="2000" i="1">
                                    <a:solidFill>
                                      <a:srgbClr val="0000FF"/>
                                    </a:solidFill>
                                    <a:latin typeface="Cambria Math"/>
                                  </a:rPr>
                                  <m:t>𝐸</m:t>
                                </m:r>
                              </m:e>
                              <m:sub>
                                <m:r>
                                  <a:rPr lang="en-US" altLang="zh-CN" sz="2000" i="1">
                                    <a:solidFill>
                                      <a:srgbClr val="0000FF"/>
                                    </a:solidFill>
                                    <a:latin typeface="Cambria Math"/>
                                  </a:rPr>
                                  <m:t>⊥</m:t>
                                </m:r>
                              </m:sub>
                            </m:sSub>
                          </m:e>
                        </m:nary>
                      </m:e>
                    </m:nary>
                    <m:r>
                      <m:rPr>
                        <m:sty m:val="p"/>
                      </m:rPr>
                      <a:rPr lang="en-US" altLang="zh-CN" sz="2000">
                        <a:solidFill>
                          <a:srgbClr val="0000FF"/>
                        </a:solidFill>
                        <a:latin typeface="Cambria Math"/>
                      </a:rPr>
                      <m:t>dt</m:t>
                    </m:r>
                    <m:r>
                      <a:rPr lang="en-US" altLang="zh-CN" sz="2000">
                        <a:solidFill>
                          <a:srgbClr val="0000FF"/>
                        </a:solidFill>
                        <a:latin typeface="Cambria Math"/>
                      </a:rPr>
                      <m:t>=</m:t>
                    </m:r>
                    <m:r>
                      <m:rPr>
                        <m:sty m:val="p"/>
                      </m:rPr>
                      <a:rPr lang="en-US" altLang="zh-CN" sz="2000">
                        <a:solidFill>
                          <a:srgbClr val="0000FF"/>
                        </a:solidFill>
                        <a:latin typeface="Cambria Math"/>
                      </a:rPr>
                      <m:t>e</m:t>
                    </m:r>
                    <m:nary>
                      <m:naryPr>
                        <m:limLoc m:val="undOvr"/>
                        <m:subHide m:val="on"/>
                        <m:supHide m:val="on"/>
                        <m:ctrlPr>
                          <a:rPr lang="zh-CN" altLang="zh-CN" sz="2000" i="1">
                            <a:solidFill>
                              <a:srgbClr val="0000FF"/>
                            </a:solidFill>
                            <a:latin typeface="Cambria Math"/>
                          </a:rPr>
                        </m:ctrlPr>
                      </m:naryPr>
                      <m:sub/>
                      <m:sup/>
                      <m:e>
                        <m:sSub>
                          <m:sSubPr>
                            <m:ctrlPr>
                              <a:rPr lang="zh-CN" altLang="zh-CN" sz="2000" i="1">
                                <a:solidFill>
                                  <a:srgbClr val="0000FF"/>
                                </a:solidFill>
                                <a:latin typeface="Cambria Math"/>
                              </a:rPr>
                            </m:ctrlPr>
                          </m:sSubPr>
                          <m:e>
                            <m:r>
                              <a:rPr lang="en-US" altLang="zh-CN" sz="2000" i="1">
                                <a:solidFill>
                                  <a:srgbClr val="0000FF"/>
                                </a:solidFill>
                                <a:latin typeface="Cambria Math"/>
                              </a:rPr>
                              <m:t>𝐸</m:t>
                            </m:r>
                          </m:e>
                          <m:sub>
                            <m:r>
                              <a:rPr lang="en-US" altLang="zh-CN" sz="2000" i="1">
                                <a:solidFill>
                                  <a:srgbClr val="0000FF"/>
                                </a:solidFill>
                                <a:latin typeface="Cambria Math"/>
                              </a:rPr>
                              <m:t>⊥</m:t>
                            </m:r>
                          </m:sub>
                        </m:sSub>
                        <m:f>
                          <m:fPr>
                            <m:ctrlPr>
                              <a:rPr lang="zh-CN" altLang="zh-CN" sz="2000" i="1">
                                <a:solidFill>
                                  <a:srgbClr val="0000FF"/>
                                </a:solidFill>
                                <a:latin typeface="Cambria Math"/>
                              </a:rPr>
                            </m:ctrlPr>
                          </m:fPr>
                          <m:num>
                            <m:r>
                              <a:rPr lang="en-US" altLang="zh-CN" sz="2000" i="1">
                                <a:solidFill>
                                  <a:srgbClr val="0000FF"/>
                                </a:solidFill>
                                <a:latin typeface="Cambria Math"/>
                              </a:rPr>
                              <m:t>𝑑𝑡</m:t>
                            </m:r>
                          </m:num>
                          <m:den>
                            <m:r>
                              <a:rPr lang="en-US" altLang="zh-CN" sz="2000" i="1">
                                <a:solidFill>
                                  <a:srgbClr val="0000FF"/>
                                </a:solidFill>
                                <a:latin typeface="Cambria Math"/>
                              </a:rPr>
                              <m:t>𝑑𝑥</m:t>
                            </m:r>
                          </m:den>
                        </m:f>
                        <m:r>
                          <a:rPr lang="en-US" altLang="zh-CN" sz="2000" i="1">
                            <a:solidFill>
                              <a:srgbClr val="0000FF"/>
                            </a:solidFill>
                            <a:latin typeface="Cambria Math"/>
                          </a:rPr>
                          <m:t>𝑑𝑥</m:t>
                        </m:r>
                      </m:e>
                    </m:nary>
                    <m:r>
                      <a:rPr lang="en-US" altLang="zh-CN" sz="2000" i="1">
                        <a:solidFill>
                          <a:srgbClr val="0000FF"/>
                        </a:solidFill>
                        <a:latin typeface="Cambria Math"/>
                      </a:rPr>
                      <m:t>=</m:t>
                    </m:r>
                    <m:r>
                      <m:rPr>
                        <m:sty m:val="p"/>
                      </m:rPr>
                      <a:rPr lang="en-US" altLang="zh-CN" sz="2000">
                        <a:solidFill>
                          <a:srgbClr val="0000FF"/>
                        </a:solidFill>
                        <a:latin typeface="Cambria Math"/>
                      </a:rPr>
                      <m:t>e</m:t>
                    </m:r>
                    <m:nary>
                      <m:naryPr>
                        <m:limLoc m:val="undOvr"/>
                        <m:subHide m:val="on"/>
                        <m:supHide m:val="on"/>
                        <m:ctrlPr>
                          <a:rPr lang="zh-CN" altLang="zh-CN" sz="2000" i="1">
                            <a:solidFill>
                              <a:srgbClr val="0000FF"/>
                            </a:solidFill>
                            <a:latin typeface="Cambria Math"/>
                          </a:rPr>
                        </m:ctrlPr>
                      </m:naryPr>
                      <m:sub/>
                      <m:sup/>
                      <m:e>
                        <m:sSub>
                          <m:sSubPr>
                            <m:ctrlPr>
                              <a:rPr lang="zh-CN" altLang="zh-CN" sz="2000" i="1">
                                <a:solidFill>
                                  <a:srgbClr val="0000FF"/>
                                </a:solidFill>
                                <a:latin typeface="Cambria Math"/>
                              </a:rPr>
                            </m:ctrlPr>
                          </m:sSubPr>
                          <m:e>
                            <m:r>
                              <a:rPr lang="en-US" altLang="zh-CN" sz="2000" i="1">
                                <a:solidFill>
                                  <a:srgbClr val="0000FF"/>
                                </a:solidFill>
                                <a:latin typeface="Cambria Math"/>
                              </a:rPr>
                              <m:t>𝐸</m:t>
                            </m:r>
                          </m:e>
                          <m:sub>
                            <m:r>
                              <a:rPr lang="en-US" altLang="zh-CN" sz="2000" i="1">
                                <a:solidFill>
                                  <a:srgbClr val="0000FF"/>
                                </a:solidFill>
                                <a:latin typeface="Cambria Math"/>
                              </a:rPr>
                              <m:t>⊥</m:t>
                            </m:r>
                          </m:sub>
                        </m:sSub>
                        <m:f>
                          <m:fPr>
                            <m:ctrlPr>
                              <a:rPr lang="zh-CN" altLang="zh-CN" sz="2000" i="1">
                                <a:solidFill>
                                  <a:srgbClr val="0000FF"/>
                                </a:solidFill>
                                <a:latin typeface="Cambria Math"/>
                              </a:rPr>
                            </m:ctrlPr>
                          </m:fPr>
                          <m:num>
                            <m:r>
                              <a:rPr lang="en-US" altLang="zh-CN" sz="2000" i="1">
                                <a:solidFill>
                                  <a:srgbClr val="0000FF"/>
                                </a:solidFill>
                                <a:latin typeface="Cambria Math"/>
                              </a:rPr>
                              <m:t>1</m:t>
                            </m:r>
                          </m:num>
                          <m:den>
                            <m:r>
                              <a:rPr lang="en-US" altLang="zh-CN" sz="2000" i="1">
                                <a:solidFill>
                                  <a:srgbClr val="0000FF"/>
                                </a:solidFill>
                                <a:latin typeface="Cambria Math"/>
                              </a:rPr>
                              <m:t>𝑣</m:t>
                            </m:r>
                          </m:den>
                        </m:f>
                        <m:r>
                          <a:rPr lang="en-US" altLang="zh-CN" sz="2000" i="1">
                            <a:solidFill>
                              <a:srgbClr val="0000FF"/>
                            </a:solidFill>
                            <a:latin typeface="Cambria Math"/>
                          </a:rPr>
                          <m:t>𝑑𝑥</m:t>
                        </m:r>
                      </m:e>
                    </m:nary>
                  </m:oMath>
                </a14:m>
                <a:r>
                  <a:rPr lang="en-US" altLang="zh-CN" sz="2000" dirty="0">
                    <a:solidFill>
                      <a:srgbClr val="0000FF"/>
                    </a:solidFill>
                  </a:rPr>
                  <a:t> </a:t>
                </a:r>
                <a:endParaRPr lang="zh-CN" altLang="zh-CN" sz="2000" dirty="0">
                  <a:solidFill>
                    <a:srgbClr val="0000FF"/>
                  </a:solidFill>
                </a:endParaRPr>
              </a:p>
              <a:p>
                <a:r>
                  <a:rPr lang="zh-CN" altLang="zh-CN" sz="2000" dirty="0">
                    <a:solidFill>
                      <a:srgbClr val="0000FF"/>
                    </a:solidFill>
                  </a:rPr>
                  <a:t>上式中，由于对称性，我们只需考虑垂直方向的电场贡献。</a:t>
                </a:r>
              </a:p>
              <a:p>
                <a:r>
                  <a:rPr lang="zh-CN" altLang="zh-CN" sz="2000" dirty="0">
                    <a:solidFill>
                      <a:srgbClr val="0000FF"/>
                    </a:solidFill>
                  </a:rPr>
                  <a:t>由高斯定理可知：</a:t>
                </a:r>
              </a:p>
              <a:p>
                <a14:m>
                  <m:oMath xmlns:m="http://schemas.openxmlformats.org/officeDocument/2006/math">
                    <m:nary>
                      <m:naryPr>
                        <m:limLoc m:val="undOvr"/>
                        <m:subHide m:val="on"/>
                        <m:supHide m:val="on"/>
                        <m:ctrlPr>
                          <a:rPr lang="zh-CN" altLang="zh-CN" sz="2000" i="1">
                            <a:solidFill>
                              <a:srgbClr val="0000FF"/>
                            </a:solidFill>
                            <a:latin typeface="Cambria Math"/>
                          </a:rPr>
                        </m:ctrlPr>
                      </m:naryPr>
                      <m:sub/>
                      <m:sup/>
                      <m:e>
                        <m:sSub>
                          <m:sSubPr>
                            <m:ctrlPr>
                              <a:rPr lang="zh-CN" altLang="zh-CN" sz="2000" i="1">
                                <a:solidFill>
                                  <a:srgbClr val="0000FF"/>
                                </a:solidFill>
                                <a:latin typeface="Cambria Math"/>
                              </a:rPr>
                            </m:ctrlPr>
                          </m:sSubPr>
                          <m:e>
                            <m:r>
                              <a:rPr lang="en-US" altLang="zh-CN" sz="2000" i="1">
                                <a:solidFill>
                                  <a:srgbClr val="0000FF"/>
                                </a:solidFill>
                                <a:latin typeface="Cambria Math"/>
                              </a:rPr>
                              <m:t>𝐸</m:t>
                            </m:r>
                          </m:e>
                          <m:sub>
                            <m:r>
                              <a:rPr lang="en-US" altLang="zh-CN" sz="2000" i="1">
                                <a:solidFill>
                                  <a:srgbClr val="0000FF"/>
                                </a:solidFill>
                                <a:latin typeface="Cambria Math"/>
                              </a:rPr>
                              <m:t>⊥</m:t>
                            </m:r>
                          </m:sub>
                        </m:sSub>
                        <m:r>
                          <a:rPr lang="en-US" altLang="zh-CN" sz="2000" i="1">
                            <a:solidFill>
                              <a:srgbClr val="0000FF"/>
                            </a:solidFill>
                            <a:latin typeface="Cambria Math"/>
                          </a:rPr>
                          <m:t>2</m:t>
                        </m:r>
                        <m:r>
                          <a:rPr lang="en-US" altLang="zh-CN" sz="2000" i="1">
                            <a:solidFill>
                              <a:srgbClr val="0000FF"/>
                            </a:solidFill>
                            <a:latin typeface="Cambria Math"/>
                          </a:rPr>
                          <m:t>𝜋</m:t>
                        </m:r>
                        <m:r>
                          <a:rPr lang="en-US" altLang="zh-CN" sz="2000" i="1">
                            <a:solidFill>
                              <a:srgbClr val="0000FF"/>
                            </a:solidFill>
                            <a:latin typeface="Cambria Math"/>
                          </a:rPr>
                          <m:t>𝑏𝑑𝑥</m:t>
                        </m:r>
                        <m:r>
                          <a:rPr lang="en-US" altLang="zh-CN" sz="2000" i="1">
                            <a:solidFill>
                              <a:srgbClr val="0000FF"/>
                            </a:solidFill>
                            <a:latin typeface="Cambria Math"/>
                          </a:rPr>
                          <m:t>=4</m:t>
                        </m:r>
                        <m:r>
                          <a:rPr lang="en-US" altLang="zh-CN" sz="2000" i="1">
                            <a:solidFill>
                              <a:srgbClr val="0000FF"/>
                            </a:solidFill>
                            <a:latin typeface="Cambria Math"/>
                          </a:rPr>
                          <m:t>𝜋</m:t>
                        </m:r>
                        <m:r>
                          <a:rPr lang="en-US" altLang="zh-CN" sz="2000" i="1">
                            <a:solidFill>
                              <a:srgbClr val="0000FF"/>
                            </a:solidFill>
                            <a:latin typeface="Cambria Math"/>
                          </a:rPr>
                          <m:t>𝑍𝑒</m:t>
                        </m:r>
                      </m:e>
                    </m:nary>
                    <m:r>
                      <a:rPr lang="en-US" altLang="zh-CN" sz="2000" i="1">
                        <a:solidFill>
                          <a:srgbClr val="0000FF"/>
                        </a:solidFill>
                        <a:latin typeface="Cambria Math"/>
                      </a:rPr>
                      <m:t> </m:t>
                    </m:r>
                  </m:oMath>
                </a14:m>
                <a:r>
                  <a:rPr lang="en-US" altLang="zh-CN" sz="2000" dirty="0">
                    <a:solidFill>
                      <a:srgbClr val="0000FF"/>
                    </a:solidFill>
                  </a:rPr>
                  <a:t>   </a:t>
                </a:r>
                <a:r>
                  <a:rPr lang="zh-CN" altLang="zh-CN" sz="2000" dirty="0">
                    <a:solidFill>
                      <a:srgbClr val="0000FF"/>
                    </a:solidFill>
                  </a:rPr>
                  <a:t>（</a:t>
                </a:r>
                <a:r>
                  <a:rPr lang="en-US" altLang="zh-CN" sz="2000" dirty="0">
                    <a:solidFill>
                      <a:srgbClr val="0000FF"/>
                    </a:solidFill>
                  </a:rPr>
                  <a:t>2</a:t>
                </a:r>
                <a:r>
                  <a:rPr lang="zh-CN" altLang="zh-CN" sz="2000" dirty="0">
                    <a:solidFill>
                      <a:srgbClr val="0000FF"/>
                    </a:solidFill>
                  </a:rPr>
                  <a:t>）</a:t>
                </a:r>
              </a:p>
              <a:p>
                <a:r>
                  <a:rPr lang="zh-CN" altLang="zh-CN" sz="2000" dirty="0">
                    <a:solidFill>
                      <a:srgbClr val="0000FF"/>
                    </a:solidFill>
                  </a:rPr>
                  <a:t>得</a:t>
                </a:r>
                <a14:m>
                  <m:oMath xmlns:m="http://schemas.openxmlformats.org/officeDocument/2006/math">
                    <m:nary>
                      <m:naryPr>
                        <m:limLoc m:val="undOvr"/>
                        <m:subHide m:val="on"/>
                        <m:supHide m:val="on"/>
                        <m:ctrlPr>
                          <a:rPr lang="zh-CN" altLang="zh-CN" sz="2000" i="1">
                            <a:solidFill>
                              <a:srgbClr val="0000FF"/>
                            </a:solidFill>
                            <a:latin typeface="Cambria Math"/>
                          </a:rPr>
                        </m:ctrlPr>
                      </m:naryPr>
                      <m:sub/>
                      <m:sup/>
                      <m:e>
                        <m:sSub>
                          <m:sSubPr>
                            <m:ctrlPr>
                              <a:rPr lang="zh-CN" altLang="zh-CN" sz="2000" i="1">
                                <a:solidFill>
                                  <a:srgbClr val="0000FF"/>
                                </a:solidFill>
                                <a:latin typeface="Cambria Math"/>
                              </a:rPr>
                            </m:ctrlPr>
                          </m:sSubPr>
                          <m:e>
                            <m:r>
                              <a:rPr lang="en-US" altLang="zh-CN" sz="2000" i="1">
                                <a:solidFill>
                                  <a:srgbClr val="0000FF"/>
                                </a:solidFill>
                                <a:latin typeface="Cambria Math"/>
                              </a:rPr>
                              <m:t>𝐸</m:t>
                            </m:r>
                          </m:e>
                          <m:sub>
                            <m:r>
                              <a:rPr lang="en-US" altLang="zh-CN" sz="2000" i="1">
                                <a:solidFill>
                                  <a:srgbClr val="0000FF"/>
                                </a:solidFill>
                                <a:latin typeface="Cambria Math"/>
                              </a:rPr>
                              <m:t>⊥</m:t>
                            </m:r>
                          </m:sub>
                        </m:sSub>
                        <m:r>
                          <a:rPr lang="en-US" altLang="zh-CN" sz="2000" i="1">
                            <a:solidFill>
                              <a:srgbClr val="0000FF"/>
                            </a:solidFill>
                            <a:latin typeface="Cambria Math"/>
                          </a:rPr>
                          <m:t>𝑑𝑥</m:t>
                        </m:r>
                        <m:r>
                          <a:rPr lang="en-US" altLang="zh-CN" sz="2000" i="1">
                            <a:solidFill>
                              <a:srgbClr val="0000FF"/>
                            </a:solidFill>
                            <a:latin typeface="Cambria Math"/>
                          </a:rPr>
                          <m:t>=</m:t>
                        </m:r>
                        <m:f>
                          <m:fPr>
                            <m:type m:val="lin"/>
                            <m:ctrlPr>
                              <a:rPr lang="zh-CN" altLang="zh-CN" sz="2000" i="1">
                                <a:solidFill>
                                  <a:srgbClr val="0000FF"/>
                                </a:solidFill>
                                <a:latin typeface="Cambria Math"/>
                              </a:rPr>
                            </m:ctrlPr>
                          </m:fPr>
                          <m:num>
                            <m:r>
                              <a:rPr lang="en-US" altLang="zh-CN" sz="2000" i="1">
                                <a:solidFill>
                                  <a:srgbClr val="0000FF"/>
                                </a:solidFill>
                                <a:latin typeface="Cambria Math"/>
                              </a:rPr>
                              <m:t>2</m:t>
                            </m:r>
                            <m:r>
                              <a:rPr lang="en-US" altLang="zh-CN" sz="2000" i="1">
                                <a:solidFill>
                                  <a:srgbClr val="0000FF"/>
                                </a:solidFill>
                                <a:latin typeface="Cambria Math"/>
                              </a:rPr>
                              <m:t>𝑍𝑒</m:t>
                            </m:r>
                          </m:num>
                          <m:den>
                            <m:r>
                              <a:rPr lang="en-US" altLang="zh-CN" sz="2000" i="1">
                                <a:solidFill>
                                  <a:srgbClr val="0000FF"/>
                                </a:solidFill>
                                <a:latin typeface="Cambria Math"/>
                              </a:rPr>
                              <m:t>𝑏</m:t>
                            </m:r>
                          </m:den>
                        </m:f>
                      </m:e>
                    </m:nary>
                  </m:oMath>
                </a14:m>
                <a:r>
                  <a:rPr lang="en-US" altLang="zh-CN" sz="2000" dirty="0">
                    <a:solidFill>
                      <a:srgbClr val="0000FF"/>
                    </a:solidFill>
                  </a:rPr>
                  <a:t>    (3)</a:t>
                </a:r>
                <a:endParaRPr lang="zh-CN" altLang="zh-CN" sz="2000" dirty="0">
                  <a:solidFill>
                    <a:srgbClr val="0000FF"/>
                  </a:solidFill>
                </a:endParaRPr>
              </a:p>
              <a:p>
                <a:r>
                  <a:rPr lang="zh-CN" altLang="zh-CN" sz="2000" dirty="0">
                    <a:solidFill>
                      <a:srgbClr val="0000FF"/>
                    </a:solidFill>
                  </a:rPr>
                  <a:t>故有</a:t>
                </a:r>
                <a14:m>
                  <m:oMath xmlns:m="http://schemas.openxmlformats.org/officeDocument/2006/math">
                    <m:r>
                      <m:rPr>
                        <m:sty m:val="p"/>
                      </m:rPr>
                      <a:rPr lang="en-US" altLang="zh-CN" sz="2000">
                        <a:solidFill>
                          <a:srgbClr val="0000FF"/>
                        </a:solidFill>
                        <a:latin typeface="Cambria Math"/>
                      </a:rPr>
                      <m:t>I</m:t>
                    </m:r>
                    <m:r>
                      <a:rPr lang="en-US" altLang="zh-CN" sz="2000">
                        <a:solidFill>
                          <a:srgbClr val="0000FF"/>
                        </a:solidFill>
                        <a:latin typeface="Cambria Math"/>
                      </a:rPr>
                      <m:t>=</m:t>
                    </m:r>
                    <m:f>
                      <m:fPr>
                        <m:ctrlPr>
                          <a:rPr lang="zh-CN" altLang="zh-CN" sz="2000" i="1">
                            <a:solidFill>
                              <a:srgbClr val="0000FF"/>
                            </a:solidFill>
                            <a:latin typeface="Cambria Math"/>
                          </a:rPr>
                        </m:ctrlPr>
                      </m:fPr>
                      <m:num>
                        <m:r>
                          <a:rPr lang="en-US" altLang="zh-CN" sz="2000" i="1">
                            <a:solidFill>
                              <a:srgbClr val="0000FF"/>
                            </a:solidFill>
                            <a:latin typeface="Cambria Math"/>
                          </a:rPr>
                          <m:t>2</m:t>
                        </m:r>
                        <m:r>
                          <a:rPr lang="en-US" altLang="zh-CN" sz="2000" i="1">
                            <a:solidFill>
                              <a:srgbClr val="0000FF"/>
                            </a:solidFill>
                            <a:latin typeface="Cambria Math"/>
                          </a:rPr>
                          <m:t>𝑍</m:t>
                        </m:r>
                        <m:sSup>
                          <m:sSupPr>
                            <m:ctrlPr>
                              <a:rPr lang="zh-CN" altLang="zh-CN" sz="2000" i="1">
                                <a:solidFill>
                                  <a:srgbClr val="0000FF"/>
                                </a:solidFill>
                                <a:latin typeface="Cambria Math"/>
                              </a:rPr>
                            </m:ctrlPr>
                          </m:sSupPr>
                          <m:e>
                            <m:r>
                              <a:rPr lang="en-US" altLang="zh-CN" sz="2000" i="1">
                                <a:solidFill>
                                  <a:srgbClr val="0000FF"/>
                                </a:solidFill>
                                <a:latin typeface="Cambria Math"/>
                              </a:rPr>
                              <m:t>𝑒</m:t>
                            </m:r>
                          </m:e>
                          <m:sup>
                            <m:r>
                              <a:rPr lang="en-US" altLang="zh-CN" sz="2000" i="1">
                                <a:solidFill>
                                  <a:srgbClr val="0000FF"/>
                                </a:solidFill>
                                <a:latin typeface="Cambria Math"/>
                              </a:rPr>
                              <m:t>2</m:t>
                            </m:r>
                          </m:sup>
                        </m:sSup>
                      </m:num>
                      <m:den>
                        <m:r>
                          <a:rPr lang="en-US" altLang="zh-CN" sz="2000" i="1">
                            <a:solidFill>
                              <a:srgbClr val="0000FF"/>
                            </a:solidFill>
                            <a:latin typeface="Cambria Math"/>
                          </a:rPr>
                          <m:t>𝑏𝑣</m:t>
                        </m:r>
                      </m:den>
                    </m:f>
                  </m:oMath>
                </a14:m>
                <a:r>
                  <a:rPr lang="en-US" altLang="zh-CN" sz="2000" dirty="0">
                    <a:solidFill>
                      <a:srgbClr val="0000FF"/>
                    </a:solidFill>
                  </a:rPr>
                  <a:t> </a:t>
                </a:r>
                <a:endParaRPr lang="zh-CN" altLang="zh-CN" sz="2000" dirty="0">
                  <a:solidFill>
                    <a:srgbClr val="0000FF"/>
                  </a:solidFill>
                </a:endParaRPr>
              </a:p>
              <a:p>
                <a:r>
                  <a:rPr lang="zh-CN" altLang="zh-CN" sz="2000" dirty="0">
                    <a:solidFill>
                      <a:srgbClr val="0000FF"/>
                    </a:solidFill>
                  </a:rPr>
                  <a:t>因此电子获得的能量为</a:t>
                </a:r>
                <a:r>
                  <a:rPr lang="en-US" altLang="zh-CN" sz="2000" dirty="0">
                    <a:solidFill>
                      <a:srgbClr val="0000FF"/>
                    </a:solidFill>
                  </a:rPr>
                  <a:t>b</a:t>
                </a:r>
                <a:r>
                  <a:rPr lang="zh-CN" altLang="zh-CN" sz="2000" dirty="0">
                    <a:solidFill>
                      <a:srgbClr val="0000FF"/>
                    </a:solidFill>
                  </a:rPr>
                  <a:t>的函数，可以表示为</a:t>
                </a:r>
              </a:p>
              <a:p>
                <a:r>
                  <a:rPr lang="en-US" altLang="zh-CN" sz="2000" dirty="0">
                    <a:solidFill>
                      <a:srgbClr val="0000FF"/>
                    </a:solidFill>
                  </a:rPr>
                  <a:t> </a:t>
                </a:r>
                <a:endParaRPr lang="zh-CN" altLang="zh-CN" sz="2000" dirty="0">
                  <a:solidFill>
                    <a:srgbClr val="0000FF"/>
                  </a:solidFill>
                </a:endParaRPr>
              </a:p>
              <a:p>
                <a14:m>
                  <m:oMath xmlns:m="http://schemas.openxmlformats.org/officeDocument/2006/math">
                    <m:r>
                      <a:rPr lang="en-US" altLang="zh-CN" sz="2000">
                        <a:solidFill>
                          <a:srgbClr val="0000FF"/>
                        </a:solidFill>
                        <a:latin typeface="Cambria Math"/>
                      </a:rPr>
                      <m:t>∆</m:t>
                    </m:r>
                    <m:r>
                      <m:rPr>
                        <m:sty m:val="p"/>
                      </m:rPr>
                      <a:rPr lang="en-US" altLang="zh-CN" sz="2000">
                        <a:solidFill>
                          <a:srgbClr val="0000FF"/>
                        </a:solidFill>
                        <a:latin typeface="Cambria Math"/>
                      </a:rPr>
                      <m:t>E</m:t>
                    </m:r>
                    <m:d>
                      <m:dPr>
                        <m:ctrlPr>
                          <a:rPr lang="zh-CN" altLang="zh-CN" sz="2000" i="1">
                            <a:solidFill>
                              <a:srgbClr val="0000FF"/>
                            </a:solidFill>
                            <a:latin typeface="Cambria Math"/>
                          </a:rPr>
                        </m:ctrlPr>
                      </m:dPr>
                      <m:e>
                        <m:r>
                          <a:rPr lang="en-US" altLang="zh-CN" sz="2000" i="1">
                            <a:solidFill>
                              <a:srgbClr val="0000FF"/>
                            </a:solidFill>
                            <a:latin typeface="Cambria Math"/>
                          </a:rPr>
                          <m:t>𝑏</m:t>
                        </m:r>
                      </m:e>
                    </m:d>
                    <m:r>
                      <a:rPr lang="en-US" altLang="zh-CN" sz="2000" i="1">
                        <a:solidFill>
                          <a:srgbClr val="0000FF"/>
                        </a:solidFill>
                        <a:latin typeface="Cambria Math"/>
                      </a:rPr>
                      <m:t>=</m:t>
                    </m:r>
                    <m:f>
                      <m:fPr>
                        <m:ctrlPr>
                          <a:rPr lang="zh-CN" altLang="zh-CN" sz="2000" i="1">
                            <a:solidFill>
                              <a:srgbClr val="0000FF"/>
                            </a:solidFill>
                            <a:latin typeface="Cambria Math"/>
                          </a:rPr>
                        </m:ctrlPr>
                      </m:fPr>
                      <m:num>
                        <m:sSup>
                          <m:sSupPr>
                            <m:ctrlPr>
                              <a:rPr lang="zh-CN" altLang="zh-CN" sz="2000" i="1">
                                <a:solidFill>
                                  <a:srgbClr val="0000FF"/>
                                </a:solidFill>
                                <a:latin typeface="Cambria Math"/>
                              </a:rPr>
                            </m:ctrlPr>
                          </m:sSupPr>
                          <m:e>
                            <m:r>
                              <a:rPr lang="en-US" altLang="zh-CN" sz="2000" i="1">
                                <a:solidFill>
                                  <a:srgbClr val="0000FF"/>
                                </a:solidFill>
                                <a:latin typeface="Cambria Math"/>
                              </a:rPr>
                              <m:t>𝐼</m:t>
                            </m:r>
                          </m:e>
                          <m:sup>
                            <m:r>
                              <a:rPr lang="en-US" altLang="zh-CN" sz="2000" i="1">
                                <a:solidFill>
                                  <a:srgbClr val="0000FF"/>
                                </a:solidFill>
                                <a:latin typeface="Cambria Math"/>
                              </a:rPr>
                              <m:t>2</m:t>
                            </m:r>
                          </m:sup>
                        </m:sSup>
                      </m:num>
                      <m:den>
                        <m:r>
                          <a:rPr lang="en-US" altLang="zh-CN" sz="2000" i="1">
                            <a:solidFill>
                              <a:srgbClr val="0000FF"/>
                            </a:solidFill>
                            <a:latin typeface="Cambria Math"/>
                          </a:rPr>
                          <m:t>2</m:t>
                        </m:r>
                        <m:sSub>
                          <m:sSubPr>
                            <m:ctrlPr>
                              <a:rPr lang="zh-CN" altLang="zh-CN" sz="2000" i="1">
                                <a:solidFill>
                                  <a:srgbClr val="0000FF"/>
                                </a:solidFill>
                                <a:latin typeface="Cambria Math"/>
                              </a:rPr>
                            </m:ctrlPr>
                          </m:sSubPr>
                          <m:e>
                            <m:r>
                              <a:rPr lang="en-US" altLang="zh-CN" sz="2000" i="1">
                                <a:solidFill>
                                  <a:srgbClr val="0000FF"/>
                                </a:solidFill>
                                <a:latin typeface="Cambria Math"/>
                              </a:rPr>
                              <m:t>𝑚</m:t>
                            </m:r>
                          </m:e>
                          <m:sub>
                            <m:r>
                              <a:rPr lang="en-US" altLang="zh-CN" sz="2000" i="1">
                                <a:solidFill>
                                  <a:srgbClr val="0000FF"/>
                                </a:solidFill>
                                <a:latin typeface="Cambria Math"/>
                              </a:rPr>
                              <m:t>𝑒</m:t>
                            </m:r>
                          </m:sub>
                        </m:sSub>
                      </m:den>
                    </m:f>
                    <m:r>
                      <a:rPr lang="en-US" altLang="zh-CN" sz="2000" i="1">
                        <a:solidFill>
                          <a:srgbClr val="0000FF"/>
                        </a:solidFill>
                        <a:latin typeface="Cambria Math"/>
                      </a:rPr>
                      <m:t>=</m:t>
                    </m:r>
                    <m:f>
                      <m:fPr>
                        <m:ctrlPr>
                          <a:rPr lang="zh-CN" altLang="zh-CN" sz="2000" i="1">
                            <a:solidFill>
                              <a:srgbClr val="0000FF"/>
                            </a:solidFill>
                            <a:latin typeface="Cambria Math"/>
                          </a:rPr>
                        </m:ctrlPr>
                      </m:fPr>
                      <m:num>
                        <m:r>
                          <a:rPr lang="en-US" altLang="zh-CN" sz="2000" i="1">
                            <a:solidFill>
                              <a:srgbClr val="0000FF"/>
                            </a:solidFill>
                            <a:latin typeface="Cambria Math"/>
                          </a:rPr>
                          <m:t>2</m:t>
                        </m:r>
                        <m:sSup>
                          <m:sSupPr>
                            <m:ctrlPr>
                              <a:rPr lang="zh-CN" altLang="zh-CN" sz="2000" i="1">
                                <a:solidFill>
                                  <a:srgbClr val="0000FF"/>
                                </a:solidFill>
                                <a:latin typeface="Cambria Math"/>
                              </a:rPr>
                            </m:ctrlPr>
                          </m:sSupPr>
                          <m:e>
                            <m:r>
                              <a:rPr lang="en-US" altLang="zh-CN" sz="2000" i="1">
                                <a:solidFill>
                                  <a:srgbClr val="0000FF"/>
                                </a:solidFill>
                                <a:latin typeface="Cambria Math"/>
                              </a:rPr>
                              <m:t>𝑍</m:t>
                            </m:r>
                          </m:e>
                          <m:sup>
                            <m:r>
                              <a:rPr lang="en-US" altLang="zh-CN" sz="2000" i="1">
                                <a:solidFill>
                                  <a:srgbClr val="0000FF"/>
                                </a:solidFill>
                                <a:latin typeface="Cambria Math"/>
                              </a:rPr>
                              <m:t>2</m:t>
                            </m:r>
                          </m:sup>
                        </m:sSup>
                        <m:sSup>
                          <m:sSupPr>
                            <m:ctrlPr>
                              <a:rPr lang="zh-CN" altLang="zh-CN" sz="2000" i="1">
                                <a:solidFill>
                                  <a:srgbClr val="0000FF"/>
                                </a:solidFill>
                                <a:latin typeface="Cambria Math"/>
                              </a:rPr>
                            </m:ctrlPr>
                          </m:sSupPr>
                          <m:e>
                            <m:r>
                              <a:rPr lang="en-US" altLang="zh-CN" sz="2000" i="1">
                                <a:solidFill>
                                  <a:srgbClr val="0000FF"/>
                                </a:solidFill>
                                <a:latin typeface="Cambria Math"/>
                              </a:rPr>
                              <m:t>𝑒</m:t>
                            </m:r>
                          </m:e>
                          <m:sup>
                            <m:r>
                              <a:rPr lang="en-US" altLang="zh-CN" sz="2000" i="1">
                                <a:solidFill>
                                  <a:srgbClr val="0000FF"/>
                                </a:solidFill>
                                <a:latin typeface="Cambria Math"/>
                              </a:rPr>
                              <m:t>4</m:t>
                            </m:r>
                          </m:sup>
                        </m:sSup>
                      </m:num>
                      <m:den>
                        <m:sSub>
                          <m:sSubPr>
                            <m:ctrlPr>
                              <a:rPr lang="zh-CN" altLang="zh-CN" sz="2000" i="1">
                                <a:solidFill>
                                  <a:srgbClr val="0000FF"/>
                                </a:solidFill>
                                <a:latin typeface="Cambria Math"/>
                              </a:rPr>
                            </m:ctrlPr>
                          </m:sSubPr>
                          <m:e>
                            <m:r>
                              <a:rPr lang="en-US" altLang="zh-CN" sz="2000" i="1">
                                <a:solidFill>
                                  <a:srgbClr val="0000FF"/>
                                </a:solidFill>
                                <a:latin typeface="Cambria Math"/>
                              </a:rPr>
                              <m:t>𝑚</m:t>
                            </m:r>
                          </m:e>
                          <m:sub>
                            <m:r>
                              <a:rPr lang="en-US" altLang="zh-CN" sz="2000" i="1">
                                <a:solidFill>
                                  <a:srgbClr val="0000FF"/>
                                </a:solidFill>
                                <a:latin typeface="Cambria Math"/>
                              </a:rPr>
                              <m:t>𝑒</m:t>
                            </m:r>
                          </m:sub>
                        </m:sSub>
                        <m:sSup>
                          <m:sSupPr>
                            <m:ctrlPr>
                              <a:rPr lang="zh-CN" altLang="zh-CN" sz="2000" i="1">
                                <a:solidFill>
                                  <a:srgbClr val="0000FF"/>
                                </a:solidFill>
                                <a:latin typeface="Cambria Math"/>
                              </a:rPr>
                            </m:ctrlPr>
                          </m:sSupPr>
                          <m:e>
                            <m:r>
                              <a:rPr lang="en-US" altLang="zh-CN" sz="2000" i="1">
                                <a:solidFill>
                                  <a:srgbClr val="0000FF"/>
                                </a:solidFill>
                                <a:latin typeface="Cambria Math"/>
                              </a:rPr>
                              <m:t>𝑏</m:t>
                            </m:r>
                          </m:e>
                          <m:sup>
                            <m:r>
                              <a:rPr lang="en-US" altLang="zh-CN" sz="2000" i="1">
                                <a:solidFill>
                                  <a:srgbClr val="0000FF"/>
                                </a:solidFill>
                                <a:latin typeface="Cambria Math"/>
                              </a:rPr>
                              <m:t>2</m:t>
                            </m:r>
                          </m:sup>
                        </m:sSup>
                        <m:sSup>
                          <m:sSupPr>
                            <m:ctrlPr>
                              <a:rPr lang="zh-CN" altLang="zh-CN" sz="2000" i="1">
                                <a:solidFill>
                                  <a:srgbClr val="0000FF"/>
                                </a:solidFill>
                                <a:latin typeface="Cambria Math"/>
                              </a:rPr>
                            </m:ctrlPr>
                          </m:sSupPr>
                          <m:e>
                            <m:r>
                              <a:rPr lang="en-US" altLang="zh-CN" sz="2000" i="1">
                                <a:solidFill>
                                  <a:srgbClr val="0000FF"/>
                                </a:solidFill>
                                <a:latin typeface="Cambria Math"/>
                              </a:rPr>
                              <m:t>𝑣</m:t>
                            </m:r>
                          </m:e>
                          <m:sup>
                            <m:r>
                              <a:rPr lang="en-US" altLang="zh-CN" sz="2000" i="1">
                                <a:solidFill>
                                  <a:srgbClr val="0000FF"/>
                                </a:solidFill>
                                <a:latin typeface="Cambria Math"/>
                              </a:rPr>
                              <m:t>2</m:t>
                            </m:r>
                          </m:sup>
                        </m:sSup>
                      </m:den>
                    </m:f>
                  </m:oMath>
                </a14:m>
                <a:r>
                  <a:rPr lang="en-US" altLang="zh-CN" sz="2000" dirty="0">
                    <a:solidFill>
                      <a:srgbClr val="0000FF"/>
                    </a:solidFill>
                  </a:rPr>
                  <a:t>     (4</a:t>
                </a:r>
                <a:r>
                  <a:rPr lang="en-US" altLang="zh-CN" sz="2000" dirty="0" smtClean="0">
                    <a:solidFill>
                      <a:srgbClr val="0000FF"/>
                    </a:solidFill>
                  </a:rPr>
                  <a:t>)</a:t>
                </a:r>
                <a:endParaRPr lang="zh-CN" altLang="zh-CN" sz="2000" dirty="0">
                  <a:solidFill>
                    <a:srgbClr val="0000FF"/>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467544" y="2060848"/>
                <a:ext cx="6048672" cy="4091376"/>
              </a:xfrm>
              <a:prstGeom prst="rect">
                <a:avLst/>
              </a:prstGeom>
              <a:blipFill rotWithShape="1">
                <a:blip r:embed="rId3"/>
                <a:stretch>
                  <a:fillRect l="-7863" t="-1043" r="-6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98107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413538" y="980729"/>
                <a:ext cx="8424936" cy="5281639"/>
              </a:xfrm>
              <a:prstGeom prst="rect">
                <a:avLst/>
              </a:prstGeom>
            </p:spPr>
            <p:txBody>
              <a:bodyPr wrap="square">
                <a:spAutoFit/>
              </a:bodyPr>
              <a:lstStyle/>
              <a:p>
                <a:r>
                  <a:rPr lang="zh-CN" altLang="zh-CN" sz="2400" dirty="0"/>
                  <a:t>则，在</a:t>
                </a:r>
                <a14:m>
                  <m:oMath xmlns:m="http://schemas.openxmlformats.org/officeDocument/2006/math">
                    <m:r>
                      <m:rPr>
                        <m:sty m:val="p"/>
                      </m:rPr>
                      <a:rPr lang="en-US" altLang="zh-CN" sz="2400">
                        <a:latin typeface="Cambria Math"/>
                      </a:rPr>
                      <m:t>b</m:t>
                    </m:r>
                    <m:r>
                      <a:rPr lang="en-US" altLang="zh-CN" sz="2400">
                        <a:latin typeface="Cambria Math"/>
                      </a:rPr>
                      <m:t>~</m:t>
                    </m:r>
                    <m:r>
                      <m:rPr>
                        <m:sty m:val="p"/>
                      </m:rPr>
                      <a:rPr lang="en-US" altLang="zh-CN" sz="2400">
                        <a:latin typeface="Cambria Math"/>
                      </a:rPr>
                      <m:t>b</m:t>
                    </m:r>
                    <m:r>
                      <a:rPr lang="en-US" altLang="zh-CN" sz="2400">
                        <a:latin typeface="Cambria Math"/>
                      </a:rPr>
                      <m:t>+</m:t>
                    </m:r>
                    <m:r>
                      <m:rPr>
                        <m:sty m:val="p"/>
                      </m:rPr>
                      <a:rPr lang="en-US" altLang="zh-CN" sz="2400">
                        <a:latin typeface="Cambria Math"/>
                      </a:rPr>
                      <m:t>db</m:t>
                    </m:r>
                  </m:oMath>
                </a14:m>
                <a:r>
                  <a:rPr lang="en-US" altLang="zh-CN" sz="2400" dirty="0"/>
                  <a:t> </a:t>
                </a:r>
                <a:r>
                  <a:rPr lang="zh-CN" altLang="zh-CN" sz="2400" dirty="0"/>
                  <a:t>范围内，所有电子获得的能量都计入，粒子损失的能量为</a:t>
                </a:r>
              </a:p>
              <a:p>
                <a:r>
                  <a:rPr lang="en-US" altLang="zh-CN" sz="2400" dirty="0"/>
                  <a:t> </a:t>
                </a:r>
                <a:endParaRPr lang="zh-CN" altLang="zh-CN" sz="2400" dirty="0"/>
              </a:p>
              <a:p>
                <a14:m>
                  <m:oMath xmlns:m="http://schemas.openxmlformats.org/officeDocument/2006/math">
                    <m:r>
                      <a:rPr lang="zh-CN" altLang="en-US" sz="2400" i="1">
                        <a:latin typeface="Cambria Math"/>
                      </a:rPr>
                      <m:t>−</m:t>
                    </m:r>
                    <m:r>
                      <a:rPr lang="en-US" altLang="zh-CN" sz="2400" i="1">
                        <a:latin typeface="Cambria Math"/>
                      </a:rPr>
                      <m:t>𝑑𝐸</m:t>
                    </m:r>
                    <m:d>
                      <m:dPr>
                        <m:ctrlPr>
                          <a:rPr lang="zh-CN" altLang="zh-CN" sz="2400" i="1">
                            <a:latin typeface="Cambria Math"/>
                          </a:rPr>
                        </m:ctrlPr>
                      </m:dPr>
                      <m:e>
                        <m:r>
                          <a:rPr lang="en-US" altLang="zh-CN" sz="2400" i="1">
                            <a:latin typeface="Cambria Math"/>
                          </a:rPr>
                          <m:t>𝑏</m:t>
                        </m:r>
                      </m:e>
                    </m:d>
                    <m:r>
                      <a:rPr lang="en-US" altLang="zh-CN" sz="2400" i="1">
                        <a:latin typeface="Cambria Math"/>
                      </a:rPr>
                      <m:t>=</m:t>
                    </m:r>
                    <m:nary>
                      <m:naryPr>
                        <m:chr m:val="∑"/>
                        <m:limLoc m:val="undOvr"/>
                        <m:supHide m:val="on"/>
                        <m:ctrlPr>
                          <a:rPr lang="zh-CN" altLang="zh-CN" sz="2400" i="1">
                            <a:latin typeface="Cambria Math"/>
                          </a:rPr>
                        </m:ctrlPr>
                      </m:naryPr>
                      <m:sub>
                        <m:r>
                          <a:rPr lang="en-US" altLang="zh-CN" sz="2400" i="1">
                            <a:latin typeface="Cambria Math"/>
                          </a:rPr>
                          <m:t>𝑎𝑙𝑙</m:t>
                        </m:r>
                        <m:r>
                          <a:rPr lang="en-US" altLang="zh-CN" sz="2400" i="1">
                            <a:latin typeface="Cambria Math"/>
                          </a:rPr>
                          <m:t> </m:t>
                        </m:r>
                        <m:r>
                          <a:rPr lang="en-US" altLang="zh-CN" sz="2400" i="1">
                            <a:latin typeface="Cambria Math"/>
                          </a:rPr>
                          <m:t>𝑒𝑙𝑒𝑐𝑡𝑟𝑜𝑛</m:t>
                        </m:r>
                      </m:sub>
                      <m:sup/>
                      <m:e>
                        <m:r>
                          <a:rPr lang="en-US" altLang="zh-CN" sz="2400">
                            <a:latin typeface="Cambria Math"/>
                          </a:rPr>
                          <m:t>∆</m:t>
                        </m:r>
                        <m:r>
                          <m:rPr>
                            <m:sty m:val="p"/>
                          </m:rPr>
                          <a:rPr lang="en-US" altLang="zh-CN" sz="2400">
                            <a:latin typeface="Cambria Math"/>
                          </a:rPr>
                          <m:t>E</m:t>
                        </m:r>
                        <m:d>
                          <m:dPr>
                            <m:ctrlPr>
                              <a:rPr lang="zh-CN" altLang="zh-CN" sz="2400" i="1">
                                <a:latin typeface="Cambria Math"/>
                              </a:rPr>
                            </m:ctrlPr>
                          </m:dPr>
                          <m:e>
                            <m:r>
                              <a:rPr lang="en-US" altLang="zh-CN" sz="2400" i="1">
                                <a:latin typeface="Cambria Math"/>
                              </a:rPr>
                              <m:t>𝑏</m:t>
                            </m:r>
                          </m:e>
                        </m:d>
                      </m:e>
                    </m:nary>
                  </m:oMath>
                </a14:m>
                <a:r>
                  <a:rPr lang="en-US" altLang="zh-CN" sz="2400" dirty="0"/>
                  <a:t>    (5)</a:t>
                </a:r>
                <a:endParaRPr lang="zh-CN" altLang="zh-CN" sz="2400" dirty="0"/>
              </a:p>
              <a:p>
                <a:r>
                  <a:rPr lang="zh-CN" altLang="zh-CN" sz="2400" dirty="0"/>
                  <a:t>即</a:t>
                </a:r>
              </a:p>
              <a:p>
                <a14:m>
                  <m:oMath xmlns:m="http://schemas.openxmlformats.org/officeDocument/2006/math">
                    <m:r>
                      <a:rPr lang="zh-CN" altLang="en-US" sz="2400" i="1">
                        <a:latin typeface="Cambria Math"/>
                      </a:rPr>
                      <m:t>−</m:t>
                    </m:r>
                    <m:r>
                      <a:rPr lang="en-US" altLang="zh-CN" sz="2400" i="1">
                        <a:latin typeface="Cambria Math"/>
                      </a:rPr>
                      <m:t>𝑑𝐸</m:t>
                    </m:r>
                    <m:d>
                      <m:dPr>
                        <m:ctrlPr>
                          <a:rPr lang="zh-CN" altLang="zh-CN" sz="2400" i="1">
                            <a:latin typeface="Cambria Math"/>
                          </a:rPr>
                        </m:ctrlPr>
                      </m:dPr>
                      <m:e>
                        <m:r>
                          <a:rPr lang="en-US" altLang="zh-CN" sz="2400" i="1">
                            <a:latin typeface="Cambria Math"/>
                          </a:rPr>
                          <m:t>𝑏</m:t>
                        </m:r>
                      </m:e>
                    </m:d>
                    <m:r>
                      <a:rPr lang="en-US" altLang="zh-CN" sz="2400" i="1">
                        <a:latin typeface="Cambria Math"/>
                      </a:rPr>
                      <m:t>=</m:t>
                    </m:r>
                    <m:r>
                      <a:rPr lang="en-US" altLang="zh-CN" sz="2400">
                        <a:latin typeface="Cambria Math"/>
                      </a:rPr>
                      <m:t>∆</m:t>
                    </m:r>
                    <m:r>
                      <m:rPr>
                        <m:sty m:val="p"/>
                      </m:rPr>
                      <a:rPr lang="en-US" altLang="zh-CN" sz="2400">
                        <a:latin typeface="Cambria Math"/>
                      </a:rPr>
                      <m:t>E</m:t>
                    </m:r>
                    <m:d>
                      <m:dPr>
                        <m:ctrlPr>
                          <a:rPr lang="zh-CN" altLang="zh-CN" sz="2400" i="1">
                            <a:latin typeface="Cambria Math"/>
                          </a:rPr>
                        </m:ctrlPr>
                      </m:dPr>
                      <m:e>
                        <m:r>
                          <a:rPr lang="en-US" altLang="zh-CN" sz="2400" i="1">
                            <a:latin typeface="Cambria Math"/>
                          </a:rPr>
                          <m:t>𝑏</m:t>
                        </m:r>
                      </m:e>
                    </m:d>
                    <m:r>
                      <a:rPr lang="en-US" altLang="zh-CN" sz="2400" i="1">
                        <a:latin typeface="Cambria Math"/>
                      </a:rPr>
                      <m:t>∙</m:t>
                    </m:r>
                    <m:sSub>
                      <m:sSubPr>
                        <m:ctrlPr>
                          <a:rPr lang="zh-CN" altLang="zh-CN" sz="2400" i="1">
                            <a:latin typeface="Cambria Math"/>
                          </a:rPr>
                        </m:ctrlPr>
                      </m:sSubPr>
                      <m:e>
                        <m:r>
                          <a:rPr lang="en-US" altLang="zh-CN" sz="2400" i="1">
                            <a:latin typeface="Cambria Math"/>
                          </a:rPr>
                          <m:t>𝑁</m:t>
                        </m:r>
                      </m:e>
                      <m:sub>
                        <m:r>
                          <a:rPr lang="en-US" altLang="zh-CN" sz="2400" i="1">
                            <a:latin typeface="Cambria Math"/>
                          </a:rPr>
                          <m:t>𝑒</m:t>
                        </m:r>
                      </m:sub>
                    </m:sSub>
                    <m:r>
                      <a:rPr lang="en-US" altLang="zh-CN" sz="2400" i="1">
                        <a:latin typeface="Cambria Math"/>
                      </a:rPr>
                      <m:t>𝑑𝑉</m:t>
                    </m:r>
                    <m:r>
                      <a:rPr lang="en-US" altLang="zh-CN" sz="2400" i="1">
                        <a:latin typeface="Cambria Math"/>
                      </a:rPr>
                      <m:t>=2</m:t>
                    </m:r>
                    <m:r>
                      <a:rPr lang="en-US" altLang="zh-CN" sz="2400" i="1">
                        <a:latin typeface="Cambria Math"/>
                      </a:rPr>
                      <m:t>𝜋</m:t>
                    </m:r>
                    <m:r>
                      <a:rPr lang="en-US" altLang="zh-CN" sz="2400" i="1">
                        <a:latin typeface="Cambria Math"/>
                      </a:rPr>
                      <m:t>𝑏</m:t>
                    </m:r>
                    <m:r>
                      <a:rPr lang="en-US" altLang="zh-CN" sz="2400" i="1">
                        <a:latin typeface="Cambria Math"/>
                      </a:rPr>
                      <m:t>∙</m:t>
                    </m:r>
                    <m:r>
                      <a:rPr lang="en-US" altLang="zh-CN" sz="2400" i="1">
                        <a:latin typeface="Cambria Math"/>
                      </a:rPr>
                      <m:t>𝑑𝑏</m:t>
                    </m:r>
                    <m:r>
                      <a:rPr lang="en-US" altLang="zh-CN" sz="2400" i="1">
                        <a:latin typeface="Cambria Math"/>
                      </a:rPr>
                      <m:t>∙</m:t>
                    </m:r>
                    <m:r>
                      <a:rPr lang="en-US" altLang="zh-CN" sz="2400" i="1">
                        <a:latin typeface="Cambria Math"/>
                      </a:rPr>
                      <m:t>𝑑𝑥</m:t>
                    </m:r>
                    <m:r>
                      <a:rPr lang="en-US" altLang="zh-CN" sz="2400" i="1">
                        <a:latin typeface="Cambria Math"/>
                      </a:rPr>
                      <m:t>∙</m:t>
                    </m:r>
                    <m:sSub>
                      <m:sSubPr>
                        <m:ctrlPr>
                          <a:rPr lang="zh-CN" altLang="zh-CN" sz="2400" i="1">
                            <a:latin typeface="Cambria Math"/>
                          </a:rPr>
                        </m:ctrlPr>
                      </m:sSubPr>
                      <m:e>
                        <m:r>
                          <a:rPr lang="en-US" altLang="zh-CN" sz="2400" i="1">
                            <a:latin typeface="Cambria Math"/>
                          </a:rPr>
                          <m:t>𝑁</m:t>
                        </m:r>
                      </m:e>
                      <m:sub>
                        <m:r>
                          <a:rPr lang="en-US" altLang="zh-CN" sz="2400" i="1">
                            <a:latin typeface="Cambria Math"/>
                          </a:rPr>
                          <m:t>𝑒</m:t>
                        </m:r>
                      </m:sub>
                    </m:sSub>
                    <m:r>
                      <a:rPr lang="en-US" altLang="zh-CN" sz="2400" i="1">
                        <a:latin typeface="Cambria Math"/>
                      </a:rPr>
                      <m:t>∙</m:t>
                    </m:r>
                    <m:f>
                      <m:fPr>
                        <m:ctrlPr>
                          <a:rPr lang="zh-CN" altLang="zh-CN" sz="2400" i="1">
                            <a:latin typeface="Cambria Math"/>
                          </a:rPr>
                        </m:ctrlPr>
                      </m:fPr>
                      <m:num>
                        <m:r>
                          <a:rPr lang="en-US" altLang="zh-CN" sz="2400" i="1">
                            <a:latin typeface="Cambria Math"/>
                          </a:rPr>
                          <m:t>2</m:t>
                        </m:r>
                        <m:sSup>
                          <m:sSupPr>
                            <m:ctrlPr>
                              <a:rPr lang="zh-CN" altLang="zh-CN" sz="2400" i="1">
                                <a:latin typeface="Cambria Math"/>
                              </a:rPr>
                            </m:ctrlPr>
                          </m:sSupPr>
                          <m:e>
                            <m:r>
                              <a:rPr lang="en-US" altLang="zh-CN" sz="2400" i="1">
                                <a:latin typeface="Cambria Math"/>
                              </a:rPr>
                              <m:t>𝑍</m:t>
                            </m:r>
                          </m:e>
                          <m:sup>
                            <m:r>
                              <a:rPr lang="en-US" altLang="zh-CN" sz="2400" i="1">
                                <a:latin typeface="Cambria Math"/>
                              </a:rPr>
                              <m:t>2</m:t>
                            </m:r>
                          </m:sup>
                        </m:sSup>
                        <m:sSup>
                          <m:sSupPr>
                            <m:ctrlPr>
                              <a:rPr lang="zh-CN" altLang="zh-CN" sz="2400" i="1">
                                <a:latin typeface="Cambria Math"/>
                              </a:rPr>
                            </m:ctrlPr>
                          </m:sSupPr>
                          <m:e>
                            <m:r>
                              <a:rPr lang="en-US" altLang="zh-CN" sz="2400" i="1">
                                <a:latin typeface="Cambria Math"/>
                              </a:rPr>
                              <m:t>𝑒</m:t>
                            </m:r>
                          </m:e>
                          <m:sup>
                            <m:r>
                              <a:rPr lang="en-US" altLang="zh-CN" sz="2400" i="1">
                                <a:latin typeface="Cambria Math"/>
                              </a:rPr>
                              <m:t>4</m:t>
                            </m:r>
                          </m:sup>
                        </m:sSup>
                      </m:num>
                      <m:den>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r>
                              <a:rPr lang="en-US" altLang="zh-CN" sz="2400" i="1">
                                <a:latin typeface="Cambria Math"/>
                              </a:rPr>
                              <m:t>𝑏</m:t>
                            </m:r>
                          </m:e>
                          <m:sup>
                            <m:r>
                              <a:rPr lang="en-US" altLang="zh-CN" sz="2400" i="1">
                                <a:latin typeface="Cambria Math"/>
                              </a:rPr>
                              <m:t>2</m:t>
                            </m:r>
                          </m:sup>
                        </m:sSup>
                        <m:sSup>
                          <m:sSupPr>
                            <m:ctrlPr>
                              <a:rPr lang="zh-CN" altLang="zh-CN" sz="2400" i="1">
                                <a:latin typeface="Cambria Math"/>
                              </a:rPr>
                            </m:ctrlPr>
                          </m:sSupPr>
                          <m:e>
                            <m:r>
                              <a:rPr lang="en-US" altLang="zh-CN" sz="2400" i="1">
                                <a:latin typeface="Cambria Math"/>
                              </a:rPr>
                              <m:t>𝑣</m:t>
                            </m:r>
                          </m:e>
                          <m:sup>
                            <m:r>
                              <a:rPr lang="en-US" altLang="zh-CN" sz="2400" i="1">
                                <a:latin typeface="Cambria Math"/>
                              </a:rPr>
                              <m:t>2</m:t>
                            </m:r>
                          </m:sup>
                        </m:sSup>
                      </m:den>
                    </m:f>
                  </m:oMath>
                </a14:m>
                <a:r>
                  <a:rPr lang="en-US" altLang="zh-CN" sz="2400" dirty="0"/>
                  <a:t> </a:t>
                </a:r>
                <a:endParaRPr lang="zh-CN" altLang="zh-CN" sz="2400" dirty="0"/>
              </a:p>
              <a:p>
                <a14:m>
                  <m:oMath xmlns:m="http://schemas.openxmlformats.org/officeDocument/2006/math">
                    <m:r>
                      <a:rPr lang="en-US" altLang="zh-CN" sz="2400">
                        <a:latin typeface="Cambria Math"/>
                      </a:rPr>
                      <m:t>                </m:t>
                    </m:r>
                    <m:r>
                      <a:rPr lang="en-US" altLang="zh-CN" sz="2400" i="1">
                        <a:latin typeface="Cambria Math"/>
                      </a:rPr>
                      <m:t>=</m:t>
                    </m:r>
                    <m:r>
                      <a:rPr lang="en-US" altLang="zh-CN" sz="2400">
                        <a:latin typeface="Cambria Math"/>
                      </a:rPr>
                      <m:t>∆</m:t>
                    </m:r>
                    <m:r>
                      <m:rPr>
                        <m:sty m:val="p"/>
                      </m:rPr>
                      <a:rPr lang="en-US" altLang="zh-CN" sz="2400">
                        <a:latin typeface="Cambria Math"/>
                      </a:rPr>
                      <m:t>E</m:t>
                    </m:r>
                    <m:d>
                      <m:dPr>
                        <m:ctrlPr>
                          <a:rPr lang="zh-CN" altLang="zh-CN" sz="2400" i="1">
                            <a:latin typeface="Cambria Math"/>
                          </a:rPr>
                        </m:ctrlPr>
                      </m:dPr>
                      <m:e>
                        <m:r>
                          <a:rPr lang="en-US" altLang="zh-CN" sz="2400" i="1">
                            <a:latin typeface="Cambria Math"/>
                          </a:rPr>
                          <m:t>𝑏</m:t>
                        </m:r>
                      </m:e>
                    </m:d>
                    <m:r>
                      <a:rPr lang="en-US" altLang="zh-CN" sz="2400" i="1">
                        <a:latin typeface="Cambria Math"/>
                      </a:rPr>
                      <m:t>∙</m:t>
                    </m:r>
                    <m:sSub>
                      <m:sSubPr>
                        <m:ctrlPr>
                          <a:rPr lang="zh-CN" altLang="zh-CN" sz="2400" i="1">
                            <a:latin typeface="Cambria Math"/>
                          </a:rPr>
                        </m:ctrlPr>
                      </m:sSubPr>
                      <m:e>
                        <m:r>
                          <a:rPr lang="en-US" altLang="zh-CN" sz="2400" i="1">
                            <a:latin typeface="Cambria Math"/>
                          </a:rPr>
                          <m:t>𝑁</m:t>
                        </m:r>
                      </m:e>
                      <m:sub>
                        <m:r>
                          <a:rPr lang="en-US" altLang="zh-CN" sz="2400" i="1">
                            <a:latin typeface="Cambria Math"/>
                          </a:rPr>
                          <m:t>𝑒</m:t>
                        </m:r>
                      </m:sub>
                    </m:sSub>
                    <m:r>
                      <a:rPr lang="en-US" altLang="zh-CN" sz="2400" i="1">
                        <a:latin typeface="Cambria Math"/>
                      </a:rPr>
                      <m:t>𝑑𝑉</m:t>
                    </m:r>
                    <m:r>
                      <a:rPr lang="en-US" altLang="zh-CN" sz="2400" i="1">
                        <a:latin typeface="Cambria Math"/>
                      </a:rPr>
                      <m:t>=</m:t>
                    </m:r>
                    <m:f>
                      <m:fPr>
                        <m:ctrlPr>
                          <a:rPr lang="zh-CN" altLang="zh-CN" sz="2400" i="1">
                            <a:latin typeface="Cambria Math"/>
                          </a:rPr>
                        </m:ctrlPr>
                      </m:fPr>
                      <m:num>
                        <m:r>
                          <a:rPr lang="en-US" altLang="zh-CN" sz="2400" i="1">
                            <a:latin typeface="Cambria Math"/>
                          </a:rPr>
                          <m:t>4</m:t>
                        </m:r>
                        <m:sSup>
                          <m:sSupPr>
                            <m:ctrlPr>
                              <a:rPr lang="zh-CN" altLang="zh-CN" sz="2400" i="1">
                                <a:latin typeface="Cambria Math"/>
                              </a:rPr>
                            </m:ctrlPr>
                          </m:sSupPr>
                          <m:e>
                            <m:r>
                              <a:rPr lang="en-US" altLang="zh-CN" sz="2400" i="1">
                                <a:latin typeface="Cambria Math"/>
                              </a:rPr>
                              <m:t>𝜋</m:t>
                            </m:r>
                            <m:r>
                              <a:rPr lang="en-US" altLang="zh-CN" sz="2400" i="1">
                                <a:latin typeface="Cambria Math"/>
                              </a:rPr>
                              <m:t>𝑍</m:t>
                            </m:r>
                          </m:e>
                          <m:sup>
                            <m:r>
                              <a:rPr lang="en-US" altLang="zh-CN" sz="2400" i="1">
                                <a:latin typeface="Cambria Math"/>
                              </a:rPr>
                              <m:t>2</m:t>
                            </m:r>
                          </m:sup>
                        </m:sSup>
                        <m:sSup>
                          <m:sSupPr>
                            <m:ctrlPr>
                              <a:rPr lang="zh-CN" altLang="zh-CN" sz="2400" i="1">
                                <a:latin typeface="Cambria Math"/>
                              </a:rPr>
                            </m:ctrlPr>
                          </m:sSupPr>
                          <m:e>
                            <m:r>
                              <a:rPr lang="en-US" altLang="zh-CN" sz="2400" i="1">
                                <a:latin typeface="Cambria Math"/>
                              </a:rPr>
                              <m:t>𝑒</m:t>
                            </m:r>
                          </m:e>
                          <m:sup>
                            <m:r>
                              <a:rPr lang="en-US" altLang="zh-CN" sz="2400" i="1">
                                <a:latin typeface="Cambria Math"/>
                              </a:rPr>
                              <m:t>4</m:t>
                            </m:r>
                          </m:sup>
                        </m:sSup>
                      </m:num>
                      <m:den>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r>
                              <a:rPr lang="en-US" altLang="zh-CN" sz="2400" i="1">
                                <a:latin typeface="Cambria Math"/>
                              </a:rPr>
                              <m:t>𝑣</m:t>
                            </m:r>
                          </m:e>
                          <m:sup>
                            <m:r>
                              <a:rPr lang="en-US" altLang="zh-CN" sz="2400" i="1">
                                <a:latin typeface="Cambria Math"/>
                              </a:rPr>
                              <m:t>2</m:t>
                            </m:r>
                          </m:sup>
                        </m:sSup>
                      </m:den>
                    </m:f>
                    <m:r>
                      <a:rPr lang="en-US" altLang="zh-CN" sz="2400" i="1">
                        <a:latin typeface="Cambria Math"/>
                      </a:rPr>
                      <m:t>∙</m:t>
                    </m:r>
                    <m:sSub>
                      <m:sSubPr>
                        <m:ctrlPr>
                          <a:rPr lang="zh-CN" altLang="zh-CN" sz="2400" i="1">
                            <a:latin typeface="Cambria Math"/>
                          </a:rPr>
                        </m:ctrlPr>
                      </m:sSubPr>
                      <m:e>
                        <m:r>
                          <a:rPr lang="en-US" altLang="zh-CN" sz="2400" i="1">
                            <a:latin typeface="Cambria Math"/>
                          </a:rPr>
                          <m:t>𝑁</m:t>
                        </m:r>
                      </m:e>
                      <m:sub>
                        <m:r>
                          <a:rPr lang="en-US" altLang="zh-CN" sz="2400" i="1">
                            <a:latin typeface="Cambria Math"/>
                          </a:rPr>
                          <m:t>𝑒</m:t>
                        </m:r>
                      </m:sub>
                    </m:sSub>
                    <m:r>
                      <a:rPr lang="en-US" altLang="zh-CN" sz="2400" i="1">
                        <a:latin typeface="Cambria Math"/>
                      </a:rPr>
                      <m:t>∙</m:t>
                    </m:r>
                    <m:f>
                      <m:fPr>
                        <m:ctrlPr>
                          <a:rPr lang="zh-CN" altLang="zh-CN" sz="2400" i="1">
                            <a:latin typeface="Cambria Math"/>
                          </a:rPr>
                        </m:ctrlPr>
                      </m:fPr>
                      <m:num>
                        <m:r>
                          <a:rPr lang="en-US" altLang="zh-CN" sz="2400" i="1">
                            <a:latin typeface="Cambria Math"/>
                          </a:rPr>
                          <m:t>𝑑𝑏</m:t>
                        </m:r>
                      </m:num>
                      <m:den>
                        <m:r>
                          <a:rPr lang="en-US" altLang="zh-CN" sz="2400" i="1">
                            <a:latin typeface="Cambria Math"/>
                          </a:rPr>
                          <m:t>𝑏</m:t>
                        </m:r>
                      </m:den>
                    </m:f>
                    <m:r>
                      <a:rPr lang="en-US" altLang="zh-CN" sz="2400" i="1">
                        <a:latin typeface="Cambria Math"/>
                      </a:rPr>
                      <m:t>∙</m:t>
                    </m:r>
                    <m:r>
                      <a:rPr lang="en-US" altLang="zh-CN" sz="2400" i="1">
                        <a:latin typeface="Cambria Math"/>
                      </a:rPr>
                      <m:t>𝑑𝑥</m:t>
                    </m:r>
                  </m:oMath>
                </a14:m>
                <a:r>
                  <a:rPr lang="en-US" altLang="zh-CN" sz="2400" dirty="0"/>
                  <a:t>      (6)</a:t>
                </a:r>
                <a:endParaRPr lang="zh-CN" altLang="zh-CN" sz="2400" dirty="0"/>
              </a:p>
              <a:p>
                <a:r>
                  <a:rPr lang="en-US" altLang="zh-CN" sz="2400" dirty="0"/>
                  <a:t> </a:t>
                </a:r>
                <a:endParaRPr lang="zh-CN" altLang="zh-CN" sz="2400" dirty="0"/>
              </a:p>
              <a:p>
                <a:r>
                  <a:rPr lang="zh-CN" altLang="zh-CN" sz="2400" dirty="0"/>
                  <a:t>式中</a:t>
                </a:r>
                <a14:m>
                  <m:oMath xmlns:m="http://schemas.openxmlformats.org/officeDocument/2006/math">
                    <m:sSub>
                      <m:sSubPr>
                        <m:ctrlPr>
                          <a:rPr lang="zh-CN" altLang="zh-CN" sz="2400" i="1">
                            <a:latin typeface="Cambria Math"/>
                          </a:rPr>
                        </m:ctrlPr>
                      </m:sSubPr>
                      <m:e>
                        <m:r>
                          <a:rPr lang="en-US" altLang="zh-CN" sz="2400" i="1">
                            <a:latin typeface="Cambria Math"/>
                          </a:rPr>
                          <m:t>𝑁</m:t>
                        </m:r>
                      </m:e>
                      <m:sub>
                        <m:r>
                          <a:rPr lang="en-US" altLang="zh-CN" sz="2400" i="1">
                            <a:latin typeface="Cambria Math"/>
                          </a:rPr>
                          <m:t>𝑒</m:t>
                        </m:r>
                      </m:sub>
                    </m:sSub>
                  </m:oMath>
                </a14:m>
                <a:r>
                  <a:rPr lang="zh-CN" altLang="zh-CN" sz="2400" dirty="0"/>
                  <a:t>即为电子数密度。</a:t>
                </a:r>
              </a:p>
              <a:p>
                <a:endParaRPr lang="en-US" altLang="zh-CN" sz="2400" dirty="0" smtClean="0"/>
              </a:p>
              <a:p>
                <a:r>
                  <a:rPr lang="zh-CN" altLang="zh-CN" sz="2400" dirty="0" smtClean="0"/>
                  <a:t>接</a:t>
                </a:r>
                <a:r>
                  <a:rPr lang="zh-CN" altLang="zh-CN" sz="2400" dirty="0"/>
                  <a:t>下来，需要对</a:t>
                </a:r>
                <a:r>
                  <a:rPr lang="en-US" altLang="zh-CN" sz="2400" dirty="0"/>
                  <a:t>b</a:t>
                </a:r>
                <a:r>
                  <a:rPr lang="zh-CN" altLang="zh-CN" sz="2400" dirty="0"/>
                  <a:t>做积分：</a:t>
                </a:r>
              </a:p>
              <a:p>
                <a14:m>
                  <m:oMath xmlns:m="http://schemas.openxmlformats.org/officeDocument/2006/math">
                    <m:r>
                      <a:rPr lang="zh-CN" altLang="en-US" sz="2400" i="1">
                        <a:latin typeface="Cambria Math"/>
                      </a:rPr>
                      <m:t>−</m:t>
                    </m:r>
                    <m:f>
                      <m:fPr>
                        <m:ctrlPr>
                          <a:rPr lang="zh-CN" altLang="zh-CN" sz="2400" i="1">
                            <a:latin typeface="Cambria Math"/>
                          </a:rPr>
                        </m:ctrlPr>
                      </m:fPr>
                      <m:num>
                        <m:r>
                          <a:rPr lang="en-US" altLang="zh-CN" sz="2400" i="1">
                            <a:latin typeface="Cambria Math"/>
                          </a:rPr>
                          <m:t>𝑑𝐸</m:t>
                        </m:r>
                      </m:num>
                      <m:den>
                        <m:r>
                          <a:rPr lang="en-US" altLang="zh-CN" sz="2400" i="1">
                            <a:latin typeface="Cambria Math"/>
                          </a:rPr>
                          <m:t>𝑑𝑥</m:t>
                        </m:r>
                      </m:den>
                    </m:f>
                    <m:r>
                      <a:rPr lang="en-US" altLang="zh-CN" sz="2400" i="1">
                        <a:latin typeface="Cambria Math"/>
                      </a:rPr>
                      <m:t>=</m:t>
                    </m:r>
                    <m:f>
                      <m:fPr>
                        <m:ctrlPr>
                          <a:rPr lang="zh-CN" altLang="zh-CN" sz="2400" i="1">
                            <a:latin typeface="Cambria Math"/>
                          </a:rPr>
                        </m:ctrlPr>
                      </m:fPr>
                      <m:num>
                        <m:r>
                          <a:rPr lang="en-US" altLang="zh-CN" sz="2400" i="1">
                            <a:latin typeface="Cambria Math"/>
                          </a:rPr>
                          <m:t>4</m:t>
                        </m:r>
                        <m:sSup>
                          <m:sSupPr>
                            <m:ctrlPr>
                              <a:rPr lang="zh-CN" altLang="zh-CN" sz="2400" i="1">
                                <a:latin typeface="Cambria Math"/>
                              </a:rPr>
                            </m:ctrlPr>
                          </m:sSupPr>
                          <m:e>
                            <m:r>
                              <a:rPr lang="en-US" altLang="zh-CN" sz="2400" i="1">
                                <a:latin typeface="Cambria Math"/>
                              </a:rPr>
                              <m:t>𝜋</m:t>
                            </m:r>
                            <m:r>
                              <a:rPr lang="en-US" altLang="zh-CN" sz="2400" i="1">
                                <a:latin typeface="Cambria Math"/>
                              </a:rPr>
                              <m:t>𝑍</m:t>
                            </m:r>
                          </m:e>
                          <m:sup>
                            <m:r>
                              <a:rPr lang="en-US" altLang="zh-CN" sz="2400" i="1">
                                <a:latin typeface="Cambria Math"/>
                              </a:rPr>
                              <m:t>2</m:t>
                            </m:r>
                          </m:sup>
                        </m:sSup>
                        <m:sSup>
                          <m:sSupPr>
                            <m:ctrlPr>
                              <a:rPr lang="zh-CN" altLang="zh-CN" sz="2400" i="1">
                                <a:latin typeface="Cambria Math"/>
                              </a:rPr>
                            </m:ctrlPr>
                          </m:sSupPr>
                          <m:e>
                            <m:r>
                              <a:rPr lang="en-US" altLang="zh-CN" sz="2400" i="1">
                                <a:latin typeface="Cambria Math"/>
                              </a:rPr>
                              <m:t>𝑒</m:t>
                            </m:r>
                          </m:e>
                          <m:sup>
                            <m:r>
                              <a:rPr lang="en-US" altLang="zh-CN" sz="2400" i="1">
                                <a:latin typeface="Cambria Math"/>
                              </a:rPr>
                              <m:t>4</m:t>
                            </m:r>
                          </m:sup>
                        </m:sSup>
                      </m:num>
                      <m:den>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r>
                              <a:rPr lang="en-US" altLang="zh-CN" sz="2400" i="1">
                                <a:latin typeface="Cambria Math"/>
                              </a:rPr>
                              <m:t>𝑣</m:t>
                            </m:r>
                          </m:e>
                          <m:sup>
                            <m:r>
                              <a:rPr lang="en-US" altLang="zh-CN" sz="2400" i="1">
                                <a:latin typeface="Cambria Math"/>
                              </a:rPr>
                              <m:t>2</m:t>
                            </m:r>
                          </m:sup>
                        </m:sSup>
                      </m:den>
                    </m:f>
                    <m:r>
                      <a:rPr lang="en-US" altLang="zh-CN" sz="2400" i="1">
                        <a:latin typeface="Cambria Math"/>
                      </a:rPr>
                      <m:t>∙</m:t>
                    </m:r>
                    <m:sSub>
                      <m:sSubPr>
                        <m:ctrlPr>
                          <a:rPr lang="zh-CN" altLang="zh-CN" sz="2400" i="1">
                            <a:latin typeface="Cambria Math"/>
                          </a:rPr>
                        </m:ctrlPr>
                      </m:sSubPr>
                      <m:e>
                        <m:r>
                          <a:rPr lang="en-US" altLang="zh-CN" sz="2400" i="1">
                            <a:latin typeface="Cambria Math"/>
                          </a:rPr>
                          <m:t>𝑁</m:t>
                        </m:r>
                      </m:e>
                      <m:sub>
                        <m:r>
                          <a:rPr lang="en-US" altLang="zh-CN" sz="2400" i="1">
                            <a:latin typeface="Cambria Math"/>
                          </a:rPr>
                          <m:t>𝑒</m:t>
                        </m:r>
                      </m:sub>
                    </m:sSub>
                    <m:nary>
                      <m:naryPr>
                        <m:limLoc m:val="subSup"/>
                        <m:ctrlPr>
                          <a:rPr lang="zh-CN" altLang="zh-CN" sz="2400" i="1">
                            <a:latin typeface="Cambria Math"/>
                          </a:rPr>
                        </m:ctrlPr>
                      </m:naryPr>
                      <m:sub>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𝑚𝑖𝑛</m:t>
                            </m:r>
                          </m:sub>
                        </m:sSub>
                      </m:sub>
                      <m:sup>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𝑚𝑎𝑥</m:t>
                            </m:r>
                          </m:sub>
                        </m:sSub>
                      </m:sup>
                      <m:e>
                        <m:f>
                          <m:fPr>
                            <m:ctrlPr>
                              <a:rPr lang="zh-CN" altLang="zh-CN" sz="2400" i="1">
                                <a:latin typeface="Cambria Math"/>
                              </a:rPr>
                            </m:ctrlPr>
                          </m:fPr>
                          <m:num>
                            <m:r>
                              <a:rPr lang="en-US" altLang="zh-CN" sz="2400" i="1">
                                <a:latin typeface="Cambria Math"/>
                              </a:rPr>
                              <m:t>𝑑𝑏</m:t>
                            </m:r>
                          </m:num>
                          <m:den>
                            <m:r>
                              <a:rPr lang="en-US" altLang="zh-CN" sz="2400" i="1">
                                <a:latin typeface="Cambria Math"/>
                              </a:rPr>
                              <m:t>𝑏</m:t>
                            </m:r>
                          </m:den>
                        </m:f>
                      </m:e>
                    </m:nary>
                  </m:oMath>
                </a14:m>
                <a:r>
                  <a:rPr lang="en-US" altLang="zh-CN" sz="2400" dirty="0"/>
                  <a:t>  </a:t>
                </a:r>
                <a:r>
                  <a:rPr lang="en-US" altLang="zh-CN" sz="2400" dirty="0" smtClean="0"/>
                  <a:t>          </a:t>
                </a:r>
                <a:r>
                  <a:rPr lang="en-US" altLang="zh-CN" sz="2400" dirty="0"/>
                  <a:t>(7)</a:t>
                </a:r>
                <a:endParaRPr lang="zh-CN" altLang="zh-CN" sz="2400" dirty="0"/>
              </a:p>
            </p:txBody>
          </p:sp>
        </mc:Choice>
        <mc:Fallback xmlns="">
          <p:sp>
            <p:nvSpPr>
              <p:cNvPr id="2" name="矩形 1"/>
              <p:cNvSpPr>
                <a:spLocks noRot="1" noChangeAspect="1" noMove="1" noResize="1" noEditPoints="1" noAdjustHandles="1" noChangeArrowheads="1" noChangeShapeType="1" noTextEdit="1"/>
              </p:cNvSpPr>
              <p:nvPr/>
            </p:nvSpPr>
            <p:spPr>
              <a:xfrm>
                <a:off x="551384" y="980728"/>
                <a:ext cx="11233248" cy="5020413"/>
              </a:xfrm>
              <a:prstGeom prst="rect">
                <a:avLst/>
              </a:prstGeom>
              <a:blipFill rotWithShape="1">
                <a:blip r:embed="rId2"/>
                <a:stretch>
                  <a:fillRect l="-814" t="-13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192014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矩形 5"/>
              <p:cNvSpPr/>
              <p:nvPr/>
            </p:nvSpPr>
            <p:spPr>
              <a:xfrm>
                <a:off x="89502" y="222098"/>
                <a:ext cx="8910990" cy="7292317"/>
              </a:xfrm>
              <a:prstGeom prst="rect">
                <a:avLst/>
              </a:prstGeom>
            </p:spPr>
            <p:txBody>
              <a:bodyPr wrap="square">
                <a:spAutoFit/>
              </a:bodyPr>
              <a:lstStyle/>
              <a:p>
                <a:r>
                  <a:rPr lang="zh-CN" altLang="zh-CN" sz="2400" dirty="0"/>
                  <a:t>显然，如果</a:t>
                </a:r>
                <a14:m>
                  <m:oMath xmlns:m="http://schemas.openxmlformats.org/officeDocument/2006/math">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𝑚𝑖𝑛</m:t>
                        </m:r>
                      </m:sub>
                    </m:sSub>
                    <m:r>
                      <a:rPr lang="en-US" altLang="zh-CN" sz="2400" i="1">
                        <a:latin typeface="Cambria Math"/>
                      </a:rPr>
                      <m:t>,</m:t>
                    </m:r>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𝑚𝑎𝑥</m:t>
                        </m:r>
                      </m:sub>
                    </m:sSub>
                  </m:oMath>
                </a14:m>
                <a:r>
                  <a:rPr lang="en-US" altLang="zh-CN" sz="2400" dirty="0"/>
                  <a:t> </a:t>
                </a:r>
                <a:r>
                  <a:rPr lang="zh-CN" altLang="zh-CN" sz="2400" dirty="0"/>
                  <a:t>分别取</a:t>
                </a:r>
                <a:r>
                  <a:rPr lang="en-US" altLang="zh-CN" sz="2400" dirty="0"/>
                  <a:t>0</a:t>
                </a:r>
                <a:r>
                  <a:rPr lang="zh-CN" altLang="zh-CN" sz="2400" dirty="0"/>
                  <a:t>和</a:t>
                </a:r>
                <a:r>
                  <a:rPr lang="en-US" altLang="zh-CN" sz="2400" dirty="0">
                    <a:sym typeface="Symbol"/>
                  </a:rPr>
                  <a:t></a:t>
                </a:r>
                <a:r>
                  <a:rPr lang="zh-CN" altLang="zh-CN" sz="2400" dirty="0"/>
                  <a:t>，上式发散。因此，接下来就是从物理上，给出</a:t>
                </a:r>
                <a14:m>
                  <m:oMath xmlns:m="http://schemas.openxmlformats.org/officeDocument/2006/math">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𝑚𝑖𝑛</m:t>
                        </m:r>
                      </m:sub>
                    </m:sSub>
                    <m:r>
                      <a:rPr lang="en-US" altLang="zh-CN" sz="2400" i="1">
                        <a:latin typeface="Cambria Math"/>
                      </a:rPr>
                      <m:t>,</m:t>
                    </m:r>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𝑚𝑎𝑥</m:t>
                        </m:r>
                      </m:sub>
                    </m:sSub>
                  </m:oMath>
                </a14:m>
                <a:r>
                  <a:rPr lang="zh-CN" altLang="zh-CN" sz="2400" dirty="0"/>
                  <a:t>的值。</a:t>
                </a:r>
              </a:p>
              <a:p>
                <a:r>
                  <a:rPr lang="zh-CN" altLang="en-US" sz="2400" dirty="0" smtClean="0"/>
                  <a:t>先考虑</a:t>
                </a:r>
                <a14:m>
                  <m:oMath xmlns:m="http://schemas.openxmlformats.org/officeDocument/2006/math">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𝑚𝑖𝑛</m:t>
                        </m:r>
                      </m:sub>
                    </m:sSub>
                  </m:oMath>
                </a14:m>
                <a:r>
                  <a:rPr lang="zh-CN" altLang="en-US" sz="2400" dirty="0" smtClean="0"/>
                  <a:t>：</a:t>
                </a:r>
                <a:r>
                  <a:rPr lang="zh-CN" altLang="zh-CN" sz="2400" dirty="0" smtClean="0"/>
                  <a:t>离</a:t>
                </a:r>
                <a:r>
                  <a:rPr lang="zh-CN" altLang="zh-CN" sz="2400" dirty="0"/>
                  <a:t>子和电子能量交换最大的情形是对头碰。在相对论的情形下，这一能量为</a:t>
                </a:r>
                <a14:m>
                  <m:oMath xmlns:m="http://schemas.openxmlformats.org/officeDocument/2006/math">
                    <m:r>
                      <a:rPr lang="en-US" altLang="zh-CN" sz="2400">
                        <a:latin typeface="Cambria Math"/>
                      </a:rPr>
                      <m:t>2</m:t>
                    </m:r>
                    <m:sSup>
                      <m:sSupPr>
                        <m:ctrlPr>
                          <a:rPr lang="zh-CN" altLang="zh-CN" sz="2400" i="1">
                            <a:latin typeface="Cambria Math"/>
                          </a:rPr>
                        </m:ctrlPr>
                      </m:sSupPr>
                      <m:e>
                        <m:r>
                          <a:rPr lang="en-US" altLang="zh-CN" sz="2400" i="1">
                            <a:latin typeface="Cambria Math"/>
                          </a:rPr>
                          <m:t>𝛾</m:t>
                        </m:r>
                      </m:e>
                      <m:sup>
                        <m:r>
                          <a:rPr lang="en-US" altLang="zh-CN" sz="2400" i="1">
                            <a:latin typeface="Cambria Math"/>
                          </a:rPr>
                          <m:t>2</m:t>
                        </m:r>
                      </m:sup>
                    </m:sSup>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r>
                          <a:rPr lang="en-US" altLang="zh-CN" sz="2400" i="1">
                            <a:latin typeface="Cambria Math"/>
                          </a:rPr>
                          <m:t>𝑣</m:t>
                        </m:r>
                      </m:e>
                      <m:sup>
                        <m:r>
                          <a:rPr lang="en-US" altLang="zh-CN" sz="2400" i="1">
                            <a:latin typeface="Cambria Math"/>
                          </a:rPr>
                          <m:t>2</m:t>
                        </m:r>
                      </m:sup>
                    </m:sSup>
                  </m:oMath>
                </a14:m>
                <a:r>
                  <a:rPr lang="zh-CN" altLang="zh-CN" sz="2400" dirty="0"/>
                  <a:t>，即为</a:t>
                </a:r>
                <a14:m>
                  <m:oMath xmlns:m="http://schemas.openxmlformats.org/officeDocument/2006/math">
                    <m:f>
                      <m:fPr>
                        <m:type m:val="lin"/>
                        <m:ctrlPr>
                          <a:rPr lang="zh-CN" altLang="zh-CN" sz="2400" i="1">
                            <a:latin typeface="Cambria Math"/>
                          </a:rPr>
                        </m:ctrlPr>
                      </m:fPr>
                      <m:num>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d>
                              <m:dPr>
                                <m:ctrlPr>
                                  <a:rPr lang="zh-CN" altLang="zh-CN" sz="2400" i="1">
                                    <a:latin typeface="Cambria Math"/>
                                  </a:rPr>
                                </m:ctrlPr>
                              </m:dPr>
                              <m:e>
                                <m:r>
                                  <a:rPr lang="en-US" altLang="zh-CN" sz="2400" i="1">
                                    <a:latin typeface="Cambria Math"/>
                                  </a:rPr>
                                  <m:t>2</m:t>
                                </m:r>
                                <m:r>
                                  <a:rPr lang="en-US" altLang="zh-CN" sz="2400" i="1">
                                    <a:latin typeface="Cambria Math"/>
                                  </a:rPr>
                                  <m:t>𝑣</m:t>
                                </m:r>
                              </m:e>
                            </m:d>
                          </m:e>
                          <m:sup>
                            <m:r>
                              <a:rPr lang="en-US" altLang="zh-CN" sz="2400" i="1">
                                <a:latin typeface="Cambria Math"/>
                              </a:rPr>
                              <m:t>2</m:t>
                            </m:r>
                          </m:sup>
                        </m:sSup>
                      </m:num>
                      <m:den>
                        <m:r>
                          <a:rPr lang="en-US" altLang="zh-CN" sz="2400" i="1">
                            <a:latin typeface="Cambria Math"/>
                          </a:rPr>
                          <m:t>2</m:t>
                        </m:r>
                      </m:den>
                    </m:f>
                  </m:oMath>
                </a14:m>
                <a:r>
                  <a:rPr lang="en-US" altLang="zh-CN" sz="2400" dirty="0"/>
                  <a:t> </a:t>
                </a:r>
                <a:r>
                  <a:rPr lang="zh-CN" altLang="zh-CN" sz="2400" dirty="0"/>
                  <a:t>的相对论形式</a:t>
                </a:r>
                <a:r>
                  <a:rPr lang="zh-CN" altLang="zh-CN" sz="2400" dirty="0" smtClean="0"/>
                  <a:t>。</a:t>
                </a:r>
                <a:r>
                  <a:rPr lang="en-US" altLang="zh-CN" sz="2400" dirty="0" smtClean="0"/>
                  <a:t> </a:t>
                </a:r>
                <a:r>
                  <a:rPr lang="zh-CN" altLang="zh-CN" sz="2400" dirty="0" smtClean="0"/>
                  <a:t>由</a:t>
                </a:r>
                <a:r>
                  <a:rPr lang="zh-CN" altLang="zh-CN" sz="2400" dirty="0"/>
                  <a:t>式子</a:t>
                </a:r>
                <a:r>
                  <a:rPr lang="en-US" altLang="zh-CN" sz="2400" dirty="0"/>
                  <a:t>(4) </a:t>
                </a:r>
                <a:r>
                  <a:rPr lang="zh-CN" altLang="zh-CN" sz="2400" dirty="0"/>
                  <a:t>得</a:t>
                </a:r>
              </a:p>
              <a:p>
                <a14:m>
                  <m:oMath xmlns:m="http://schemas.openxmlformats.org/officeDocument/2006/math">
                    <m:f>
                      <m:fPr>
                        <m:ctrlPr>
                          <a:rPr lang="zh-CN" altLang="zh-CN" sz="2400" i="1">
                            <a:latin typeface="Cambria Math"/>
                          </a:rPr>
                        </m:ctrlPr>
                      </m:fPr>
                      <m:num>
                        <m:r>
                          <a:rPr lang="en-US" altLang="zh-CN" sz="2400" i="1">
                            <a:latin typeface="Cambria Math"/>
                          </a:rPr>
                          <m:t>2</m:t>
                        </m:r>
                        <m:sSup>
                          <m:sSupPr>
                            <m:ctrlPr>
                              <a:rPr lang="zh-CN" altLang="zh-CN" sz="2400" i="1">
                                <a:latin typeface="Cambria Math"/>
                              </a:rPr>
                            </m:ctrlPr>
                          </m:sSupPr>
                          <m:e>
                            <m:r>
                              <a:rPr lang="en-US" altLang="zh-CN" sz="2400" i="1">
                                <a:latin typeface="Cambria Math"/>
                              </a:rPr>
                              <m:t>𝑍</m:t>
                            </m:r>
                          </m:e>
                          <m:sup>
                            <m:r>
                              <a:rPr lang="en-US" altLang="zh-CN" sz="2400" i="1">
                                <a:latin typeface="Cambria Math"/>
                              </a:rPr>
                              <m:t>2</m:t>
                            </m:r>
                          </m:sup>
                        </m:sSup>
                        <m:sSup>
                          <m:sSupPr>
                            <m:ctrlPr>
                              <a:rPr lang="zh-CN" altLang="zh-CN" sz="2400" i="1">
                                <a:latin typeface="Cambria Math"/>
                              </a:rPr>
                            </m:ctrlPr>
                          </m:sSupPr>
                          <m:e>
                            <m:r>
                              <a:rPr lang="en-US" altLang="zh-CN" sz="2400" i="1">
                                <a:latin typeface="Cambria Math"/>
                              </a:rPr>
                              <m:t>𝑒</m:t>
                            </m:r>
                          </m:e>
                          <m:sup>
                            <m:r>
                              <a:rPr lang="en-US" altLang="zh-CN" sz="2400" i="1">
                                <a:latin typeface="Cambria Math"/>
                              </a:rPr>
                              <m:t>4</m:t>
                            </m:r>
                          </m:sup>
                        </m:sSup>
                      </m:num>
                      <m:den>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r>
                              <a:rPr lang="en-US" altLang="zh-CN" sz="2400" i="1">
                                <a:latin typeface="Cambria Math"/>
                              </a:rPr>
                              <m:t>𝑣</m:t>
                            </m:r>
                          </m:e>
                          <m:sup>
                            <m:r>
                              <a:rPr lang="en-US" altLang="zh-CN" sz="2400" i="1">
                                <a:latin typeface="Cambria Math"/>
                              </a:rPr>
                              <m:t>2</m:t>
                            </m:r>
                          </m:sup>
                        </m:sSup>
                        <m:sSubSup>
                          <m:sSubSupPr>
                            <m:ctrlPr>
                              <a:rPr lang="zh-CN" altLang="zh-CN" sz="2400" i="1">
                                <a:latin typeface="Cambria Math"/>
                              </a:rPr>
                            </m:ctrlPr>
                          </m:sSubSupPr>
                          <m:e>
                            <m:r>
                              <a:rPr lang="en-US" altLang="zh-CN" sz="2400" i="1">
                                <a:latin typeface="Cambria Math"/>
                              </a:rPr>
                              <m:t>𝑏</m:t>
                            </m:r>
                          </m:e>
                          <m:sub>
                            <m:r>
                              <a:rPr lang="en-US" altLang="zh-CN" sz="2400" i="1">
                                <a:latin typeface="Cambria Math"/>
                              </a:rPr>
                              <m:t>𝑚𝑖𝑛</m:t>
                            </m:r>
                          </m:sub>
                          <m:sup>
                            <m:r>
                              <a:rPr lang="en-US" altLang="zh-CN" sz="2400" i="1">
                                <a:latin typeface="Cambria Math"/>
                              </a:rPr>
                              <m:t>2</m:t>
                            </m:r>
                          </m:sup>
                        </m:sSubSup>
                      </m:den>
                    </m:f>
                    <m:r>
                      <a:rPr lang="en-US" altLang="zh-CN" sz="2400" i="1">
                        <a:latin typeface="Cambria Math"/>
                      </a:rPr>
                      <m:t>=</m:t>
                    </m:r>
                    <m:r>
                      <a:rPr lang="en-US" altLang="zh-CN" sz="2400">
                        <a:latin typeface="Cambria Math"/>
                      </a:rPr>
                      <m:t>2</m:t>
                    </m:r>
                    <m:sSup>
                      <m:sSupPr>
                        <m:ctrlPr>
                          <a:rPr lang="zh-CN" altLang="zh-CN" sz="2400" i="1">
                            <a:latin typeface="Cambria Math"/>
                          </a:rPr>
                        </m:ctrlPr>
                      </m:sSupPr>
                      <m:e>
                        <m:r>
                          <a:rPr lang="en-US" altLang="zh-CN" sz="2400" i="1">
                            <a:latin typeface="Cambria Math"/>
                          </a:rPr>
                          <m:t>𝛾</m:t>
                        </m:r>
                      </m:e>
                      <m:sup>
                        <m:r>
                          <a:rPr lang="en-US" altLang="zh-CN" sz="2400" i="1">
                            <a:latin typeface="Cambria Math"/>
                          </a:rPr>
                          <m:t>2</m:t>
                        </m:r>
                      </m:sup>
                    </m:sSup>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r>
                          <a:rPr lang="en-US" altLang="zh-CN" sz="2400" i="1">
                            <a:latin typeface="Cambria Math"/>
                          </a:rPr>
                          <m:t>𝑣</m:t>
                        </m:r>
                      </m:e>
                      <m:sup>
                        <m:r>
                          <a:rPr lang="en-US" altLang="zh-CN" sz="2400" i="1">
                            <a:latin typeface="Cambria Math"/>
                          </a:rPr>
                          <m:t>2</m:t>
                        </m:r>
                      </m:sup>
                    </m:sSup>
                  </m:oMath>
                </a14:m>
                <a:r>
                  <a:rPr lang="en-US" altLang="zh-CN" sz="2400" dirty="0"/>
                  <a:t> </a:t>
                </a:r>
                <a:r>
                  <a:rPr lang="zh-CN" altLang="zh-CN" sz="2400" dirty="0" smtClean="0"/>
                  <a:t>，</a:t>
                </a:r>
                <a:r>
                  <a:rPr lang="zh-CN" altLang="en-US" sz="2400" dirty="0"/>
                  <a:t>进而</a:t>
                </a:r>
                <a:r>
                  <a:rPr lang="zh-CN" altLang="zh-CN" sz="2400" dirty="0" smtClean="0"/>
                  <a:t>得</a:t>
                </a:r>
                <a:r>
                  <a:rPr lang="zh-CN" altLang="zh-CN" sz="2400" dirty="0"/>
                  <a:t>到</a:t>
                </a:r>
                <a:r>
                  <a:rPr lang="en-US" altLang="zh-CN" sz="2400" dirty="0" smtClean="0"/>
                  <a:t> </a:t>
                </a:r>
                <a14:m>
                  <m:oMath xmlns:m="http://schemas.openxmlformats.org/officeDocument/2006/math">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𝑚𝑖𝑛</m:t>
                        </m:r>
                      </m:sub>
                    </m:sSub>
                    <m:r>
                      <a:rPr lang="en-US" altLang="zh-CN" sz="2400">
                        <a:latin typeface="Cambria Math"/>
                      </a:rPr>
                      <m:t>=</m:t>
                    </m:r>
                    <m:f>
                      <m:fPr>
                        <m:ctrlPr>
                          <a:rPr lang="zh-CN" altLang="zh-CN" sz="2400" i="1">
                            <a:latin typeface="Cambria Math"/>
                          </a:rPr>
                        </m:ctrlPr>
                      </m:fPr>
                      <m:num>
                        <m:r>
                          <a:rPr lang="en-US" altLang="zh-CN" sz="2400" i="1">
                            <a:latin typeface="Cambria Math"/>
                          </a:rPr>
                          <m:t>𝑍</m:t>
                        </m:r>
                        <m:sSup>
                          <m:sSupPr>
                            <m:ctrlPr>
                              <a:rPr lang="zh-CN" altLang="zh-CN" sz="2400" i="1">
                                <a:latin typeface="Cambria Math"/>
                              </a:rPr>
                            </m:ctrlPr>
                          </m:sSupPr>
                          <m:e>
                            <m:r>
                              <a:rPr lang="en-US" altLang="zh-CN" sz="2400" i="1">
                                <a:latin typeface="Cambria Math"/>
                              </a:rPr>
                              <m:t>𝑒</m:t>
                            </m:r>
                          </m:e>
                          <m:sup>
                            <m:r>
                              <a:rPr lang="en-US" altLang="zh-CN" sz="2400" i="1">
                                <a:latin typeface="Cambria Math"/>
                              </a:rPr>
                              <m:t>2</m:t>
                            </m:r>
                          </m:sup>
                        </m:sSup>
                      </m:num>
                      <m:den>
                        <m:r>
                          <a:rPr lang="en-US" altLang="zh-CN" sz="2400" i="1">
                            <a:latin typeface="Cambria Math"/>
                          </a:rPr>
                          <m:t>𝛾</m:t>
                        </m:r>
                        <m:sSub>
                          <m:sSubPr>
                            <m:ctrlPr>
                              <a:rPr lang="zh-CN" altLang="zh-CN" sz="2400" i="1">
                                <a:latin typeface="Cambria Math"/>
                              </a:rPr>
                            </m:ctrlPr>
                          </m:sSubPr>
                          <m:e>
                            <m:r>
                              <a:rPr lang="en-US" altLang="zh-CN" sz="2400" i="1">
                                <a:latin typeface="Cambria Math"/>
                              </a:rPr>
                              <m:t>𝑚</m:t>
                            </m:r>
                          </m:e>
                          <m:sub>
                            <m:r>
                              <a:rPr lang="en-US" altLang="zh-CN" sz="2400" i="1">
                                <a:latin typeface="Cambria Math"/>
                              </a:rPr>
                              <m:t>𝑒</m:t>
                            </m:r>
                          </m:sub>
                        </m:sSub>
                        <m:sSup>
                          <m:sSupPr>
                            <m:ctrlPr>
                              <a:rPr lang="zh-CN" altLang="zh-CN" sz="2400" i="1">
                                <a:latin typeface="Cambria Math"/>
                              </a:rPr>
                            </m:ctrlPr>
                          </m:sSupPr>
                          <m:e>
                            <m:r>
                              <a:rPr lang="en-US" altLang="zh-CN" sz="2400" i="1">
                                <a:latin typeface="Cambria Math"/>
                              </a:rPr>
                              <m:t>𝑣</m:t>
                            </m:r>
                          </m:e>
                          <m:sup>
                            <m:r>
                              <a:rPr lang="en-US" altLang="zh-CN" sz="2400" i="1">
                                <a:latin typeface="Cambria Math"/>
                              </a:rPr>
                              <m:t>2</m:t>
                            </m:r>
                          </m:sup>
                        </m:sSup>
                      </m:den>
                    </m:f>
                  </m:oMath>
                </a14:m>
                <a:r>
                  <a:rPr lang="en-US" altLang="zh-CN" sz="2400" dirty="0"/>
                  <a:t>      (8)</a:t>
                </a:r>
                <a:endParaRPr lang="zh-CN" altLang="zh-CN" sz="2400" dirty="0"/>
              </a:p>
              <a:p>
                <a:r>
                  <a:rPr lang="en-US" altLang="zh-CN" sz="2400" dirty="0"/>
                  <a:t> </a:t>
                </a:r>
                <a:endParaRPr lang="zh-CN" altLang="zh-CN" sz="2400" dirty="0"/>
              </a:p>
              <a:p>
                <a:r>
                  <a:rPr lang="zh-CN" altLang="zh-CN" sz="2400" dirty="0"/>
                  <a:t>再考虑</a:t>
                </a:r>
                <a14:m>
                  <m:oMath xmlns:m="http://schemas.openxmlformats.org/officeDocument/2006/math">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𝑚𝑎𝑥</m:t>
                        </m:r>
                      </m:sub>
                    </m:sSub>
                  </m:oMath>
                </a14:m>
                <a:r>
                  <a:rPr lang="zh-CN" altLang="en-US" sz="2400" dirty="0" smtClean="0"/>
                  <a:t>：</a:t>
                </a:r>
                <a:r>
                  <a:rPr lang="zh-CN" altLang="zh-CN" sz="2400" dirty="0" smtClean="0"/>
                  <a:t>电</a:t>
                </a:r>
                <a:r>
                  <a:rPr lang="zh-CN" altLang="zh-CN" sz="2400" dirty="0"/>
                  <a:t>子在核外不是完全自由的。当垂直距离</a:t>
                </a:r>
                <a:r>
                  <a:rPr lang="en-US" altLang="zh-CN" sz="2400" i="1" dirty="0"/>
                  <a:t>b</a:t>
                </a:r>
                <a:r>
                  <a:rPr lang="zh-CN" altLang="zh-CN" sz="2400" dirty="0"/>
                  <a:t>增大的时候，电子受到的作用力不足以使之自由运动，也就是自由电子的假设不再适用。假设电子的频率为</a:t>
                </a:r>
                <a:r>
                  <a:rPr lang="en-US" altLang="zh-CN" sz="2400" i="1" dirty="0"/>
                  <a:t>f</a:t>
                </a:r>
                <a:r>
                  <a:rPr lang="zh-CN" altLang="zh-CN" sz="2400" dirty="0"/>
                  <a:t>，如果将入射粒子看成一个冲击，这一冲击应该在</a:t>
                </a:r>
                <a14:m>
                  <m:oMath xmlns:m="http://schemas.openxmlformats.org/officeDocument/2006/math">
                    <m:r>
                      <m:rPr>
                        <m:sty m:val="p"/>
                      </m:rPr>
                      <a:rPr lang="en-US" altLang="zh-CN" sz="2400">
                        <a:latin typeface="Cambria Math"/>
                      </a:rPr>
                      <m:t>τ</m:t>
                    </m:r>
                    <m:r>
                      <a:rPr lang="en-US" altLang="zh-CN" sz="2400">
                        <a:latin typeface="Cambria Math"/>
                      </a:rPr>
                      <m:t>=</m:t>
                    </m:r>
                    <m:f>
                      <m:fPr>
                        <m:type m:val="lin"/>
                        <m:ctrlPr>
                          <a:rPr lang="zh-CN" altLang="zh-CN" sz="2400" i="1">
                            <a:latin typeface="Cambria Math"/>
                          </a:rPr>
                        </m:ctrlPr>
                      </m:fPr>
                      <m:num>
                        <m:r>
                          <a:rPr lang="en-US" altLang="zh-CN" sz="2400" i="1">
                            <a:latin typeface="Cambria Math"/>
                          </a:rPr>
                          <m:t>1</m:t>
                        </m:r>
                      </m:num>
                      <m:den>
                        <m:r>
                          <a:rPr lang="en-US" altLang="zh-CN" sz="2400" i="1">
                            <a:latin typeface="Cambria Math"/>
                          </a:rPr>
                          <m:t>𝑓</m:t>
                        </m:r>
                      </m:den>
                    </m:f>
                  </m:oMath>
                </a14:m>
                <a:r>
                  <a:rPr lang="en-US" altLang="zh-CN" sz="2400" dirty="0"/>
                  <a:t> </a:t>
                </a:r>
                <a:r>
                  <a:rPr lang="zh-CN" altLang="zh-CN" sz="2400" dirty="0"/>
                  <a:t>时间内完成，否则这一冲击为绝热过程，电子状态不发生变化。</a:t>
                </a:r>
              </a:p>
              <a:p>
                <a:r>
                  <a:rPr lang="zh-CN" altLang="zh-CN" sz="2400" dirty="0"/>
                  <a:t>如果将作用时间</a:t>
                </a:r>
                <a:r>
                  <a:rPr lang="en-US" altLang="zh-CN" sz="2400" dirty="0"/>
                  <a:t>t</a:t>
                </a:r>
                <a:r>
                  <a:rPr lang="zh-CN" altLang="zh-CN" sz="2400" dirty="0"/>
                  <a:t>近似写成</a:t>
                </a:r>
                <a14:m>
                  <m:oMath xmlns:m="http://schemas.openxmlformats.org/officeDocument/2006/math">
                    <m:r>
                      <m:rPr>
                        <m:sty m:val="p"/>
                      </m:rPr>
                      <a:rPr lang="en-US" altLang="zh-CN" sz="2400">
                        <a:latin typeface="Cambria Math"/>
                      </a:rPr>
                      <m:t>t</m:t>
                    </m:r>
                    <m:r>
                      <a:rPr lang="en-US" altLang="zh-CN" sz="2400">
                        <a:latin typeface="Cambria Math"/>
                      </a:rPr>
                      <m:t>=</m:t>
                    </m:r>
                    <m:f>
                      <m:fPr>
                        <m:type m:val="lin"/>
                        <m:ctrlPr>
                          <a:rPr lang="zh-CN" altLang="zh-CN" sz="2400" i="1">
                            <a:latin typeface="Cambria Math"/>
                          </a:rPr>
                        </m:ctrlPr>
                      </m:fPr>
                      <m:num>
                        <m:r>
                          <a:rPr lang="en-US" altLang="zh-CN" sz="2400" i="1">
                            <a:latin typeface="Cambria Math"/>
                          </a:rPr>
                          <m:t>𝑏</m:t>
                        </m:r>
                      </m:num>
                      <m:den>
                        <m:r>
                          <a:rPr lang="en-US" altLang="zh-CN" sz="2400" i="1">
                            <a:latin typeface="Cambria Math"/>
                          </a:rPr>
                          <m:t>𝑣</m:t>
                        </m:r>
                      </m:den>
                    </m:f>
                  </m:oMath>
                </a14:m>
                <a:r>
                  <a:rPr lang="zh-CN" altLang="zh-CN" sz="2400" dirty="0"/>
                  <a:t>，（相对论情形下为</a:t>
                </a:r>
                <a14:m>
                  <m:oMath xmlns:m="http://schemas.openxmlformats.org/officeDocument/2006/math">
                    <m:r>
                      <m:rPr>
                        <m:sty m:val="p"/>
                      </m:rPr>
                      <a:rPr lang="en-US" altLang="zh-CN" sz="2400">
                        <a:latin typeface="Cambria Math"/>
                      </a:rPr>
                      <m:t>τ</m:t>
                    </m:r>
                    <m:r>
                      <a:rPr lang="en-US" altLang="zh-CN" sz="2400">
                        <a:latin typeface="Cambria Math"/>
                      </a:rPr>
                      <m:t>=</m:t>
                    </m:r>
                    <m:f>
                      <m:fPr>
                        <m:type m:val="lin"/>
                        <m:ctrlPr>
                          <a:rPr lang="zh-CN" altLang="zh-CN" sz="2400" i="1">
                            <a:latin typeface="Cambria Math"/>
                          </a:rPr>
                        </m:ctrlPr>
                      </m:fPr>
                      <m:num>
                        <m:r>
                          <a:rPr lang="en-US" altLang="zh-CN" sz="2400" i="1">
                            <a:latin typeface="Cambria Math"/>
                          </a:rPr>
                          <m:t>𝑡</m:t>
                        </m:r>
                      </m:num>
                      <m:den>
                        <m:r>
                          <a:rPr lang="en-US" altLang="zh-CN" sz="2400" i="1">
                            <a:latin typeface="Cambria Math"/>
                          </a:rPr>
                          <m:t>𝛾</m:t>
                        </m:r>
                      </m:den>
                    </m:f>
                    <m:r>
                      <a:rPr lang="en-US" altLang="zh-CN" sz="2400">
                        <a:latin typeface="Cambria Math"/>
                      </a:rPr>
                      <m:t>=</m:t>
                    </m:r>
                    <m:f>
                      <m:fPr>
                        <m:type m:val="lin"/>
                        <m:ctrlPr>
                          <a:rPr lang="zh-CN" altLang="zh-CN" sz="2400" i="1">
                            <a:latin typeface="Cambria Math"/>
                          </a:rPr>
                        </m:ctrlPr>
                      </m:fPr>
                      <m:num>
                        <m:r>
                          <a:rPr lang="en-US" altLang="zh-CN" sz="2400" i="1">
                            <a:latin typeface="Cambria Math"/>
                          </a:rPr>
                          <m:t>𝑏</m:t>
                        </m:r>
                      </m:num>
                      <m:den>
                        <m:r>
                          <a:rPr lang="en-US" altLang="zh-CN" sz="2400" i="1">
                            <a:latin typeface="Cambria Math"/>
                          </a:rPr>
                          <m:t>𝛾</m:t>
                        </m:r>
                        <m:r>
                          <a:rPr lang="en-US" altLang="zh-CN" sz="2400" i="1">
                            <a:latin typeface="Cambria Math"/>
                          </a:rPr>
                          <m:t>𝑣</m:t>
                        </m:r>
                      </m:den>
                    </m:f>
                  </m:oMath>
                </a14:m>
                <a:r>
                  <a:rPr lang="zh-CN" altLang="zh-CN" sz="2400" dirty="0"/>
                  <a:t>），则可以导出</a:t>
                </a:r>
              </a:p>
              <a:p>
                <a14:m>
                  <m:oMath xmlns:m="http://schemas.openxmlformats.org/officeDocument/2006/math">
                    <m:sSub>
                      <m:sSubPr>
                        <m:ctrlPr>
                          <a:rPr lang="zh-CN" altLang="zh-CN" sz="2400" i="1">
                            <a:latin typeface="Cambria Math"/>
                          </a:rPr>
                        </m:ctrlPr>
                      </m:sSubPr>
                      <m:e>
                        <m:r>
                          <a:rPr lang="en-US" altLang="zh-CN" sz="2400" i="1">
                            <a:latin typeface="Cambria Math"/>
                          </a:rPr>
                          <m:t>𝑏</m:t>
                        </m:r>
                      </m:e>
                      <m:sub>
                        <m:r>
                          <a:rPr lang="en-US" altLang="zh-CN" sz="2400" i="1">
                            <a:latin typeface="Cambria Math"/>
                          </a:rPr>
                          <m:t>𝑚𝑎𝑥</m:t>
                        </m:r>
                      </m:sub>
                    </m:sSub>
                    <m:r>
                      <a:rPr lang="en-US" altLang="zh-CN" sz="2400">
                        <a:latin typeface="Cambria Math"/>
                      </a:rPr>
                      <m:t>=</m:t>
                    </m:r>
                    <m:f>
                      <m:fPr>
                        <m:ctrlPr>
                          <a:rPr lang="zh-CN" altLang="zh-CN" sz="2400" i="1">
                            <a:latin typeface="Cambria Math"/>
                          </a:rPr>
                        </m:ctrlPr>
                      </m:fPr>
                      <m:num>
                        <m:r>
                          <a:rPr lang="en-US" altLang="zh-CN" sz="2400" i="1">
                            <a:latin typeface="Cambria Math"/>
                          </a:rPr>
                          <m:t>𝛾</m:t>
                        </m:r>
                        <m:r>
                          <a:rPr lang="en-US" altLang="zh-CN" sz="2400" i="1">
                            <a:latin typeface="Cambria Math"/>
                          </a:rPr>
                          <m:t>𝑣</m:t>
                        </m:r>
                      </m:num>
                      <m:den>
                        <m:acc>
                          <m:accPr>
                            <m:chr m:val="̃"/>
                            <m:ctrlPr>
                              <a:rPr lang="zh-CN" altLang="zh-CN" sz="2400" i="1">
                                <a:latin typeface="Cambria Math"/>
                              </a:rPr>
                            </m:ctrlPr>
                          </m:accPr>
                          <m:e>
                            <m:r>
                              <a:rPr lang="en-US" altLang="zh-CN" sz="2400" i="1">
                                <a:latin typeface="Cambria Math"/>
                              </a:rPr>
                              <m:t>𝑓</m:t>
                            </m:r>
                          </m:e>
                        </m:acc>
                      </m:den>
                    </m:f>
                  </m:oMath>
                </a14:m>
                <a:r>
                  <a:rPr lang="en-US" altLang="zh-CN" sz="2400" dirty="0"/>
                  <a:t>     </a:t>
                </a:r>
                <a:r>
                  <a:rPr lang="zh-CN" altLang="zh-CN" sz="2400" dirty="0"/>
                  <a:t>（</a:t>
                </a:r>
                <a:r>
                  <a:rPr lang="en-US" altLang="zh-CN" sz="2400" dirty="0"/>
                  <a:t>9</a:t>
                </a:r>
                <a:r>
                  <a:rPr lang="zh-CN" altLang="zh-CN" sz="2400" dirty="0" smtClean="0"/>
                  <a:t>）</a:t>
                </a:r>
                <a:r>
                  <a:rPr lang="en-US" altLang="zh-CN" sz="2400" dirty="0" smtClean="0"/>
                  <a:t>                           </a:t>
                </a:r>
              </a:p>
              <a:p>
                <a:r>
                  <a:rPr lang="zh-CN" altLang="zh-CN" sz="2400" dirty="0" smtClean="0"/>
                  <a:t>式</a:t>
                </a:r>
                <a:r>
                  <a:rPr lang="zh-CN" altLang="zh-CN" sz="2400" dirty="0"/>
                  <a:t>中</a:t>
                </a:r>
                <a14:m>
                  <m:oMath xmlns:m="http://schemas.openxmlformats.org/officeDocument/2006/math">
                    <m:acc>
                      <m:accPr>
                        <m:chr m:val="̃"/>
                        <m:ctrlPr>
                          <a:rPr lang="zh-CN" altLang="zh-CN" sz="2400" i="1">
                            <a:latin typeface="Cambria Math"/>
                          </a:rPr>
                        </m:ctrlPr>
                      </m:accPr>
                      <m:e>
                        <m:r>
                          <a:rPr lang="en-US" altLang="zh-CN" sz="2400" i="1">
                            <a:latin typeface="Cambria Math"/>
                          </a:rPr>
                          <m:t>𝑓</m:t>
                        </m:r>
                      </m:e>
                    </m:acc>
                  </m:oMath>
                </a14:m>
                <a:r>
                  <a:rPr lang="en-US" altLang="zh-CN" sz="2400" dirty="0"/>
                  <a:t> </a:t>
                </a:r>
                <a:r>
                  <a:rPr lang="zh-CN" altLang="zh-CN" sz="2400" dirty="0"/>
                  <a:t>为频率平均值</a:t>
                </a:r>
                <a:r>
                  <a:rPr lang="zh-CN" altLang="zh-CN" sz="2400" dirty="0" smtClean="0"/>
                  <a:t>。将</a:t>
                </a:r>
                <a:r>
                  <a:rPr lang="zh-CN" altLang="zh-CN" sz="2400" dirty="0"/>
                  <a:t>（</a:t>
                </a:r>
                <a:r>
                  <a:rPr lang="en-US" altLang="zh-CN" sz="2400" dirty="0"/>
                  <a:t>8</a:t>
                </a:r>
                <a:r>
                  <a:rPr lang="zh-CN" altLang="zh-CN" sz="2400" dirty="0"/>
                  <a:t>）和（</a:t>
                </a:r>
                <a:r>
                  <a:rPr lang="en-US" altLang="zh-CN" sz="2400" dirty="0"/>
                  <a:t>9</a:t>
                </a:r>
                <a:r>
                  <a:rPr lang="zh-CN" altLang="zh-CN" sz="2400" dirty="0"/>
                  <a:t>）式代入（</a:t>
                </a:r>
                <a:r>
                  <a:rPr lang="en-US" altLang="zh-CN" sz="2400" dirty="0"/>
                  <a:t>7</a:t>
                </a:r>
                <a:r>
                  <a:rPr lang="zh-CN" altLang="zh-CN" sz="2400" dirty="0"/>
                  <a:t>），得</a:t>
                </a:r>
                <a:r>
                  <a:rPr lang="zh-CN" altLang="zh-CN" sz="2400" dirty="0" smtClean="0"/>
                  <a:t>到</a:t>
                </a:r>
                <a:endParaRPr lang="zh-CN" altLang="zh-CN" sz="2400" dirty="0"/>
              </a:p>
              <a:p>
                <a14:m>
                  <m:oMath xmlns:m="http://schemas.openxmlformats.org/officeDocument/2006/math">
                    <m:r>
                      <a:rPr lang="zh-CN" altLang="en-US" sz="3200" i="1">
                        <a:latin typeface="Cambria Math"/>
                      </a:rPr>
                      <m:t>−</m:t>
                    </m:r>
                    <m:f>
                      <m:fPr>
                        <m:ctrlPr>
                          <a:rPr lang="zh-CN" altLang="zh-CN" sz="3200" i="1">
                            <a:latin typeface="Cambria Math"/>
                          </a:rPr>
                        </m:ctrlPr>
                      </m:fPr>
                      <m:num>
                        <m:r>
                          <a:rPr lang="en-US" altLang="zh-CN" sz="3200" i="1">
                            <a:latin typeface="Cambria Math"/>
                          </a:rPr>
                          <m:t>𝑑𝐸</m:t>
                        </m:r>
                      </m:num>
                      <m:den>
                        <m:r>
                          <a:rPr lang="en-US" altLang="zh-CN" sz="3200" i="1">
                            <a:latin typeface="Cambria Math"/>
                          </a:rPr>
                          <m:t>𝑑𝑥</m:t>
                        </m:r>
                      </m:den>
                    </m:f>
                    <m:r>
                      <a:rPr lang="en-US" altLang="zh-CN" sz="3200" i="1">
                        <a:latin typeface="Cambria Math"/>
                      </a:rPr>
                      <m:t>=</m:t>
                    </m:r>
                    <m:f>
                      <m:fPr>
                        <m:ctrlPr>
                          <a:rPr lang="zh-CN" altLang="zh-CN" sz="3200" i="1">
                            <a:latin typeface="Cambria Math"/>
                          </a:rPr>
                        </m:ctrlPr>
                      </m:fPr>
                      <m:num>
                        <m:r>
                          <a:rPr lang="en-US" altLang="zh-CN" sz="3200" i="1">
                            <a:latin typeface="Cambria Math"/>
                          </a:rPr>
                          <m:t>4</m:t>
                        </m:r>
                        <m:sSup>
                          <m:sSupPr>
                            <m:ctrlPr>
                              <a:rPr lang="zh-CN" altLang="zh-CN" sz="3200" i="1">
                                <a:latin typeface="Cambria Math"/>
                              </a:rPr>
                            </m:ctrlPr>
                          </m:sSupPr>
                          <m:e>
                            <m:r>
                              <a:rPr lang="en-US" altLang="zh-CN" sz="3200" i="1">
                                <a:latin typeface="Cambria Math"/>
                              </a:rPr>
                              <m:t>𝜋</m:t>
                            </m:r>
                            <m:r>
                              <a:rPr lang="en-US" altLang="zh-CN" sz="3200" i="1">
                                <a:latin typeface="Cambria Math"/>
                              </a:rPr>
                              <m:t>𝑍</m:t>
                            </m:r>
                          </m:e>
                          <m:sup>
                            <m:r>
                              <a:rPr lang="en-US" altLang="zh-CN" sz="3200" i="1">
                                <a:latin typeface="Cambria Math"/>
                              </a:rPr>
                              <m:t>2</m:t>
                            </m:r>
                          </m:sup>
                        </m:sSup>
                        <m:sSup>
                          <m:sSupPr>
                            <m:ctrlPr>
                              <a:rPr lang="zh-CN" altLang="zh-CN" sz="3200" i="1">
                                <a:latin typeface="Cambria Math"/>
                              </a:rPr>
                            </m:ctrlPr>
                          </m:sSupPr>
                          <m:e>
                            <m:r>
                              <a:rPr lang="en-US" altLang="zh-CN" sz="3200" i="1">
                                <a:latin typeface="Cambria Math"/>
                              </a:rPr>
                              <m:t>𝑒</m:t>
                            </m:r>
                          </m:e>
                          <m:sup>
                            <m:r>
                              <a:rPr lang="en-US" altLang="zh-CN" sz="3200" i="1">
                                <a:latin typeface="Cambria Math"/>
                              </a:rPr>
                              <m:t>4</m:t>
                            </m:r>
                          </m:sup>
                        </m:sSup>
                      </m:num>
                      <m:den>
                        <m:sSub>
                          <m:sSubPr>
                            <m:ctrlPr>
                              <a:rPr lang="zh-CN" altLang="zh-CN" sz="3200" i="1">
                                <a:latin typeface="Cambria Math"/>
                              </a:rPr>
                            </m:ctrlPr>
                          </m:sSubPr>
                          <m:e>
                            <m:r>
                              <a:rPr lang="en-US" altLang="zh-CN" sz="3200" i="1">
                                <a:latin typeface="Cambria Math"/>
                              </a:rPr>
                              <m:t>𝑚</m:t>
                            </m:r>
                          </m:e>
                          <m:sub>
                            <m:r>
                              <a:rPr lang="en-US" altLang="zh-CN" sz="3200" i="1">
                                <a:latin typeface="Cambria Math"/>
                              </a:rPr>
                              <m:t>𝑒</m:t>
                            </m:r>
                          </m:sub>
                        </m:sSub>
                        <m:sSup>
                          <m:sSupPr>
                            <m:ctrlPr>
                              <a:rPr lang="zh-CN" altLang="zh-CN" sz="3200" i="1">
                                <a:latin typeface="Cambria Math"/>
                              </a:rPr>
                            </m:ctrlPr>
                          </m:sSupPr>
                          <m:e>
                            <m:r>
                              <a:rPr lang="en-US" altLang="zh-CN" sz="3200" i="1">
                                <a:latin typeface="Cambria Math"/>
                              </a:rPr>
                              <m:t>𝑣</m:t>
                            </m:r>
                          </m:e>
                          <m:sup>
                            <m:r>
                              <a:rPr lang="en-US" altLang="zh-CN" sz="3200" i="1">
                                <a:latin typeface="Cambria Math"/>
                              </a:rPr>
                              <m:t>2</m:t>
                            </m:r>
                          </m:sup>
                        </m:sSup>
                      </m:den>
                    </m:f>
                    <m:r>
                      <a:rPr lang="en-US" altLang="zh-CN" sz="3200" i="1">
                        <a:latin typeface="Cambria Math"/>
                      </a:rPr>
                      <m:t>∙</m:t>
                    </m:r>
                    <m:sSub>
                      <m:sSubPr>
                        <m:ctrlPr>
                          <a:rPr lang="zh-CN" altLang="zh-CN" sz="3200" i="1">
                            <a:latin typeface="Cambria Math"/>
                          </a:rPr>
                        </m:ctrlPr>
                      </m:sSubPr>
                      <m:e>
                        <m:r>
                          <a:rPr lang="en-US" altLang="zh-CN" sz="3200" i="1">
                            <a:latin typeface="Cambria Math"/>
                          </a:rPr>
                          <m:t>𝑁</m:t>
                        </m:r>
                      </m:e>
                      <m:sub>
                        <m:r>
                          <a:rPr lang="en-US" altLang="zh-CN" sz="3200" i="1">
                            <a:latin typeface="Cambria Math"/>
                          </a:rPr>
                          <m:t>𝑒</m:t>
                        </m:r>
                      </m:sub>
                    </m:sSub>
                    <m:r>
                      <m:rPr>
                        <m:sty m:val="p"/>
                      </m:rPr>
                      <a:rPr lang="en-US" altLang="zh-CN" sz="3200">
                        <a:latin typeface="Cambria Math"/>
                      </a:rPr>
                      <m:t>ln</m:t>
                    </m:r>
                    <m:d>
                      <m:dPr>
                        <m:ctrlPr>
                          <a:rPr lang="zh-CN" altLang="zh-CN" sz="3200" i="1">
                            <a:latin typeface="Cambria Math"/>
                          </a:rPr>
                        </m:ctrlPr>
                      </m:dPr>
                      <m:e>
                        <m:f>
                          <m:fPr>
                            <m:type m:val="skw"/>
                            <m:ctrlPr>
                              <a:rPr lang="zh-CN" altLang="zh-CN" sz="3200" i="1">
                                <a:latin typeface="Cambria Math"/>
                              </a:rPr>
                            </m:ctrlPr>
                          </m:fPr>
                          <m:num>
                            <m:sSup>
                              <m:sSupPr>
                                <m:ctrlPr>
                                  <a:rPr lang="zh-CN" altLang="zh-CN" sz="3200" i="1">
                                    <a:latin typeface="Cambria Math"/>
                                  </a:rPr>
                                </m:ctrlPr>
                              </m:sSupPr>
                              <m:e>
                                <m:r>
                                  <a:rPr lang="en-US" altLang="zh-CN" sz="3200" i="1">
                                    <a:latin typeface="Cambria Math"/>
                                  </a:rPr>
                                  <m:t>𝛾</m:t>
                                </m:r>
                              </m:e>
                              <m:sup>
                                <m:r>
                                  <a:rPr lang="en-US" altLang="zh-CN" sz="3200" i="1">
                                    <a:latin typeface="Cambria Math"/>
                                  </a:rPr>
                                  <m:t>2</m:t>
                                </m:r>
                              </m:sup>
                            </m:sSup>
                            <m:sSub>
                              <m:sSubPr>
                                <m:ctrlPr>
                                  <a:rPr lang="zh-CN" altLang="zh-CN" sz="3200" i="1">
                                    <a:latin typeface="Cambria Math"/>
                                  </a:rPr>
                                </m:ctrlPr>
                              </m:sSubPr>
                              <m:e>
                                <m:r>
                                  <a:rPr lang="en-US" altLang="zh-CN" sz="3200" i="1">
                                    <a:latin typeface="Cambria Math"/>
                                  </a:rPr>
                                  <m:t>𝑚</m:t>
                                </m:r>
                              </m:e>
                              <m:sub>
                                <m:r>
                                  <a:rPr lang="en-US" altLang="zh-CN" sz="3200" i="1">
                                    <a:latin typeface="Cambria Math"/>
                                  </a:rPr>
                                  <m:t>𝑒</m:t>
                                </m:r>
                              </m:sub>
                            </m:sSub>
                            <m:sSup>
                              <m:sSupPr>
                                <m:ctrlPr>
                                  <a:rPr lang="zh-CN" altLang="zh-CN" sz="3200" i="1">
                                    <a:latin typeface="Cambria Math"/>
                                  </a:rPr>
                                </m:ctrlPr>
                              </m:sSupPr>
                              <m:e>
                                <m:r>
                                  <a:rPr lang="en-US" altLang="zh-CN" sz="3200" i="1">
                                    <a:latin typeface="Cambria Math"/>
                                  </a:rPr>
                                  <m:t>𝑣</m:t>
                                </m:r>
                              </m:e>
                              <m:sup>
                                <m:r>
                                  <a:rPr lang="en-US" altLang="zh-CN" sz="3200" i="1">
                                    <a:latin typeface="Cambria Math"/>
                                  </a:rPr>
                                  <m:t>3</m:t>
                                </m:r>
                              </m:sup>
                            </m:sSup>
                          </m:num>
                          <m:den>
                            <m:r>
                              <a:rPr lang="en-US" altLang="zh-CN" sz="3200" i="1">
                                <a:latin typeface="Cambria Math"/>
                              </a:rPr>
                              <m:t>2</m:t>
                            </m:r>
                            <m:sSup>
                              <m:sSupPr>
                                <m:ctrlPr>
                                  <a:rPr lang="zh-CN" altLang="zh-CN" sz="3200" i="1">
                                    <a:latin typeface="Cambria Math"/>
                                  </a:rPr>
                                </m:ctrlPr>
                              </m:sSupPr>
                              <m:e>
                                <m:r>
                                  <a:rPr lang="en-US" altLang="zh-CN" sz="3200" i="1">
                                    <a:latin typeface="Cambria Math"/>
                                  </a:rPr>
                                  <m:t>𝑒</m:t>
                                </m:r>
                              </m:e>
                              <m:sup>
                                <m:r>
                                  <a:rPr lang="en-US" altLang="zh-CN" sz="3200" i="1">
                                    <a:latin typeface="Cambria Math"/>
                                  </a:rPr>
                                  <m:t>2</m:t>
                                </m:r>
                              </m:sup>
                            </m:sSup>
                            <m:acc>
                              <m:accPr>
                                <m:chr m:val="̃"/>
                                <m:ctrlPr>
                                  <a:rPr lang="zh-CN" altLang="zh-CN" sz="3200" i="1">
                                    <a:latin typeface="Cambria Math"/>
                                  </a:rPr>
                                </m:ctrlPr>
                              </m:accPr>
                              <m:e>
                                <m:r>
                                  <a:rPr lang="en-US" altLang="zh-CN" sz="3200" i="1">
                                    <a:latin typeface="Cambria Math"/>
                                  </a:rPr>
                                  <m:t>𝑓</m:t>
                                </m:r>
                              </m:e>
                            </m:acc>
                            <m:r>
                              <a:rPr lang="en-US" altLang="zh-CN" sz="3200">
                                <a:latin typeface="Cambria Math"/>
                              </a:rPr>
                              <m:t> </m:t>
                            </m:r>
                          </m:den>
                        </m:f>
                      </m:e>
                    </m:d>
                  </m:oMath>
                </a14:m>
                <a:r>
                  <a:rPr lang="en-US" altLang="zh-CN" sz="3200" dirty="0"/>
                  <a:t>    </a:t>
                </a:r>
                <a:r>
                  <a:rPr lang="zh-CN" altLang="zh-CN" sz="3200" dirty="0"/>
                  <a:t>（</a:t>
                </a:r>
                <a:r>
                  <a:rPr lang="en-US" altLang="zh-CN" sz="3200" dirty="0"/>
                  <a:t>10</a:t>
                </a:r>
                <a:r>
                  <a:rPr lang="zh-CN" altLang="zh-CN" sz="3200" dirty="0"/>
                  <a:t>）</a:t>
                </a:r>
                <a:endParaRPr lang="zh-CN" altLang="en-US" sz="3200" dirty="0"/>
              </a:p>
            </p:txBody>
          </p:sp>
        </mc:Choice>
        <mc:Fallback xmlns="">
          <p:sp>
            <p:nvSpPr>
              <p:cNvPr id="6" name="矩形 5"/>
              <p:cNvSpPr>
                <a:spLocks noRot="1" noChangeAspect="1" noMove="1" noResize="1" noEditPoints="1" noAdjustHandles="1" noChangeArrowheads="1" noChangeShapeType="1" noTextEdit="1"/>
              </p:cNvSpPr>
              <p:nvPr/>
            </p:nvSpPr>
            <p:spPr>
              <a:xfrm>
                <a:off x="119336" y="222097"/>
                <a:ext cx="11881320" cy="6257419"/>
              </a:xfrm>
              <a:prstGeom prst="rect">
                <a:avLst/>
              </a:prstGeom>
              <a:blipFill rotWithShape="1">
                <a:blip r:embed="rId2"/>
                <a:stretch>
                  <a:fillRect l="-821" t="-1071" r="-5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017591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half" idx="1"/>
          </p:nvPr>
        </p:nvSpPr>
        <p:spPr>
          <a:xfrm>
            <a:off x="305526" y="2780928"/>
            <a:ext cx="8838474" cy="3884140"/>
          </a:xfrm>
          <a:prstGeom prst="rect">
            <a:avLst/>
          </a:prstGeom>
        </p:spPr>
        <p:txBody>
          <a:bodyPr wrap="square">
            <a:spAutoFit/>
          </a:bodyPr>
          <a:lstStyle/>
          <a:p>
            <a:pPr lvl="1"/>
            <a:r>
              <a:rPr lang="zh-CN" altLang="en-US" dirty="0" smtClean="0">
                <a:sym typeface="Wingdings" pitchFamily="2" charset="2"/>
              </a:rPr>
              <a:t>上述推导尽管是建立在一个很简单的冲量模型的基础上，但是得到了电离能损的主要特征：</a:t>
            </a:r>
            <a:endParaRPr lang="en-US" altLang="zh-CN" dirty="0" smtClean="0">
              <a:sym typeface="Wingdings" pitchFamily="2" charset="2"/>
            </a:endParaRPr>
          </a:p>
          <a:p>
            <a:pPr lvl="1"/>
            <a:r>
              <a:rPr lang="en-US" altLang="zh-CN" dirty="0" smtClean="0">
                <a:sym typeface="Wingdings" pitchFamily="2" charset="2"/>
              </a:rPr>
              <a:t>     1</a:t>
            </a:r>
            <a:r>
              <a:rPr lang="zh-CN" altLang="en-US" dirty="0" smtClean="0">
                <a:sym typeface="Wingdings" pitchFamily="2" charset="2"/>
              </a:rPr>
              <a:t>）与入射粒子的</a:t>
            </a:r>
            <a:r>
              <a:rPr lang="zh-CN" altLang="en-US" dirty="0">
                <a:sym typeface="Wingdings" pitchFamily="2" charset="2"/>
              </a:rPr>
              <a:t>核电荷</a:t>
            </a:r>
            <a:r>
              <a:rPr lang="zh-CN" altLang="en-US" dirty="0" smtClean="0">
                <a:sym typeface="Wingdings" pitchFamily="2" charset="2"/>
              </a:rPr>
              <a:t>数平方近似正比，速度平方近似反比；</a:t>
            </a:r>
            <a:endParaRPr lang="en-US" altLang="zh-CN" dirty="0" smtClean="0">
              <a:sym typeface="Wingdings" pitchFamily="2" charset="2"/>
            </a:endParaRPr>
          </a:p>
          <a:p>
            <a:pPr lvl="1"/>
            <a:r>
              <a:rPr lang="en-US" altLang="zh-CN" dirty="0" smtClean="0">
                <a:sym typeface="Wingdings" pitchFamily="2" charset="2"/>
              </a:rPr>
              <a:t>     2</a:t>
            </a:r>
            <a:r>
              <a:rPr lang="zh-CN" altLang="en-US" dirty="0" smtClean="0">
                <a:sym typeface="Wingdings" pitchFamily="2" charset="2"/>
              </a:rPr>
              <a:t>）与入射粒子的能量不显性相关；</a:t>
            </a:r>
            <a:endParaRPr lang="en-US" altLang="zh-CN" dirty="0" smtClean="0">
              <a:sym typeface="Wingdings" pitchFamily="2" charset="2"/>
            </a:endParaRPr>
          </a:p>
          <a:p>
            <a:pPr lvl="1"/>
            <a:r>
              <a:rPr lang="en-US" altLang="zh-CN" dirty="0" smtClean="0">
                <a:sym typeface="Wingdings" pitchFamily="2" charset="2"/>
              </a:rPr>
              <a:t>     3</a:t>
            </a:r>
            <a:r>
              <a:rPr lang="zh-CN" altLang="en-US" dirty="0" smtClean="0">
                <a:sym typeface="Wingdings" pitchFamily="2" charset="2"/>
              </a:rPr>
              <a:t>）和靶物质材料中的而电子密度，即</a:t>
            </a:r>
            <a:r>
              <a:rPr lang="zh-CN" altLang="en-US" dirty="0">
                <a:sym typeface="Wingdings" pitchFamily="2" charset="2"/>
              </a:rPr>
              <a:t>核电荷</a:t>
            </a:r>
            <a:r>
              <a:rPr lang="zh-CN" altLang="en-US" dirty="0" smtClean="0">
                <a:sym typeface="Wingdings" pitchFamily="2" charset="2"/>
              </a:rPr>
              <a:t>数和物质密度有关系。</a:t>
            </a:r>
            <a:r>
              <a:rPr lang="en-US" altLang="zh-CN" dirty="0" smtClean="0">
                <a:sym typeface="Wingdings" pitchFamily="2" charset="2"/>
              </a:rPr>
              <a:t> </a:t>
            </a:r>
          </a:p>
          <a:p>
            <a:pPr lvl="1"/>
            <a:endParaRPr lang="en-US" altLang="zh-CN" dirty="0">
              <a:sym typeface="Wingdings" pitchFamily="2" charset="2"/>
            </a:endParaRPr>
          </a:p>
        </p:txBody>
      </p:sp>
      <mc:AlternateContent xmlns:mc="http://schemas.openxmlformats.org/markup-compatibility/2006" xmlns:a14="http://schemas.microsoft.com/office/drawing/2010/main">
        <mc:Choice Requires="a14">
          <p:sp>
            <p:nvSpPr>
              <p:cNvPr id="7" name="矩形 6"/>
              <p:cNvSpPr/>
              <p:nvPr/>
            </p:nvSpPr>
            <p:spPr>
              <a:xfrm>
                <a:off x="1655676" y="908721"/>
                <a:ext cx="7771102" cy="1128835"/>
              </a:xfrm>
              <a:prstGeom prst="rect">
                <a:avLst/>
              </a:prstGeom>
              <a:solidFill>
                <a:srgbClr val="FFFF00"/>
              </a:solidFill>
            </p:spPr>
            <p:txBody>
              <a:bodyPr wrap="none">
                <a:spAutoFit/>
              </a:bodyPr>
              <a:lstStyle/>
              <a:p>
                <a14:m>
                  <m:oMath xmlns:m="http://schemas.openxmlformats.org/officeDocument/2006/math">
                    <m:r>
                      <a:rPr lang="zh-CN" altLang="en-US" sz="4000" i="1">
                        <a:latin typeface="Cambria Math"/>
                      </a:rPr>
                      <m:t>−</m:t>
                    </m:r>
                    <m:f>
                      <m:fPr>
                        <m:ctrlPr>
                          <a:rPr lang="zh-CN" altLang="zh-CN" sz="4000" i="1">
                            <a:latin typeface="Cambria Math"/>
                          </a:rPr>
                        </m:ctrlPr>
                      </m:fPr>
                      <m:num>
                        <m:r>
                          <a:rPr lang="en-US" altLang="zh-CN" sz="4000" i="1">
                            <a:latin typeface="Cambria Math"/>
                          </a:rPr>
                          <m:t>𝑑𝐸</m:t>
                        </m:r>
                      </m:num>
                      <m:den>
                        <m:r>
                          <a:rPr lang="en-US" altLang="zh-CN" sz="4000" i="1">
                            <a:latin typeface="Cambria Math"/>
                          </a:rPr>
                          <m:t>𝑑𝑥</m:t>
                        </m:r>
                      </m:den>
                    </m:f>
                    <m:r>
                      <a:rPr lang="en-US" altLang="zh-CN" sz="4000" i="1">
                        <a:latin typeface="Cambria Math"/>
                      </a:rPr>
                      <m:t>=</m:t>
                    </m:r>
                    <m:f>
                      <m:fPr>
                        <m:ctrlPr>
                          <a:rPr lang="zh-CN" altLang="zh-CN" sz="4000" i="1">
                            <a:latin typeface="Cambria Math"/>
                          </a:rPr>
                        </m:ctrlPr>
                      </m:fPr>
                      <m:num>
                        <m:r>
                          <a:rPr lang="en-US" altLang="zh-CN" sz="4000" i="1">
                            <a:latin typeface="Cambria Math"/>
                          </a:rPr>
                          <m:t>4</m:t>
                        </m:r>
                        <m:sSup>
                          <m:sSupPr>
                            <m:ctrlPr>
                              <a:rPr lang="zh-CN" altLang="zh-CN" sz="4000" i="1">
                                <a:latin typeface="Cambria Math"/>
                              </a:rPr>
                            </m:ctrlPr>
                          </m:sSupPr>
                          <m:e>
                            <m:r>
                              <a:rPr lang="en-US" altLang="zh-CN" sz="4000" i="1">
                                <a:latin typeface="Cambria Math"/>
                              </a:rPr>
                              <m:t>𝜋</m:t>
                            </m:r>
                            <m:r>
                              <a:rPr lang="en-US" altLang="zh-CN" sz="4000" i="1">
                                <a:latin typeface="Cambria Math"/>
                              </a:rPr>
                              <m:t>𝑍</m:t>
                            </m:r>
                          </m:e>
                          <m:sup>
                            <m:r>
                              <a:rPr lang="en-US" altLang="zh-CN" sz="4000" i="1">
                                <a:latin typeface="Cambria Math"/>
                              </a:rPr>
                              <m:t>2</m:t>
                            </m:r>
                          </m:sup>
                        </m:sSup>
                        <m:sSup>
                          <m:sSupPr>
                            <m:ctrlPr>
                              <a:rPr lang="zh-CN" altLang="zh-CN" sz="4000" i="1">
                                <a:latin typeface="Cambria Math"/>
                              </a:rPr>
                            </m:ctrlPr>
                          </m:sSupPr>
                          <m:e>
                            <m:r>
                              <a:rPr lang="en-US" altLang="zh-CN" sz="4000" i="1">
                                <a:latin typeface="Cambria Math"/>
                              </a:rPr>
                              <m:t>𝑒</m:t>
                            </m:r>
                          </m:e>
                          <m:sup>
                            <m:r>
                              <a:rPr lang="en-US" altLang="zh-CN" sz="4000" i="1">
                                <a:latin typeface="Cambria Math"/>
                              </a:rPr>
                              <m:t>4</m:t>
                            </m:r>
                          </m:sup>
                        </m:sSup>
                      </m:num>
                      <m:den>
                        <m:sSub>
                          <m:sSubPr>
                            <m:ctrlPr>
                              <a:rPr lang="zh-CN" altLang="zh-CN" sz="4000" i="1">
                                <a:latin typeface="Cambria Math"/>
                              </a:rPr>
                            </m:ctrlPr>
                          </m:sSubPr>
                          <m:e>
                            <m:r>
                              <a:rPr lang="en-US" altLang="zh-CN" sz="4000" i="1">
                                <a:latin typeface="Cambria Math"/>
                              </a:rPr>
                              <m:t>𝑚</m:t>
                            </m:r>
                          </m:e>
                          <m:sub>
                            <m:r>
                              <a:rPr lang="en-US" altLang="zh-CN" sz="4000" i="1">
                                <a:latin typeface="Cambria Math"/>
                              </a:rPr>
                              <m:t>𝑒</m:t>
                            </m:r>
                          </m:sub>
                        </m:sSub>
                        <m:sSup>
                          <m:sSupPr>
                            <m:ctrlPr>
                              <a:rPr lang="zh-CN" altLang="zh-CN" sz="4000" i="1">
                                <a:latin typeface="Cambria Math"/>
                              </a:rPr>
                            </m:ctrlPr>
                          </m:sSupPr>
                          <m:e>
                            <m:r>
                              <a:rPr lang="en-US" altLang="zh-CN" sz="4000" i="1">
                                <a:latin typeface="Cambria Math"/>
                              </a:rPr>
                              <m:t>𝑣</m:t>
                            </m:r>
                          </m:e>
                          <m:sup>
                            <m:r>
                              <a:rPr lang="en-US" altLang="zh-CN" sz="4000" i="1">
                                <a:latin typeface="Cambria Math"/>
                              </a:rPr>
                              <m:t>2</m:t>
                            </m:r>
                          </m:sup>
                        </m:sSup>
                      </m:den>
                    </m:f>
                    <m:r>
                      <a:rPr lang="en-US" altLang="zh-CN" sz="4000" i="1">
                        <a:latin typeface="Cambria Math"/>
                      </a:rPr>
                      <m:t>∙</m:t>
                    </m:r>
                    <m:sSub>
                      <m:sSubPr>
                        <m:ctrlPr>
                          <a:rPr lang="zh-CN" altLang="zh-CN" sz="4000" i="1">
                            <a:latin typeface="Cambria Math"/>
                          </a:rPr>
                        </m:ctrlPr>
                      </m:sSubPr>
                      <m:e>
                        <m:r>
                          <a:rPr lang="en-US" altLang="zh-CN" sz="4000" i="1">
                            <a:latin typeface="Cambria Math"/>
                          </a:rPr>
                          <m:t>𝑁</m:t>
                        </m:r>
                      </m:e>
                      <m:sub>
                        <m:r>
                          <a:rPr lang="en-US" altLang="zh-CN" sz="4000" i="1">
                            <a:latin typeface="Cambria Math"/>
                          </a:rPr>
                          <m:t>𝑒</m:t>
                        </m:r>
                      </m:sub>
                    </m:sSub>
                    <m:r>
                      <m:rPr>
                        <m:sty m:val="p"/>
                      </m:rPr>
                      <a:rPr lang="en-US" altLang="zh-CN" sz="4000">
                        <a:latin typeface="Cambria Math"/>
                      </a:rPr>
                      <m:t>ln</m:t>
                    </m:r>
                    <m:d>
                      <m:dPr>
                        <m:ctrlPr>
                          <a:rPr lang="zh-CN" altLang="zh-CN" sz="4000" i="1">
                            <a:latin typeface="Cambria Math"/>
                          </a:rPr>
                        </m:ctrlPr>
                      </m:dPr>
                      <m:e>
                        <m:f>
                          <m:fPr>
                            <m:type m:val="skw"/>
                            <m:ctrlPr>
                              <a:rPr lang="zh-CN" altLang="zh-CN" sz="4000" i="1">
                                <a:latin typeface="Cambria Math"/>
                              </a:rPr>
                            </m:ctrlPr>
                          </m:fPr>
                          <m:num>
                            <m:sSup>
                              <m:sSupPr>
                                <m:ctrlPr>
                                  <a:rPr lang="zh-CN" altLang="zh-CN" sz="4000" i="1">
                                    <a:latin typeface="Cambria Math"/>
                                  </a:rPr>
                                </m:ctrlPr>
                              </m:sSupPr>
                              <m:e>
                                <m:r>
                                  <a:rPr lang="en-US" altLang="zh-CN" sz="4000" i="1">
                                    <a:latin typeface="Cambria Math"/>
                                  </a:rPr>
                                  <m:t>𝛾</m:t>
                                </m:r>
                              </m:e>
                              <m:sup>
                                <m:r>
                                  <a:rPr lang="en-US" altLang="zh-CN" sz="4000" i="1">
                                    <a:latin typeface="Cambria Math"/>
                                  </a:rPr>
                                  <m:t>2</m:t>
                                </m:r>
                              </m:sup>
                            </m:sSup>
                            <m:sSub>
                              <m:sSubPr>
                                <m:ctrlPr>
                                  <a:rPr lang="zh-CN" altLang="zh-CN" sz="4000" i="1">
                                    <a:latin typeface="Cambria Math"/>
                                  </a:rPr>
                                </m:ctrlPr>
                              </m:sSubPr>
                              <m:e>
                                <m:r>
                                  <a:rPr lang="en-US" altLang="zh-CN" sz="4000" i="1">
                                    <a:latin typeface="Cambria Math"/>
                                  </a:rPr>
                                  <m:t>𝑚</m:t>
                                </m:r>
                              </m:e>
                              <m:sub>
                                <m:r>
                                  <a:rPr lang="en-US" altLang="zh-CN" sz="4000" i="1">
                                    <a:latin typeface="Cambria Math"/>
                                  </a:rPr>
                                  <m:t>𝑒</m:t>
                                </m:r>
                              </m:sub>
                            </m:sSub>
                            <m:sSup>
                              <m:sSupPr>
                                <m:ctrlPr>
                                  <a:rPr lang="zh-CN" altLang="zh-CN" sz="4000" i="1">
                                    <a:latin typeface="Cambria Math"/>
                                  </a:rPr>
                                </m:ctrlPr>
                              </m:sSupPr>
                              <m:e>
                                <m:r>
                                  <a:rPr lang="en-US" altLang="zh-CN" sz="4000" i="1">
                                    <a:latin typeface="Cambria Math"/>
                                  </a:rPr>
                                  <m:t>𝑣</m:t>
                                </m:r>
                              </m:e>
                              <m:sup>
                                <m:r>
                                  <a:rPr lang="en-US" altLang="zh-CN" sz="4000" i="1">
                                    <a:latin typeface="Cambria Math"/>
                                  </a:rPr>
                                  <m:t>3</m:t>
                                </m:r>
                              </m:sup>
                            </m:sSup>
                          </m:num>
                          <m:den>
                            <m:r>
                              <a:rPr lang="en-US" altLang="zh-CN" sz="4000" i="1">
                                <a:latin typeface="Cambria Math"/>
                              </a:rPr>
                              <m:t>2</m:t>
                            </m:r>
                            <m:sSup>
                              <m:sSupPr>
                                <m:ctrlPr>
                                  <a:rPr lang="zh-CN" altLang="zh-CN" sz="4000" i="1">
                                    <a:latin typeface="Cambria Math"/>
                                  </a:rPr>
                                </m:ctrlPr>
                              </m:sSupPr>
                              <m:e>
                                <m:r>
                                  <a:rPr lang="en-US" altLang="zh-CN" sz="4000" i="1">
                                    <a:latin typeface="Cambria Math"/>
                                  </a:rPr>
                                  <m:t>𝑒</m:t>
                                </m:r>
                              </m:e>
                              <m:sup>
                                <m:r>
                                  <a:rPr lang="en-US" altLang="zh-CN" sz="4000" i="1">
                                    <a:latin typeface="Cambria Math"/>
                                  </a:rPr>
                                  <m:t>2</m:t>
                                </m:r>
                              </m:sup>
                            </m:sSup>
                            <m:acc>
                              <m:accPr>
                                <m:chr m:val="̃"/>
                                <m:ctrlPr>
                                  <a:rPr lang="zh-CN" altLang="zh-CN" sz="4000" i="1">
                                    <a:latin typeface="Cambria Math"/>
                                  </a:rPr>
                                </m:ctrlPr>
                              </m:accPr>
                              <m:e>
                                <m:r>
                                  <a:rPr lang="en-US" altLang="zh-CN" sz="4000" i="1">
                                    <a:latin typeface="Cambria Math"/>
                                  </a:rPr>
                                  <m:t>𝑓</m:t>
                                </m:r>
                              </m:e>
                            </m:acc>
                            <m:r>
                              <a:rPr lang="en-US" altLang="zh-CN" sz="4000">
                                <a:latin typeface="Cambria Math"/>
                              </a:rPr>
                              <m:t> </m:t>
                            </m:r>
                          </m:den>
                        </m:f>
                      </m:e>
                    </m:d>
                  </m:oMath>
                </a14:m>
                <a:r>
                  <a:rPr lang="en-US" altLang="zh-CN" sz="4000" dirty="0"/>
                  <a:t> </a:t>
                </a:r>
                <a:endParaRPr lang="zh-CN" altLang="en-US" sz="4000" dirty="0"/>
              </a:p>
            </p:txBody>
          </p:sp>
        </mc:Choice>
        <mc:Fallback xmlns="">
          <p:sp>
            <p:nvSpPr>
              <p:cNvPr id="7" name="矩形 6"/>
              <p:cNvSpPr>
                <a:spLocks noRot="1" noChangeAspect="1" noMove="1" noResize="1" noEditPoints="1" noAdjustHandles="1" noChangeArrowheads="1" noChangeShapeType="1" noTextEdit="1"/>
              </p:cNvSpPr>
              <p:nvPr/>
            </p:nvSpPr>
            <p:spPr>
              <a:xfrm>
                <a:off x="2207568" y="908720"/>
                <a:ext cx="7771102" cy="1128835"/>
              </a:xfrm>
              <a:prstGeom prst="rect">
                <a:avLst/>
              </a:prstGeom>
              <a:blipFill rotWithShape="1">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47754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6888"/>
            <a:ext cx="9144000" cy="665808"/>
          </a:xfrm>
          <a:solidFill>
            <a:srgbClr val="002060"/>
          </a:solidFill>
        </p:spPr>
        <p:txBody>
          <a:bodyPr>
            <a:normAutofit fontScale="90000"/>
          </a:bodyPr>
          <a:lstStyle/>
          <a:p>
            <a:r>
              <a:rPr lang="zh-CN" altLang="en-US" dirty="0">
                <a:solidFill>
                  <a:schemeClr val="bg1">
                    <a:lumMod val="85000"/>
                  </a:schemeClr>
                </a:solidFill>
                <a:sym typeface="Symbol"/>
              </a:rPr>
              <a:t></a:t>
            </a:r>
            <a:r>
              <a:rPr lang="zh-CN" altLang="en-US" dirty="0">
                <a:solidFill>
                  <a:schemeClr val="bg1">
                    <a:lumMod val="85000"/>
                  </a:schemeClr>
                </a:solidFill>
              </a:rPr>
              <a:t>和物质相互作用</a:t>
            </a:r>
          </a:p>
        </p:txBody>
      </p:sp>
      <p:sp>
        <p:nvSpPr>
          <p:cNvPr id="3" name="内容占位符 2"/>
          <p:cNvSpPr>
            <a:spLocks noGrp="1"/>
          </p:cNvSpPr>
          <p:nvPr>
            <p:ph idx="1"/>
          </p:nvPr>
        </p:nvSpPr>
        <p:spPr>
          <a:xfrm>
            <a:off x="2555776" y="1988840"/>
            <a:ext cx="4824536" cy="3357586"/>
          </a:xfrm>
        </p:spPr>
        <p:txBody>
          <a:bodyPr/>
          <a:lstStyle/>
          <a:p>
            <a:pPr>
              <a:buNone/>
            </a:pPr>
            <a:r>
              <a:rPr lang="en-US" altLang="zh-CN" dirty="0"/>
              <a:t>	</a:t>
            </a:r>
          </a:p>
          <a:p>
            <a:pPr lvl="1">
              <a:buFont typeface="Wingdings"/>
              <a:buChar char="à"/>
            </a:pPr>
            <a:r>
              <a:rPr lang="zh-CN" altLang="en-US" dirty="0">
                <a:solidFill>
                  <a:srgbClr val="0000FF"/>
                </a:solidFill>
                <a:sym typeface="Wingdings" pitchFamily="2" charset="2"/>
              </a:rPr>
              <a:t>指数衰减率</a:t>
            </a:r>
            <a:endParaRPr lang="en-US" altLang="zh-CN" dirty="0">
              <a:solidFill>
                <a:srgbClr val="0000FF"/>
              </a:solidFill>
              <a:sym typeface="Wingdings" pitchFamily="2" charset="2"/>
            </a:endParaRPr>
          </a:p>
          <a:p>
            <a:pPr lvl="1">
              <a:buFont typeface="Wingdings"/>
              <a:buChar char="à"/>
            </a:pPr>
            <a:r>
              <a:rPr lang="zh-CN" altLang="en-US" dirty="0">
                <a:solidFill>
                  <a:srgbClr val="0000FF"/>
                </a:solidFill>
                <a:sym typeface="Wingdings" pitchFamily="2" charset="2"/>
              </a:rPr>
              <a:t>光电效应</a:t>
            </a:r>
            <a:endParaRPr lang="en-US" altLang="zh-CN" dirty="0">
              <a:solidFill>
                <a:srgbClr val="0000FF"/>
              </a:solidFill>
              <a:sym typeface="Wingdings" pitchFamily="2" charset="2"/>
            </a:endParaRPr>
          </a:p>
          <a:p>
            <a:pPr lvl="1">
              <a:buFont typeface="Wingdings"/>
              <a:buChar char="à"/>
            </a:pPr>
            <a:r>
              <a:rPr lang="en-US" altLang="zh-CN" dirty="0">
                <a:solidFill>
                  <a:srgbClr val="0000FF"/>
                </a:solidFill>
                <a:sym typeface="Wingdings" pitchFamily="2" charset="2"/>
              </a:rPr>
              <a:t>Compton</a:t>
            </a:r>
            <a:r>
              <a:rPr lang="zh-CN" altLang="en-US" dirty="0">
                <a:solidFill>
                  <a:srgbClr val="0000FF"/>
                </a:solidFill>
                <a:sym typeface="Wingdings" pitchFamily="2" charset="2"/>
              </a:rPr>
              <a:t>散射</a:t>
            </a:r>
            <a:endParaRPr lang="en-US" altLang="zh-CN" dirty="0">
              <a:solidFill>
                <a:srgbClr val="0000FF"/>
              </a:solidFill>
              <a:sym typeface="Wingdings" pitchFamily="2" charset="2"/>
            </a:endParaRPr>
          </a:p>
          <a:p>
            <a:pPr lvl="1">
              <a:buFont typeface="Wingdings"/>
              <a:buChar char="à"/>
            </a:pPr>
            <a:r>
              <a:rPr lang="zh-CN" altLang="en-US" dirty="0">
                <a:solidFill>
                  <a:srgbClr val="0000FF"/>
                </a:solidFill>
                <a:sym typeface="Wingdings" pitchFamily="2" charset="2"/>
              </a:rPr>
              <a:t>正负电子对产生</a:t>
            </a:r>
            <a:endParaRPr lang="en-US" altLang="zh-CN" dirty="0">
              <a:solidFill>
                <a:srgbClr val="0000FF"/>
              </a:solidFill>
            </a:endParaRPr>
          </a:p>
          <a:p>
            <a:endParaRPr lang="zh-CN" altLang="en-US" dirty="0"/>
          </a:p>
        </p:txBody>
      </p:sp>
    </p:spTree>
    <p:extLst>
      <p:ext uri="{BB962C8B-B14F-4D97-AF65-F5344CB8AC3E}">
        <p14:creationId xmlns:p14="http://schemas.microsoft.com/office/powerpoint/2010/main" val="33236074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0941" y="116632"/>
            <a:ext cx="2839661" cy="500042"/>
          </a:xfrm>
        </p:spPr>
        <p:txBody>
          <a:bodyPr>
            <a:normAutofit fontScale="90000"/>
          </a:bodyPr>
          <a:lstStyle/>
          <a:p>
            <a:r>
              <a:rPr lang="zh-CN" altLang="en-US" dirty="0"/>
              <a:t>指数衰减率</a:t>
            </a:r>
          </a:p>
        </p:txBody>
      </p:sp>
      <p:sp>
        <p:nvSpPr>
          <p:cNvPr id="3" name="内容占位符 2"/>
          <p:cNvSpPr>
            <a:spLocks noGrp="1"/>
          </p:cNvSpPr>
          <p:nvPr>
            <p:ph idx="1"/>
          </p:nvPr>
        </p:nvSpPr>
        <p:spPr>
          <a:xfrm>
            <a:off x="467909" y="692696"/>
            <a:ext cx="6172200" cy="642942"/>
          </a:xfrm>
        </p:spPr>
        <p:txBody>
          <a:bodyPr/>
          <a:lstStyle/>
          <a:p>
            <a:r>
              <a:rPr lang="zh-CN" altLang="en-US" dirty="0"/>
              <a:t>考察</a:t>
            </a:r>
            <a:r>
              <a:rPr lang="en-US" altLang="zh-CN" dirty="0">
                <a:sym typeface="Symbol"/>
              </a:rPr>
              <a:t> </a:t>
            </a:r>
            <a:r>
              <a:rPr lang="zh-CN" altLang="en-US" dirty="0">
                <a:sym typeface="Symbol"/>
              </a:rPr>
              <a:t>射线穿透物质后：</a:t>
            </a:r>
            <a:endParaRPr lang="zh-CN" altLang="en-US" dirty="0"/>
          </a:p>
        </p:txBody>
      </p:sp>
      <p:grpSp>
        <p:nvGrpSpPr>
          <p:cNvPr id="5" name="组合 12"/>
          <p:cNvGrpSpPr/>
          <p:nvPr/>
        </p:nvGrpSpPr>
        <p:grpSpPr>
          <a:xfrm>
            <a:off x="0" y="1428738"/>
            <a:ext cx="4893471" cy="2190765"/>
            <a:chOff x="1357290" y="2143116"/>
            <a:chExt cx="4786346" cy="2286016"/>
          </a:xfrm>
        </p:grpSpPr>
        <p:sp>
          <p:nvSpPr>
            <p:cNvPr id="4" name="矩形 3"/>
            <p:cNvSpPr/>
            <p:nvPr/>
          </p:nvSpPr>
          <p:spPr>
            <a:xfrm>
              <a:off x="3643306" y="2214554"/>
              <a:ext cx="714380" cy="1643074"/>
            </a:xfrm>
            <a:prstGeom prst="rect">
              <a:avLst/>
            </a:prstGeom>
            <a:blipFill>
              <a:blip r:embed="rId3"/>
              <a:tile tx="0" ty="0" sx="100000" sy="100000" flip="none" algn="tl"/>
            </a:blip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blipFill>
                  <a:blip r:embed="rId3"/>
                  <a:tile tx="0" ty="0" sx="100000" sy="100000" flip="none" algn="tl"/>
                </a:blipFill>
              </a:endParaRPr>
            </a:p>
          </p:txBody>
        </p:sp>
        <p:sp>
          <p:nvSpPr>
            <p:cNvPr id="8" name="任意多边形 7"/>
            <p:cNvSpPr/>
            <p:nvPr/>
          </p:nvSpPr>
          <p:spPr>
            <a:xfrm>
              <a:off x="1357290" y="2786058"/>
              <a:ext cx="2343150" cy="309560"/>
            </a:xfrm>
            <a:custGeom>
              <a:avLst/>
              <a:gdLst>
                <a:gd name="connsiteX0" fmla="*/ 0 w 2343150"/>
                <a:gd name="connsiteY0" fmla="*/ 19050 h 419100"/>
                <a:gd name="connsiteX1" fmla="*/ 19050 w 2343150"/>
                <a:gd name="connsiteY1" fmla="*/ 152400 h 419100"/>
                <a:gd name="connsiteX2" fmla="*/ 57150 w 2343150"/>
                <a:gd name="connsiteY2" fmla="*/ 304800 h 419100"/>
                <a:gd name="connsiteX3" fmla="*/ 57150 w 2343150"/>
                <a:gd name="connsiteY3" fmla="*/ 419100 h 419100"/>
                <a:gd name="connsiteX4" fmla="*/ 304800 w 2343150"/>
                <a:gd name="connsiteY4" fmla="*/ 0 h 419100"/>
                <a:gd name="connsiteX5" fmla="*/ 457200 w 2343150"/>
                <a:gd name="connsiteY5" fmla="*/ 400050 h 419100"/>
                <a:gd name="connsiteX6" fmla="*/ 647700 w 2343150"/>
                <a:gd name="connsiteY6" fmla="*/ 38100 h 419100"/>
                <a:gd name="connsiteX7" fmla="*/ 857250 w 2343150"/>
                <a:gd name="connsiteY7" fmla="*/ 381000 h 419100"/>
                <a:gd name="connsiteX8" fmla="*/ 1085850 w 2343150"/>
                <a:gd name="connsiteY8" fmla="*/ 19050 h 419100"/>
                <a:gd name="connsiteX9" fmla="*/ 1257300 w 2343150"/>
                <a:gd name="connsiteY9" fmla="*/ 361950 h 419100"/>
                <a:gd name="connsiteX10" fmla="*/ 1428750 w 2343150"/>
                <a:gd name="connsiteY10" fmla="*/ 57150 h 419100"/>
                <a:gd name="connsiteX11" fmla="*/ 1581150 w 2343150"/>
                <a:gd name="connsiteY11" fmla="*/ 342900 h 419100"/>
                <a:gd name="connsiteX12" fmla="*/ 1752600 w 2343150"/>
                <a:gd name="connsiteY12" fmla="*/ 19050 h 419100"/>
                <a:gd name="connsiteX13" fmla="*/ 1885950 w 2343150"/>
                <a:gd name="connsiteY13" fmla="*/ 209550 h 419100"/>
                <a:gd name="connsiteX14" fmla="*/ 2343150 w 2343150"/>
                <a:gd name="connsiteY14" fmla="*/ 2095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3150" h="419100">
                  <a:moveTo>
                    <a:pt x="0" y="19050"/>
                  </a:moveTo>
                  <a:cubicBezTo>
                    <a:pt x="6350" y="63500"/>
                    <a:pt x="10244" y="108371"/>
                    <a:pt x="19050" y="152400"/>
                  </a:cubicBezTo>
                  <a:cubicBezTo>
                    <a:pt x="29319" y="203747"/>
                    <a:pt x="57150" y="252437"/>
                    <a:pt x="57150" y="304800"/>
                  </a:cubicBezTo>
                  <a:lnTo>
                    <a:pt x="57150" y="419100"/>
                  </a:lnTo>
                  <a:lnTo>
                    <a:pt x="304800" y="0"/>
                  </a:lnTo>
                  <a:lnTo>
                    <a:pt x="457200" y="400050"/>
                  </a:lnTo>
                  <a:lnTo>
                    <a:pt x="647700" y="38100"/>
                  </a:lnTo>
                  <a:lnTo>
                    <a:pt x="857250" y="381000"/>
                  </a:lnTo>
                  <a:lnTo>
                    <a:pt x="1085850" y="19050"/>
                  </a:lnTo>
                  <a:lnTo>
                    <a:pt x="1257300" y="361950"/>
                  </a:lnTo>
                  <a:lnTo>
                    <a:pt x="1428750" y="57150"/>
                  </a:lnTo>
                  <a:lnTo>
                    <a:pt x="1581150" y="342900"/>
                  </a:lnTo>
                  <a:lnTo>
                    <a:pt x="1752600" y="19050"/>
                  </a:lnTo>
                  <a:lnTo>
                    <a:pt x="1885950" y="209550"/>
                  </a:lnTo>
                  <a:lnTo>
                    <a:pt x="2343150" y="209550"/>
                  </a:lnTo>
                </a:path>
              </a:pathLst>
            </a:custGeom>
            <a:ln w="5715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任意多边形 8"/>
            <p:cNvSpPr/>
            <p:nvPr/>
          </p:nvSpPr>
          <p:spPr>
            <a:xfrm>
              <a:off x="4357686" y="2857496"/>
              <a:ext cx="1785950" cy="238122"/>
            </a:xfrm>
            <a:custGeom>
              <a:avLst/>
              <a:gdLst>
                <a:gd name="connsiteX0" fmla="*/ 0 w 2343150"/>
                <a:gd name="connsiteY0" fmla="*/ 19050 h 419100"/>
                <a:gd name="connsiteX1" fmla="*/ 19050 w 2343150"/>
                <a:gd name="connsiteY1" fmla="*/ 152400 h 419100"/>
                <a:gd name="connsiteX2" fmla="*/ 57150 w 2343150"/>
                <a:gd name="connsiteY2" fmla="*/ 304800 h 419100"/>
                <a:gd name="connsiteX3" fmla="*/ 57150 w 2343150"/>
                <a:gd name="connsiteY3" fmla="*/ 419100 h 419100"/>
                <a:gd name="connsiteX4" fmla="*/ 304800 w 2343150"/>
                <a:gd name="connsiteY4" fmla="*/ 0 h 419100"/>
                <a:gd name="connsiteX5" fmla="*/ 457200 w 2343150"/>
                <a:gd name="connsiteY5" fmla="*/ 400050 h 419100"/>
                <a:gd name="connsiteX6" fmla="*/ 647700 w 2343150"/>
                <a:gd name="connsiteY6" fmla="*/ 38100 h 419100"/>
                <a:gd name="connsiteX7" fmla="*/ 857250 w 2343150"/>
                <a:gd name="connsiteY7" fmla="*/ 381000 h 419100"/>
                <a:gd name="connsiteX8" fmla="*/ 1085850 w 2343150"/>
                <a:gd name="connsiteY8" fmla="*/ 19050 h 419100"/>
                <a:gd name="connsiteX9" fmla="*/ 1257300 w 2343150"/>
                <a:gd name="connsiteY9" fmla="*/ 361950 h 419100"/>
                <a:gd name="connsiteX10" fmla="*/ 1428750 w 2343150"/>
                <a:gd name="connsiteY10" fmla="*/ 57150 h 419100"/>
                <a:gd name="connsiteX11" fmla="*/ 1581150 w 2343150"/>
                <a:gd name="connsiteY11" fmla="*/ 342900 h 419100"/>
                <a:gd name="connsiteX12" fmla="*/ 1752600 w 2343150"/>
                <a:gd name="connsiteY12" fmla="*/ 19050 h 419100"/>
                <a:gd name="connsiteX13" fmla="*/ 1885950 w 2343150"/>
                <a:gd name="connsiteY13" fmla="*/ 209550 h 419100"/>
                <a:gd name="connsiteX14" fmla="*/ 2343150 w 2343150"/>
                <a:gd name="connsiteY14" fmla="*/ 2095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3150" h="419100">
                  <a:moveTo>
                    <a:pt x="0" y="19050"/>
                  </a:moveTo>
                  <a:cubicBezTo>
                    <a:pt x="6350" y="63500"/>
                    <a:pt x="10244" y="108371"/>
                    <a:pt x="19050" y="152400"/>
                  </a:cubicBezTo>
                  <a:cubicBezTo>
                    <a:pt x="29319" y="203747"/>
                    <a:pt x="57150" y="252437"/>
                    <a:pt x="57150" y="304800"/>
                  </a:cubicBezTo>
                  <a:lnTo>
                    <a:pt x="57150" y="419100"/>
                  </a:lnTo>
                  <a:lnTo>
                    <a:pt x="304800" y="0"/>
                  </a:lnTo>
                  <a:lnTo>
                    <a:pt x="457200" y="400050"/>
                  </a:lnTo>
                  <a:lnTo>
                    <a:pt x="647700" y="38100"/>
                  </a:lnTo>
                  <a:lnTo>
                    <a:pt x="857250" y="381000"/>
                  </a:lnTo>
                  <a:lnTo>
                    <a:pt x="1085850" y="19050"/>
                  </a:lnTo>
                  <a:lnTo>
                    <a:pt x="1257300" y="361950"/>
                  </a:lnTo>
                  <a:lnTo>
                    <a:pt x="1428750" y="57150"/>
                  </a:lnTo>
                  <a:lnTo>
                    <a:pt x="1581150" y="342900"/>
                  </a:lnTo>
                  <a:lnTo>
                    <a:pt x="1752600" y="19050"/>
                  </a:lnTo>
                  <a:lnTo>
                    <a:pt x="1885950" y="209550"/>
                  </a:lnTo>
                  <a:lnTo>
                    <a:pt x="2343150" y="209550"/>
                  </a:lnTo>
                </a:path>
              </a:pathLst>
            </a:cu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内容占位符 2"/>
            <p:cNvSpPr txBox="1">
              <a:spLocks/>
            </p:cNvSpPr>
            <p:nvPr/>
          </p:nvSpPr>
          <p:spPr>
            <a:xfrm>
              <a:off x="2571736" y="2143116"/>
              <a:ext cx="571504" cy="571504"/>
            </a:xfrm>
            <a:prstGeom prst="rect">
              <a:avLst/>
            </a:prstGeom>
          </p:spPr>
          <p:txBody>
            <a:bodyPr vert="horz" lIns="91440" tIns="45720" rIns="91440" bIns="45720" rtlCol="0">
              <a:noAutofit/>
            </a:bodyPr>
            <a:lstStyle/>
            <a:p>
              <a:pPr marL="342900" indent="-342900">
                <a:spcBef>
                  <a:spcPct val="20000"/>
                </a:spcBef>
                <a:defRPr/>
              </a:pPr>
              <a:r>
                <a:rPr lang="en-US" altLang="zh-CN" sz="3200" i="1" dirty="0"/>
                <a:t>I</a:t>
              </a:r>
              <a:r>
                <a:rPr lang="en-US" altLang="zh-CN" sz="3200" baseline="-25000" dirty="0"/>
                <a:t>0</a:t>
              </a:r>
              <a:endParaRPr lang="zh-CN" altLang="en-US" sz="3200" baseline="-25000" dirty="0"/>
            </a:p>
          </p:txBody>
        </p:sp>
        <p:sp>
          <p:nvSpPr>
            <p:cNvPr id="12" name="内容占位符 2"/>
            <p:cNvSpPr txBox="1">
              <a:spLocks/>
            </p:cNvSpPr>
            <p:nvPr/>
          </p:nvSpPr>
          <p:spPr>
            <a:xfrm>
              <a:off x="4929190" y="2143116"/>
              <a:ext cx="1071570" cy="571504"/>
            </a:xfrm>
            <a:prstGeom prst="rect">
              <a:avLst/>
            </a:prstGeom>
          </p:spPr>
          <p:txBody>
            <a:bodyPr vert="horz" lIns="91440" tIns="45720" rIns="91440" bIns="45720" rtlCol="0">
              <a:noAutofit/>
            </a:bodyPr>
            <a:lstStyle/>
            <a:p>
              <a:pPr marL="342900" indent="-342900">
                <a:spcBef>
                  <a:spcPct val="20000"/>
                </a:spcBef>
                <a:defRPr/>
              </a:pPr>
              <a:r>
                <a:rPr lang="en-US" altLang="zh-CN" sz="3200" i="1" dirty="0"/>
                <a:t>I</a:t>
              </a:r>
              <a:r>
                <a:rPr lang="en-US" altLang="zh-CN" sz="3200" dirty="0"/>
                <a:t>(</a:t>
              </a:r>
              <a:r>
                <a:rPr lang="en-US" altLang="zh-CN" sz="3200" i="1" dirty="0"/>
                <a:t>x</a:t>
              </a:r>
              <a:r>
                <a:rPr lang="en-US" altLang="zh-CN" sz="3200" dirty="0"/>
                <a:t>)</a:t>
              </a:r>
              <a:endParaRPr lang="zh-CN" altLang="en-US" sz="3200" dirty="0"/>
            </a:p>
          </p:txBody>
        </p:sp>
        <p:sp>
          <p:nvSpPr>
            <p:cNvPr id="14" name="内容占位符 2"/>
            <p:cNvSpPr txBox="1">
              <a:spLocks/>
            </p:cNvSpPr>
            <p:nvPr/>
          </p:nvSpPr>
          <p:spPr>
            <a:xfrm>
              <a:off x="3214678" y="3857628"/>
              <a:ext cx="1928826" cy="571504"/>
            </a:xfrm>
            <a:prstGeom prst="rect">
              <a:avLst/>
            </a:prstGeom>
          </p:spPr>
          <p:txBody>
            <a:bodyPr vert="horz" lIns="91440" tIns="45720" rIns="91440" bIns="45720" rtlCol="0">
              <a:noAutofit/>
            </a:bodyPr>
            <a:lstStyle/>
            <a:p>
              <a:pPr marL="342900" indent="-342900">
                <a:spcBef>
                  <a:spcPct val="20000"/>
                </a:spcBef>
                <a:defRPr/>
              </a:pPr>
              <a:r>
                <a:rPr lang="en-US" altLang="zh-CN" sz="3200" dirty="0">
                  <a:sym typeface="Wingdings" pitchFamily="2" charset="2"/>
                </a:rPr>
                <a:t></a:t>
              </a:r>
              <a:r>
                <a:rPr lang="en-US" altLang="zh-CN" sz="3200" i="1" dirty="0">
                  <a:sym typeface="Wingdings" pitchFamily="2" charset="2"/>
                </a:rPr>
                <a:t>  </a:t>
              </a:r>
              <a:r>
                <a:rPr lang="en-US" altLang="zh-CN" sz="3200" i="1" dirty="0"/>
                <a:t>x  </a:t>
              </a:r>
              <a:r>
                <a:rPr lang="en-US" altLang="zh-CN" sz="3200" dirty="0">
                  <a:sym typeface="Wingdings" pitchFamily="2" charset="2"/>
                </a:rPr>
                <a:t></a:t>
              </a:r>
              <a:endParaRPr lang="zh-CN" altLang="en-US" sz="3200" dirty="0"/>
            </a:p>
          </p:txBody>
        </p:sp>
      </p:grpSp>
      <p:graphicFrame>
        <p:nvGraphicFramePr>
          <p:cNvPr id="80897" name="Object 3"/>
          <p:cNvGraphicFramePr>
            <a:graphicFrameLocks noChangeAspect="1"/>
          </p:cNvGraphicFramePr>
          <p:nvPr>
            <p:extLst>
              <p:ext uri="{D42A27DB-BD31-4B8C-83A1-F6EECF244321}">
                <p14:modId xmlns:p14="http://schemas.microsoft.com/office/powerpoint/2010/main" val="2226995393"/>
              </p:ext>
            </p:extLst>
          </p:nvPr>
        </p:nvGraphicFramePr>
        <p:xfrm>
          <a:off x="5166066" y="1434448"/>
          <a:ext cx="3268289" cy="1357806"/>
        </p:xfrm>
        <a:graphic>
          <a:graphicData uri="http://schemas.openxmlformats.org/presentationml/2006/ole">
            <mc:AlternateContent xmlns:mc="http://schemas.openxmlformats.org/markup-compatibility/2006">
              <mc:Choice xmlns:v="urn:schemas-microsoft-com:vml" Requires="v">
                <p:oleObj spid="_x0000_s378910" name="Equation" r:id="rId4" imgW="1231560" imgH="457200" progId="Equation.3">
                  <p:embed/>
                </p:oleObj>
              </mc:Choice>
              <mc:Fallback>
                <p:oleObj name="Equation" r:id="rId4" imgW="12315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6066" y="1434448"/>
                        <a:ext cx="3268289" cy="13578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内容占位符 2"/>
          <p:cNvSpPr txBox="1">
            <a:spLocks/>
          </p:cNvSpPr>
          <p:nvPr/>
        </p:nvSpPr>
        <p:spPr>
          <a:xfrm>
            <a:off x="179512" y="4286256"/>
            <a:ext cx="3535256" cy="1143008"/>
          </a:xfrm>
          <a:prstGeom prst="rect">
            <a:avLst/>
          </a:prstGeom>
        </p:spPr>
        <p:txBody>
          <a:bodyPr vert="horz" lIns="91440" tIns="45720" rIns="91440" bIns="45720" rtlCol="0">
            <a:noAutofit/>
          </a:bodyPr>
          <a:lstStyle/>
          <a:p>
            <a:pPr marL="342900" indent="-342900">
              <a:spcBef>
                <a:spcPct val="20000"/>
              </a:spcBef>
              <a:defRPr/>
            </a:pPr>
            <a:r>
              <a:rPr lang="zh-CN" altLang="en-US" sz="2000" dirty="0">
                <a:sym typeface="Symbol"/>
              </a:rPr>
              <a:t></a:t>
            </a:r>
            <a:r>
              <a:rPr lang="en-US" altLang="zh-CN" sz="2000" dirty="0">
                <a:sym typeface="Symbol"/>
              </a:rPr>
              <a:t>: </a:t>
            </a:r>
            <a:r>
              <a:rPr lang="zh-CN" altLang="en-US" sz="2000" dirty="0">
                <a:sym typeface="Symbol"/>
              </a:rPr>
              <a:t>线性吸收系数</a:t>
            </a:r>
            <a:endParaRPr lang="en-US" altLang="zh-CN" sz="2000" dirty="0">
              <a:sym typeface="Symbol"/>
            </a:endParaRPr>
          </a:p>
          <a:p>
            <a:pPr marL="342900" indent="-342900">
              <a:spcBef>
                <a:spcPct val="20000"/>
              </a:spcBef>
              <a:defRPr/>
            </a:pPr>
            <a:r>
              <a:rPr lang="zh-CN" altLang="en-US" sz="2000" dirty="0">
                <a:sym typeface="Symbol"/>
              </a:rPr>
              <a:t></a:t>
            </a:r>
            <a:r>
              <a:rPr lang="en-US" altLang="zh-CN" sz="2000" dirty="0">
                <a:sym typeface="Symbol"/>
              </a:rPr>
              <a:t>/:</a:t>
            </a:r>
            <a:r>
              <a:rPr lang="zh-CN" altLang="en-US" sz="2000" dirty="0">
                <a:sym typeface="Symbol"/>
              </a:rPr>
              <a:t>质量吸收系</a:t>
            </a:r>
            <a:r>
              <a:rPr lang="zh-CN" altLang="en-US" sz="2000" dirty="0" smtClean="0">
                <a:sym typeface="Symbol"/>
              </a:rPr>
              <a:t>数</a:t>
            </a:r>
            <a:endParaRPr lang="en-US" altLang="zh-CN" sz="2000" dirty="0" smtClean="0">
              <a:sym typeface="Symbol"/>
            </a:endParaRPr>
          </a:p>
          <a:p>
            <a:pPr marL="342900" indent="-342900">
              <a:spcBef>
                <a:spcPct val="20000"/>
              </a:spcBef>
              <a:defRPr/>
            </a:pPr>
            <a:endParaRPr lang="en-US" altLang="zh-CN" sz="2000" dirty="0">
              <a:sym typeface="Symbol"/>
            </a:endParaRPr>
          </a:p>
          <a:p>
            <a:pPr marL="342900" indent="-342900">
              <a:spcBef>
                <a:spcPct val="20000"/>
              </a:spcBef>
              <a:defRPr/>
            </a:pPr>
            <a:r>
              <a:rPr lang="zh-CN" altLang="en-US" sz="2000" dirty="0"/>
              <a:t>与光子吸收截面关系：</a:t>
            </a:r>
          </a:p>
        </p:txBody>
      </p:sp>
      <p:graphicFrame>
        <p:nvGraphicFramePr>
          <p:cNvPr id="17" name="Object 3"/>
          <p:cNvGraphicFramePr>
            <a:graphicFrameLocks noChangeAspect="1"/>
          </p:cNvGraphicFramePr>
          <p:nvPr>
            <p:extLst>
              <p:ext uri="{D42A27DB-BD31-4B8C-83A1-F6EECF244321}">
                <p14:modId xmlns:p14="http://schemas.microsoft.com/office/powerpoint/2010/main" val="2521829068"/>
              </p:ext>
            </p:extLst>
          </p:nvPr>
        </p:nvGraphicFramePr>
        <p:xfrm>
          <a:off x="527546" y="6021288"/>
          <a:ext cx="1440656" cy="722313"/>
        </p:xfrm>
        <a:graphic>
          <a:graphicData uri="http://schemas.openxmlformats.org/presentationml/2006/ole">
            <mc:AlternateContent xmlns:mc="http://schemas.openxmlformats.org/markup-compatibility/2006">
              <mc:Choice xmlns:v="urn:schemas-microsoft-com:vml" Requires="v">
                <p:oleObj spid="_x0000_s378911" name="Equation" r:id="rId6" imgW="431640" imgH="164880" progId="Equation.3">
                  <p:embed/>
                </p:oleObj>
              </mc:Choice>
              <mc:Fallback>
                <p:oleObj name="Equation" r:id="rId6" imgW="431640" imgH="1648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546" y="6021288"/>
                        <a:ext cx="1440656" cy="722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p:cNvPicPr>
            <a:picLocks noChangeAspect="1" noChangeArrowheads="1"/>
          </p:cNvPicPr>
          <p:nvPr/>
        </p:nvPicPr>
        <p:blipFill>
          <a:blip r:embed="rId8"/>
          <a:srcRect t="67802" r="31100"/>
          <a:stretch>
            <a:fillRect/>
          </a:stretch>
        </p:blipFill>
        <p:spPr bwMode="auto">
          <a:xfrm>
            <a:off x="4199620" y="3212976"/>
            <a:ext cx="4854555" cy="3645024"/>
          </a:xfrm>
          <a:prstGeom prst="rect">
            <a:avLst/>
          </a:prstGeom>
          <a:noFill/>
          <a:ln w="9525">
            <a:noFill/>
            <a:miter lim="800000"/>
            <a:headEnd/>
            <a:tailEnd/>
          </a:ln>
          <a:effectLst/>
        </p:spPr>
      </p:pic>
    </p:spTree>
    <p:extLst>
      <p:ext uri="{BB962C8B-B14F-4D97-AF65-F5344CB8AC3E}">
        <p14:creationId xmlns:p14="http://schemas.microsoft.com/office/powerpoint/2010/main" val="14632850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8"/>
          <p:cNvGrpSpPr>
            <a:grpSpLocks/>
          </p:cNvGrpSpPr>
          <p:nvPr/>
        </p:nvGrpSpPr>
        <p:grpSpPr bwMode="auto">
          <a:xfrm>
            <a:off x="1143000" y="2"/>
            <a:ext cx="6741368" cy="2569792"/>
            <a:chOff x="0" y="861"/>
            <a:chExt cx="4320" cy="1648"/>
          </a:xfrm>
        </p:grpSpPr>
        <p:sp>
          <p:nvSpPr>
            <p:cNvPr id="20" name="Text Box 4"/>
            <p:cNvSpPr txBox="1">
              <a:spLocks noChangeArrowheads="1"/>
            </p:cNvSpPr>
            <p:nvPr/>
          </p:nvSpPr>
          <p:spPr bwMode="auto">
            <a:xfrm>
              <a:off x="0" y="861"/>
              <a:ext cx="4320" cy="454"/>
            </a:xfrm>
            <a:prstGeom prst="rect">
              <a:avLst/>
            </a:prstGeom>
            <a:noFill/>
            <a:ln w="9525">
              <a:noFill/>
              <a:miter lim="800000"/>
              <a:headEnd/>
              <a:tailEnd/>
            </a:ln>
            <a:effectLst/>
          </p:spPr>
          <p:txBody>
            <a:bodyPr>
              <a:spAutoFit/>
            </a:bodyPr>
            <a:lstStyle/>
            <a:p>
              <a:r>
                <a:rPr lang="en-US" altLang="zh-CN" sz="2000" b="1" dirty="0">
                  <a:solidFill>
                    <a:schemeClr val="tx2"/>
                  </a:solidFill>
                  <a:latin typeface="Times New Roman" pitchFamily="18" charset="0"/>
                  <a:ea typeface="黑体" pitchFamily="2" charset="-122"/>
                  <a:sym typeface="Symbol" pitchFamily="18" charset="2"/>
                </a:rPr>
                <a:t></a:t>
              </a:r>
              <a:r>
                <a:rPr lang="en-US" altLang="zh-CN" sz="2000" dirty="0">
                  <a:solidFill>
                    <a:schemeClr val="tx2"/>
                  </a:solidFill>
                  <a:latin typeface="Times New Roman" pitchFamily="18" charset="0"/>
                  <a:ea typeface="黑体" pitchFamily="2" charset="-122"/>
                  <a:sym typeface="Symbol" pitchFamily="18" charset="2"/>
                </a:rPr>
                <a:t> </a:t>
              </a:r>
              <a:r>
                <a:rPr lang="zh-CN" altLang="en-US" sz="2000" dirty="0">
                  <a:solidFill>
                    <a:schemeClr val="tx2"/>
                  </a:solidFill>
                  <a:latin typeface="Times New Roman" pitchFamily="18" charset="0"/>
                  <a:ea typeface="黑体" pitchFamily="2" charset="-122"/>
                  <a:sym typeface="Symbol" pitchFamily="18" charset="2"/>
                </a:rPr>
                <a:t>射线射入物质后，主要通过以下三种方式同物质发生相互作用：</a:t>
              </a:r>
            </a:p>
          </p:txBody>
        </p:sp>
        <p:grpSp>
          <p:nvGrpSpPr>
            <p:cNvPr id="3" name="Group 146"/>
            <p:cNvGrpSpPr>
              <a:grpSpLocks/>
            </p:cNvGrpSpPr>
            <p:nvPr/>
          </p:nvGrpSpPr>
          <p:grpSpPr bwMode="auto">
            <a:xfrm>
              <a:off x="255" y="1066"/>
              <a:ext cx="1043" cy="1266"/>
              <a:chOff x="255" y="1066"/>
              <a:chExt cx="1043" cy="1266"/>
            </a:xfrm>
          </p:grpSpPr>
          <p:sp>
            <p:nvSpPr>
              <p:cNvPr id="88" name="Text Box 132"/>
              <p:cNvSpPr txBox="1">
                <a:spLocks noChangeArrowheads="1"/>
              </p:cNvSpPr>
              <p:nvPr/>
            </p:nvSpPr>
            <p:spPr bwMode="auto">
              <a:xfrm>
                <a:off x="255" y="2154"/>
                <a:ext cx="726" cy="178"/>
              </a:xfrm>
              <a:prstGeom prst="rect">
                <a:avLst/>
              </a:prstGeom>
              <a:noFill/>
              <a:ln w="9525">
                <a:noFill/>
                <a:miter lim="800000"/>
                <a:headEnd/>
                <a:tailEnd/>
              </a:ln>
              <a:effectLst/>
            </p:spPr>
            <p:txBody>
              <a:bodyPr lIns="0" tIns="0" rIns="0" bIns="0">
                <a:spAutoFit/>
              </a:bodyPr>
              <a:lstStyle/>
              <a:p>
                <a:pPr>
                  <a:spcBef>
                    <a:spcPct val="50000"/>
                  </a:spcBef>
                </a:pPr>
                <a:r>
                  <a:rPr lang="zh-CN" altLang="en-US">
                    <a:solidFill>
                      <a:srgbClr val="FF0000"/>
                    </a:solidFill>
                    <a:ea typeface="黑体" pitchFamily="2" charset="-122"/>
                    <a:sym typeface="Symbol" pitchFamily="18" charset="2"/>
                  </a:rPr>
                  <a:t>光电效应</a:t>
                </a:r>
              </a:p>
            </p:txBody>
          </p:sp>
          <p:grpSp>
            <p:nvGrpSpPr>
              <p:cNvPr id="4" name="Group 144"/>
              <p:cNvGrpSpPr>
                <a:grpSpLocks/>
              </p:cNvGrpSpPr>
              <p:nvPr/>
            </p:nvGrpSpPr>
            <p:grpSpPr bwMode="auto">
              <a:xfrm>
                <a:off x="256" y="1066"/>
                <a:ext cx="1042" cy="908"/>
                <a:chOff x="256" y="1066"/>
                <a:chExt cx="1042" cy="908"/>
              </a:xfrm>
            </p:grpSpPr>
            <p:grpSp>
              <p:nvGrpSpPr>
                <p:cNvPr id="5" name="Group 64"/>
                <p:cNvGrpSpPr>
                  <a:grpSpLocks/>
                </p:cNvGrpSpPr>
                <p:nvPr/>
              </p:nvGrpSpPr>
              <p:grpSpPr bwMode="auto">
                <a:xfrm>
                  <a:off x="256" y="1223"/>
                  <a:ext cx="955" cy="751"/>
                  <a:chOff x="391" y="1066"/>
                  <a:chExt cx="1176" cy="1023"/>
                </a:xfrm>
              </p:grpSpPr>
              <p:sp>
                <p:nvSpPr>
                  <p:cNvPr id="93" name="Oval 40"/>
                  <p:cNvSpPr>
                    <a:spLocks noChangeArrowheads="1"/>
                  </p:cNvSpPr>
                  <p:nvPr/>
                </p:nvSpPr>
                <p:spPr bwMode="auto">
                  <a:xfrm>
                    <a:off x="1434" y="1066"/>
                    <a:ext cx="133" cy="139"/>
                  </a:xfrm>
                  <a:prstGeom prst="ellipse">
                    <a:avLst/>
                  </a:prstGeom>
                  <a:gradFill rotWithShape="1">
                    <a:gsLst>
                      <a:gs pos="0">
                        <a:srgbClr val="FF0000"/>
                      </a:gs>
                      <a:gs pos="100000">
                        <a:schemeClr val="accent1"/>
                      </a:gs>
                    </a:gsLst>
                    <a:path path="shape">
                      <a:fillToRect l="50000" t="50000" r="50000" b="50000"/>
                    </a:path>
                  </a:gradFill>
                  <a:ln w="38100">
                    <a:solidFill>
                      <a:schemeClr val="tx1"/>
                    </a:solidFill>
                    <a:round/>
                    <a:headEnd/>
                    <a:tailEnd/>
                  </a:ln>
                  <a:effectLst/>
                </p:spPr>
                <p:txBody>
                  <a:bodyPr wrap="none" anchor="ctr"/>
                  <a:lstStyle/>
                  <a:p>
                    <a:endParaRPr lang="zh-CN" altLang="en-US"/>
                  </a:p>
                </p:txBody>
              </p:sp>
              <p:grpSp>
                <p:nvGrpSpPr>
                  <p:cNvPr id="6" name="Group 51"/>
                  <p:cNvGrpSpPr>
                    <a:grpSpLocks/>
                  </p:cNvGrpSpPr>
                  <p:nvPr/>
                </p:nvGrpSpPr>
                <p:grpSpPr bwMode="auto">
                  <a:xfrm>
                    <a:off x="796" y="1703"/>
                    <a:ext cx="271" cy="271"/>
                    <a:chOff x="663" y="1701"/>
                    <a:chExt cx="466" cy="453"/>
                  </a:xfrm>
                </p:grpSpPr>
                <p:sp>
                  <p:nvSpPr>
                    <p:cNvPr id="108" name="Oval 31"/>
                    <p:cNvSpPr>
                      <a:spLocks noChangeArrowheads="1"/>
                    </p:cNvSpPr>
                    <p:nvPr/>
                  </p:nvSpPr>
                  <p:spPr bwMode="auto">
                    <a:xfrm>
                      <a:off x="862" y="1876"/>
                      <a:ext cx="134"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09" name="Oval 32"/>
                    <p:cNvSpPr>
                      <a:spLocks noChangeArrowheads="1"/>
                    </p:cNvSpPr>
                    <p:nvPr/>
                  </p:nvSpPr>
                  <p:spPr bwMode="auto">
                    <a:xfrm>
                      <a:off x="696" y="1806"/>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0" name="Oval 33"/>
                    <p:cNvSpPr>
                      <a:spLocks noChangeArrowheads="1"/>
                    </p:cNvSpPr>
                    <p:nvPr/>
                  </p:nvSpPr>
                  <p:spPr bwMode="auto">
                    <a:xfrm>
                      <a:off x="663" y="1910"/>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1" name="Oval 34"/>
                    <p:cNvSpPr>
                      <a:spLocks noChangeArrowheads="1"/>
                    </p:cNvSpPr>
                    <p:nvPr/>
                  </p:nvSpPr>
                  <p:spPr bwMode="auto">
                    <a:xfrm>
                      <a:off x="730" y="1875"/>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2" name="Oval 35"/>
                    <p:cNvSpPr>
                      <a:spLocks noChangeArrowheads="1"/>
                    </p:cNvSpPr>
                    <p:nvPr/>
                  </p:nvSpPr>
                  <p:spPr bwMode="auto">
                    <a:xfrm>
                      <a:off x="862" y="1979"/>
                      <a:ext cx="134" cy="140"/>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3" name="Oval 36"/>
                    <p:cNvSpPr>
                      <a:spLocks noChangeArrowheads="1"/>
                    </p:cNvSpPr>
                    <p:nvPr/>
                  </p:nvSpPr>
                  <p:spPr bwMode="auto">
                    <a:xfrm>
                      <a:off x="763" y="1945"/>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4" name="Oval 37"/>
                    <p:cNvSpPr>
                      <a:spLocks noChangeArrowheads="1"/>
                    </p:cNvSpPr>
                    <p:nvPr/>
                  </p:nvSpPr>
                  <p:spPr bwMode="auto">
                    <a:xfrm>
                      <a:off x="929" y="1770"/>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5" name="Oval 38"/>
                    <p:cNvSpPr>
                      <a:spLocks noChangeArrowheads="1"/>
                    </p:cNvSpPr>
                    <p:nvPr/>
                  </p:nvSpPr>
                  <p:spPr bwMode="auto">
                    <a:xfrm>
                      <a:off x="796" y="1736"/>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6" name="Oval 39"/>
                    <p:cNvSpPr>
                      <a:spLocks noChangeArrowheads="1"/>
                    </p:cNvSpPr>
                    <p:nvPr/>
                  </p:nvSpPr>
                  <p:spPr bwMode="auto">
                    <a:xfrm>
                      <a:off x="829" y="1770"/>
                      <a:ext cx="134"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7" name="Oval 41"/>
                    <p:cNvSpPr>
                      <a:spLocks noChangeArrowheads="1"/>
                    </p:cNvSpPr>
                    <p:nvPr/>
                  </p:nvSpPr>
                  <p:spPr bwMode="auto">
                    <a:xfrm>
                      <a:off x="962" y="1910"/>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8" name="Oval 42"/>
                    <p:cNvSpPr>
                      <a:spLocks noChangeArrowheads="1"/>
                    </p:cNvSpPr>
                    <p:nvPr/>
                  </p:nvSpPr>
                  <p:spPr bwMode="auto">
                    <a:xfrm>
                      <a:off x="996" y="1806"/>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19" name="Oval 44"/>
                    <p:cNvSpPr>
                      <a:spLocks noChangeArrowheads="1"/>
                    </p:cNvSpPr>
                    <p:nvPr/>
                  </p:nvSpPr>
                  <p:spPr bwMode="auto">
                    <a:xfrm>
                      <a:off x="896" y="1736"/>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20" name="Oval 45"/>
                    <p:cNvSpPr>
                      <a:spLocks noChangeArrowheads="1"/>
                    </p:cNvSpPr>
                    <p:nvPr/>
                  </p:nvSpPr>
                  <p:spPr bwMode="auto">
                    <a:xfrm>
                      <a:off x="663" y="1701"/>
                      <a:ext cx="465" cy="453"/>
                    </a:xfrm>
                    <a:prstGeom prst="ellipse">
                      <a:avLst/>
                    </a:prstGeom>
                    <a:gradFill rotWithShape="1">
                      <a:gsLst>
                        <a:gs pos="0">
                          <a:srgbClr val="000080">
                            <a:alpha val="0"/>
                          </a:srgbClr>
                        </a:gs>
                        <a:gs pos="100000">
                          <a:srgbClr val="000080">
                            <a:gamma/>
                            <a:tint val="89020"/>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grpSp>
              <p:sp>
                <p:nvSpPr>
                  <p:cNvPr id="95" name="Oval 50"/>
                  <p:cNvSpPr>
                    <a:spLocks noChangeArrowheads="1"/>
                  </p:cNvSpPr>
                  <p:nvPr/>
                </p:nvSpPr>
                <p:spPr bwMode="auto">
                  <a:xfrm rot="2700000">
                    <a:off x="682" y="1272"/>
                    <a:ext cx="544" cy="1089"/>
                  </a:xfrm>
                  <a:prstGeom prst="ellipse">
                    <a:avLst/>
                  </a:prstGeom>
                  <a:noFill/>
                  <a:ln w="12700">
                    <a:solidFill>
                      <a:srgbClr val="FF0000"/>
                    </a:solidFill>
                    <a:prstDash val="dash"/>
                    <a:round/>
                    <a:headEnd/>
                    <a:tailEnd/>
                  </a:ln>
                  <a:effectLst/>
                </p:spPr>
                <p:txBody>
                  <a:bodyPr wrap="none" anchor="ctr"/>
                  <a:lstStyle/>
                  <a:p>
                    <a:endParaRPr lang="zh-CN" altLang="en-US"/>
                  </a:p>
                </p:txBody>
              </p:sp>
              <p:grpSp>
                <p:nvGrpSpPr>
                  <p:cNvPr id="7" name="Group 61"/>
                  <p:cNvGrpSpPr>
                    <a:grpSpLocks/>
                  </p:cNvGrpSpPr>
                  <p:nvPr/>
                </p:nvGrpSpPr>
                <p:grpSpPr bwMode="auto">
                  <a:xfrm>
                    <a:off x="391" y="1350"/>
                    <a:ext cx="726" cy="92"/>
                    <a:chOff x="663" y="2789"/>
                    <a:chExt cx="726" cy="227"/>
                  </a:xfrm>
                </p:grpSpPr>
                <p:sp>
                  <p:nvSpPr>
                    <p:cNvPr id="99" name="Line 52"/>
                    <p:cNvSpPr>
                      <a:spLocks noChangeShapeType="1"/>
                    </p:cNvSpPr>
                    <p:nvPr/>
                  </p:nvSpPr>
                  <p:spPr bwMode="auto">
                    <a:xfrm flipV="1">
                      <a:off x="709" y="2789"/>
                      <a:ext cx="45" cy="136"/>
                    </a:xfrm>
                    <a:prstGeom prst="line">
                      <a:avLst/>
                    </a:prstGeom>
                    <a:noFill/>
                    <a:ln w="38100">
                      <a:solidFill>
                        <a:schemeClr val="tx1"/>
                      </a:solidFill>
                      <a:round/>
                      <a:headEnd/>
                      <a:tailEnd/>
                    </a:ln>
                    <a:effectLst/>
                  </p:spPr>
                  <p:txBody>
                    <a:bodyPr/>
                    <a:lstStyle/>
                    <a:p>
                      <a:endParaRPr lang="zh-CN" altLang="en-US"/>
                    </a:p>
                  </p:txBody>
                </p:sp>
                <p:sp>
                  <p:nvSpPr>
                    <p:cNvPr id="100" name="Line 53"/>
                    <p:cNvSpPr>
                      <a:spLocks noChangeShapeType="1"/>
                    </p:cNvSpPr>
                    <p:nvPr/>
                  </p:nvSpPr>
                  <p:spPr bwMode="auto">
                    <a:xfrm>
                      <a:off x="754" y="2789"/>
                      <a:ext cx="91" cy="227"/>
                    </a:xfrm>
                    <a:prstGeom prst="line">
                      <a:avLst/>
                    </a:prstGeom>
                    <a:noFill/>
                    <a:ln w="38100">
                      <a:solidFill>
                        <a:schemeClr val="tx1"/>
                      </a:solidFill>
                      <a:round/>
                      <a:headEnd/>
                      <a:tailEnd/>
                    </a:ln>
                    <a:effectLst/>
                  </p:spPr>
                  <p:txBody>
                    <a:bodyPr/>
                    <a:lstStyle/>
                    <a:p>
                      <a:endParaRPr lang="zh-CN" altLang="en-US"/>
                    </a:p>
                  </p:txBody>
                </p:sp>
                <p:sp>
                  <p:nvSpPr>
                    <p:cNvPr id="101" name="Line 54"/>
                    <p:cNvSpPr>
                      <a:spLocks noChangeShapeType="1"/>
                    </p:cNvSpPr>
                    <p:nvPr/>
                  </p:nvSpPr>
                  <p:spPr bwMode="auto">
                    <a:xfrm flipV="1">
                      <a:off x="844" y="2789"/>
                      <a:ext cx="91" cy="227"/>
                    </a:xfrm>
                    <a:prstGeom prst="line">
                      <a:avLst/>
                    </a:prstGeom>
                    <a:noFill/>
                    <a:ln w="38100">
                      <a:solidFill>
                        <a:schemeClr val="tx1"/>
                      </a:solidFill>
                      <a:round/>
                      <a:headEnd/>
                      <a:tailEnd/>
                    </a:ln>
                    <a:effectLst/>
                  </p:spPr>
                  <p:txBody>
                    <a:bodyPr/>
                    <a:lstStyle/>
                    <a:p>
                      <a:endParaRPr lang="zh-CN" altLang="en-US"/>
                    </a:p>
                  </p:txBody>
                </p:sp>
                <p:sp>
                  <p:nvSpPr>
                    <p:cNvPr id="102" name="Line 55"/>
                    <p:cNvSpPr>
                      <a:spLocks noChangeShapeType="1"/>
                    </p:cNvSpPr>
                    <p:nvPr/>
                  </p:nvSpPr>
                  <p:spPr bwMode="auto">
                    <a:xfrm>
                      <a:off x="935" y="2789"/>
                      <a:ext cx="91" cy="227"/>
                    </a:xfrm>
                    <a:prstGeom prst="line">
                      <a:avLst/>
                    </a:prstGeom>
                    <a:noFill/>
                    <a:ln w="38100">
                      <a:solidFill>
                        <a:schemeClr val="tx1"/>
                      </a:solidFill>
                      <a:round/>
                      <a:headEnd/>
                      <a:tailEnd/>
                    </a:ln>
                    <a:effectLst/>
                  </p:spPr>
                  <p:txBody>
                    <a:bodyPr/>
                    <a:lstStyle/>
                    <a:p>
                      <a:endParaRPr lang="zh-CN" altLang="en-US"/>
                    </a:p>
                  </p:txBody>
                </p:sp>
                <p:sp>
                  <p:nvSpPr>
                    <p:cNvPr id="103" name="Line 56"/>
                    <p:cNvSpPr>
                      <a:spLocks noChangeShapeType="1"/>
                    </p:cNvSpPr>
                    <p:nvPr/>
                  </p:nvSpPr>
                  <p:spPr bwMode="auto">
                    <a:xfrm flipV="1">
                      <a:off x="1026" y="2789"/>
                      <a:ext cx="91" cy="227"/>
                    </a:xfrm>
                    <a:prstGeom prst="line">
                      <a:avLst/>
                    </a:prstGeom>
                    <a:noFill/>
                    <a:ln w="38100">
                      <a:solidFill>
                        <a:schemeClr val="tx1"/>
                      </a:solidFill>
                      <a:round/>
                      <a:headEnd/>
                      <a:tailEnd/>
                    </a:ln>
                    <a:effectLst/>
                  </p:spPr>
                  <p:txBody>
                    <a:bodyPr/>
                    <a:lstStyle/>
                    <a:p>
                      <a:endParaRPr lang="zh-CN" altLang="en-US"/>
                    </a:p>
                  </p:txBody>
                </p:sp>
                <p:sp>
                  <p:nvSpPr>
                    <p:cNvPr id="104" name="Line 57"/>
                    <p:cNvSpPr>
                      <a:spLocks noChangeShapeType="1"/>
                    </p:cNvSpPr>
                    <p:nvPr/>
                  </p:nvSpPr>
                  <p:spPr bwMode="auto">
                    <a:xfrm>
                      <a:off x="1117" y="2789"/>
                      <a:ext cx="91" cy="227"/>
                    </a:xfrm>
                    <a:prstGeom prst="line">
                      <a:avLst/>
                    </a:prstGeom>
                    <a:noFill/>
                    <a:ln w="38100">
                      <a:solidFill>
                        <a:schemeClr val="tx1"/>
                      </a:solidFill>
                      <a:round/>
                      <a:headEnd/>
                      <a:tailEnd/>
                    </a:ln>
                    <a:effectLst/>
                  </p:spPr>
                  <p:txBody>
                    <a:bodyPr/>
                    <a:lstStyle/>
                    <a:p>
                      <a:endParaRPr lang="zh-CN" altLang="en-US"/>
                    </a:p>
                  </p:txBody>
                </p:sp>
                <p:sp>
                  <p:nvSpPr>
                    <p:cNvPr id="105" name="Line 58"/>
                    <p:cNvSpPr>
                      <a:spLocks noChangeShapeType="1"/>
                    </p:cNvSpPr>
                    <p:nvPr/>
                  </p:nvSpPr>
                  <p:spPr bwMode="auto">
                    <a:xfrm>
                      <a:off x="663" y="2925"/>
                      <a:ext cx="46" cy="0"/>
                    </a:xfrm>
                    <a:prstGeom prst="line">
                      <a:avLst/>
                    </a:prstGeom>
                    <a:noFill/>
                    <a:ln w="38100">
                      <a:solidFill>
                        <a:schemeClr val="tx1"/>
                      </a:solidFill>
                      <a:round/>
                      <a:headEnd/>
                      <a:tailEnd/>
                    </a:ln>
                    <a:effectLst/>
                  </p:spPr>
                  <p:txBody>
                    <a:bodyPr/>
                    <a:lstStyle/>
                    <a:p>
                      <a:endParaRPr lang="zh-CN" altLang="en-US"/>
                    </a:p>
                  </p:txBody>
                </p:sp>
                <p:sp>
                  <p:nvSpPr>
                    <p:cNvPr id="106" name="Line 59"/>
                    <p:cNvSpPr>
                      <a:spLocks noChangeShapeType="1"/>
                    </p:cNvSpPr>
                    <p:nvPr/>
                  </p:nvSpPr>
                  <p:spPr bwMode="auto">
                    <a:xfrm flipV="1">
                      <a:off x="1207" y="2880"/>
                      <a:ext cx="46" cy="136"/>
                    </a:xfrm>
                    <a:prstGeom prst="line">
                      <a:avLst/>
                    </a:prstGeom>
                    <a:noFill/>
                    <a:ln w="38100">
                      <a:solidFill>
                        <a:schemeClr val="tx1"/>
                      </a:solidFill>
                      <a:round/>
                      <a:headEnd/>
                      <a:tailEnd/>
                    </a:ln>
                    <a:effectLst/>
                  </p:spPr>
                  <p:txBody>
                    <a:bodyPr/>
                    <a:lstStyle/>
                    <a:p>
                      <a:endParaRPr lang="zh-CN" altLang="en-US"/>
                    </a:p>
                  </p:txBody>
                </p:sp>
                <p:sp>
                  <p:nvSpPr>
                    <p:cNvPr id="107" name="Line 60"/>
                    <p:cNvSpPr>
                      <a:spLocks noChangeShapeType="1"/>
                    </p:cNvSpPr>
                    <p:nvPr/>
                  </p:nvSpPr>
                  <p:spPr bwMode="auto">
                    <a:xfrm>
                      <a:off x="1253" y="2880"/>
                      <a:ext cx="136" cy="0"/>
                    </a:xfrm>
                    <a:prstGeom prst="line">
                      <a:avLst/>
                    </a:prstGeom>
                    <a:noFill/>
                    <a:ln w="38100">
                      <a:solidFill>
                        <a:schemeClr val="tx1"/>
                      </a:solidFill>
                      <a:round/>
                      <a:headEnd/>
                      <a:tailEnd type="triangle" w="med" len="med"/>
                    </a:ln>
                    <a:effectLst/>
                  </p:spPr>
                  <p:txBody>
                    <a:bodyPr/>
                    <a:lstStyle/>
                    <a:p>
                      <a:endParaRPr lang="zh-CN" altLang="en-US"/>
                    </a:p>
                  </p:txBody>
                </p:sp>
              </p:grpSp>
              <p:sp>
                <p:nvSpPr>
                  <p:cNvPr id="97" name="Oval 62"/>
                  <p:cNvSpPr>
                    <a:spLocks noChangeArrowheads="1"/>
                  </p:cNvSpPr>
                  <p:nvPr/>
                </p:nvSpPr>
                <p:spPr bwMode="auto">
                  <a:xfrm>
                    <a:off x="1117" y="1338"/>
                    <a:ext cx="133" cy="139"/>
                  </a:xfrm>
                  <a:prstGeom prst="ellipse">
                    <a:avLst/>
                  </a:prstGeom>
                  <a:noFill/>
                  <a:ln w="38100">
                    <a:solidFill>
                      <a:srgbClr val="0000FF"/>
                    </a:solidFill>
                    <a:prstDash val="sysDot"/>
                    <a:round/>
                    <a:headEnd/>
                    <a:tailEnd/>
                  </a:ln>
                  <a:effectLst/>
                </p:spPr>
                <p:txBody>
                  <a:bodyPr wrap="none" anchor="ctr"/>
                  <a:lstStyle/>
                  <a:p>
                    <a:endParaRPr lang="zh-CN" altLang="en-US"/>
                  </a:p>
                </p:txBody>
              </p:sp>
              <p:sp>
                <p:nvSpPr>
                  <p:cNvPr id="98" name="Line 63"/>
                  <p:cNvSpPr>
                    <a:spLocks noChangeShapeType="1"/>
                  </p:cNvSpPr>
                  <p:nvPr/>
                </p:nvSpPr>
                <p:spPr bwMode="auto">
                  <a:xfrm flipV="1">
                    <a:off x="1253" y="1202"/>
                    <a:ext cx="181" cy="136"/>
                  </a:xfrm>
                  <a:prstGeom prst="line">
                    <a:avLst/>
                  </a:prstGeom>
                  <a:noFill/>
                  <a:ln w="38100">
                    <a:solidFill>
                      <a:schemeClr val="tx1"/>
                    </a:solidFill>
                    <a:round/>
                    <a:headEnd/>
                    <a:tailEnd type="triangle" w="med" len="med"/>
                  </a:ln>
                  <a:effectLst/>
                </p:spPr>
                <p:txBody>
                  <a:bodyPr/>
                  <a:lstStyle/>
                  <a:p>
                    <a:endParaRPr lang="zh-CN" altLang="en-US"/>
                  </a:p>
                </p:txBody>
              </p:sp>
            </p:grpSp>
            <p:sp>
              <p:nvSpPr>
                <p:cNvPr id="91" name="Text Box 133"/>
                <p:cNvSpPr txBox="1">
                  <a:spLocks noChangeArrowheads="1"/>
                </p:cNvSpPr>
                <p:nvPr/>
              </p:nvSpPr>
              <p:spPr bwMode="auto">
                <a:xfrm>
                  <a:off x="1207" y="1066"/>
                  <a:ext cx="91" cy="178"/>
                </a:xfrm>
                <a:prstGeom prst="rect">
                  <a:avLst/>
                </a:prstGeom>
                <a:noFill/>
                <a:ln w="9525">
                  <a:noFill/>
                  <a:miter lim="800000"/>
                  <a:headEnd/>
                  <a:tailEnd/>
                </a:ln>
                <a:effectLst/>
              </p:spPr>
              <p:txBody>
                <a:bodyPr lIns="0" tIns="0" rIns="0" bIns="0">
                  <a:spAutoFit/>
                </a:bodyPr>
                <a:lstStyle/>
                <a:p>
                  <a:pPr>
                    <a:spcBef>
                      <a:spcPct val="50000"/>
                    </a:spcBef>
                  </a:pPr>
                  <a:r>
                    <a:rPr lang="en-US" altLang="zh-CN"/>
                    <a:t>e</a:t>
                  </a:r>
                </a:p>
              </p:txBody>
            </p:sp>
            <p:sp>
              <p:nvSpPr>
                <p:cNvPr id="92" name="Text Box 137"/>
                <p:cNvSpPr txBox="1">
                  <a:spLocks noChangeArrowheads="1"/>
                </p:cNvSpPr>
                <p:nvPr/>
              </p:nvSpPr>
              <p:spPr bwMode="auto">
                <a:xfrm>
                  <a:off x="391" y="1247"/>
                  <a:ext cx="136" cy="178"/>
                </a:xfrm>
                <a:prstGeom prst="rect">
                  <a:avLst/>
                </a:prstGeom>
                <a:noFill/>
                <a:ln w="9525">
                  <a:noFill/>
                  <a:miter lim="800000"/>
                  <a:headEnd/>
                  <a:tailEnd/>
                </a:ln>
                <a:effectLst/>
              </p:spPr>
              <p:txBody>
                <a:bodyPr lIns="0" tIns="0" rIns="0" bIns="0">
                  <a:spAutoFit/>
                </a:bodyPr>
                <a:lstStyle/>
                <a:p>
                  <a:pPr>
                    <a:spcBef>
                      <a:spcPct val="50000"/>
                    </a:spcBef>
                  </a:pPr>
                  <a:r>
                    <a:rPr lang="en-US" altLang="zh-CN" b="1">
                      <a:solidFill>
                        <a:schemeClr val="tx2"/>
                      </a:solidFill>
                      <a:sym typeface="Symbol" pitchFamily="18" charset="2"/>
                    </a:rPr>
                    <a:t></a:t>
                  </a:r>
                </a:p>
              </p:txBody>
            </p:sp>
          </p:grpSp>
        </p:grpSp>
        <p:grpSp>
          <p:nvGrpSpPr>
            <p:cNvPr id="8" name="Group 145"/>
            <p:cNvGrpSpPr>
              <a:grpSpLocks/>
            </p:cNvGrpSpPr>
            <p:nvPr/>
          </p:nvGrpSpPr>
          <p:grpSpPr bwMode="auto">
            <a:xfrm>
              <a:off x="1390" y="1111"/>
              <a:ext cx="1133" cy="1221"/>
              <a:chOff x="1390" y="1111"/>
              <a:chExt cx="1133" cy="1221"/>
            </a:xfrm>
          </p:grpSpPr>
          <p:grpSp>
            <p:nvGrpSpPr>
              <p:cNvPr id="9" name="Group 140"/>
              <p:cNvGrpSpPr>
                <a:grpSpLocks/>
              </p:cNvGrpSpPr>
              <p:nvPr/>
            </p:nvGrpSpPr>
            <p:grpSpPr bwMode="auto">
              <a:xfrm>
                <a:off x="1390" y="1111"/>
                <a:ext cx="1133" cy="898"/>
                <a:chOff x="1390" y="1111"/>
                <a:chExt cx="1133" cy="898"/>
              </a:xfrm>
            </p:grpSpPr>
            <p:grpSp>
              <p:nvGrpSpPr>
                <p:cNvPr id="10" name="Group 130"/>
                <p:cNvGrpSpPr>
                  <a:grpSpLocks/>
                </p:cNvGrpSpPr>
                <p:nvPr/>
              </p:nvGrpSpPr>
              <p:grpSpPr bwMode="auto">
                <a:xfrm>
                  <a:off x="1390" y="1247"/>
                  <a:ext cx="1133" cy="762"/>
                  <a:chOff x="1253" y="1247"/>
                  <a:chExt cx="1133" cy="762"/>
                </a:xfrm>
              </p:grpSpPr>
              <p:sp>
                <p:nvSpPr>
                  <p:cNvPr id="49" name="Oval 66"/>
                  <p:cNvSpPr>
                    <a:spLocks noChangeArrowheads="1"/>
                  </p:cNvSpPr>
                  <p:nvPr/>
                </p:nvSpPr>
                <p:spPr bwMode="auto">
                  <a:xfrm>
                    <a:off x="2143" y="1247"/>
                    <a:ext cx="108" cy="102"/>
                  </a:xfrm>
                  <a:prstGeom prst="ellipse">
                    <a:avLst/>
                  </a:prstGeom>
                  <a:gradFill rotWithShape="1">
                    <a:gsLst>
                      <a:gs pos="0">
                        <a:srgbClr val="FF0000"/>
                      </a:gs>
                      <a:gs pos="100000">
                        <a:schemeClr val="accent1"/>
                      </a:gs>
                    </a:gsLst>
                    <a:path path="shape">
                      <a:fillToRect l="50000" t="50000" r="50000" b="50000"/>
                    </a:path>
                  </a:gradFill>
                  <a:ln w="38100">
                    <a:solidFill>
                      <a:schemeClr val="tx1"/>
                    </a:solidFill>
                    <a:round/>
                    <a:headEnd/>
                    <a:tailEnd/>
                  </a:ln>
                  <a:effectLst/>
                </p:spPr>
                <p:txBody>
                  <a:bodyPr wrap="none" anchor="ctr"/>
                  <a:lstStyle/>
                  <a:p>
                    <a:endParaRPr lang="zh-CN" altLang="en-US"/>
                  </a:p>
                </p:txBody>
              </p:sp>
              <p:grpSp>
                <p:nvGrpSpPr>
                  <p:cNvPr id="11" name="Group 67"/>
                  <p:cNvGrpSpPr>
                    <a:grpSpLocks/>
                  </p:cNvGrpSpPr>
                  <p:nvPr/>
                </p:nvGrpSpPr>
                <p:grpSpPr bwMode="auto">
                  <a:xfrm>
                    <a:off x="1525" y="1750"/>
                    <a:ext cx="220" cy="200"/>
                    <a:chOff x="663" y="1701"/>
                    <a:chExt cx="466" cy="453"/>
                  </a:xfrm>
                </p:grpSpPr>
                <p:sp>
                  <p:nvSpPr>
                    <p:cNvPr id="75" name="Oval 68"/>
                    <p:cNvSpPr>
                      <a:spLocks noChangeArrowheads="1"/>
                    </p:cNvSpPr>
                    <p:nvPr/>
                  </p:nvSpPr>
                  <p:spPr bwMode="auto">
                    <a:xfrm>
                      <a:off x="862" y="1876"/>
                      <a:ext cx="134"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76" name="Oval 69"/>
                    <p:cNvSpPr>
                      <a:spLocks noChangeArrowheads="1"/>
                    </p:cNvSpPr>
                    <p:nvPr/>
                  </p:nvSpPr>
                  <p:spPr bwMode="auto">
                    <a:xfrm>
                      <a:off x="696" y="1806"/>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77" name="Oval 70"/>
                    <p:cNvSpPr>
                      <a:spLocks noChangeArrowheads="1"/>
                    </p:cNvSpPr>
                    <p:nvPr/>
                  </p:nvSpPr>
                  <p:spPr bwMode="auto">
                    <a:xfrm>
                      <a:off x="663" y="1910"/>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78" name="Oval 71"/>
                    <p:cNvSpPr>
                      <a:spLocks noChangeArrowheads="1"/>
                    </p:cNvSpPr>
                    <p:nvPr/>
                  </p:nvSpPr>
                  <p:spPr bwMode="auto">
                    <a:xfrm>
                      <a:off x="730" y="1875"/>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79" name="Oval 72"/>
                    <p:cNvSpPr>
                      <a:spLocks noChangeArrowheads="1"/>
                    </p:cNvSpPr>
                    <p:nvPr/>
                  </p:nvSpPr>
                  <p:spPr bwMode="auto">
                    <a:xfrm>
                      <a:off x="862" y="1979"/>
                      <a:ext cx="134" cy="140"/>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0" name="Oval 73"/>
                    <p:cNvSpPr>
                      <a:spLocks noChangeArrowheads="1"/>
                    </p:cNvSpPr>
                    <p:nvPr/>
                  </p:nvSpPr>
                  <p:spPr bwMode="auto">
                    <a:xfrm>
                      <a:off x="763" y="1945"/>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1" name="Oval 74"/>
                    <p:cNvSpPr>
                      <a:spLocks noChangeArrowheads="1"/>
                    </p:cNvSpPr>
                    <p:nvPr/>
                  </p:nvSpPr>
                  <p:spPr bwMode="auto">
                    <a:xfrm>
                      <a:off x="929" y="1770"/>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2" name="Oval 75"/>
                    <p:cNvSpPr>
                      <a:spLocks noChangeArrowheads="1"/>
                    </p:cNvSpPr>
                    <p:nvPr/>
                  </p:nvSpPr>
                  <p:spPr bwMode="auto">
                    <a:xfrm>
                      <a:off x="796" y="1736"/>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3" name="Oval 76"/>
                    <p:cNvSpPr>
                      <a:spLocks noChangeArrowheads="1"/>
                    </p:cNvSpPr>
                    <p:nvPr/>
                  </p:nvSpPr>
                  <p:spPr bwMode="auto">
                    <a:xfrm>
                      <a:off x="829" y="1770"/>
                      <a:ext cx="134"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4" name="Oval 77"/>
                    <p:cNvSpPr>
                      <a:spLocks noChangeArrowheads="1"/>
                    </p:cNvSpPr>
                    <p:nvPr/>
                  </p:nvSpPr>
                  <p:spPr bwMode="auto">
                    <a:xfrm>
                      <a:off x="962" y="1910"/>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5" name="Oval 78"/>
                    <p:cNvSpPr>
                      <a:spLocks noChangeArrowheads="1"/>
                    </p:cNvSpPr>
                    <p:nvPr/>
                  </p:nvSpPr>
                  <p:spPr bwMode="auto">
                    <a:xfrm>
                      <a:off x="996" y="1806"/>
                      <a:ext cx="133" cy="139"/>
                    </a:xfrm>
                    <a:prstGeom prst="ellipse">
                      <a:avLst/>
                    </a:prstGeom>
                    <a:gradFill rotWithShape="1">
                      <a:gsLst>
                        <a:gs pos="0">
                          <a:srgbClr val="FFFF00"/>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6" name="Oval 79"/>
                    <p:cNvSpPr>
                      <a:spLocks noChangeArrowheads="1"/>
                    </p:cNvSpPr>
                    <p:nvPr/>
                  </p:nvSpPr>
                  <p:spPr bwMode="auto">
                    <a:xfrm>
                      <a:off x="896" y="1736"/>
                      <a:ext cx="133" cy="139"/>
                    </a:xfrm>
                    <a:prstGeom prst="ellipse">
                      <a:avLst/>
                    </a:prstGeom>
                    <a:gradFill rotWithShape="1">
                      <a:gsLst>
                        <a:gs pos="0">
                          <a:srgbClr val="FF0000"/>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87" name="Oval 80"/>
                    <p:cNvSpPr>
                      <a:spLocks noChangeArrowheads="1"/>
                    </p:cNvSpPr>
                    <p:nvPr/>
                  </p:nvSpPr>
                  <p:spPr bwMode="auto">
                    <a:xfrm>
                      <a:off x="663" y="1701"/>
                      <a:ext cx="465" cy="453"/>
                    </a:xfrm>
                    <a:prstGeom prst="ellipse">
                      <a:avLst/>
                    </a:prstGeom>
                    <a:gradFill rotWithShape="1">
                      <a:gsLst>
                        <a:gs pos="0">
                          <a:srgbClr val="000080">
                            <a:alpha val="0"/>
                          </a:srgbClr>
                        </a:gs>
                        <a:gs pos="100000">
                          <a:srgbClr val="000080">
                            <a:gamma/>
                            <a:tint val="89020"/>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grpSp>
              <p:sp>
                <p:nvSpPr>
                  <p:cNvPr id="51" name="Oval 81"/>
                  <p:cNvSpPr>
                    <a:spLocks noChangeArrowheads="1"/>
                  </p:cNvSpPr>
                  <p:nvPr/>
                </p:nvSpPr>
                <p:spPr bwMode="auto">
                  <a:xfrm rot="2700000">
                    <a:off x="1494" y="1369"/>
                    <a:ext cx="399" cy="882"/>
                  </a:xfrm>
                  <a:prstGeom prst="ellipse">
                    <a:avLst/>
                  </a:prstGeom>
                  <a:noFill/>
                  <a:ln w="12700">
                    <a:solidFill>
                      <a:srgbClr val="FF0000"/>
                    </a:solidFill>
                    <a:prstDash val="dash"/>
                    <a:round/>
                    <a:headEnd/>
                    <a:tailEnd/>
                  </a:ln>
                  <a:effectLst/>
                </p:spPr>
                <p:txBody>
                  <a:bodyPr wrap="none" anchor="ctr"/>
                  <a:lstStyle/>
                  <a:p>
                    <a:endParaRPr lang="zh-CN" altLang="en-US"/>
                  </a:p>
                </p:txBody>
              </p:sp>
              <p:grpSp>
                <p:nvGrpSpPr>
                  <p:cNvPr id="12" name="Group 82"/>
                  <p:cNvGrpSpPr>
                    <a:grpSpLocks/>
                  </p:cNvGrpSpPr>
                  <p:nvPr/>
                </p:nvGrpSpPr>
                <p:grpSpPr bwMode="auto">
                  <a:xfrm>
                    <a:off x="1292" y="1459"/>
                    <a:ext cx="582" cy="67"/>
                    <a:chOff x="663" y="2789"/>
                    <a:chExt cx="726" cy="227"/>
                  </a:xfrm>
                </p:grpSpPr>
                <p:sp>
                  <p:nvSpPr>
                    <p:cNvPr id="66" name="Line 83"/>
                    <p:cNvSpPr>
                      <a:spLocks noChangeShapeType="1"/>
                    </p:cNvSpPr>
                    <p:nvPr/>
                  </p:nvSpPr>
                  <p:spPr bwMode="auto">
                    <a:xfrm flipV="1">
                      <a:off x="709" y="2789"/>
                      <a:ext cx="45" cy="136"/>
                    </a:xfrm>
                    <a:prstGeom prst="line">
                      <a:avLst/>
                    </a:prstGeom>
                    <a:noFill/>
                    <a:ln w="38100">
                      <a:solidFill>
                        <a:schemeClr val="tx1"/>
                      </a:solidFill>
                      <a:round/>
                      <a:headEnd/>
                      <a:tailEnd/>
                    </a:ln>
                    <a:effectLst/>
                  </p:spPr>
                  <p:txBody>
                    <a:bodyPr/>
                    <a:lstStyle/>
                    <a:p>
                      <a:endParaRPr lang="zh-CN" altLang="en-US"/>
                    </a:p>
                  </p:txBody>
                </p:sp>
                <p:sp>
                  <p:nvSpPr>
                    <p:cNvPr id="67" name="Line 84"/>
                    <p:cNvSpPr>
                      <a:spLocks noChangeShapeType="1"/>
                    </p:cNvSpPr>
                    <p:nvPr/>
                  </p:nvSpPr>
                  <p:spPr bwMode="auto">
                    <a:xfrm>
                      <a:off x="754" y="2789"/>
                      <a:ext cx="91" cy="227"/>
                    </a:xfrm>
                    <a:prstGeom prst="line">
                      <a:avLst/>
                    </a:prstGeom>
                    <a:noFill/>
                    <a:ln w="38100">
                      <a:solidFill>
                        <a:schemeClr val="tx1"/>
                      </a:solidFill>
                      <a:round/>
                      <a:headEnd/>
                      <a:tailEnd/>
                    </a:ln>
                    <a:effectLst/>
                  </p:spPr>
                  <p:txBody>
                    <a:bodyPr/>
                    <a:lstStyle/>
                    <a:p>
                      <a:endParaRPr lang="zh-CN" altLang="en-US"/>
                    </a:p>
                  </p:txBody>
                </p:sp>
                <p:sp>
                  <p:nvSpPr>
                    <p:cNvPr id="68" name="Line 85"/>
                    <p:cNvSpPr>
                      <a:spLocks noChangeShapeType="1"/>
                    </p:cNvSpPr>
                    <p:nvPr/>
                  </p:nvSpPr>
                  <p:spPr bwMode="auto">
                    <a:xfrm flipV="1">
                      <a:off x="844" y="2789"/>
                      <a:ext cx="91" cy="227"/>
                    </a:xfrm>
                    <a:prstGeom prst="line">
                      <a:avLst/>
                    </a:prstGeom>
                    <a:noFill/>
                    <a:ln w="38100">
                      <a:solidFill>
                        <a:schemeClr val="tx1"/>
                      </a:solidFill>
                      <a:round/>
                      <a:headEnd/>
                      <a:tailEnd/>
                    </a:ln>
                    <a:effectLst/>
                  </p:spPr>
                  <p:txBody>
                    <a:bodyPr/>
                    <a:lstStyle/>
                    <a:p>
                      <a:endParaRPr lang="zh-CN" altLang="en-US"/>
                    </a:p>
                  </p:txBody>
                </p:sp>
                <p:sp>
                  <p:nvSpPr>
                    <p:cNvPr id="69" name="Line 86"/>
                    <p:cNvSpPr>
                      <a:spLocks noChangeShapeType="1"/>
                    </p:cNvSpPr>
                    <p:nvPr/>
                  </p:nvSpPr>
                  <p:spPr bwMode="auto">
                    <a:xfrm>
                      <a:off x="935" y="2789"/>
                      <a:ext cx="91" cy="227"/>
                    </a:xfrm>
                    <a:prstGeom prst="line">
                      <a:avLst/>
                    </a:prstGeom>
                    <a:noFill/>
                    <a:ln w="38100">
                      <a:solidFill>
                        <a:schemeClr val="tx1"/>
                      </a:solidFill>
                      <a:round/>
                      <a:headEnd/>
                      <a:tailEnd/>
                    </a:ln>
                    <a:effectLst/>
                  </p:spPr>
                  <p:txBody>
                    <a:bodyPr/>
                    <a:lstStyle/>
                    <a:p>
                      <a:endParaRPr lang="zh-CN" altLang="en-US"/>
                    </a:p>
                  </p:txBody>
                </p:sp>
                <p:sp>
                  <p:nvSpPr>
                    <p:cNvPr id="70" name="Line 87"/>
                    <p:cNvSpPr>
                      <a:spLocks noChangeShapeType="1"/>
                    </p:cNvSpPr>
                    <p:nvPr/>
                  </p:nvSpPr>
                  <p:spPr bwMode="auto">
                    <a:xfrm flipV="1">
                      <a:off x="1026" y="2789"/>
                      <a:ext cx="91" cy="227"/>
                    </a:xfrm>
                    <a:prstGeom prst="line">
                      <a:avLst/>
                    </a:prstGeom>
                    <a:noFill/>
                    <a:ln w="38100">
                      <a:solidFill>
                        <a:schemeClr val="tx1"/>
                      </a:solidFill>
                      <a:round/>
                      <a:headEnd/>
                      <a:tailEnd/>
                    </a:ln>
                    <a:effectLst/>
                  </p:spPr>
                  <p:txBody>
                    <a:bodyPr/>
                    <a:lstStyle/>
                    <a:p>
                      <a:endParaRPr lang="zh-CN" altLang="en-US"/>
                    </a:p>
                  </p:txBody>
                </p:sp>
                <p:sp>
                  <p:nvSpPr>
                    <p:cNvPr id="71" name="Line 88"/>
                    <p:cNvSpPr>
                      <a:spLocks noChangeShapeType="1"/>
                    </p:cNvSpPr>
                    <p:nvPr/>
                  </p:nvSpPr>
                  <p:spPr bwMode="auto">
                    <a:xfrm>
                      <a:off x="1117" y="2789"/>
                      <a:ext cx="91" cy="227"/>
                    </a:xfrm>
                    <a:prstGeom prst="line">
                      <a:avLst/>
                    </a:prstGeom>
                    <a:noFill/>
                    <a:ln w="38100">
                      <a:solidFill>
                        <a:schemeClr val="tx1"/>
                      </a:solidFill>
                      <a:round/>
                      <a:headEnd/>
                      <a:tailEnd/>
                    </a:ln>
                    <a:effectLst/>
                  </p:spPr>
                  <p:txBody>
                    <a:bodyPr/>
                    <a:lstStyle/>
                    <a:p>
                      <a:endParaRPr lang="zh-CN" altLang="en-US"/>
                    </a:p>
                  </p:txBody>
                </p:sp>
                <p:sp>
                  <p:nvSpPr>
                    <p:cNvPr id="72" name="Line 89"/>
                    <p:cNvSpPr>
                      <a:spLocks noChangeShapeType="1"/>
                    </p:cNvSpPr>
                    <p:nvPr/>
                  </p:nvSpPr>
                  <p:spPr bwMode="auto">
                    <a:xfrm>
                      <a:off x="663" y="2925"/>
                      <a:ext cx="46" cy="0"/>
                    </a:xfrm>
                    <a:prstGeom prst="line">
                      <a:avLst/>
                    </a:prstGeom>
                    <a:noFill/>
                    <a:ln w="38100">
                      <a:solidFill>
                        <a:schemeClr val="tx1"/>
                      </a:solidFill>
                      <a:round/>
                      <a:headEnd/>
                      <a:tailEnd/>
                    </a:ln>
                    <a:effectLst/>
                  </p:spPr>
                  <p:txBody>
                    <a:bodyPr/>
                    <a:lstStyle/>
                    <a:p>
                      <a:endParaRPr lang="zh-CN" altLang="en-US"/>
                    </a:p>
                  </p:txBody>
                </p:sp>
                <p:sp>
                  <p:nvSpPr>
                    <p:cNvPr id="73" name="Line 90"/>
                    <p:cNvSpPr>
                      <a:spLocks noChangeShapeType="1"/>
                    </p:cNvSpPr>
                    <p:nvPr/>
                  </p:nvSpPr>
                  <p:spPr bwMode="auto">
                    <a:xfrm flipV="1">
                      <a:off x="1207" y="2880"/>
                      <a:ext cx="46" cy="136"/>
                    </a:xfrm>
                    <a:prstGeom prst="line">
                      <a:avLst/>
                    </a:prstGeom>
                    <a:noFill/>
                    <a:ln w="38100">
                      <a:solidFill>
                        <a:schemeClr val="tx1"/>
                      </a:solidFill>
                      <a:round/>
                      <a:headEnd/>
                      <a:tailEnd/>
                    </a:ln>
                    <a:effectLst/>
                  </p:spPr>
                  <p:txBody>
                    <a:bodyPr/>
                    <a:lstStyle/>
                    <a:p>
                      <a:endParaRPr lang="zh-CN" altLang="en-US"/>
                    </a:p>
                  </p:txBody>
                </p:sp>
                <p:sp>
                  <p:nvSpPr>
                    <p:cNvPr id="74" name="Line 91"/>
                    <p:cNvSpPr>
                      <a:spLocks noChangeShapeType="1"/>
                    </p:cNvSpPr>
                    <p:nvPr/>
                  </p:nvSpPr>
                  <p:spPr bwMode="auto">
                    <a:xfrm>
                      <a:off x="1253" y="2880"/>
                      <a:ext cx="136" cy="0"/>
                    </a:xfrm>
                    <a:prstGeom prst="line">
                      <a:avLst/>
                    </a:prstGeom>
                    <a:noFill/>
                    <a:ln w="38100">
                      <a:solidFill>
                        <a:schemeClr val="tx1"/>
                      </a:solidFill>
                      <a:round/>
                      <a:headEnd/>
                      <a:tailEnd type="triangle" w="med" len="med"/>
                    </a:ln>
                    <a:effectLst/>
                  </p:spPr>
                  <p:txBody>
                    <a:bodyPr/>
                    <a:lstStyle/>
                    <a:p>
                      <a:endParaRPr lang="zh-CN" altLang="en-US"/>
                    </a:p>
                  </p:txBody>
                </p:sp>
              </p:grpSp>
              <p:sp>
                <p:nvSpPr>
                  <p:cNvPr id="53" name="Oval 92"/>
                  <p:cNvSpPr>
                    <a:spLocks noChangeArrowheads="1"/>
                  </p:cNvSpPr>
                  <p:nvPr/>
                </p:nvSpPr>
                <p:spPr bwMode="auto">
                  <a:xfrm>
                    <a:off x="1886" y="1447"/>
                    <a:ext cx="108" cy="102"/>
                  </a:xfrm>
                  <a:prstGeom prst="ellipse">
                    <a:avLst/>
                  </a:prstGeom>
                  <a:noFill/>
                  <a:ln w="38100">
                    <a:solidFill>
                      <a:srgbClr val="0000FF"/>
                    </a:solidFill>
                    <a:prstDash val="sysDot"/>
                    <a:round/>
                    <a:headEnd/>
                    <a:tailEnd/>
                  </a:ln>
                  <a:effectLst/>
                </p:spPr>
                <p:txBody>
                  <a:bodyPr wrap="none" anchor="ctr"/>
                  <a:lstStyle/>
                  <a:p>
                    <a:endParaRPr lang="zh-CN" altLang="en-US"/>
                  </a:p>
                </p:txBody>
              </p:sp>
              <p:sp>
                <p:nvSpPr>
                  <p:cNvPr id="54" name="Line 93"/>
                  <p:cNvSpPr>
                    <a:spLocks noChangeShapeType="1"/>
                  </p:cNvSpPr>
                  <p:nvPr/>
                </p:nvSpPr>
                <p:spPr bwMode="auto">
                  <a:xfrm flipV="1">
                    <a:off x="1997" y="1347"/>
                    <a:ext cx="146" cy="100"/>
                  </a:xfrm>
                  <a:prstGeom prst="line">
                    <a:avLst/>
                  </a:prstGeom>
                  <a:noFill/>
                  <a:ln w="38100">
                    <a:solidFill>
                      <a:schemeClr val="tx1"/>
                    </a:solidFill>
                    <a:round/>
                    <a:headEnd/>
                    <a:tailEnd type="triangle" w="med" len="med"/>
                  </a:ln>
                  <a:effectLst/>
                </p:spPr>
                <p:txBody>
                  <a:bodyPr/>
                  <a:lstStyle/>
                  <a:p>
                    <a:endParaRPr lang="zh-CN" altLang="en-US"/>
                  </a:p>
                </p:txBody>
              </p:sp>
              <p:grpSp>
                <p:nvGrpSpPr>
                  <p:cNvPr id="13" name="Group 114"/>
                  <p:cNvGrpSpPr>
                    <a:grpSpLocks/>
                  </p:cNvGrpSpPr>
                  <p:nvPr/>
                </p:nvGrpSpPr>
                <p:grpSpPr bwMode="auto">
                  <a:xfrm>
                    <a:off x="2024" y="1474"/>
                    <a:ext cx="362" cy="362"/>
                    <a:chOff x="2251" y="1519"/>
                    <a:chExt cx="362" cy="362"/>
                  </a:xfrm>
                </p:grpSpPr>
                <p:sp>
                  <p:nvSpPr>
                    <p:cNvPr id="56" name="Line 104"/>
                    <p:cNvSpPr>
                      <a:spLocks noChangeShapeType="1"/>
                    </p:cNvSpPr>
                    <p:nvPr/>
                  </p:nvSpPr>
                  <p:spPr bwMode="auto">
                    <a:xfrm>
                      <a:off x="2251" y="1519"/>
                      <a:ext cx="90" cy="90"/>
                    </a:xfrm>
                    <a:prstGeom prst="line">
                      <a:avLst/>
                    </a:prstGeom>
                    <a:noFill/>
                    <a:ln w="38100">
                      <a:solidFill>
                        <a:schemeClr val="tx1"/>
                      </a:solidFill>
                      <a:round/>
                      <a:headEnd/>
                      <a:tailEnd/>
                    </a:ln>
                    <a:effectLst/>
                  </p:spPr>
                  <p:txBody>
                    <a:bodyPr/>
                    <a:lstStyle/>
                    <a:p>
                      <a:endParaRPr lang="zh-CN" altLang="en-US"/>
                    </a:p>
                  </p:txBody>
                </p:sp>
                <p:sp>
                  <p:nvSpPr>
                    <p:cNvPr id="57" name="Line 105"/>
                    <p:cNvSpPr>
                      <a:spLocks noChangeShapeType="1"/>
                    </p:cNvSpPr>
                    <p:nvPr/>
                  </p:nvSpPr>
                  <p:spPr bwMode="auto">
                    <a:xfrm flipV="1">
                      <a:off x="2341" y="1610"/>
                      <a:ext cx="91" cy="0"/>
                    </a:xfrm>
                    <a:prstGeom prst="line">
                      <a:avLst/>
                    </a:prstGeom>
                    <a:noFill/>
                    <a:ln w="38100">
                      <a:solidFill>
                        <a:schemeClr val="tx1"/>
                      </a:solidFill>
                      <a:round/>
                      <a:headEnd/>
                      <a:tailEnd/>
                    </a:ln>
                    <a:effectLst/>
                  </p:spPr>
                  <p:txBody>
                    <a:bodyPr/>
                    <a:lstStyle/>
                    <a:p>
                      <a:endParaRPr lang="zh-CN" altLang="en-US"/>
                    </a:p>
                  </p:txBody>
                </p:sp>
                <p:sp>
                  <p:nvSpPr>
                    <p:cNvPr id="58" name="Line 106"/>
                    <p:cNvSpPr>
                      <a:spLocks noChangeShapeType="1"/>
                    </p:cNvSpPr>
                    <p:nvPr/>
                  </p:nvSpPr>
                  <p:spPr bwMode="auto">
                    <a:xfrm flipV="1">
                      <a:off x="2387" y="1610"/>
                      <a:ext cx="45" cy="90"/>
                    </a:xfrm>
                    <a:prstGeom prst="line">
                      <a:avLst/>
                    </a:prstGeom>
                    <a:noFill/>
                    <a:ln w="38100">
                      <a:solidFill>
                        <a:schemeClr val="tx1"/>
                      </a:solidFill>
                      <a:round/>
                      <a:headEnd/>
                      <a:tailEnd/>
                    </a:ln>
                    <a:effectLst/>
                  </p:spPr>
                  <p:txBody>
                    <a:bodyPr/>
                    <a:lstStyle/>
                    <a:p>
                      <a:endParaRPr lang="zh-CN" altLang="en-US"/>
                    </a:p>
                  </p:txBody>
                </p:sp>
                <p:sp>
                  <p:nvSpPr>
                    <p:cNvPr id="59" name="Line 107"/>
                    <p:cNvSpPr>
                      <a:spLocks noChangeShapeType="1"/>
                    </p:cNvSpPr>
                    <p:nvPr/>
                  </p:nvSpPr>
                  <p:spPr bwMode="auto">
                    <a:xfrm flipV="1">
                      <a:off x="2386" y="1655"/>
                      <a:ext cx="91" cy="45"/>
                    </a:xfrm>
                    <a:prstGeom prst="line">
                      <a:avLst/>
                    </a:prstGeom>
                    <a:noFill/>
                    <a:ln w="38100">
                      <a:solidFill>
                        <a:schemeClr val="tx1"/>
                      </a:solidFill>
                      <a:round/>
                      <a:headEnd/>
                      <a:tailEnd/>
                    </a:ln>
                    <a:effectLst/>
                  </p:spPr>
                  <p:txBody>
                    <a:bodyPr/>
                    <a:lstStyle/>
                    <a:p>
                      <a:endParaRPr lang="zh-CN" altLang="en-US"/>
                    </a:p>
                  </p:txBody>
                </p:sp>
                <p:sp>
                  <p:nvSpPr>
                    <p:cNvPr id="60" name="Line 108"/>
                    <p:cNvSpPr>
                      <a:spLocks noChangeShapeType="1"/>
                    </p:cNvSpPr>
                    <p:nvPr/>
                  </p:nvSpPr>
                  <p:spPr bwMode="auto">
                    <a:xfrm flipV="1">
                      <a:off x="2432" y="1655"/>
                      <a:ext cx="45" cy="90"/>
                    </a:xfrm>
                    <a:prstGeom prst="line">
                      <a:avLst/>
                    </a:prstGeom>
                    <a:noFill/>
                    <a:ln w="38100">
                      <a:solidFill>
                        <a:schemeClr val="tx1"/>
                      </a:solidFill>
                      <a:round/>
                      <a:headEnd/>
                      <a:tailEnd/>
                    </a:ln>
                    <a:effectLst/>
                  </p:spPr>
                  <p:txBody>
                    <a:bodyPr/>
                    <a:lstStyle/>
                    <a:p>
                      <a:endParaRPr lang="zh-CN" altLang="en-US"/>
                    </a:p>
                  </p:txBody>
                </p:sp>
                <p:sp>
                  <p:nvSpPr>
                    <p:cNvPr id="61" name="Line 109"/>
                    <p:cNvSpPr>
                      <a:spLocks noChangeShapeType="1"/>
                    </p:cNvSpPr>
                    <p:nvPr/>
                  </p:nvSpPr>
                  <p:spPr bwMode="auto">
                    <a:xfrm flipV="1">
                      <a:off x="2432" y="1701"/>
                      <a:ext cx="91" cy="45"/>
                    </a:xfrm>
                    <a:prstGeom prst="line">
                      <a:avLst/>
                    </a:prstGeom>
                    <a:noFill/>
                    <a:ln w="38100">
                      <a:solidFill>
                        <a:schemeClr val="tx1"/>
                      </a:solidFill>
                      <a:round/>
                      <a:headEnd/>
                      <a:tailEnd/>
                    </a:ln>
                    <a:effectLst/>
                  </p:spPr>
                  <p:txBody>
                    <a:bodyPr/>
                    <a:lstStyle/>
                    <a:p>
                      <a:endParaRPr lang="zh-CN" altLang="en-US"/>
                    </a:p>
                  </p:txBody>
                </p:sp>
                <p:sp>
                  <p:nvSpPr>
                    <p:cNvPr id="62" name="Line 110"/>
                    <p:cNvSpPr>
                      <a:spLocks noChangeShapeType="1"/>
                    </p:cNvSpPr>
                    <p:nvPr/>
                  </p:nvSpPr>
                  <p:spPr bwMode="auto">
                    <a:xfrm flipV="1">
                      <a:off x="2478" y="1701"/>
                      <a:ext cx="45" cy="90"/>
                    </a:xfrm>
                    <a:prstGeom prst="line">
                      <a:avLst/>
                    </a:prstGeom>
                    <a:noFill/>
                    <a:ln w="38100">
                      <a:solidFill>
                        <a:schemeClr val="tx1"/>
                      </a:solidFill>
                      <a:round/>
                      <a:headEnd/>
                      <a:tailEnd/>
                    </a:ln>
                    <a:effectLst/>
                  </p:spPr>
                  <p:txBody>
                    <a:bodyPr/>
                    <a:lstStyle/>
                    <a:p>
                      <a:endParaRPr lang="zh-CN" altLang="en-US"/>
                    </a:p>
                  </p:txBody>
                </p:sp>
                <p:sp>
                  <p:nvSpPr>
                    <p:cNvPr id="63" name="Line 111"/>
                    <p:cNvSpPr>
                      <a:spLocks noChangeShapeType="1"/>
                    </p:cNvSpPr>
                    <p:nvPr/>
                  </p:nvSpPr>
                  <p:spPr bwMode="auto">
                    <a:xfrm flipV="1">
                      <a:off x="2477" y="1746"/>
                      <a:ext cx="91" cy="45"/>
                    </a:xfrm>
                    <a:prstGeom prst="line">
                      <a:avLst/>
                    </a:prstGeom>
                    <a:noFill/>
                    <a:ln w="38100">
                      <a:solidFill>
                        <a:schemeClr val="tx1"/>
                      </a:solidFill>
                      <a:round/>
                      <a:headEnd/>
                      <a:tailEnd/>
                    </a:ln>
                    <a:effectLst/>
                  </p:spPr>
                  <p:txBody>
                    <a:bodyPr/>
                    <a:lstStyle/>
                    <a:p>
                      <a:endParaRPr lang="zh-CN" altLang="en-US"/>
                    </a:p>
                  </p:txBody>
                </p:sp>
                <p:sp>
                  <p:nvSpPr>
                    <p:cNvPr id="64" name="Line 112"/>
                    <p:cNvSpPr>
                      <a:spLocks noChangeShapeType="1"/>
                    </p:cNvSpPr>
                    <p:nvPr/>
                  </p:nvSpPr>
                  <p:spPr bwMode="auto">
                    <a:xfrm flipV="1">
                      <a:off x="2523" y="1746"/>
                      <a:ext cx="45" cy="45"/>
                    </a:xfrm>
                    <a:prstGeom prst="line">
                      <a:avLst/>
                    </a:prstGeom>
                    <a:noFill/>
                    <a:ln w="38100">
                      <a:solidFill>
                        <a:schemeClr val="tx1"/>
                      </a:solidFill>
                      <a:round/>
                      <a:headEnd/>
                      <a:tailEnd/>
                    </a:ln>
                    <a:effectLst/>
                  </p:spPr>
                  <p:txBody>
                    <a:bodyPr/>
                    <a:lstStyle/>
                    <a:p>
                      <a:endParaRPr lang="zh-CN" altLang="en-US"/>
                    </a:p>
                  </p:txBody>
                </p:sp>
                <p:sp>
                  <p:nvSpPr>
                    <p:cNvPr id="65" name="Line 113"/>
                    <p:cNvSpPr>
                      <a:spLocks noChangeShapeType="1"/>
                    </p:cNvSpPr>
                    <p:nvPr/>
                  </p:nvSpPr>
                  <p:spPr bwMode="auto">
                    <a:xfrm>
                      <a:off x="2523" y="1791"/>
                      <a:ext cx="90" cy="90"/>
                    </a:xfrm>
                    <a:prstGeom prst="line">
                      <a:avLst/>
                    </a:prstGeom>
                    <a:noFill/>
                    <a:ln w="38100">
                      <a:solidFill>
                        <a:schemeClr val="tx1"/>
                      </a:solidFill>
                      <a:round/>
                      <a:headEnd/>
                      <a:tailEnd type="triangle" w="med" len="med"/>
                    </a:ln>
                    <a:effectLst/>
                  </p:spPr>
                  <p:txBody>
                    <a:bodyPr/>
                    <a:lstStyle/>
                    <a:p>
                      <a:endParaRPr lang="zh-CN" altLang="en-US"/>
                    </a:p>
                  </p:txBody>
                </p:sp>
              </p:grpSp>
            </p:grpSp>
            <p:sp>
              <p:nvSpPr>
                <p:cNvPr id="47" name="Text Box 134"/>
                <p:cNvSpPr txBox="1">
                  <a:spLocks noChangeArrowheads="1"/>
                </p:cNvSpPr>
                <p:nvPr/>
              </p:nvSpPr>
              <p:spPr bwMode="auto">
                <a:xfrm>
                  <a:off x="2388" y="1111"/>
                  <a:ext cx="91" cy="178"/>
                </a:xfrm>
                <a:prstGeom prst="rect">
                  <a:avLst/>
                </a:prstGeom>
                <a:noFill/>
                <a:ln w="9525">
                  <a:noFill/>
                  <a:miter lim="800000"/>
                  <a:headEnd/>
                  <a:tailEnd/>
                </a:ln>
                <a:effectLst/>
              </p:spPr>
              <p:txBody>
                <a:bodyPr lIns="0" tIns="0" rIns="0" bIns="0">
                  <a:spAutoFit/>
                </a:bodyPr>
                <a:lstStyle/>
                <a:p>
                  <a:pPr>
                    <a:spcBef>
                      <a:spcPct val="50000"/>
                    </a:spcBef>
                  </a:pPr>
                  <a:r>
                    <a:rPr lang="en-US" altLang="zh-CN"/>
                    <a:t>e</a:t>
                  </a:r>
                </a:p>
              </p:txBody>
            </p:sp>
            <p:sp>
              <p:nvSpPr>
                <p:cNvPr id="48" name="Text Box 138"/>
                <p:cNvSpPr txBox="1">
                  <a:spLocks noChangeArrowheads="1"/>
                </p:cNvSpPr>
                <p:nvPr/>
              </p:nvSpPr>
              <p:spPr bwMode="auto">
                <a:xfrm>
                  <a:off x="1662" y="1247"/>
                  <a:ext cx="136" cy="178"/>
                </a:xfrm>
                <a:prstGeom prst="rect">
                  <a:avLst/>
                </a:prstGeom>
                <a:noFill/>
                <a:ln w="9525">
                  <a:noFill/>
                  <a:miter lim="800000"/>
                  <a:headEnd/>
                  <a:tailEnd/>
                </a:ln>
                <a:effectLst/>
              </p:spPr>
              <p:txBody>
                <a:bodyPr lIns="0" tIns="0" rIns="0" bIns="0">
                  <a:spAutoFit/>
                </a:bodyPr>
                <a:lstStyle/>
                <a:p>
                  <a:pPr>
                    <a:spcBef>
                      <a:spcPct val="50000"/>
                    </a:spcBef>
                  </a:pPr>
                  <a:r>
                    <a:rPr lang="en-US" altLang="zh-CN" b="1">
                      <a:solidFill>
                        <a:schemeClr val="tx2"/>
                      </a:solidFill>
                      <a:sym typeface="Symbol" pitchFamily="18" charset="2"/>
                    </a:rPr>
                    <a:t></a:t>
                  </a:r>
                </a:p>
              </p:txBody>
            </p:sp>
          </p:grpSp>
          <p:sp>
            <p:nvSpPr>
              <p:cNvPr id="45" name="Text Box 142"/>
              <p:cNvSpPr txBox="1">
                <a:spLocks noChangeArrowheads="1"/>
              </p:cNvSpPr>
              <p:nvPr/>
            </p:nvSpPr>
            <p:spPr bwMode="auto">
              <a:xfrm>
                <a:off x="1525" y="2154"/>
                <a:ext cx="862" cy="178"/>
              </a:xfrm>
              <a:prstGeom prst="rect">
                <a:avLst/>
              </a:prstGeom>
              <a:noFill/>
              <a:ln w="9525">
                <a:noFill/>
                <a:miter lim="800000"/>
                <a:headEnd/>
                <a:tailEnd/>
              </a:ln>
              <a:effectLst/>
            </p:spPr>
            <p:txBody>
              <a:bodyPr lIns="0" tIns="0" rIns="0" bIns="0">
                <a:spAutoFit/>
              </a:bodyPr>
              <a:lstStyle/>
              <a:p>
                <a:pPr>
                  <a:spcBef>
                    <a:spcPct val="50000"/>
                  </a:spcBef>
                </a:pPr>
                <a:r>
                  <a:rPr lang="zh-CN" altLang="zh-CN">
                    <a:solidFill>
                      <a:srgbClr val="FF0000"/>
                    </a:solidFill>
                    <a:ea typeface="黑体" pitchFamily="2" charset="-122"/>
                    <a:sym typeface="Symbol" pitchFamily="18" charset="2"/>
                  </a:rPr>
                  <a:t>康普顿散</a:t>
                </a:r>
                <a:r>
                  <a:rPr lang="zh-CN" altLang="en-US">
                    <a:solidFill>
                      <a:srgbClr val="FF0000"/>
                    </a:solidFill>
                    <a:ea typeface="黑体" pitchFamily="2" charset="-122"/>
                    <a:sym typeface="Symbol" pitchFamily="18" charset="2"/>
                  </a:rPr>
                  <a:t>射</a:t>
                </a:r>
              </a:p>
            </p:txBody>
          </p:sp>
        </p:grpSp>
        <p:grpSp>
          <p:nvGrpSpPr>
            <p:cNvPr id="14" name="Group 147"/>
            <p:cNvGrpSpPr>
              <a:grpSpLocks/>
            </p:cNvGrpSpPr>
            <p:nvPr/>
          </p:nvGrpSpPr>
          <p:grpSpPr bwMode="auto">
            <a:xfrm>
              <a:off x="2789" y="1111"/>
              <a:ext cx="1094" cy="1398"/>
              <a:chOff x="2789" y="1111"/>
              <a:chExt cx="1094" cy="1398"/>
            </a:xfrm>
          </p:grpSpPr>
          <p:grpSp>
            <p:nvGrpSpPr>
              <p:cNvPr id="15" name="Group 141"/>
              <p:cNvGrpSpPr>
                <a:grpSpLocks/>
              </p:cNvGrpSpPr>
              <p:nvPr/>
            </p:nvGrpSpPr>
            <p:grpSpPr bwMode="auto">
              <a:xfrm>
                <a:off x="2789" y="1111"/>
                <a:ext cx="1094" cy="858"/>
                <a:chOff x="2744" y="1111"/>
                <a:chExt cx="1094" cy="858"/>
              </a:xfrm>
            </p:grpSpPr>
            <p:grpSp>
              <p:nvGrpSpPr>
                <p:cNvPr id="16" name="Group 131"/>
                <p:cNvGrpSpPr>
                  <a:grpSpLocks/>
                </p:cNvGrpSpPr>
                <p:nvPr/>
              </p:nvGrpSpPr>
              <p:grpSpPr bwMode="auto">
                <a:xfrm>
                  <a:off x="2744" y="1247"/>
                  <a:ext cx="930" cy="601"/>
                  <a:chOff x="2744" y="1247"/>
                  <a:chExt cx="930" cy="601"/>
                </a:xfrm>
              </p:grpSpPr>
              <p:grpSp>
                <p:nvGrpSpPr>
                  <p:cNvPr id="17" name="Group 115"/>
                  <p:cNvGrpSpPr>
                    <a:grpSpLocks/>
                  </p:cNvGrpSpPr>
                  <p:nvPr/>
                </p:nvGrpSpPr>
                <p:grpSpPr bwMode="auto">
                  <a:xfrm>
                    <a:off x="2744" y="1577"/>
                    <a:ext cx="582" cy="67"/>
                    <a:chOff x="663" y="2789"/>
                    <a:chExt cx="726" cy="227"/>
                  </a:xfrm>
                </p:grpSpPr>
                <p:sp>
                  <p:nvSpPr>
                    <p:cNvPr id="35" name="Line 116"/>
                    <p:cNvSpPr>
                      <a:spLocks noChangeShapeType="1"/>
                    </p:cNvSpPr>
                    <p:nvPr/>
                  </p:nvSpPr>
                  <p:spPr bwMode="auto">
                    <a:xfrm flipV="1">
                      <a:off x="709" y="2789"/>
                      <a:ext cx="45" cy="136"/>
                    </a:xfrm>
                    <a:prstGeom prst="line">
                      <a:avLst/>
                    </a:prstGeom>
                    <a:noFill/>
                    <a:ln w="38100">
                      <a:solidFill>
                        <a:schemeClr val="tx1"/>
                      </a:solidFill>
                      <a:round/>
                      <a:headEnd/>
                      <a:tailEnd/>
                    </a:ln>
                    <a:effectLst/>
                  </p:spPr>
                  <p:txBody>
                    <a:bodyPr/>
                    <a:lstStyle/>
                    <a:p>
                      <a:endParaRPr lang="zh-CN" altLang="en-US"/>
                    </a:p>
                  </p:txBody>
                </p:sp>
                <p:sp>
                  <p:nvSpPr>
                    <p:cNvPr id="36" name="Line 117"/>
                    <p:cNvSpPr>
                      <a:spLocks noChangeShapeType="1"/>
                    </p:cNvSpPr>
                    <p:nvPr/>
                  </p:nvSpPr>
                  <p:spPr bwMode="auto">
                    <a:xfrm>
                      <a:off x="754" y="2789"/>
                      <a:ext cx="91" cy="227"/>
                    </a:xfrm>
                    <a:prstGeom prst="line">
                      <a:avLst/>
                    </a:prstGeom>
                    <a:noFill/>
                    <a:ln w="38100">
                      <a:solidFill>
                        <a:schemeClr val="tx1"/>
                      </a:solidFill>
                      <a:round/>
                      <a:headEnd/>
                      <a:tailEnd/>
                    </a:ln>
                    <a:effectLst/>
                  </p:spPr>
                  <p:txBody>
                    <a:bodyPr/>
                    <a:lstStyle/>
                    <a:p>
                      <a:endParaRPr lang="zh-CN" altLang="en-US"/>
                    </a:p>
                  </p:txBody>
                </p:sp>
                <p:sp>
                  <p:nvSpPr>
                    <p:cNvPr id="37" name="Line 118"/>
                    <p:cNvSpPr>
                      <a:spLocks noChangeShapeType="1"/>
                    </p:cNvSpPr>
                    <p:nvPr/>
                  </p:nvSpPr>
                  <p:spPr bwMode="auto">
                    <a:xfrm flipV="1">
                      <a:off x="844" y="2789"/>
                      <a:ext cx="91" cy="227"/>
                    </a:xfrm>
                    <a:prstGeom prst="line">
                      <a:avLst/>
                    </a:prstGeom>
                    <a:noFill/>
                    <a:ln w="38100">
                      <a:solidFill>
                        <a:schemeClr val="tx1"/>
                      </a:solidFill>
                      <a:round/>
                      <a:headEnd/>
                      <a:tailEnd/>
                    </a:ln>
                    <a:effectLst/>
                  </p:spPr>
                  <p:txBody>
                    <a:bodyPr/>
                    <a:lstStyle/>
                    <a:p>
                      <a:endParaRPr lang="zh-CN" altLang="en-US"/>
                    </a:p>
                  </p:txBody>
                </p:sp>
                <p:sp>
                  <p:nvSpPr>
                    <p:cNvPr id="38" name="Line 119"/>
                    <p:cNvSpPr>
                      <a:spLocks noChangeShapeType="1"/>
                    </p:cNvSpPr>
                    <p:nvPr/>
                  </p:nvSpPr>
                  <p:spPr bwMode="auto">
                    <a:xfrm>
                      <a:off x="935" y="2789"/>
                      <a:ext cx="91" cy="227"/>
                    </a:xfrm>
                    <a:prstGeom prst="line">
                      <a:avLst/>
                    </a:prstGeom>
                    <a:noFill/>
                    <a:ln w="38100">
                      <a:solidFill>
                        <a:schemeClr val="tx1"/>
                      </a:solidFill>
                      <a:round/>
                      <a:headEnd/>
                      <a:tailEnd/>
                    </a:ln>
                    <a:effectLst/>
                  </p:spPr>
                  <p:txBody>
                    <a:bodyPr/>
                    <a:lstStyle/>
                    <a:p>
                      <a:endParaRPr lang="zh-CN" altLang="en-US"/>
                    </a:p>
                  </p:txBody>
                </p:sp>
                <p:sp>
                  <p:nvSpPr>
                    <p:cNvPr id="39" name="Line 120"/>
                    <p:cNvSpPr>
                      <a:spLocks noChangeShapeType="1"/>
                    </p:cNvSpPr>
                    <p:nvPr/>
                  </p:nvSpPr>
                  <p:spPr bwMode="auto">
                    <a:xfrm flipV="1">
                      <a:off x="1026" y="2789"/>
                      <a:ext cx="91" cy="227"/>
                    </a:xfrm>
                    <a:prstGeom prst="line">
                      <a:avLst/>
                    </a:prstGeom>
                    <a:noFill/>
                    <a:ln w="38100">
                      <a:solidFill>
                        <a:schemeClr val="tx1"/>
                      </a:solidFill>
                      <a:round/>
                      <a:headEnd/>
                      <a:tailEnd/>
                    </a:ln>
                    <a:effectLst/>
                  </p:spPr>
                  <p:txBody>
                    <a:bodyPr/>
                    <a:lstStyle/>
                    <a:p>
                      <a:endParaRPr lang="zh-CN" altLang="en-US"/>
                    </a:p>
                  </p:txBody>
                </p:sp>
                <p:sp>
                  <p:nvSpPr>
                    <p:cNvPr id="40" name="Line 121"/>
                    <p:cNvSpPr>
                      <a:spLocks noChangeShapeType="1"/>
                    </p:cNvSpPr>
                    <p:nvPr/>
                  </p:nvSpPr>
                  <p:spPr bwMode="auto">
                    <a:xfrm>
                      <a:off x="1117" y="2789"/>
                      <a:ext cx="91" cy="227"/>
                    </a:xfrm>
                    <a:prstGeom prst="line">
                      <a:avLst/>
                    </a:prstGeom>
                    <a:noFill/>
                    <a:ln w="38100">
                      <a:solidFill>
                        <a:schemeClr val="tx1"/>
                      </a:solidFill>
                      <a:round/>
                      <a:headEnd/>
                      <a:tailEnd/>
                    </a:ln>
                    <a:effectLst/>
                  </p:spPr>
                  <p:txBody>
                    <a:bodyPr/>
                    <a:lstStyle/>
                    <a:p>
                      <a:endParaRPr lang="zh-CN" altLang="en-US"/>
                    </a:p>
                  </p:txBody>
                </p:sp>
                <p:sp>
                  <p:nvSpPr>
                    <p:cNvPr id="41" name="Line 122"/>
                    <p:cNvSpPr>
                      <a:spLocks noChangeShapeType="1"/>
                    </p:cNvSpPr>
                    <p:nvPr/>
                  </p:nvSpPr>
                  <p:spPr bwMode="auto">
                    <a:xfrm>
                      <a:off x="663" y="2925"/>
                      <a:ext cx="46" cy="0"/>
                    </a:xfrm>
                    <a:prstGeom prst="line">
                      <a:avLst/>
                    </a:prstGeom>
                    <a:noFill/>
                    <a:ln w="38100">
                      <a:solidFill>
                        <a:schemeClr val="tx1"/>
                      </a:solidFill>
                      <a:round/>
                      <a:headEnd/>
                      <a:tailEnd/>
                    </a:ln>
                    <a:effectLst/>
                  </p:spPr>
                  <p:txBody>
                    <a:bodyPr/>
                    <a:lstStyle/>
                    <a:p>
                      <a:endParaRPr lang="zh-CN" altLang="en-US"/>
                    </a:p>
                  </p:txBody>
                </p:sp>
                <p:sp>
                  <p:nvSpPr>
                    <p:cNvPr id="42" name="Line 123"/>
                    <p:cNvSpPr>
                      <a:spLocks noChangeShapeType="1"/>
                    </p:cNvSpPr>
                    <p:nvPr/>
                  </p:nvSpPr>
                  <p:spPr bwMode="auto">
                    <a:xfrm flipV="1">
                      <a:off x="1207" y="2880"/>
                      <a:ext cx="46" cy="136"/>
                    </a:xfrm>
                    <a:prstGeom prst="line">
                      <a:avLst/>
                    </a:prstGeom>
                    <a:noFill/>
                    <a:ln w="38100">
                      <a:solidFill>
                        <a:schemeClr val="tx1"/>
                      </a:solidFill>
                      <a:round/>
                      <a:headEnd/>
                      <a:tailEnd/>
                    </a:ln>
                    <a:effectLst/>
                  </p:spPr>
                  <p:txBody>
                    <a:bodyPr/>
                    <a:lstStyle/>
                    <a:p>
                      <a:endParaRPr lang="zh-CN" altLang="en-US"/>
                    </a:p>
                  </p:txBody>
                </p:sp>
                <p:sp>
                  <p:nvSpPr>
                    <p:cNvPr id="43" name="Line 124"/>
                    <p:cNvSpPr>
                      <a:spLocks noChangeShapeType="1"/>
                    </p:cNvSpPr>
                    <p:nvPr/>
                  </p:nvSpPr>
                  <p:spPr bwMode="auto">
                    <a:xfrm>
                      <a:off x="1253" y="2880"/>
                      <a:ext cx="136" cy="0"/>
                    </a:xfrm>
                    <a:prstGeom prst="line">
                      <a:avLst/>
                    </a:prstGeom>
                    <a:noFill/>
                    <a:ln w="38100">
                      <a:solidFill>
                        <a:schemeClr val="tx1"/>
                      </a:solidFill>
                      <a:round/>
                      <a:headEnd/>
                      <a:tailEnd type="triangle" w="med" len="med"/>
                    </a:ln>
                    <a:effectLst/>
                  </p:spPr>
                  <p:txBody>
                    <a:bodyPr/>
                    <a:lstStyle/>
                    <a:p>
                      <a:endParaRPr lang="zh-CN" altLang="en-US"/>
                    </a:p>
                  </p:txBody>
                </p:sp>
              </p:grpSp>
              <p:sp>
                <p:nvSpPr>
                  <p:cNvPr id="31" name="Oval 125"/>
                  <p:cNvSpPr>
                    <a:spLocks noChangeArrowheads="1"/>
                  </p:cNvSpPr>
                  <p:nvPr/>
                </p:nvSpPr>
                <p:spPr bwMode="auto">
                  <a:xfrm>
                    <a:off x="3521" y="1247"/>
                    <a:ext cx="108" cy="102"/>
                  </a:xfrm>
                  <a:prstGeom prst="ellipse">
                    <a:avLst/>
                  </a:prstGeom>
                  <a:gradFill rotWithShape="1">
                    <a:gsLst>
                      <a:gs pos="0">
                        <a:srgbClr val="FF0000"/>
                      </a:gs>
                      <a:gs pos="100000">
                        <a:schemeClr val="accent1"/>
                      </a:gs>
                    </a:gsLst>
                    <a:path path="shape">
                      <a:fillToRect l="50000" t="50000" r="50000" b="50000"/>
                    </a:path>
                  </a:gradFill>
                  <a:ln w="38100">
                    <a:solidFill>
                      <a:schemeClr val="tx1"/>
                    </a:solidFill>
                    <a:round/>
                    <a:headEnd/>
                    <a:tailEnd/>
                  </a:ln>
                  <a:effectLst/>
                </p:spPr>
                <p:txBody>
                  <a:bodyPr wrap="none" anchor="ctr"/>
                  <a:lstStyle/>
                  <a:p>
                    <a:endParaRPr lang="zh-CN" altLang="en-US"/>
                  </a:p>
                </p:txBody>
              </p:sp>
              <p:sp>
                <p:nvSpPr>
                  <p:cNvPr id="32" name="Line 127"/>
                  <p:cNvSpPr>
                    <a:spLocks noChangeShapeType="1"/>
                  </p:cNvSpPr>
                  <p:nvPr/>
                </p:nvSpPr>
                <p:spPr bwMode="auto">
                  <a:xfrm flipV="1">
                    <a:off x="3339" y="1383"/>
                    <a:ext cx="182" cy="182"/>
                  </a:xfrm>
                  <a:prstGeom prst="line">
                    <a:avLst/>
                  </a:prstGeom>
                  <a:noFill/>
                  <a:ln w="38100">
                    <a:solidFill>
                      <a:schemeClr val="tx1"/>
                    </a:solidFill>
                    <a:round/>
                    <a:headEnd/>
                    <a:tailEnd type="triangle" w="med" len="med"/>
                  </a:ln>
                  <a:effectLst/>
                </p:spPr>
                <p:txBody>
                  <a:bodyPr/>
                  <a:lstStyle/>
                  <a:p>
                    <a:endParaRPr lang="zh-CN" altLang="en-US"/>
                  </a:p>
                </p:txBody>
              </p:sp>
              <p:sp>
                <p:nvSpPr>
                  <p:cNvPr id="33" name="Line 128"/>
                  <p:cNvSpPr>
                    <a:spLocks noChangeShapeType="1"/>
                  </p:cNvSpPr>
                  <p:nvPr/>
                </p:nvSpPr>
                <p:spPr bwMode="auto">
                  <a:xfrm>
                    <a:off x="3339" y="1610"/>
                    <a:ext cx="227" cy="181"/>
                  </a:xfrm>
                  <a:prstGeom prst="line">
                    <a:avLst/>
                  </a:prstGeom>
                  <a:noFill/>
                  <a:ln w="38100">
                    <a:solidFill>
                      <a:schemeClr val="tx1"/>
                    </a:solidFill>
                    <a:round/>
                    <a:headEnd/>
                    <a:tailEnd type="triangle" w="med" len="med"/>
                  </a:ln>
                  <a:effectLst/>
                </p:spPr>
                <p:txBody>
                  <a:bodyPr/>
                  <a:lstStyle/>
                  <a:p>
                    <a:endParaRPr lang="zh-CN" altLang="en-US"/>
                  </a:p>
                </p:txBody>
              </p:sp>
              <p:sp>
                <p:nvSpPr>
                  <p:cNvPr id="34" name="Oval 129"/>
                  <p:cNvSpPr>
                    <a:spLocks noChangeArrowheads="1"/>
                  </p:cNvSpPr>
                  <p:nvPr/>
                </p:nvSpPr>
                <p:spPr bwMode="auto">
                  <a:xfrm>
                    <a:off x="3566" y="1746"/>
                    <a:ext cx="108" cy="102"/>
                  </a:xfrm>
                  <a:prstGeom prst="ellipse">
                    <a:avLst/>
                  </a:prstGeom>
                  <a:gradFill rotWithShape="1">
                    <a:gsLst>
                      <a:gs pos="0">
                        <a:schemeClr val="accent2"/>
                      </a:gs>
                      <a:gs pos="100000">
                        <a:schemeClr val="accent1"/>
                      </a:gs>
                    </a:gsLst>
                    <a:path path="shape">
                      <a:fillToRect l="50000" t="50000" r="50000" b="50000"/>
                    </a:path>
                  </a:gradFill>
                  <a:ln w="38100">
                    <a:solidFill>
                      <a:srgbClr val="FF0000"/>
                    </a:solidFill>
                    <a:round/>
                    <a:headEnd/>
                    <a:tailEnd/>
                  </a:ln>
                  <a:effectLst/>
                </p:spPr>
                <p:txBody>
                  <a:bodyPr wrap="none" anchor="ctr"/>
                  <a:lstStyle/>
                  <a:p>
                    <a:endParaRPr lang="zh-CN" altLang="en-US"/>
                  </a:p>
                </p:txBody>
              </p:sp>
            </p:grpSp>
            <p:sp>
              <p:nvSpPr>
                <p:cNvPr id="27" name="Text Box 135"/>
                <p:cNvSpPr txBox="1">
                  <a:spLocks noChangeArrowheads="1"/>
                </p:cNvSpPr>
                <p:nvPr/>
              </p:nvSpPr>
              <p:spPr bwMode="auto">
                <a:xfrm>
                  <a:off x="3657" y="1111"/>
                  <a:ext cx="91" cy="178"/>
                </a:xfrm>
                <a:prstGeom prst="rect">
                  <a:avLst/>
                </a:prstGeom>
                <a:noFill/>
                <a:ln w="9525">
                  <a:noFill/>
                  <a:miter lim="800000"/>
                  <a:headEnd/>
                  <a:tailEnd/>
                </a:ln>
                <a:effectLst/>
              </p:spPr>
              <p:txBody>
                <a:bodyPr lIns="0" tIns="0" rIns="0" bIns="0">
                  <a:spAutoFit/>
                </a:bodyPr>
                <a:lstStyle/>
                <a:p>
                  <a:pPr>
                    <a:spcBef>
                      <a:spcPct val="50000"/>
                    </a:spcBef>
                  </a:pPr>
                  <a:r>
                    <a:rPr lang="en-US" altLang="zh-CN"/>
                    <a:t>e</a:t>
                  </a:r>
                </a:p>
              </p:txBody>
            </p:sp>
            <p:sp>
              <p:nvSpPr>
                <p:cNvPr id="28" name="Text Box 136"/>
                <p:cNvSpPr txBox="1">
                  <a:spLocks noChangeArrowheads="1"/>
                </p:cNvSpPr>
                <p:nvPr/>
              </p:nvSpPr>
              <p:spPr bwMode="auto">
                <a:xfrm>
                  <a:off x="3702" y="1791"/>
                  <a:ext cx="136" cy="178"/>
                </a:xfrm>
                <a:prstGeom prst="rect">
                  <a:avLst/>
                </a:prstGeom>
                <a:noFill/>
                <a:ln w="9525">
                  <a:noFill/>
                  <a:miter lim="800000"/>
                  <a:headEnd/>
                  <a:tailEnd/>
                </a:ln>
                <a:effectLst/>
              </p:spPr>
              <p:txBody>
                <a:bodyPr lIns="0" tIns="0" rIns="0" bIns="0">
                  <a:spAutoFit/>
                </a:bodyPr>
                <a:lstStyle/>
                <a:p>
                  <a:pPr>
                    <a:spcBef>
                      <a:spcPct val="50000"/>
                    </a:spcBef>
                  </a:pPr>
                  <a:r>
                    <a:rPr lang="en-US" altLang="zh-CN" dirty="0"/>
                    <a:t>e</a:t>
                  </a:r>
                  <a:r>
                    <a:rPr lang="en-US" altLang="zh-CN" baseline="30000" dirty="0"/>
                    <a:t>+</a:t>
                  </a:r>
                </a:p>
              </p:txBody>
            </p:sp>
            <p:sp>
              <p:nvSpPr>
                <p:cNvPr id="29" name="Text Box 139"/>
                <p:cNvSpPr txBox="1">
                  <a:spLocks noChangeArrowheads="1"/>
                </p:cNvSpPr>
                <p:nvPr/>
              </p:nvSpPr>
              <p:spPr bwMode="auto">
                <a:xfrm>
                  <a:off x="2976" y="1338"/>
                  <a:ext cx="136" cy="178"/>
                </a:xfrm>
                <a:prstGeom prst="rect">
                  <a:avLst/>
                </a:prstGeom>
                <a:noFill/>
                <a:ln w="9525">
                  <a:noFill/>
                  <a:miter lim="800000"/>
                  <a:headEnd/>
                  <a:tailEnd/>
                </a:ln>
                <a:effectLst/>
              </p:spPr>
              <p:txBody>
                <a:bodyPr lIns="0" tIns="0" rIns="0" bIns="0">
                  <a:spAutoFit/>
                </a:bodyPr>
                <a:lstStyle/>
                <a:p>
                  <a:pPr>
                    <a:spcBef>
                      <a:spcPct val="50000"/>
                    </a:spcBef>
                  </a:pPr>
                  <a:r>
                    <a:rPr lang="en-US" altLang="zh-CN" b="1">
                      <a:solidFill>
                        <a:schemeClr val="tx2"/>
                      </a:solidFill>
                      <a:sym typeface="Symbol" pitchFamily="18" charset="2"/>
                    </a:rPr>
                    <a:t></a:t>
                  </a:r>
                </a:p>
              </p:txBody>
            </p:sp>
          </p:grpSp>
          <p:sp>
            <p:nvSpPr>
              <p:cNvPr id="25" name="Text Box 143"/>
              <p:cNvSpPr txBox="1">
                <a:spLocks noChangeArrowheads="1"/>
              </p:cNvSpPr>
              <p:nvPr/>
            </p:nvSpPr>
            <p:spPr bwMode="auto">
              <a:xfrm>
                <a:off x="2840" y="2154"/>
                <a:ext cx="1043" cy="355"/>
              </a:xfrm>
              <a:prstGeom prst="rect">
                <a:avLst/>
              </a:prstGeom>
              <a:noFill/>
              <a:ln w="9525">
                <a:noFill/>
                <a:miter lim="800000"/>
                <a:headEnd/>
                <a:tailEnd/>
              </a:ln>
              <a:effectLst/>
            </p:spPr>
            <p:txBody>
              <a:bodyPr lIns="0" tIns="0" rIns="0" bIns="0">
                <a:spAutoFit/>
              </a:bodyPr>
              <a:lstStyle/>
              <a:p>
                <a:pPr>
                  <a:spcBef>
                    <a:spcPct val="50000"/>
                  </a:spcBef>
                </a:pPr>
                <a:r>
                  <a:rPr lang="zh-CN" altLang="zh-CN">
                    <a:solidFill>
                      <a:srgbClr val="FF0000"/>
                    </a:solidFill>
                    <a:ea typeface="黑体" pitchFamily="2" charset="-122"/>
                    <a:sym typeface="Symbol" pitchFamily="18" charset="2"/>
                  </a:rPr>
                  <a:t>正负电子对产生</a:t>
                </a:r>
                <a:endParaRPr lang="zh-CN" altLang="en-US">
                  <a:solidFill>
                    <a:srgbClr val="FF0000"/>
                  </a:solidFill>
                  <a:ea typeface="黑体" pitchFamily="2" charset="-122"/>
                  <a:sym typeface="Symbol" pitchFamily="18" charset="2"/>
                </a:endParaRPr>
              </a:p>
            </p:txBody>
          </p:sp>
        </p:grpSp>
      </p:grpSp>
      <p:sp>
        <p:nvSpPr>
          <p:cNvPr id="123" name="内容占位符 2"/>
          <p:cNvSpPr txBox="1">
            <a:spLocks/>
          </p:cNvSpPr>
          <p:nvPr/>
        </p:nvSpPr>
        <p:spPr>
          <a:xfrm>
            <a:off x="6950092" y="2218835"/>
            <a:ext cx="2150449" cy="2214578"/>
          </a:xfrm>
          <a:prstGeom prst="rect">
            <a:avLst/>
          </a:prstGeom>
        </p:spPr>
        <p:txBody>
          <a:bodyPr vert="horz" lIns="91440" tIns="45720" rIns="91440" bIns="45720" rtlCol="0">
            <a:noAutofit/>
          </a:bodyPr>
          <a:lstStyle/>
          <a:p>
            <a:pPr marL="342900" indent="-342900">
              <a:spcBef>
                <a:spcPct val="20000"/>
              </a:spcBef>
              <a:defRPr/>
            </a:pPr>
            <a:r>
              <a:rPr lang="en-US" altLang="zh-CN" sz="2400" dirty="0"/>
              <a:t>PE</a:t>
            </a:r>
            <a:r>
              <a:rPr lang="zh-CN" altLang="en-US" sz="2400" dirty="0"/>
              <a:t>：</a:t>
            </a:r>
            <a:r>
              <a:rPr lang="en-US" altLang="zh-CN" sz="2400" dirty="0"/>
              <a:t>&lt;100keV</a:t>
            </a:r>
          </a:p>
          <a:p>
            <a:pPr marL="342900" indent="-342900">
              <a:spcBef>
                <a:spcPct val="20000"/>
              </a:spcBef>
              <a:defRPr/>
            </a:pPr>
            <a:r>
              <a:rPr lang="en-US" altLang="zh-CN" sz="2400" dirty="0"/>
              <a:t>CS: &lt;1MeV</a:t>
            </a:r>
          </a:p>
          <a:p>
            <a:pPr marL="342900" indent="-342900">
              <a:spcBef>
                <a:spcPct val="20000"/>
              </a:spcBef>
              <a:defRPr/>
            </a:pPr>
            <a:r>
              <a:rPr lang="en-US" altLang="zh-CN" sz="2400" dirty="0" smtClean="0"/>
              <a:t>PA</a:t>
            </a:r>
            <a:r>
              <a:rPr lang="en-US" altLang="zh-CN" sz="2400" dirty="0"/>
              <a:t>: &gt;1MeV</a:t>
            </a:r>
          </a:p>
          <a:p>
            <a:pPr marL="342900" indent="-342900">
              <a:spcBef>
                <a:spcPct val="20000"/>
              </a:spcBef>
              <a:defRPr/>
            </a:pPr>
            <a:r>
              <a:rPr lang="en-US" altLang="zh-CN" sz="2400" dirty="0">
                <a:sym typeface="Symbol"/>
              </a:rPr>
              <a:t>=</a:t>
            </a:r>
            <a:r>
              <a:rPr lang="en-US" altLang="zh-CN" sz="2400" baseline="-25000" dirty="0">
                <a:sym typeface="Symbol"/>
              </a:rPr>
              <a:t>1</a:t>
            </a:r>
            <a:r>
              <a:rPr lang="en-US" altLang="zh-CN" sz="2400" dirty="0">
                <a:sym typeface="Symbol"/>
              </a:rPr>
              <a:t>+</a:t>
            </a:r>
            <a:r>
              <a:rPr lang="en-US" altLang="zh-CN" sz="2400" baseline="-25000" dirty="0">
                <a:sym typeface="Symbol"/>
              </a:rPr>
              <a:t>2</a:t>
            </a:r>
            <a:r>
              <a:rPr lang="en-US" altLang="zh-CN" sz="2400" dirty="0">
                <a:sym typeface="Symbol"/>
              </a:rPr>
              <a:t>+</a:t>
            </a:r>
            <a:r>
              <a:rPr lang="en-US" altLang="zh-CN" sz="2400" baseline="-25000" dirty="0">
                <a:sym typeface="Symbol"/>
              </a:rPr>
              <a:t>3</a:t>
            </a:r>
            <a:endParaRPr lang="en-US" altLang="zh-CN" sz="2400" baseline="-25000" dirty="0"/>
          </a:p>
          <a:p>
            <a:pPr marL="342900" indent="-342900">
              <a:spcBef>
                <a:spcPct val="20000"/>
              </a:spcBef>
              <a:defRPr/>
            </a:pPr>
            <a:endParaRPr lang="zh-CN" altLang="en-US" sz="2400" dirty="0"/>
          </a:p>
        </p:txBody>
      </p:sp>
      <p:grpSp>
        <p:nvGrpSpPr>
          <p:cNvPr id="19" name="组合 18"/>
          <p:cNvGrpSpPr/>
          <p:nvPr/>
        </p:nvGrpSpPr>
        <p:grpSpPr>
          <a:xfrm>
            <a:off x="1143000" y="2614835"/>
            <a:ext cx="5197091" cy="3857097"/>
            <a:chOff x="1575144" y="2293790"/>
            <a:chExt cx="6929454" cy="4500570"/>
          </a:xfrm>
        </p:grpSpPr>
        <p:pic>
          <p:nvPicPr>
            <p:cNvPr id="121" name="Picture 2"/>
            <p:cNvPicPr>
              <a:picLocks noChangeAspect="1" noChangeArrowheads="1"/>
            </p:cNvPicPr>
            <p:nvPr/>
          </p:nvPicPr>
          <p:blipFill>
            <a:blip r:embed="rId2" cstate="print"/>
            <a:srcRect/>
            <a:stretch>
              <a:fillRect/>
            </a:stretch>
          </p:blipFill>
          <p:spPr bwMode="auto">
            <a:xfrm>
              <a:off x="1575144" y="2293790"/>
              <a:ext cx="6929454" cy="4500570"/>
            </a:xfrm>
            <a:prstGeom prst="rect">
              <a:avLst/>
            </a:prstGeom>
            <a:ln>
              <a:headEnd/>
              <a:tailEnd/>
            </a:ln>
          </p:spPr>
          <p:style>
            <a:lnRef idx="1">
              <a:schemeClr val="accent2"/>
            </a:lnRef>
            <a:fillRef idx="3">
              <a:schemeClr val="accent2"/>
            </a:fillRef>
            <a:effectRef idx="2">
              <a:schemeClr val="accent2"/>
            </a:effectRef>
            <a:fontRef idx="minor">
              <a:schemeClr val="lt1"/>
            </a:fontRef>
          </p:style>
        </p:pic>
        <p:sp>
          <p:nvSpPr>
            <p:cNvPr id="122" name="任意多边形 121"/>
            <p:cNvSpPr/>
            <p:nvPr/>
          </p:nvSpPr>
          <p:spPr>
            <a:xfrm>
              <a:off x="3063817" y="4941167"/>
              <a:ext cx="4521138" cy="1452185"/>
            </a:xfrm>
            <a:custGeom>
              <a:avLst/>
              <a:gdLst>
                <a:gd name="connsiteX0" fmla="*/ 0 w 3701143"/>
                <a:gd name="connsiteY0" fmla="*/ 1077066 h 1164152"/>
                <a:gd name="connsiteX1" fmla="*/ 333828 w 3701143"/>
                <a:gd name="connsiteY1" fmla="*/ 714209 h 1164152"/>
                <a:gd name="connsiteX2" fmla="*/ 537028 w 3701143"/>
                <a:gd name="connsiteY2" fmla="*/ 394895 h 1164152"/>
                <a:gd name="connsiteX3" fmla="*/ 914400 w 3701143"/>
                <a:gd name="connsiteY3" fmla="*/ 119124 h 1164152"/>
                <a:gd name="connsiteX4" fmla="*/ 1248228 w 3701143"/>
                <a:gd name="connsiteY4" fmla="*/ 17524 h 1164152"/>
                <a:gd name="connsiteX5" fmla="*/ 1669143 w 3701143"/>
                <a:gd name="connsiteY5" fmla="*/ 17524 h 1164152"/>
                <a:gd name="connsiteX6" fmla="*/ 2177143 w 3701143"/>
                <a:gd name="connsiteY6" fmla="*/ 191695 h 1164152"/>
                <a:gd name="connsiteX7" fmla="*/ 3149600 w 3701143"/>
                <a:gd name="connsiteY7" fmla="*/ 815809 h 1164152"/>
                <a:gd name="connsiteX8" fmla="*/ 3701143 w 3701143"/>
                <a:gd name="connsiteY8" fmla="*/ 1164152 h 11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143" h="1164152">
                  <a:moveTo>
                    <a:pt x="0" y="1077066"/>
                  </a:moveTo>
                  <a:cubicBezTo>
                    <a:pt x="122161" y="952485"/>
                    <a:pt x="244323" y="827904"/>
                    <a:pt x="333828" y="714209"/>
                  </a:cubicBezTo>
                  <a:cubicBezTo>
                    <a:pt x="423333" y="600514"/>
                    <a:pt x="440266" y="494076"/>
                    <a:pt x="537028" y="394895"/>
                  </a:cubicBezTo>
                  <a:cubicBezTo>
                    <a:pt x="633790" y="295714"/>
                    <a:pt x="795867" y="182019"/>
                    <a:pt x="914400" y="119124"/>
                  </a:cubicBezTo>
                  <a:cubicBezTo>
                    <a:pt x="1032933" y="56229"/>
                    <a:pt x="1122438" y="34457"/>
                    <a:pt x="1248228" y="17524"/>
                  </a:cubicBezTo>
                  <a:cubicBezTo>
                    <a:pt x="1374018" y="591"/>
                    <a:pt x="1514324" y="-11505"/>
                    <a:pt x="1669143" y="17524"/>
                  </a:cubicBezTo>
                  <a:cubicBezTo>
                    <a:pt x="1823962" y="46552"/>
                    <a:pt x="1930400" y="58648"/>
                    <a:pt x="2177143" y="191695"/>
                  </a:cubicBezTo>
                  <a:cubicBezTo>
                    <a:pt x="2423886" y="324742"/>
                    <a:pt x="3149600" y="815809"/>
                    <a:pt x="3149600" y="815809"/>
                  </a:cubicBezTo>
                  <a:lnTo>
                    <a:pt x="3701143" y="1164152"/>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任意多边形 123"/>
            <p:cNvSpPr/>
            <p:nvPr/>
          </p:nvSpPr>
          <p:spPr>
            <a:xfrm>
              <a:off x="5383192" y="4941167"/>
              <a:ext cx="2634281" cy="1411319"/>
            </a:xfrm>
            <a:custGeom>
              <a:avLst/>
              <a:gdLst>
                <a:gd name="connsiteX0" fmla="*/ 0 w 2206171"/>
                <a:gd name="connsiteY0" fmla="*/ 1143424 h 1143424"/>
                <a:gd name="connsiteX1" fmla="*/ 14514 w 2206171"/>
                <a:gd name="connsiteY1" fmla="*/ 824109 h 1143424"/>
                <a:gd name="connsiteX2" fmla="*/ 87086 w 2206171"/>
                <a:gd name="connsiteY2" fmla="*/ 649938 h 1143424"/>
                <a:gd name="connsiteX3" fmla="*/ 174171 w 2206171"/>
                <a:gd name="connsiteY3" fmla="*/ 316109 h 1143424"/>
                <a:gd name="connsiteX4" fmla="*/ 406400 w 2206171"/>
                <a:gd name="connsiteY4" fmla="*/ 156452 h 1143424"/>
                <a:gd name="connsiteX5" fmla="*/ 1161143 w 2206171"/>
                <a:gd name="connsiteY5" fmla="*/ 11309 h 1143424"/>
                <a:gd name="connsiteX6" fmla="*/ 1915886 w 2206171"/>
                <a:gd name="connsiteY6" fmla="*/ 11309 h 1143424"/>
                <a:gd name="connsiteX7" fmla="*/ 2206171 w 2206171"/>
                <a:gd name="connsiteY7" fmla="*/ 25824 h 114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6171" h="1143424">
                  <a:moveTo>
                    <a:pt x="0" y="1143424"/>
                  </a:moveTo>
                  <a:cubicBezTo>
                    <a:pt x="0" y="1024890"/>
                    <a:pt x="0" y="906357"/>
                    <a:pt x="14514" y="824109"/>
                  </a:cubicBezTo>
                  <a:cubicBezTo>
                    <a:pt x="29028" y="741861"/>
                    <a:pt x="60477" y="734605"/>
                    <a:pt x="87086" y="649938"/>
                  </a:cubicBezTo>
                  <a:cubicBezTo>
                    <a:pt x="113695" y="565271"/>
                    <a:pt x="120952" y="398357"/>
                    <a:pt x="174171" y="316109"/>
                  </a:cubicBezTo>
                  <a:cubicBezTo>
                    <a:pt x="227390" y="233861"/>
                    <a:pt x="241905" y="207252"/>
                    <a:pt x="406400" y="156452"/>
                  </a:cubicBezTo>
                  <a:cubicBezTo>
                    <a:pt x="570895" y="105652"/>
                    <a:pt x="909562" y="35499"/>
                    <a:pt x="1161143" y="11309"/>
                  </a:cubicBezTo>
                  <a:cubicBezTo>
                    <a:pt x="1412724" y="-12882"/>
                    <a:pt x="1741715" y="8890"/>
                    <a:pt x="1915886" y="11309"/>
                  </a:cubicBezTo>
                  <a:cubicBezTo>
                    <a:pt x="2090057" y="13728"/>
                    <a:pt x="2148114" y="19776"/>
                    <a:pt x="2206171" y="258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3570514" y="3004457"/>
              <a:ext cx="3077029" cy="3309257"/>
            </a:xfrm>
            <a:custGeom>
              <a:avLst/>
              <a:gdLst>
                <a:gd name="connsiteX0" fmla="*/ 0 w 3077029"/>
                <a:gd name="connsiteY0" fmla="*/ 0 h 3309257"/>
                <a:gd name="connsiteX1" fmla="*/ 638629 w 3077029"/>
                <a:gd name="connsiteY1" fmla="*/ 624114 h 3309257"/>
                <a:gd name="connsiteX2" fmla="*/ 1233715 w 3077029"/>
                <a:gd name="connsiteY2" fmla="*/ 1378857 h 3309257"/>
                <a:gd name="connsiteX3" fmla="*/ 1857829 w 3077029"/>
                <a:gd name="connsiteY3" fmla="*/ 2307772 h 3309257"/>
                <a:gd name="connsiteX4" fmla="*/ 2365829 w 3077029"/>
                <a:gd name="connsiteY4" fmla="*/ 2815772 h 3309257"/>
                <a:gd name="connsiteX5" fmla="*/ 3077029 w 3077029"/>
                <a:gd name="connsiteY5" fmla="*/ 3309257 h 330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029" h="3309257">
                  <a:moveTo>
                    <a:pt x="0" y="0"/>
                  </a:moveTo>
                  <a:cubicBezTo>
                    <a:pt x="216505" y="197152"/>
                    <a:pt x="433010" y="394305"/>
                    <a:pt x="638629" y="624114"/>
                  </a:cubicBezTo>
                  <a:cubicBezTo>
                    <a:pt x="844248" y="853923"/>
                    <a:pt x="1030515" y="1098247"/>
                    <a:pt x="1233715" y="1378857"/>
                  </a:cubicBezTo>
                  <a:cubicBezTo>
                    <a:pt x="1436915" y="1659467"/>
                    <a:pt x="1669143" y="2068286"/>
                    <a:pt x="1857829" y="2307772"/>
                  </a:cubicBezTo>
                  <a:cubicBezTo>
                    <a:pt x="2046515" y="2547258"/>
                    <a:pt x="2162629" y="2648858"/>
                    <a:pt x="2365829" y="2815772"/>
                  </a:cubicBezTo>
                  <a:cubicBezTo>
                    <a:pt x="2569029" y="2982686"/>
                    <a:pt x="2823029" y="3145971"/>
                    <a:pt x="3077029" y="330925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24081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0AC00F5A-8047-4312-86D3-7A7046DFD8D3}"/>
              </a:ext>
            </a:extLst>
          </p:cNvPr>
          <p:cNvSpPr txBox="1"/>
          <p:nvPr/>
        </p:nvSpPr>
        <p:spPr>
          <a:xfrm>
            <a:off x="322866" y="59534"/>
            <a:ext cx="8498264" cy="584775"/>
          </a:xfrm>
          <a:prstGeom prst="rect">
            <a:avLst/>
          </a:prstGeom>
          <a:noFill/>
        </p:spPr>
        <p:txBody>
          <a:bodyPr wrap="square" rtlCol="0">
            <a:spAutoFit/>
          </a:bodyPr>
          <a:lstStyle>
            <a:defPPr>
              <a:defRPr lang="zh-CN"/>
            </a:defPPr>
            <a:lvl1pPr>
              <a:defRPr sz="3200" spc="-1">
                <a:solidFill>
                  <a:srgbClr val="000000"/>
                </a:solidFill>
                <a:uFill>
                  <a:solidFill>
                    <a:srgbClr val="FFFFFF"/>
                  </a:solidFill>
                </a:uFill>
                <a:latin typeface="黑体" panose="02010609060101010101" pitchFamily="49" charset="-122"/>
                <a:ea typeface="黑体" panose="02010609060101010101" pitchFamily="49" charset="-122"/>
              </a:defRPr>
            </a:lvl1pPr>
          </a:lstStyle>
          <a:p>
            <a:pPr algn="ctr"/>
            <a:r>
              <a:rPr lang="en-US" altLang="zh-CN" dirty="0">
                <a:latin typeface="Times New Roman" panose="02020603050405020304" pitchFamily="18" charset="0"/>
                <a:cs typeface="Times New Roman" panose="02020603050405020304" pitchFamily="18" charset="0"/>
              </a:rPr>
              <a:t>T</a:t>
            </a:r>
            <a:r>
              <a:rPr lang="en-US" altLang="zh-CN" dirty="0" smtClean="0">
                <a:latin typeface="Times New Roman" panose="02020603050405020304" pitchFamily="18" charset="0"/>
                <a:cs typeface="Times New Roman" panose="02020603050405020304" pitchFamily="18" charset="0"/>
              </a:rPr>
              <a:t>he frontier of nulear matter EOS</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40A5E216-D8E3-4F33-8CB4-1EC9E416656B}"/>
              </a:ext>
            </a:extLst>
          </p:cNvPr>
          <p:cNvSpPr/>
          <p:nvPr/>
        </p:nvSpPr>
        <p:spPr>
          <a:xfrm>
            <a:off x="0" y="765516"/>
            <a:ext cx="9144000" cy="360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 y="842962"/>
            <a:ext cx="4644579" cy="305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414" y="3284984"/>
            <a:ext cx="5163585"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内容占位符 2">
            <a:extLst>
              <a:ext uri="{FF2B5EF4-FFF2-40B4-BE49-F238E27FC236}">
                <a16:creationId xmlns="" xmlns:a16="http://schemas.microsoft.com/office/drawing/2014/main" id="{4614EB49-A053-4EDE-86C7-E65D2A295127}"/>
              </a:ext>
            </a:extLst>
          </p:cNvPr>
          <p:cNvSpPr>
            <a:spLocks noGrp="1"/>
          </p:cNvSpPr>
          <p:nvPr>
            <p:ph idx="1"/>
          </p:nvPr>
        </p:nvSpPr>
        <p:spPr>
          <a:xfrm>
            <a:off x="4716016" y="1268760"/>
            <a:ext cx="4322551" cy="1704976"/>
          </a:xfrm>
        </p:spPr>
        <p:txBody>
          <a:bodyPr/>
          <a:lstStyle/>
          <a:p>
            <a:pPr marL="0" indent="0">
              <a:buNone/>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主要问题：</a:t>
            </a:r>
            <a:r>
              <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核物质</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EOS</a:t>
            </a:r>
            <a:r>
              <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强子</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夸克相变；</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QGP</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的探测及其性</a:t>
            </a:r>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质；</a:t>
            </a:r>
            <a:r>
              <a:rPr lang="zh-CN" altLang="en-US" sz="24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临界点的寻找与确认</a:t>
            </a:r>
            <a:r>
              <a:rPr lang="en-US" altLang="zh-CN" sz="2400"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Picture 12" descr="water_phase">
            <a:extLst>
              <a:ext uri="{FF2B5EF4-FFF2-40B4-BE49-F238E27FC236}">
                <a16:creationId xmlns:a16="http://schemas.microsoft.com/office/drawing/2014/main" xmlns="" id="{CEE56565-A353-44EE-9EAB-DD6BCD5FDF3B}"/>
              </a:ext>
            </a:extLst>
          </p:cNvPr>
          <p:cNvPicPr>
            <a:picLocks noChangeAspect="1" noChangeArrowheads="1"/>
          </p:cNvPicPr>
          <p:nvPr/>
        </p:nvPicPr>
        <p:blipFill>
          <a:blip r:embed="rId5"/>
          <a:srcRect/>
          <a:stretch>
            <a:fillRect/>
          </a:stretch>
        </p:blipFill>
        <p:spPr bwMode="auto">
          <a:xfrm>
            <a:off x="0" y="4221087"/>
            <a:ext cx="3374951" cy="2608741"/>
          </a:xfrm>
          <a:prstGeom prst="rect">
            <a:avLst/>
          </a:prstGeom>
          <a:noFill/>
          <a:ln w="9525">
            <a:noFill/>
            <a:miter lim="800000"/>
            <a:headEnd/>
            <a:tailEnd/>
          </a:ln>
        </p:spPr>
      </p:pic>
    </p:spTree>
    <p:extLst>
      <p:ext uri="{BB962C8B-B14F-4D97-AF65-F5344CB8AC3E}">
        <p14:creationId xmlns:p14="http://schemas.microsoft.com/office/powerpoint/2010/main" val="2287300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65367</TotalTime>
  <Words>8979</Words>
  <Application>Microsoft Office PowerPoint</Application>
  <PresentationFormat>全屏显示(4:3)</PresentationFormat>
  <Paragraphs>860</Paragraphs>
  <Slides>87</Slides>
  <Notes>33</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87</vt:i4>
      </vt:variant>
    </vt:vector>
  </HeadingPairs>
  <TitlesOfParts>
    <vt:vector size="89" baseType="lpstr">
      <vt:lpstr>Office 主题</vt:lpstr>
      <vt:lpstr>Equation</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目录</vt:lpstr>
      <vt:lpstr>PowerPoint 演示文稿</vt:lpstr>
      <vt:lpstr>PowerPoint 演示文稿</vt:lpstr>
      <vt:lpstr>现代探测器的测量任务：观测量</vt:lpstr>
      <vt:lpstr>单粒子运动学量和Lorentz不变谱</vt:lpstr>
      <vt:lpstr>单粒子运动学量和Lorentz不变谱</vt:lpstr>
      <vt:lpstr>单粒子运动学量和Lorentz不变谱</vt:lpstr>
      <vt:lpstr>反应产物的相空间分布和多重性分布</vt:lpstr>
      <vt:lpstr>CSR能区重离子碰撞研究的物理目标和反应特点</vt:lpstr>
      <vt:lpstr>反应产物的特征</vt:lpstr>
      <vt:lpstr>如何表征一次碰撞？</vt:lpstr>
      <vt:lpstr>粒子多重性的分布特征</vt:lpstr>
      <vt:lpstr>多重性的获得和中心度的确定</vt:lpstr>
      <vt:lpstr>目录</vt:lpstr>
      <vt:lpstr>探测机的物理基础：粒子与物质相互作用</vt:lpstr>
      <vt:lpstr>能损的定义和机制</vt:lpstr>
      <vt:lpstr>PowerPoint 演示文稿</vt:lpstr>
      <vt:lpstr>Bohr’s calculation</vt:lpstr>
      <vt:lpstr>带电粒子电离能损的Bethe-Bloch 公式 </vt:lpstr>
      <vt:lpstr>PowerPoint 演示文稿</vt:lpstr>
      <vt:lpstr>dE/dx 分布的性质</vt:lpstr>
      <vt:lpstr>PowerPoint 演示文稿</vt:lpstr>
      <vt:lpstr>PowerPoint 演示文稿</vt:lpstr>
      <vt:lpstr>PowerPoint 演示文稿</vt:lpstr>
      <vt:lpstr>韧致辐射（Bremsstrahlung）</vt:lpstr>
      <vt:lpstr>PowerPoint 演示文稿</vt:lpstr>
      <vt:lpstr>PowerPoint 演示文稿</vt:lpstr>
      <vt:lpstr>Čerenkov辐射</vt:lpstr>
      <vt:lpstr>Čerenkov辐射的应用高能中微子探测</vt:lpstr>
      <vt:lpstr>目录</vt:lpstr>
      <vt:lpstr>中高能核物理中的粒子探测</vt:lpstr>
      <vt:lpstr>中高能核物理中的粒子探测</vt:lpstr>
      <vt:lpstr>问题：在一个均匀电场中，引入几个电子，会发生什么现象？</vt:lpstr>
      <vt:lpstr>PowerPoint 演示文稿</vt:lpstr>
      <vt:lpstr>粒子在气体中的漂移运动</vt:lpstr>
      <vt:lpstr>电子漂移速度随约化场强的关系</vt:lpstr>
      <vt:lpstr>磁场的效应</vt:lpstr>
      <vt:lpstr>磁场的效应</vt:lpstr>
      <vt:lpstr>两种特殊情形</vt:lpstr>
      <vt:lpstr>两种特殊情形</vt:lpstr>
      <vt:lpstr>动量分辨的影响因素 I： Sagitta</vt:lpstr>
      <vt:lpstr>PowerPoint 演示文稿</vt:lpstr>
      <vt:lpstr>PowerPoint 演示文稿</vt:lpstr>
      <vt:lpstr>PowerPoint 演示文稿</vt:lpstr>
      <vt:lpstr>PowerPoint 演示文稿</vt:lpstr>
      <vt:lpstr>时间投影室TPC </vt:lpstr>
      <vt:lpstr>PowerPoint 演示文稿</vt:lpstr>
      <vt:lpstr>PowerPoint 演示文稿</vt:lpstr>
      <vt:lpstr>PowerPoint 演示文稿</vt:lpstr>
      <vt:lpstr>如何设计一个大型探测器（简单介绍）</vt:lpstr>
      <vt:lpstr>目录</vt:lpstr>
      <vt:lpstr>PowerPoint 演示文稿</vt:lpstr>
      <vt:lpstr>HIRFL-CSR energy region is preferential for Esym() studies</vt:lpstr>
      <vt:lpstr>What do we need for a detector?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六、小结</vt:lpstr>
      <vt:lpstr>PowerPoint 演示文稿</vt:lpstr>
      <vt:lpstr>PowerPoint 演示文稿</vt:lpstr>
      <vt:lpstr>PowerPoint 演示文稿</vt:lpstr>
      <vt:lpstr>PowerPoint 演示文稿</vt:lpstr>
      <vt:lpstr>和物质相互作用</vt:lpstr>
      <vt:lpstr>指数衰减率</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zhigang</dc:creator>
  <cp:lastModifiedBy>xb21cn</cp:lastModifiedBy>
  <cp:revision>553</cp:revision>
  <dcterms:created xsi:type="dcterms:W3CDTF">2011-12-27T23:24:23Z</dcterms:created>
  <dcterms:modified xsi:type="dcterms:W3CDTF">2021-07-12T05:24:08Z</dcterms:modified>
</cp:coreProperties>
</file>