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99" r:id="rId4"/>
    <p:sldMasterId id="2147483711" r:id="rId5"/>
  </p:sldMasterIdLst>
  <p:sldIdLst>
    <p:sldId id="256" r:id="rId6"/>
    <p:sldId id="257" r:id="rId7"/>
    <p:sldId id="354" r:id="rId8"/>
    <p:sldId id="355" r:id="rId9"/>
    <p:sldId id="356" r:id="rId10"/>
    <p:sldId id="357" r:id="rId11"/>
    <p:sldId id="358" r:id="rId12"/>
    <p:sldId id="359" r:id="rId13"/>
    <p:sldId id="360" r:id="rId14"/>
    <p:sldId id="361" r:id="rId15"/>
    <p:sldId id="362" r:id="rId16"/>
    <p:sldId id="363" r:id="rId17"/>
    <p:sldId id="364" r:id="rId18"/>
    <p:sldId id="365" r:id="rId19"/>
    <p:sldId id="366" r:id="rId20"/>
    <p:sldId id="367" r:id="rId21"/>
    <p:sldId id="368" r:id="rId22"/>
    <p:sldId id="369" r:id="rId23"/>
    <p:sldId id="370" r:id="rId24"/>
    <p:sldId id="371" r:id="rId25"/>
    <p:sldId id="372" r:id="rId26"/>
    <p:sldId id="373" r:id="rId27"/>
    <p:sldId id="374" r:id="rId28"/>
    <p:sldId id="375" r:id="rId29"/>
    <p:sldId id="376" r:id="rId30"/>
    <p:sldId id="377" r:id="rId31"/>
    <p:sldId id="380" r:id="rId32"/>
    <p:sldId id="381" r:id="rId33"/>
    <p:sldId id="382" r:id="rId34"/>
    <p:sldId id="539" r:id="rId35"/>
    <p:sldId id="536" r:id="rId36"/>
    <p:sldId id="535" r:id="rId37"/>
    <p:sldId id="540" r:id="rId38"/>
    <p:sldId id="384" r:id="rId39"/>
    <p:sldId id="385" r:id="rId40"/>
    <p:sldId id="386" r:id="rId41"/>
    <p:sldId id="387" r:id="rId42"/>
    <p:sldId id="388" r:id="rId43"/>
    <p:sldId id="389" r:id="rId44"/>
    <p:sldId id="390" r:id="rId45"/>
    <p:sldId id="391" r:id="rId46"/>
    <p:sldId id="537" r:id="rId47"/>
    <p:sldId id="538" r:id="rId48"/>
    <p:sldId id="392" r:id="rId49"/>
    <p:sldId id="393" r:id="rId50"/>
    <p:sldId id="1312" r:id="rId51"/>
    <p:sldId id="394" r:id="rId52"/>
    <p:sldId id="395" r:id="rId53"/>
    <p:sldId id="396" r:id="rId54"/>
    <p:sldId id="397" r:id="rId55"/>
    <p:sldId id="398" r:id="rId56"/>
    <p:sldId id="399" r:id="rId57"/>
    <p:sldId id="400" r:id="rId58"/>
    <p:sldId id="401" r:id="rId59"/>
    <p:sldId id="402" r:id="rId60"/>
    <p:sldId id="403" r:id="rId61"/>
    <p:sldId id="404" r:id="rId62"/>
    <p:sldId id="405" r:id="rId63"/>
    <p:sldId id="288" r:id="rId64"/>
    <p:sldId id="335" r:id="rId65"/>
    <p:sldId id="289" r:id="rId66"/>
    <p:sldId id="290" r:id="rId67"/>
    <p:sldId id="348" r:id="rId68"/>
    <p:sldId id="349" r:id="rId69"/>
    <p:sldId id="350" r:id="rId70"/>
    <p:sldId id="351" r:id="rId71"/>
    <p:sldId id="352" r:id="rId72"/>
    <p:sldId id="420" r:id="rId73"/>
    <p:sldId id="421" r:id="rId74"/>
    <p:sldId id="422" r:id="rId75"/>
    <p:sldId id="407" r:id="rId76"/>
    <p:sldId id="427" r:id="rId77"/>
    <p:sldId id="434" r:id="rId78"/>
    <p:sldId id="436" r:id="rId79"/>
    <p:sldId id="527" r:id="rId80"/>
    <p:sldId id="461" r:id="rId81"/>
    <p:sldId id="462" r:id="rId82"/>
    <p:sldId id="466" r:id="rId83"/>
    <p:sldId id="467" r:id="rId84"/>
    <p:sldId id="468" r:id="rId85"/>
    <p:sldId id="469" r:id="rId86"/>
    <p:sldId id="470" r:id="rId87"/>
    <p:sldId id="472" r:id="rId88"/>
    <p:sldId id="473" r:id="rId89"/>
    <p:sldId id="476" r:id="rId90"/>
    <p:sldId id="478" r:id="rId91"/>
    <p:sldId id="481" r:id="rId92"/>
    <p:sldId id="528" r:id="rId93"/>
    <p:sldId id="529" r:id="rId94"/>
    <p:sldId id="530" r:id="rId95"/>
    <p:sldId id="531" r:id="rId96"/>
    <p:sldId id="513" r:id="rId97"/>
    <p:sldId id="514" r:id="rId98"/>
    <p:sldId id="515" r:id="rId99"/>
    <p:sldId id="516" r:id="rId100"/>
    <p:sldId id="517" r:id="rId101"/>
    <p:sldId id="518" r:id="rId102"/>
    <p:sldId id="519" r:id="rId103"/>
    <p:sldId id="520" r:id="rId104"/>
    <p:sldId id="521" r:id="rId105"/>
    <p:sldId id="522" r:id="rId106"/>
    <p:sldId id="523" r:id="rId107"/>
    <p:sldId id="524" r:id="rId108"/>
    <p:sldId id="525" r:id="rId109"/>
    <p:sldId id="526" r:id="rId110"/>
    <p:sldId id="532" r:id="rId111"/>
    <p:sldId id="533" r:id="rId112"/>
    <p:sldId id="534" r:id="rId113"/>
    <p:sldId id="294" r:id="rId114"/>
    <p:sldId id="341" r:id="rId115"/>
    <p:sldId id="494" r:id="rId116"/>
    <p:sldId id="495" r:id="rId117"/>
    <p:sldId id="496" r:id="rId118"/>
    <p:sldId id="497" r:id="rId119"/>
    <p:sldId id="541" r:id="rId120"/>
    <p:sldId id="499" r:id="rId121"/>
    <p:sldId id="500" r:id="rId122"/>
    <p:sldId id="542" r:id="rId123"/>
    <p:sldId id="501" r:id="rId124"/>
    <p:sldId id="502" r:id="rId125"/>
    <p:sldId id="503" r:id="rId126"/>
    <p:sldId id="504" r:id="rId127"/>
    <p:sldId id="505" r:id="rId128"/>
    <p:sldId id="506" r:id="rId129"/>
    <p:sldId id="507" r:id="rId130"/>
    <p:sldId id="508" r:id="rId131"/>
    <p:sldId id="509" r:id="rId132"/>
    <p:sldId id="510" r:id="rId133"/>
    <p:sldId id="512" r:id="rId134"/>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6" d="100"/>
          <a:sy n="96" d="100"/>
        </p:scale>
        <p:origin x="1070" y="5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tableStyles" Target="tableStyle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presProps" Target="presProp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image" Target="../media/image1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3691FFB2-51BD-4434-BA68-F67007AB5E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0201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1C570C39-BDA6-4A81-BF3E-EB465FD2A3C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93457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AB69325C-D6C2-4BBD-B27B-2EFE5E85703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358147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02793320-FB61-4705-B54B-DDDF76FE540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61765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endParaRPr lang="en-US" altLang="zh-CN">
              <a:solidFill>
                <a:srgbClr val="000000"/>
              </a:solidFill>
            </a:endParaRPr>
          </a:p>
        </p:txBody>
      </p:sp>
      <p:sp>
        <p:nvSpPr>
          <p:cNvPr id="8" name="页脚占位符 7"/>
          <p:cNvSpPr>
            <a:spLocks noGrp="1"/>
          </p:cNvSpPr>
          <p:nvPr>
            <p:ph type="ftr" sz="quarter" idx="11"/>
          </p:nvPr>
        </p:nvSpPr>
        <p:spPr/>
        <p:txBody>
          <a:bodyPr/>
          <a:lstStyle>
            <a:lvl1pPr>
              <a:defRPr/>
            </a:lvl1pPr>
          </a:lstStyle>
          <a:p>
            <a:endParaRPr lang="en-US" altLang="zh-CN">
              <a:solidFill>
                <a:srgbClr val="000000"/>
              </a:solidFill>
            </a:endParaRPr>
          </a:p>
        </p:txBody>
      </p:sp>
      <p:sp>
        <p:nvSpPr>
          <p:cNvPr id="9" name="灯片编号占位符 8"/>
          <p:cNvSpPr>
            <a:spLocks noGrp="1"/>
          </p:cNvSpPr>
          <p:nvPr>
            <p:ph type="sldNum" sz="quarter" idx="12"/>
          </p:nvPr>
        </p:nvSpPr>
        <p:spPr/>
        <p:txBody>
          <a:bodyPr/>
          <a:lstStyle>
            <a:lvl1pPr>
              <a:defRPr/>
            </a:lvl1pPr>
          </a:lstStyle>
          <a:p>
            <a:fld id="{7CC74EBC-B480-4D21-8857-75139B85485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62915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endParaRPr lang="en-US"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endParaRPr lang="en-US" altLang="zh-CN">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BFF5514E-2742-4BF2-AD7A-68D649A48DC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6286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solidFill>
                <a:srgbClr val="000000"/>
              </a:solidFill>
            </a:endParaRPr>
          </a:p>
        </p:txBody>
      </p:sp>
      <p:sp>
        <p:nvSpPr>
          <p:cNvPr id="3" name="页脚占位符 2"/>
          <p:cNvSpPr>
            <a:spLocks noGrp="1"/>
          </p:cNvSpPr>
          <p:nvPr>
            <p:ph type="ftr" sz="quarter" idx="11"/>
          </p:nvPr>
        </p:nvSpPr>
        <p:spPr/>
        <p:txBody>
          <a:bodyPr/>
          <a:lstStyle>
            <a:lvl1pPr>
              <a:defRPr/>
            </a:lvl1pPr>
          </a:lstStyle>
          <a:p>
            <a:endParaRPr lang="en-US" altLang="zh-CN">
              <a:solidFill>
                <a:srgbClr val="000000"/>
              </a:solidFill>
            </a:endParaRPr>
          </a:p>
        </p:txBody>
      </p:sp>
      <p:sp>
        <p:nvSpPr>
          <p:cNvPr id="4" name="灯片编号占位符 3"/>
          <p:cNvSpPr>
            <a:spLocks noGrp="1"/>
          </p:cNvSpPr>
          <p:nvPr>
            <p:ph type="sldNum" sz="quarter" idx="12"/>
          </p:nvPr>
        </p:nvSpPr>
        <p:spPr/>
        <p:txBody>
          <a:bodyPr/>
          <a:lstStyle>
            <a:lvl1pPr>
              <a:defRPr/>
            </a:lvl1pPr>
          </a:lstStyle>
          <a:p>
            <a:fld id="{B5193447-A634-4ADE-826A-3F6152E99AF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105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DD213881-2035-4FCD-8C69-9FBA94313BE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65206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B68A7118-37DD-46A6-851D-545847B1BB7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828097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954B5625-6EE1-42B7-ACDE-B25708E7323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63660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2432ED3F-1C28-4061-A1E0-82554E6F84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51196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600200"/>
            <a:ext cx="40386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6245225"/>
            <a:ext cx="2133600" cy="476250"/>
          </a:xfrm>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a:xfrm>
            <a:off x="3124200" y="6245225"/>
            <a:ext cx="2895600" cy="476250"/>
          </a:xfrm>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a:xfrm>
            <a:off x="6553200" y="6245225"/>
            <a:ext cx="2133600" cy="476250"/>
          </a:xfrm>
        </p:spPr>
        <p:txBody>
          <a:bodyPr/>
          <a:lstStyle>
            <a:lvl1pPr>
              <a:defRPr/>
            </a:lvl1pPr>
          </a:lstStyle>
          <a:p>
            <a:fld id="{33EB9EA2-00B9-4C9E-B2C9-90209C6B18C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032956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FC3C022F-DFBB-4257-96DB-5D6B99703F9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91113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A576FE4B-CB3F-4C54-96F6-3AA279B0D6D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349640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6CB6BF54-5B6A-4E3C-85AC-3E91DFA5F98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809478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18732635-67EB-4A0E-9906-204DA6736A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94662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endParaRPr lang="en-US" altLang="zh-CN">
              <a:solidFill>
                <a:srgbClr val="000000"/>
              </a:solidFill>
            </a:endParaRPr>
          </a:p>
        </p:txBody>
      </p:sp>
      <p:sp>
        <p:nvSpPr>
          <p:cNvPr id="8" name="页脚占位符 7"/>
          <p:cNvSpPr>
            <a:spLocks noGrp="1"/>
          </p:cNvSpPr>
          <p:nvPr>
            <p:ph type="ftr" sz="quarter" idx="11"/>
          </p:nvPr>
        </p:nvSpPr>
        <p:spPr/>
        <p:txBody>
          <a:bodyPr/>
          <a:lstStyle>
            <a:lvl1pPr>
              <a:defRPr/>
            </a:lvl1pPr>
          </a:lstStyle>
          <a:p>
            <a:endParaRPr lang="en-US" altLang="zh-CN">
              <a:solidFill>
                <a:srgbClr val="000000"/>
              </a:solidFill>
            </a:endParaRPr>
          </a:p>
        </p:txBody>
      </p:sp>
      <p:sp>
        <p:nvSpPr>
          <p:cNvPr id="9" name="灯片编号占位符 8"/>
          <p:cNvSpPr>
            <a:spLocks noGrp="1"/>
          </p:cNvSpPr>
          <p:nvPr>
            <p:ph type="sldNum" sz="quarter" idx="12"/>
          </p:nvPr>
        </p:nvSpPr>
        <p:spPr/>
        <p:txBody>
          <a:bodyPr/>
          <a:lstStyle>
            <a:lvl1pPr>
              <a:defRPr/>
            </a:lvl1pPr>
          </a:lstStyle>
          <a:p>
            <a:fld id="{86BC3317-0D9B-4AFC-B397-FC528D386F4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323097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endParaRPr lang="en-US"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endParaRPr lang="en-US" altLang="zh-CN">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1595261E-143A-44C2-8173-9FF6C628A6C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42075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solidFill>
                <a:srgbClr val="000000"/>
              </a:solidFill>
            </a:endParaRPr>
          </a:p>
        </p:txBody>
      </p:sp>
      <p:sp>
        <p:nvSpPr>
          <p:cNvPr id="3" name="页脚占位符 2"/>
          <p:cNvSpPr>
            <a:spLocks noGrp="1"/>
          </p:cNvSpPr>
          <p:nvPr>
            <p:ph type="ftr" sz="quarter" idx="11"/>
          </p:nvPr>
        </p:nvSpPr>
        <p:spPr/>
        <p:txBody>
          <a:bodyPr/>
          <a:lstStyle>
            <a:lvl1pPr>
              <a:defRPr/>
            </a:lvl1pPr>
          </a:lstStyle>
          <a:p>
            <a:endParaRPr lang="en-US" altLang="zh-CN">
              <a:solidFill>
                <a:srgbClr val="000000"/>
              </a:solidFill>
            </a:endParaRPr>
          </a:p>
        </p:txBody>
      </p:sp>
      <p:sp>
        <p:nvSpPr>
          <p:cNvPr id="4" name="灯片编号占位符 3"/>
          <p:cNvSpPr>
            <a:spLocks noGrp="1"/>
          </p:cNvSpPr>
          <p:nvPr>
            <p:ph type="sldNum" sz="quarter" idx="12"/>
          </p:nvPr>
        </p:nvSpPr>
        <p:spPr/>
        <p:txBody>
          <a:bodyPr/>
          <a:lstStyle>
            <a:lvl1pPr>
              <a:defRPr/>
            </a:lvl1pPr>
          </a:lstStyle>
          <a:p>
            <a:fld id="{FC869AC9-755F-4AFD-BE60-7C2490683BD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39143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B8972A16-C377-40F7-883B-003306CE681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1814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A2BA9942-C201-4424-B292-F6C651506D9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50463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F029547D-CA81-4D4E-ABCC-C43AF745DF3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844223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8670D2FF-5FC5-4746-B962-6927B3508CF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09237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600200"/>
            <a:ext cx="40386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6245225"/>
            <a:ext cx="2133600" cy="476250"/>
          </a:xfrm>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a:xfrm>
            <a:off x="3124200" y="6245225"/>
            <a:ext cx="2895600" cy="476250"/>
          </a:xfrm>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a:xfrm>
            <a:off x="6553200" y="6245225"/>
            <a:ext cx="2133600" cy="476250"/>
          </a:xfrm>
        </p:spPr>
        <p:txBody>
          <a:bodyPr/>
          <a:lstStyle>
            <a:lvl1pPr>
              <a:defRPr/>
            </a:lvl1pPr>
          </a:lstStyle>
          <a:p>
            <a:fld id="{637BA120-6993-4F0C-92E0-4740B8DCC73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564700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Ref idx="1003">
        <a:schemeClr val="bg1"/>
      </p:bgRef>
    </p:bg>
    <p:spTree>
      <p:nvGrpSpPr>
        <p:cNvPr id="1" name=""/>
        <p:cNvGrpSpPr/>
        <p:nvPr/>
      </p:nvGrpSpPr>
      <p:grpSpPr>
        <a:xfrm>
          <a:off x="0" y="0"/>
          <a:ext cx="0" cy="0"/>
          <a:chOff x="0" y="0"/>
          <a:chExt cx="0" cy="0"/>
        </a:xfrm>
      </p:grpSpPr>
      <p:sp>
        <p:nvSpPr>
          <p:cNvPr id="12" name="矩形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3" name="圆角矩形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副标题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a:t>单击此处编辑母版副标题样式</a:t>
            </a:r>
            <a:endParaRPr kumimoji="0" lang="en-US"/>
          </a:p>
        </p:txBody>
      </p:sp>
      <p:sp>
        <p:nvSpPr>
          <p:cNvPr id="28" name="日期占位符 27"/>
          <p:cNvSpPr>
            <a:spLocks noGrp="1"/>
          </p:cNvSpPr>
          <p:nvPr>
            <p:ph type="dt" sz="half" idx="10"/>
          </p:nvPr>
        </p:nvSpPr>
        <p:spPr/>
        <p:txBody>
          <a:bodyPr/>
          <a:lstStyle/>
          <a:p>
            <a:fld id="{530820CF-B880-4189-942D-D702A7CBA730}" type="datetimeFigureOut">
              <a:rPr lang="zh-CN" altLang="en-US" smtClean="0">
                <a:solidFill>
                  <a:srgbClr val="696464"/>
                </a:solidFill>
              </a:rPr>
              <a:pPr/>
              <a:t>2021/7/13</a:t>
            </a:fld>
            <a:endParaRPr lang="zh-CN" altLang="en-US">
              <a:solidFill>
                <a:srgbClr val="696464"/>
              </a:solidFill>
            </a:endParaRPr>
          </a:p>
        </p:txBody>
      </p:sp>
      <p:sp>
        <p:nvSpPr>
          <p:cNvPr id="17" name="页脚占位符 16"/>
          <p:cNvSpPr>
            <a:spLocks noGrp="1"/>
          </p:cNvSpPr>
          <p:nvPr>
            <p:ph type="ftr" sz="quarter" idx="11"/>
          </p:nvPr>
        </p:nvSpPr>
        <p:spPr/>
        <p:txBody>
          <a:bodyPr/>
          <a:lstStyle/>
          <a:p>
            <a:endParaRPr lang="zh-CN" altLang="en-US">
              <a:solidFill>
                <a:srgbClr val="696464"/>
              </a:solidFill>
            </a:endParaRPr>
          </a:p>
        </p:txBody>
      </p:sp>
      <p:sp>
        <p:nvSpPr>
          <p:cNvPr id="29" name="灯片编号占位符 28"/>
          <p:cNvSpPr>
            <a:spLocks noGrp="1"/>
          </p:cNvSpPr>
          <p:nvPr>
            <p:ph type="sldNum" sz="quarter" idx="12"/>
          </p:nvPr>
        </p:nvSpPr>
        <p:spPr/>
        <p:txBody>
          <a:bodyPr lIns="0" tIns="0" rIns="0" bIns="0">
            <a:noAutofit/>
          </a:bodyPr>
          <a:lstStyle>
            <a:lvl1pPr>
              <a:defRPr sz="1400">
                <a:solidFill>
                  <a:srgbClr val="FFFFFF"/>
                </a:solidFill>
              </a:defRPr>
            </a:lvl1pPr>
          </a:lstStyle>
          <a:p>
            <a:fld id="{0C913308-F349-4B6D-A68A-DD1791B4A57B}" type="slidenum">
              <a:rPr lang="zh-CN" altLang="en-US" smtClean="0"/>
              <a:pPr/>
              <a:t>‹#›</a:t>
            </a:fld>
            <a:endParaRPr lang="zh-CN" altLang="en-US"/>
          </a:p>
        </p:txBody>
      </p:sp>
      <p:sp>
        <p:nvSpPr>
          <p:cNvPr id="7" name="矩形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矩形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矩形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标题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zh-CN" altLang="en-US"/>
              <a:t>单击此处编辑母版标题样式</a:t>
            </a:r>
            <a:endParaRPr kumimoji="0" lang="en-US"/>
          </a:p>
        </p:txBody>
      </p:sp>
    </p:spTree>
    <p:extLst>
      <p:ext uri="{BB962C8B-B14F-4D97-AF65-F5344CB8AC3E}">
        <p14:creationId xmlns:p14="http://schemas.microsoft.com/office/powerpoint/2010/main" val="1719221113"/>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srgbClr val="696464"/>
                </a:solidFill>
              </a:rPr>
              <a:pPr/>
              <a:t>2021/7/13</a:t>
            </a:fld>
            <a:endParaRPr lang="zh-CN" altLang="en-US">
              <a:solidFill>
                <a:srgbClr val="696464"/>
              </a:solidFill>
            </a:endParaRPr>
          </a:p>
        </p:txBody>
      </p:sp>
      <p:sp>
        <p:nvSpPr>
          <p:cNvPr id="5" name="页脚占位符 4"/>
          <p:cNvSpPr>
            <a:spLocks noGrp="1"/>
          </p:cNvSpPr>
          <p:nvPr>
            <p:ph type="ftr" sz="quarter" idx="11"/>
          </p:nvPr>
        </p:nvSpPr>
        <p:spPr/>
        <p:txBody>
          <a:bodyPr/>
          <a:lstStyle/>
          <a:p>
            <a:endParaRPr lang="zh-CN" altLang="en-US">
              <a:solidFill>
                <a:srgbClr val="696464"/>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8" name="内容占位符 7"/>
          <p:cNvSpPr>
            <a:spLocks noGrp="1"/>
          </p:cNvSpPr>
          <p:nvPr>
            <p:ph sz="quarter" idx="1"/>
          </p:nvPr>
        </p:nvSpPr>
        <p:spPr>
          <a:xfrm>
            <a:off x="914400" y="1447800"/>
            <a:ext cx="7772400" cy="4572000"/>
          </a:xfrm>
        </p:spPr>
        <p:txBody>
          <a:bodyPr vert="horz"/>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26901227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节标题">
    <p:bg>
      <p:bgRef idx="1003">
        <a:schemeClr val="bg1"/>
      </p:bgRef>
    </p:bg>
    <p:spTree>
      <p:nvGrpSpPr>
        <p:cNvPr id="1" name=""/>
        <p:cNvGrpSpPr/>
        <p:nvPr/>
      </p:nvGrpSpPr>
      <p:grpSpPr>
        <a:xfrm>
          <a:off x="0" y="0"/>
          <a:ext cx="0" cy="0"/>
          <a:chOff x="0" y="0"/>
          <a:chExt cx="0" cy="0"/>
        </a:xfrm>
      </p:grpSpPr>
      <p:sp>
        <p:nvSpPr>
          <p:cNvPr id="11" name="矩形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0" name="圆角矩形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标题 1"/>
          <p:cNvSpPr>
            <a:spLocks noGrp="1"/>
          </p:cNvSpPr>
          <p:nvPr>
            <p:ph type="title"/>
          </p:nvPr>
        </p:nvSpPr>
        <p:spPr>
          <a:xfrm>
            <a:off x="722313" y="952500"/>
            <a:ext cx="7772400" cy="1362075"/>
          </a:xfrm>
        </p:spPr>
        <p:txBody>
          <a:bodyPr anchor="b" anchorCtr="0"/>
          <a:lstStyle>
            <a:lvl1pPr algn="l">
              <a:buNone/>
              <a:defRPr sz="4000" b="0" cap="none"/>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srgbClr val="696464"/>
                </a:solidFill>
              </a:rPr>
              <a:pPr/>
              <a:t>2021/7/13</a:t>
            </a:fld>
            <a:endParaRPr lang="zh-CN" altLang="en-US">
              <a:solidFill>
                <a:srgbClr val="696464"/>
              </a:solidFill>
            </a:endParaRPr>
          </a:p>
        </p:txBody>
      </p:sp>
      <p:sp>
        <p:nvSpPr>
          <p:cNvPr id="5" name="页脚占位符 4"/>
          <p:cNvSpPr>
            <a:spLocks noGrp="1"/>
          </p:cNvSpPr>
          <p:nvPr>
            <p:ph type="ftr" sz="quarter" idx="11"/>
          </p:nvPr>
        </p:nvSpPr>
        <p:spPr>
          <a:xfrm>
            <a:off x="800100" y="6172200"/>
            <a:ext cx="4000500" cy="457200"/>
          </a:xfrm>
        </p:spPr>
        <p:txBody>
          <a:bodyPr/>
          <a:lstStyle/>
          <a:p>
            <a:endParaRPr lang="zh-CN" altLang="en-US">
              <a:solidFill>
                <a:srgbClr val="696464"/>
              </a:solidFill>
            </a:endParaRPr>
          </a:p>
        </p:txBody>
      </p:sp>
      <p:sp>
        <p:nvSpPr>
          <p:cNvPr id="7" name="矩形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矩形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矩形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灯片编号占位符 5"/>
          <p:cNvSpPr>
            <a:spLocks noGrp="1"/>
          </p:cNvSpPr>
          <p:nvPr>
            <p:ph type="sldNum" sz="quarter" idx="12"/>
          </p:nvPr>
        </p:nvSpPr>
        <p:spPr>
          <a:xfrm>
            <a:off x="146304" y="6208776"/>
            <a:ext cx="457200" cy="457200"/>
          </a:xfrm>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2421667432"/>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srgbClr val="696464"/>
                </a:solidFill>
              </a:rPr>
              <a:pPr/>
              <a:t>2021/7/13</a:t>
            </a:fld>
            <a:endParaRPr lang="zh-CN" altLang="en-US">
              <a:solidFill>
                <a:srgbClr val="696464"/>
              </a:solidFill>
            </a:endParaRPr>
          </a:p>
        </p:txBody>
      </p:sp>
      <p:sp>
        <p:nvSpPr>
          <p:cNvPr id="6" name="页脚占位符 5"/>
          <p:cNvSpPr>
            <a:spLocks noGrp="1"/>
          </p:cNvSpPr>
          <p:nvPr>
            <p:ph type="ftr" sz="quarter" idx="11"/>
          </p:nvPr>
        </p:nvSpPr>
        <p:spPr/>
        <p:txBody>
          <a:bodyPr/>
          <a:lstStyle/>
          <a:p>
            <a:endParaRPr lang="zh-CN" altLang="en-US">
              <a:solidFill>
                <a:srgbClr val="696464"/>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9" name="内容占位符 8"/>
          <p:cNvSpPr>
            <a:spLocks noGrp="1"/>
          </p:cNvSpPr>
          <p:nvPr>
            <p:ph sz="quarter" idx="1"/>
          </p:nvPr>
        </p:nvSpPr>
        <p:spPr>
          <a:xfrm>
            <a:off x="914400" y="1447800"/>
            <a:ext cx="3749040" cy="4572000"/>
          </a:xfrm>
        </p:spPr>
        <p:txBody>
          <a:bodyPr vert="horz"/>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11" name="内容占位符 10"/>
          <p:cNvSpPr>
            <a:spLocks noGrp="1"/>
          </p:cNvSpPr>
          <p:nvPr>
            <p:ph sz="quarter" idx="2"/>
          </p:nvPr>
        </p:nvSpPr>
        <p:spPr>
          <a:xfrm>
            <a:off x="4933950" y="1447800"/>
            <a:ext cx="3749040" cy="4572000"/>
          </a:xfrm>
        </p:spPr>
        <p:txBody>
          <a:bodyPr vert="horz"/>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2956773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2021/7/13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914400" y="273050"/>
            <a:ext cx="7772400" cy="1143000"/>
          </a:xfrm>
        </p:spPr>
        <p:txBody>
          <a:bodyPr anchor="b" anchorCtr="0"/>
          <a:lstStyle>
            <a:lvl1pPr>
              <a:defRPr/>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p>
        </p:txBody>
      </p:sp>
      <p:sp>
        <p:nvSpPr>
          <p:cNvPr id="4" name="文本占位符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srgbClr val="696464"/>
                </a:solidFill>
              </a:rPr>
              <a:pPr/>
              <a:t>2021/7/13</a:t>
            </a:fld>
            <a:endParaRPr lang="zh-CN" altLang="en-US">
              <a:solidFill>
                <a:srgbClr val="696464"/>
              </a:solidFill>
            </a:endParaRPr>
          </a:p>
        </p:txBody>
      </p:sp>
      <p:sp>
        <p:nvSpPr>
          <p:cNvPr id="8" name="页脚占位符 7"/>
          <p:cNvSpPr>
            <a:spLocks noGrp="1"/>
          </p:cNvSpPr>
          <p:nvPr>
            <p:ph type="ftr" sz="quarter" idx="11"/>
          </p:nvPr>
        </p:nvSpPr>
        <p:spPr/>
        <p:txBody>
          <a:bodyPr/>
          <a:lstStyle/>
          <a:p>
            <a:endParaRPr lang="zh-CN" altLang="en-US">
              <a:solidFill>
                <a:srgbClr val="696464"/>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11" name="内容占位符 10"/>
          <p:cNvSpPr>
            <a:spLocks noGrp="1"/>
          </p:cNvSpPr>
          <p:nvPr>
            <p:ph sz="half" idx="2"/>
          </p:nvPr>
        </p:nvSpPr>
        <p:spPr>
          <a:xfrm>
            <a:off x="914400" y="2247900"/>
            <a:ext cx="3733800" cy="3886200"/>
          </a:xfrm>
        </p:spPr>
        <p:txBody>
          <a:bodyPr vert="horz"/>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13" name="内容占位符 12"/>
          <p:cNvSpPr>
            <a:spLocks noGrp="1"/>
          </p:cNvSpPr>
          <p:nvPr>
            <p:ph sz="half" idx="4"/>
          </p:nvPr>
        </p:nvSpPr>
        <p:spPr>
          <a:xfrm>
            <a:off x="4953000" y="2247900"/>
            <a:ext cx="3733800" cy="3886200"/>
          </a:xfrm>
        </p:spPr>
        <p:txBody>
          <a:bodyPr vert="horz"/>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29537915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srgbClr val="696464"/>
                </a:solidFill>
              </a:rPr>
              <a:pPr/>
              <a:t>2021/7/13</a:t>
            </a:fld>
            <a:endParaRPr lang="zh-CN" altLang="en-US">
              <a:solidFill>
                <a:srgbClr val="696464"/>
              </a:solidFill>
            </a:endParaRPr>
          </a:p>
        </p:txBody>
      </p:sp>
      <p:sp>
        <p:nvSpPr>
          <p:cNvPr id="4" name="页脚占位符 3"/>
          <p:cNvSpPr>
            <a:spLocks noGrp="1"/>
          </p:cNvSpPr>
          <p:nvPr>
            <p:ph type="ftr" sz="quarter" idx="11"/>
          </p:nvPr>
        </p:nvSpPr>
        <p:spPr/>
        <p:txBody>
          <a:bodyPr/>
          <a:lstStyle/>
          <a:p>
            <a:endParaRPr lang="zh-CN" altLang="en-US">
              <a:solidFill>
                <a:srgbClr val="696464"/>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11176887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696464"/>
                </a:solidFill>
              </a:rPr>
              <a:pPr/>
              <a:t>2021/7/13</a:t>
            </a:fld>
            <a:endParaRPr lang="zh-CN" altLang="en-US">
              <a:solidFill>
                <a:srgbClr val="696464"/>
              </a:solidFill>
            </a:endParaRPr>
          </a:p>
        </p:txBody>
      </p:sp>
      <p:sp>
        <p:nvSpPr>
          <p:cNvPr id="3" name="页脚占位符 2"/>
          <p:cNvSpPr>
            <a:spLocks noGrp="1"/>
          </p:cNvSpPr>
          <p:nvPr>
            <p:ph type="ftr" sz="quarter" idx="11"/>
          </p:nvPr>
        </p:nvSpPr>
        <p:spPr/>
        <p:txBody>
          <a:bodyPr/>
          <a:lstStyle/>
          <a:p>
            <a:endParaRPr lang="zh-CN" altLang="en-US">
              <a:solidFill>
                <a:srgbClr val="696464"/>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28287901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8" name="矩形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9" name="圆角矩形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标题 1"/>
          <p:cNvSpPr>
            <a:spLocks noGrp="1"/>
          </p:cNvSpPr>
          <p:nvPr>
            <p:ph type="title"/>
          </p:nvPr>
        </p:nvSpPr>
        <p:spPr>
          <a:xfrm>
            <a:off x="914400" y="273050"/>
            <a:ext cx="7772400" cy="1143000"/>
          </a:xfrm>
        </p:spPr>
        <p:txBody>
          <a:bodyPr anchor="b" anchorCtr="0"/>
          <a:lstStyle>
            <a:lvl1pPr algn="l">
              <a:buNone/>
              <a:defRPr sz="4000" b="0"/>
            </a:lvl1pPr>
          </a:lstStyle>
          <a:p>
            <a:r>
              <a:rPr kumimoji="0" lang="zh-CN" altLang="en-US"/>
              <a:t>单击此处编辑母版标题样式</a:t>
            </a:r>
            <a:endParaRPr kumimoji="0" lang="en-US"/>
          </a:p>
        </p:txBody>
      </p:sp>
      <p:sp>
        <p:nvSpPr>
          <p:cNvPr id="3" name="文本占位符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srgbClr val="696464"/>
                </a:solidFill>
              </a:rPr>
              <a:pPr/>
              <a:t>2021/7/13</a:t>
            </a:fld>
            <a:endParaRPr lang="zh-CN" altLang="en-US">
              <a:solidFill>
                <a:srgbClr val="696464"/>
              </a:solidFill>
            </a:endParaRPr>
          </a:p>
        </p:txBody>
      </p:sp>
      <p:sp>
        <p:nvSpPr>
          <p:cNvPr id="6" name="页脚占位符 5"/>
          <p:cNvSpPr>
            <a:spLocks noGrp="1"/>
          </p:cNvSpPr>
          <p:nvPr>
            <p:ph type="ftr" sz="quarter" idx="11"/>
          </p:nvPr>
        </p:nvSpPr>
        <p:spPr/>
        <p:txBody>
          <a:bodyPr/>
          <a:lstStyle/>
          <a:p>
            <a:endParaRPr lang="zh-CN" altLang="en-US">
              <a:solidFill>
                <a:srgbClr val="696464"/>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11" name="内容占位符 10"/>
          <p:cNvSpPr>
            <a:spLocks noGrp="1"/>
          </p:cNvSpPr>
          <p:nvPr>
            <p:ph sz="quarter" idx="1"/>
          </p:nvPr>
        </p:nvSpPr>
        <p:spPr>
          <a:xfrm>
            <a:off x="2971800" y="1600200"/>
            <a:ext cx="5715000" cy="4495800"/>
          </a:xfrm>
        </p:spPr>
        <p:txBody>
          <a:bodyPr vert="horz"/>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29679551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zh-CN" altLang="en-US"/>
              <a:t>单击此处编辑母版标题样式</a:t>
            </a:r>
            <a:endParaRPr kumimoji="0" lang="en-US"/>
          </a:p>
        </p:txBody>
      </p:sp>
      <p:sp>
        <p:nvSpPr>
          <p:cNvPr id="4" name="文本占位符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srgbClr val="696464"/>
                </a:solidFill>
              </a:rPr>
              <a:pPr/>
              <a:t>2021/7/13</a:t>
            </a:fld>
            <a:endParaRPr lang="zh-CN" altLang="en-US">
              <a:solidFill>
                <a:srgbClr val="696464"/>
              </a:solidFill>
            </a:endParaRPr>
          </a:p>
        </p:txBody>
      </p:sp>
      <p:sp>
        <p:nvSpPr>
          <p:cNvPr id="6" name="页脚占位符 5"/>
          <p:cNvSpPr>
            <a:spLocks noGrp="1"/>
          </p:cNvSpPr>
          <p:nvPr>
            <p:ph type="ftr" sz="quarter" idx="11"/>
          </p:nvPr>
        </p:nvSpPr>
        <p:spPr>
          <a:xfrm>
            <a:off x="914400" y="6172200"/>
            <a:ext cx="3886200" cy="457200"/>
          </a:xfrm>
        </p:spPr>
        <p:txBody>
          <a:bodyPr/>
          <a:lstStyle/>
          <a:p>
            <a:endParaRPr lang="zh-CN" altLang="en-US">
              <a:solidFill>
                <a:srgbClr val="696464"/>
              </a:solidFill>
            </a:endParaRPr>
          </a:p>
        </p:txBody>
      </p:sp>
      <p:sp>
        <p:nvSpPr>
          <p:cNvPr id="7" name="灯片编号占位符 6"/>
          <p:cNvSpPr>
            <a:spLocks noGrp="1"/>
          </p:cNvSpPr>
          <p:nvPr>
            <p:ph type="sldNum" sz="quarter" idx="12"/>
          </p:nvPr>
        </p:nvSpPr>
        <p:spPr>
          <a:xfrm>
            <a:off x="146304" y="6208776"/>
            <a:ext cx="457200" cy="457200"/>
          </a:xfrm>
        </p:spPr>
        <p:txBody>
          <a:bodyPr/>
          <a:lstStyle/>
          <a:p>
            <a:fld id="{0C913308-F349-4B6D-A68A-DD1791B4A57B}" type="slidenum">
              <a:rPr lang="zh-CN" altLang="en-US" smtClean="0"/>
              <a:pPr/>
              <a:t>‹#›</a:t>
            </a:fld>
            <a:endParaRPr lang="zh-CN" altLang="en-US"/>
          </a:p>
        </p:txBody>
      </p:sp>
      <p:sp>
        <p:nvSpPr>
          <p:cNvPr id="11" name="矩形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矩形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矩形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 name="图片占位符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zh-CN" altLang="en-US"/>
              <a:t>单击图标添加图片</a:t>
            </a:r>
            <a:endParaRPr kumimoji="0" lang="en-US" dirty="0"/>
          </a:p>
        </p:txBody>
      </p:sp>
    </p:spTree>
    <p:extLst>
      <p:ext uri="{BB962C8B-B14F-4D97-AF65-F5344CB8AC3E}">
        <p14:creationId xmlns:p14="http://schemas.microsoft.com/office/powerpoint/2010/main" val="22105001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srgbClr val="696464"/>
                </a:solidFill>
              </a:rPr>
              <a:pPr/>
              <a:t>2021/7/13</a:t>
            </a:fld>
            <a:endParaRPr lang="zh-CN" altLang="en-US">
              <a:solidFill>
                <a:srgbClr val="696464"/>
              </a:solidFill>
            </a:endParaRPr>
          </a:p>
        </p:txBody>
      </p:sp>
      <p:sp>
        <p:nvSpPr>
          <p:cNvPr id="5" name="页脚占位符 4"/>
          <p:cNvSpPr>
            <a:spLocks noGrp="1"/>
          </p:cNvSpPr>
          <p:nvPr>
            <p:ph type="ftr" sz="quarter" idx="11"/>
          </p:nvPr>
        </p:nvSpPr>
        <p:spPr/>
        <p:txBody>
          <a:bodyPr/>
          <a:lstStyle/>
          <a:p>
            <a:endParaRPr lang="zh-CN" altLang="en-US">
              <a:solidFill>
                <a:srgbClr val="696464"/>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37189768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1"/>
            <a:ext cx="2011680" cy="5851525"/>
          </a:xfr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914400" y="274640"/>
            <a:ext cx="5562600" cy="5851525"/>
          </a:xfr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srgbClr val="696464"/>
                </a:solidFill>
              </a:rPr>
              <a:pPr/>
              <a:t>2021/7/13</a:t>
            </a:fld>
            <a:endParaRPr lang="zh-CN" altLang="en-US">
              <a:solidFill>
                <a:srgbClr val="696464"/>
              </a:solidFill>
            </a:endParaRPr>
          </a:p>
        </p:txBody>
      </p:sp>
      <p:sp>
        <p:nvSpPr>
          <p:cNvPr id="5" name="页脚占位符 4"/>
          <p:cNvSpPr>
            <a:spLocks noGrp="1"/>
          </p:cNvSpPr>
          <p:nvPr>
            <p:ph type="ftr" sz="quarter" idx="11"/>
          </p:nvPr>
        </p:nvSpPr>
        <p:spPr/>
        <p:txBody>
          <a:bodyPr/>
          <a:lstStyle/>
          <a:p>
            <a:endParaRPr lang="zh-CN" altLang="en-US">
              <a:solidFill>
                <a:srgbClr val="696464"/>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37667483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Text Box 16"/>
          <p:cNvSpPr txBox="1">
            <a:spLocks noChangeArrowheads="1"/>
          </p:cNvSpPr>
          <p:nvPr userDrawn="1"/>
        </p:nvSpPr>
        <p:spPr bwMode="gray">
          <a:xfrm>
            <a:off x="0" y="1077913"/>
            <a:ext cx="9144000" cy="136525"/>
          </a:xfrm>
          <a:prstGeom prst="rect">
            <a:avLst/>
          </a:prstGeom>
          <a:solidFill>
            <a:schemeClr val="accent2"/>
          </a:solidFill>
          <a:ln w="12700">
            <a:noFill/>
            <a:miter lim="800000"/>
            <a:headEnd/>
            <a:tailEnd/>
          </a:ln>
          <a:effectLst/>
        </p:spPr>
        <p:txBody>
          <a:bodyPr>
            <a:spAutoFit/>
          </a:bodyPr>
          <a:lstStyle/>
          <a:p>
            <a:pPr>
              <a:spcBef>
                <a:spcPct val="50000"/>
              </a:spcBef>
              <a:defRPr/>
            </a:pPr>
            <a:endParaRPr lang="zh-CN" altLang="zh-CN" sz="1000" b="1">
              <a:solidFill>
                <a:schemeClr val="bg1"/>
              </a:solidFill>
              <a:latin typeface="Verdana" pitchFamily="34" charset="0"/>
              <a:ea typeface="宋体" charset="-122"/>
            </a:endParaRPr>
          </a:p>
        </p:txBody>
      </p:sp>
      <p:sp>
        <p:nvSpPr>
          <p:cNvPr id="5" name="Freeform 17"/>
          <p:cNvSpPr>
            <a:spLocks/>
          </p:cNvSpPr>
          <p:nvPr userDrawn="1"/>
        </p:nvSpPr>
        <p:spPr bwMode="gray">
          <a:xfrm>
            <a:off x="0" y="0"/>
            <a:ext cx="7677150" cy="6858000"/>
          </a:xfrm>
          <a:custGeom>
            <a:avLst/>
            <a:gdLst/>
            <a:ahLst/>
            <a:cxnLst>
              <a:cxn ang="0">
                <a:pos x="0" y="0"/>
              </a:cxn>
              <a:cxn ang="0">
                <a:pos x="4272" y="0"/>
              </a:cxn>
              <a:cxn ang="0">
                <a:pos x="2832" y="4320"/>
              </a:cxn>
              <a:cxn ang="0">
                <a:pos x="0" y="4320"/>
              </a:cxn>
              <a:cxn ang="0">
                <a:pos x="0" y="0"/>
              </a:cxn>
            </a:cxnLst>
            <a:rect l="0" t="0" r="r" b="b"/>
            <a:pathLst>
              <a:path w="4272" h="4320">
                <a:moveTo>
                  <a:pt x="0" y="0"/>
                </a:moveTo>
                <a:lnTo>
                  <a:pt x="4272" y="0"/>
                </a:lnTo>
                <a:lnTo>
                  <a:pt x="2832" y="4320"/>
                </a:lnTo>
                <a:lnTo>
                  <a:pt x="0" y="4320"/>
                </a:lnTo>
                <a:lnTo>
                  <a:pt x="0" y="0"/>
                </a:lnTo>
                <a:close/>
              </a:path>
            </a:pathLst>
          </a:custGeom>
          <a:gradFill rotWithShape="1">
            <a:gsLst>
              <a:gs pos="0">
                <a:srgbClr val="94B1EC">
                  <a:gamma/>
                  <a:tint val="19216"/>
                  <a:invGamma/>
                </a:srgbClr>
              </a:gs>
              <a:gs pos="100000">
                <a:srgbClr val="94B1EC">
                  <a:alpha val="23000"/>
                </a:srgbClr>
              </a:gs>
            </a:gsLst>
            <a:lin ang="2700000" scaled="1"/>
          </a:gradFill>
          <a:ln w="9525">
            <a:noFill/>
            <a:round/>
            <a:headEnd/>
            <a:tailEnd/>
          </a:ln>
          <a:effectLst/>
        </p:spPr>
        <p:txBody>
          <a:bodyPr/>
          <a:lstStyle/>
          <a:p>
            <a:pPr fontAlgn="auto">
              <a:spcBef>
                <a:spcPts val="0"/>
              </a:spcBef>
              <a:spcAft>
                <a:spcPts val="0"/>
              </a:spcAft>
              <a:defRPr/>
            </a:pPr>
            <a:endParaRPr lang="zh-CN" altLang="en-US" kern="0">
              <a:solidFill>
                <a:sysClr val="windowText" lastClr="000000"/>
              </a:solidFill>
            </a:endParaRPr>
          </a:p>
        </p:txBody>
      </p:sp>
      <p:sp>
        <p:nvSpPr>
          <p:cNvPr id="6" name="Rectangle 18"/>
          <p:cNvSpPr>
            <a:spLocks noChangeArrowheads="1"/>
          </p:cNvSpPr>
          <p:nvPr userDrawn="1"/>
        </p:nvSpPr>
        <p:spPr bwMode="gray">
          <a:xfrm>
            <a:off x="0" y="1785938"/>
            <a:ext cx="9144000" cy="2957512"/>
          </a:xfrm>
          <a:prstGeom prst="rect">
            <a:avLst/>
          </a:prstGeom>
          <a:solidFill>
            <a:srgbClr val="5FB6F1">
              <a:alpha val="96001"/>
            </a:srgbClr>
          </a:solidFill>
          <a:ln w="9525">
            <a:noFill/>
            <a:miter lim="800000"/>
            <a:headEnd/>
            <a:tailEnd/>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sp>
        <p:nvSpPr>
          <p:cNvPr id="7" name="Rectangle 18"/>
          <p:cNvSpPr>
            <a:spLocks noChangeArrowheads="1"/>
          </p:cNvSpPr>
          <p:nvPr userDrawn="1"/>
        </p:nvSpPr>
        <p:spPr bwMode="ltGray">
          <a:xfrm>
            <a:off x="0" y="6611938"/>
            <a:ext cx="9144000" cy="246062"/>
          </a:xfrm>
          <a:prstGeom prst="rect">
            <a:avLst/>
          </a:prstGeom>
          <a:solidFill>
            <a:schemeClr val="accent2"/>
          </a:solidFill>
          <a:ln w="9525">
            <a:noFill/>
            <a:miter lim="800000"/>
            <a:headEnd/>
            <a:tailEnd/>
          </a:ln>
          <a:effectLst/>
        </p:spPr>
        <p:txBody>
          <a:bodyPr wrap="none" anchor="ctr"/>
          <a:lstStyle/>
          <a:p>
            <a:pPr algn="r">
              <a:defRPr/>
            </a:pPr>
            <a:endParaRPr lang="zh-CN" altLang="en-US" dirty="0">
              <a:solidFill>
                <a:schemeClr val="bg1"/>
              </a:solidFill>
              <a:latin typeface="Arial" pitchFamily="34" charset="0"/>
              <a:ea typeface="华文新魏" pitchFamily="2" charset="-122"/>
              <a:cs typeface="Arial" pitchFamily="34" charset="0"/>
            </a:endParaRPr>
          </a:p>
        </p:txBody>
      </p:sp>
      <p:sp>
        <p:nvSpPr>
          <p:cNvPr id="3075" name="Rectangle 3"/>
          <p:cNvSpPr>
            <a:spLocks noGrp="1" noChangeArrowheads="1"/>
          </p:cNvSpPr>
          <p:nvPr>
            <p:ph type="subTitle" idx="1"/>
          </p:nvPr>
        </p:nvSpPr>
        <p:spPr bwMode="gray">
          <a:xfrm>
            <a:off x="1428728" y="5072074"/>
            <a:ext cx="6553200" cy="533400"/>
          </a:xfrm>
        </p:spPr>
        <p:txBody>
          <a:bodyPr/>
          <a:lstStyle>
            <a:lvl1pPr marL="0" indent="0" algn="ctr">
              <a:buFont typeface="Wingdings" pitchFamily="2" charset="2"/>
              <a:buNone/>
              <a:defRPr sz="1800" b="1">
                <a:solidFill>
                  <a:schemeClr val="tx2"/>
                </a:solidFill>
                <a:latin typeface="Verdana" pitchFamily="34" charset="0"/>
              </a:defRPr>
            </a:lvl1pPr>
          </a:lstStyle>
          <a:p>
            <a:r>
              <a:rPr lang="zh-CN" altLang="en-US"/>
              <a:t>单击此处编辑母版副标题样式</a:t>
            </a:r>
            <a:endParaRPr lang="en-US" altLang="zh-CN"/>
          </a:p>
        </p:txBody>
      </p:sp>
      <p:sp>
        <p:nvSpPr>
          <p:cNvPr id="3093" name="Rectangle 21"/>
          <p:cNvSpPr>
            <a:spLocks noGrp="1" noChangeArrowheads="1"/>
          </p:cNvSpPr>
          <p:nvPr>
            <p:ph type="ctrTitle" sz="quarter"/>
          </p:nvPr>
        </p:nvSpPr>
        <p:spPr bwMode="gray">
          <a:xfrm>
            <a:off x="0" y="1208077"/>
            <a:ext cx="9144000" cy="863601"/>
          </a:xfrm>
          <a:gradFill rotWithShape="1">
            <a:gsLst>
              <a:gs pos="0">
                <a:schemeClr val="tx1">
                  <a:gamma/>
                  <a:shade val="46275"/>
                  <a:invGamma/>
                </a:schemeClr>
              </a:gs>
              <a:gs pos="50000">
                <a:schemeClr val="tx1"/>
              </a:gs>
              <a:gs pos="100000">
                <a:schemeClr val="tx1">
                  <a:gamma/>
                  <a:shade val="46275"/>
                  <a:invGamma/>
                </a:schemeClr>
              </a:gs>
            </a:gsLst>
            <a:lin ang="0" scaled="1"/>
          </a:gradFill>
        </p:spPr>
        <p:txBody>
          <a:bodyPr/>
          <a:lstStyle>
            <a:lvl1pPr>
              <a:defRPr sz="4000"/>
            </a:lvl1pPr>
          </a:lstStyle>
          <a:p>
            <a:r>
              <a:rPr lang="zh-CN" altLang="en-US" dirty="0"/>
              <a:t>单击此处编辑母版标题样式</a:t>
            </a:r>
            <a:endParaRPr lang="en-US" altLang="ko-KR" dirty="0"/>
          </a:p>
        </p:txBody>
      </p:sp>
    </p:spTree>
    <p:extLst>
      <p:ext uri="{BB962C8B-B14F-4D97-AF65-F5344CB8AC3E}">
        <p14:creationId xmlns:p14="http://schemas.microsoft.com/office/powerpoint/2010/main" val="2278979683"/>
      </p:ext>
    </p:extLst>
  </p:cSld>
  <p:clrMapOvr>
    <a:masterClrMapping/>
  </p:clrMapOvr>
  <p:transition>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aseline="0"/>
            </a:lvl1p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xfrm>
            <a:off x="5867400" y="6461125"/>
            <a:ext cx="28956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5" name="Rectangle 6"/>
          <p:cNvSpPr>
            <a:spLocks noGrp="1" noChangeArrowheads="1"/>
          </p:cNvSpPr>
          <p:nvPr>
            <p:ph type="sldNum" sz="quarter" idx="11"/>
          </p:nvPr>
        </p:nvSpPr>
        <p:spPr/>
        <p:txBody>
          <a:bodyPr/>
          <a:lstStyle>
            <a:lvl1pPr>
              <a:defRPr/>
            </a:lvl1pPr>
          </a:lstStyle>
          <a:p>
            <a:pPr>
              <a:defRPr/>
            </a:pPr>
            <a:fld id="{ECECED02-F932-4E56-9C59-237D7D366DB2}" type="slidenum">
              <a:rPr lang="zh-CN" altLang="en-US"/>
              <a:pPr>
                <a:defRPr/>
              </a:pPr>
              <a:t>‹#›</a:t>
            </a:fld>
            <a:endParaRPr lang="zh-CN" altLang="en-US"/>
          </a:p>
        </p:txBody>
      </p:sp>
      <p:sp>
        <p:nvSpPr>
          <p:cNvPr id="6" name="Rectangle 4"/>
          <p:cNvSpPr>
            <a:spLocks noGrp="1" noChangeArrowheads="1"/>
          </p:cNvSpPr>
          <p:nvPr>
            <p:ph type="dt" sz="half" idx="12"/>
          </p:nvPr>
        </p:nvSpPr>
        <p:spPr>
          <a:xfrm>
            <a:off x="14288" y="838200"/>
            <a:ext cx="84582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937042002"/>
      </p:ext>
    </p:extLst>
  </p:cSld>
  <p:clrMapOvr>
    <a:masterClrMapping/>
  </p:clrMapOvr>
  <p:transition>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5"/>
          <p:cNvSpPr>
            <a:spLocks noGrp="1" noChangeArrowheads="1"/>
          </p:cNvSpPr>
          <p:nvPr>
            <p:ph type="ftr" sz="quarter" idx="10"/>
          </p:nvPr>
        </p:nvSpPr>
        <p:spPr>
          <a:xfrm>
            <a:off x="5867400" y="6461125"/>
            <a:ext cx="28956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5" name="Rectangle 6"/>
          <p:cNvSpPr>
            <a:spLocks noGrp="1" noChangeArrowheads="1"/>
          </p:cNvSpPr>
          <p:nvPr>
            <p:ph type="sldNum" sz="quarter" idx="11"/>
          </p:nvPr>
        </p:nvSpPr>
        <p:spPr/>
        <p:txBody>
          <a:bodyPr/>
          <a:lstStyle>
            <a:lvl1pPr>
              <a:defRPr/>
            </a:lvl1pPr>
          </a:lstStyle>
          <a:p>
            <a:pPr>
              <a:defRPr/>
            </a:pPr>
            <a:fld id="{9BD35713-1C79-4053-9A7D-B5338FCA0B38}" type="slidenum">
              <a:rPr lang="zh-CN" altLang="en-US"/>
              <a:pPr>
                <a:defRPr/>
              </a:pPr>
              <a:t>‹#›</a:t>
            </a:fld>
            <a:endParaRPr lang="zh-CN" altLang="en-US"/>
          </a:p>
        </p:txBody>
      </p:sp>
      <p:sp>
        <p:nvSpPr>
          <p:cNvPr id="6" name="Rectangle 4"/>
          <p:cNvSpPr>
            <a:spLocks noGrp="1" noChangeArrowheads="1"/>
          </p:cNvSpPr>
          <p:nvPr>
            <p:ph type="dt" sz="half" idx="12"/>
          </p:nvPr>
        </p:nvSpPr>
        <p:spPr>
          <a:xfrm>
            <a:off x="14288" y="838200"/>
            <a:ext cx="84582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3587646526"/>
      </p:ext>
    </p:extLst>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2021/7/13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1525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1525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10"/>
          </p:nvPr>
        </p:nvSpPr>
        <p:spPr>
          <a:xfrm>
            <a:off x="5867400" y="6461125"/>
            <a:ext cx="28956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6" name="Rectangle 6"/>
          <p:cNvSpPr>
            <a:spLocks noGrp="1" noChangeArrowheads="1"/>
          </p:cNvSpPr>
          <p:nvPr>
            <p:ph type="sldNum" sz="quarter" idx="11"/>
          </p:nvPr>
        </p:nvSpPr>
        <p:spPr/>
        <p:txBody>
          <a:bodyPr/>
          <a:lstStyle>
            <a:lvl1pPr>
              <a:defRPr/>
            </a:lvl1pPr>
          </a:lstStyle>
          <a:p>
            <a:pPr>
              <a:defRPr/>
            </a:pPr>
            <a:fld id="{2EE17B68-AD84-4CAE-BDF2-8DE517E01D94}" type="slidenum">
              <a:rPr lang="zh-CN" altLang="en-US"/>
              <a:pPr>
                <a:defRPr/>
              </a:pPr>
              <a:t>‹#›</a:t>
            </a:fld>
            <a:endParaRPr lang="zh-CN" altLang="en-US"/>
          </a:p>
        </p:txBody>
      </p:sp>
      <p:sp>
        <p:nvSpPr>
          <p:cNvPr id="7" name="Rectangle 4"/>
          <p:cNvSpPr>
            <a:spLocks noGrp="1" noChangeArrowheads="1"/>
          </p:cNvSpPr>
          <p:nvPr>
            <p:ph type="dt" sz="half" idx="12"/>
          </p:nvPr>
        </p:nvSpPr>
        <p:spPr>
          <a:xfrm>
            <a:off x="14288" y="838200"/>
            <a:ext cx="84582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2521073256"/>
      </p:ext>
    </p:extLst>
  </p:cSld>
  <p:clrMapOvr>
    <a:masterClrMapping/>
  </p:clrMapOvr>
  <p:transition>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5"/>
          <p:cNvSpPr>
            <a:spLocks noGrp="1" noChangeArrowheads="1"/>
          </p:cNvSpPr>
          <p:nvPr>
            <p:ph type="ftr" sz="quarter" idx="10"/>
          </p:nvPr>
        </p:nvSpPr>
        <p:spPr>
          <a:xfrm>
            <a:off x="5867400" y="6461125"/>
            <a:ext cx="28956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8" name="Rectangle 6"/>
          <p:cNvSpPr>
            <a:spLocks noGrp="1" noChangeArrowheads="1"/>
          </p:cNvSpPr>
          <p:nvPr>
            <p:ph type="sldNum" sz="quarter" idx="11"/>
          </p:nvPr>
        </p:nvSpPr>
        <p:spPr/>
        <p:txBody>
          <a:bodyPr/>
          <a:lstStyle>
            <a:lvl1pPr>
              <a:defRPr/>
            </a:lvl1pPr>
          </a:lstStyle>
          <a:p>
            <a:pPr>
              <a:defRPr/>
            </a:pPr>
            <a:fld id="{9A1CE452-DA3B-4C84-BD60-5C680705E3CC}" type="slidenum">
              <a:rPr lang="zh-CN" altLang="en-US"/>
              <a:pPr>
                <a:defRPr/>
              </a:pPr>
              <a:t>‹#›</a:t>
            </a:fld>
            <a:endParaRPr lang="zh-CN" altLang="en-US"/>
          </a:p>
        </p:txBody>
      </p:sp>
      <p:sp>
        <p:nvSpPr>
          <p:cNvPr id="9" name="Rectangle 4"/>
          <p:cNvSpPr>
            <a:spLocks noGrp="1" noChangeArrowheads="1"/>
          </p:cNvSpPr>
          <p:nvPr>
            <p:ph type="dt" sz="half" idx="12"/>
          </p:nvPr>
        </p:nvSpPr>
        <p:spPr>
          <a:xfrm>
            <a:off x="14288" y="838200"/>
            <a:ext cx="84582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4002492919"/>
      </p:ext>
    </p:extLst>
  </p:cSld>
  <p:clrMapOvr>
    <a:masterClrMapping/>
  </p:clrMapOvr>
  <p:transition>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800" baseline="0">
                <a:latin typeface="Arial" pitchFamily="34" charset="0"/>
                <a:ea typeface="华文楷体" pitchFamily="2" charset="-122"/>
              </a:defRPr>
            </a:lvl1pPr>
          </a:lstStyle>
          <a:p>
            <a:r>
              <a:rPr lang="zh-CN" altLang="en-US"/>
              <a:t>单击此处编辑母版标题样式</a:t>
            </a:r>
          </a:p>
        </p:txBody>
      </p:sp>
      <p:sp>
        <p:nvSpPr>
          <p:cNvPr id="3" name="Rectangle 5"/>
          <p:cNvSpPr>
            <a:spLocks noGrp="1" noChangeArrowheads="1"/>
          </p:cNvSpPr>
          <p:nvPr>
            <p:ph type="ftr" sz="quarter" idx="10"/>
          </p:nvPr>
        </p:nvSpPr>
        <p:spPr>
          <a:xfrm>
            <a:off x="5867400" y="6461125"/>
            <a:ext cx="28956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4" name="Rectangle 6"/>
          <p:cNvSpPr>
            <a:spLocks noGrp="1" noChangeArrowheads="1"/>
          </p:cNvSpPr>
          <p:nvPr>
            <p:ph type="sldNum" sz="quarter" idx="11"/>
          </p:nvPr>
        </p:nvSpPr>
        <p:spPr/>
        <p:txBody>
          <a:bodyPr/>
          <a:lstStyle>
            <a:lvl1pPr>
              <a:defRPr/>
            </a:lvl1pPr>
          </a:lstStyle>
          <a:p>
            <a:pPr>
              <a:defRPr/>
            </a:pPr>
            <a:fld id="{37F02317-C48D-48A3-8B66-E8D70065CB37}" type="slidenum">
              <a:rPr lang="zh-CN" altLang="en-US"/>
              <a:pPr>
                <a:defRPr/>
              </a:pPr>
              <a:t>‹#›</a:t>
            </a:fld>
            <a:endParaRPr lang="zh-CN" altLang="en-US"/>
          </a:p>
        </p:txBody>
      </p:sp>
      <p:sp>
        <p:nvSpPr>
          <p:cNvPr id="5" name="Rectangle 4"/>
          <p:cNvSpPr>
            <a:spLocks noGrp="1" noChangeArrowheads="1"/>
          </p:cNvSpPr>
          <p:nvPr>
            <p:ph type="dt" sz="half" idx="12"/>
          </p:nvPr>
        </p:nvSpPr>
        <p:spPr>
          <a:xfrm>
            <a:off x="14288" y="838200"/>
            <a:ext cx="84582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2370460488"/>
      </p:ext>
    </p:extLst>
  </p:cSld>
  <p:clrMapOvr>
    <a:masterClrMapping/>
  </p:clrMapOvr>
  <p:transition>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5867400" y="6461125"/>
            <a:ext cx="28956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3" name="Rectangle 6"/>
          <p:cNvSpPr>
            <a:spLocks noGrp="1" noChangeArrowheads="1"/>
          </p:cNvSpPr>
          <p:nvPr>
            <p:ph type="sldNum" sz="quarter" idx="11"/>
          </p:nvPr>
        </p:nvSpPr>
        <p:spPr/>
        <p:txBody>
          <a:bodyPr/>
          <a:lstStyle>
            <a:lvl1pPr>
              <a:defRPr/>
            </a:lvl1pPr>
          </a:lstStyle>
          <a:p>
            <a:pPr>
              <a:defRPr/>
            </a:pPr>
            <a:fld id="{DD6E9964-84DC-4FD5-BBC6-65ED314A2CEE}" type="slidenum">
              <a:rPr lang="zh-CN" altLang="en-US"/>
              <a:pPr>
                <a:defRPr/>
              </a:pPr>
              <a:t>‹#›</a:t>
            </a:fld>
            <a:endParaRPr lang="zh-CN" altLang="en-US"/>
          </a:p>
        </p:txBody>
      </p:sp>
      <p:sp>
        <p:nvSpPr>
          <p:cNvPr id="4" name="Rectangle 4"/>
          <p:cNvSpPr>
            <a:spLocks noGrp="1" noChangeArrowheads="1"/>
          </p:cNvSpPr>
          <p:nvPr>
            <p:ph type="dt" sz="half" idx="12"/>
          </p:nvPr>
        </p:nvSpPr>
        <p:spPr>
          <a:xfrm>
            <a:off x="14288" y="838200"/>
            <a:ext cx="84582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3451412903"/>
      </p:ext>
    </p:extLst>
  </p:cSld>
  <p:clrMapOvr>
    <a:masterClrMapping/>
  </p:clrMapOvr>
  <p:transition>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xfrm>
            <a:off x="5867400" y="6461125"/>
            <a:ext cx="28956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6" name="Rectangle 6"/>
          <p:cNvSpPr>
            <a:spLocks noGrp="1" noChangeArrowheads="1"/>
          </p:cNvSpPr>
          <p:nvPr>
            <p:ph type="sldNum" sz="quarter" idx="11"/>
          </p:nvPr>
        </p:nvSpPr>
        <p:spPr/>
        <p:txBody>
          <a:bodyPr/>
          <a:lstStyle>
            <a:lvl1pPr>
              <a:defRPr/>
            </a:lvl1pPr>
          </a:lstStyle>
          <a:p>
            <a:pPr>
              <a:defRPr/>
            </a:pPr>
            <a:fld id="{FE5BCCB5-72BA-4F47-97CD-5E8B3443594F}" type="slidenum">
              <a:rPr lang="zh-CN" altLang="en-US"/>
              <a:pPr>
                <a:defRPr/>
              </a:pPr>
              <a:t>‹#›</a:t>
            </a:fld>
            <a:endParaRPr lang="zh-CN" altLang="en-US"/>
          </a:p>
        </p:txBody>
      </p:sp>
      <p:sp>
        <p:nvSpPr>
          <p:cNvPr id="7" name="Rectangle 4"/>
          <p:cNvSpPr>
            <a:spLocks noGrp="1" noChangeArrowheads="1"/>
          </p:cNvSpPr>
          <p:nvPr>
            <p:ph type="dt" sz="half" idx="12"/>
          </p:nvPr>
        </p:nvSpPr>
        <p:spPr>
          <a:xfrm>
            <a:off x="14288" y="838200"/>
            <a:ext cx="84582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1053139829"/>
      </p:ext>
    </p:extLst>
  </p:cSld>
  <p:clrMapOvr>
    <a:masterClrMapping/>
  </p:clrMapOvr>
  <p:transition>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xfrm>
            <a:off x="5867400" y="6461125"/>
            <a:ext cx="28956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6" name="Rectangle 6"/>
          <p:cNvSpPr>
            <a:spLocks noGrp="1" noChangeArrowheads="1"/>
          </p:cNvSpPr>
          <p:nvPr>
            <p:ph type="sldNum" sz="quarter" idx="11"/>
          </p:nvPr>
        </p:nvSpPr>
        <p:spPr/>
        <p:txBody>
          <a:bodyPr/>
          <a:lstStyle>
            <a:lvl1pPr>
              <a:defRPr/>
            </a:lvl1pPr>
          </a:lstStyle>
          <a:p>
            <a:pPr>
              <a:defRPr/>
            </a:pPr>
            <a:fld id="{B802A6A8-83F6-4794-9C0F-8279C7AB0EF0}" type="slidenum">
              <a:rPr lang="zh-CN" altLang="en-US"/>
              <a:pPr>
                <a:defRPr/>
              </a:pPr>
              <a:t>‹#›</a:t>
            </a:fld>
            <a:endParaRPr lang="zh-CN" altLang="en-US"/>
          </a:p>
        </p:txBody>
      </p:sp>
      <p:sp>
        <p:nvSpPr>
          <p:cNvPr id="7" name="Rectangle 4"/>
          <p:cNvSpPr>
            <a:spLocks noGrp="1" noChangeArrowheads="1"/>
          </p:cNvSpPr>
          <p:nvPr>
            <p:ph type="dt" sz="half" idx="12"/>
          </p:nvPr>
        </p:nvSpPr>
        <p:spPr>
          <a:xfrm>
            <a:off x="14288" y="838200"/>
            <a:ext cx="84582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798714010"/>
      </p:ext>
    </p:extLst>
  </p:cSld>
  <p:clrMapOvr>
    <a:masterClrMapping/>
  </p:clrMapOvr>
  <p:transition>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xfrm>
            <a:off x="5867400" y="6461125"/>
            <a:ext cx="28956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5" name="Rectangle 6"/>
          <p:cNvSpPr>
            <a:spLocks noGrp="1" noChangeArrowheads="1"/>
          </p:cNvSpPr>
          <p:nvPr>
            <p:ph type="sldNum" sz="quarter" idx="11"/>
          </p:nvPr>
        </p:nvSpPr>
        <p:spPr/>
        <p:txBody>
          <a:bodyPr/>
          <a:lstStyle>
            <a:lvl1pPr>
              <a:defRPr/>
            </a:lvl1pPr>
          </a:lstStyle>
          <a:p>
            <a:pPr>
              <a:defRPr/>
            </a:pPr>
            <a:fld id="{D929B174-CAF4-452C-9B28-C2D3BECB5DB5}" type="slidenum">
              <a:rPr lang="zh-CN" altLang="en-US"/>
              <a:pPr>
                <a:defRPr/>
              </a:pPr>
              <a:t>‹#›</a:t>
            </a:fld>
            <a:endParaRPr lang="zh-CN" altLang="en-US"/>
          </a:p>
        </p:txBody>
      </p:sp>
      <p:sp>
        <p:nvSpPr>
          <p:cNvPr id="6" name="Rectangle 4"/>
          <p:cNvSpPr>
            <a:spLocks noGrp="1" noChangeArrowheads="1"/>
          </p:cNvSpPr>
          <p:nvPr>
            <p:ph type="dt" sz="half" idx="12"/>
          </p:nvPr>
        </p:nvSpPr>
        <p:spPr>
          <a:xfrm>
            <a:off x="14288" y="838200"/>
            <a:ext cx="84582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1335739159"/>
      </p:ext>
    </p:extLst>
  </p:cSld>
  <p:clrMapOvr>
    <a:masterClrMapping/>
  </p:clrMapOvr>
  <p:transition>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48450" y="152400"/>
            <a:ext cx="2114550" cy="62484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304800" y="152400"/>
            <a:ext cx="6191250" cy="62484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xfrm>
            <a:off x="5867400" y="6461125"/>
            <a:ext cx="28956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5" name="Rectangle 6"/>
          <p:cNvSpPr>
            <a:spLocks noGrp="1" noChangeArrowheads="1"/>
          </p:cNvSpPr>
          <p:nvPr>
            <p:ph type="sldNum" sz="quarter" idx="11"/>
          </p:nvPr>
        </p:nvSpPr>
        <p:spPr/>
        <p:txBody>
          <a:bodyPr/>
          <a:lstStyle>
            <a:lvl1pPr>
              <a:defRPr/>
            </a:lvl1pPr>
          </a:lstStyle>
          <a:p>
            <a:pPr>
              <a:defRPr/>
            </a:pPr>
            <a:fld id="{AFC84362-4C87-4E6F-822D-B200493AE0E8}" type="slidenum">
              <a:rPr lang="zh-CN" altLang="en-US"/>
              <a:pPr>
                <a:defRPr/>
              </a:pPr>
              <a:t>‹#›</a:t>
            </a:fld>
            <a:endParaRPr lang="zh-CN" altLang="en-US"/>
          </a:p>
        </p:txBody>
      </p:sp>
      <p:sp>
        <p:nvSpPr>
          <p:cNvPr id="6" name="Rectangle 4"/>
          <p:cNvSpPr>
            <a:spLocks noGrp="1" noChangeArrowheads="1"/>
          </p:cNvSpPr>
          <p:nvPr>
            <p:ph type="dt" sz="half" idx="12"/>
          </p:nvPr>
        </p:nvSpPr>
        <p:spPr>
          <a:xfrm>
            <a:off x="14288" y="838200"/>
            <a:ext cx="84582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4251306168"/>
      </p:ext>
    </p:extLst>
  </p:cSld>
  <p:clrMapOvr>
    <a:masterClrMapping/>
  </p:clrMapOvr>
  <p:transition>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304800" y="152400"/>
            <a:ext cx="8458200" cy="563563"/>
          </a:xfrm>
        </p:spPr>
        <p:txBody>
          <a:bodyPr/>
          <a:lstStyle/>
          <a:p>
            <a:r>
              <a:rPr lang="zh-CN" altLang="en-US"/>
              <a:t>单击此处编辑母版标题样式</a:t>
            </a:r>
          </a:p>
        </p:txBody>
      </p:sp>
      <p:sp>
        <p:nvSpPr>
          <p:cNvPr id="3" name="表格占位符 2"/>
          <p:cNvSpPr>
            <a:spLocks noGrp="1"/>
          </p:cNvSpPr>
          <p:nvPr>
            <p:ph type="tbl" idx="1"/>
          </p:nvPr>
        </p:nvSpPr>
        <p:spPr>
          <a:xfrm>
            <a:off x="457200" y="1152525"/>
            <a:ext cx="8229600" cy="5248275"/>
          </a:xfrm>
        </p:spPr>
        <p:txBody>
          <a:bodyPr/>
          <a:lstStyle/>
          <a:p>
            <a:pPr lvl="0"/>
            <a:r>
              <a:rPr lang="zh-CN" altLang="en-US" noProof="0"/>
              <a:t>单击图标添加表格</a:t>
            </a:r>
          </a:p>
        </p:txBody>
      </p:sp>
      <p:sp>
        <p:nvSpPr>
          <p:cNvPr id="4" name="Rectangle 5"/>
          <p:cNvSpPr>
            <a:spLocks noGrp="1" noChangeArrowheads="1"/>
          </p:cNvSpPr>
          <p:nvPr>
            <p:ph type="ftr" sz="quarter" idx="10"/>
          </p:nvPr>
        </p:nvSpPr>
        <p:spPr>
          <a:xfrm>
            <a:off x="5867400" y="6461125"/>
            <a:ext cx="2895600" cy="320675"/>
          </a:xfrm>
          <a:prstGeom prst="rect">
            <a:avLst/>
          </a:prstGeom>
        </p:spPr>
        <p:txBody>
          <a:bodyPr/>
          <a:lstStyle>
            <a:lvl1pPr>
              <a:defRPr>
                <a:latin typeface="Arial" charset="0"/>
                <a:ea typeface="宋体" charset="-122"/>
              </a:defRPr>
            </a:lvl1pPr>
          </a:lstStyle>
          <a:p>
            <a:pPr>
              <a:defRPr/>
            </a:pPr>
            <a:endParaRPr lang="zh-CN" altLang="en-US"/>
          </a:p>
        </p:txBody>
      </p:sp>
      <p:sp>
        <p:nvSpPr>
          <p:cNvPr id="5" name="Rectangle 6"/>
          <p:cNvSpPr>
            <a:spLocks noGrp="1" noChangeArrowheads="1"/>
          </p:cNvSpPr>
          <p:nvPr>
            <p:ph type="sldNum" sz="quarter" idx="11"/>
          </p:nvPr>
        </p:nvSpPr>
        <p:spPr/>
        <p:txBody>
          <a:bodyPr/>
          <a:lstStyle>
            <a:lvl1pPr>
              <a:defRPr/>
            </a:lvl1pPr>
          </a:lstStyle>
          <a:p>
            <a:pPr>
              <a:defRPr/>
            </a:pPr>
            <a:fld id="{76AB8092-5856-4926-8052-564FA552C5CA}" type="slidenum">
              <a:rPr lang="zh-CN" altLang="en-US"/>
              <a:pPr>
                <a:defRPr/>
              </a:pPr>
              <a:t>‹#›</a:t>
            </a:fld>
            <a:endParaRPr lang="zh-CN" altLang="en-US"/>
          </a:p>
        </p:txBody>
      </p:sp>
      <p:sp>
        <p:nvSpPr>
          <p:cNvPr id="6" name="Rectangle 4"/>
          <p:cNvSpPr>
            <a:spLocks noGrp="1" noChangeArrowheads="1"/>
          </p:cNvSpPr>
          <p:nvPr>
            <p:ph type="dt" sz="half" idx="12"/>
          </p:nvPr>
        </p:nvSpPr>
        <p:spPr>
          <a:xfrm>
            <a:off x="14288" y="838200"/>
            <a:ext cx="8458200" cy="228600"/>
          </a:xfrm>
          <a:prstGeom prst="rect">
            <a:avLst/>
          </a:prstGeom>
        </p:spPr>
        <p:txBody>
          <a:bodyPr/>
          <a:lstStyle>
            <a:lvl1pPr>
              <a:defRPr>
                <a:latin typeface="Arial" charset="0"/>
                <a:ea typeface="宋体" charset="-122"/>
              </a:defRPr>
            </a:lvl1pPr>
          </a:lstStyle>
          <a:p>
            <a:pPr>
              <a:defRPr/>
            </a:pPr>
            <a:endParaRPr lang="zh-CN" altLang="en-US"/>
          </a:p>
        </p:txBody>
      </p:sp>
    </p:spTree>
    <p:extLst>
      <p:ext uri="{BB962C8B-B14F-4D97-AF65-F5344CB8AC3E}">
        <p14:creationId xmlns:p14="http://schemas.microsoft.com/office/powerpoint/2010/main" val="1679239654"/>
      </p:ext>
    </p:extLst>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2021/7/13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2021/7/13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2021/7/13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2021/7/13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2021/7/13</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C6F4480-D560-4FF3-ADAA-30A93D39A12B}" type="slidenum">
              <a:rPr lang="en-US" altLang="zh-CN" smtClean="0">
                <a:solidFill>
                  <a:srgbClr val="000000"/>
                </a:solidFill>
              </a:rPr>
              <a:pPr fontAlgn="base">
                <a:spcBef>
                  <a:spcPct val="0"/>
                </a:spcBef>
                <a:spcAft>
                  <a:spcPct val="0"/>
                </a:spcAft>
              </a:pPr>
              <a:t>‹#›</a:t>
            </a:fld>
            <a:endParaRPr lang="en-US" altLang="zh-CN">
              <a:solidFill>
                <a:srgbClr val="000000"/>
              </a:solidFill>
            </a:endParaRPr>
          </a:p>
        </p:txBody>
      </p:sp>
    </p:spTree>
    <p:extLst>
      <p:ext uri="{BB962C8B-B14F-4D97-AF65-F5344CB8AC3E}">
        <p14:creationId xmlns:p14="http://schemas.microsoft.com/office/powerpoint/2010/main" val="3705798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8302D7D-45EF-4C91-9D31-F2A0F3783286}" type="slidenum">
              <a:rPr lang="en-US" altLang="zh-CN" smtClean="0">
                <a:solidFill>
                  <a:srgbClr val="000000"/>
                </a:solidFill>
              </a:rPr>
              <a:pPr fontAlgn="base">
                <a:spcBef>
                  <a:spcPct val="0"/>
                </a:spcBef>
                <a:spcAft>
                  <a:spcPct val="0"/>
                </a:spcAft>
              </a:pPr>
              <a:t>‹#›</a:t>
            </a:fld>
            <a:endParaRPr lang="en-US" altLang="zh-CN">
              <a:solidFill>
                <a:srgbClr val="000000"/>
              </a:solidFill>
            </a:endParaRPr>
          </a:p>
        </p:txBody>
      </p:sp>
    </p:spTree>
    <p:extLst>
      <p:ext uri="{BB962C8B-B14F-4D97-AF65-F5344CB8AC3E}">
        <p14:creationId xmlns:p14="http://schemas.microsoft.com/office/powerpoint/2010/main" val="17445314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矩形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圆角矩形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标题占位符 21"/>
          <p:cNvSpPr>
            <a:spLocks noGrp="1"/>
          </p:cNvSpPr>
          <p:nvPr>
            <p:ph type="title"/>
          </p:nvPr>
        </p:nvSpPr>
        <p:spPr>
          <a:xfrm>
            <a:off x="914400" y="274638"/>
            <a:ext cx="7772400" cy="1143000"/>
          </a:xfrm>
          <a:prstGeom prst="rect">
            <a:avLst/>
          </a:prstGeom>
        </p:spPr>
        <p:txBody>
          <a:bodyPr bIns="91440" anchor="b" anchorCtr="0">
            <a:normAutofit/>
          </a:bodyPr>
          <a:lstStyle/>
          <a:p>
            <a:r>
              <a:rPr kumimoji="0" lang="zh-CN" altLang="en-US"/>
              <a:t>单击此处编辑母版标题样式</a:t>
            </a:r>
            <a:endParaRPr kumimoji="0" lang="en-US"/>
          </a:p>
        </p:txBody>
      </p:sp>
      <p:sp>
        <p:nvSpPr>
          <p:cNvPr id="13" name="文本占位符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14" name="日期占位符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530820CF-B880-4189-942D-D702A7CBA730}" type="datetimeFigureOut">
              <a:rPr lang="zh-CN" altLang="en-US" smtClean="0">
                <a:solidFill>
                  <a:srgbClr val="696464"/>
                </a:solidFill>
              </a:rPr>
              <a:pPr/>
              <a:t>2021/7/13</a:t>
            </a:fld>
            <a:endParaRPr lang="zh-CN" altLang="en-US">
              <a:solidFill>
                <a:srgbClr val="696464"/>
              </a:solidFill>
            </a:endParaRPr>
          </a:p>
        </p:txBody>
      </p:sp>
      <p:sp>
        <p:nvSpPr>
          <p:cNvPr id="3" name="页脚占位符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zh-CN" altLang="en-US">
              <a:solidFill>
                <a:srgbClr val="696464"/>
              </a:solidFill>
            </a:endParaRPr>
          </a:p>
        </p:txBody>
      </p:sp>
      <p:sp>
        <p:nvSpPr>
          <p:cNvPr id="23" name="灯片编号占位符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292991178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9" name="Rectangle 15"/>
          <p:cNvSpPr>
            <a:spLocks noChangeArrowheads="1"/>
          </p:cNvSpPr>
          <p:nvPr/>
        </p:nvSpPr>
        <p:spPr bwMode="ltGray">
          <a:xfrm>
            <a:off x="0" y="0"/>
            <a:ext cx="9144000" cy="836613"/>
          </a:xfrm>
          <a:prstGeom prst="rect">
            <a:avLst/>
          </a:prstGeom>
          <a:gradFill rotWithShape="1">
            <a:gsLst>
              <a:gs pos="0">
                <a:schemeClr val="tx1">
                  <a:gamma/>
                  <a:shade val="46275"/>
                  <a:invGamma/>
                </a:schemeClr>
              </a:gs>
              <a:gs pos="50000">
                <a:schemeClr val="tx1"/>
              </a:gs>
              <a:gs pos="100000">
                <a:schemeClr val="tx1">
                  <a:gamma/>
                  <a:shade val="46275"/>
                  <a:invGamma/>
                </a:schemeClr>
              </a:gs>
            </a:gsLst>
            <a:lin ang="0" scaled="1"/>
          </a:gradFill>
          <a:ln w="9525">
            <a:noFill/>
            <a:miter lim="800000"/>
            <a:headEnd/>
            <a:tailEnd/>
          </a:ln>
          <a:effectLst/>
        </p:spPr>
        <p:txBody>
          <a:bodyPr wrap="none" anchor="ctr"/>
          <a:lstStyle/>
          <a:p>
            <a:pPr>
              <a:defRPr/>
            </a:pPr>
            <a:endParaRPr lang="zh-CN" altLang="en-US" baseline="0" dirty="0">
              <a:ea typeface="华文楷体" pitchFamily="2" charset="-122"/>
            </a:endParaRPr>
          </a:p>
        </p:txBody>
      </p:sp>
      <p:sp>
        <p:nvSpPr>
          <p:cNvPr id="1027" name="Rectangle 3"/>
          <p:cNvSpPr>
            <a:spLocks noGrp="1" noChangeArrowheads="1"/>
          </p:cNvSpPr>
          <p:nvPr>
            <p:ph type="body" idx="1"/>
          </p:nvPr>
        </p:nvSpPr>
        <p:spPr bwMode="auto">
          <a:xfrm>
            <a:off x="457200" y="1152525"/>
            <a:ext cx="8229600" cy="5248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sp>
        <p:nvSpPr>
          <p:cNvPr id="1028" name="Rectangle 2"/>
          <p:cNvSpPr>
            <a:spLocks noGrp="1" noChangeArrowheads="1"/>
          </p:cNvSpPr>
          <p:nvPr>
            <p:ph type="title"/>
          </p:nvPr>
        </p:nvSpPr>
        <p:spPr bwMode="white">
          <a:xfrm>
            <a:off x="304800" y="152400"/>
            <a:ext cx="8458200" cy="563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endParaRPr lang="en-US" altLang="zh-CN"/>
          </a:p>
        </p:txBody>
      </p:sp>
      <p:sp>
        <p:nvSpPr>
          <p:cNvPr id="1040" name="Text Box 16"/>
          <p:cNvSpPr txBox="1">
            <a:spLocks noChangeArrowheads="1"/>
          </p:cNvSpPr>
          <p:nvPr/>
        </p:nvSpPr>
        <p:spPr bwMode="gray">
          <a:xfrm>
            <a:off x="0" y="785813"/>
            <a:ext cx="9144000" cy="136525"/>
          </a:xfrm>
          <a:prstGeom prst="rect">
            <a:avLst/>
          </a:prstGeom>
          <a:solidFill>
            <a:schemeClr val="accent2"/>
          </a:solidFill>
          <a:ln w="12700">
            <a:noFill/>
            <a:miter lim="800000"/>
            <a:headEnd/>
            <a:tailEnd/>
          </a:ln>
          <a:effectLst/>
        </p:spPr>
        <p:txBody>
          <a:bodyPr>
            <a:spAutoFit/>
          </a:bodyPr>
          <a:lstStyle/>
          <a:p>
            <a:pPr>
              <a:spcBef>
                <a:spcPct val="50000"/>
              </a:spcBef>
              <a:defRPr/>
            </a:pPr>
            <a:endParaRPr lang="zh-CN" altLang="zh-CN" sz="1000" b="1">
              <a:solidFill>
                <a:schemeClr val="bg1"/>
              </a:solidFill>
              <a:latin typeface="Verdana" pitchFamily="34" charset="0"/>
              <a:ea typeface="宋体" charset="-122"/>
            </a:endParaRPr>
          </a:p>
        </p:txBody>
      </p:sp>
      <p:sp>
        <p:nvSpPr>
          <p:cNvPr id="11" name="Rectangle 18"/>
          <p:cNvSpPr>
            <a:spLocks noChangeArrowheads="1"/>
          </p:cNvSpPr>
          <p:nvPr/>
        </p:nvSpPr>
        <p:spPr bwMode="ltGray">
          <a:xfrm>
            <a:off x="0" y="6611938"/>
            <a:ext cx="9144000" cy="246062"/>
          </a:xfrm>
          <a:prstGeom prst="rect">
            <a:avLst/>
          </a:prstGeom>
          <a:solidFill>
            <a:schemeClr val="accent2"/>
          </a:solidFill>
          <a:ln w="9525">
            <a:noFill/>
            <a:miter lim="800000"/>
            <a:headEnd/>
            <a:tailEnd/>
          </a:ln>
          <a:effectLst/>
        </p:spPr>
        <p:txBody>
          <a:bodyPr wrap="none" anchor="ctr"/>
          <a:lstStyle/>
          <a:p>
            <a:pPr>
              <a:defRPr/>
            </a:pPr>
            <a:r>
              <a:rPr lang="en-US" altLang="zh-CN" sz="1400" b="1" dirty="0">
                <a:solidFill>
                  <a:schemeClr val="bg1"/>
                </a:solidFill>
                <a:latin typeface="Arial" pitchFamily="34" charset="0"/>
                <a:ea typeface="华文新魏" pitchFamily="2" charset="-122"/>
                <a:cs typeface="Arial" pitchFamily="34" charset="0"/>
              </a:rPr>
              <a:t>Institute of Modern Physics, Chinese Academy of Sciences</a:t>
            </a:r>
            <a:endParaRPr lang="zh-CN" altLang="en-US" sz="1400" b="1" dirty="0">
              <a:solidFill>
                <a:schemeClr val="bg1"/>
              </a:solidFill>
              <a:latin typeface="华文新魏" pitchFamily="2" charset="-122"/>
              <a:ea typeface="华文新魏" pitchFamily="2" charset="-122"/>
            </a:endParaRPr>
          </a:p>
        </p:txBody>
      </p:sp>
      <p:sp>
        <p:nvSpPr>
          <p:cNvPr id="1030" name="Rectangle 6"/>
          <p:cNvSpPr>
            <a:spLocks noGrp="1" noChangeArrowheads="1"/>
          </p:cNvSpPr>
          <p:nvPr>
            <p:ph type="sldNum" sz="quarter" idx="4"/>
          </p:nvPr>
        </p:nvSpPr>
        <p:spPr bwMode="auto">
          <a:xfrm>
            <a:off x="8643938" y="6608763"/>
            <a:ext cx="500062"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latin typeface="Times New Roman" pitchFamily="18" charset="0"/>
                <a:ea typeface="宋体" charset="-122"/>
                <a:cs typeface="Times New Roman" pitchFamily="18" charset="0"/>
              </a:defRPr>
            </a:lvl1pPr>
          </a:lstStyle>
          <a:p>
            <a:pPr>
              <a:defRPr/>
            </a:pPr>
            <a:fld id="{49805395-7FFA-4FEB-94FB-C831B231BF20}" type="slidenum">
              <a:rPr lang="zh-CN" altLang="en-US"/>
              <a:pPr>
                <a:defRPr/>
              </a:pPr>
              <a:t>‹#›</a:t>
            </a:fld>
            <a:endParaRPr lang="zh-CN" altLang="en-US" dirty="0"/>
          </a:p>
        </p:txBody>
      </p:sp>
    </p:spTree>
    <p:extLst>
      <p:ext uri="{BB962C8B-B14F-4D97-AF65-F5344CB8AC3E}">
        <p14:creationId xmlns:p14="http://schemas.microsoft.com/office/powerpoint/2010/main" val="378740109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ransition>
    <p:wipe/>
  </p:transition>
  <p:hf hdr="0" ftr="0" dt="0"/>
  <p:txStyles>
    <p:titleStyle>
      <a:lvl1pPr algn="ctr" rtl="0" eaLnBrk="0" fontAlgn="base" hangingPunct="0">
        <a:spcBef>
          <a:spcPct val="0"/>
        </a:spcBef>
        <a:spcAft>
          <a:spcPct val="0"/>
        </a:spcAft>
        <a:defRPr sz="2800" b="1" baseline="0">
          <a:solidFill>
            <a:schemeClr val="bg1"/>
          </a:solidFill>
          <a:latin typeface="Arial" pitchFamily="34" charset="0"/>
          <a:ea typeface="华文楷体" pitchFamily="2" charset="-122"/>
          <a:cs typeface="Arial" pitchFamily="34" charset="0"/>
        </a:defRPr>
      </a:lvl1pPr>
      <a:lvl2pPr algn="ctr" rtl="0" eaLnBrk="0" fontAlgn="base" hangingPunct="0">
        <a:spcBef>
          <a:spcPct val="0"/>
        </a:spcBef>
        <a:spcAft>
          <a:spcPct val="0"/>
        </a:spcAft>
        <a:defRPr sz="3000" b="1">
          <a:solidFill>
            <a:schemeClr val="bg1"/>
          </a:solidFill>
          <a:latin typeface="Arial" charset="0"/>
          <a:ea typeface="宋体" charset="-122"/>
          <a:cs typeface="Arial" charset="0"/>
        </a:defRPr>
      </a:lvl2pPr>
      <a:lvl3pPr algn="ctr" rtl="0" eaLnBrk="0" fontAlgn="base" hangingPunct="0">
        <a:spcBef>
          <a:spcPct val="0"/>
        </a:spcBef>
        <a:spcAft>
          <a:spcPct val="0"/>
        </a:spcAft>
        <a:defRPr sz="3000" b="1">
          <a:solidFill>
            <a:schemeClr val="bg1"/>
          </a:solidFill>
          <a:latin typeface="Arial" charset="0"/>
          <a:ea typeface="宋体" charset="-122"/>
          <a:cs typeface="Arial" charset="0"/>
        </a:defRPr>
      </a:lvl3pPr>
      <a:lvl4pPr algn="ctr" rtl="0" eaLnBrk="0" fontAlgn="base" hangingPunct="0">
        <a:spcBef>
          <a:spcPct val="0"/>
        </a:spcBef>
        <a:spcAft>
          <a:spcPct val="0"/>
        </a:spcAft>
        <a:defRPr sz="3000" b="1">
          <a:solidFill>
            <a:schemeClr val="bg1"/>
          </a:solidFill>
          <a:latin typeface="Arial" charset="0"/>
          <a:ea typeface="宋体" charset="-122"/>
          <a:cs typeface="Arial" charset="0"/>
        </a:defRPr>
      </a:lvl4pPr>
      <a:lvl5pPr algn="ctr" rtl="0" eaLnBrk="0" fontAlgn="base" hangingPunct="0">
        <a:spcBef>
          <a:spcPct val="0"/>
        </a:spcBef>
        <a:spcAft>
          <a:spcPct val="0"/>
        </a:spcAft>
        <a:defRPr sz="3000" b="1">
          <a:solidFill>
            <a:schemeClr val="bg1"/>
          </a:solidFill>
          <a:latin typeface="Arial" charset="0"/>
          <a:ea typeface="宋体" charset="-122"/>
          <a:cs typeface="Arial" charset="0"/>
        </a:defRPr>
      </a:lvl5pPr>
      <a:lvl6pPr marL="457200" algn="ctr" rtl="0" eaLnBrk="1" fontAlgn="base" hangingPunct="1">
        <a:spcBef>
          <a:spcPct val="0"/>
        </a:spcBef>
        <a:spcAft>
          <a:spcPct val="0"/>
        </a:spcAft>
        <a:defRPr sz="3200" b="1">
          <a:solidFill>
            <a:schemeClr val="bg1"/>
          </a:solidFill>
          <a:latin typeface="Verdana" pitchFamily="34" charset="0"/>
        </a:defRPr>
      </a:lvl6pPr>
      <a:lvl7pPr marL="914400" algn="ctr" rtl="0" eaLnBrk="1" fontAlgn="base" hangingPunct="1">
        <a:spcBef>
          <a:spcPct val="0"/>
        </a:spcBef>
        <a:spcAft>
          <a:spcPct val="0"/>
        </a:spcAft>
        <a:defRPr sz="3200" b="1">
          <a:solidFill>
            <a:schemeClr val="bg1"/>
          </a:solidFill>
          <a:latin typeface="Verdana" pitchFamily="34" charset="0"/>
        </a:defRPr>
      </a:lvl7pPr>
      <a:lvl8pPr marL="1371600" algn="ctr" rtl="0" eaLnBrk="1" fontAlgn="base" hangingPunct="1">
        <a:spcBef>
          <a:spcPct val="0"/>
        </a:spcBef>
        <a:spcAft>
          <a:spcPct val="0"/>
        </a:spcAft>
        <a:defRPr sz="3200" b="1">
          <a:solidFill>
            <a:schemeClr val="bg1"/>
          </a:solidFill>
          <a:latin typeface="Verdana" pitchFamily="34" charset="0"/>
        </a:defRPr>
      </a:lvl8pPr>
      <a:lvl9pPr marL="1828800" algn="ctr" rtl="0" eaLnBrk="1" fontAlgn="base" hangingPunct="1">
        <a:spcBef>
          <a:spcPct val="0"/>
        </a:spcBef>
        <a:spcAft>
          <a:spcPct val="0"/>
        </a:spcAft>
        <a:defRPr sz="3200" b="1">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231.png"/><Relationship Id="rId7" Type="http://schemas.openxmlformats.org/officeDocument/2006/relationships/image" Target="../media/image235.png"/><Relationship Id="rId12" Type="http://schemas.openxmlformats.org/officeDocument/2006/relationships/image" Target="../media/image240.png"/><Relationship Id="rId2" Type="http://schemas.openxmlformats.org/officeDocument/2006/relationships/image" Target="../media/image230.png"/><Relationship Id="rId1" Type="http://schemas.openxmlformats.org/officeDocument/2006/relationships/slideLayout" Target="../slideLayouts/slideLayout42.xml"/><Relationship Id="rId6" Type="http://schemas.openxmlformats.org/officeDocument/2006/relationships/image" Target="../media/image234.png"/><Relationship Id="rId11" Type="http://schemas.openxmlformats.org/officeDocument/2006/relationships/image" Target="../media/image239.png"/><Relationship Id="rId5" Type="http://schemas.openxmlformats.org/officeDocument/2006/relationships/image" Target="../media/image233.png"/><Relationship Id="rId10" Type="http://schemas.openxmlformats.org/officeDocument/2006/relationships/image" Target="../media/image238.png"/><Relationship Id="rId4" Type="http://schemas.openxmlformats.org/officeDocument/2006/relationships/image" Target="../media/image232.png"/><Relationship Id="rId9" Type="http://schemas.openxmlformats.org/officeDocument/2006/relationships/image" Target="../media/image237.png"/></Relationships>
</file>

<file path=ppt/slides/_rels/slide101.xml.rels><?xml version="1.0" encoding="UTF-8" standalone="yes"?>
<Relationships xmlns="http://schemas.openxmlformats.org/package/2006/relationships"><Relationship Id="rId8" Type="http://schemas.openxmlformats.org/officeDocument/2006/relationships/image" Target="../media/image247.png"/><Relationship Id="rId13" Type="http://schemas.openxmlformats.org/officeDocument/2006/relationships/image" Target="../media/image252.png"/><Relationship Id="rId3" Type="http://schemas.openxmlformats.org/officeDocument/2006/relationships/image" Target="../media/image242.png"/><Relationship Id="rId7" Type="http://schemas.openxmlformats.org/officeDocument/2006/relationships/image" Target="../media/image246.png"/><Relationship Id="rId12" Type="http://schemas.openxmlformats.org/officeDocument/2006/relationships/image" Target="../media/image251.png"/><Relationship Id="rId2" Type="http://schemas.openxmlformats.org/officeDocument/2006/relationships/image" Target="../media/image241.png"/><Relationship Id="rId1" Type="http://schemas.openxmlformats.org/officeDocument/2006/relationships/slideLayout" Target="../slideLayouts/slideLayout42.xml"/><Relationship Id="rId6" Type="http://schemas.openxmlformats.org/officeDocument/2006/relationships/image" Target="../media/image245.png"/><Relationship Id="rId11" Type="http://schemas.openxmlformats.org/officeDocument/2006/relationships/image" Target="../media/image250.png"/><Relationship Id="rId5" Type="http://schemas.openxmlformats.org/officeDocument/2006/relationships/image" Target="../media/image244.png"/><Relationship Id="rId10" Type="http://schemas.openxmlformats.org/officeDocument/2006/relationships/image" Target="../media/image249.png"/><Relationship Id="rId4" Type="http://schemas.openxmlformats.org/officeDocument/2006/relationships/image" Target="../media/image243.png"/><Relationship Id="rId9" Type="http://schemas.openxmlformats.org/officeDocument/2006/relationships/image" Target="../media/image248.png"/><Relationship Id="rId14" Type="http://schemas.openxmlformats.org/officeDocument/2006/relationships/image" Target="../media/image253.png"/></Relationships>
</file>

<file path=ppt/slides/_rels/slide102.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42.xml"/></Relationships>
</file>

<file path=ppt/slides/_rels/slide103.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42.xml"/></Relationships>
</file>

<file path=ppt/slides/_rels/slide104.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42.xml"/><Relationship Id="rId5" Type="http://schemas.openxmlformats.org/officeDocument/2006/relationships/image" Target="../media/image260.png"/><Relationship Id="rId4" Type="http://schemas.openxmlformats.org/officeDocument/2006/relationships/image" Target="../media/image259.png"/></Relationships>
</file>

<file path=ppt/slides/_rels/slide105.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42.xml"/></Relationships>
</file>

<file path=ppt/slides/_rels/slide106.xml.rels><?xml version="1.0" encoding="UTF-8" standalone="yes"?>
<Relationships xmlns="http://schemas.openxmlformats.org/package/2006/relationships"><Relationship Id="rId3" Type="http://schemas.openxmlformats.org/officeDocument/2006/relationships/image" Target="../media/image263.emf"/><Relationship Id="rId2" Type="http://schemas.openxmlformats.org/officeDocument/2006/relationships/image" Target="../media/image262.emf"/><Relationship Id="rId1" Type="http://schemas.openxmlformats.org/officeDocument/2006/relationships/slideLayout" Target="../slideLayouts/slideLayout7.xml"/><Relationship Id="rId5" Type="http://schemas.openxmlformats.org/officeDocument/2006/relationships/image" Target="../media/image265.emf"/><Relationship Id="rId4" Type="http://schemas.openxmlformats.org/officeDocument/2006/relationships/image" Target="../media/image264.emf"/></Relationships>
</file>

<file path=ppt/slides/_rels/slide107.xml.rels><?xml version="1.0" encoding="UTF-8" standalone="yes"?>
<Relationships xmlns="http://schemas.openxmlformats.org/package/2006/relationships"><Relationship Id="rId2" Type="http://schemas.openxmlformats.org/officeDocument/2006/relationships/image" Target="../media/image266.emf"/><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267.emf"/><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8" Type="http://schemas.openxmlformats.org/officeDocument/2006/relationships/image" Target="../media/image274.png"/><Relationship Id="rId3" Type="http://schemas.openxmlformats.org/officeDocument/2006/relationships/image" Target="../media/image269.png"/><Relationship Id="rId7" Type="http://schemas.openxmlformats.org/officeDocument/2006/relationships/image" Target="../media/image273.png"/><Relationship Id="rId2" Type="http://schemas.openxmlformats.org/officeDocument/2006/relationships/image" Target="../media/image268.png"/><Relationship Id="rId1" Type="http://schemas.openxmlformats.org/officeDocument/2006/relationships/slideLayout" Target="../slideLayouts/slideLayout7.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image" Target="../media/image270.png"/><Relationship Id="rId9" Type="http://schemas.openxmlformats.org/officeDocument/2006/relationships/image" Target="../media/image275.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7.xml"/><Relationship Id="rId6" Type="http://schemas.openxmlformats.org/officeDocument/2006/relationships/image" Target="../media/image280.png"/><Relationship Id="rId5" Type="http://schemas.openxmlformats.org/officeDocument/2006/relationships/image" Target="../media/image279.png"/><Relationship Id="rId4" Type="http://schemas.openxmlformats.org/officeDocument/2006/relationships/image" Target="../media/image278.png"/></Relationships>
</file>

<file path=ppt/slides/_rels/slide111.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7.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image" Target="../media/image286.png"/></Relationships>
</file>

<file path=ppt/slides/_rels/slide114.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292.emf"/><Relationship Id="rId2" Type="http://schemas.openxmlformats.org/officeDocument/2006/relationships/image" Target="../media/image291.emf"/><Relationship Id="rId1" Type="http://schemas.openxmlformats.org/officeDocument/2006/relationships/slideLayout" Target="../slideLayouts/slideLayout7.xml"/><Relationship Id="rId4" Type="http://schemas.openxmlformats.org/officeDocument/2006/relationships/image" Target="../media/image293.emf"/></Relationships>
</file>

<file path=ppt/slides/_rels/slide116.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297.emf"/><Relationship Id="rId2" Type="http://schemas.openxmlformats.org/officeDocument/2006/relationships/image" Target="../media/image296.emf"/><Relationship Id="rId1" Type="http://schemas.openxmlformats.org/officeDocument/2006/relationships/slideLayout" Target="../slideLayouts/slideLayout7.xml"/><Relationship Id="rId4" Type="http://schemas.openxmlformats.org/officeDocument/2006/relationships/image" Target="../media/image298.emf"/></Relationships>
</file>

<file path=ppt/slides/_rels/slide119.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04.png"/><Relationship Id="rId1" Type="http://schemas.openxmlformats.org/officeDocument/2006/relationships/slideLayout" Target="../slideLayouts/slideLayout7.xml"/><Relationship Id="rId5" Type="http://schemas.openxmlformats.org/officeDocument/2006/relationships/image" Target="../media/image307.png"/><Relationship Id="rId4" Type="http://schemas.openxmlformats.org/officeDocument/2006/relationships/image" Target="../media/image306.png"/></Relationships>
</file>

<file path=ppt/slides/_rels/slide125.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image" Target="../media/image308.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1.png"/><Relationship Id="rId1" Type="http://schemas.openxmlformats.org/officeDocument/2006/relationships/slideLayout" Target="../slideLayouts/slideLayout7.xml"/><Relationship Id="rId4" Type="http://schemas.openxmlformats.org/officeDocument/2006/relationships/image" Target="../media/image313.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emf"/><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7.xml"/><Relationship Id="rId6" Type="http://schemas.openxmlformats.org/officeDocument/2006/relationships/image" Target="../media/image81.emf"/><Relationship Id="rId5" Type="http://schemas.openxmlformats.org/officeDocument/2006/relationships/image" Target="../media/image80.emf"/><Relationship Id="rId4" Type="http://schemas.openxmlformats.org/officeDocument/2006/relationships/image" Target="../media/image79.emf"/></Relationships>
</file>

<file path=ppt/slides/_rels/slide33.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image" Target="../media/image93.emf"/><Relationship Id="rId4" Type="http://schemas.openxmlformats.org/officeDocument/2006/relationships/image" Target="../media/image92.emf"/></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42.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7.xml"/><Relationship Id="rId4" Type="http://schemas.openxmlformats.org/officeDocument/2006/relationships/image" Target="../media/image107.emf"/></Relationships>
</file>

<file path=ppt/slides/_rels/slide43.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4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119.emf"/></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5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140.png"/><Relationship Id="rId7" Type="http://schemas.openxmlformats.org/officeDocument/2006/relationships/image" Target="../media/image142.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38.wmf"/><Relationship Id="rId5" Type="http://schemas.openxmlformats.org/officeDocument/2006/relationships/oleObject" Target="../embeddings/oleObject1.bin"/><Relationship Id="rId4" Type="http://schemas.openxmlformats.org/officeDocument/2006/relationships/image" Target="../media/image141.emf"/><Relationship Id="rId9" Type="http://schemas.openxmlformats.org/officeDocument/2006/relationships/image" Target="../media/image139.wm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 Id="rId5" Type="http://schemas.openxmlformats.org/officeDocument/2006/relationships/image" Target="../media/image152.png"/><Relationship Id="rId4" Type="http://schemas.openxmlformats.org/officeDocument/2006/relationships/image" Target="../media/image151.png"/></Relationships>
</file>

<file path=ppt/slides/_rels/slide6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 Id="rId4" Type="http://schemas.openxmlformats.org/officeDocument/2006/relationships/image" Target="../media/image157.png"/></Relationships>
</file>

<file path=ppt/slides/_rels/slide68.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image" Target="../media/image158.emf"/><Relationship Id="rId1" Type="http://schemas.openxmlformats.org/officeDocument/2006/relationships/slideLayout" Target="../slideLayouts/slideLayout7.xml"/><Relationship Id="rId4" Type="http://schemas.openxmlformats.org/officeDocument/2006/relationships/image" Target="../media/image160.emf"/></Relationships>
</file>

<file path=ppt/slides/_rels/slide69.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image" Target="../media/image161.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image" Target="../media/image163.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65.emf"/><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166.em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image" Target="../media/image168.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174.emf"/><Relationship Id="rId3" Type="http://schemas.openxmlformats.org/officeDocument/2006/relationships/oleObject" Target="../embeddings/oleObject3.bin"/><Relationship Id="rId7" Type="http://schemas.openxmlformats.org/officeDocument/2006/relationships/image" Target="../media/image173.emf"/><Relationship Id="rId2" Type="http://schemas.openxmlformats.org/officeDocument/2006/relationships/slideLayout" Target="../slideLayouts/slideLayout25.xml"/><Relationship Id="rId1" Type="http://schemas.openxmlformats.org/officeDocument/2006/relationships/vmlDrawing" Target="../drawings/vmlDrawing2.vml"/><Relationship Id="rId6" Type="http://schemas.openxmlformats.org/officeDocument/2006/relationships/image" Target="../media/image172.emf"/><Relationship Id="rId5" Type="http://schemas.openxmlformats.org/officeDocument/2006/relationships/image" Target="../media/image171.emf"/><Relationship Id="rId4" Type="http://schemas.openxmlformats.org/officeDocument/2006/relationships/image" Target="../media/image170.wmf"/></Relationships>
</file>

<file path=ppt/slides/_rels/slide75.xml.rels><?xml version="1.0" encoding="UTF-8" standalone="yes"?>
<Relationships xmlns="http://schemas.openxmlformats.org/package/2006/relationships"><Relationship Id="rId2" Type="http://schemas.openxmlformats.org/officeDocument/2006/relationships/image" Target="../media/image175.wmf"/><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2" Type="http://schemas.openxmlformats.org/officeDocument/2006/relationships/image" Target="../media/image178.wmf"/><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3" Type="http://schemas.openxmlformats.org/officeDocument/2006/relationships/image" Target="../media/image180.wmf"/><Relationship Id="rId2" Type="http://schemas.openxmlformats.org/officeDocument/2006/relationships/image" Target="../media/image179.wmf"/><Relationship Id="rId1" Type="http://schemas.openxmlformats.org/officeDocument/2006/relationships/slideLayout" Target="../slideLayouts/slideLayout30.xml"/><Relationship Id="rId4" Type="http://schemas.openxmlformats.org/officeDocument/2006/relationships/image" Target="../media/image181.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2" Type="http://schemas.openxmlformats.org/officeDocument/2006/relationships/image" Target="../media/image183.wmf"/><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8" Type="http://schemas.openxmlformats.org/officeDocument/2006/relationships/image" Target="../media/image184.wmf"/><Relationship Id="rId3" Type="http://schemas.openxmlformats.org/officeDocument/2006/relationships/image" Target="../media/image185.png"/><Relationship Id="rId7" Type="http://schemas.openxmlformats.org/officeDocument/2006/relationships/oleObject" Target="../embeddings/oleObject4.bin"/><Relationship Id="rId2" Type="http://schemas.openxmlformats.org/officeDocument/2006/relationships/slideLayout" Target="../slideLayouts/slideLayout35.xml"/><Relationship Id="rId1" Type="http://schemas.openxmlformats.org/officeDocument/2006/relationships/vmlDrawing" Target="../drawings/vmlDrawing3.vml"/><Relationship Id="rId6" Type="http://schemas.openxmlformats.org/officeDocument/2006/relationships/image" Target="../media/image188.wmf"/><Relationship Id="rId5" Type="http://schemas.openxmlformats.org/officeDocument/2006/relationships/image" Target="../media/image187.wmf"/><Relationship Id="rId4" Type="http://schemas.openxmlformats.org/officeDocument/2006/relationships/image" Target="../media/image186.png"/></Relationships>
</file>

<file path=ppt/slides/_rels/slide83.xml.rels><?xml version="1.0" encoding="UTF-8" standalone="yes"?>
<Relationships xmlns="http://schemas.openxmlformats.org/package/2006/relationships"><Relationship Id="rId3" Type="http://schemas.openxmlformats.org/officeDocument/2006/relationships/image" Target="../media/image190.wmf"/><Relationship Id="rId2" Type="http://schemas.openxmlformats.org/officeDocument/2006/relationships/image" Target="../media/image189.wmf"/><Relationship Id="rId1" Type="http://schemas.openxmlformats.org/officeDocument/2006/relationships/slideLayout" Target="../slideLayouts/slideLayout25.xml"/><Relationship Id="rId4" Type="http://schemas.openxmlformats.org/officeDocument/2006/relationships/image" Target="../media/image191.png"/></Relationships>
</file>

<file path=ppt/slides/_rels/slide84.xml.rels><?xml version="1.0" encoding="UTF-8" standalone="yes"?>
<Relationships xmlns="http://schemas.openxmlformats.org/package/2006/relationships"><Relationship Id="rId3" Type="http://schemas.openxmlformats.org/officeDocument/2006/relationships/image" Target="../media/image190.wmf"/><Relationship Id="rId2" Type="http://schemas.openxmlformats.org/officeDocument/2006/relationships/image" Target="../media/image192.png"/><Relationship Id="rId1" Type="http://schemas.openxmlformats.org/officeDocument/2006/relationships/slideLayout" Target="../slideLayouts/slideLayout30.xml"/><Relationship Id="rId4" Type="http://schemas.openxmlformats.org/officeDocument/2006/relationships/image" Target="../media/image191.png"/></Relationships>
</file>

<file path=ppt/slides/_rels/slide85.xml.rels><?xml version="1.0" encoding="UTF-8" standalone="yes"?>
<Relationships xmlns="http://schemas.openxmlformats.org/package/2006/relationships"><Relationship Id="rId3" Type="http://schemas.openxmlformats.org/officeDocument/2006/relationships/image" Target="../media/image190.wmf"/><Relationship Id="rId2" Type="http://schemas.openxmlformats.org/officeDocument/2006/relationships/image" Target="../media/image193.png"/><Relationship Id="rId1" Type="http://schemas.openxmlformats.org/officeDocument/2006/relationships/slideLayout" Target="../slideLayouts/slideLayout30.xml"/><Relationship Id="rId4" Type="http://schemas.openxmlformats.org/officeDocument/2006/relationships/image" Target="../media/image191.png"/></Relationships>
</file>

<file path=ppt/slides/_rels/slide8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30.xml"/></Relationships>
</file>

<file path=ppt/slides/_rels/slide87.xml.rels><?xml version="1.0" encoding="UTF-8" standalone="yes"?>
<Relationships xmlns="http://schemas.openxmlformats.org/package/2006/relationships"><Relationship Id="rId3" Type="http://schemas.openxmlformats.org/officeDocument/2006/relationships/image" Target="../media/image197.wmf"/><Relationship Id="rId2" Type="http://schemas.openxmlformats.org/officeDocument/2006/relationships/image" Target="../media/image196.wmf"/><Relationship Id="rId1" Type="http://schemas.openxmlformats.org/officeDocument/2006/relationships/slideLayout" Target="../slideLayouts/slideLayout30.xml"/><Relationship Id="rId4" Type="http://schemas.openxmlformats.org/officeDocument/2006/relationships/image" Target="../media/image198.wmf"/></Relationships>
</file>

<file path=ppt/slides/_rels/slide8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30.xml"/></Relationships>
</file>

<file path=ppt/slides/_rels/slide89.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0.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30.xml"/></Relationships>
</file>

<file path=ppt/slides/_rels/slide91.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42.xml"/><Relationship Id="rId5" Type="http://schemas.openxmlformats.org/officeDocument/2006/relationships/image" Target="../media/image207.png"/><Relationship Id="rId4" Type="http://schemas.openxmlformats.org/officeDocument/2006/relationships/image" Target="../media/image206.png"/></Relationships>
</file>

<file path=ppt/slides/_rels/slide9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650.png"/><Relationship Id="rId1" Type="http://schemas.openxmlformats.org/officeDocument/2006/relationships/slideLayout" Target="../slideLayouts/slideLayout42.xml"/></Relationships>
</file>

<file path=ppt/slides/_rels/slide9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42.xml"/><Relationship Id="rId4" Type="http://schemas.openxmlformats.org/officeDocument/2006/relationships/image" Target="../media/image211.png"/></Relationships>
</file>

<file path=ppt/slides/_rels/slide9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42.xml"/><Relationship Id="rId5" Type="http://schemas.openxmlformats.org/officeDocument/2006/relationships/image" Target="../media/image215.png"/><Relationship Id="rId4" Type="http://schemas.openxmlformats.org/officeDocument/2006/relationships/image" Target="../media/image214.png"/></Relationships>
</file>

<file path=ppt/slides/_rels/slide9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42.xml"/><Relationship Id="rId5" Type="http://schemas.openxmlformats.org/officeDocument/2006/relationships/image" Target="../media/image219.png"/><Relationship Id="rId4" Type="http://schemas.openxmlformats.org/officeDocument/2006/relationships/image" Target="../media/image218.png"/></Relationships>
</file>

<file path=ppt/slides/_rels/slide9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42.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98.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42.xml"/></Relationships>
</file>

<file path=ppt/slides/_rels/slide9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27.png"/><Relationship Id="rId1" Type="http://schemas.openxmlformats.org/officeDocument/2006/relationships/slideLayout" Target="../slideLayouts/slideLayout42.xml"/><Relationship Id="rId5" Type="http://schemas.openxmlformats.org/officeDocument/2006/relationships/image" Target="../media/image229.png"/><Relationship Id="rId4" Type="http://schemas.openxmlformats.org/officeDocument/2006/relationships/image" Target="../media/image2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11560" y="1556792"/>
            <a:ext cx="7772400" cy="1470025"/>
          </a:xfrm>
        </p:spPr>
        <p:txBody>
          <a:bodyPr>
            <a:normAutofit/>
          </a:bodyPr>
          <a:lstStyle/>
          <a:p>
            <a:r>
              <a:rPr lang="zh-CN" altLang="en-US" sz="3200" b="1" dirty="0"/>
              <a:t>超重核合成与性质的理论研究</a:t>
            </a:r>
          </a:p>
        </p:txBody>
      </p:sp>
      <p:sp>
        <p:nvSpPr>
          <p:cNvPr id="3" name="副标题 2"/>
          <p:cNvSpPr>
            <a:spLocks noGrp="1"/>
          </p:cNvSpPr>
          <p:nvPr>
            <p:ph type="subTitle" idx="1"/>
          </p:nvPr>
        </p:nvSpPr>
        <p:spPr>
          <a:xfrm>
            <a:off x="1331640" y="3645024"/>
            <a:ext cx="6400800" cy="1752600"/>
          </a:xfrm>
        </p:spPr>
        <p:txBody>
          <a:bodyPr>
            <a:noAutofit/>
          </a:bodyPr>
          <a:lstStyle/>
          <a:p>
            <a:r>
              <a:rPr lang="zh-CN" altLang="en-US" sz="2000" b="1" dirty="0">
                <a:solidFill>
                  <a:schemeClr val="tx1"/>
                </a:solidFill>
              </a:rPr>
              <a:t>张鸿飞</a:t>
            </a:r>
            <a:endParaRPr lang="en-US" altLang="zh-CN" sz="2000" b="1" dirty="0">
              <a:solidFill>
                <a:schemeClr val="tx1"/>
              </a:solidFill>
            </a:endParaRPr>
          </a:p>
          <a:p>
            <a:endParaRPr lang="en-US" altLang="zh-CN" sz="2000" b="1" dirty="0">
              <a:solidFill>
                <a:schemeClr val="tx1"/>
              </a:solidFill>
            </a:endParaRPr>
          </a:p>
          <a:p>
            <a:r>
              <a:rPr lang="zh-CN" altLang="en-US" sz="2000" b="1" dirty="0">
                <a:solidFill>
                  <a:schemeClr val="tx1"/>
                </a:solidFill>
              </a:rPr>
              <a:t>兰州大学核科学与技术学院</a:t>
            </a:r>
            <a:endParaRPr lang="en-US" altLang="zh-CN" sz="2000" b="1" dirty="0">
              <a:solidFill>
                <a:schemeClr val="tx1"/>
              </a:solidFill>
            </a:endParaRPr>
          </a:p>
          <a:p>
            <a:r>
              <a:rPr lang="en-US" altLang="zh-CN" sz="2000" b="1" dirty="0">
                <a:solidFill>
                  <a:schemeClr val="tx1"/>
                </a:solidFill>
              </a:rPr>
              <a:t>2021.07.13</a:t>
            </a:r>
          </a:p>
          <a:p>
            <a:endParaRPr lang="zh-CN" altLang="en-US" sz="2000" b="1" dirty="0">
              <a:solidFill>
                <a:schemeClr val="tx1"/>
              </a:solidFill>
            </a:endParaRPr>
          </a:p>
        </p:txBody>
      </p:sp>
      <p:sp>
        <p:nvSpPr>
          <p:cNvPr id="6" name="文本框 5"/>
          <p:cNvSpPr txBox="1"/>
          <p:nvPr/>
        </p:nvSpPr>
        <p:spPr>
          <a:xfrm>
            <a:off x="395536" y="260648"/>
            <a:ext cx="8712968" cy="369332"/>
          </a:xfrm>
          <a:prstGeom prst="rect">
            <a:avLst/>
          </a:prstGeom>
          <a:noFill/>
        </p:spPr>
        <p:txBody>
          <a:bodyPr wrap="square" rtlCol="0">
            <a:spAutoFit/>
          </a:bodyPr>
          <a:lstStyle/>
          <a:p>
            <a:r>
              <a:rPr lang="zh-CN" altLang="en-US" b="1" dirty="0"/>
              <a:t>原子核结构与中高能重离子碰撞交叉学科理论讲习班，</a:t>
            </a:r>
            <a:r>
              <a:rPr lang="en-US" altLang="zh-CN" b="1" dirty="0"/>
              <a:t>2021.7.9 - 25,</a:t>
            </a:r>
            <a:r>
              <a:rPr lang="zh-CN" altLang="en-US" b="1" dirty="0"/>
              <a:t>湖州师范学院</a:t>
            </a:r>
          </a:p>
        </p:txBody>
      </p:sp>
    </p:spTree>
    <p:extLst>
      <p:ext uri="{BB962C8B-B14F-4D97-AF65-F5344CB8AC3E}">
        <p14:creationId xmlns:p14="http://schemas.microsoft.com/office/powerpoint/2010/main" val="3535985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116632"/>
            <a:ext cx="2426498" cy="400110"/>
          </a:xfrm>
          <a:prstGeom prst="rect">
            <a:avLst/>
          </a:prstGeom>
          <a:noFill/>
        </p:spPr>
        <p:txBody>
          <a:bodyPr wrap="none" rtlCol="0">
            <a:spAutoFit/>
          </a:bodyPr>
          <a:lstStyle/>
          <a:p>
            <a:r>
              <a:rPr lang="en-US" altLang="zh-CN" sz="2000" b="1" dirty="0">
                <a:solidFill>
                  <a:srgbClr val="0000FF"/>
                </a:solidFill>
              </a:rPr>
              <a:t>(D) </a:t>
            </a:r>
            <a:r>
              <a:rPr lang="en-US" altLang="zh-CN" sz="2000" b="1" dirty="0" err="1">
                <a:solidFill>
                  <a:srgbClr val="0000FF"/>
                </a:solidFill>
              </a:rPr>
              <a:t>Guanxi</a:t>
            </a:r>
            <a:r>
              <a:rPr lang="zh-CN" altLang="en-US" sz="2000" b="1" dirty="0">
                <a:solidFill>
                  <a:srgbClr val="0000FF"/>
                </a:solidFill>
              </a:rPr>
              <a:t>，</a:t>
            </a:r>
            <a:r>
              <a:rPr lang="en-US" altLang="zh-CN" sz="2000" b="1" dirty="0">
                <a:solidFill>
                  <a:srgbClr val="0000FF"/>
                </a:solidFill>
              </a:rPr>
              <a:t>China</a:t>
            </a:r>
            <a:r>
              <a:rPr lang="zh-CN" altLang="en-US" sz="2000" b="1" dirty="0">
                <a:solidFill>
                  <a:srgbClr val="0000FF"/>
                </a:solidFill>
              </a:rPr>
              <a:t>，</a:t>
            </a:r>
          </a:p>
        </p:txBody>
      </p:sp>
      <p:sp>
        <p:nvSpPr>
          <p:cNvPr id="4" name="矩形 3"/>
          <p:cNvSpPr/>
          <p:nvPr/>
        </p:nvSpPr>
        <p:spPr>
          <a:xfrm>
            <a:off x="2771800" y="104669"/>
            <a:ext cx="5955028" cy="369332"/>
          </a:xfrm>
          <a:prstGeom prst="rect">
            <a:avLst/>
          </a:prstGeom>
        </p:spPr>
        <p:txBody>
          <a:bodyPr wrap="none">
            <a:spAutoFit/>
          </a:bodyPr>
          <a:lstStyle/>
          <a:p>
            <a:r>
              <a:rPr lang="en-US" altLang="zh-CN" dirty="0" err="1">
                <a:solidFill>
                  <a:prstClr val="black"/>
                </a:solidFill>
              </a:rPr>
              <a:t>Qiuhong</a:t>
            </a:r>
            <a:r>
              <a:rPr lang="en-US" altLang="zh-CN" dirty="0">
                <a:solidFill>
                  <a:prstClr val="black"/>
                </a:solidFill>
              </a:rPr>
              <a:t> Mo</a:t>
            </a:r>
            <a:r>
              <a:rPr lang="zh-CN" altLang="en-US" dirty="0">
                <a:solidFill>
                  <a:prstClr val="black"/>
                </a:solidFill>
              </a:rPr>
              <a:t>， </a:t>
            </a:r>
            <a:r>
              <a:rPr lang="en-US" altLang="zh-CN" dirty="0">
                <a:solidFill>
                  <a:prstClr val="black"/>
                </a:solidFill>
              </a:rPr>
              <a:t>Min Liu</a:t>
            </a:r>
            <a:r>
              <a:rPr lang="zh-CN" altLang="en-US" dirty="0">
                <a:solidFill>
                  <a:prstClr val="black"/>
                </a:solidFill>
              </a:rPr>
              <a:t>，</a:t>
            </a:r>
            <a:r>
              <a:rPr lang="en-US" altLang="zh-CN" dirty="0">
                <a:solidFill>
                  <a:prstClr val="black"/>
                </a:solidFill>
              </a:rPr>
              <a:t>Ning Wang</a:t>
            </a:r>
            <a:r>
              <a:rPr lang="zh-CN" altLang="en-US" dirty="0">
                <a:solidFill>
                  <a:prstClr val="black"/>
                </a:solidFill>
              </a:rPr>
              <a:t>，</a:t>
            </a:r>
            <a:r>
              <a:rPr lang="en-US" altLang="zh-CN" dirty="0">
                <a:solidFill>
                  <a:prstClr val="black"/>
                </a:solidFill>
              </a:rPr>
              <a:t>PRC 90, 024320 (2014)</a:t>
            </a:r>
            <a:endParaRPr lang="zh-CN" altLang="en-US" dirty="0">
              <a:solidFill>
                <a:prstClr val="black"/>
              </a:solidFill>
            </a:endParaRPr>
          </a:p>
        </p:txBody>
      </p:sp>
      <p:sp>
        <p:nvSpPr>
          <p:cNvPr id="5" name="矩形 4"/>
          <p:cNvSpPr/>
          <p:nvPr/>
        </p:nvSpPr>
        <p:spPr>
          <a:xfrm>
            <a:off x="467544" y="620688"/>
            <a:ext cx="1238994" cy="369332"/>
          </a:xfrm>
          <a:prstGeom prst="rect">
            <a:avLst/>
          </a:prstGeom>
        </p:spPr>
        <p:txBody>
          <a:bodyPr wrap="none">
            <a:spAutoFit/>
          </a:bodyPr>
          <a:lstStyle/>
          <a:p>
            <a:r>
              <a:rPr lang="en-US" altLang="zh-CN" b="1" dirty="0">
                <a:solidFill>
                  <a:prstClr val="black"/>
                </a:solidFill>
              </a:rPr>
              <a:t>Pairing gap</a:t>
            </a:r>
            <a:endParaRPr lang="zh-CN" altLang="en-US" dirty="0">
              <a:solidFill>
                <a:prstClr val="black"/>
              </a:solidFill>
            </a:endParaRPr>
          </a:p>
        </p:txBody>
      </p:sp>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1690" y="692696"/>
            <a:ext cx="28003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474" y="980728"/>
            <a:ext cx="447675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1474" y="1268760"/>
            <a:ext cx="44767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4613" y="1573560"/>
            <a:ext cx="6683846" cy="2652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4952" y="4046727"/>
            <a:ext cx="6703508" cy="2785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115115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5816" y="112276"/>
            <a:ext cx="2385589" cy="584775"/>
          </a:xfrm>
          <a:prstGeom prst="rect">
            <a:avLst/>
          </a:prstGeom>
          <a:noFill/>
        </p:spPr>
        <p:txBody>
          <a:bodyPr wrap="none" rtlCol="0">
            <a:spAutoFit/>
          </a:bodyPr>
          <a:lstStyle/>
          <a:p>
            <a:r>
              <a:rPr lang="en-US" altLang="zh-CN" sz="3200" dirty="0">
                <a:solidFill>
                  <a:srgbClr val="0000CC"/>
                </a:solidFill>
                <a:latin typeface="Times New Roman" panose="02020603050405020304" pitchFamily="18" charset="0"/>
                <a:cs typeface="Times New Roman" panose="02020603050405020304" pitchFamily="18" charset="0"/>
              </a:rPr>
              <a:t>(a)   Methods</a:t>
            </a:r>
            <a:endParaRPr lang="zh-CN" altLang="en-US" sz="3200" dirty="0">
              <a:solidFill>
                <a:srgbClr val="0000CC"/>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5" y="980729"/>
            <a:ext cx="2088231" cy="429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5" y="1412776"/>
            <a:ext cx="4730372"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5" y="2348880"/>
            <a:ext cx="1656183" cy="324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2852936"/>
            <a:ext cx="4658173"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5382142" y="1208946"/>
            <a:ext cx="3618723" cy="707886"/>
          </a:xfrm>
          <a:prstGeom prst="rect">
            <a:avLst/>
          </a:prstGeom>
        </p:spPr>
        <p:txBody>
          <a:bodyPr wrap="square">
            <a:spAutoFit/>
          </a:bodyPr>
          <a:lstStyle/>
          <a:p>
            <a:r>
              <a:rPr lang="en-US" altLang="zh-CN" sz="2000" dirty="0">
                <a:solidFill>
                  <a:srgbClr val="C00000"/>
                </a:solidFill>
                <a:latin typeface="Times New Roman" panose="02020603050405020304" pitchFamily="18" charset="0"/>
                <a:cs typeface="Times New Roman" panose="02020603050405020304" pitchFamily="18" charset="0"/>
              </a:rPr>
              <a:t>R. </a:t>
            </a:r>
            <a:r>
              <a:rPr lang="en-US" altLang="zh-CN" sz="2000" dirty="0" err="1">
                <a:solidFill>
                  <a:srgbClr val="C00000"/>
                </a:solidFill>
                <a:latin typeface="Times New Roman" panose="02020603050405020304" pitchFamily="18" charset="0"/>
                <a:cs typeface="Times New Roman" panose="02020603050405020304" pitchFamily="18" charset="0"/>
              </a:rPr>
              <a:t>Blendowske</a:t>
            </a:r>
            <a:r>
              <a:rPr lang="en-US" altLang="zh-CN" sz="2000" dirty="0">
                <a:solidFill>
                  <a:srgbClr val="C00000"/>
                </a:solidFill>
                <a:latin typeface="Times New Roman" panose="02020603050405020304" pitchFamily="18" charset="0"/>
                <a:cs typeface="Times New Roman" panose="02020603050405020304" pitchFamily="18" charset="0"/>
              </a:rPr>
              <a:t> and H. </a:t>
            </a:r>
            <a:r>
              <a:rPr lang="en-US" altLang="zh-CN" sz="2000" dirty="0" err="1">
                <a:solidFill>
                  <a:srgbClr val="C00000"/>
                </a:solidFill>
                <a:latin typeface="Times New Roman" panose="02020603050405020304" pitchFamily="18" charset="0"/>
                <a:cs typeface="Times New Roman" panose="02020603050405020304" pitchFamily="18" charset="0"/>
              </a:rPr>
              <a:t>Walliser</a:t>
            </a:r>
            <a:r>
              <a:rPr lang="en-US" altLang="zh-CN" sz="2000" dirty="0">
                <a:solidFill>
                  <a:srgbClr val="C00000"/>
                </a:solidFill>
                <a:latin typeface="Times New Roman" panose="02020603050405020304" pitchFamily="18" charset="0"/>
                <a:cs typeface="Times New Roman" panose="02020603050405020304" pitchFamily="18" charset="0"/>
              </a:rPr>
              <a:t>, </a:t>
            </a:r>
          </a:p>
          <a:p>
            <a:r>
              <a:rPr lang="en-US" altLang="zh-CN" sz="2000" dirty="0">
                <a:solidFill>
                  <a:srgbClr val="C00000"/>
                </a:solidFill>
                <a:latin typeface="Times New Roman" panose="02020603050405020304" pitchFamily="18" charset="0"/>
                <a:cs typeface="Times New Roman" panose="02020603050405020304" pitchFamily="18" charset="0"/>
              </a:rPr>
              <a:t>Phys. Rev. Lett. 61, 1930 (1988).</a:t>
            </a:r>
            <a:endParaRPr lang="zh-CN" altLang="en-US" sz="2000" dirty="0">
              <a:solidFill>
                <a:srgbClr val="C00000"/>
              </a:solidFill>
              <a:latin typeface="Times New Roman" panose="02020603050405020304" pitchFamily="18" charset="0"/>
              <a:cs typeface="Times New Roman" panose="02020603050405020304" pitchFamily="18" charset="0"/>
            </a:endParaRPr>
          </a:p>
        </p:txBody>
      </p:sp>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005" y="4149080"/>
            <a:ext cx="1465699" cy="260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776" y="4149080"/>
            <a:ext cx="1437649" cy="260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0173" y="4149080"/>
            <a:ext cx="1707976" cy="28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251520" y="4509120"/>
            <a:ext cx="8450475" cy="707886"/>
          </a:xfrm>
          <a:prstGeom prst="rect">
            <a:avLst/>
          </a:prstGeom>
        </p:spPr>
        <p:txBody>
          <a:bodyPr wrap="square">
            <a:spAutoFit/>
          </a:bodyPr>
          <a:lstStyle/>
          <a:p>
            <a:r>
              <a:rPr lang="en-US" altLang="zh-CN" sz="2000" dirty="0">
                <a:solidFill>
                  <a:prstClr val="black"/>
                </a:solidFill>
                <a:latin typeface="Times New Roman" panose="02020603050405020304" pitchFamily="18" charset="0"/>
                <a:cs typeface="Times New Roman" panose="02020603050405020304" pitchFamily="18" charset="0"/>
              </a:rPr>
              <a:t>When experimental half lives of the cluster radioactivity are not available, the following formula has been adopted to obtain the cluster radioactivity half life,</a:t>
            </a:r>
            <a:endParaRPr lang="zh-CN" altLang="en-US" sz="2000" dirty="0">
              <a:solidFill>
                <a:prstClr val="black"/>
              </a:solidFill>
              <a:latin typeface="Times New Roman" panose="02020603050405020304" pitchFamily="18" charset="0"/>
              <a:cs typeface="Times New Roman" panose="02020603050405020304" pitchFamily="18" charset="0"/>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528" y="5373216"/>
            <a:ext cx="3092452"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71628" y="5141937"/>
            <a:ext cx="27527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组合 3"/>
          <p:cNvGrpSpPr/>
          <p:nvPr/>
        </p:nvGrpSpPr>
        <p:grpSpPr>
          <a:xfrm>
            <a:off x="4716016" y="6443401"/>
            <a:ext cx="3108033" cy="225959"/>
            <a:chOff x="4516506" y="6443401"/>
            <a:chExt cx="3108033" cy="225959"/>
          </a:xfrm>
        </p:grpSpPr>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16506" y="6443401"/>
              <a:ext cx="2431758" cy="225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1"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48264" y="6443401"/>
              <a:ext cx="6762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矩形 4"/>
          <p:cNvSpPr/>
          <p:nvPr/>
        </p:nvSpPr>
        <p:spPr>
          <a:xfrm>
            <a:off x="251520" y="6023029"/>
            <a:ext cx="4123648" cy="646331"/>
          </a:xfrm>
          <a:prstGeom prst="rect">
            <a:avLst/>
          </a:prstGeom>
        </p:spPr>
        <p:txBody>
          <a:bodyPr wrap="square">
            <a:spAutoFit/>
          </a:bodyPr>
          <a:lstStyle/>
          <a:p>
            <a:r>
              <a:rPr lang="en-US" altLang="zh-CN" b="1" dirty="0">
                <a:solidFill>
                  <a:srgbClr val="C00000"/>
                </a:solidFill>
              </a:rPr>
              <a:t>C. Qi, F. R. Xu, R. J. Liotta, and R. Wyss, </a:t>
            </a:r>
          </a:p>
          <a:p>
            <a:r>
              <a:rPr lang="en-US" altLang="zh-CN" b="1" dirty="0">
                <a:solidFill>
                  <a:srgbClr val="C00000"/>
                </a:solidFill>
              </a:rPr>
              <a:t>Phys. Rev. Lett. 103, 072501 (2009).</a:t>
            </a:r>
            <a:endParaRPr lang="zh-CN" altLang="en-US" b="1" dirty="0">
              <a:solidFill>
                <a:srgbClr val="C00000"/>
              </a:solidFill>
            </a:endParaRPr>
          </a:p>
        </p:txBody>
      </p:sp>
    </p:spTree>
    <p:extLst>
      <p:ext uri="{BB962C8B-B14F-4D97-AF65-F5344CB8AC3E}">
        <p14:creationId xmlns:p14="http://schemas.microsoft.com/office/powerpoint/2010/main" val="39478138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27772" y="116632"/>
            <a:ext cx="3488455" cy="584775"/>
          </a:xfrm>
          <a:prstGeom prst="rect">
            <a:avLst/>
          </a:prstGeom>
          <a:noFill/>
        </p:spPr>
        <p:txBody>
          <a:bodyPr wrap="none" rtlCol="0">
            <a:spAutoFit/>
          </a:bodyPr>
          <a:lstStyle/>
          <a:p>
            <a:r>
              <a:rPr lang="en-US" altLang="zh-CN" sz="3200" dirty="0">
                <a:solidFill>
                  <a:srgbClr val="0000CC"/>
                </a:solidFill>
                <a:latin typeface="Times New Roman" panose="02020603050405020304" pitchFamily="18" charset="0"/>
                <a:cs typeface="Times New Roman" panose="02020603050405020304" pitchFamily="18" charset="0"/>
              </a:rPr>
              <a:t>(b) Potential Barrier</a:t>
            </a:r>
            <a:endParaRPr lang="zh-CN" altLang="en-US" sz="3200" dirty="0">
              <a:solidFill>
                <a:srgbClr val="0000CC"/>
              </a:solidFill>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868072"/>
            <a:ext cx="5054801" cy="3281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791" y="4293096"/>
            <a:ext cx="552450"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8945" y="4335958"/>
            <a:ext cx="942975"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2427" y="4366245"/>
            <a:ext cx="991741" cy="167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5470" y="4788768"/>
            <a:ext cx="476250" cy="15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2471" y="4797152"/>
            <a:ext cx="733425"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9040" y="4797152"/>
            <a:ext cx="65722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528" y="5301208"/>
            <a:ext cx="2124075"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9054" y="5263108"/>
            <a:ext cx="1076325"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64993" y="5229200"/>
            <a:ext cx="1019175"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6"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27772" y="5826596"/>
            <a:ext cx="152400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7"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6986" y="5792688"/>
            <a:ext cx="142875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8"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06702" y="5805264"/>
            <a:ext cx="933450"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13299" y="6269250"/>
            <a:ext cx="6792885" cy="369332"/>
          </a:xfrm>
          <a:prstGeom prst="rect">
            <a:avLst/>
          </a:prstGeom>
          <a:noFill/>
        </p:spPr>
        <p:txBody>
          <a:bodyPr wrap="none" rtlCol="0">
            <a:spAutoFit/>
          </a:bodyPr>
          <a:lstStyle/>
          <a:p>
            <a:r>
              <a:rPr lang="en-US" altLang="zh-CN" dirty="0">
                <a:solidFill>
                  <a:srgbClr val="C00000"/>
                </a:solidFill>
                <a:latin typeface="Times New Roman" panose="02020603050405020304" pitchFamily="18" charset="0"/>
                <a:cs typeface="Times New Roman" panose="02020603050405020304" pitchFamily="18" charset="0"/>
              </a:rPr>
              <a:t>K. Wei and H.F. Zhang, PHYSICAL REVIEW C 96, 021601(R) (2017)</a:t>
            </a:r>
            <a:endParaRPr lang="zh-CN" altLang="en-US"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64329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045" y="116632"/>
            <a:ext cx="7603363" cy="584775"/>
          </a:xfrm>
          <a:prstGeom prst="rect">
            <a:avLst/>
          </a:prstGeom>
          <a:noFill/>
        </p:spPr>
        <p:txBody>
          <a:bodyPr wrap="none" rtlCol="0">
            <a:spAutoFit/>
          </a:bodyPr>
          <a:lstStyle/>
          <a:p>
            <a:r>
              <a:rPr lang="en-US" altLang="zh-CN" sz="3200" dirty="0">
                <a:solidFill>
                  <a:srgbClr val="0000CC"/>
                </a:solidFill>
                <a:latin typeface="Times New Roman" panose="02020603050405020304" pitchFamily="18" charset="0"/>
                <a:cs typeface="Times New Roman" panose="02020603050405020304" pitchFamily="18" charset="0"/>
              </a:rPr>
              <a:t>(c) Preformation Factor and Cluster structure</a:t>
            </a:r>
            <a:endParaRPr lang="zh-CN" altLang="en-US" sz="3200" dirty="0">
              <a:solidFill>
                <a:srgbClr val="0000CC"/>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764704"/>
            <a:ext cx="7026756" cy="3561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4326210"/>
            <a:ext cx="4524375"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300192" y="5661248"/>
            <a:ext cx="2499402" cy="646331"/>
          </a:xfrm>
          <a:prstGeom prst="rect">
            <a:avLst/>
          </a:prstGeom>
          <a:noFill/>
        </p:spPr>
        <p:txBody>
          <a:bodyPr wrap="none" rtlCol="0">
            <a:spAutoFit/>
          </a:bodyPr>
          <a:lstStyle/>
          <a:p>
            <a:r>
              <a:rPr lang="en-US" altLang="zh-CN" dirty="0">
                <a:solidFill>
                  <a:srgbClr val="C00000"/>
                </a:solidFill>
                <a:latin typeface="Times New Roman" panose="02020603050405020304" pitchFamily="18" charset="0"/>
                <a:cs typeface="Times New Roman" panose="02020603050405020304" pitchFamily="18" charset="0"/>
              </a:rPr>
              <a:t>K. Wei and H.F. Zhang, </a:t>
            </a:r>
          </a:p>
          <a:p>
            <a:r>
              <a:rPr lang="en-US" altLang="zh-CN" dirty="0">
                <a:solidFill>
                  <a:srgbClr val="C00000"/>
                </a:solidFill>
                <a:latin typeface="Times New Roman" panose="02020603050405020304" pitchFamily="18" charset="0"/>
                <a:cs typeface="Times New Roman" panose="02020603050405020304" pitchFamily="18" charset="0"/>
              </a:rPr>
              <a:t>submitted to PRC (2017)</a:t>
            </a:r>
            <a:endParaRPr lang="zh-CN" altLang="en-US"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94025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045" y="251937"/>
            <a:ext cx="7603363" cy="584775"/>
          </a:xfrm>
          <a:prstGeom prst="rect">
            <a:avLst/>
          </a:prstGeom>
          <a:noFill/>
        </p:spPr>
        <p:txBody>
          <a:bodyPr wrap="none" rtlCol="0">
            <a:spAutoFit/>
          </a:bodyPr>
          <a:lstStyle/>
          <a:p>
            <a:r>
              <a:rPr lang="en-US" altLang="zh-CN" sz="3200" dirty="0">
                <a:solidFill>
                  <a:srgbClr val="0000CC"/>
                </a:solidFill>
                <a:latin typeface="Times New Roman" panose="02020603050405020304" pitchFamily="18" charset="0"/>
                <a:cs typeface="Times New Roman" panose="02020603050405020304" pitchFamily="18" charset="0"/>
              </a:rPr>
              <a:t>(d) Preformation Factor and Daughter Nuclei</a:t>
            </a:r>
            <a:endParaRPr lang="zh-CN" altLang="en-US" sz="3200" dirty="0">
              <a:solidFill>
                <a:srgbClr val="0000CC"/>
              </a:solidFill>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134" y="1412776"/>
            <a:ext cx="8105183"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13299" y="6269250"/>
            <a:ext cx="6792885" cy="369332"/>
          </a:xfrm>
          <a:prstGeom prst="rect">
            <a:avLst/>
          </a:prstGeom>
          <a:noFill/>
        </p:spPr>
        <p:txBody>
          <a:bodyPr wrap="none" rtlCol="0">
            <a:spAutoFit/>
          </a:bodyPr>
          <a:lstStyle/>
          <a:p>
            <a:r>
              <a:rPr lang="en-US" altLang="zh-CN" dirty="0">
                <a:solidFill>
                  <a:srgbClr val="C00000"/>
                </a:solidFill>
                <a:latin typeface="Times New Roman" panose="02020603050405020304" pitchFamily="18" charset="0"/>
                <a:cs typeface="Times New Roman" panose="02020603050405020304" pitchFamily="18" charset="0"/>
              </a:rPr>
              <a:t>K. Wei and H.F. Zhang, PHYSICAL REVIEW C 96, 021601(R) (2017)</a:t>
            </a:r>
            <a:endParaRPr lang="zh-CN" altLang="en-US"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11175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045" y="251937"/>
            <a:ext cx="7284366" cy="584775"/>
          </a:xfrm>
          <a:prstGeom prst="rect">
            <a:avLst/>
          </a:prstGeom>
          <a:noFill/>
        </p:spPr>
        <p:txBody>
          <a:bodyPr wrap="none" rtlCol="0">
            <a:spAutoFit/>
          </a:bodyPr>
          <a:lstStyle/>
          <a:p>
            <a:r>
              <a:rPr lang="en-US" altLang="zh-CN" sz="3200" dirty="0">
                <a:solidFill>
                  <a:srgbClr val="0000CC"/>
                </a:solidFill>
                <a:latin typeface="Times New Roman" panose="02020603050405020304" pitchFamily="18" charset="0"/>
                <a:cs typeface="Times New Roman" panose="02020603050405020304" pitchFamily="18" charset="0"/>
              </a:rPr>
              <a:t>(e) Preformation Factor and Mother Nuclei</a:t>
            </a:r>
            <a:endParaRPr lang="zh-CN" altLang="en-US" sz="3200" dirty="0">
              <a:solidFill>
                <a:srgbClr val="0000CC"/>
              </a:solidFill>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629" y="836712"/>
            <a:ext cx="6645731" cy="3283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128" y="4365104"/>
            <a:ext cx="4648200"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9128" y="5085184"/>
            <a:ext cx="4591050"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6224" y="5733256"/>
            <a:ext cx="45720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200874" y="6372036"/>
            <a:ext cx="6792885" cy="369332"/>
          </a:xfrm>
          <a:prstGeom prst="rect">
            <a:avLst/>
          </a:prstGeom>
          <a:noFill/>
        </p:spPr>
        <p:txBody>
          <a:bodyPr wrap="none" rtlCol="0">
            <a:spAutoFit/>
          </a:bodyPr>
          <a:lstStyle/>
          <a:p>
            <a:r>
              <a:rPr lang="en-US" altLang="zh-CN" dirty="0">
                <a:solidFill>
                  <a:srgbClr val="C00000"/>
                </a:solidFill>
                <a:latin typeface="Times New Roman" panose="02020603050405020304" pitchFamily="18" charset="0"/>
                <a:cs typeface="Times New Roman" panose="02020603050405020304" pitchFamily="18" charset="0"/>
              </a:rPr>
              <a:t>K. Wei and H.F. Zhang, PHYSICAL REVIEW C 96, 021601(R) (2017)</a:t>
            </a:r>
            <a:endParaRPr lang="zh-CN" altLang="en-US"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28754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79512" y="1124744"/>
            <a:ext cx="8640960" cy="707886"/>
          </a:xfrm>
          <a:prstGeom prst="rect">
            <a:avLst/>
          </a:prstGeom>
        </p:spPr>
        <p:txBody>
          <a:bodyPr wrap="square">
            <a:spAutoFit/>
          </a:bodyPr>
          <a:lstStyle/>
          <a:p>
            <a:r>
              <a:rPr lang="en-US" altLang="zh-CN" sz="2000" dirty="0">
                <a:solidFill>
                  <a:prstClr val="black"/>
                </a:solidFill>
                <a:latin typeface="Times New Roman" panose="02020603050405020304" pitchFamily="18" charset="0"/>
                <a:cs typeface="Times New Roman" panose="02020603050405020304" pitchFamily="18" charset="0"/>
              </a:rPr>
              <a:t>The cluster preformation factor has been extracted for heavy and </a:t>
            </a:r>
            <a:r>
              <a:rPr lang="en-US" altLang="zh-CN" sz="2000" dirty="0" err="1">
                <a:solidFill>
                  <a:prstClr val="black"/>
                </a:solidFill>
                <a:latin typeface="Times New Roman" panose="02020603050405020304" pitchFamily="18" charset="0"/>
                <a:cs typeface="Times New Roman" panose="02020603050405020304" pitchFamily="18" charset="0"/>
              </a:rPr>
              <a:t>superheavy</a:t>
            </a:r>
            <a:r>
              <a:rPr lang="en-US" altLang="zh-CN" sz="2000" dirty="0">
                <a:solidFill>
                  <a:prstClr val="black"/>
                </a:solidFill>
                <a:latin typeface="Times New Roman" panose="02020603050405020304" pitchFamily="18" charset="0"/>
                <a:cs typeface="Times New Roman" panose="02020603050405020304" pitchFamily="18" charset="0"/>
              </a:rPr>
              <a:t> nuclei by a preformed cluster model with the help of experimental.</a:t>
            </a:r>
            <a:endParaRPr lang="zh-CN" altLang="en-US" sz="2000" dirty="0">
              <a:solidFill>
                <a:prstClr val="black"/>
              </a:solidFill>
              <a:latin typeface="Times New Roman" panose="02020603050405020304" pitchFamily="18" charset="0"/>
              <a:cs typeface="Times New Roman" panose="02020603050405020304" pitchFamily="18" charset="0"/>
            </a:endParaRPr>
          </a:p>
        </p:txBody>
      </p:sp>
      <p:sp>
        <p:nvSpPr>
          <p:cNvPr id="4" name="矩形 3"/>
          <p:cNvSpPr/>
          <p:nvPr/>
        </p:nvSpPr>
        <p:spPr>
          <a:xfrm>
            <a:off x="179512" y="2060848"/>
            <a:ext cx="8208912" cy="707886"/>
          </a:xfrm>
          <a:prstGeom prst="rect">
            <a:avLst/>
          </a:prstGeom>
        </p:spPr>
        <p:txBody>
          <a:bodyPr wrap="square">
            <a:spAutoFit/>
          </a:bodyPr>
          <a:lstStyle/>
          <a:p>
            <a:r>
              <a:rPr lang="en-US" altLang="zh-CN" sz="2000" dirty="0">
                <a:solidFill>
                  <a:prstClr val="black"/>
                </a:solidFill>
                <a:latin typeface="Times New Roman" panose="02020603050405020304" pitchFamily="18" charset="0"/>
                <a:cs typeface="Times New Roman" panose="02020603050405020304" pitchFamily="18" charset="0"/>
              </a:rPr>
              <a:t>The calculated results show that the preformation factor is nuclear structure dependent of the emitted cluster and mother nucleus.</a:t>
            </a:r>
            <a:endParaRPr lang="zh-CN" altLang="en-US" sz="2000" dirty="0">
              <a:solidFill>
                <a:prstClr val="black"/>
              </a:solidFill>
              <a:latin typeface="Times New Roman" panose="02020603050405020304" pitchFamily="18" charset="0"/>
              <a:cs typeface="Times New Roman" panose="02020603050405020304" pitchFamily="18" charset="0"/>
            </a:endParaRPr>
          </a:p>
        </p:txBody>
      </p:sp>
      <p:grpSp>
        <p:nvGrpSpPr>
          <p:cNvPr id="7" name="组合 6"/>
          <p:cNvGrpSpPr/>
          <p:nvPr/>
        </p:nvGrpSpPr>
        <p:grpSpPr>
          <a:xfrm>
            <a:off x="179512" y="2917393"/>
            <a:ext cx="8568952" cy="1015663"/>
            <a:chOff x="179512" y="2917393"/>
            <a:chExt cx="8568952" cy="1015663"/>
          </a:xfrm>
        </p:grpSpPr>
        <p:sp>
          <p:nvSpPr>
            <p:cNvPr id="6" name="矩形 5"/>
            <p:cNvSpPr/>
            <p:nvPr/>
          </p:nvSpPr>
          <p:spPr>
            <a:xfrm>
              <a:off x="179512" y="2917393"/>
              <a:ext cx="8568952" cy="1015663"/>
            </a:xfrm>
            <a:prstGeom prst="rect">
              <a:avLst/>
            </a:prstGeom>
          </p:spPr>
          <p:txBody>
            <a:bodyPr wrap="square">
              <a:spAutoFit/>
            </a:bodyPr>
            <a:lstStyle/>
            <a:p>
              <a:r>
                <a:rPr lang="en-US" altLang="zh-CN" sz="2000" dirty="0">
                  <a:solidFill>
                    <a:prstClr val="black"/>
                  </a:solidFill>
                  <a:latin typeface="Times New Roman" panose="02020603050405020304" pitchFamily="18" charset="0"/>
                  <a:cs typeface="Times New Roman" panose="02020603050405020304" pitchFamily="18" charset="0"/>
                </a:rPr>
                <a:t>The previous cluster preformation law                                  breaks down when the mass number of the emitted cluster Ac &gt; 28, and the new experiential cluster preformation formulae are proposed for heavy and </a:t>
              </a:r>
              <a:r>
                <a:rPr lang="en-US" altLang="zh-CN" sz="2000" dirty="0" err="1">
                  <a:solidFill>
                    <a:prstClr val="black"/>
                  </a:solidFill>
                  <a:latin typeface="Times New Roman" panose="02020603050405020304" pitchFamily="18" charset="0"/>
                  <a:cs typeface="Times New Roman" panose="02020603050405020304" pitchFamily="18" charset="0"/>
                </a:rPr>
                <a:t>superheavy</a:t>
              </a:r>
              <a:r>
                <a:rPr lang="en-US" altLang="zh-CN" sz="2000" dirty="0">
                  <a:solidFill>
                    <a:prstClr val="black"/>
                  </a:solidFill>
                  <a:latin typeface="Times New Roman" panose="02020603050405020304" pitchFamily="18" charset="0"/>
                  <a:cs typeface="Times New Roman" panose="02020603050405020304" pitchFamily="18" charset="0"/>
                </a:rPr>
                <a:t> nuclei</a:t>
              </a:r>
              <a:endParaRPr lang="zh-CN" altLang="en-US" sz="2000" dirty="0">
                <a:solidFill>
                  <a:prstClr val="black"/>
                </a:solidFill>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7623" y="3031348"/>
              <a:ext cx="1870561" cy="253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矩形 7"/>
          <p:cNvSpPr/>
          <p:nvPr/>
        </p:nvSpPr>
        <p:spPr>
          <a:xfrm>
            <a:off x="179512" y="4325034"/>
            <a:ext cx="8784976" cy="400110"/>
          </a:xfrm>
          <a:prstGeom prst="rect">
            <a:avLst/>
          </a:prstGeom>
        </p:spPr>
        <p:txBody>
          <a:bodyPr wrap="square">
            <a:spAutoFit/>
          </a:bodyPr>
          <a:lstStyle/>
          <a:p>
            <a:r>
              <a:rPr lang="en-US" altLang="zh-CN" sz="2000" dirty="0">
                <a:solidFill>
                  <a:prstClr val="black"/>
                </a:solidFill>
                <a:latin typeface="Times New Roman" panose="02020603050405020304" pitchFamily="18" charset="0"/>
                <a:cs typeface="Times New Roman" panose="02020603050405020304" pitchFamily="18" charset="0"/>
              </a:rPr>
              <a:t>The main needs is experimental results of cluster radioactivity for </a:t>
            </a:r>
            <a:r>
              <a:rPr lang="en-US" altLang="zh-CN" sz="2000" dirty="0" err="1">
                <a:solidFill>
                  <a:prstClr val="black"/>
                </a:solidFill>
                <a:latin typeface="Times New Roman" panose="02020603050405020304" pitchFamily="18" charset="0"/>
                <a:cs typeface="Times New Roman" panose="02020603050405020304" pitchFamily="18" charset="0"/>
              </a:rPr>
              <a:t>superheavy</a:t>
            </a:r>
            <a:r>
              <a:rPr lang="en-US" altLang="zh-CN" sz="2000" dirty="0">
                <a:solidFill>
                  <a:prstClr val="black"/>
                </a:solidFill>
                <a:latin typeface="Times New Roman" panose="02020603050405020304" pitchFamily="18" charset="0"/>
                <a:cs typeface="Times New Roman" panose="02020603050405020304" pitchFamily="18" charset="0"/>
              </a:rPr>
              <a:t> nuclei</a:t>
            </a:r>
            <a:endParaRPr lang="zh-CN" altLang="en-US" sz="2000" dirty="0">
              <a:solidFill>
                <a:prstClr val="black"/>
              </a:solidFill>
              <a:latin typeface="Times New Roman" panose="02020603050405020304" pitchFamily="18" charset="0"/>
              <a:cs typeface="Times New Roman" panose="02020603050405020304" pitchFamily="18" charset="0"/>
            </a:endParaRPr>
          </a:p>
        </p:txBody>
      </p:sp>
      <p:sp>
        <p:nvSpPr>
          <p:cNvPr id="9" name="矩形 8"/>
          <p:cNvSpPr/>
          <p:nvPr/>
        </p:nvSpPr>
        <p:spPr>
          <a:xfrm>
            <a:off x="179512" y="4973106"/>
            <a:ext cx="8784976" cy="400110"/>
          </a:xfrm>
          <a:prstGeom prst="rect">
            <a:avLst/>
          </a:prstGeom>
        </p:spPr>
        <p:txBody>
          <a:bodyPr wrap="square">
            <a:spAutoFit/>
          </a:bodyPr>
          <a:lstStyle/>
          <a:p>
            <a:r>
              <a:rPr lang="en-US" altLang="zh-CN" sz="2000" dirty="0">
                <a:solidFill>
                  <a:prstClr val="black"/>
                </a:solidFill>
                <a:latin typeface="Times New Roman" panose="02020603050405020304" pitchFamily="18" charset="0"/>
                <a:cs typeface="Times New Roman" panose="02020603050405020304" pitchFamily="18" charset="0"/>
              </a:rPr>
              <a:t>The microscopic calculation on preformation factor is necessary and timely.</a:t>
            </a:r>
            <a:endParaRPr lang="zh-CN" altLang="en-US"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50072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51720" y="-99392"/>
            <a:ext cx="5832648" cy="1077218"/>
          </a:xfrm>
          <a:prstGeom prst="rect">
            <a:avLst/>
          </a:prstGeom>
        </p:spPr>
        <p:txBody>
          <a:bodyPr wrap="square">
            <a:spAutoFit/>
          </a:bodyPr>
          <a:lstStyle/>
          <a:p>
            <a:pPr>
              <a:lnSpc>
                <a:spcPct val="200000"/>
              </a:lnSpc>
            </a:pPr>
            <a:r>
              <a:rPr lang="en-US" altLang="zh-CN" sz="3200" b="1" dirty="0">
                <a:solidFill>
                  <a:srgbClr val="FF00FF"/>
                </a:solidFill>
              </a:rPr>
              <a:t>(3)  Spontaneous fission</a:t>
            </a:r>
          </a:p>
        </p:txBody>
      </p:sp>
      <p:pic>
        <p:nvPicPr>
          <p:cNvPr id="3" name="图片 2"/>
          <p:cNvPicPr>
            <a:picLocks noChangeAspect="1"/>
          </p:cNvPicPr>
          <p:nvPr/>
        </p:nvPicPr>
        <p:blipFill>
          <a:blip r:embed="rId2"/>
          <a:stretch>
            <a:fillRect/>
          </a:stretch>
        </p:blipFill>
        <p:spPr>
          <a:xfrm>
            <a:off x="611560" y="5445224"/>
            <a:ext cx="2530800" cy="424080"/>
          </a:xfrm>
          <a:prstGeom prst="rect">
            <a:avLst/>
          </a:prstGeom>
        </p:spPr>
      </p:pic>
      <p:pic>
        <p:nvPicPr>
          <p:cNvPr id="4" name="图片 3"/>
          <p:cNvPicPr>
            <a:picLocks noChangeAspect="1"/>
          </p:cNvPicPr>
          <p:nvPr/>
        </p:nvPicPr>
        <p:blipFill>
          <a:blip r:embed="rId3"/>
          <a:stretch>
            <a:fillRect/>
          </a:stretch>
        </p:blipFill>
        <p:spPr>
          <a:xfrm>
            <a:off x="395536" y="1067390"/>
            <a:ext cx="8496944" cy="3525328"/>
          </a:xfrm>
          <a:prstGeom prst="rect">
            <a:avLst/>
          </a:prstGeom>
        </p:spPr>
      </p:pic>
      <p:pic>
        <p:nvPicPr>
          <p:cNvPr id="5" name="图片 4"/>
          <p:cNvPicPr>
            <a:picLocks noChangeAspect="1"/>
          </p:cNvPicPr>
          <p:nvPr/>
        </p:nvPicPr>
        <p:blipFill>
          <a:blip r:embed="rId4"/>
          <a:stretch>
            <a:fillRect/>
          </a:stretch>
        </p:blipFill>
        <p:spPr>
          <a:xfrm>
            <a:off x="606185" y="5958868"/>
            <a:ext cx="3488400" cy="629280"/>
          </a:xfrm>
          <a:prstGeom prst="rect">
            <a:avLst/>
          </a:prstGeom>
        </p:spPr>
      </p:pic>
      <p:pic>
        <p:nvPicPr>
          <p:cNvPr id="6" name="图片 5"/>
          <p:cNvPicPr>
            <a:picLocks noChangeAspect="1"/>
          </p:cNvPicPr>
          <p:nvPr/>
        </p:nvPicPr>
        <p:blipFill>
          <a:blip r:embed="rId5"/>
          <a:stretch>
            <a:fillRect/>
          </a:stretch>
        </p:blipFill>
        <p:spPr>
          <a:xfrm>
            <a:off x="572486" y="4469880"/>
            <a:ext cx="3871440" cy="885780"/>
          </a:xfrm>
          <a:prstGeom prst="rect">
            <a:avLst/>
          </a:prstGeom>
        </p:spPr>
      </p:pic>
      <p:sp>
        <p:nvSpPr>
          <p:cNvPr id="7" name="矩形 6"/>
          <p:cNvSpPr/>
          <p:nvPr/>
        </p:nvSpPr>
        <p:spPr>
          <a:xfrm>
            <a:off x="5076056" y="5712646"/>
            <a:ext cx="3512450" cy="492443"/>
          </a:xfrm>
          <a:prstGeom prst="rect">
            <a:avLst/>
          </a:prstGeom>
        </p:spPr>
        <p:txBody>
          <a:bodyPr wrap="square">
            <a:spAutoFit/>
          </a:bodyPr>
          <a:lstStyle/>
          <a:p>
            <a:r>
              <a:rPr lang="en-US" altLang="zh-CN" sz="1300" dirty="0" err="1">
                <a:solidFill>
                  <a:srgbClr val="000000"/>
                </a:solidFill>
                <a:latin typeface="Times-Roman"/>
              </a:rPr>
              <a:t>Xiaojun</a:t>
            </a:r>
            <a:r>
              <a:rPr lang="en-US" altLang="zh-CN" sz="1300" dirty="0">
                <a:solidFill>
                  <a:srgbClr val="000000"/>
                </a:solidFill>
                <a:latin typeface="Times-Roman"/>
              </a:rPr>
              <a:t> </a:t>
            </a:r>
            <a:r>
              <a:rPr lang="en-US" altLang="zh-CN" sz="1300" dirty="0" err="1">
                <a:solidFill>
                  <a:srgbClr val="000000"/>
                </a:solidFill>
                <a:latin typeface="Times-Roman"/>
              </a:rPr>
              <a:t>Bao</a:t>
            </a:r>
            <a:r>
              <a:rPr lang="en-US" altLang="zh-CN" sz="1300" dirty="0">
                <a:solidFill>
                  <a:srgbClr val="000000"/>
                </a:solidFill>
                <a:latin typeface="Times-Roman"/>
              </a:rPr>
              <a:t>, </a:t>
            </a:r>
            <a:r>
              <a:rPr lang="en-US" altLang="zh-CN" sz="1300" dirty="0" err="1">
                <a:solidFill>
                  <a:srgbClr val="000000"/>
                </a:solidFill>
                <a:latin typeface="Times-Roman"/>
              </a:rPr>
              <a:t>Hongfei</a:t>
            </a:r>
            <a:r>
              <a:rPr lang="en-US" altLang="zh-CN" sz="1300" dirty="0">
                <a:solidFill>
                  <a:srgbClr val="000000"/>
                </a:solidFill>
                <a:latin typeface="Times-Roman"/>
              </a:rPr>
              <a:t> Zhang, G. Royer,</a:t>
            </a:r>
          </a:p>
          <a:p>
            <a:r>
              <a:rPr lang="en-US" altLang="zh-CN" sz="1300" dirty="0" err="1">
                <a:solidFill>
                  <a:srgbClr val="000000"/>
                </a:solidFill>
                <a:latin typeface="Times-Roman"/>
              </a:rPr>
              <a:t>Junqing</a:t>
            </a:r>
            <a:r>
              <a:rPr lang="en-US" altLang="zh-CN" sz="1300" dirty="0">
                <a:solidFill>
                  <a:srgbClr val="000000"/>
                </a:solidFill>
                <a:latin typeface="Times-Roman"/>
              </a:rPr>
              <a:t> </a:t>
            </a:r>
            <a:r>
              <a:rPr lang="en-US" altLang="zh-CN" sz="1300" dirty="0" err="1">
                <a:solidFill>
                  <a:srgbClr val="000000"/>
                </a:solidFill>
                <a:latin typeface="Times-Roman"/>
              </a:rPr>
              <a:t>Li,NPA</a:t>
            </a:r>
            <a:r>
              <a:rPr lang="en-US" altLang="zh-CN" sz="1300" dirty="0">
                <a:solidFill>
                  <a:srgbClr val="000000"/>
                </a:solidFill>
                <a:latin typeface="Times-Roman"/>
              </a:rPr>
              <a:t> 906(2013)1</a:t>
            </a:r>
            <a:endParaRPr lang="zh-CN" altLang="en-US" dirty="0"/>
          </a:p>
        </p:txBody>
      </p:sp>
    </p:spTree>
    <p:extLst>
      <p:ext uri="{BB962C8B-B14F-4D97-AF65-F5344CB8AC3E}">
        <p14:creationId xmlns:p14="http://schemas.microsoft.com/office/powerpoint/2010/main" val="13848196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827584" y="-6543"/>
            <a:ext cx="7592400" cy="6080760"/>
          </a:xfrm>
          <a:prstGeom prst="rect">
            <a:avLst/>
          </a:prstGeom>
        </p:spPr>
      </p:pic>
      <p:sp>
        <p:nvSpPr>
          <p:cNvPr id="3" name="矩形 2"/>
          <p:cNvSpPr/>
          <p:nvPr/>
        </p:nvSpPr>
        <p:spPr>
          <a:xfrm>
            <a:off x="1907704" y="6237312"/>
            <a:ext cx="6120680" cy="292388"/>
          </a:xfrm>
          <a:prstGeom prst="rect">
            <a:avLst/>
          </a:prstGeom>
        </p:spPr>
        <p:txBody>
          <a:bodyPr wrap="square">
            <a:spAutoFit/>
          </a:bodyPr>
          <a:lstStyle/>
          <a:p>
            <a:r>
              <a:rPr lang="en-US" altLang="zh-CN" sz="1300" dirty="0" err="1">
                <a:solidFill>
                  <a:srgbClr val="000000"/>
                </a:solidFill>
                <a:latin typeface="Times-Roman"/>
              </a:rPr>
              <a:t>Xiaojun</a:t>
            </a:r>
            <a:r>
              <a:rPr lang="en-US" altLang="zh-CN" sz="1300" dirty="0">
                <a:solidFill>
                  <a:srgbClr val="000000"/>
                </a:solidFill>
                <a:latin typeface="Times-Roman"/>
              </a:rPr>
              <a:t> </a:t>
            </a:r>
            <a:r>
              <a:rPr lang="en-US" altLang="zh-CN" sz="1300" dirty="0" err="1">
                <a:solidFill>
                  <a:srgbClr val="000000"/>
                </a:solidFill>
                <a:latin typeface="Times-Roman"/>
              </a:rPr>
              <a:t>Bao</a:t>
            </a:r>
            <a:r>
              <a:rPr lang="en-US" altLang="zh-CN" sz="1300" dirty="0">
                <a:solidFill>
                  <a:srgbClr val="000000"/>
                </a:solidFill>
                <a:latin typeface="Times-Roman"/>
              </a:rPr>
              <a:t>, </a:t>
            </a:r>
            <a:r>
              <a:rPr lang="en-US" altLang="zh-CN" sz="1300" dirty="0" err="1">
                <a:solidFill>
                  <a:srgbClr val="000000"/>
                </a:solidFill>
                <a:latin typeface="Times-Roman"/>
              </a:rPr>
              <a:t>Hongfei</a:t>
            </a:r>
            <a:r>
              <a:rPr lang="en-US" altLang="zh-CN" sz="1300" dirty="0">
                <a:solidFill>
                  <a:srgbClr val="000000"/>
                </a:solidFill>
                <a:latin typeface="Times-Roman"/>
              </a:rPr>
              <a:t> Zhang, G. </a:t>
            </a:r>
            <a:r>
              <a:rPr lang="en-US" altLang="zh-CN" sz="1300" dirty="0" err="1">
                <a:solidFill>
                  <a:srgbClr val="000000"/>
                </a:solidFill>
                <a:latin typeface="Times-Roman"/>
              </a:rPr>
              <a:t>Royer,Junqing</a:t>
            </a:r>
            <a:r>
              <a:rPr lang="en-US" altLang="zh-CN" sz="1300" dirty="0">
                <a:solidFill>
                  <a:srgbClr val="000000"/>
                </a:solidFill>
                <a:latin typeface="Times-Roman"/>
              </a:rPr>
              <a:t> </a:t>
            </a:r>
            <a:r>
              <a:rPr lang="en-US" altLang="zh-CN" sz="1300" dirty="0" err="1">
                <a:solidFill>
                  <a:srgbClr val="000000"/>
                </a:solidFill>
                <a:latin typeface="Times-Roman"/>
              </a:rPr>
              <a:t>Li,NPA</a:t>
            </a:r>
            <a:r>
              <a:rPr lang="en-US" altLang="zh-CN" sz="1300" dirty="0">
                <a:solidFill>
                  <a:srgbClr val="000000"/>
                </a:solidFill>
                <a:latin typeface="Times-Roman"/>
              </a:rPr>
              <a:t> 906(2013)1</a:t>
            </a:r>
            <a:endParaRPr lang="zh-CN" altLang="en-US" dirty="0"/>
          </a:p>
        </p:txBody>
      </p:sp>
    </p:spTree>
    <p:extLst>
      <p:ext uri="{BB962C8B-B14F-4D97-AF65-F5344CB8AC3E}">
        <p14:creationId xmlns:p14="http://schemas.microsoft.com/office/powerpoint/2010/main" val="22105943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827584" y="980728"/>
            <a:ext cx="7332480" cy="2722320"/>
          </a:xfrm>
          <a:prstGeom prst="rect">
            <a:avLst/>
          </a:prstGeom>
        </p:spPr>
      </p:pic>
      <p:sp>
        <p:nvSpPr>
          <p:cNvPr id="3" name="矩形 2"/>
          <p:cNvSpPr/>
          <p:nvPr/>
        </p:nvSpPr>
        <p:spPr>
          <a:xfrm>
            <a:off x="1691680" y="4293096"/>
            <a:ext cx="6120680" cy="292388"/>
          </a:xfrm>
          <a:prstGeom prst="rect">
            <a:avLst/>
          </a:prstGeom>
        </p:spPr>
        <p:txBody>
          <a:bodyPr wrap="square">
            <a:spAutoFit/>
          </a:bodyPr>
          <a:lstStyle/>
          <a:p>
            <a:r>
              <a:rPr lang="en-US" altLang="zh-CN" sz="1300" dirty="0" err="1">
                <a:solidFill>
                  <a:srgbClr val="000000"/>
                </a:solidFill>
                <a:latin typeface="Times-Roman"/>
              </a:rPr>
              <a:t>Xiaojun</a:t>
            </a:r>
            <a:r>
              <a:rPr lang="en-US" altLang="zh-CN" sz="1300" dirty="0">
                <a:solidFill>
                  <a:srgbClr val="000000"/>
                </a:solidFill>
                <a:latin typeface="Times-Roman"/>
              </a:rPr>
              <a:t> </a:t>
            </a:r>
            <a:r>
              <a:rPr lang="en-US" altLang="zh-CN" sz="1300" dirty="0" err="1">
                <a:solidFill>
                  <a:srgbClr val="000000"/>
                </a:solidFill>
                <a:latin typeface="Times-Roman"/>
              </a:rPr>
              <a:t>Bao</a:t>
            </a:r>
            <a:r>
              <a:rPr lang="en-US" altLang="zh-CN" sz="1300" dirty="0">
                <a:solidFill>
                  <a:srgbClr val="000000"/>
                </a:solidFill>
                <a:latin typeface="Times-Roman"/>
              </a:rPr>
              <a:t>, </a:t>
            </a:r>
            <a:r>
              <a:rPr lang="en-US" altLang="zh-CN" sz="1300" dirty="0" err="1">
                <a:solidFill>
                  <a:srgbClr val="000000"/>
                </a:solidFill>
                <a:latin typeface="Times-Roman"/>
              </a:rPr>
              <a:t>Hongfei</a:t>
            </a:r>
            <a:r>
              <a:rPr lang="en-US" altLang="zh-CN" sz="1300" dirty="0">
                <a:solidFill>
                  <a:srgbClr val="000000"/>
                </a:solidFill>
                <a:latin typeface="Times-Roman"/>
              </a:rPr>
              <a:t> Zhang, G. </a:t>
            </a:r>
            <a:r>
              <a:rPr lang="en-US" altLang="zh-CN" sz="1300" dirty="0" err="1">
                <a:solidFill>
                  <a:srgbClr val="000000"/>
                </a:solidFill>
                <a:latin typeface="Times-Roman"/>
              </a:rPr>
              <a:t>Royer,Junqing</a:t>
            </a:r>
            <a:r>
              <a:rPr lang="en-US" altLang="zh-CN" sz="1300" dirty="0">
                <a:solidFill>
                  <a:srgbClr val="000000"/>
                </a:solidFill>
                <a:latin typeface="Times-Roman"/>
              </a:rPr>
              <a:t> </a:t>
            </a:r>
            <a:r>
              <a:rPr lang="en-US" altLang="zh-CN" sz="1300" dirty="0" err="1">
                <a:solidFill>
                  <a:srgbClr val="000000"/>
                </a:solidFill>
                <a:latin typeface="Times-Roman"/>
              </a:rPr>
              <a:t>Li,NPA</a:t>
            </a:r>
            <a:r>
              <a:rPr lang="en-US" altLang="zh-CN" sz="1300" dirty="0">
                <a:solidFill>
                  <a:srgbClr val="000000"/>
                </a:solidFill>
                <a:latin typeface="Times-Roman"/>
              </a:rPr>
              <a:t> 906(2013)1</a:t>
            </a:r>
            <a:endParaRPr lang="zh-CN" altLang="en-US" dirty="0"/>
          </a:p>
        </p:txBody>
      </p:sp>
    </p:spTree>
    <p:extLst>
      <p:ext uri="{BB962C8B-B14F-4D97-AF65-F5344CB8AC3E}">
        <p14:creationId xmlns:p14="http://schemas.microsoft.com/office/powerpoint/2010/main" val="38646902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4624"/>
            <a:ext cx="7048500"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329" y="1844824"/>
            <a:ext cx="4391025"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329" y="2780928"/>
            <a:ext cx="4352925"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8174" y="3501008"/>
            <a:ext cx="508635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5656" y="4581128"/>
            <a:ext cx="350520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0741" y="5133181"/>
            <a:ext cx="3105150"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5656" y="5836493"/>
            <a:ext cx="4714875"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64946" y="3042865"/>
            <a:ext cx="97155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236296" y="2996952"/>
            <a:ext cx="877163" cy="369332"/>
          </a:xfrm>
          <a:prstGeom prst="rect">
            <a:avLst/>
          </a:prstGeom>
          <a:noFill/>
        </p:spPr>
        <p:txBody>
          <a:bodyPr wrap="none" rtlCol="0">
            <a:spAutoFit/>
          </a:bodyPr>
          <a:lstStyle/>
          <a:p>
            <a:r>
              <a:rPr lang="zh-CN" altLang="en-US" dirty="0"/>
              <a:t>两边乘</a:t>
            </a:r>
          </a:p>
        </p:txBody>
      </p:sp>
    </p:spTree>
    <p:extLst>
      <p:ext uri="{BB962C8B-B14F-4D97-AF65-F5344CB8AC3E}">
        <p14:creationId xmlns:p14="http://schemas.microsoft.com/office/powerpoint/2010/main" val="3626095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77" y="908720"/>
            <a:ext cx="7889573"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379039" y="5013176"/>
            <a:ext cx="8784975" cy="646331"/>
          </a:xfrm>
          <a:prstGeom prst="rect">
            <a:avLst/>
          </a:prstGeom>
        </p:spPr>
        <p:txBody>
          <a:bodyPr wrap="square">
            <a:spAutoFit/>
          </a:bodyPr>
          <a:lstStyle/>
          <a:p>
            <a:r>
              <a:rPr lang="en-US" altLang="zh-CN" dirty="0">
                <a:solidFill>
                  <a:prstClr val="black"/>
                </a:solidFill>
              </a:rPr>
              <a:t>In addition to the shell closures at </a:t>
            </a:r>
            <a:r>
              <a:rPr lang="en-US" altLang="zh-CN" b="1" dirty="0">
                <a:solidFill>
                  <a:srgbClr val="0000FF"/>
                </a:solidFill>
              </a:rPr>
              <a:t>N = 184, Z = 114</a:t>
            </a:r>
            <a:r>
              <a:rPr lang="en-US" altLang="zh-CN" dirty="0">
                <a:solidFill>
                  <a:prstClr val="black"/>
                </a:solidFill>
              </a:rPr>
              <a:t>, the subshell closures at around </a:t>
            </a:r>
            <a:r>
              <a:rPr lang="en-US" altLang="zh-CN" b="1" dirty="0">
                <a:solidFill>
                  <a:srgbClr val="C00000"/>
                </a:solidFill>
              </a:rPr>
              <a:t>N = 178,</a:t>
            </a:r>
          </a:p>
          <a:p>
            <a:r>
              <a:rPr lang="en-US" altLang="zh-CN" b="1" dirty="0">
                <a:solidFill>
                  <a:srgbClr val="C00000"/>
                </a:solidFill>
              </a:rPr>
              <a:t>Z = 120</a:t>
            </a:r>
            <a:r>
              <a:rPr lang="en-US" altLang="zh-CN" dirty="0">
                <a:solidFill>
                  <a:prstClr val="black"/>
                </a:solidFill>
              </a:rPr>
              <a:t> could also play a role for the stability of </a:t>
            </a:r>
            <a:r>
              <a:rPr lang="en-US" altLang="zh-CN" dirty="0" err="1">
                <a:solidFill>
                  <a:prstClr val="black"/>
                </a:solidFill>
              </a:rPr>
              <a:t>superheavy</a:t>
            </a:r>
            <a:r>
              <a:rPr lang="en-US" altLang="zh-CN" dirty="0">
                <a:solidFill>
                  <a:prstClr val="black"/>
                </a:solidFill>
              </a:rPr>
              <a:t> nuclei.</a:t>
            </a:r>
            <a:endParaRPr lang="zh-CN" altLang="en-US" dirty="0">
              <a:solidFill>
                <a:prstClr val="black"/>
              </a:solidFill>
            </a:endParaRPr>
          </a:p>
        </p:txBody>
      </p:sp>
      <p:sp>
        <p:nvSpPr>
          <p:cNvPr id="4" name="矩形 3"/>
          <p:cNvSpPr/>
          <p:nvPr/>
        </p:nvSpPr>
        <p:spPr>
          <a:xfrm>
            <a:off x="2877636" y="332656"/>
            <a:ext cx="2631682" cy="400110"/>
          </a:xfrm>
          <a:prstGeom prst="rect">
            <a:avLst/>
          </a:prstGeom>
        </p:spPr>
        <p:txBody>
          <a:bodyPr wrap="none">
            <a:spAutoFit/>
          </a:bodyPr>
          <a:lstStyle/>
          <a:p>
            <a:r>
              <a:rPr lang="en-US" altLang="zh-CN" sz="2000" b="1" dirty="0">
                <a:solidFill>
                  <a:prstClr val="black"/>
                </a:solidFill>
              </a:rPr>
              <a:t>Shell correction energy</a:t>
            </a:r>
            <a:endParaRPr lang="zh-CN" altLang="en-US" sz="2000" dirty="0">
              <a:solidFill>
                <a:prstClr val="black"/>
              </a:solidFill>
            </a:endParaRPr>
          </a:p>
        </p:txBody>
      </p:sp>
    </p:spTree>
    <p:extLst>
      <p:ext uri="{BB962C8B-B14F-4D97-AF65-F5344CB8AC3E}">
        <p14:creationId xmlns:p14="http://schemas.microsoft.com/office/powerpoint/2010/main" val="33620337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348880"/>
            <a:ext cx="3530819" cy="346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16" y="188640"/>
            <a:ext cx="3818852" cy="923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268760"/>
            <a:ext cx="3286125"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1268760"/>
            <a:ext cx="221932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2420888"/>
            <a:ext cx="3960962" cy="3267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0054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03848" y="203179"/>
            <a:ext cx="2531462" cy="523220"/>
          </a:xfrm>
          <a:prstGeom prst="rect">
            <a:avLst/>
          </a:prstGeom>
        </p:spPr>
        <p:txBody>
          <a:bodyPr wrap="none">
            <a:spAutoFit/>
          </a:bodyPr>
          <a:lstStyle/>
          <a:p>
            <a:r>
              <a:rPr lang="en-US" altLang="zh-CN" sz="2800" b="1" cap="all" dirty="0">
                <a:solidFill>
                  <a:srgbClr val="0000FF"/>
                </a:solidFill>
              </a:rPr>
              <a:t>5</a:t>
            </a:r>
            <a:r>
              <a:rPr lang="zh-CN" altLang="en-US" sz="2800" b="1" cap="all" dirty="0">
                <a:solidFill>
                  <a:srgbClr val="0000FF"/>
                </a:solidFill>
              </a:rPr>
              <a:t>、总结和展望</a:t>
            </a:r>
            <a:endParaRPr lang="zh-CN" altLang="en-US" dirty="0">
              <a:solidFill>
                <a:prstClr val="black"/>
              </a:solidFill>
            </a:endParaRPr>
          </a:p>
        </p:txBody>
      </p:sp>
      <p:sp>
        <p:nvSpPr>
          <p:cNvPr id="3" name="TextBox 2"/>
          <p:cNvSpPr txBox="1"/>
          <p:nvPr/>
        </p:nvSpPr>
        <p:spPr>
          <a:xfrm>
            <a:off x="197718" y="881868"/>
            <a:ext cx="8766769" cy="1015663"/>
          </a:xfrm>
          <a:prstGeom prst="rect">
            <a:avLst/>
          </a:prstGeom>
          <a:noFill/>
        </p:spPr>
        <p:txBody>
          <a:bodyPr wrap="square" rtlCol="0">
            <a:spAutoFit/>
          </a:bodyPr>
          <a:lstStyle/>
          <a:p>
            <a:pPr>
              <a:lnSpc>
                <a:spcPct val="150000"/>
              </a:lnSpc>
            </a:pPr>
            <a:r>
              <a:rPr lang="zh-CN" altLang="en-US" sz="2000" b="1" dirty="0">
                <a:solidFill>
                  <a:srgbClr val="0000FF"/>
                </a:solidFill>
              </a:rPr>
              <a:t>（</a:t>
            </a:r>
            <a:r>
              <a:rPr lang="en-US" altLang="zh-CN" sz="2000" b="1" dirty="0">
                <a:solidFill>
                  <a:srgbClr val="0000FF"/>
                </a:solidFill>
              </a:rPr>
              <a:t>1</a:t>
            </a:r>
            <a:r>
              <a:rPr lang="zh-CN" altLang="en-US" sz="2000" b="1" dirty="0">
                <a:solidFill>
                  <a:srgbClr val="0000FF"/>
                </a:solidFill>
              </a:rPr>
              <a:t>）超重核的实验和理论研究取得了很大的进展，确定</a:t>
            </a:r>
            <a:r>
              <a:rPr lang="zh-CN" altLang="en-US" sz="2000" b="1" dirty="0">
                <a:solidFill>
                  <a:srgbClr val="C00000"/>
                </a:solidFill>
              </a:rPr>
              <a:t>超重核稳定岛</a:t>
            </a:r>
            <a:r>
              <a:rPr lang="zh-CN" altLang="en-US" sz="2000" b="1" dirty="0">
                <a:solidFill>
                  <a:srgbClr val="0000FF"/>
                </a:solidFill>
              </a:rPr>
              <a:t>还有很</a:t>
            </a:r>
            <a:endParaRPr lang="en-US" altLang="zh-CN" sz="2000" b="1" dirty="0">
              <a:solidFill>
                <a:srgbClr val="0000FF"/>
              </a:solidFill>
            </a:endParaRPr>
          </a:p>
          <a:p>
            <a:pPr>
              <a:lnSpc>
                <a:spcPct val="150000"/>
              </a:lnSpc>
            </a:pPr>
            <a:r>
              <a:rPr lang="en-US" altLang="zh-CN" sz="2000" b="1" dirty="0">
                <a:solidFill>
                  <a:srgbClr val="0000FF"/>
                </a:solidFill>
              </a:rPr>
              <a:t>           </a:t>
            </a:r>
            <a:r>
              <a:rPr lang="zh-CN" altLang="en-US" sz="2000" b="1" dirty="0">
                <a:solidFill>
                  <a:srgbClr val="0000FF"/>
                </a:solidFill>
              </a:rPr>
              <a:t>长的路要走！提出了挑战，同时也带来了机遇！</a:t>
            </a:r>
          </a:p>
        </p:txBody>
      </p:sp>
      <p:sp>
        <p:nvSpPr>
          <p:cNvPr id="5" name="TextBox 4"/>
          <p:cNvSpPr txBox="1"/>
          <p:nvPr/>
        </p:nvSpPr>
        <p:spPr>
          <a:xfrm>
            <a:off x="435423" y="1844824"/>
            <a:ext cx="8917826" cy="1015663"/>
          </a:xfrm>
          <a:prstGeom prst="rect">
            <a:avLst/>
          </a:prstGeom>
          <a:noFill/>
        </p:spPr>
        <p:txBody>
          <a:bodyPr wrap="none" rtlCol="0">
            <a:spAutoFit/>
          </a:bodyPr>
          <a:lstStyle/>
          <a:p>
            <a:pPr>
              <a:lnSpc>
                <a:spcPct val="150000"/>
              </a:lnSpc>
            </a:pPr>
            <a:r>
              <a:rPr lang="en-US" altLang="zh-CN" sz="2000" b="1" dirty="0">
                <a:solidFill>
                  <a:srgbClr val="FF0000"/>
                </a:solidFill>
              </a:rPr>
              <a:t>A</a:t>
            </a:r>
            <a:r>
              <a:rPr lang="zh-CN" altLang="en-US" sz="2000" b="1" dirty="0">
                <a:solidFill>
                  <a:srgbClr val="FF0000"/>
                </a:solidFill>
              </a:rPr>
              <a:t>、合成超重核的挑战  </a:t>
            </a:r>
            <a:r>
              <a:rPr lang="en-US" altLang="zh-CN" sz="2000" b="1" dirty="0">
                <a:solidFill>
                  <a:srgbClr val="FF0000"/>
                </a:solidFill>
              </a:rPr>
              <a:t>-----------  </a:t>
            </a:r>
            <a:r>
              <a:rPr lang="zh-CN" altLang="en-US" sz="2000" b="1" dirty="0">
                <a:solidFill>
                  <a:srgbClr val="FF0000"/>
                </a:solidFill>
              </a:rPr>
              <a:t>蒸发剩余截面太小，已达到目前的实验极限</a:t>
            </a:r>
            <a:r>
              <a:rPr lang="zh-CN" altLang="en-US" sz="2000" dirty="0">
                <a:solidFill>
                  <a:srgbClr val="FF0000"/>
                </a:solidFill>
              </a:rPr>
              <a:t>。</a:t>
            </a:r>
            <a:endParaRPr lang="en-US" altLang="zh-CN" sz="2000" dirty="0">
              <a:solidFill>
                <a:srgbClr val="FF0000"/>
              </a:solidFill>
            </a:endParaRPr>
          </a:p>
          <a:p>
            <a:pPr>
              <a:lnSpc>
                <a:spcPct val="150000"/>
              </a:lnSpc>
            </a:pPr>
            <a:r>
              <a:rPr lang="en-US" altLang="zh-CN" dirty="0">
                <a:solidFill>
                  <a:srgbClr val="FF0000"/>
                </a:solidFill>
              </a:rPr>
              <a:t>       </a:t>
            </a:r>
            <a:r>
              <a:rPr lang="zh-CN" altLang="en-US" sz="2000" b="1" dirty="0">
                <a:solidFill>
                  <a:srgbClr val="00B050"/>
                </a:solidFill>
              </a:rPr>
              <a:t>带来的机遇  </a:t>
            </a:r>
            <a:r>
              <a:rPr lang="en-US" altLang="zh-CN" sz="2000" b="1" dirty="0">
                <a:solidFill>
                  <a:srgbClr val="00B050"/>
                </a:solidFill>
              </a:rPr>
              <a:t>----------  </a:t>
            </a:r>
            <a:r>
              <a:rPr lang="zh-CN" altLang="en-US" sz="2000" b="1" dirty="0">
                <a:solidFill>
                  <a:srgbClr val="00B050"/>
                </a:solidFill>
              </a:rPr>
              <a:t>探索新的合成机制。</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366" y="2996952"/>
            <a:ext cx="7769373"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051720" y="6052646"/>
            <a:ext cx="5230919" cy="369332"/>
          </a:xfrm>
          <a:prstGeom prst="rect">
            <a:avLst/>
          </a:prstGeom>
          <a:noFill/>
        </p:spPr>
        <p:txBody>
          <a:bodyPr wrap="none" rtlCol="0">
            <a:spAutoFit/>
          </a:bodyPr>
          <a:lstStyle/>
          <a:p>
            <a:r>
              <a:rPr lang="zh-CN" altLang="en-US" b="1" dirty="0">
                <a:solidFill>
                  <a:srgbClr val="0000FF"/>
                </a:solidFill>
              </a:rPr>
              <a:t>吴老师在</a:t>
            </a:r>
            <a:r>
              <a:rPr lang="en-US" altLang="zh-CN" b="1" dirty="0">
                <a:solidFill>
                  <a:srgbClr val="0000FF"/>
                </a:solidFill>
              </a:rPr>
              <a:t>2012</a:t>
            </a:r>
            <a:r>
              <a:rPr lang="zh-CN" altLang="en-US" b="1" dirty="0">
                <a:solidFill>
                  <a:srgbClr val="0000FF"/>
                </a:solidFill>
              </a:rPr>
              <a:t>超重核合成与性质研讨会上提出！</a:t>
            </a:r>
          </a:p>
        </p:txBody>
      </p:sp>
    </p:spTree>
    <p:extLst>
      <p:ext uri="{BB962C8B-B14F-4D97-AF65-F5344CB8AC3E}">
        <p14:creationId xmlns:p14="http://schemas.microsoft.com/office/powerpoint/2010/main" val="32597007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88640"/>
            <a:ext cx="4958609" cy="3408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6228184" y="404664"/>
            <a:ext cx="2664296" cy="923330"/>
          </a:xfrm>
          <a:prstGeom prst="rect">
            <a:avLst/>
          </a:prstGeom>
        </p:spPr>
        <p:txBody>
          <a:bodyPr wrap="square">
            <a:spAutoFit/>
          </a:bodyPr>
          <a:lstStyle/>
          <a:p>
            <a:r>
              <a:rPr lang="zh-CN" altLang="en-US" dirty="0">
                <a:solidFill>
                  <a:prstClr val="black"/>
                </a:solidFill>
              </a:rPr>
              <a:t>揭示了</a:t>
            </a:r>
            <a:r>
              <a:rPr lang="en-US" altLang="zh-CN" dirty="0">
                <a:solidFill>
                  <a:prstClr val="black"/>
                </a:solidFill>
              </a:rPr>
              <a:t>U+U</a:t>
            </a:r>
            <a:r>
              <a:rPr lang="zh-CN" altLang="en-US" dirty="0">
                <a:solidFill>
                  <a:prstClr val="black"/>
                </a:solidFill>
              </a:rPr>
              <a:t>等重核大质量</a:t>
            </a:r>
            <a:endParaRPr lang="en-US" altLang="zh-CN" dirty="0">
              <a:solidFill>
                <a:prstClr val="black"/>
              </a:solidFill>
            </a:endParaRPr>
          </a:p>
          <a:p>
            <a:r>
              <a:rPr lang="zh-CN" altLang="en-US" dirty="0">
                <a:solidFill>
                  <a:prstClr val="black"/>
                </a:solidFill>
              </a:rPr>
              <a:t>转移反应对产生丰中子</a:t>
            </a:r>
            <a:endParaRPr lang="en-US" altLang="zh-CN" dirty="0">
              <a:solidFill>
                <a:prstClr val="black"/>
              </a:solidFill>
            </a:endParaRPr>
          </a:p>
          <a:p>
            <a:r>
              <a:rPr lang="zh-CN" altLang="en-US" dirty="0">
                <a:solidFill>
                  <a:prstClr val="black"/>
                </a:solidFill>
              </a:rPr>
              <a:t>超重核是非常有利的。</a:t>
            </a:r>
          </a:p>
        </p:txBody>
      </p:sp>
      <p:sp>
        <p:nvSpPr>
          <p:cNvPr id="3" name="矩形 2"/>
          <p:cNvSpPr/>
          <p:nvPr/>
        </p:nvSpPr>
        <p:spPr>
          <a:xfrm>
            <a:off x="5868144" y="1915171"/>
            <a:ext cx="3384376" cy="830997"/>
          </a:xfrm>
          <a:prstGeom prst="rect">
            <a:avLst/>
          </a:prstGeom>
        </p:spPr>
        <p:txBody>
          <a:bodyPr wrap="square">
            <a:spAutoFit/>
          </a:bodyPr>
          <a:lstStyle/>
          <a:p>
            <a:r>
              <a:rPr lang="zh-CN" altLang="en-US" sz="1600" dirty="0">
                <a:solidFill>
                  <a:prstClr val="black"/>
                </a:solidFill>
              </a:rPr>
              <a:t>吴锡真，赵凯，李祝霞，</a:t>
            </a:r>
            <a:endParaRPr lang="en-US" altLang="zh-CN" sz="1600" dirty="0">
              <a:solidFill>
                <a:prstClr val="black"/>
              </a:solidFill>
            </a:endParaRPr>
          </a:p>
          <a:p>
            <a:r>
              <a:rPr lang="zh-CN" altLang="en-US" sz="1600" dirty="0">
                <a:solidFill>
                  <a:prstClr val="black"/>
                </a:solidFill>
              </a:rPr>
              <a:t>王宁，田俊龙，张英逊</a:t>
            </a:r>
            <a:r>
              <a:rPr lang="en-US" altLang="zh-CN" sz="1600" dirty="0">
                <a:solidFill>
                  <a:prstClr val="black"/>
                </a:solidFill>
              </a:rPr>
              <a:t>,  </a:t>
            </a:r>
          </a:p>
          <a:p>
            <a:r>
              <a:rPr lang="zh-CN" altLang="en-US" sz="1600" dirty="0">
                <a:solidFill>
                  <a:prstClr val="black"/>
                </a:solidFill>
              </a:rPr>
              <a:t>原子核物理评论</a:t>
            </a:r>
            <a:r>
              <a:rPr lang="en-US" altLang="zh-CN" sz="1600" dirty="0">
                <a:solidFill>
                  <a:prstClr val="black"/>
                </a:solidFill>
              </a:rPr>
              <a:t>, 30 </a:t>
            </a:r>
            <a:r>
              <a:rPr lang="zh-CN" altLang="en-US" sz="1600" dirty="0">
                <a:solidFill>
                  <a:prstClr val="black"/>
                </a:solidFill>
              </a:rPr>
              <a:t>（</a:t>
            </a:r>
            <a:r>
              <a:rPr lang="en-US" altLang="zh-CN" sz="1600" dirty="0">
                <a:solidFill>
                  <a:prstClr val="black"/>
                </a:solidFill>
              </a:rPr>
              <a:t>2013</a:t>
            </a:r>
            <a:r>
              <a:rPr lang="zh-CN" altLang="en-US" sz="1600" dirty="0">
                <a:solidFill>
                  <a:prstClr val="black"/>
                </a:solidFill>
              </a:rPr>
              <a:t>）</a:t>
            </a:r>
            <a:r>
              <a:rPr lang="en-US" altLang="zh-CN" sz="1600" dirty="0">
                <a:solidFill>
                  <a:prstClr val="black"/>
                </a:solidFill>
              </a:rPr>
              <a:t>221</a:t>
            </a:r>
            <a:endParaRPr lang="zh-CN" altLang="en-US" sz="1600" dirty="0">
              <a:solidFill>
                <a:prstClr val="black"/>
              </a:solidFill>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32" y="3789040"/>
            <a:ext cx="8460432" cy="112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1043608" y="5301208"/>
            <a:ext cx="7416824" cy="923330"/>
          </a:xfrm>
          <a:prstGeom prst="rect">
            <a:avLst/>
          </a:prstGeom>
        </p:spPr>
        <p:txBody>
          <a:bodyPr wrap="square">
            <a:spAutoFit/>
          </a:bodyPr>
          <a:lstStyle/>
          <a:p>
            <a:r>
              <a:rPr lang="en-US" altLang="zh-CN" dirty="0">
                <a:solidFill>
                  <a:prstClr val="black"/>
                </a:solidFill>
              </a:rPr>
              <a:t>About 60 unknown neutron-rich isotopes from elements Ra (</a:t>
            </a:r>
            <a:r>
              <a:rPr lang="en-US" altLang="zh-CN" i="1" dirty="0">
                <a:solidFill>
                  <a:prstClr val="black"/>
                </a:solidFill>
              </a:rPr>
              <a:t>Z </a:t>
            </a:r>
            <a:r>
              <a:rPr lang="en-US" altLang="zh-CN" dirty="0">
                <a:solidFill>
                  <a:prstClr val="black"/>
                </a:solidFill>
              </a:rPr>
              <a:t>= 88) to Db </a:t>
            </a:r>
          </a:p>
          <a:p>
            <a:r>
              <a:rPr lang="en-US" altLang="zh-CN" dirty="0">
                <a:solidFill>
                  <a:prstClr val="black"/>
                </a:solidFill>
              </a:rPr>
              <a:t>(</a:t>
            </a:r>
            <a:r>
              <a:rPr lang="en-US" altLang="zh-CN" i="1" dirty="0">
                <a:solidFill>
                  <a:prstClr val="black"/>
                </a:solidFill>
              </a:rPr>
              <a:t>Z </a:t>
            </a:r>
            <a:r>
              <a:rPr lang="en-US" altLang="zh-CN" dirty="0">
                <a:solidFill>
                  <a:prstClr val="black"/>
                </a:solidFill>
              </a:rPr>
              <a:t>= 105) can be produced with the production cross sections above the lower bound of 10^−8 </a:t>
            </a:r>
            <a:r>
              <a:rPr lang="en-US" altLang="zh-CN" dirty="0" err="1">
                <a:solidFill>
                  <a:prstClr val="black"/>
                </a:solidFill>
              </a:rPr>
              <a:t>mb</a:t>
            </a:r>
            <a:r>
              <a:rPr lang="en-US" altLang="zh-CN" dirty="0">
                <a:solidFill>
                  <a:prstClr val="black"/>
                </a:solidFill>
              </a:rPr>
              <a:t> in this reaction.</a:t>
            </a:r>
            <a:endParaRPr lang="zh-CN" altLang="en-US" dirty="0">
              <a:solidFill>
                <a:prstClr val="black"/>
              </a:solidFill>
            </a:endParaRPr>
          </a:p>
        </p:txBody>
      </p:sp>
    </p:spTree>
    <p:extLst>
      <p:ext uri="{BB962C8B-B14F-4D97-AF65-F5344CB8AC3E}">
        <p14:creationId xmlns:p14="http://schemas.microsoft.com/office/powerpoint/2010/main" val="22056257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08" y="200025"/>
            <a:ext cx="8791575"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588" y="1124744"/>
            <a:ext cx="8724900"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239588" y="6021288"/>
            <a:ext cx="8798980" cy="646331"/>
          </a:xfrm>
          <a:prstGeom prst="rect">
            <a:avLst/>
          </a:prstGeom>
        </p:spPr>
        <p:txBody>
          <a:bodyPr wrap="square">
            <a:spAutoFit/>
          </a:bodyPr>
          <a:lstStyle/>
          <a:p>
            <a:r>
              <a:rPr lang="en-US" altLang="zh-CN" dirty="0" err="1">
                <a:solidFill>
                  <a:prstClr val="black"/>
                </a:solidFill>
              </a:rPr>
              <a:t>Multinucleon</a:t>
            </a:r>
            <a:r>
              <a:rPr lang="en-US" altLang="zh-CN" dirty="0">
                <a:solidFill>
                  <a:prstClr val="black"/>
                </a:solidFill>
              </a:rPr>
              <a:t> transfer </a:t>
            </a:r>
            <a:r>
              <a:rPr lang="en-US" altLang="zh-CN" dirty="0" err="1">
                <a:solidFill>
                  <a:prstClr val="black"/>
                </a:solidFill>
              </a:rPr>
              <a:t>reactionsare</a:t>
            </a:r>
            <a:r>
              <a:rPr lang="en-US" altLang="zh-CN" dirty="0">
                <a:solidFill>
                  <a:prstClr val="black"/>
                </a:solidFill>
              </a:rPr>
              <a:t> a viable pathway to the production of new </a:t>
            </a:r>
            <a:r>
              <a:rPr lang="en-US" altLang="zh-CN" dirty="0" err="1">
                <a:solidFill>
                  <a:prstClr val="black"/>
                </a:solidFill>
              </a:rPr>
              <a:t>transuranium</a:t>
            </a:r>
            <a:r>
              <a:rPr lang="en-US" altLang="zh-CN" dirty="0">
                <a:solidFill>
                  <a:prstClr val="black"/>
                </a:solidFill>
              </a:rPr>
              <a:t> isotopes.</a:t>
            </a:r>
            <a:endParaRPr lang="zh-CN" altLang="en-US" dirty="0">
              <a:solidFill>
                <a:prstClr val="black"/>
              </a:solidFill>
            </a:endParaRPr>
          </a:p>
        </p:txBody>
      </p:sp>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9" y="2352676"/>
            <a:ext cx="3024336" cy="3754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4365104"/>
            <a:ext cx="4381500"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3944" y="2207268"/>
            <a:ext cx="2850464" cy="1791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54378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07340"/>
            <a:ext cx="2664296" cy="369332"/>
          </a:xfrm>
          <a:prstGeom prst="rect">
            <a:avLst/>
          </a:prstGeom>
          <a:noFill/>
        </p:spPr>
        <p:txBody>
          <a:bodyPr wrap="square" rtlCol="0">
            <a:spAutoFit/>
          </a:bodyPr>
          <a:lstStyle/>
          <a:p>
            <a:r>
              <a:rPr lang="en-US" altLang="zh-CN" b="1" dirty="0" err="1">
                <a:solidFill>
                  <a:srgbClr val="0000FF"/>
                </a:solidFill>
              </a:rPr>
              <a:t>Dinuclear</a:t>
            </a:r>
            <a:r>
              <a:rPr lang="en-US" altLang="zh-CN" b="1" dirty="0">
                <a:solidFill>
                  <a:srgbClr val="0000FF"/>
                </a:solidFill>
              </a:rPr>
              <a:t> system model</a:t>
            </a:r>
            <a:endParaRPr lang="zh-CN" altLang="en-US" b="1" dirty="0">
              <a:solidFill>
                <a:srgbClr val="0000FF"/>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229" y="476672"/>
            <a:ext cx="8124825" cy="130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179512" y="5733256"/>
            <a:ext cx="9054752" cy="923330"/>
          </a:xfrm>
          <a:prstGeom prst="rect">
            <a:avLst/>
          </a:prstGeom>
        </p:spPr>
        <p:txBody>
          <a:bodyPr wrap="square">
            <a:spAutoFit/>
          </a:bodyPr>
          <a:lstStyle/>
          <a:p>
            <a:r>
              <a:rPr lang="en-US" altLang="zh-CN" dirty="0">
                <a:solidFill>
                  <a:prstClr val="black"/>
                </a:solidFill>
              </a:rPr>
              <a:t>The low-energy transfer reactions in the damped collisions of the actinide nuclei are a good mechanism for producing neutron-rich heavy isotopes, in which shell closure plays an important role in the estimation of the cross sections.</a:t>
            </a:r>
            <a:endParaRPr lang="zh-CN" altLang="en-US" dirty="0">
              <a:solidFill>
                <a:prstClr val="black"/>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988840"/>
            <a:ext cx="9077448" cy="3573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711194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134526" y="3947728"/>
            <a:ext cx="3193503" cy="369332"/>
          </a:xfrm>
          <a:prstGeom prst="rect">
            <a:avLst/>
          </a:prstGeom>
          <a:noFill/>
        </p:spPr>
        <p:txBody>
          <a:bodyPr wrap="none" rtlCol="0">
            <a:spAutoFit/>
          </a:bodyPr>
          <a:lstStyle/>
          <a:p>
            <a:r>
              <a:rPr lang="zh-CN" altLang="en-US" dirty="0"/>
              <a:t>林承键</a:t>
            </a:r>
            <a:r>
              <a:rPr lang="en-US" altLang="zh-CN" dirty="0"/>
              <a:t>《</a:t>
            </a:r>
            <a:r>
              <a:rPr lang="zh-CN" altLang="en-US" dirty="0"/>
              <a:t>重离子核反应</a:t>
            </a:r>
            <a:r>
              <a:rPr lang="en-US" altLang="zh-CN" dirty="0"/>
              <a:t>》P126</a:t>
            </a:r>
            <a:endParaRPr lang="zh-CN" altLang="en-US" dirty="0"/>
          </a:p>
        </p:txBody>
      </p:sp>
      <p:pic>
        <p:nvPicPr>
          <p:cNvPr id="5" name="图片 4"/>
          <p:cNvPicPr>
            <a:picLocks noChangeAspect="1"/>
          </p:cNvPicPr>
          <p:nvPr/>
        </p:nvPicPr>
        <p:blipFill>
          <a:blip r:embed="rId2"/>
          <a:stretch>
            <a:fillRect/>
          </a:stretch>
        </p:blipFill>
        <p:spPr>
          <a:xfrm>
            <a:off x="383708" y="491892"/>
            <a:ext cx="4256482" cy="4803053"/>
          </a:xfrm>
          <a:prstGeom prst="rect">
            <a:avLst/>
          </a:prstGeom>
        </p:spPr>
      </p:pic>
      <p:sp>
        <p:nvSpPr>
          <p:cNvPr id="6" name="矩形 5"/>
          <p:cNvSpPr/>
          <p:nvPr/>
        </p:nvSpPr>
        <p:spPr>
          <a:xfrm>
            <a:off x="4711952" y="2445456"/>
            <a:ext cx="3982180" cy="338554"/>
          </a:xfrm>
          <a:prstGeom prst="rect">
            <a:avLst/>
          </a:prstGeom>
        </p:spPr>
        <p:txBody>
          <a:bodyPr wrap="none">
            <a:spAutoFit/>
          </a:bodyPr>
          <a:lstStyle/>
          <a:p>
            <a:r>
              <a:rPr lang="en-US" altLang="zh-CN" sz="1600" dirty="0"/>
              <a:t>PHYSICAL REVIEW LETTERS</a:t>
            </a:r>
            <a:r>
              <a:rPr lang="zh-CN" altLang="en-US" sz="1600" dirty="0"/>
              <a:t>，</a:t>
            </a:r>
            <a:r>
              <a:rPr lang="en-US" altLang="zh-CN" sz="1600" dirty="0"/>
              <a:t>48</a:t>
            </a:r>
            <a:r>
              <a:rPr lang="zh-CN" altLang="en-US" sz="1600" dirty="0"/>
              <a:t>（</a:t>
            </a:r>
            <a:r>
              <a:rPr lang="en-US" altLang="zh-CN" sz="1600" dirty="0"/>
              <a:t>1982</a:t>
            </a:r>
            <a:r>
              <a:rPr lang="zh-CN" altLang="en-US" sz="1600" dirty="0"/>
              <a:t>）</a:t>
            </a:r>
            <a:r>
              <a:rPr lang="en-US" altLang="zh-CN" sz="1600" dirty="0"/>
              <a:t>852</a:t>
            </a:r>
            <a:endParaRPr lang="zh-CN" altLang="en-US" sz="1600" dirty="0"/>
          </a:p>
        </p:txBody>
      </p:sp>
      <p:pic>
        <p:nvPicPr>
          <p:cNvPr id="7" name="图片 6"/>
          <p:cNvPicPr>
            <a:picLocks noChangeAspect="1"/>
          </p:cNvPicPr>
          <p:nvPr/>
        </p:nvPicPr>
        <p:blipFill>
          <a:blip r:embed="rId3"/>
          <a:stretch>
            <a:fillRect/>
          </a:stretch>
        </p:blipFill>
        <p:spPr>
          <a:xfrm>
            <a:off x="899592" y="195991"/>
            <a:ext cx="6675965" cy="272711"/>
          </a:xfrm>
          <a:prstGeom prst="rect">
            <a:avLst/>
          </a:prstGeom>
        </p:spPr>
      </p:pic>
      <p:sp>
        <p:nvSpPr>
          <p:cNvPr id="8" name="矩形 7"/>
          <p:cNvSpPr/>
          <p:nvPr/>
        </p:nvSpPr>
        <p:spPr>
          <a:xfrm>
            <a:off x="4535996" y="1109423"/>
            <a:ext cx="4744866" cy="1354217"/>
          </a:xfrm>
          <a:prstGeom prst="rect">
            <a:avLst/>
          </a:prstGeom>
        </p:spPr>
        <p:txBody>
          <a:bodyPr wrap="square">
            <a:spAutoFit/>
          </a:bodyPr>
          <a:lstStyle/>
          <a:p>
            <a:r>
              <a:rPr lang="en-US" altLang="zh-CN" sz="1600" dirty="0"/>
              <a:t>For the production of </a:t>
            </a:r>
            <a:r>
              <a:rPr lang="en-US" altLang="zh-CN" sz="1600" dirty="0" err="1"/>
              <a:t>superheavy</a:t>
            </a:r>
            <a:r>
              <a:rPr lang="en-US" altLang="zh-CN" sz="1600" dirty="0"/>
              <a:t> elements the</a:t>
            </a:r>
          </a:p>
          <a:p>
            <a:r>
              <a:rPr lang="en-US" altLang="zh-CN" sz="1600" dirty="0"/>
              <a:t>advantage of 238U projectiles would be the very</a:t>
            </a:r>
          </a:p>
          <a:p>
            <a:r>
              <a:rPr lang="en-US" altLang="zh-CN" sz="1600" dirty="0"/>
              <a:t>large mass transfer probability and the high neutron-to-proton ratio which makes it possible to reach neutron-rich areas in the “island of stability”.</a:t>
            </a:r>
            <a:endParaRPr lang="zh-CN" altLang="en-US" sz="1600" dirty="0"/>
          </a:p>
        </p:txBody>
      </p:sp>
      <p:sp>
        <p:nvSpPr>
          <p:cNvPr id="9" name="文本框 8"/>
          <p:cNvSpPr txBox="1"/>
          <p:nvPr/>
        </p:nvSpPr>
        <p:spPr>
          <a:xfrm>
            <a:off x="4644008" y="3005971"/>
            <a:ext cx="4174541" cy="830997"/>
          </a:xfrm>
          <a:prstGeom prst="rect">
            <a:avLst/>
          </a:prstGeom>
          <a:noFill/>
        </p:spPr>
        <p:txBody>
          <a:bodyPr wrap="none" rtlCol="0">
            <a:spAutoFit/>
          </a:bodyPr>
          <a:lstStyle/>
          <a:p>
            <a:r>
              <a:rPr lang="en-US" altLang="zh-CN" sz="1600" dirty="0"/>
              <a:t>248Cm</a:t>
            </a:r>
            <a:r>
              <a:rPr lang="zh-CN" altLang="en-US" sz="1600" dirty="0"/>
              <a:t>靶产生</a:t>
            </a:r>
            <a:r>
              <a:rPr lang="en-US" altLang="zh-CN" sz="1600" dirty="0" err="1"/>
              <a:t>Fm</a:t>
            </a:r>
            <a:r>
              <a:rPr lang="zh-CN" altLang="en-US" sz="1600" dirty="0"/>
              <a:t>元素的截面达到了约</a:t>
            </a:r>
            <a:r>
              <a:rPr lang="en-US" altLang="zh-CN" sz="1600" dirty="0"/>
              <a:t>10mb</a:t>
            </a:r>
            <a:r>
              <a:rPr lang="zh-CN" altLang="en-US" sz="1600" dirty="0"/>
              <a:t>，</a:t>
            </a:r>
            <a:endParaRPr lang="en-US" altLang="zh-CN" sz="1600" dirty="0"/>
          </a:p>
          <a:p>
            <a:r>
              <a:rPr lang="zh-CN" altLang="en-US" sz="1600" dirty="0"/>
              <a:t>比</a:t>
            </a:r>
            <a:r>
              <a:rPr lang="en-US" altLang="zh-CN" sz="1600" dirty="0"/>
              <a:t>238U</a:t>
            </a:r>
            <a:r>
              <a:rPr lang="zh-CN" altLang="en-US" sz="1600" dirty="0"/>
              <a:t>提高了</a:t>
            </a:r>
            <a:r>
              <a:rPr lang="en-US" altLang="zh-CN" sz="1600" dirty="0"/>
              <a:t>3</a:t>
            </a:r>
            <a:r>
              <a:rPr lang="zh-CN" altLang="en-US" sz="1600" dirty="0"/>
              <a:t>个量级。不难想象，通过这</a:t>
            </a:r>
            <a:endParaRPr lang="en-US" altLang="zh-CN" sz="1600" dirty="0"/>
          </a:p>
          <a:p>
            <a:r>
              <a:rPr lang="zh-CN" altLang="en-US" sz="1600" dirty="0"/>
              <a:t>样的多核子转移，合成超重核是可能的。</a:t>
            </a:r>
          </a:p>
        </p:txBody>
      </p:sp>
      <p:sp>
        <p:nvSpPr>
          <p:cNvPr id="10" name="文本框 9"/>
          <p:cNvSpPr txBox="1"/>
          <p:nvPr/>
        </p:nvSpPr>
        <p:spPr>
          <a:xfrm>
            <a:off x="539552" y="5186193"/>
            <a:ext cx="2492990" cy="369332"/>
          </a:xfrm>
          <a:prstGeom prst="rect">
            <a:avLst/>
          </a:prstGeom>
          <a:noFill/>
        </p:spPr>
        <p:txBody>
          <a:bodyPr wrap="none" rtlCol="0">
            <a:spAutoFit/>
          </a:bodyPr>
          <a:lstStyle/>
          <a:p>
            <a:r>
              <a:rPr lang="zh-CN" altLang="en-US" b="1" dirty="0">
                <a:solidFill>
                  <a:srgbClr val="0000FF"/>
                </a:solidFill>
              </a:rPr>
              <a:t>转移反应的理论工作</a:t>
            </a:r>
            <a:r>
              <a:rPr lang="zh-CN" altLang="en-US" dirty="0"/>
              <a:t>：</a:t>
            </a:r>
          </a:p>
        </p:txBody>
      </p:sp>
      <p:pic>
        <p:nvPicPr>
          <p:cNvPr id="11" name="图片 10"/>
          <p:cNvPicPr>
            <a:picLocks noChangeAspect="1"/>
          </p:cNvPicPr>
          <p:nvPr/>
        </p:nvPicPr>
        <p:blipFill>
          <a:blip r:embed="rId4"/>
          <a:stretch>
            <a:fillRect/>
          </a:stretch>
        </p:blipFill>
        <p:spPr>
          <a:xfrm>
            <a:off x="2860136" y="5301208"/>
            <a:ext cx="6283864" cy="501653"/>
          </a:xfrm>
          <a:prstGeom prst="rect">
            <a:avLst/>
          </a:prstGeom>
        </p:spPr>
      </p:pic>
      <p:sp>
        <p:nvSpPr>
          <p:cNvPr id="13" name="矩形 12"/>
          <p:cNvSpPr/>
          <p:nvPr/>
        </p:nvSpPr>
        <p:spPr>
          <a:xfrm>
            <a:off x="7215879" y="5555525"/>
            <a:ext cx="1931939" cy="307777"/>
          </a:xfrm>
          <a:prstGeom prst="rect">
            <a:avLst/>
          </a:prstGeom>
        </p:spPr>
        <p:txBody>
          <a:bodyPr wrap="none">
            <a:spAutoFit/>
          </a:bodyPr>
          <a:lstStyle/>
          <a:p>
            <a:r>
              <a:rPr lang="en-US" altLang="zh-CN" sz="1400" dirty="0"/>
              <a:t>PRC 100, 014612 (2019)</a:t>
            </a:r>
            <a:endParaRPr lang="zh-CN" altLang="en-US" sz="1400" dirty="0"/>
          </a:p>
        </p:txBody>
      </p:sp>
      <p:sp>
        <p:nvSpPr>
          <p:cNvPr id="14" name="矩形 13"/>
          <p:cNvSpPr/>
          <p:nvPr/>
        </p:nvSpPr>
        <p:spPr>
          <a:xfrm>
            <a:off x="2249996" y="5516906"/>
            <a:ext cx="4572000" cy="307777"/>
          </a:xfrm>
          <a:prstGeom prst="rect">
            <a:avLst/>
          </a:prstGeom>
        </p:spPr>
        <p:txBody>
          <a:bodyPr>
            <a:spAutoFit/>
          </a:bodyPr>
          <a:lstStyle/>
          <a:p>
            <a:r>
              <a:rPr lang="en-US" altLang="zh-CN" sz="1400" dirty="0"/>
              <a:t>time-dependent </a:t>
            </a:r>
            <a:r>
              <a:rPr lang="en-US" altLang="zh-CN" sz="1400" dirty="0" err="1"/>
              <a:t>Hartree-Fock</a:t>
            </a:r>
            <a:endParaRPr lang="zh-CN" altLang="en-US" sz="1400" dirty="0"/>
          </a:p>
        </p:txBody>
      </p:sp>
      <p:sp>
        <p:nvSpPr>
          <p:cNvPr id="15" name="矩形 14"/>
          <p:cNvSpPr/>
          <p:nvPr/>
        </p:nvSpPr>
        <p:spPr>
          <a:xfrm>
            <a:off x="823520" y="5886492"/>
            <a:ext cx="8356992" cy="307777"/>
          </a:xfrm>
          <a:prstGeom prst="rect">
            <a:avLst/>
          </a:prstGeom>
        </p:spPr>
        <p:txBody>
          <a:bodyPr wrap="square">
            <a:spAutoFit/>
          </a:bodyPr>
          <a:lstStyle/>
          <a:p>
            <a:r>
              <a:rPr lang="en-US" altLang="zh-CN" sz="1400" dirty="0"/>
              <a:t>Production of light neutron-rich nuclei in </a:t>
            </a:r>
            <a:r>
              <a:rPr lang="en-US" altLang="zh-CN" sz="1400" dirty="0" err="1"/>
              <a:t>multinucleon</a:t>
            </a:r>
            <a:r>
              <a:rPr lang="en-US" altLang="zh-CN" sz="1400" dirty="0"/>
              <a:t> transfer reactions</a:t>
            </a:r>
            <a:r>
              <a:rPr lang="zh-CN" altLang="en-US" sz="1400" dirty="0"/>
              <a:t>，</a:t>
            </a:r>
            <a:r>
              <a:rPr lang="en-US" altLang="zh-CN" sz="1400" dirty="0" err="1"/>
              <a:t>Xiaojun</a:t>
            </a:r>
            <a:r>
              <a:rPr lang="en-US" altLang="zh-CN" sz="1400" dirty="0"/>
              <a:t> </a:t>
            </a:r>
            <a:r>
              <a:rPr lang="en-US" altLang="zh-CN" sz="1400" dirty="0" err="1"/>
              <a:t>Bao</a:t>
            </a:r>
            <a:r>
              <a:rPr lang="zh-CN" altLang="en-US" sz="1400" dirty="0"/>
              <a:t>，</a:t>
            </a:r>
            <a:r>
              <a:rPr lang="en-US" altLang="zh-CN" sz="1400" dirty="0"/>
              <a:t>NPA 986</a:t>
            </a:r>
            <a:r>
              <a:rPr lang="zh-CN" altLang="en-US" sz="1400" dirty="0"/>
              <a:t>（</a:t>
            </a:r>
            <a:r>
              <a:rPr lang="en-US" altLang="zh-CN" sz="1400" dirty="0"/>
              <a:t>2019</a:t>
            </a:r>
            <a:r>
              <a:rPr lang="zh-CN" altLang="en-US" sz="1400" dirty="0"/>
              <a:t>）</a:t>
            </a:r>
            <a:r>
              <a:rPr lang="en-US" altLang="zh-CN" sz="1400" dirty="0"/>
              <a:t>60. </a:t>
            </a:r>
            <a:endParaRPr lang="zh-CN" altLang="en-US" sz="1400" dirty="0"/>
          </a:p>
        </p:txBody>
      </p:sp>
      <p:sp>
        <p:nvSpPr>
          <p:cNvPr id="16" name="矩形 15"/>
          <p:cNvSpPr/>
          <p:nvPr/>
        </p:nvSpPr>
        <p:spPr>
          <a:xfrm>
            <a:off x="823520" y="6171362"/>
            <a:ext cx="8068960" cy="523220"/>
          </a:xfrm>
          <a:prstGeom prst="rect">
            <a:avLst/>
          </a:prstGeom>
        </p:spPr>
        <p:txBody>
          <a:bodyPr wrap="square">
            <a:spAutoFit/>
          </a:bodyPr>
          <a:lstStyle/>
          <a:p>
            <a:r>
              <a:rPr lang="en-US" altLang="zh-CN" sz="1400" dirty="0" err="1"/>
              <a:t>Multinucleon</a:t>
            </a:r>
            <a:r>
              <a:rPr lang="en-US" altLang="zh-CN" sz="1400" dirty="0"/>
              <a:t> transfer in the 136Xe+208Pb reaction</a:t>
            </a:r>
            <a:r>
              <a:rPr lang="zh-CN" altLang="en-US" sz="1400" dirty="0"/>
              <a:t>，</a:t>
            </a:r>
            <a:r>
              <a:rPr lang="en-US" altLang="zh-CN" sz="1400" dirty="0"/>
              <a:t>Cheng Li, Fan Zhang, </a:t>
            </a:r>
            <a:r>
              <a:rPr lang="en-US" altLang="zh-CN" sz="1400" dirty="0" err="1"/>
              <a:t>Jingjing</a:t>
            </a:r>
            <a:r>
              <a:rPr lang="en-US" altLang="zh-CN" sz="1400" dirty="0"/>
              <a:t> Li, Long Zhu, </a:t>
            </a:r>
            <a:r>
              <a:rPr lang="en-US" altLang="zh-CN" sz="1400" dirty="0" err="1"/>
              <a:t>Junlong</a:t>
            </a:r>
            <a:r>
              <a:rPr lang="en-US" altLang="zh-CN" sz="1400" dirty="0"/>
              <a:t> </a:t>
            </a:r>
            <a:r>
              <a:rPr lang="en-US" altLang="zh-CN" sz="1400" dirty="0" err="1"/>
              <a:t>Tian</a:t>
            </a:r>
            <a:r>
              <a:rPr lang="en-US" altLang="zh-CN" sz="1400" dirty="0"/>
              <a:t>, </a:t>
            </a:r>
            <a:r>
              <a:rPr lang="en-US" altLang="zh-CN" sz="1400" dirty="0" err="1"/>
              <a:t>Ning</a:t>
            </a:r>
            <a:r>
              <a:rPr lang="en-US" altLang="zh-CN" sz="1400" dirty="0"/>
              <a:t> Wang,  Feng-</a:t>
            </a:r>
            <a:r>
              <a:rPr lang="en-US" altLang="zh-CN" sz="1400" dirty="0" err="1"/>
              <a:t>Shou</a:t>
            </a:r>
            <a:r>
              <a:rPr lang="en-US" altLang="zh-CN" sz="1400" dirty="0"/>
              <a:t> Zhang</a:t>
            </a:r>
            <a:r>
              <a:rPr lang="zh-CN" altLang="en-US" sz="1400" dirty="0"/>
              <a:t>，</a:t>
            </a:r>
            <a:r>
              <a:rPr lang="en-US" altLang="zh-CN" sz="1400" dirty="0"/>
              <a:t>PRC 93, 014618 (2016).</a:t>
            </a:r>
            <a:endParaRPr lang="zh-CN" altLang="en-US" sz="1400" dirty="0"/>
          </a:p>
        </p:txBody>
      </p:sp>
    </p:spTree>
    <p:extLst>
      <p:ext uri="{BB962C8B-B14F-4D97-AF65-F5344CB8AC3E}">
        <p14:creationId xmlns:p14="http://schemas.microsoft.com/office/powerpoint/2010/main" val="236814134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260648"/>
            <a:ext cx="8797601" cy="2400657"/>
          </a:xfrm>
          <a:prstGeom prst="rect">
            <a:avLst/>
          </a:prstGeom>
          <a:noFill/>
        </p:spPr>
        <p:txBody>
          <a:bodyPr wrap="none" rtlCol="0">
            <a:spAutoFit/>
          </a:bodyPr>
          <a:lstStyle/>
          <a:p>
            <a:pPr>
              <a:lnSpc>
                <a:spcPct val="150000"/>
              </a:lnSpc>
            </a:pPr>
            <a:r>
              <a:rPr lang="en-US" altLang="zh-CN" sz="2000" b="1" dirty="0">
                <a:solidFill>
                  <a:srgbClr val="FF0000"/>
                </a:solidFill>
              </a:rPr>
              <a:t>B</a:t>
            </a:r>
            <a:r>
              <a:rPr lang="zh-CN" altLang="en-US" sz="2000" b="1" dirty="0">
                <a:solidFill>
                  <a:srgbClr val="FF0000"/>
                </a:solidFill>
              </a:rPr>
              <a:t>、研究超重核结构的挑战  </a:t>
            </a:r>
            <a:r>
              <a:rPr lang="en-US" altLang="zh-CN" sz="2000" b="1" dirty="0">
                <a:solidFill>
                  <a:srgbClr val="FF0000"/>
                </a:solidFill>
              </a:rPr>
              <a:t>-----------  </a:t>
            </a:r>
            <a:r>
              <a:rPr lang="zh-CN" altLang="en-US" sz="2000" b="1" dirty="0">
                <a:solidFill>
                  <a:srgbClr val="FF0000"/>
                </a:solidFill>
              </a:rPr>
              <a:t>存活时间太短，不宜直接研究其微观</a:t>
            </a:r>
            <a:endParaRPr lang="en-US" altLang="zh-CN" sz="2000" b="1" dirty="0">
              <a:solidFill>
                <a:srgbClr val="FF0000"/>
              </a:solidFill>
            </a:endParaRPr>
          </a:p>
          <a:p>
            <a:pPr>
              <a:lnSpc>
                <a:spcPct val="150000"/>
              </a:lnSpc>
            </a:pPr>
            <a:r>
              <a:rPr lang="en-US" altLang="zh-CN" sz="2000" b="1" dirty="0">
                <a:solidFill>
                  <a:srgbClr val="FF0000"/>
                </a:solidFill>
              </a:rPr>
              <a:t>      </a:t>
            </a:r>
            <a:r>
              <a:rPr lang="zh-CN" altLang="en-US" sz="2000" b="1" dirty="0">
                <a:solidFill>
                  <a:srgbClr val="FF0000"/>
                </a:solidFill>
              </a:rPr>
              <a:t>结构等性质</a:t>
            </a:r>
            <a:r>
              <a:rPr lang="zh-CN" altLang="en-US" sz="2000" dirty="0">
                <a:solidFill>
                  <a:srgbClr val="FF0000"/>
                </a:solidFill>
              </a:rPr>
              <a:t>。</a:t>
            </a:r>
            <a:endParaRPr lang="en-US" altLang="zh-CN" sz="2000" dirty="0">
              <a:solidFill>
                <a:srgbClr val="FF0000"/>
              </a:solidFill>
            </a:endParaRPr>
          </a:p>
          <a:p>
            <a:pPr>
              <a:lnSpc>
                <a:spcPct val="150000"/>
              </a:lnSpc>
            </a:pPr>
            <a:r>
              <a:rPr lang="en-US" altLang="zh-CN" dirty="0">
                <a:solidFill>
                  <a:srgbClr val="FF0000"/>
                </a:solidFill>
              </a:rPr>
              <a:t>       </a:t>
            </a:r>
            <a:r>
              <a:rPr lang="zh-CN" altLang="en-US" sz="2000" b="1" dirty="0">
                <a:solidFill>
                  <a:srgbClr val="00B050"/>
                </a:solidFill>
              </a:rPr>
              <a:t>带来的机遇  </a:t>
            </a:r>
            <a:r>
              <a:rPr lang="en-US" altLang="zh-CN" sz="2000" b="1" dirty="0">
                <a:solidFill>
                  <a:srgbClr val="00B050"/>
                </a:solidFill>
              </a:rPr>
              <a:t>----------  </a:t>
            </a:r>
            <a:r>
              <a:rPr lang="zh-CN" altLang="en-US" sz="2000" b="1" dirty="0">
                <a:solidFill>
                  <a:srgbClr val="00B050"/>
                </a:solidFill>
              </a:rPr>
              <a:t>研究锕系及较轻超重核的结构性质以及微观结构随形</a:t>
            </a:r>
            <a:endParaRPr lang="en-US" altLang="zh-CN" sz="2000" b="1" dirty="0">
              <a:solidFill>
                <a:srgbClr val="00B050"/>
              </a:solidFill>
            </a:endParaRPr>
          </a:p>
          <a:p>
            <a:pPr>
              <a:lnSpc>
                <a:spcPct val="150000"/>
              </a:lnSpc>
            </a:pPr>
            <a:r>
              <a:rPr lang="en-US" altLang="zh-CN" sz="2000" b="1" dirty="0">
                <a:solidFill>
                  <a:srgbClr val="00B050"/>
                </a:solidFill>
              </a:rPr>
              <a:t>      </a:t>
            </a:r>
            <a:r>
              <a:rPr lang="zh-CN" altLang="en-US" sz="2000" b="1" dirty="0">
                <a:solidFill>
                  <a:srgbClr val="00B050"/>
                </a:solidFill>
              </a:rPr>
              <a:t>变的演化，得到可靠的自旋轨道耦合强度等信息，从而确定超重核的单粒</a:t>
            </a:r>
            <a:endParaRPr lang="en-US" altLang="zh-CN" sz="2000" b="1" dirty="0">
              <a:solidFill>
                <a:srgbClr val="00B050"/>
              </a:solidFill>
            </a:endParaRPr>
          </a:p>
          <a:p>
            <a:pPr>
              <a:lnSpc>
                <a:spcPct val="150000"/>
              </a:lnSpc>
            </a:pPr>
            <a:r>
              <a:rPr lang="en-US" altLang="zh-CN" sz="2000" b="1" dirty="0">
                <a:solidFill>
                  <a:srgbClr val="00B050"/>
                </a:solidFill>
              </a:rPr>
              <a:t>      </a:t>
            </a:r>
            <a:r>
              <a:rPr lang="zh-CN" altLang="en-US" sz="2000" b="1" dirty="0">
                <a:solidFill>
                  <a:srgbClr val="00B050"/>
                </a:solidFill>
              </a:rPr>
              <a:t>子能级。</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2093632"/>
            <a:ext cx="3204393" cy="4398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567294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260648"/>
            <a:ext cx="8229600" cy="1143000"/>
          </a:xfrm>
        </p:spPr>
        <p:txBody>
          <a:bodyPr>
            <a:normAutofit/>
          </a:bodyPr>
          <a:lstStyle/>
          <a:p>
            <a:r>
              <a:rPr lang="zh-CN" altLang="en-US" sz="2000" b="1" dirty="0">
                <a:solidFill>
                  <a:srgbClr val="00B050"/>
                </a:solidFill>
              </a:rPr>
              <a:t>由中子幻数</a:t>
            </a:r>
            <a:r>
              <a:rPr lang="en-US" altLang="zh-CN" sz="2000" b="1" dirty="0">
                <a:solidFill>
                  <a:srgbClr val="00B050"/>
                </a:solidFill>
              </a:rPr>
              <a:t>N=126</a:t>
            </a:r>
            <a:r>
              <a:rPr lang="zh-CN" altLang="en-US" sz="2000" b="1" dirty="0">
                <a:solidFill>
                  <a:srgbClr val="00B050"/>
                </a:solidFill>
              </a:rPr>
              <a:t>附近的能级结构，推测</a:t>
            </a:r>
            <a:r>
              <a:rPr lang="en-US" altLang="zh-CN" sz="2000" b="1" dirty="0">
                <a:solidFill>
                  <a:srgbClr val="00B050"/>
                </a:solidFill>
              </a:rPr>
              <a:t>Z=126</a:t>
            </a:r>
            <a:r>
              <a:rPr lang="zh-CN" altLang="en-US" sz="2000" b="1" dirty="0">
                <a:solidFill>
                  <a:srgbClr val="00B050"/>
                </a:solidFill>
              </a:rPr>
              <a:t>附近质子幻数</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403648"/>
            <a:ext cx="5167636" cy="2947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81778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79512" y="116632"/>
            <a:ext cx="8563680" cy="3543120"/>
          </a:xfrm>
          <a:prstGeom prst="rect">
            <a:avLst/>
          </a:prstGeom>
        </p:spPr>
      </p:pic>
      <p:pic>
        <p:nvPicPr>
          <p:cNvPr id="3" name="图片 2"/>
          <p:cNvPicPr>
            <a:picLocks noChangeAspect="1"/>
          </p:cNvPicPr>
          <p:nvPr/>
        </p:nvPicPr>
        <p:blipFill>
          <a:blip r:embed="rId3"/>
          <a:stretch>
            <a:fillRect/>
          </a:stretch>
        </p:blipFill>
        <p:spPr>
          <a:xfrm>
            <a:off x="251520" y="1700808"/>
            <a:ext cx="4295520" cy="5030820"/>
          </a:xfrm>
          <a:prstGeom prst="rect">
            <a:avLst/>
          </a:prstGeom>
        </p:spPr>
      </p:pic>
      <p:pic>
        <p:nvPicPr>
          <p:cNvPr id="4" name="图片 3"/>
          <p:cNvPicPr>
            <a:picLocks noChangeAspect="1"/>
          </p:cNvPicPr>
          <p:nvPr/>
        </p:nvPicPr>
        <p:blipFill>
          <a:blip r:embed="rId4"/>
          <a:stretch>
            <a:fillRect/>
          </a:stretch>
        </p:blipFill>
        <p:spPr>
          <a:xfrm>
            <a:off x="4492568" y="1427208"/>
            <a:ext cx="4145040" cy="5304420"/>
          </a:xfrm>
          <a:prstGeom prst="rect">
            <a:avLst/>
          </a:prstGeom>
        </p:spPr>
      </p:pic>
    </p:spTree>
    <p:extLst>
      <p:ext uri="{BB962C8B-B14F-4D97-AF65-F5344CB8AC3E}">
        <p14:creationId xmlns:p14="http://schemas.microsoft.com/office/powerpoint/2010/main" val="122107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96" y="116632"/>
            <a:ext cx="9347431" cy="1477328"/>
          </a:xfrm>
          <a:prstGeom prst="rect">
            <a:avLst/>
          </a:prstGeom>
          <a:noFill/>
        </p:spPr>
        <p:txBody>
          <a:bodyPr wrap="none" rtlCol="0">
            <a:spAutoFit/>
          </a:bodyPr>
          <a:lstStyle/>
          <a:p>
            <a:pPr>
              <a:lnSpc>
                <a:spcPct val="150000"/>
              </a:lnSpc>
            </a:pPr>
            <a:r>
              <a:rPr lang="en-US" altLang="zh-CN" sz="2000" b="1" dirty="0">
                <a:solidFill>
                  <a:srgbClr val="FF0000"/>
                </a:solidFill>
              </a:rPr>
              <a:t>C</a:t>
            </a:r>
            <a:r>
              <a:rPr lang="zh-CN" altLang="en-US" sz="2000" b="1" dirty="0">
                <a:solidFill>
                  <a:srgbClr val="FF0000"/>
                </a:solidFill>
              </a:rPr>
              <a:t>、超重核衰变性质的挑战  </a:t>
            </a:r>
            <a:r>
              <a:rPr lang="en-US" altLang="zh-CN" sz="2000" b="1" dirty="0">
                <a:solidFill>
                  <a:srgbClr val="FF0000"/>
                </a:solidFill>
              </a:rPr>
              <a:t>-----------  </a:t>
            </a:r>
            <a:r>
              <a:rPr lang="zh-CN" altLang="en-US" sz="2000" b="1" dirty="0">
                <a:solidFill>
                  <a:srgbClr val="FF0000"/>
                </a:solidFill>
              </a:rPr>
              <a:t>远离稳定核，直接外推理论模型得到</a:t>
            </a:r>
            <a:endParaRPr lang="en-US" altLang="zh-CN" sz="2000" b="1" dirty="0">
              <a:solidFill>
                <a:srgbClr val="FF0000"/>
              </a:solidFill>
            </a:endParaRPr>
          </a:p>
          <a:p>
            <a:pPr>
              <a:lnSpc>
                <a:spcPct val="150000"/>
              </a:lnSpc>
            </a:pPr>
            <a:r>
              <a:rPr lang="en-US" altLang="zh-CN" sz="2000" b="1" dirty="0">
                <a:solidFill>
                  <a:srgbClr val="FF0000"/>
                </a:solidFill>
              </a:rPr>
              <a:t>     </a:t>
            </a:r>
            <a:r>
              <a:rPr lang="zh-CN" altLang="en-US" sz="2000" b="1" dirty="0">
                <a:solidFill>
                  <a:srgbClr val="FF0000"/>
                </a:solidFill>
              </a:rPr>
              <a:t>的结果，不确定性大</a:t>
            </a:r>
            <a:r>
              <a:rPr lang="zh-CN" altLang="en-US" sz="2000" dirty="0">
                <a:solidFill>
                  <a:srgbClr val="FF0000"/>
                </a:solidFill>
              </a:rPr>
              <a:t>。</a:t>
            </a:r>
            <a:endParaRPr lang="en-US" altLang="zh-CN" sz="2000" dirty="0">
              <a:solidFill>
                <a:srgbClr val="FF0000"/>
              </a:solidFill>
            </a:endParaRPr>
          </a:p>
          <a:p>
            <a:pPr>
              <a:lnSpc>
                <a:spcPct val="150000"/>
              </a:lnSpc>
            </a:pPr>
            <a:r>
              <a:rPr lang="en-US" altLang="zh-CN" sz="2000" dirty="0">
                <a:solidFill>
                  <a:srgbClr val="FF0000"/>
                </a:solidFill>
              </a:rPr>
              <a:t>   </a:t>
            </a:r>
            <a:r>
              <a:rPr lang="zh-CN" altLang="en-US" sz="2000" b="1" dirty="0">
                <a:solidFill>
                  <a:srgbClr val="00B050"/>
                </a:solidFill>
              </a:rPr>
              <a:t>带来的机遇  </a:t>
            </a:r>
            <a:r>
              <a:rPr lang="en-US" altLang="zh-CN" sz="2000" b="1" dirty="0">
                <a:solidFill>
                  <a:srgbClr val="00B050"/>
                </a:solidFill>
              </a:rPr>
              <a:t>----------  </a:t>
            </a:r>
            <a:r>
              <a:rPr lang="zh-CN" altLang="en-US" sz="2000" b="1" dirty="0">
                <a:solidFill>
                  <a:srgbClr val="00B050"/>
                </a:solidFill>
              </a:rPr>
              <a:t>建立与完善能精准预言衰变能及位垒等性质的理论模型。</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44824"/>
            <a:ext cx="8829228" cy="4008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2576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528" y="44624"/>
            <a:ext cx="2390398" cy="400110"/>
          </a:xfrm>
          <a:prstGeom prst="rect">
            <a:avLst/>
          </a:prstGeom>
          <a:noFill/>
        </p:spPr>
        <p:txBody>
          <a:bodyPr wrap="none" rtlCol="0">
            <a:spAutoFit/>
          </a:bodyPr>
          <a:lstStyle/>
          <a:p>
            <a:r>
              <a:rPr lang="en-US" altLang="zh-CN" sz="2000" b="1" dirty="0">
                <a:solidFill>
                  <a:srgbClr val="0000FF"/>
                </a:solidFill>
              </a:rPr>
              <a:t> </a:t>
            </a:r>
            <a:r>
              <a:rPr lang="zh-CN" altLang="en-US" sz="2000" b="1" dirty="0">
                <a:solidFill>
                  <a:srgbClr val="0000FF"/>
                </a:solidFill>
              </a:rPr>
              <a:t>（</a:t>
            </a:r>
            <a:r>
              <a:rPr lang="en-US" altLang="zh-CN" sz="2000" b="1" dirty="0">
                <a:solidFill>
                  <a:srgbClr val="0000FF"/>
                </a:solidFill>
              </a:rPr>
              <a:t>E</a:t>
            </a:r>
            <a:r>
              <a:rPr lang="zh-CN" altLang="en-US" sz="2000" b="1" dirty="0">
                <a:solidFill>
                  <a:srgbClr val="0000FF"/>
                </a:solidFill>
              </a:rPr>
              <a:t>）</a:t>
            </a:r>
            <a:r>
              <a:rPr lang="en-US" altLang="zh-CN" sz="2000" b="1" dirty="0">
                <a:solidFill>
                  <a:srgbClr val="0000FF"/>
                </a:solidFill>
              </a:rPr>
              <a:t>Beijing , China</a:t>
            </a:r>
            <a:endParaRPr lang="zh-CN" altLang="en-US" sz="2000" b="1" dirty="0">
              <a:solidFill>
                <a:srgbClr val="0000FF"/>
              </a:solidFill>
            </a:endParaRPr>
          </a:p>
        </p:txBody>
      </p:sp>
      <p:sp>
        <p:nvSpPr>
          <p:cNvPr id="3" name="矩形 2"/>
          <p:cNvSpPr/>
          <p:nvPr/>
        </p:nvSpPr>
        <p:spPr>
          <a:xfrm>
            <a:off x="582554" y="444734"/>
            <a:ext cx="7623369" cy="338554"/>
          </a:xfrm>
          <a:prstGeom prst="rect">
            <a:avLst/>
          </a:prstGeom>
        </p:spPr>
        <p:txBody>
          <a:bodyPr wrap="none">
            <a:spAutoFit/>
          </a:bodyPr>
          <a:lstStyle/>
          <a:p>
            <a:r>
              <a:rPr lang="en-US" altLang="zh-CN" sz="1600" dirty="0">
                <a:solidFill>
                  <a:prstClr val="black"/>
                </a:solidFill>
              </a:rPr>
              <a:t>W. Zhang, J. </a:t>
            </a:r>
            <a:r>
              <a:rPr lang="en-US" altLang="zh-CN" sz="1600" dirty="0" err="1">
                <a:solidFill>
                  <a:prstClr val="black"/>
                </a:solidFill>
              </a:rPr>
              <a:t>Meng</a:t>
            </a:r>
            <a:r>
              <a:rPr lang="en-US" altLang="zh-CN" sz="1600" dirty="0">
                <a:solidFill>
                  <a:prstClr val="black"/>
                </a:solidFill>
              </a:rPr>
              <a:t>, S.Q. Zhang, L.S. </a:t>
            </a:r>
            <a:r>
              <a:rPr lang="en-US" altLang="zh-CN" sz="1600" dirty="0" err="1">
                <a:solidFill>
                  <a:prstClr val="black"/>
                </a:solidFill>
              </a:rPr>
              <a:t>Geng</a:t>
            </a:r>
            <a:r>
              <a:rPr lang="en-US" altLang="zh-CN" sz="1600" dirty="0">
                <a:solidFill>
                  <a:prstClr val="black"/>
                </a:solidFill>
              </a:rPr>
              <a:t>, H. Toki</a:t>
            </a:r>
            <a:r>
              <a:rPr lang="zh-CN" altLang="en-US" sz="1600" dirty="0">
                <a:solidFill>
                  <a:prstClr val="black"/>
                </a:solidFill>
              </a:rPr>
              <a:t>， </a:t>
            </a:r>
            <a:r>
              <a:rPr lang="en-US" altLang="zh-CN" sz="1600" dirty="0">
                <a:solidFill>
                  <a:prstClr val="black"/>
                </a:solidFill>
              </a:rPr>
              <a:t>Nuclear Physics A 753 (2005) 106–135</a:t>
            </a:r>
            <a:endParaRPr lang="zh-CN" altLang="en-US" sz="1600" dirty="0">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324" y="814066"/>
            <a:ext cx="4900123" cy="2947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3761882"/>
            <a:ext cx="7040239" cy="2979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637914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2620"/>
            <a:ext cx="7986262" cy="655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97764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09689"/>
            <a:ext cx="9144000" cy="3750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97538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4889"/>
            <a:ext cx="9158167" cy="429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09827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57150"/>
            <a:ext cx="9105900" cy="674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直接连接符 2"/>
          <p:cNvCxnSpPr/>
          <p:nvPr/>
        </p:nvCxnSpPr>
        <p:spPr>
          <a:xfrm>
            <a:off x="4355976" y="5229200"/>
            <a:ext cx="100811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944228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8" y="0"/>
            <a:ext cx="9039225"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072589"/>
            <a:ext cx="8584625" cy="2300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24" y="5597421"/>
            <a:ext cx="3765288"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912" y="5326295"/>
            <a:ext cx="5184576" cy="1271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924404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62" y="476672"/>
            <a:ext cx="8553450" cy="359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69673" y="116632"/>
            <a:ext cx="1231427" cy="369332"/>
          </a:xfrm>
          <a:prstGeom prst="rect">
            <a:avLst/>
          </a:prstGeom>
          <a:noFill/>
        </p:spPr>
        <p:txBody>
          <a:bodyPr wrap="none" rtlCol="0">
            <a:spAutoFit/>
          </a:bodyPr>
          <a:lstStyle/>
          <a:p>
            <a:r>
              <a:rPr lang="zh-CN" altLang="en-US" b="1" dirty="0">
                <a:solidFill>
                  <a:srgbClr val="0000FF"/>
                </a:solidFill>
              </a:rPr>
              <a:t>改进算法</a:t>
            </a:r>
            <a:r>
              <a:rPr lang="en-US" altLang="zh-CN" b="1" dirty="0">
                <a:solidFill>
                  <a:srgbClr val="0000FF"/>
                </a:solidFill>
              </a:rPr>
              <a:t>1</a:t>
            </a:r>
            <a:endParaRPr lang="zh-CN" altLang="en-US" b="1" dirty="0">
              <a:solidFill>
                <a:srgbClr val="0000FF"/>
              </a:solidFill>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486" y="4121993"/>
            <a:ext cx="5438775"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27706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47995"/>
            <a:ext cx="6408712" cy="6693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531374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391" y="3429000"/>
            <a:ext cx="4158480" cy="3256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74" y="14762"/>
            <a:ext cx="8971394" cy="3215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0370" y="3501008"/>
            <a:ext cx="4237066"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07504" y="1052736"/>
            <a:ext cx="1231427" cy="369332"/>
          </a:xfrm>
          <a:prstGeom prst="rect">
            <a:avLst/>
          </a:prstGeom>
          <a:noFill/>
        </p:spPr>
        <p:txBody>
          <a:bodyPr wrap="none" rtlCol="0">
            <a:spAutoFit/>
          </a:bodyPr>
          <a:lstStyle/>
          <a:p>
            <a:r>
              <a:rPr lang="zh-CN" altLang="en-US" b="1" dirty="0">
                <a:solidFill>
                  <a:srgbClr val="0000FF"/>
                </a:solidFill>
              </a:rPr>
              <a:t>改进算法</a:t>
            </a:r>
            <a:r>
              <a:rPr lang="en-US" altLang="zh-CN" b="1" dirty="0">
                <a:solidFill>
                  <a:srgbClr val="0000FF"/>
                </a:solidFill>
              </a:rPr>
              <a:t>2</a:t>
            </a:r>
            <a:endParaRPr lang="zh-CN" altLang="en-US" b="1" dirty="0">
              <a:solidFill>
                <a:srgbClr val="0000FF"/>
              </a:solidFill>
            </a:endParaRPr>
          </a:p>
        </p:txBody>
      </p:sp>
      <p:sp>
        <p:nvSpPr>
          <p:cNvPr id="2" name="矩形 1"/>
          <p:cNvSpPr/>
          <p:nvPr/>
        </p:nvSpPr>
        <p:spPr>
          <a:xfrm>
            <a:off x="3851920" y="3059668"/>
            <a:ext cx="4380751" cy="369332"/>
          </a:xfrm>
          <a:prstGeom prst="rect">
            <a:avLst/>
          </a:prstGeom>
        </p:spPr>
        <p:txBody>
          <a:bodyPr wrap="none">
            <a:spAutoFit/>
          </a:bodyPr>
          <a:lstStyle/>
          <a:p>
            <a:r>
              <a:rPr lang="en-US" altLang="zh-CN" dirty="0"/>
              <a:t>J. Phys. G: </a:t>
            </a:r>
            <a:r>
              <a:rPr lang="en-US" altLang="zh-CN" dirty="0" err="1"/>
              <a:t>Nucl</a:t>
            </a:r>
            <a:r>
              <a:rPr lang="en-US" altLang="zh-CN" dirty="0"/>
              <a:t>. Part. Phys. 44 (2017) 045110</a:t>
            </a:r>
            <a:endParaRPr lang="zh-CN" altLang="en-US" dirty="0"/>
          </a:p>
        </p:txBody>
      </p:sp>
    </p:spTree>
    <p:extLst>
      <p:ext uri="{BB962C8B-B14F-4D97-AF65-F5344CB8AC3E}">
        <p14:creationId xmlns:p14="http://schemas.microsoft.com/office/powerpoint/2010/main" val="271625780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96" y="1772816"/>
            <a:ext cx="9073008" cy="1754326"/>
          </a:xfrm>
          <a:prstGeom prst="rect">
            <a:avLst/>
          </a:prstGeom>
          <a:noFill/>
          <a:ln w="38100">
            <a:solidFill>
              <a:srgbClr val="C00000"/>
            </a:solidFill>
          </a:ln>
        </p:spPr>
        <p:txBody>
          <a:bodyPr wrap="square" rtlCol="0">
            <a:spAutoFit/>
          </a:bodyPr>
          <a:lstStyle/>
          <a:p>
            <a:pPr>
              <a:lnSpc>
                <a:spcPct val="300000"/>
              </a:lnSpc>
            </a:pPr>
            <a:r>
              <a:rPr lang="en-US" altLang="zh-CN" dirty="0">
                <a:solidFill>
                  <a:prstClr val="black"/>
                </a:solidFill>
              </a:rPr>
              <a:t>Model            FRDM     GHFB        SHFB     RMF       WS4 (+RBF)         WS+BCS(+RBF)     LD(+LMNN)</a:t>
            </a:r>
          </a:p>
          <a:p>
            <a:pPr>
              <a:lnSpc>
                <a:spcPct val="300000"/>
              </a:lnSpc>
            </a:pPr>
            <a:r>
              <a:rPr lang="en-US" altLang="zh-CN" dirty="0">
                <a:solidFill>
                  <a:prstClr val="black"/>
                </a:solidFill>
              </a:rPr>
              <a:t>RMS(MeV)       0.57      0.798       0.581     1.1         0.298 (0.170)        0.496(0.323)      2.455(0.235)                      </a:t>
            </a:r>
            <a:endParaRPr lang="zh-CN" altLang="en-US" dirty="0">
              <a:solidFill>
                <a:prstClr val="black"/>
              </a:solidFill>
            </a:endParaRPr>
          </a:p>
        </p:txBody>
      </p:sp>
      <p:cxnSp>
        <p:nvCxnSpPr>
          <p:cNvPr id="4" name="直接连接符 3"/>
          <p:cNvCxnSpPr>
            <a:stCxn id="2" idx="1"/>
            <a:endCxn id="2" idx="3"/>
          </p:cNvCxnSpPr>
          <p:nvPr/>
        </p:nvCxnSpPr>
        <p:spPr>
          <a:xfrm>
            <a:off x="35496" y="2649979"/>
            <a:ext cx="9073008" cy="0"/>
          </a:xfrm>
          <a:prstGeom prst="line">
            <a:avLst/>
          </a:prstGeom>
        </p:spPr>
        <p:style>
          <a:lnRef idx="3">
            <a:schemeClr val="accent2"/>
          </a:lnRef>
          <a:fillRef idx="0">
            <a:schemeClr val="accent2"/>
          </a:fillRef>
          <a:effectRef idx="2">
            <a:schemeClr val="accent2"/>
          </a:effectRef>
          <a:fontRef idx="minor">
            <a:schemeClr val="tx1"/>
          </a:fontRef>
        </p:style>
      </p:cxnSp>
      <p:sp>
        <p:nvSpPr>
          <p:cNvPr id="5" name="TextBox 4"/>
          <p:cNvSpPr txBox="1"/>
          <p:nvPr/>
        </p:nvSpPr>
        <p:spPr>
          <a:xfrm>
            <a:off x="2468698" y="692695"/>
            <a:ext cx="4206601" cy="461665"/>
          </a:xfrm>
          <a:prstGeom prst="rect">
            <a:avLst/>
          </a:prstGeom>
          <a:noFill/>
        </p:spPr>
        <p:txBody>
          <a:bodyPr wrap="none" rtlCol="0">
            <a:spAutoFit/>
          </a:bodyPr>
          <a:lstStyle/>
          <a:p>
            <a:r>
              <a:rPr lang="zh-CN" altLang="en-US" sz="2400" b="1" dirty="0">
                <a:solidFill>
                  <a:srgbClr val="0000FF"/>
                </a:solidFill>
              </a:rPr>
              <a:t>各种模型的结合能均方根偏差</a:t>
            </a:r>
          </a:p>
        </p:txBody>
      </p:sp>
    </p:spTree>
    <p:extLst>
      <p:ext uri="{BB962C8B-B14F-4D97-AF65-F5344CB8AC3E}">
        <p14:creationId xmlns:p14="http://schemas.microsoft.com/office/powerpoint/2010/main" val="322776463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539552" y="2060848"/>
            <a:ext cx="8229600" cy="1843517"/>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b="1" i="1" dirty="0">
                <a:solidFill>
                  <a:srgbClr val="0000FF"/>
                </a:solidFill>
              </a:rPr>
              <a:t>谢谢！</a:t>
            </a:r>
            <a:br>
              <a:rPr lang="en-US" altLang="zh-CN" b="1" i="1" dirty="0">
                <a:solidFill>
                  <a:srgbClr val="0000FF"/>
                </a:solidFill>
              </a:rPr>
            </a:br>
            <a:br>
              <a:rPr lang="en-US" altLang="zh-CN" b="1" i="1" dirty="0">
                <a:solidFill>
                  <a:srgbClr val="0000FF"/>
                </a:solidFill>
              </a:rPr>
            </a:br>
            <a:endParaRPr lang="zh-CN" altLang="en-US" b="1" i="1" dirty="0">
              <a:solidFill>
                <a:srgbClr val="0000FF"/>
              </a:solidFill>
            </a:endParaRPr>
          </a:p>
        </p:txBody>
      </p:sp>
    </p:spTree>
    <p:extLst>
      <p:ext uri="{BB962C8B-B14F-4D97-AF65-F5344CB8AC3E}">
        <p14:creationId xmlns:p14="http://schemas.microsoft.com/office/powerpoint/2010/main" val="3651544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1363"/>
            <a:ext cx="6500589" cy="3685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3666715"/>
            <a:ext cx="8353425"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6660232" y="116632"/>
            <a:ext cx="2485550" cy="1477328"/>
          </a:xfrm>
          <a:prstGeom prst="rect">
            <a:avLst/>
          </a:prstGeom>
        </p:spPr>
        <p:txBody>
          <a:bodyPr wrap="square">
            <a:spAutoFit/>
          </a:bodyPr>
          <a:lstStyle/>
          <a:p>
            <a:r>
              <a:rPr lang="en-US" altLang="zh-CN" dirty="0">
                <a:solidFill>
                  <a:prstClr val="black"/>
                </a:solidFill>
              </a:rPr>
              <a:t>Z = 120, 132, and 138, </a:t>
            </a:r>
          </a:p>
          <a:p>
            <a:r>
              <a:rPr lang="en-US" altLang="zh-CN" dirty="0">
                <a:solidFill>
                  <a:prstClr val="black"/>
                </a:solidFill>
              </a:rPr>
              <a:t>and N = 172, 184, 198,</a:t>
            </a:r>
          </a:p>
          <a:p>
            <a:r>
              <a:rPr lang="en-US" altLang="zh-CN" dirty="0">
                <a:solidFill>
                  <a:prstClr val="black"/>
                </a:solidFill>
              </a:rPr>
              <a:t>228, 238, and 258 are</a:t>
            </a:r>
          </a:p>
          <a:p>
            <a:r>
              <a:rPr lang="en-US" altLang="zh-CN" dirty="0">
                <a:solidFill>
                  <a:prstClr val="black"/>
                </a:solidFill>
              </a:rPr>
              <a:t>inferred to be magic </a:t>
            </a:r>
          </a:p>
          <a:p>
            <a:r>
              <a:rPr lang="en-US" altLang="zh-CN" dirty="0">
                <a:solidFill>
                  <a:prstClr val="black"/>
                </a:solidFill>
              </a:rPr>
              <a:t>numbers</a:t>
            </a:r>
            <a:endParaRPr lang="zh-CN" altLang="en-US" dirty="0">
              <a:solidFill>
                <a:prstClr val="black"/>
              </a:solidFill>
            </a:endParaRPr>
          </a:p>
        </p:txBody>
      </p:sp>
      <p:sp>
        <p:nvSpPr>
          <p:cNvPr id="3" name="矩形 2"/>
          <p:cNvSpPr/>
          <p:nvPr/>
        </p:nvSpPr>
        <p:spPr>
          <a:xfrm>
            <a:off x="6660232" y="1874197"/>
            <a:ext cx="2483768" cy="1200329"/>
          </a:xfrm>
          <a:prstGeom prst="rect">
            <a:avLst/>
          </a:prstGeom>
        </p:spPr>
        <p:txBody>
          <a:bodyPr wrap="square">
            <a:spAutoFit/>
          </a:bodyPr>
          <a:lstStyle/>
          <a:p>
            <a:r>
              <a:rPr lang="en-US" altLang="zh-CN" dirty="0">
                <a:solidFill>
                  <a:prstClr val="black"/>
                </a:solidFill>
              </a:rPr>
              <a:t>292120</a:t>
            </a:r>
          </a:p>
          <a:p>
            <a:r>
              <a:rPr lang="en-US" altLang="zh-CN" dirty="0">
                <a:solidFill>
                  <a:prstClr val="black"/>
                </a:solidFill>
              </a:rPr>
              <a:t>would be doubly magic </a:t>
            </a:r>
          </a:p>
          <a:p>
            <a:r>
              <a:rPr lang="en-US" altLang="zh-CN" dirty="0">
                <a:solidFill>
                  <a:prstClr val="black"/>
                </a:solidFill>
              </a:rPr>
              <a:t>nuclei with spherical</a:t>
            </a:r>
          </a:p>
          <a:p>
            <a:r>
              <a:rPr lang="en-US" altLang="zh-CN" dirty="0">
                <a:solidFill>
                  <a:prstClr val="black"/>
                </a:solidFill>
              </a:rPr>
              <a:t>configuration.</a:t>
            </a:r>
            <a:endParaRPr lang="zh-CN" altLang="en-US" dirty="0">
              <a:solidFill>
                <a:prstClr val="black"/>
              </a:solidFill>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9671" y="1874197"/>
            <a:ext cx="161925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149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528" y="44624"/>
            <a:ext cx="2547492" cy="400110"/>
          </a:xfrm>
          <a:prstGeom prst="rect">
            <a:avLst/>
          </a:prstGeom>
          <a:noFill/>
        </p:spPr>
        <p:txBody>
          <a:bodyPr wrap="none" rtlCol="0">
            <a:spAutoFit/>
          </a:bodyPr>
          <a:lstStyle/>
          <a:p>
            <a:r>
              <a:rPr lang="en-US" altLang="zh-CN" sz="2000" b="1" dirty="0">
                <a:solidFill>
                  <a:srgbClr val="0000FF"/>
                </a:solidFill>
              </a:rPr>
              <a:t> </a:t>
            </a:r>
            <a:r>
              <a:rPr lang="zh-CN" altLang="en-US" sz="2000" b="1" dirty="0">
                <a:solidFill>
                  <a:srgbClr val="0000FF"/>
                </a:solidFill>
              </a:rPr>
              <a:t>（</a:t>
            </a:r>
            <a:r>
              <a:rPr lang="en-US" altLang="zh-CN" sz="2000" b="1" dirty="0">
                <a:solidFill>
                  <a:srgbClr val="0000FF"/>
                </a:solidFill>
              </a:rPr>
              <a:t>F</a:t>
            </a:r>
            <a:r>
              <a:rPr lang="zh-CN" altLang="en-US" sz="2000" b="1" dirty="0">
                <a:solidFill>
                  <a:srgbClr val="0000FF"/>
                </a:solidFill>
              </a:rPr>
              <a:t>）</a:t>
            </a:r>
            <a:r>
              <a:rPr lang="en-US" altLang="zh-CN" sz="2000" b="1" dirty="0">
                <a:solidFill>
                  <a:srgbClr val="0000FF"/>
                </a:solidFill>
              </a:rPr>
              <a:t>Lanzhou , China</a:t>
            </a:r>
            <a:endParaRPr lang="zh-CN" altLang="en-US" sz="2000" b="1" dirty="0">
              <a:solidFill>
                <a:srgbClr val="0000FF"/>
              </a:solidFill>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25811"/>
            <a:ext cx="8992741" cy="3930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546614"/>
            <a:ext cx="8433511" cy="1618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7807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83" y="1135521"/>
            <a:ext cx="8939213" cy="4484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699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539" y="18842"/>
            <a:ext cx="8589933" cy="1521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802" y="1412776"/>
            <a:ext cx="8386911" cy="2174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3465899"/>
            <a:ext cx="4968552" cy="343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8196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692696"/>
            <a:ext cx="5925405" cy="707886"/>
          </a:xfrm>
          <a:prstGeom prst="rect">
            <a:avLst/>
          </a:prstGeom>
          <a:noFill/>
        </p:spPr>
        <p:txBody>
          <a:bodyPr wrap="none" rtlCol="0">
            <a:spAutoFit/>
          </a:bodyPr>
          <a:lstStyle/>
          <a:p>
            <a:r>
              <a:rPr lang="en-US" altLang="zh-CN" sz="2000" b="1" dirty="0">
                <a:solidFill>
                  <a:srgbClr val="0000FF"/>
                </a:solidFill>
              </a:rPr>
              <a:t>(A) Shape coexistence in even-even </a:t>
            </a:r>
            <a:r>
              <a:rPr lang="en-US" altLang="zh-CN" sz="2000" b="1" dirty="0" err="1">
                <a:solidFill>
                  <a:srgbClr val="0000FF"/>
                </a:solidFill>
              </a:rPr>
              <a:t>superheavy</a:t>
            </a:r>
            <a:r>
              <a:rPr lang="en-US" altLang="zh-CN" sz="2000" b="1" dirty="0">
                <a:solidFill>
                  <a:srgbClr val="0000FF"/>
                </a:solidFill>
              </a:rPr>
              <a:t> nuclei</a:t>
            </a:r>
          </a:p>
          <a:p>
            <a:endParaRPr lang="zh-CN" altLang="en-US" sz="2000" b="1" dirty="0">
              <a:solidFill>
                <a:srgbClr val="0000FF"/>
              </a:solidFill>
            </a:endParaRPr>
          </a:p>
        </p:txBody>
      </p:sp>
      <p:sp>
        <p:nvSpPr>
          <p:cNvPr id="4" name="标题 1"/>
          <p:cNvSpPr txBox="1">
            <a:spLocks/>
          </p:cNvSpPr>
          <p:nvPr/>
        </p:nvSpPr>
        <p:spPr>
          <a:xfrm>
            <a:off x="-468560" y="188640"/>
            <a:ext cx="6336704" cy="79208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000" b="1" dirty="0">
                <a:solidFill>
                  <a:srgbClr val="C00000"/>
                </a:solidFill>
              </a:rPr>
              <a:t>（</a:t>
            </a:r>
            <a:r>
              <a:rPr lang="en-US" altLang="zh-CN" sz="2000" b="1" dirty="0">
                <a:solidFill>
                  <a:srgbClr val="C00000"/>
                </a:solidFill>
              </a:rPr>
              <a:t>3</a:t>
            </a:r>
            <a:r>
              <a:rPr lang="zh-CN" altLang="en-US" sz="2000" b="1" dirty="0">
                <a:solidFill>
                  <a:srgbClr val="C00000"/>
                </a:solidFill>
              </a:rPr>
              <a:t>）对超重核性质的理论探索一直在进行</a:t>
            </a:r>
            <a:r>
              <a:rPr lang="en-US" altLang="zh-CN" sz="2000" b="1" dirty="0">
                <a:solidFill>
                  <a:srgbClr val="C00000"/>
                </a:solidFill>
              </a:rPr>
              <a:t>……</a:t>
            </a:r>
            <a:endParaRPr lang="zh-CN" altLang="en-US" sz="2000" b="1" dirty="0">
              <a:solidFill>
                <a:srgbClr val="C00000"/>
              </a:solidFill>
            </a:endParaRPr>
          </a:p>
        </p:txBody>
      </p:sp>
      <p:sp>
        <p:nvSpPr>
          <p:cNvPr id="2" name="矩形 1"/>
          <p:cNvSpPr/>
          <p:nvPr/>
        </p:nvSpPr>
        <p:spPr>
          <a:xfrm>
            <a:off x="4606689" y="5867980"/>
            <a:ext cx="4141775" cy="369332"/>
          </a:xfrm>
          <a:prstGeom prst="rect">
            <a:avLst/>
          </a:prstGeom>
        </p:spPr>
        <p:txBody>
          <a:bodyPr wrap="none">
            <a:spAutoFit/>
          </a:bodyPr>
          <a:lstStyle/>
          <a:p>
            <a:r>
              <a:rPr lang="en-US" altLang="zh-CN" dirty="0" err="1">
                <a:solidFill>
                  <a:prstClr val="black"/>
                </a:solidFill>
              </a:rPr>
              <a:t>Zhongzhou</a:t>
            </a:r>
            <a:r>
              <a:rPr lang="en-US" altLang="zh-CN" dirty="0">
                <a:solidFill>
                  <a:prstClr val="black"/>
                </a:solidFill>
              </a:rPr>
              <a:t> Ren, PRC, 65, 051304(R)(2002)</a:t>
            </a:r>
            <a:endParaRPr lang="zh-CN" altLang="en-US" dirty="0">
              <a:solidFill>
                <a:prstClr val="black"/>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083" y="1210849"/>
            <a:ext cx="4265606" cy="5647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265" y="1916832"/>
            <a:ext cx="3714750"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5095642" y="3251982"/>
            <a:ext cx="2883995" cy="369332"/>
          </a:xfrm>
          <a:prstGeom prst="rect">
            <a:avLst/>
          </a:prstGeom>
        </p:spPr>
        <p:txBody>
          <a:bodyPr wrap="none">
            <a:spAutoFit/>
          </a:bodyPr>
          <a:lstStyle/>
          <a:p>
            <a:r>
              <a:rPr lang="en-US" altLang="zh-CN" dirty="0">
                <a:solidFill>
                  <a:prstClr val="black"/>
                </a:solidFill>
              </a:rPr>
              <a:t>relativistic mean-field theory</a:t>
            </a:r>
            <a:endParaRPr lang="zh-CN" altLang="en-US" dirty="0">
              <a:solidFill>
                <a:prstClr val="black"/>
              </a:solidFill>
            </a:endParaRPr>
          </a:p>
        </p:txBody>
      </p:sp>
      <p:sp>
        <p:nvSpPr>
          <p:cNvPr id="7" name="矩形 6"/>
          <p:cNvSpPr/>
          <p:nvPr/>
        </p:nvSpPr>
        <p:spPr>
          <a:xfrm>
            <a:off x="4540718" y="3789040"/>
            <a:ext cx="4572000" cy="1477328"/>
          </a:xfrm>
          <a:prstGeom prst="rect">
            <a:avLst/>
          </a:prstGeom>
        </p:spPr>
        <p:txBody>
          <a:bodyPr>
            <a:spAutoFit/>
          </a:bodyPr>
          <a:lstStyle/>
          <a:p>
            <a:r>
              <a:rPr lang="en-US" altLang="zh-CN" dirty="0">
                <a:solidFill>
                  <a:prstClr val="black"/>
                </a:solidFill>
              </a:rPr>
              <a:t>It reliably demonstrates that there is shape coexistence in </a:t>
            </a:r>
            <a:r>
              <a:rPr lang="en-US" altLang="zh-CN" dirty="0" err="1">
                <a:solidFill>
                  <a:prstClr val="black"/>
                </a:solidFill>
              </a:rPr>
              <a:t>superheavy</a:t>
            </a:r>
            <a:r>
              <a:rPr lang="en-US" altLang="zh-CN" dirty="0">
                <a:solidFill>
                  <a:prstClr val="black"/>
                </a:solidFill>
              </a:rPr>
              <a:t> nuclei. In some cases the configuration with </a:t>
            </a:r>
            <a:r>
              <a:rPr lang="en-US" altLang="zh-CN" b="1" dirty="0" err="1">
                <a:solidFill>
                  <a:srgbClr val="0000FF"/>
                </a:solidFill>
              </a:rPr>
              <a:t>superdeformation</a:t>
            </a:r>
            <a:r>
              <a:rPr lang="en-US" altLang="zh-CN" b="1" dirty="0">
                <a:solidFill>
                  <a:srgbClr val="0000FF"/>
                </a:solidFill>
              </a:rPr>
              <a:t> may be the ground state of </a:t>
            </a:r>
            <a:r>
              <a:rPr lang="en-US" altLang="zh-CN" b="1" dirty="0" err="1">
                <a:solidFill>
                  <a:srgbClr val="0000FF"/>
                </a:solidFill>
              </a:rPr>
              <a:t>superheavy</a:t>
            </a:r>
            <a:r>
              <a:rPr lang="en-US" altLang="zh-CN" b="1" dirty="0">
                <a:solidFill>
                  <a:srgbClr val="0000FF"/>
                </a:solidFill>
              </a:rPr>
              <a:t> nuclei near Z=114 and N=174.</a:t>
            </a:r>
            <a:endParaRPr lang="zh-CN" altLang="en-US" b="1" dirty="0">
              <a:solidFill>
                <a:srgbClr val="0000FF"/>
              </a:solidFill>
            </a:endParaRPr>
          </a:p>
        </p:txBody>
      </p:sp>
      <p:sp>
        <p:nvSpPr>
          <p:cNvPr id="5" name="TextBox 4"/>
          <p:cNvSpPr txBox="1"/>
          <p:nvPr/>
        </p:nvSpPr>
        <p:spPr>
          <a:xfrm>
            <a:off x="6212445" y="692696"/>
            <a:ext cx="1579278" cy="369332"/>
          </a:xfrm>
          <a:prstGeom prst="rect">
            <a:avLst/>
          </a:prstGeom>
          <a:noFill/>
        </p:spPr>
        <p:txBody>
          <a:bodyPr wrap="none" rtlCol="0">
            <a:spAutoFit/>
          </a:bodyPr>
          <a:lstStyle/>
          <a:p>
            <a:r>
              <a:rPr lang="zh-CN" altLang="en-US" b="1" dirty="0">
                <a:solidFill>
                  <a:srgbClr val="FF0000"/>
                </a:solidFill>
              </a:rPr>
              <a:t>（形状共存）</a:t>
            </a:r>
          </a:p>
        </p:txBody>
      </p:sp>
    </p:spTree>
    <p:extLst>
      <p:ext uri="{BB962C8B-B14F-4D97-AF65-F5344CB8AC3E}">
        <p14:creationId xmlns:p14="http://schemas.microsoft.com/office/powerpoint/2010/main" val="2962610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8831" y="188640"/>
            <a:ext cx="6460166" cy="707886"/>
          </a:xfrm>
          <a:prstGeom prst="rect">
            <a:avLst/>
          </a:prstGeom>
          <a:noFill/>
        </p:spPr>
        <p:txBody>
          <a:bodyPr wrap="none" rtlCol="0">
            <a:spAutoFit/>
          </a:bodyPr>
          <a:lstStyle/>
          <a:p>
            <a:r>
              <a:rPr lang="en-US" altLang="zh-CN" sz="2000" b="1" dirty="0">
                <a:solidFill>
                  <a:srgbClr val="0000FF"/>
                </a:solidFill>
              </a:rPr>
              <a:t>(B) </a:t>
            </a:r>
            <a:r>
              <a:rPr lang="en-US" altLang="zh-CN" sz="2000" b="1" dirty="0" err="1">
                <a:solidFill>
                  <a:srgbClr val="0000FF"/>
                </a:solidFill>
              </a:rPr>
              <a:t>Superdeformation</a:t>
            </a:r>
            <a:r>
              <a:rPr lang="en-US" altLang="zh-CN" sz="2000" b="1" dirty="0">
                <a:solidFill>
                  <a:srgbClr val="0000FF"/>
                </a:solidFill>
              </a:rPr>
              <a:t> of the  </a:t>
            </a:r>
            <a:r>
              <a:rPr lang="en-US" altLang="zh-CN" sz="2000" b="1" dirty="0" err="1">
                <a:solidFill>
                  <a:srgbClr val="0000FF"/>
                </a:solidFill>
              </a:rPr>
              <a:t>superheavy</a:t>
            </a:r>
            <a:r>
              <a:rPr lang="en-US" altLang="zh-CN" sz="2000" b="1" dirty="0">
                <a:solidFill>
                  <a:srgbClr val="0000FF"/>
                </a:solidFill>
              </a:rPr>
              <a:t> nuclei  </a:t>
            </a:r>
            <a:r>
              <a:rPr lang="en-US" altLang="zh-CN" sz="2000" b="1" dirty="0">
                <a:solidFill>
                  <a:srgbClr val="FF0000"/>
                </a:solidFill>
              </a:rPr>
              <a:t>(</a:t>
            </a:r>
            <a:r>
              <a:rPr lang="zh-CN" altLang="en-US" sz="2000" b="1" dirty="0">
                <a:solidFill>
                  <a:srgbClr val="FF0000"/>
                </a:solidFill>
              </a:rPr>
              <a:t>超形变）</a:t>
            </a:r>
            <a:endParaRPr lang="en-US" altLang="zh-CN" sz="2000" b="1" dirty="0">
              <a:solidFill>
                <a:srgbClr val="FF0000"/>
              </a:solidFill>
            </a:endParaRPr>
          </a:p>
          <a:p>
            <a:endParaRPr lang="zh-CN" altLang="en-US" sz="2000" b="1" dirty="0">
              <a:solidFill>
                <a:srgbClr val="0000FF"/>
              </a:solidFill>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936" y="692696"/>
            <a:ext cx="7132604"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8414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2160240"/>
            <a:ext cx="2837333" cy="4725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03102"/>
            <a:ext cx="8975921" cy="2217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7504" y="-2345"/>
            <a:ext cx="3366947" cy="400110"/>
          </a:xfrm>
          <a:prstGeom prst="rect">
            <a:avLst/>
          </a:prstGeom>
          <a:noFill/>
        </p:spPr>
        <p:txBody>
          <a:bodyPr wrap="none" rtlCol="0">
            <a:spAutoFit/>
          </a:bodyPr>
          <a:lstStyle/>
          <a:p>
            <a:r>
              <a:rPr lang="en-US" altLang="zh-CN" sz="2000" b="1" dirty="0">
                <a:solidFill>
                  <a:srgbClr val="0000FF"/>
                </a:solidFill>
              </a:rPr>
              <a:t>(C) Central density depression</a:t>
            </a:r>
            <a:endParaRPr lang="zh-CN" altLang="en-US" sz="2000" b="1" dirty="0">
              <a:solidFill>
                <a:srgbClr val="0000FF"/>
              </a:solidFill>
            </a:endParaRPr>
          </a:p>
        </p:txBody>
      </p:sp>
      <p:sp>
        <p:nvSpPr>
          <p:cNvPr id="6" name="TextBox 5"/>
          <p:cNvSpPr txBox="1"/>
          <p:nvPr/>
        </p:nvSpPr>
        <p:spPr>
          <a:xfrm>
            <a:off x="6012160" y="3032990"/>
            <a:ext cx="1579278" cy="369332"/>
          </a:xfrm>
          <a:prstGeom prst="rect">
            <a:avLst/>
          </a:prstGeom>
          <a:noFill/>
        </p:spPr>
        <p:txBody>
          <a:bodyPr wrap="none" rtlCol="0">
            <a:spAutoFit/>
          </a:bodyPr>
          <a:lstStyle/>
          <a:p>
            <a:r>
              <a:rPr lang="zh-CN" altLang="en-US" b="1" dirty="0">
                <a:solidFill>
                  <a:srgbClr val="FF0000"/>
                </a:solidFill>
              </a:rPr>
              <a:t>中心密度压低</a:t>
            </a:r>
          </a:p>
        </p:txBody>
      </p:sp>
    </p:spTree>
    <p:extLst>
      <p:ext uri="{BB962C8B-B14F-4D97-AF65-F5344CB8AC3E}">
        <p14:creationId xmlns:p14="http://schemas.microsoft.com/office/powerpoint/2010/main" val="2823470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27784" y="1700808"/>
            <a:ext cx="5684168" cy="3960440"/>
          </a:xfrm>
        </p:spPr>
        <p:txBody>
          <a:bodyPr>
            <a:noAutofit/>
          </a:bodyPr>
          <a:lstStyle/>
          <a:p>
            <a:pPr>
              <a:lnSpc>
                <a:spcPct val="150000"/>
              </a:lnSpc>
            </a:pPr>
            <a:r>
              <a:rPr lang="en-US" altLang="zh-CN" sz="2800" dirty="0">
                <a:solidFill>
                  <a:srgbClr val="0000FF"/>
                </a:solidFill>
              </a:rPr>
              <a:t>1.  </a:t>
            </a:r>
            <a:r>
              <a:rPr lang="zh-CN" altLang="en-US" sz="2800" dirty="0">
                <a:solidFill>
                  <a:srgbClr val="0000FF"/>
                </a:solidFill>
              </a:rPr>
              <a:t>超重核研究的意义及</a:t>
            </a:r>
            <a:r>
              <a:rPr lang="zh-CN" altLang="en-US" sz="2800" dirty="0">
                <a:solidFill>
                  <a:srgbClr val="FF0000"/>
                </a:solidFill>
              </a:rPr>
              <a:t>现状</a:t>
            </a:r>
            <a:br>
              <a:rPr lang="en-US" altLang="zh-CN" sz="2800" dirty="0">
                <a:solidFill>
                  <a:srgbClr val="0000FF"/>
                </a:solidFill>
              </a:rPr>
            </a:br>
            <a:r>
              <a:rPr lang="en-US" altLang="zh-CN" sz="2800" dirty="0"/>
              <a:t>2.  </a:t>
            </a:r>
            <a:r>
              <a:rPr lang="zh-CN" altLang="en-US" sz="2800" dirty="0"/>
              <a:t>超重核的合成</a:t>
            </a:r>
            <a:br>
              <a:rPr lang="en-US" altLang="zh-CN" sz="2800" dirty="0"/>
            </a:br>
            <a:r>
              <a:rPr lang="en-US" altLang="zh-CN" sz="2800" dirty="0"/>
              <a:t>3.  </a:t>
            </a:r>
            <a:r>
              <a:rPr lang="zh-CN" altLang="en-US" sz="2800" dirty="0"/>
              <a:t>超重核的结构</a:t>
            </a:r>
            <a:br>
              <a:rPr lang="en-US" altLang="zh-CN" sz="2800" dirty="0"/>
            </a:br>
            <a:r>
              <a:rPr lang="en-US" altLang="zh-CN" sz="2800" dirty="0"/>
              <a:t>4.  </a:t>
            </a:r>
            <a:r>
              <a:rPr lang="zh-CN" altLang="en-US" sz="2800" dirty="0"/>
              <a:t>超重核的衰变</a:t>
            </a:r>
            <a:br>
              <a:rPr lang="en-US" altLang="zh-CN" sz="2800" dirty="0"/>
            </a:br>
            <a:r>
              <a:rPr lang="en-US" altLang="zh-CN" sz="2800" dirty="0">
                <a:solidFill>
                  <a:srgbClr val="FF0000"/>
                </a:solidFill>
              </a:rPr>
              <a:t>5.  </a:t>
            </a:r>
            <a:r>
              <a:rPr lang="zh-CN" altLang="en-US" sz="2800" dirty="0">
                <a:solidFill>
                  <a:srgbClr val="FF0000"/>
                </a:solidFill>
              </a:rPr>
              <a:t>总结和展望</a:t>
            </a:r>
            <a:br>
              <a:rPr lang="en-US" altLang="zh-CN" sz="2800" dirty="0">
                <a:solidFill>
                  <a:srgbClr val="0000FF"/>
                </a:solidFill>
              </a:rPr>
            </a:br>
            <a:br>
              <a:rPr lang="en-US" altLang="zh-CN" sz="2400" dirty="0">
                <a:solidFill>
                  <a:srgbClr val="0000FF"/>
                </a:solidFill>
              </a:rPr>
            </a:br>
            <a:br>
              <a:rPr lang="en-US" altLang="zh-CN" sz="2800" dirty="0">
                <a:solidFill>
                  <a:srgbClr val="0000FF"/>
                </a:solidFill>
              </a:rPr>
            </a:br>
            <a:endParaRPr lang="zh-CN" altLang="en-US" sz="2800" dirty="0">
              <a:solidFill>
                <a:srgbClr val="0000FF"/>
              </a:solidFill>
            </a:endParaRPr>
          </a:p>
        </p:txBody>
      </p:sp>
      <p:sp>
        <p:nvSpPr>
          <p:cNvPr id="3" name="文本占位符 2"/>
          <p:cNvSpPr>
            <a:spLocks noGrp="1"/>
          </p:cNvSpPr>
          <p:nvPr>
            <p:ph type="body" idx="1"/>
          </p:nvPr>
        </p:nvSpPr>
        <p:spPr>
          <a:xfrm>
            <a:off x="3203848" y="188640"/>
            <a:ext cx="2232248" cy="1117745"/>
          </a:xfrm>
        </p:spPr>
        <p:txBody>
          <a:bodyPr>
            <a:normAutofit/>
          </a:bodyPr>
          <a:lstStyle/>
          <a:p>
            <a:r>
              <a:rPr lang="zh-CN" altLang="en-US" sz="3600" b="1" dirty="0">
                <a:solidFill>
                  <a:srgbClr val="0000FF"/>
                </a:solidFill>
              </a:rPr>
              <a:t>报告内容</a:t>
            </a:r>
          </a:p>
        </p:txBody>
      </p:sp>
    </p:spTree>
    <p:extLst>
      <p:ext uri="{BB962C8B-B14F-4D97-AF65-F5344CB8AC3E}">
        <p14:creationId xmlns:p14="http://schemas.microsoft.com/office/powerpoint/2010/main" val="2674479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3" y="116632"/>
            <a:ext cx="8410575"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2564904"/>
            <a:ext cx="5248275" cy="436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208445" y="3076037"/>
            <a:ext cx="1579278" cy="369332"/>
          </a:xfrm>
          <a:prstGeom prst="rect">
            <a:avLst/>
          </a:prstGeom>
          <a:noFill/>
        </p:spPr>
        <p:txBody>
          <a:bodyPr wrap="none" rtlCol="0">
            <a:spAutoFit/>
          </a:bodyPr>
          <a:lstStyle/>
          <a:p>
            <a:r>
              <a:rPr lang="zh-CN" altLang="en-US" b="1" dirty="0">
                <a:solidFill>
                  <a:srgbClr val="FF0000"/>
                </a:solidFill>
              </a:rPr>
              <a:t>中心密度压低</a:t>
            </a:r>
          </a:p>
        </p:txBody>
      </p:sp>
    </p:spTree>
    <p:extLst>
      <p:ext uri="{BB962C8B-B14F-4D97-AF65-F5344CB8AC3E}">
        <p14:creationId xmlns:p14="http://schemas.microsoft.com/office/powerpoint/2010/main" val="3222087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116632"/>
            <a:ext cx="3624582" cy="400110"/>
          </a:xfrm>
          <a:prstGeom prst="rect">
            <a:avLst/>
          </a:prstGeom>
          <a:noFill/>
        </p:spPr>
        <p:txBody>
          <a:bodyPr wrap="none" rtlCol="0">
            <a:spAutoFit/>
          </a:bodyPr>
          <a:lstStyle/>
          <a:p>
            <a:r>
              <a:rPr lang="en-US" altLang="zh-CN" sz="2000" b="1" dirty="0">
                <a:solidFill>
                  <a:srgbClr val="0000FF"/>
                </a:solidFill>
              </a:rPr>
              <a:t>(D) Isomers in </a:t>
            </a:r>
            <a:r>
              <a:rPr lang="en-US" altLang="zh-CN" sz="2000" b="1" dirty="0" err="1">
                <a:solidFill>
                  <a:srgbClr val="0000FF"/>
                </a:solidFill>
              </a:rPr>
              <a:t>superheavy</a:t>
            </a:r>
            <a:r>
              <a:rPr lang="en-US" altLang="zh-CN" sz="2000" b="1" dirty="0">
                <a:solidFill>
                  <a:srgbClr val="0000FF"/>
                </a:solidFill>
              </a:rPr>
              <a:t> nuclei</a:t>
            </a:r>
            <a:endParaRPr lang="zh-CN" altLang="en-US" sz="2000" b="1" dirty="0">
              <a:solidFill>
                <a:srgbClr val="0000FF"/>
              </a:solidFill>
            </a:endParaRPr>
          </a:p>
        </p:txBody>
      </p:sp>
      <p:sp>
        <p:nvSpPr>
          <p:cNvPr id="2" name="矩形 1"/>
          <p:cNvSpPr/>
          <p:nvPr/>
        </p:nvSpPr>
        <p:spPr>
          <a:xfrm>
            <a:off x="467544" y="2815768"/>
            <a:ext cx="8496944" cy="1477328"/>
          </a:xfrm>
          <a:prstGeom prst="rect">
            <a:avLst/>
          </a:prstGeom>
        </p:spPr>
        <p:txBody>
          <a:bodyPr wrap="square">
            <a:spAutoFit/>
          </a:bodyPr>
          <a:lstStyle/>
          <a:p>
            <a:r>
              <a:rPr lang="en-US" altLang="zh-CN" dirty="0">
                <a:solidFill>
                  <a:prstClr val="black"/>
                </a:solidFill>
              </a:rPr>
              <a:t>In a </a:t>
            </a:r>
            <a:r>
              <a:rPr lang="en-US" altLang="zh-CN" dirty="0" err="1">
                <a:solidFill>
                  <a:prstClr val="black"/>
                </a:solidFill>
              </a:rPr>
              <a:t>quantal</a:t>
            </a:r>
            <a:r>
              <a:rPr lang="en-US" altLang="zh-CN" dirty="0">
                <a:solidFill>
                  <a:prstClr val="black"/>
                </a:solidFill>
              </a:rPr>
              <a:t> system, the ground state is usually more stable than the excited states. In contrast</a:t>
            </a:r>
            <a:r>
              <a:rPr lang="en-US" altLang="zh-CN" b="1" dirty="0">
                <a:solidFill>
                  <a:srgbClr val="0000FF"/>
                </a:solidFill>
              </a:rPr>
              <a:t>, in </a:t>
            </a:r>
            <a:r>
              <a:rPr lang="en-US" altLang="zh-CN" b="1" dirty="0" err="1">
                <a:solidFill>
                  <a:srgbClr val="0000FF"/>
                </a:solidFill>
              </a:rPr>
              <a:t>superheavy</a:t>
            </a:r>
            <a:r>
              <a:rPr lang="en-US" altLang="zh-CN" b="1" dirty="0">
                <a:solidFill>
                  <a:srgbClr val="0000FF"/>
                </a:solidFill>
              </a:rPr>
              <a:t> nuclei the </a:t>
            </a:r>
            <a:r>
              <a:rPr lang="en-US" altLang="zh-CN" b="1" dirty="0" err="1">
                <a:solidFill>
                  <a:srgbClr val="0000FF"/>
                </a:solidFill>
              </a:rPr>
              <a:t>multiquasiparticle</a:t>
            </a:r>
            <a:r>
              <a:rPr lang="en-US" altLang="zh-CN" b="1" dirty="0">
                <a:solidFill>
                  <a:srgbClr val="0000FF"/>
                </a:solidFill>
              </a:rPr>
              <a:t> excitations decrease the probability for both fission and  decay</a:t>
            </a:r>
            <a:r>
              <a:rPr lang="en-US" altLang="zh-CN" dirty="0">
                <a:solidFill>
                  <a:prstClr val="black"/>
                </a:solidFill>
              </a:rPr>
              <a:t>, implying enhanced stability. Hence, the systematic occurrence of </a:t>
            </a:r>
            <a:r>
              <a:rPr lang="en-US" altLang="zh-CN" dirty="0" err="1">
                <a:solidFill>
                  <a:prstClr val="black"/>
                </a:solidFill>
              </a:rPr>
              <a:t>multiquasiparticle</a:t>
            </a:r>
            <a:r>
              <a:rPr lang="en-US" altLang="zh-CN" dirty="0">
                <a:solidFill>
                  <a:prstClr val="black"/>
                </a:solidFill>
              </a:rPr>
              <a:t> isomers may become crucial for future production and study of even heavier nuclei.</a:t>
            </a:r>
            <a:endParaRPr lang="zh-CN" altLang="en-US" dirty="0">
              <a:solidFill>
                <a:prstClr val="black"/>
              </a:solidFill>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788" y="448001"/>
            <a:ext cx="8676456" cy="2365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751306" y="147410"/>
            <a:ext cx="1346844" cy="369332"/>
          </a:xfrm>
          <a:prstGeom prst="rect">
            <a:avLst/>
          </a:prstGeom>
          <a:noFill/>
        </p:spPr>
        <p:txBody>
          <a:bodyPr wrap="none" rtlCol="0">
            <a:spAutoFit/>
          </a:bodyPr>
          <a:lstStyle/>
          <a:p>
            <a:r>
              <a:rPr lang="zh-CN" altLang="en-US" b="1" dirty="0">
                <a:solidFill>
                  <a:srgbClr val="FF0000"/>
                </a:solidFill>
              </a:rPr>
              <a:t>同核异能态</a:t>
            </a:r>
          </a:p>
        </p:txBody>
      </p:sp>
      <p:sp>
        <p:nvSpPr>
          <p:cNvPr id="4" name="矩形 3"/>
          <p:cNvSpPr/>
          <p:nvPr/>
        </p:nvSpPr>
        <p:spPr>
          <a:xfrm>
            <a:off x="561611" y="4621778"/>
            <a:ext cx="5832648" cy="369332"/>
          </a:xfrm>
          <a:prstGeom prst="rect">
            <a:avLst/>
          </a:prstGeom>
        </p:spPr>
        <p:txBody>
          <a:bodyPr wrap="square">
            <a:spAutoFit/>
          </a:bodyPr>
          <a:lstStyle/>
          <a:p>
            <a:r>
              <a:rPr lang="en-US" altLang="zh-CN" b="1" i="1" dirty="0">
                <a:solidFill>
                  <a:srgbClr val="FF0000"/>
                </a:solidFill>
              </a:rPr>
              <a:t>J. Dong et al. / Nuclear Physics A 832 (2010) 198–208</a:t>
            </a:r>
            <a:endParaRPr lang="zh-CN" altLang="en-US" b="1" dirty="0">
              <a:solidFill>
                <a:srgbClr val="FF0000"/>
              </a:solidFill>
            </a:endParaRPr>
          </a:p>
        </p:txBody>
      </p:sp>
      <p:sp>
        <p:nvSpPr>
          <p:cNvPr id="5" name="矩形 4"/>
          <p:cNvSpPr/>
          <p:nvPr/>
        </p:nvSpPr>
        <p:spPr>
          <a:xfrm>
            <a:off x="553503" y="5129607"/>
            <a:ext cx="7414582" cy="646331"/>
          </a:xfrm>
          <a:prstGeom prst="rect">
            <a:avLst/>
          </a:prstGeom>
        </p:spPr>
        <p:txBody>
          <a:bodyPr wrap="square">
            <a:spAutoFit/>
          </a:bodyPr>
          <a:lstStyle/>
          <a:p>
            <a:r>
              <a:rPr lang="en-US" altLang="zh-CN" b="1" dirty="0">
                <a:solidFill>
                  <a:prstClr val="black"/>
                </a:solidFill>
              </a:rPr>
              <a:t>The long-lived isomers in </a:t>
            </a:r>
            <a:r>
              <a:rPr lang="en-US" altLang="zh-CN" b="1" dirty="0" err="1">
                <a:solidFill>
                  <a:prstClr val="black"/>
                </a:solidFill>
              </a:rPr>
              <a:t>superheavy</a:t>
            </a:r>
            <a:r>
              <a:rPr lang="en-US" altLang="zh-CN" b="1" dirty="0">
                <a:solidFill>
                  <a:prstClr val="black"/>
                </a:solidFill>
              </a:rPr>
              <a:t> nuclei region can be observed when the long-lived isomers decay to the isomeric states of the daughter nuclei</a:t>
            </a:r>
            <a:endParaRPr lang="zh-CN" altLang="en-US" b="1" dirty="0">
              <a:solidFill>
                <a:prstClr val="black"/>
              </a:solidFill>
            </a:endParaRPr>
          </a:p>
        </p:txBody>
      </p:sp>
    </p:spTree>
    <p:extLst>
      <p:ext uri="{BB962C8B-B14F-4D97-AF65-F5344CB8AC3E}">
        <p14:creationId xmlns:p14="http://schemas.microsoft.com/office/powerpoint/2010/main" val="643168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188640"/>
            <a:ext cx="5520166" cy="400110"/>
          </a:xfrm>
          <a:prstGeom prst="rect">
            <a:avLst/>
          </a:prstGeom>
          <a:noFill/>
        </p:spPr>
        <p:txBody>
          <a:bodyPr wrap="none" rtlCol="0">
            <a:spAutoFit/>
          </a:bodyPr>
          <a:lstStyle/>
          <a:p>
            <a:r>
              <a:rPr lang="en-US" altLang="zh-CN" sz="2000" b="1" dirty="0">
                <a:solidFill>
                  <a:srgbClr val="0000FF"/>
                </a:solidFill>
              </a:rPr>
              <a:t>(E) </a:t>
            </a:r>
            <a:r>
              <a:rPr lang="en-US" altLang="zh-CN" sz="2000" b="1" dirty="0" err="1">
                <a:solidFill>
                  <a:srgbClr val="0000FF"/>
                </a:solidFill>
              </a:rPr>
              <a:t>Nonaxial-octupole</a:t>
            </a:r>
            <a:r>
              <a:rPr lang="en-US" altLang="zh-CN" sz="2000" b="1" dirty="0">
                <a:solidFill>
                  <a:srgbClr val="0000FF"/>
                </a:solidFill>
              </a:rPr>
              <a:t> effects in </a:t>
            </a:r>
            <a:r>
              <a:rPr lang="en-US" altLang="zh-CN" sz="2000" b="1" dirty="0" err="1">
                <a:solidFill>
                  <a:srgbClr val="0000FF"/>
                </a:solidFill>
              </a:rPr>
              <a:t>superheavy</a:t>
            </a:r>
            <a:r>
              <a:rPr lang="en-US" altLang="zh-CN" sz="2000" b="1" dirty="0">
                <a:solidFill>
                  <a:srgbClr val="0000FF"/>
                </a:solidFill>
              </a:rPr>
              <a:t> nuclei</a:t>
            </a:r>
            <a:endParaRPr lang="zh-CN" altLang="en-US" sz="2000" b="1" dirty="0">
              <a:solidFill>
                <a:srgbClr val="0000FF"/>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692696"/>
            <a:ext cx="5162550" cy="532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5724128" y="2339270"/>
            <a:ext cx="4572000" cy="2308324"/>
          </a:xfrm>
          <a:prstGeom prst="rect">
            <a:avLst/>
          </a:prstGeom>
        </p:spPr>
        <p:txBody>
          <a:bodyPr>
            <a:spAutoFit/>
          </a:bodyPr>
          <a:lstStyle/>
          <a:p>
            <a:r>
              <a:rPr lang="en-US" altLang="zh-CN" dirty="0">
                <a:solidFill>
                  <a:prstClr val="black"/>
                </a:solidFill>
              </a:rPr>
              <a:t>It is predicted that the strong </a:t>
            </a:r>
          </a:p>
          <a:p>
            <a:r>
              <a:rPr lang="en-US" altLang="zh-CN" dirty="0" err="1">
                <a:solidFill>
                  <a:prstClr val="black"/>
                </a:solidFill>
              </a:rPr>
              <a:t>nonaxial-octupole</a:t>
            </a:r>
            <a:r>
              <a:rPr lang="en-US" altLang="zh-CN" dirty="0">
                <a:solidFill>
                  <a:prstClr val="black"/>
                </a:solidFill>
              </a:rPr>
              <a:t> effect may </a:t>
            </a:r>
          </a:p>
          <a:p>
            <a:r>
              <a:rPr lang="en-US" altLang="zh-CN" dirty="0">
                <a:solidFill>
                  <a:prstClr val="black"/>
                </a:solidFill>
              </a:rPr>
              <a:t>persist up to the element 108. </a:t>
            </a:r>
          </a:p>
          <a:p>
            <a:r>
              <a:rPr lang="en-US" altLang="zh-CN" dirty="0">
                <a:solidFill>
                  <a:prstClr val="black"/>
                </a:solidFill>
              </a:rPr>
              <a:t>The result thus represents the</a:t>
            </a:r>
          </a:p>
          <a:p>
            <a:r>
              <a:rPr lang="en-US" altLang="zh-CN" dirty="0">
                <a:solidFill>
                  <a:prstClr val="black"/>
                </a:solidFill>
              </a:rPr>
              <a:t>first concrete example of </a:t>
            </a:r>
          </a:p>
          <a:p>
            <a:r>
              <a:rPr lang="en-US" altLang="zh-CN" dirty="0">
                <a:solidFill>
                  <a:prstClr val="black"/>
                </a:solidFill>
              </a:rPr>
              <a:t>spontaneous breaking of both </a:t>
            </a:r>
          </a:p>
          <a:p>
            <a:r>
              <a:rPr lang="en-US" altLang="zh-CN" dirty="0">
                <a:solidFill>
                  <a:prstClr val="black"/>
                </a:solidFill>
              </a:rPr>
              <a:t>axial and reflection symmetries </a:t>
            </a:r>
          </a:p>
          <a:p>
            <a:r>
              <a:rPr lang="en-US" altLang="zh-CN" dirty="0">
                <a:solidFill>
                  <a:prstClr val="black"/>
                </a:solidFill>
              </a:rPr>
              <a:t>in the heaviest nuclear systems.</a:t>
            </a:r>
            <a:endParaRPr lang="zh-CN" altLang="en-US" dirty="0">
              <a:solidFill>
                <a:prstClr val="black"/>
              </a:solidFill>
            </a:endParaRPr>
          </a:p>
        </p:txBody>
      </p:sp>
      <p:sp>
        <p:nvSpPr>
          <p:cNvPr id="4" name="矩形 3"/>
          <p:cNvSpPr/>
          <p:nvPr/>
        </p:nvSpPr>
        <p:spPr>
          <a:xfrm>
            <a:off x="624239" y="6237312"/>
            <a:ext cx="7260129" cy="369332"/>
          </a:xfrm>
          <a:prstGeom prst="rect">
            <a:avLst/>
          </a:prstGeom>
        </p:spPr>
        <p:txBody>
          <a:bodyPr wrap="none">
            <a:spAutoFit/>
          </a:bodyPr>
          <a:lstStyle/>
          <a:p>
            <a:r>
              <a:rPr lang="en-US" altLang="zh-CN" dirty="0">
                <a:solidFill>
                  <a:prstClr val="black"/>
                </a:solidFill>
              </a:rPr>
              <a:t>Y.-S. Chen, Yang Sun, and </a:t>
            </a:r>
            <a:r>
              <a:rPr lang="en-US" altLang="zh-CN" dirty="0" err="1">
                <a:solidFill>
                  <a:prstClr val="black"/>
                </a:solidFill>
              </a:rPr>
              <a:t>Zao</a:t>
            </a:r>
            <a:r>
              <a:rPr lang="en-US" altLang="zh-CN" dirty="0">
                <a:solidFill>
                  <a:prstClr val="black"/>
                </a:solidFill>
              </a:rPr>
              <a:t>-Chun Gao</a:t>
            </a:r>
            <a:r>
              <a:rPr lang="zh-CN" altLang="en-US" dirty="0">
                <a:solidFill>
                  <a:prstClr val="black"/>
                </a:solidFill>
              </a:rPr>
              <a:t>， </a:t>
            </a:r>
            <a:r>
              <a:rPr lang="en-US" altLang="zh-CN" dirty="0">
                <a:solidFill>
                  <a:prstClr val="black"/>
                </a:solidFill>
              </a:rPr>
              <a:t>PRC 77, 061305(R) (2008)</a:t>
            </a:r>
            <a:r>
              <a:rPr lang="zh-CN" altLang="en-US" dirty="0">
                <a:solidFill>
                  <a:prstClr val="black"/>
                </a:solidFill>
              </a:rPr>
              <a:t>             </a:t>
            </a:r>
          </a:p>
        </p:txBody>
      </p:sp>
      <p:sp>
        <p:nvSpPr>
          <p:cNvPr id="6" name="TextBox 5"/>
          <p:cNvSpPr txBox="1"/>
          <p:nvPr/>
        </p:nvSpPr>
        <p:spPr>
          <a:xfrm>
            <a:off x="6300192" y="236199"/>
            <a:ext cx="2276585" cy="369332"/>
          </a:xfrm>
          <a:prstGeom prst="rect">
            <a:avLst/>
          </a:prstGeom>
          <a:noFill/>
        </p:spPr>
        <p:txBody>
          <a:bodyPr wrap="none" rtlCol="0">
            <a:spAutoFit/>
          </a:bodyPr>
          <a:lstStyle/>
          <a:p>
            <a:r>
              <a:rPr lang="zh-CN" altLang="en-US" b="1" dirty="0">
                <a:solidFill>
                  <a:srgbClr val="FF0000"/>
                </a:solidFill>
              </a:rPr>
              <a:t>非轴向八极形变效应</a:t>
            </a:r>
          </a:p>
        </p:txBody>
      </p:sp>
    </p:spTree>
    <p:extLst>
      <p:ext uri="{BB962C8B-B14F-4D97-AF65-F5344CB8AC3E}">
        <p14:creationId xmlns:p14="http://schemas.microsoft.com/office/powerpoint/2010/main" val="3278557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504" y="116632"/>
            <a:ext cx="4631909" cy="400110"/>
          </a:xfrm>
          <a:prstGeom prst="rect">
            <a:avLst/>
          </a:prstGeom>
          <a:noFill/>
        </p:spPr>
        <p:txBody>
          <a:bodyPr wrap="none" rtlCol="0">
            <a:spAutoFit/>
          </a:bodyPr>
          <a:lstStyle/>
          <a:p>
            <a:r>
              <a:rPr lang="en-US" altLang="zh-CN" sz="2000" b="1" dirty="0">
                <a:solidFill>
                  <a:srgbClr val="0000FF"/>
                </a:solidFill>
              </a:rPr>
              <a:t>(F) Nuclear symmetry energy and the SHN</a:t>
            </a:r>
            <a:endParaRPr lang="zh-CN" altLang="en-US" sz="2000" b="1" dirty="0">
              <a:solidFill>
                <a:srgbClr val="0000FF"/>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750"/>
            <a:ext cx="9036496" cy="238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464643"/>
            <a:ext cx="5010150" cy="427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3710968"/>
            <a:ext cx="3960440" cy="94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539465" y="147410"/>
            <a:ext cx="3206327" cy="369332"/>
          </a:xfrm>
          <a:prstGeom prst="rect">
            <a:avLst/>
          </a:prstGeom>
          <a:noFill/>
        </p:spPr>
        <p:txBody>
          <a:bodyPr wrap="none" rtlCol="0">
            <a:spAutoFit/>
          </a:bodyPr>
          <a:lstStyle/>
          <a:p>
            <a:r>
              <a:rPr lang="zh-CN" altLang="en-US" b="1" dirty="0">
                <a:solidFill>
                  <a:srgbClr val="FF0000"/>
                </a:solidFill>
              </a:rPr>
              <a:t>阿尔法衰变能与对称能的关系</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4637282"/>
            <a:ext cx="3876884" cy="1384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6468" y="3344901"/>
            <a:ext cx="3669988" cy="444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7333" y="5878229"/>
            <a:ext cx="3936667" cy="935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4480" y="2584326"/>
            <a:ext cx="4219575"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3598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3" y="486721"/>
            <a:ext cx="9144000" cy="1358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359496"/>
            <a:ext cx="5105400"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453" y="2025204"/>
            <a:ext cx="4113072" cy="2555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7504" y="116632"/>
            <a:ext cx="5873339" cy="400110"/>
          </a:xfrm>
          <a:prstGeom prst="rect">
            <a:avLst/>
          </a:prstGeom>
          <a:noFill/>
        </p:spPr>
        <p:txBody>
          <a:bodyPr wrap="none" rtlCol="0">
            <a:spAutoFit/>
          </a:bodyPr>
          <a:lstStyle/>
          <a:p>
            <a:r>
              <a:rPr lang="en-US" altLang="zh-CN" sz="2000" b="1" dirty="0">
                <a:solidFill>
                  <a:srgbClr val="0000FF"/>
                </a:solidFill>
              </a:rPr>
              <a:t>(G) Heavy-particle Radioactivity of </a:t>
            </a:r>
            <a:r>
              <a:rPr lang="en-US" altLang="zh-CN" sz="2000" b="1" dirty="0" err="1">
                <a:solidFill>
                  <a:srgbClr val="0000FF"/>
                </a:solidFill>
              </a:rPr>
              <a:t>Superheavy</a:t>
            </a:r>
            <a:r>
              <a:rPr lang="en-US" altLang="zh-CN" sz="2000" b="1" dirty="0">
                <a:solidFill>
                  <a:srgbClr val="0000FF"/>
                </a:solidFill>
              </a:rPr>
              <a:t> Nuclei</a:t>
            </a:r>
            <a:endParaRPr lang="zh-CN" altLang="en-US" sz="2000" b="1" dirty="0">
              <a:solidFill>
                <a:srgbClr val="0000FF"/>
              </a:solidFill>
            </a:endParaRPr>
          </a:p>
        </p:txBody>
      </p:sp>
      <p:sp>
        <p:nvSpPr>
          <p:cNvPr id="6" name="TextBox 5"/>
          <p:cNvSpPr txBox="1"/>
          <p:nvPr/>
        </p:nvSpPr>
        <p:spPr>
          <a:xfrm>
            <a:off x="6290479" y="116632"/>
            <a:ext cx="1579278" cy="369332"/>
          </a:xfrm>
          <a:prstGeom prst="rect">
            <a:avLst/>
          </a:prstGeom>
          <a:noFill/>
        </p:spPr>
        <p:txBody>
          <a:bodyPr wrap="none" rtlCol="0">
            <a:spAutoFit/>
          </a:bodyPr>
          <a:lstStyle/>
          <a:p>
            <a:r>
              <a:rPr lang="zh-CN" altLang="en-US" b="1" dirty="0">
                <a:solidFill>
                  <a:srgbClr val="FF0000"/>
                </a:solidFill>
              </a:rPr>
              <a:t>重粒子放射性</a:t>
            </a:r>
          </a:p>
        </p:txBody>
      </p:sp>
    </p:spTree>
    <p:extLst>
      <p:ext uri="{BB962C8B-B14F-4D97-AF65-F5344CB8AC3E}">
        <p14:creationId xmlns:p14="http://schemas.microsoft.com/office/powerpoint/2010/main" val="838042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16632"/>
            <a:ext cx="4210255" cy="400110"/>
          </a:xfrm>
          <a:prstGeom prst="rect">
            <a:avLst/>
          </a:prstGeom>
          <a:noFill/>
        </p:spPr>
        <p:txBody>
          <a:bodyPr wrap="none" rtlCol="0">
            <a:spAutoFit/>
          </a:bodyPr>
          <a:lstStyle/>
          <a:p>
            <a:r>
              <a:rPr lang="en-US" altLang="zh-CN" sz="2000" b="1" dirty="0">
                <a:solidFill>
                  <a:srgbClr val="0000FF"/>
                </a:solidFill>
              </a:rPr>
              <a:t>(H) Charge Radii of </a:t>
            </a:r>
            <a:r>
              <a:rPr lang="en-US" altLang="zh-CN" sz="2000" b="1" dirty="0" err="1">
                <a:solidFill>
                  <a:srgbClr val="0000FF"/>
                </a:solidFill>
              </a:rPr>
              <a:t>Superheavy</a:t>
            </a:r>
            <a:r>
              <a:rPr lang="en-US" altLang="zh-CN" sz="2000" b="1" dirty="0">
                <a:solidFill>
                  <a:srgbClr val="0000FF"/>
                </a:solidFill>
              </a:rPr>
              <a:t> Nuclei</a:t>
            </a:r>
            <a:endParaRPr lang="zh-CN" altLang="en-US" sz="2000" b="1" dirty="0">
              <a:solidFill>
                <a:srgbClr val="0000FF"/>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692696"/>
            <a:ext cx="901065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3130956"/>
            <a:ext cx="3797747" cy="2565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250" y="2636912"/>
            <a:ext cx="5238750"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084168" y="116632"/>
            <a:ext cx="1114408" cy="369332"/>
          </a:xfrm>
          <a:prstGeom prst="rect">
            <a:avLst/>
          </a:prstGeom>
          <a:noFill/>
        </p:spPr>
        <p:txBody>
          <a:bodyPr wrap="none" rtlCol="0">
            <a:spAutoFit/>
          </a:bodyPr>
          <a:lstStyle/>
          <a:p>
            <a:r>
              <a:rPr lang="zh-CN" altLang="en-US" b="1" dirty="0">
                <a:solidFill>
                  <a:srgbClr val="FF0000"/>
                </a:solidFill>
              </a:rPr>
              <a:t>电荷半径</a:t>
            </a:r>
          </a:p>
        </p:txBody>
      </p:sp>
    </p:spTree>
    <p:extLst>
      <p:ext uri="{BB962C8B-B14F-4D97-AF65-F5344CB8AC3E}">
        <p14:creationId xmlns:p14="http://schemas.microsoft.com/office/powerpoint/2010/main" val="2896885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16632"/>
            <a:ext cx="4075283" cy="400110"/>
          </a:xfrm>
          <a:prstGeom prst="rect">
            <a:avLst/>
          </a:prstGeom>
          <a:noFill/>
        </p:spPr>
        <p:txBody>
          <a:bodyPr wrap="none" rtlCol="0">
            <a:spAutoFit/>
          </a:bodyPr>
          <a:lstStyle/>
          <a:p>
            <a:r>
              <a:rPr lang="en-US" altLang="zh-CN" sz="2000" b="1" dirty="0">
                <a:solidFill>
                  <a:srgbClr val="0000FF"/>
                </a:solidFill>
              </a:rPr>
              <a:t>(I) alpha-decay of </a:t>
            </a:r>
            <a:r>
              <a:rPr lang="en-US" altLang="zh-CN" sz="2000" b="1" dirty="0" err="1">
                <a:solidFill>
                  <a:srgbClr val="0000FF"/>
                </a:solidFill>
              </a:rPr>
              <a:t>Superheavy</a:t>
            </a:r>
            <a:r>
              <a:rPr lang="en-US" altLang="zh-CN" sz="2000" b="1" dirty="0">
                <a:solidFill>
                  <a:srgbClr val="0000FF"/>
                </a:solidFill>
              </a:rPr>
              <a:t> Nuclei</a:t>
            </a:r>
            <a:endParaRPr lang="zh-CN" altLang="en-US" sz="2000" b="1" dirty="0">
              <a:solidFill>
                <a:srgbClr val="0000FF"/>
              </a:solidFill>
            </a:endParaRPr>
          </a:p>
        </p:txBody>
      </p:sp>
      <p:sp>
        <p:nvSpPr>
          <p:cNvPr id="5" name="TextBox 4"/>
          <p:cNvSpPr txBox="1"/>
          <p:nvPr/>
        </p:nvSpPr>
        <p:spPr>
          <a:xfrm>
            <a:off x="3275856" y="806196"/>
            <a:ext cx="2276585" cy="369332"/>
          </a:xfrm>
          <a:prstGeom prst="rect">
            <a:avLst/>
          </a:prstGeom>
          <a:noFill/>
        </p:spPr>
        <p:txBody>
          <a:bodyPr wrap="none" rtlCol="0">
            <a:spAutoFit/>
          </a:bodyPr>
          <a:lstStyle/>
          <a:p>
            <a:r>
              <a:rPr lang="zh-CN" altLang="en-US" b="1" dirty="0">
                <a:solidFill>
                  <a:srgbClr val="FF0000"/>
                </a:solidFill>
              </a:rPr>
              <a:t>超重核的阿尔法衰变</a:t>
            </a:r>
          </a:p>
        </p:txBody>
      </p:sp>
      <p:graphicFrame>
        <p:nvGraphicFramePr>
          <p:cNvPr id="6" name="表格 5"/>
          <p:cNvGraphicFramePr>
            <a:graphicFrameLocks noGrp="1"/>
          </p:cNvGraphicFramePr>
          <p:nvPr>
            <p:extLst>
              <p:ext uri="{D42A27DB-BD31-4B8C-83A1-F6EECF244321}">
                <p14:modId xmlns:p14="http://schemas.microsoft.com/office/powerpoint/2010/main" val="1686495178"/>
              </p:ext>
            </p:extLst>
          </p:nvPr>
        </p:nvGraphicFramePr>
        <p:xfrm>
          <a:off x="179512" y="1412776"/>
          <a:ext cx="8874223" cy="2484141"/>
        </p:xfrm>
        <a:graphic>
          <a:graphicData uri="http://schemas.openxmlformats.org/drawingml/2006/table">
            <a:tbl>
              <a:tblPr firstRow="1" bandRow="1">
                <a:tableStyleId>{5C22544A-7EE6-4342-B048-85BDC9FD1C3A}</a:tableStyleId>
              </a:tblPr>
              <a:tblGrid>
                <a:gridCol w="1152128">
                  <a:extLst>
                    <a:ext uri="{9D8B030D-6E8A-4147-A177-3AD203B41FA5}">
                      <a16:colId xmlns:a16="http://schemas.microsoft.com/office/drawing/2014/main" val="20000"/>
                    </a:ext>
                  </a:extLst>
                </a:gridCol>
                <a:gridCol w="1805946">
                  <a:extLst>
                    <a:ext uri="{9D8B030D-6E8A-4147-A177-3AD203B41FA5}">
                      <a16:colId xmlns:a16="http://schemas.microsoft.com/office/drawing/2014/main" val="20001"/>
                    </a:ext>
                  </a:extLst>
                </a:gridCol>
                <a:gridCol w="1218390">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gridCol w="1080120">
                  <a:extLst>
                    <a:ext uri="{9D8B030D-6E8A-4147-A177-3AD203B41FA5}">
                      <a16:colId xmlns:a16="http://schemas.microsoft.com/office/drawing/2014/main" val="20004"/>
                    </a:ext>
                  </a:extLst>
                </a:gridCol>
                <a:gridCol w="936104">
                  <a:extLst>
                    <a:ext uri="{9D8B030D-6E8A-4147-A177-3AD203B41FA5}">
                      <a16:colId xmlns:a16="http://schemas.microsoft.com/office/drawing/2014/main" val="20005"/>
                    </a:ext>
                  </a:extLst>
                </a:gridCol>
                <a:gridCol w="845840">
                  <a:extLst>
                    <a:ext uri="{9D8B030D-6E8A-4147-A177-3AD203B41FA5}">
                      <a16:colId xmlns:a16="http://schemas.microsoft.com/office/drawing/2014/main" val="20006"/>
                    </a:ext>
                  </a:extLst>
                </a:gridCol>
                <a:gridCol w="1115615">
                  <a:extLst>
                    <a:ext uri="{9D8B030D-6E8A-4147-A177-3AD203B41FA5}">
                      <a16:colId xmlns:a16="http://schemas.microsoft.com/office/drawing/2014/main" val="20007"/>
                    </a:ext>
                  </a:extLst>
                </a:gridCol>
              </a:tblGrid>
              <a:tr h="779099">
                <a:tc>
                  <a:txBody>
                    <a:bodyPr/>
                    <a:lstStyle/>
                    <a:p>
                      <a:r>
                        <a:rPr lang="zh-CN" altLang="en-US" dirty="0"/>
                        <a:t>南京大学</a:t>
                      </a:r>
                      <a:endParaRPr lang="en-US" altLang="zh-CN" dirty="0"/>
                    </a:p>
                    <a:p>
                      <a:r>
                        <a:rPr lang="zh-CN" altLang="en-US" dirty="0"/>
                        <a:t>同济大学</a:t>
                      </a:r>
                    </a:p>
                  </a:txBody>
                  <a:tcPr/>
                </a:tc>
                <a:tc>
                  <a:txBody>
                    <a:bodyPr/>
                    <a:lstStyle/>
                    <a:p>
                      <a:r>
                        <a:rPr lang="zh-CN" altLang="en-US" dirty="0"/>
                        <a:t>兰州大学</a:t>
                      </a:r>
                      <a:endParaRPr lang="en-US" altLang="zh-CN" dirty="0"/>
                    </a:p>
                    <a:p>
                      <a:r>
                        <a:rPr lang="zh-CN" altLang="en-US" dirty="0"/>
                        <a:t>兰州近物所</a:t>
                      </a:r>
                      <a:endParaRPr lang="en-US" altLang="zh-CN" dirty="0"/>
                    </a:p>
                    <a:p>
                      <a:r>
                        <a:rPr lang="zh-CN" altLang="en-US" dirty="0"/>
                        <a:t>石家庄铁道大学</a:t>
                      </a:r>
                      <a:endParaRPr lang="en-US" altLang="zh-CN" dirty="0"/>
                    </a:p>
                    <a:p>
                      <a:r>
                        <a:rPr lang="zh-CN" altLang="en-US" dirty="0"/>
                        <a:t>湖南师范大学</a:t>
                      </a:r>
                      <a:endParaRPr lang="en-US" altLang="zh-CN" dirty="0"/>
                    </a:p>
                    <a:p>
                      <a:r>
                        <a:rPr lang="zh-CN" altLang="en-US" dirty="0"/>
                        <a:t>湖州师范学院</a:t>
                      </a:r>
                    </a:p>
                  </a:txBody>
                  <a:tcPr/>
                </a:tc>
                <a:tc>
                  <a:txBody>
                    <a:bodyPr/>
                    <a:lstStyle/>
                    <a:p>
                      <a:r>
                        <a:rPr lang="zh-CN" altLang="en-US" dirty="0"/>
                        <a:t>北京航空航天大学</a:t>
                      </a:r>
                    </a:p>
                  </a:txBody>
                  <a:tcPr/>
                </a:tc>
                <a:tc>
                  <a:txBody>
                    <a:bodyPr/>
                    <a:lstStyle/>
                    <a:p>
                      <a:r>
                        <a:rPr lang="zh-CN" altLang="en-US" dirty="0"/>
                        <a:t>南华大学</a:t>
                      </a:r>
                    </a:p>
                  </a:txBody>
                  <a:tcPr/>
                </a:tc>
                <a:tc>
                  <a:txBody>
                    <a:bodyPr/>
                    <a:lstStyle/>
                    <a:p>
                      <a:r>
                        <a:rPr lang="zh-CN" altLang="en-US" dirty="0"/>
                        <a:t>上海交通大学</a:t>
                      </a:r>
                    </a:p>
                  </a:txBody>
                  <a:tcPr/>
                </a:tc>
                <a:tc>
                  <a:txBody>
                    <a:bodyPr/>
                    <a:lstStyle/>
                    <a:p>
                      <a:r>
                        <a:rPr lang="zh-CN" altLang="en-US" dirty="0"/>
                        <a:t>广西师范大学</a:t>
                      </a:r>
                    </a:p>
                  </a:txBody>
                  <a:tcPr/>
                </a:tc>
                <a:tc>
                  <a:txBody>
                    <a:bodyPr/>
                    <a:lstStyle/>
                    <a:p>
                      <a:r>
                        <a:rPr lang="zh-CN" altLang="en-US" dirty="0"/>
                        <a:t>中科院理论所</a:t>
                      </a:r>
                    </a:p>
                  </a:txBody>
                  <a:tcPr/>
                </a:tc>
                <a:tc>
                  <a:txBody>
                    <a:bodyPr/>
                    <a:lstStyle/>
                    <a:p>
                      <a:r>
                        <a:rPr lang="zh-CN" altLang="en-US" dirty="0"/>
                        <a:t>中国原子能科学研究院</a:t>
                      </a:r>
                    </a:p>
                  </a:txBody>
                  <a:tcPr/>
                </a:tc>
                <a:extLst>
                  <a:ext uri="{0D108BD9-81ED-4DB2-BD59-A6C34878D82A}">
                    <a16:rowId xmlns:a16="http://schemas.microsoft.com/office/drawing/2014/main" val="10000"/>
                  </a:ext>
                </a:extLst>
              </a:tr>
              <a:tr h="1021101">
                <a:tc>
                  <a:txBody>
                    <a:bodyPr/>
                    <a:lstStyle/>
                    <a:p>
                      <a:r>
                        <a:rPr lang="zh-CN" altLang="en-US" dirty="0"/>
                        <a:t>结团模型</a:t>
                      </a:r>
                      <a:endParaRPr lang="en-US" altLang="zh-CN" dirty="0"/>
                    </a:p>
                    <a:p>
                      <a:r>
                        <a:rPr lang="zh-CN" altLang="en-US" dirty="0"/>
                        <a:t>质量公式</a:t>
                      </a:r>
                    </a:p>
                  </a:txBody>
                  <a:tcPr/>
                </a:tc>
                <a:tc>
                  <a:txBody>
                    <a:bodyPr/>
                    <a:lstStyle/>
                    <a:p>
                      <a:r>
                        <a:rPr lang="zh-CN" altLang="en-US" dirty="0"/>
                        <a:t>推广的液滴模型，质量公式</a:t>
                      </a:r>
                    </a:p>
                  </a:txBody>
                  <a:tcPr/>
                </a:tc>
                <a:tc gridSpan="2">
                  <a:txBody>
                    <a:bodyPr/>
                    <a:lstStyle/>
                    <a:p>
                      <a:r>
                        <a:rPr lang="zh-CN" altLang="en-US" dirty="0"/>
                        <a:t>     结团模型</a:t>
                      </a:r>
                    </a:p>
                  </a:txBody>
                  <a:tcPr/>
                </a:tc>
                <a:tc hMerge="1">
                  <a:txBody>
                    <a:bodyPr/>
                    <a:lstStyle/>
                    <a:p>
                      <a:endParaRPr lang="zh-CN" altLang="en-US"/>
                    </a:p>
                  </a:txBody>
                  <a:tcPr/>
                </a:tc>
                <a:tc>
                  <a:txBody>
                    <a:bodyPr/>
                    <a:lstStyle/>
                    <a:p>
                      <a:r>
                        <a:rPr lang="zh-CN" altLang="en-US" dirty="0"/>
                        <a:t>质量公式</a:t>
                      </a:r>
                    </a:p>
                  </a:txBody>
                  <a:tcPr/>
                </a:tc>
                <a:tc>
                  <a:txBody>
                    <a:bodyPr/>
                    <a:lstStyle/>
                    <a:p>
                      <a:r>
                        <a:rPr lang="zh-CN" altLang="en-US" dirty="0"/>
                        <a:t>质量公式</a:t>
                      </a:r>
                    </a:p>
                  </a:txBody>
                  <a:tcPr/>
                </a:tc>
                <a:tc gridSpan="2">
                  <a:txBody>
                    <a:bodyPr/>
                    <a:lstStyle/>
                    <a:p>
                      <a:r>
                        <a:rPr lang="zh-CN" altLang="en-US" dirty="0"/>
                        <a:t>      半衰期</a:t>
                      </a:r>
                    </a:p>
                  </a:txBody>
                  <a:tcPr/>
                </a:tc>
                <a:tc hMerge="1">
                  <a:txBody>
                    <a:bodyPr/>
                    <a:lstStyle/>
                    <a:p>
                      <a:endParaRPr lang="zh-CN" altLang="en-US"/>
                    </a:p>
                  </a:txBody>
                  <a:tcPr/>
                </a:tc>
                <a:extLst>
                  <a:ext uri="{0D108BD9-81ED-4DB2-BD59-A6C34878D82A}">
                    <a16:rowId xmlns:a16="http://schemas.microsoft.com/office/drawing/2014/main" val="10001"/>
                  </a:ext>
                </a:extLst>
              </a:tr>
            </a:tbl>
          </a:graphicData>
        </a:graphic>
      </p:graphicFrame>
      <p:sp>
        <p:nvSpPr>
          <p:cNvPr id="7" name="文本框 6"/>
          <p:cNvSpPr txBox="1"/>
          <p:nvPr/>
        </p:nvSpPr>
        <p:spPr>
          <a:xfrm>
            <a:off x="683568" y="3933056"/>
            <a:ext cx="7782900" cy="646331"/>
          </a:xfrm>
          <a:prstGeom prst="rect">
            <a:avLst/>
          </a:prstGeom>
          <a:noFill/>
        </p:spPr>
        <p:txBody>
          <a:bodyPr wrap="none" rtlCol="0">
            <a:spAutoFit/>
          </a:bodyPr>
          <a:lstStyle/>
          <a:p>
            <a:r>
              <a:rPr lang="zh-CN" altLang="en-US" dirty="0"/>
              <a:t>    阿尔法衰变是超重核最重要的衰变模式，也是探测超重核最重要的手段。</a:t>
            </a:r>
            <a:endParaRPr lang="en-US" altLang="zh-CN" dirty="0"/>
          </a:p>
          <a:p>
            <a:r>
              <a:rPr lang="zh-CN" altLang="en-US" dirty="0"/>
              <a:t>国内外从事超重核阿尔法衰变研究的工作很多！</a:t>
            </a:r>
          </a:p>
        </p:txBody>
      </p:sp>
    </p:spTree>
    <p:extLst>
      <p:ext uri="{BB962C8B-B14F-4D97-AF65-F5344CB8AC3E}">
        <p14:creationId xmlns:p14="http://schemas.microsoft.com/office/powerpoint/2010/main" val="599092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16632"/>
            <a:ext cx="5017464" cy="400110"/>
          </a:xfrm>
          <a:prstGeom prst="rect">
            <a:avLst/>
          </a:prstGeom>
          <a:noFill/>
        </p:spPr>
        <p:txBody>
          <a:bodyPr wrap="none" rtlCol="0">
            <a:spAutoFit/>
          </a:bodyPr>
          <a:lstStyle/>
          <a:p>
            <a:r>
              <a:rPr lang="en-US" altLang="zh-CN" sz="2000" b="1" dirty="0">
                <a:solidFill>
                  <a:srgbClr val="0000FF"/>
                </a:solidFill>
              </a:rPr>
              <a:t>(J) Spontaneous fission of </a:t>
            </a:r>
            <a:r>
              <a:rPr lang="en-US" altLang="zh-CN" sz="2000" b="1" dirty="0" err="1">
                <a:solidFill>
                  <a:srgbClr val="0000FF"/>
                </a:solidFill>
              </a:rPr>
              <a:t>Superheavy</a:t>
            </a:r>
            <a:r>
              <a:rPr lang="en-US" altLang="zh-CN" sz="2000" b="1" dirty="0">
                <a:solidFill>
                  <a:srgbClr val="0000FF"/>
                </a:solidFill>
              </a:rPr>
              <a:t> Nuclei</a:t>
            </a:r>
            <a:endParaRPr lang="zh-CN" altLang="en-US" sz="2000" b="1" dirty="0">
              <a:solidFill>
                <a:srgbClr val="0000FF"/>
              </a:solidFill>
            </a:endParaRPr>
          </a:p>
        </p:txBody>
      </p:sp>
      <p:sp>
        <p:nvSpPr>
          <p:cNvPr id="3" name="TextBox 2"/>
          <p:cNvSpPr txBox="1"/>
          <p:nvPr/>
        </p:nvSpPr>
        <p:spPr>
          <a:xfrm>
            <a:off x="5580112" y="116632"/>
            <a:ext cx="2044149" cy="369332"/>
          </a:xfrm>
          <a:prstGeom prst="rect">
            <a:avLst/>
          </a:prstGeom>
          <a:noFill/>
        </p:spPr>
        <p:txBody>
          <a:bodyPr wrap="none" rtlCol="0">
            <a:spAutoFit/>
          </a:bodyPr>
          <a:lstStyle/>
          <a:p>
            <a:r>
              <a:rPr lang="zh-CN" altLang="en-US" b="1" dirty="0">
                <a:solidFill>
                  <a:srgbClr val="FF0000"/>
                </a:solidFill>
              </a:rPr>
              <a:t>超重核的自发裂变</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80728"/>
            <a:ext cx="8949435" cy="5077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28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86" y="548680"/>
            <a:ext cx="4486275"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20688"/>
            <a:ext cx="4591050"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3717032"/>
            <a:ext cx="4629150" cy="300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3778796"/>
            <a:ext cx="4381494" cy="2818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580112" y="116632"/>
            <a:ext cx="2276585" cy="369332"/>
          </a:xfrm>
          <a:prstGeom prst="rect">
            <a:avLst/>
          </a:prstGeom>
          <a:noFill/>
        </p:spPr>
        <p:txBody>
          <a:bodyPr wrap="none" rtlCol="0">
            <a:spAutoFit/>
          </a:bodyPr>
          <a:lstStyle/>
          <a:p>
            <a:r>
              <a:rPr lang="zh-CN" altLang="en-US" b="1" dirty="0">
                <a:solidFill>
                  <a:srgbClr val="FF0000"/>
                </a:solidFill>
              </a:rPr>
              <a:t>超重核自发裂变寿命</a:t>
            </a:r>
          </a:p>
        </p:txBody>
      </p:sp>
    </p:spTree>
    <p:extLst>
      <p:ext uri="{BB962C8B-B14F-4D97-AF65-F5344CB8AC3E}">
        <p14:creationId xmlns:p14="http://schemas.microsoft.com/office/powerpoint/2010/main" val="136924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26915" y="70899"/>
            <a:ext cx="2044149" cy="369332"/>
          </a:xfrm>
          <a:prstGeom prst="rect">
            <a:avLst/>
          </a:prstGeom>
          <a:noFill/>
        </p:spPr>
        <p:txBody>
          <a:bodyPr wrap="none" rtlCol="0">
            <a:spAutoFit/>
          </a:bodyPr>
          <a:lstStyle/>
          <a:p>
            <a:r>
              <a:rPr lang="zh-CN" altLang="en-US" b="1" dirty="0">
                <a:solidFill>
                  <a:srgbClr val="FF0000"/>
                </a:solidFill>
              </a:rPr>
              <a:t>重核自发裂变位垒</a:t>
            </a:r>
          </a:p>
        </p:txBody>
      </p:sp>
      <p:sp>
        <p:nvSpPr>
          <p:cNvPr id="3" name="矩形 2"/>
          <p:cNvSpPr/>
          <p:nvPr/>
        </p:nvSpPr>
        <p:spPr>
          <a:xfrm>
            <a:off x="5498" y="548680"/>
            <a:ext cx="7086782" cy="369332"/>
          </a:xfrm>
          <a:prstGeom prst="rect">
            <a:avLst/>
          </a:prstGeom>
        </p:spPr>
        <p:txBody>
          <a:bodyPr wrap="square">
            <a:spAutoFit/>
          </a:bodyPr>
          <a:lstStyle/>
          <a:p>
            <a:r>
              <a:rPr lang="en-US" altLang="zh-CN" dirty="0" err="1">
                <a:solidFill>
                  <a:prstClr val="black"/>
                </a:solidFill>
              </a:rPr>
              <a:t>Jie</a:t>
            </a:r>
            <a:r>
              <a:rPr lang="en-US" altLang="zh-CN" dirty="0">
                <a:solidFill>
                  <a:prstClr val="black"/>
                </a:solidFill>
              </a:rPr>
              <a:t> Zhao, Bing-Nan Lu , Tamara </a:t>
            </a:r>
            <a:r>
              <a:rPr lang="en-US" altLang="zh-CN" dirty="0" err="1">
                <a:solidFill>
                  <a:prstClr val="black"/>
                </a:solidFill>
              </a:rPr>
              <a:t>Niksik</a:t>
            </a:r>
            <a:r>
              <a:rPr lang="en-US" altLang="zh-CN" dirty="0">
                <a:solidFill>
                  <a:prstClr val="black"/>
                </a:solidFill>
              </a:rPr>
              <a:t>, Dario </a:t>
            </a:r>
            <a:r>
              <a:rPr lang="en-US" altLang="zh-CN" dirty="0" err="1">
                <a:solidFill>
                  <a:prstClr val="black"/>
                </a:solidFill>
              </a:rPr>
              <a:t>Vretenar</a:t>
            </a:r>
            <a:r>
              <a:rPr lang="en-US" altLang="zh-CN" dirty="0">
                <a:solidFill>
                  <a:prstClr val="black"/>
                </a:solidFill>
              </a:rPr>
              <a:t>, and Shan-</a:t>
            </a:r>
            <a:r>
              <a:rPr lang="en-US" altLang="zh-CN" dirty="0" err="1">
                <a:solidFill>
                  <a:prstClr val="black"/>
                </a:solidFill>
              </a:rPr>
              <a:t>Gui</a:t>
            </a:r>
            <a:r>
              <a:rPr lang="en-US" altLang="zh-CN" dirty="0">
                <a:solidFill>
                  <a:prstClr val="black"/>
                </a:solidFill>
              </a:rPr>
              <a:t> Zhou, </a:t>
            </a:r>
            <a:endParaRPr lang="zh-CN" altLang="en-US" dirty="0">
              <a:solidFill>
                <a:prstClr val="black"/>
              </a:solidFill>
            </a:endParaRPr>
          </a:p>
        </p:txBody>
      </p:sp>
      <p:sp>
        <p:nvSpPr>
          <p:cNvPr id="4" name="矩形 3"/>
          <p:cNvSpPr/>
          <p:nvPr/>
        </p:nvSpPr>
        <p:spPr>
          <a:xfrm>
            <a:off x="6876256" y="548680"/>
            <a:ext cx="2311402" cy="369332"/>
          </a:xfrm>
          <a:prstGeom prst="rect">
            <a:avLst/>
          </a:prstGeom>
        </p:spPr>
        <p:txBody>
          <a:bodyPr wrap="none">
            <a:spAutoFit/>
          </a:bodyPr>
          <a:lstStyle/>
          <a:p>
            <a:r>
              <a:rPr lang="en-US" altLang="zh-CN" dirty="0">
                <a:solidFill>
                  <a:prstClr val="black"/>
                </a:solidFill>
              </a:rPr>
              <a:t>PRC 93, 044315 (2016)</a:t>
            </a:r>
            <a:endParaRPr lang="zh-CN" altLang="en-US" dirty="0">
              <a:solidFill>
                <a:prstClr val="black"/>
              </a:solidFill>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81442"/>
            <a:ext cx="4490020" cy="5521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7034" y="967362"/>
            <a:ext cx="4258444" cy="1805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9275" y="2996952"/>
            <a:ext cx="4301270" cy="2888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6005014" y="5949280"/>
            <a:ext cx="2311402" cy="369332"/>
          </a:xfrm>
          <a:prstGeom prst="rect">
            <a:avLst/>
          </a:prstGeom>
        </p:spPr>
        <p:txBody>
          <a:bodyPr wrap="none">
            <a:spAutoFit/>
          </a:bodyPr>
          <a:lstStyle/>
          <a:p>
            <a:r>
              <a:rPr lang="en-US" altLang="zh-CN" dirty="0">
                <a:solidFill>
                  <a:prstClr val="black"/>
                </a:solidFill>
              </a:rPr>
              <a:t>PRC 89, 014323 (2014)</a:t>
            </a:r>
            <a:endParaRPr lang="zh-CN" altLang="en-US" dirty="0">
              <a:solidFill>
                <a:prstClr val="black"/>
              </a:solidFill>
            </a:endParaRPr>
          </a:p>
        </p:txBody>
      </p:sp>
    </p:spTree>
    <p:extLst>
      <p:ext uri="{BB962C8B-B14F-4D97-AF65-F5344CB8AC3E}">
        <p14:creationId xmlns:p14="http://schemas.microsoft.com/office/powerpoint/2010/main" val="676191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864183" y="83177"/>
            <a:ext cx="4968552" cy="523220"/>
          </a:xfrm>
          <a:prstGeom prst="rect">
            <a:avLst/>
          </a:prstGeom>
        </p:spPr>
        <p:txBody>
          <a:bodyPr wrap="square">
            <a:spAutoFit/>
          </a:bodyPr>
          <a:lstStyle/>
          <a:p>
            <a:r>
              <a:rPr lang="zh-CN" altLang="en-US" sz="2800" b="1" dirty="0">
                <a:solidFill>
                  <a:srgbClr val="0000FF"/>
                </a:solidFill>
              </a:rPr>
              <a:t>一、超重核研究的意义及现状</a:t>
            </a:r>
          </a:p>
        </p:txBody>
      </p:sp>
      <p:sp>
        <p:nvSpPr>
          <p:cNvPr id="3" name="矩形 2"/>
          <p:cNvSpPr/>
          <p:nvPr/>
        </p:nvSpPr>
        <p:spPr>
          <a:xfrm>
            <a:off x="1259632" y="908720"/>
            <a:ext cx="6853551" cy="738664"/>
          </a:xfrm>
          <a:prstGeom prst="rect">
            <a:avLst/>
          </a:prstGeom>
        </p:spPr>
        <p:txBody>
          <a:bodyPr wrap="square">
            <a:spAutoFit/>
          </a:bodyPr>
          <a:lstStyle/>
          <a:p>
            <a:pPr>
              <a:lnSpc>
                <a:spcPct val="150000"/>
              </a:lnSpc>
            </a:pPr>
            <a:r>
              <a:rPr lang="zh-CN" altLang="en-US" sz="1400" b="1" dirty="0">
                <a:solidFill>
                  <a:srgbClr val="0000FF"/>
                </a:solidFill>
              </a:rPr>
              <a:t>（</a:t>
            </a:r>
            <a:r>
              <a:rPr lang="en-US" altLang="zh-CN" sz="1400" b="1" dirty="0">
                <a:solidFill>
                  <a:srgbClr val="0000FF"/>
                </a:solidFill>
              </a:rPr>
              <a:t>1</a:t>
            </a:r>
            <a:r>
              <a:rPr lang="zh-CN" altLang="en-US" sz="1400" b="1" dirty="0">
                <a:solidFill>
                  <a:srgbClr val="0000FF"/>
                </a:solidFill>
              </a:rPr>
              <a:t>）</a:t>
            </a:r>
            <a:r>
              <a:rPr lang="zh-CN" altLang="zh-CN" sz="1400" b="1" dirty="0">
                <a:solidFill>
                  <a:srgbClr val="0000FF"/>
                </a:solidFill>
              </a:rPr>
              <a:t>超重核的合成是研究原子核电荷数和质量数上限的唯一途径，具有极大的技术难度</a:t>
            </a:r>
            <a:r>
              <a:rPr lang="zh-CN" altLang="en-US" sz="1400" b="1" dirty="0">
                <a:solidFill>
                  <a:srgbClr val="0000FF"/>
                </a:solidFill>
              </a:rPr>
              <a:t>，超重核素的合成已成为检验人们认识自然的能力和一个国家科技水平的重要标志。</a:t>
            </a:r>
          </a:p>
        </p:txBody>
      </p:sp>
      <p:sp>
        <p:nvSpPr>
          <p:cNvPr id="5" name="TextBox 4"/>
          <p:cNvSpPr txBox="1"/>
          <p:nvPr/>
        </p:nvSpPr>
        <p:spPr>
          <a:xfrm>
            <a:off x="827584" y="620688"/>
            <a:ext cx="6508513" cy="400110"/>
          </a:xfrm>
          <a:prstGeom prst="rect">
            <a:avLst/>
          </a:prstGeom>
          <a:noFill/>
        </p:spPr>
        <p:txBody>
          <a:bodyPr wrap="none" rtlCol="0">
            <a:spAutoFit/>
          </a:bodyPr>
          <a:lstStyle/>
          <a:p>
            <a:r>
              <a:rPr lang="en-US" altLang="zh-CN" sz="2000" b="1" dirty="0">
                <a:solidFill>
                  <a:srgbClr val="FF0000"/>
                </a:solidFill>
              </a:rPr>
              <a:t>1</a:t>
            </a:r>
            <a:r>
              <a:rPr lang="zh-CN" altLang="en-US" sz="2000" b="1" dirty="0">
                <a:solidFill>
                  <a:srgbClr val="FF0000"/>
                </a:solidFill>
              </a:rPr>
              <a:t>、超重核合成与性质的研究是自然科学的重要课题之一</a:t>
            </a:r>
          </a:p>
        </p:txBody>
      </p:sp>
      <p:pic>
        <p:nvPicPr>
          <p:cNvPr id="7" name="Picture 4" descr="Curie-M-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4766" y="1608698"/>
            <a:ext cx="1052382" cy="1368152"/>
          </a:xfrm>
          <a:prstGeom prst="rect">
            <a:avLst/>
          </a:prstGeom>
        </p:spPr>
      </p:pic>
      <p:sp>
        <p:nvSpPr>
          <p:cNvPr id="6" name="矩形 5"/>
          <p:cNvSpPr/>
          <p:nvPr/>
        </p:nvSpPr>
        <p:spPr>
          <a:xfrm>
            <a:off x="0" y="2980109"/>
            <a:ext cx="2286000" cy="1384995"/>
          </a:xfrm>
          <a:prstGeom prst="rect">
            <a:avLst/>
          </a:prstGeom>
        </p:spPr>
        <p:txBody>
          <a:bodyPr wrap="square">
            <a:spAutoFit/>
          </a:bodyPr>
          <a:lstStyle/>
          <a:p>
            <a:r>
              <a:rPr lang="en-US" altLang="zh-CN" sz="1400" b="1" dirty="0">
                <a:solidFill>
                  <a:prstClr val="black"/>
                </a:solidFill>
              </a:rPr>
              <a:t>Marie. Curie</a:t>
            </a:r>
            <a:r>
              <a:rPr lang="zh-CN" altLang="en-US" sz="1400" b="1" dirty="0">
                <a:solidFill>
                  <a:prstClr val="black"/>
                </a:solidFill>
              </a:rPr>
              <a:t>，</a:t>
            </a:r>
            <a:endParaRPr lang="en-US" altLang="zh-CN" sz="1400" b="1" dirty="0">
              <a:solidFill>
                <a:prstClr val="black"/>
              </a:solidFill>
            </a:endParaRPr>
          </a:p>
          <a:p>
            <a:r>
              <a:rPr lang="zh-CN" altLang="en-US" sz="1400" b="1" dirty="0">
                <a:solidFill>
                  <a:prstClr val="black"/>
                </a:solidFill>
              </a:rPr>
              <a:t>法国物理学家</a:t>
            </a:r>
            <a:endParaRPr lang="en-US" altLang="zh-CN" sz="1400" b="1" dirty="0">
              <a:solidFill>
                <a:prstClr val="black"/>
              </a:solidFill>
            </a:endParaRPr>
          </a:p>
          <a:p>
            <a:r>
              <a:rPr lang="zh-CN" altLang="en-US" sz="1400" b="1" dirty="0">
                <a:solidFill>
                  <a:prstClr val="black"/>
                </a:solidFill>
              </a:rPr>
              <a:t>（</a:t>
            </a:r>
            <a:r>
              <a:rPr lang="en-US" altLang="zh-CN" sz="1400" b="1" dirty="0">
                <a:solidFill>
                  <a:prstClr val="black"/>
                </a:solidFill>
              </a:rPr>
              <a:t>1867-1934</a:t>
            </a:r>
            <a:r>
              <a:rPr lang="zh-CN" altLang="en-US" sz="1400" b="1" dirty="0">
                <a:solidFill>
                  <a:prstClr val="black"/>
                </a:solidFill>
              </a:rPr>
              <a:t>），</a:t>
            </a:r>
            <a:endParaRPr lang="en-US" altLang="zh-CN" sz="1400" b="1" dirty="0">
              <a:solidFill>
                <a:prstClr val="black"/>
              </a:solidFill>
            </a:endParaRPr>
          </a:p>
          <a:p>
            <a:r>
              <a:rPr lang="zh-CN" altLang="en-US" sz="1400" b="1" dirty="0">
                <a:solidFill>
                  <a:prstClr val="black"/>
                </a:solidFill>
              </a:rPr>
              <a:t>波兰人，</a:t>
            </a:r>
            <a:r>
              <a:rPr lang="en-US" altLang="zh-CN" sz="1400" b="1" dirty="0">
                <a:solidFill>
                  <a:prstClr val="black"/>
                </a:solidFill>
              </a:rPr>
              <a:t>1903</a:t>
            </a:r>
            <a:r>
              <a:rPr lang="zh-CN" altLang="en-US" sz="1400" b="1" dirty="0">
                <a:solidFill>
                  <a:prstClr val="black"/>
                </a:solidFill>
              </a:rPr>
              <a:t>年获得诺贝尔物理学奖。发现</a:t>
            </a:r>
            <a:r>
              <a:rPr lang="en-US" altLang="zh-CN" sz="1400" b="1" dirty="0">
                <a:solidFill>
                  <a:prstClr val="black"/>
                </a:solidFill>
              </a:rPr>
              <a:t>84</a:t>
            </a:r>
            <a:r>
              <a:rPr lang="zh-CN" altLang="en-US" sz="1400" b="1" dirty="0">
                <a:solidFill>
                  <a:prstClr val="black"/>
                </a:solidFill>
              </a:rPr>
              <a:t>号元素钋</a:t>
            </a:r>
            <a:r>
              <a:rPr lang="en-US" altLang="zh-CN" sz="1400" b="1" dirty="0">
                <a:solidFill>
                  <a:prstClr val="black"/>
                </a:solidFill>
              </a:rPr>
              <a:t>(Po)</a:t>
            </a:r>
            <a:r>
              <a:rPr lang="zh-CN" altLang="en-US" sz="1400" b="1" dirty="0">
                <a:solidFill>
                  <a:prstClr val="black"/>
                </a:solidFill>
              </a:rPr>
              <a:t>和</a:t>
            </a:r>
            <a:r>
              <a:rPr lang="en-US" altLang="zh-CN" sz="1400" b="1" dirty="0">
                <a:solidFill>
                  <a:prstClr val="black"/>
                </a:solidFill>
              </a:rPr>
              <a:t>88</a:t>
            </a:r>
            <a:r>
              <a:rPr lang="zh-CN" altLang="en-US" sz="1400" b="1" dirty="0">
                <a:solidFill>
                  <a:prstClr val="black"/>
                </a:solidFill>
              </a:rPr>
              <a:t>号元素镭</a:t>
            </a:r>
            <a:r>
              <a:rPr lang="en-US" altLang="zh-CN" sz="1400" b="1" dirty="0">
                <a:solidFill>
                  <a:prstClr val="black"/>
                </a:solidFill>
              </a:rPr>
              <a:t>(Ra)</a:t>
            </a:r>
            <a:endParaRPr lang="zh-CN" altLang="en-US" sz="1400" b="1" dirty="0">
              <a:solidFill>
                <a:prstClr val="black"/>
              </a:solidFill>
            </a:endParaRPr>
          </a:p>
        </p:txBody>
      </p:sp>
      <p:pic>
        <p:nvPicPr>
          <p:cNvPr id="1027" name="Picture 3" descr="D:\document\学术报告\2016\兰州近物所青促会\pierre-cur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680" y="1612695"/>
            <a:ext cx="987883" cy="1384257"/>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1215841" y="2996952"/>
            <a:ext cx="1354858" cy="553998"/>
          </a:xfrm>
          <a:prstGeom prst="rect">
            <a:avLst/>
          </a:prstGeom>
        </p:spPr>
        <p:txBody>
          <a:bodyPr wrap="none">
            <a:spAutoFit/>
          </a:bodyPr>
          <a:lstStyle/>
          <a:p>
            <a:r>
              <a:rPr lang="en-US" altLang="zh-CN" sz="1400" b="1" dirty="0">
                <a:solidFill>
                  <a:prstClr val="black"/>
                </a:solidFill>
              </a:rPr>
              <a:t>Pierre Curie</a:t>
            </a:r>
          </a:p>
          <a:p>
            <a:r>
              <a:rPr lang="zh-CN" altLang="en-US" sz="1400" b="1" dirty="0">
                <a:solidFill>
                  <a:prstClr val="black"/>
                </a:solidFill>
              </a:rPr>
              <a:t>（</a:t>
            </a:r>
            <a:r>
              <a:rPr lang="en-US" altLang="zh-CN" sz="1400" b="1" dirty="0">
                <a:solidFill>
                  <a:prstClr val="black"/>
                </a:solidFill>
              </a:rPr>
              <a:t>1859-1906</a:t>
            </a:r>
            <a:r>
              <a:rPr lang="zh-CN" altLang="en-US" sz="1600" dirty="0">
                <a:solidFill>
                  <a:prstClr val="black"/>
                </a:solidFill>
              </a:rPr>
              <a:t>）</a:t>
            </a:r>
          </a:p>
        </p:txBody>
      </p:sp>
      <p:sp>
        <p:nvSpPr>
          <p:cNvPr id="8" name="TextBox 7"/>
          <p:cNvSpPr txBox="1"/>
          <p:nvPr/>
        </p:nvSpPr>
        <p:spPr>
          <a:xfrm>
            <a:off x="35496" y="4244895"/>
            <a:ext cx="2228944" cy="1200329"/>
          </a:xfrm>
          <a:prstGeom prst="rect">
            <a:avLst/>
          </a:prstGeom>
          <a:noFill/>
        </p:spPr>
        <p:txBody>
          <a:bodyPr wrap="none" rtlCol="0">
            <a:spAutoFit/>
          </a:bodyPr>
          <a:lstStyle/>
          <a:p>
            <a:r>
              <a:rPr lang="en-US" altLang="zh-CN" dirty="0">
                <a:solidFill>
                  <a:prstClr val="black"/>
                </a:solidFill>
              </a:rPr>
              <a:t>113 </a:t>
            </a:r>
            <a:r>
              <a:rPr lang="en-US" altLang="zh-CN" dirty="0" err="1">
                <a:solidFill>
                  <a:prstClr val="black"/>
                </a:solidFill>
              </a:rPr>
              <a:t>Nh</a:t>
            </a:r>
            <a:r>
              <a:rPr lang="en-US" altLang="zh-CN" dirty="0">
                <a:solidFill>
                  <a:prstClr val="black"/>
                </a:solidFill>
              </a:rPr>
              <a:t> (</a:t>
            </a:r>
            <a:r>
              <a:rPr lang="en-US" altLang="zh-CN" b="1" dirty="0" err="1">
                <a:solidFill>
                  <a:srgbClr val="0000FF"/>
                </a:solidFill>
              </a:rPr>
              <a:t>Nihon</a:t>
            </a:r>
            <a:r>
              <a:rPr lang="en-US" altLang="zh-CN" dirty="0" err="1">
                <a:solidFill>
                  <a:prstClr val="black"/>
                </a:solidFill>
              </a:rPr>
              <a:t>ium</a:t>
            </a:r>
            <a:r>
              <a:rPr lang="en-US" altLang="zh-CN" dirty="0">
                <a:solidFill>
                  <a:prstClr val="black"/>
                </a:solidFill>
              </a:rPr>
              <a:t>)</a:t>
            </a:r>
          </a:p>
          <a:p>
            <a:r>
              <a:rPr lang="en-US" altLang="zh-CN" dirty="0">
                <a:solidFill>
                  <a:prstClr val="black"/>
                </a:solidFill>
              </a:rPr>
              <a:t>115 Mc  (</a:t>
            </a:r>
            <a:r>
              <a:rPr lang="en-US" altLang="zh-CN" b="1" dirty="0" err="1">
                <a:solidFill>
                  <a:srgbClr val="0000FF"/>
                </a:solidFill>
              </a:rPr>
              <a:t>Mosco</a:t>
            </a:r>
            <a:r>
              <a:rPr lang="en-US" altLang="zh-CN" dirty="0" err="1">
                <a:solidFill>
                  <a:prstClr val="black"/>
                </a:solidFill>
              </a:rPr>
              <a:t>vium</a:t>
            </a:r>
            <a:r>
              <a:rPr lang="en-US" altLang="zh-CN" dirty="0">
                <a:solidFill>
                  <a:prstClr val="black"/>
                </a:solidFill>
              </a:rPr>
              <a:t>)</a:t>
            </a:r>
          </a:p>
          <a:p>
            <a:r>
              <a:rPr lang="en-US" altLang="zh-CN" dirty="0">
                <a:solidFill>
                  <a:prstClr val="black"/>
                </a:solidFill>
              </a:rPr>
              <a:t>117 </a:t>
            </a:r>
            <a:r>
              <a:rPr lang="en-US" altLang="zh-CN" dirty="0" err="1">
                <a:solidFill>
                  <a:prstClr val="black"/>
                </a:solidFill>
              </a:rPr>
              <a:t>Ts</a:t>
            </a:r>
            <a:r>
              <a:rPr lang="en-US" altLang="zh-CN" dirty="0">
                <a:solidFill>
                  <a:prstClr val="black"/>
                </a:solidFill>
              </a:rPr>
              <a:t> (</a:t>
            </a:r>
            <a:r>
              <a:rPr lang="en-US" altLang="zh-CN" b="1" dirty="0" err="1">
                <a:solidFill>
                  <a:srgbClr val="0000FF"/>
                </a:solidFill>
              </a:rPr>
              <a:t>Tenness</a:t>
            </a:r>
            <a:r>
              <a:rPr lang="en-US" altLang="zh-CN" dirty="0" err="1">
                <a:solidFill>
                  <a:prstClr val="black"/>
                </a:solidFill>
              </a:rPr>
              <a:t>ine</a:t>
            </a:r>
            <a:r>
              <a:rPr lang="en-US" altLang="zh-CN" dirty="0">
                <a:solidFill>
                  <a:prstClr val="black"/>
                </a:solidFill>
              </a:rPr>
              <a:t>)</a:t>
            </a:r>
          </a:p>
          <a:p>
            <a:r>
              <a:rPr lang="en-US" altLang="zh-CN" dirty="0">
                <a:solidFill>
                  <a:prstClr val="black"/>
                </a:solidFill>
              </a:rPr>
              <a:t>118 </a:t>
            </a:r>
            <a:r>
              <a:rPr lang="en-US" altLang="zh-CN" dirty="0" err="1">
                <a:solidFill>
                  <a:prstClr val="black"/>
                </a:solidFill>
              </a:rPr>
              <a:t>Og</a:t>
            </a:r>
            <a:r>
              <a:rPr lang="en-US" altLang="zh-CN" dirty="0">
                <a:solidFill>
                  <a:prstClr val="black"/>
                </a:solidFill>
              </a:rPr>
              <a:t> (</a:t>
            </a:r>
            <a:r>
              <a:rPr lang="en-US" altLang="zh-CN" b="1" dirty="0" err="1">
                <a:solidFill>
                  <a:srgbClr val="0000FF"/>
                </a:solidFill>
              </a:rPr>
              <a:t>Oganess</a:t>
            </a:r>
            <a:r>
              <a:rPr lang="en-US" altLang="zh-CN" dirty="0" err="1">
                <a:solidFill>
                  <a:prstClr val="black"/>
                </a:solidFill>
              </a:rPr>
              <a:t>on</a:t>
            </a:r>
            <a:r>
              <a:rPr lang="en-US" altLang="zh-CN" dirty="0">
                <a:solidFill>
                  <a:prstClr val="black"/>
                </a:solidFill>
              </a:rPr>
              <a:t>)</a:t>
            </a:r>
            <a:endParaRPr lang="zh-CN" altLang="en-US" dirty="0">
              <a:solidFill>
                <a:prstClr val="black"/>
              </a:solidFill>
            </a:endParaRPr>
          </a:p>
        </p:txBody>
      </p:sp>
      <p:pic>
        <p:nvPicPr>
          <p:cNvPr id="12" name="Picture 2" descr="D:\document\学术报告\2016\兰州近物所青促会\S_Hofman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5597" y="5443037"/>
            <a:ext cx="1298331" cy="12983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512" y="5464165"/>
            <a:ext cx="895636" cy="1361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descr="D:\document\学术报告\2016\兰州近物所青促会\森田浩介.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6617" y="5569895"/>
            <a:ext cx="1593090" cy="883441"/>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p:cNvSpPr/>
          <p:nvPr/>
        </p:nvSpPr>
        <p:spPr>
          <a:xfrm>
            <a:off x="7549482" y="5701198"/>
            <a:ext cx="1271419" cy="738664"/>
          </a:xfrm>
          <a:prstGeom prst="rect">
            <a:avLst/>
          </a:prstGeom>
        </p:spPr>
        <p:txBody>
          <a:bodyPr wrap="square">
            <a:spAutoFit/>
          </a:bodyPr>
          <a:lstStyle/>
          <a:p>
            <a:r>
              <a:rPr lang="zh-CN" altLang="en-US" sz="1400" b="1" dirty="0">
                <a:solidFill>
                  <a:srgbClr val="C00000"/>
                </a:solidFill>
              </a:rPr>
              <a:t>森田浩介</a:t>
            </a:r>
            <a:endParaRPr lang="en-US" altLang="zh-CN" sz="1400" b="1" dirty="0">
              <a:solidFill>
                <a:srgbClr val="C00000"/>
              </a:solidFill>
            </a:endParaRPr>
          </a:p>
          <a:p>
            <a:r>
              <a:rPr lang="en-US" altLang="zh-CN" sz="1400" b="1" dirty="0" err="1">
                <a:solidFill>
                  <a:srgbClr val="C00000"/>
                </a:solidFill>
              </a:rPr>
              <a:t>Kosuke</a:t>
            </a:r>
            <a:r>
              <a:rPr lang="en-US" altLang="zh-CN" sz="1400" b="1" dirty="0">
                <a:solidFill>
                  <a:srgbClr val="C00000"/>
                </a:solidFill>
              </a:rPr>
              <a:t> Morita </a:t>
            </a:r>
          </a:p>
          <a:p>
            <a:r>
              <a:rPr lang="zh-CN" altLang="en-US" sz="1400" b="1" dirty="0">
                <a:solidFill>
                  <a:srgbClr val="C00000"/>
                </a:solidFill>
              </a:rPr>
              <a:t>（</a:t>
            </a:r>
            <a:r>
              <a:rPr lang="en-US" altLang="zh-CN" sz="1400" b="1" dirty="0">
                <a:solidFill>
                  <a:srgbClr val="C00000"/>
                </a:solidFill>
              </a:rPr>
              <a:t>1957-  </a:t>
            </a:r>
            <a:r>
              <a:rPr lang="zh-CN" altLang="en-US" sz="1400" b="1" dirty="0">
                <a:solidFill>
                  <a:srgbClr val="C00000"/>
                </a:solidFill>
              </a:rPr>
              <a:t>）</a:t>
            </a:r>
          </a:p>
        </p:txBody>
      </p:sp>
      <p:sp>
        <p:nvSpPr>
          <p:cNvPr id="16" name="矩形 15"/>
          <p:cNvSpPr/>
          <p:nvPr/>
        </p:nvSpPr>
        <p:spPr>
          <a:xfrm>
            <a:off x="3923928" y="5805264"/>
            <a:ext cx="1584176" cy="584775"/>
          </a:xfrm>
          <a:prstGeom prst="rect">
            <a:avLst/>
          </a:prstGeom>
        </p:spPr>
        <p:txBody>
          <a:bodyPr wrap="square">
            <a:spAutoFit/>
          </a:bodyPr>
          <a:lstStyle/>
          <a:p>
            <a:r>
              <a:rPr lang="en-US" altLang="zh-CN" sz="1400" b="1" dirty="0" err="1">
                <a:solidFill>
                  <a:srgbClr val="C00000"/>
                </a:solidFill>
              </a:rPr>
              <a:t>Sigurd</a:t>
            </a:r>
            <a:r>
              <a:rPr lang="en-US" altLang="zh-CN" sz="1400" b="1" dirty="0">
                <a:solidFill>
                  <a:srgbClr val="C00000"/>
                </a:solidFill>
              </a:rPr>
              <a:t> Hofmann</a:t>
            </a:r>
          </a:p>
          <a:p>
            <a:r>
              <a:rPr lang="zh-CN" altLang="en-US" sz="1400" b="1" dirty="0">
                <a:solidFill>
                  <a:srgbClr val="C00000"/>
                </a:solidFill>
              </a:rPr>
              <a:t>（</a:t>
            </a:r>
            <a:r>
              <a:rPr lang="en-US" altLang="zh-CN" sz="1400" b="1" dirty="0">
                <a:solidFill>
                  <a:srgbClr val="C00000"/>
                </a:solidFill>
              </a:rPr>
              <a:t>1944-   </a:t>
            </a:r>
            <a:r>
              <a:rPr lang="zh-CN" altLang="en-US" dirty="0">
                <a:solidFill>
                  <a:prstClr val="black"/>
                </a:solidFill>
              </a:rPr>
              <a:t>）</a:t>
            </a:r>
          </a:p>
        </p:txBody>
      </p:sp>
      <p:sp>
        <p:nvSpPr>
          <p:cNvPr id="17" name="矩形 16"/>
          <p:cNvSpPr/>
          <p:nvPr/>
        </p:nvSpPr>
        <p:spPr>
          <a:xfrm>
            <a:off x="3923928" y="5589240"/>
            <a:ext cx="1130438" cy="307777"/>
          </a:xfrm>
          <a:prstGeom prst="rect">
            <a:avLst/>
          </a:prstGeom>
        </p:spPr>
        <p:txBody>
          <a:bodyPr wrap="none">
            <a:spAutoFit/>
          </a:bodyPr>
          <a:lstStyle/>
          <a:p>
            <a:r>
              <a:rPr lang="zh-CN" altLang="en-US" sz="1400" b="1" dirty="0">
                <a:solidFill>
                  <a:srgbClr val="C00000"/>
                </a:solidFill>
              </a:rPr>
              <a:t>西格</a:t>
            </a:r>
            <a:r>
              <a:rPr lang="en-US" altLang="zh-CN" sz="1400" b="1" dirty="0">
                <a:solidFill>
                  <a:srgbClr val="C00000"/>
                </a:solidFill>
              </a:rPr>
              <a:t>·</a:t>
            </a:r>
            <a:r>
              <a:rPr lang="zh-CN" altLang="en-US" sz="1400" b="1" dirty="0">
                <a:solidFill>
                  <a:srgbClr val="C00000"/>
                </a:solidFill>
              </a:rPr>
              <a:t>霍夫曼</a:t>
            </a:r>
          </a:p>
        </p:txBody>
      </p:sp>
      <p:sp>
        <p:nvSpPr>
          <p:cNvPr id="18" name="矩形 17"/>
          <p:cNvSpPr/>
          <p:nvPr/>
        </p:nvSpPr>
        <p:spPr>
          <a:xfrm>
            <a:off x="1149968" y="5808920"/>
            <a:ext cx="1365438" cy="523220"/>
          </a:xfrm>
          <a:prstGeom prst="rect">
            <a:avLst/>
          </a:prstGeom>
        </p:spPr>
        <p:txBody>
          <a:bodyPr wrap="none">
            <a:spAutoFit/>
          </a:bodyPr>
          <a:lstStyle/>
          <a:p>
            <a:r>
              <a:rPr lang="en-US" altLang="zh-CN" sz="1400" b="1" dirty="0">
                <a:solidFill>
                  <a:srgbClr val="C00000"/>
                </a:solidFill>
              </a:rPr>
              <a:t>Yuri </a:t>
            </a:r>
            <a:r>
              <a:rPr lang="en-US" altLang="zh-CN" sz="1400" b="1" dirty="0" err="1">
                <a:solidFill>
                  <a:srgbClr val="C00000"/>
                </a:solidFill>
              </a:rPr>
              <a:t>Oganessian</a:t>
            </a:r>
            <a:endParaRPr lang="en-US" altLang="zh-CN" sz="1400" b="1" dirty="0">
              <a:solidFill>
                <a:srgbClr val="C00000"/>
              </a:solidFill>
            </a:endParaRPr>
          </a:p>
          <a:p>
            <a:r>
              <a:rPr lang="en-US" altLang="zh-CN" sz="1400" b="1" dirty="0">
                <a:solidFill>
                  <a:srgbClr val="C00000"/>
                </a:solidFill>
              </a:rPr>
              <a:t> </a:t>
            </a:r>
            <a:r>
              <a:rPr lang="zh-CN" altLang="en-US" sz="1400" b="1" dirty="0">
                <a:solidFill>
                  <a:srgbClr val="C00000"/>
                </a:solidFill>
              </a:rPr>
              <a:t>（</a:t>
            </a:r>
            <a:r>
              <a:rPr lang="en-US" altLang="zh-CN" sz="1400" b="1" dirty="0">
                <a:solidFill>
                  <a:srgbClr val="C00000"/>
                </a:solidFill>
              </a:rPr>
              <a:t>1933-   </a:t>
            </a:r>
            <a:r>
              <a:rPr lang="zh-CN" altLang="en-US" sz="1400" b="1" dirty="0">
                <a:solidFill>
                  <a:srgbClr val="C00000"/>
                </a:solidFill>
              </a:rPr>
              <a:t>）</a:t>
            </a:r>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5030" y="1608698"/>
            <a:ext cx="6469458" cy="3764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矩形 9"/>
          <p:cNvSpPr/>
          <p:nvPr/>
        </p:nvSpPr>
        <p:spPr>
          <a:xfrm>
            <a:off x="3832206" y="4832286"/>
            <a:ext cx="5132282" cy="5409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p:nvSpPr>
        <p:spPr>
          <a:xfrm>
            <a:off x="4034119" y="6364883"/>
            <a:ext cx="5074385" cy="523220"/>
          </a:xfrm>
          <a:prstGeom prst="rect">
            <a:avLst/>
          </a:prstGeom>
        </p:spPr>
        <p:txBody>
          <a:bodyPr wrap="square">
            <a:spAutoFit/>
          </a:bodyPr>
          <a:lstStyle/>
          <a:p>
            <a:r>
              <a:rPr lang="zh-CN" altLang="en-US" sz="1400" b="1" dirty="0">
                <a:solidFill>
                  <a:srgbClr val="007AAA"/>
                </a:solidFill>
                <a:latin typeface="&amp;quot"/>
              </a:rPr>
              <a:t>为了庆祝元素周期表诞生</a:t>
            </a:r>
            <a:r>
              <a:rPr lang="en-US" altLang="zh-CN" sz="1400" b="1" dirty="0">
                <a:solidFill>
                  <a:srgbClr val="007AAA"/>
                </a:solidFill>
                <a:latin typeface="&amp;quot"/>
              </a:rPr>
              <a:t>150</a:t>
            </a:r>
            <a:r>
              <a:rPr lang="zh-CN" altLang="en-US" sz="1400" b="1" dirty="0">
                <a:solidFill>
                  <a:srgbClr val="007AAA"/>
                </a:solidFill>
                <a:latin typeface="&amp;quot"/>
              </a:rPr>
              <a:t>周年，联合国宣布将</a:t>
            </a:r>
            <a:r>
              <a:rPr lang="en-US" altLang="zh-CN" sz="1400" b="1" dirty="0">
                <a:solidFill>
                  <a:srgbClr val="007AAA"/>
                </a:solidFill>
                <a:latin typeface="&amp;quot"/>
              </a:rPr>
              <a:t>2019</a:t>
            </a:r>
            <a:r>
              <a:rPr lang="zh-CN" altLang="en-US" sz="1400" b="1" dirty="0">
                <a:solidFill>
                  <a:srgbClr val="007AAA"/>
                </a:solidFill>
                <a:latin typeface="&amp;quot"/>
              </a:rPr>
              <a:t>年定为国际化学元素周期表年</a:t>
            </a:r>
            <a:r>
              <a:rPr lang="zh-CN" altLang="en-US" sz="1400" b="1" dirty="0">
                <a:solidFill>
                  <a:srgbClr val="5E5353"/>
                </a:solidFill>
                <a:latin typeface="&amp;quot"/>
              </a:rPr>
              <a:t>。</a:t>
            </a:r>
            <a:endParaRPr lang="zh-CN" altLang="en-US" sz="1400" b="1" dirty="0"/>
          </a:p>
        </p:txBody>
      </p:sp>
    </p:spTree>
    <p:extLst>
      <p:ext uri="{BB962C8B-B14F-4D97-AF65-F5344CB8AC3E}">
        <p14:creationId xmlns:p14="http://schemas.microsoft.com/office/powerpoint/2010/main" val="2209577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259632" y="29915"/>
            <a:ext cx="7031520" cy="1901520"/>
          </a:xfrm>
          <a:prstGeom prst="rect">
            <a:avLst/>
          </a:prstGeom>
        </p:spPr>
      </p:pic>
      <p:pic>
        <p:nvPicPr>
          <p:cNvPr id="3" name="图片 2"/>
          <p:cNvPicPr>
            <a:picLocks noChangeAspect="1"/>
          </p:cNvPicPr>
          <p:nvPr/>
        </p:nvPicPr>
        <p:blipFill>
          <a:blip r:embed="rId3"/>
          <a:stretch>
            <a:fillRect/>
          </a:stretch>
        </p:blipFill>
        <p:spPr>
          <a:xfrm>
            <a:off x="395536" y="1988840"/>
            <a:ext cx="8632080" cy="4162140"/>
          </a:xfrm>
          <a:prstGeom prst="rect">
            <a:avLst/>
          </a:prstGeom>
        </p:spPr>
      </p:pic>
    </p:spTree>
    <p:extLst>
      <p:ext uri="{BB962C8B-B14F-4D97-AF65-F5344CB8AC3E}">
        <p14:creationId xmlns:p14="http://schemas.microsoft.com/office/powerpoint/2010/main" val="867624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003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199" y="2348880"/>
            <a:ext cx="4878305"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338" y="2065759"/>
            <a:ext cx="3967630" cy="4675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857642" y="6309320"/>
            <a:ext cx="2885021" cy="338554"/>
          </a:xfrm>
          <a:prstGeom prst="rect">
            <a:avLst/>
          </a:prstGeom>
        </p:spPr>
        <p:txBody>
          <a:bodyPr wrap="none">
            <a:spAutoFit/>
          </a:bodyPr>
          <a:lstStyle/>
          <a:p>
            <a:r>
              <a:rPr lang="en-US" altLang="zh-CN" sz="1600" dirty="0">
                <a:solidFill>
                  <a:prstClr val="black"/>
                </a:solidFill>
              </a:rPr>
              <a:t>P. Moller, PRC 79, 064304 (2009)</a:t>
            </a:r>
            <a:endParaRPr lang="zh-CN" altLang="en-US" sz="1600" dirty="0">
              <a:solidFill>
                <a:prstClr val="black"/>
              </a:solidFill>
            </a:endParaRPr>
          </a:p>
        </p:txBody>
      </p:sp>
    </p:spTree>
    <p:extLst>
      <p:ext uri="{BB962C8B-B14F-4D97-AF65-F5344CB8AC3E}">
        <p14:creationId xmlns:p14="http://schemas.microsoft.com/office/powerpoint/2010/main" val="80364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16632"/>
            <a:ext cx="4708790" cy="400110"/>
          </a:xfrm>
          <a:prstGeom prst="rect">
            <a:avLst/>
          </a:prstGeom>
          <a:noFill/>
        </p:spPr>
        <p:txBody>
          <a:bodyPr wrap="none" rtlCol="0">
            <a:spAutoFit/>
          </a:bodyPr>
          <a:lstStyle/>
          <a:p>
            <a:r>
              <a:rPr lang="en-US" altLang="zh-CN" sz="2000" b="1" dirty="0">
                <a:solidFill>
                  <a:srgbClr val="0000FF"/>
                </a:solidFill>
              </a:rPr>
              <a:t>(K) Ternary fission of </a:t>
            </a:r>
            <a:r>
              <a:rPr lang="en-US" altLang="zh-CN" sz="2000" b="1" dirty="0" err="1">
                <a:solidFill>
                  <a:srgbClr val="0000FF"/>
                </a:solidFill>
              </a:rPr>
              <a:t>superheavy</a:t>
            </a:r>
            <a:r>
              <a:rPr lang="en-US" altLang="zh-CN" sz="2000" b="1" dirty="0">
                <a:solidFill>
                  <a:srgbClr val="0000FF"/>
                </a:solidFill>
              </a:rPr>
              <a:t> elements</a:t>
            </a:r>
            <a:endParaRPr lang="zh-CN" altLang="en-US" sz="2000" b="1" dirty="0">
              <a:solidFill>
                <a:srgbClr val="0000FF"/>
              </a:solidFill>
            </a:endParaRPr>
          </a:p>
        </p:txBody>
      </p:sp>
      <p:sp>
        <p:nvSpPr>
          <p:cNvPr id="4" name="矩形 3"/>
          <p:cNvSpPr/>
          <p:nvPr/>
        </p:nvSpPr>
        <p:spPr>
          <a:xfrm>
            <a:off x="5076056" y="4801028"/>
            <a:ext cx="3810338" cy="369332"/>
          </a:xfrm>
          <a:prstGeom prst="rect">
            <a:avLst/>
          </a:prstGeom>
        </p:spPr>
        <p:txBody>
          <a:bodyPr wrap="none">
            <a:spAutoFit/>
          </a:bodyPr>
          <a:lstStyle/>
          <a:p>
            <a:r>
              <a:rPr lang="en-US" altLang="zh-CN" dirty="0"/>
              <a:t>PHYSICAL REVIEW C 93, 014601 (2016)</a:t>
            </a:r>
            <a:endParaRPr lang="zh-CN" altLang="en-US" dirty="0"/>
          </a:p>
        </p:txBody>
      </p:sp>
      <p:sp>
        <p:nvSpPr>
          <p:cNvPr id="5" name="矩形 4"/>
          <p:cNvSpPr/>
          <p:nvPr/>
        </p:nvSpPr>
        <p:spPr>
          <a:xfrm>
            <a:off x="246640" y="5097834"/>
            <a:ext cx="8820472" cy="1107996"/>
          </a:xfrm>
          <a:prstGeom prst="rect">
            <a:avLst/>
          </a:prstGeom>
        </p:spPr>
        <p:txBody>
          <a:bodyPr wrap="square">
            <a:spAutoFit/>
          </a:bodyPr>
          <a:lstStyle/>
          <a:p>
            <a:r>
              <a:rPr lang="en-US" altLang="zh-CN" sz="1600" dirty="0"/>
              <a:t>Ternary fission of </a:t>
            </a:r>
            <a:r>
              <a:rPr lang="en-US" altLang="zh-CN" sz="1600" dirty="0" err="1"/>
              <a:t>superheavy</a:t>
            </a:r>
            <a:r>
              <a:rPr lang="en-US" altLang="zh-CN" sz="1600" dirty="0"/>
              <a:t> nuclei is studied within the three-cluster model potential energy surfaces (PESs). Though the dominant decay mode of </a:t>
            </a:r>
            <a:r>
              <a:rPr lang="en-US" altLang="zh-CN" sz="1600" dirty="0" err="1"/>
              <a:t>superheavy</a:t>
            </a:r>
            <a:r>
              <a:rPr lang="en-US" altLang="zh-CN" sz="1600" dirty="0"/>
              <a:t> nuclei is α decay, the α-accompanied ternary breakup is found to be a </a:t>
            </a:r>
            <a:r>
              <a:rPr lang="en-US" altLang="zh-CN" sz="1600" dirty="0" err="1"/>
              <a:t>nonfavorable</a:t>
            </a:r>
            <a:r>
              <a:rPr lang="en-US" altLang="zh-CN" sz="1600" dirty="0"/>
              <a:t> one. Further, the prominent ternary combinations are found to be associated with the neutron magic number</a:t>
            </a:r>
            <a:r>
              <a:rPr lang="en-US" altLang="zh-CN" dirty="0"/>
              <a:t>.</a:t>
            </a:r>
            <a:endParaRPr lang="zh-CN" altLang="en-US" dirty="0"/>
          </a:p>
        </p:txBody>
      </p:sp>
      <p:pic>
        <p:nvPicPr>
          <p:cNvPr id="6" name="图片 5"/>
          <p:cNvPicPr>
            <a:picLocks noChangeAspect="1"/>
          </p:cNvPicPr>
          <p:nvPr/>
        </p:nvPicPr>
        <p:blipFill>
          <a:blip r:embed="rId2"/>
          <a:stretch>
            <a:fillRect/>
          </a:stretch>
        </p:blipFill>
        <p:spPr>
          <a:xfrm>
            <a:off x="390364" y="594908"/>
            <a:ext cx="8686800" cy="4312620"/>
          </a:xfrm>
          <a:prstGeom prst="rect">
            <a:avLst/>
          </a:prstGeom>
        </p:spPr>
      </p:pic>
      <p:pic>
        <p:nvPicPr>
          <p:cNvPr id="7" name="图片 6"/>
          <p:cNvPicPr>
            <a:picLocks noChangeAspect="1"/>
          </p:cNvPicPr>
          <p:nvPr/>
        </p:nvPicPr>
        <p:blipFill>
          <a:blip r:embed="rId3"/>
          <a:stretch>
            <a:fillRect/>
          </a:stretch>
        </p:blipFill>
        <p:spPr>
          <a:xfrm>
            <a:off x="4572000" y="4221088"/>
            <a:ext cx="1387961" cy="306433"/>
          </a:xfrm>
          <a:prstGeom prst="rect">
            <a:avLst/>
          </a:prstGeom>
        </p:spPr>
      </p:pic>
      <p:pic>
        <p:nvPicPr>
          <p:cNvPr id="8" name="图片 7"/>
          <p:cNvPicPr>
            <a:picLocks noChangeAspect="1"/>
          </p:cNvPicPr>
          <p:nvPr/>
        </p:nvPicPr>
        <p:blipFill>
          <a:blip r:embed="rId4"/>
          <a:stretch>
            <a:fillRect/>
          </a:stretch>
        </p:blipFill>
        <p:spPr>
          <a:xfrm>
            <a:off x="1403648" y="6082780"/>
            <a:ext cx="2726339" cy="656071"/>
          </a:xfrm>
          <a:prstGeom prst="rect">
            <a:avLst/>
          </a:prstGeom>
        </p:spPr>
      </p:pic>
      <p:pic>
        <p:nvPicPr>
          <p:cNvPr id="9" name="图片 8"/>
          <p:cNvPicPr>
            <a:picLocks noChangeAspect="1"/>
          </p:cNvPicPr>
          <p:nvPr/>
        </p:nvPicPr>
        <p:blipFill>
          <a:blip r:embed="rId5"/>
          <a:stretch>
            <a:fillRect/>
          </a:stretch>
        </p:blipFill>
        <p:spPr>
          <a:xfrm>
            <a:off x="4816294" y="6100086"/>
            <a:ext cx="1300676" cy="654507"/>
          </a:xfrm>
          <a:prstGeom prst="rect">
            <a:avLst/>
          </a:prstGeom>
        </p:spPr>
      </p:pic>
      <p:pic>
        <p:nvPicPr>
          <p:cNvPr id="10" name="图片 9"/>
          <p:cNvPicPr>
            <a:picLocks noChangeAspect="1"/>
          </p:cNvPicPr>
          <p:nvPr/>
        </p:nvPicPr>
        <p:blipFill>
          <a:blip r:embed="rId6"/>
          <a:stretch>
            <a:fillRect/>
          </a:stretch>
        </p:blipFill>
        <p:spPr>
          <a:xfrm>
            <a:off x="6732240" y="6219119"/>
            <a:ext cx="2045236" cy="481524"/>
          </a:xfrm>
          <a:prstGeom prst="rect">
            <a:avLst/>
          </a:prstGeom>
        </p:spPr>
      </p:pic>
      <p:sp>
        <p:nvSpPr>
          <p:cNvPr id="11" name="TextBox 1"/>
          <p:cNvSpPr txBox="1"/>
          <p:nvPr/>
        </p:nvSpPr>
        <p:spPr>
          <a:xfrm>
            <a:off x="5220072" y="130423"/>
            <a:ext cx="1811714" cy="369332"/>
          </a:xfrm>
          <a:prstGeom prst="rect">
            <a:avLst/>
          </a:prstGeom>
          <a:noFill/>
        </p:spPr>
        <p:txBody>
          <a:bodyPr wrap="none" rtlCol="0">
            <a:spAutoFit/>
          </a:bodyPr>
          <a:lstStyle/>
          <a:p>
            <a:r>
              <a:rPr lang="zh-CN" altLang="en-US" b="1" dirty="0">
                <a:solidFill>
                  <a:srgbClr val="FF0000"/>
                </a:solidFill>
              </a:rPr>
              <a:t>超重核的三分裂</a:t>
            </a:r>
          </a:p>
        </p:txBody>
      </p:sp>
    </p:spTree>
    <p:extLst>
      <p:ext uri="{BB962C8B-B14F-4D97-AF65-F5344CB8AC3E}">
        <p14:creationId xmlns:p14="http://schemas.microsoft.com/office/powerpoint/2010/main" val="4007660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116632"/>
            <a:ext cx="6322372" cy="369332"/>
          </a:xfrm>
          <a:prstGeom prst="rect">
            <a:avLst/>
          </a:prstGeom>
        </p:spPr>
        <p:txBody>
          <a:bodyPr wrap="none">
            <a:spAutoFit/>
          </a:bodyPr>
          <a:lstStyle/>
          <a:p>
            <a:r>
              <a:rPr lang="en-US" altLang="zh-CN" b="1" dirty="0">
                <a:solidFill>
                  <a:srgbClr val="0000FF"/>
                </a:solidFill>
              </a:rPr>
              <a:t>(L) Microscopic calculations of weak decays in </a:t>
            </a:r>
            <a:r>
              <a:rPr lang="en-US" altLang="zh-CN" b="1" dirty="0" err="1">
                <a:solidFill>
                  <a:srgbClr val="0000FF"/>
                </a:solidFill>
              </a:rPr>
              <a:t>superheavy</a:t>
            </a:r>
            <a:r>
              <a:rPr lang="en-US" altLang="zh-CN" b="1" dirty="0">
                <a:solidFill>
                  <a:srgbClr val="0000FF"/>
                </a:solidFill>
              </a:rPr>
              <a:t> nuclei</a:t>
            </a:r>
            <a:endParaRPr lang="zh-CN" altLang="en-US" b="1" dirty="0">
              <a:solidFill>
                <a:srgbClr val="0000FF"/>
              </a:solidFill>
            </a:endParaRPr>
          </a:p>
        </p:txBody>
      </p:sp>
      <p:sp>
        <p:nvSpPr>
          <p:cNvPr id="3" name="矩形 2"/>
          <p:cNvSpPr/>
          <p:nvPr/>
        </p:nvSpPr>
        <p:spPr>
          <a:xfrm>
            <a:off x="827584" y="404664"/>
            <a:ext cx="5332807" cy="369332"/>
          </a:xfrm>
          <a:prstGeom prst="rect">
            <a:avLst/>
          </a:prstGeom>
        </p:spPr>
        <p:txBody>
          <a:bodyPr wrap="none">
            <a:spAutoFit/>
          </a:bodyPr>
          <a:lstStyle/>
          <a:p>
            <a:r>
              <a:rPr lang="en-US" altLang="zh-CN" dirty="0"/>
              <a:t>P. </a:t>
            </a:r>
            <a:r>
              <a:rPr lang="en-US" altLang="zh-CN" dirty="0" err="1"/>
              <a:t>Sarriguren</a:t>
            </a:r>
            <a:r>
              <a:rPr lang="zh-CN" altLang="en-US" dirty="0"/>
              <a:t>，</a:t>
            </a:r>
            <a:r>
              <a:rPr lang="en-US" altLang="zh-CN" dirty="0"/>
              <a:t>PHYSICAL REVIEW C 100, 014309 (2019)</a:t>
            </a:r>
            <a:endParaRPr lang="zh-CN" altLang="en-US" dirty="0"/>
          </a:p>
        </p:txBody>
      </p:sp>
      <p:pic>
        <p:nvPicPr>
          <p:cNvPr id="6" name="图片 5"/>
          <p:cNvPicPr>
            <a:picLocks noChangeAspect="1"/>
          </p:cNvPicPr>
          <p:nvPr/>
        </p:nvPicPr>
        <p:blipFill>
          <a:blip r:embed="rId2"/>
          <a:stretch>
            <a:fillRect/>
          </a:stretch>
        </p:blipFill>
        <p:spPr>
          <a:xfrm>
            <a:off x="317363" y="773996"/>
            <a:ext cx="3709073" cy="5931514"/>
          </a:xfrm>
          <a:prstGeom prst="rect">
            <a:avLst/>
          </a:prstGeom>
        </p:spPr>
      </p:pic>
      <p:pic>
        <p:nvPicPr>
          <p:cNvPr id="7" name="图片 6"/>
          <p:cNvPicPr>
            <a:picLocks noChangeAspect="1"/>
          </p:cNvPicPr>
          <p:nvPr/>
        </p:nvPicPr>
        <p:blipFill>
          <a:blip r:embed="rId3"/>
          <a:stretch>
            <a:fillRect/>
          </a:stretch>
        </p:blipFill>
        <p:spPr>
          <a:xfrm>
            <a:off x="3828944" y="692696"/>
            <a:ext cx="5171040" cy="2944620"/>
          </a:xfrm>
          <a:prstGeom prst="rect">
            <a:avLst/>
          </a:prstGeom>
        </p:spPr>
      </p:pic>
      <p:sp>
        <p:nvSpPr>
          <p:cNvPr id="9" name="矩形 8"/>
          <p:cNvSpPr/>
          <p:nvPr/>
        </p:nvSpPr>
        <p:spPr>
          <a:xfrm>
            <a:off x="4389431" y="3660547"/>
            <a:ext cx="4572000" cy="1077218"/>
          </a:xfrm>
          <a:prstGeom prst="rect">
            <a:avLst/>
          </a:prstGeom>
        </p:spPr>
        <p:txBody>
          <a:bodyPr>
            <a:spAutoFit/>
          </a:bodyPr>
          <a:lstStyle/>
          <a:p>
            <a:r>
              <a:rPr lang="en-US" altLang="zh-CN" sz="1600" dirty="0"/>
              <a:t>The calculations correspond to six different choices for Qα </a:t>
            </a:r>
            <a:r>
              <a:rPr lang="en-US" altLang="zh-CN" sz="1600" dirty="0" err="1"/>
              <a:t>values,which</a:t>
            </a:r>
            <a:r>
              <a:rPr lang="en-US" altLang="zh-CN" sz="1600" dirty="0"/>
              <a:t> are labeled in the figure, and four different options for phenomenological formulas of Tα, labeled from 1 up to 4 in the x axis.</a:t>
            </a:r>
            <a:endParaRPr lang="zh-CN" altLang="en-US" sz="1600" dirty="0"/>
          </a:p>
        </p:txBody>
      </p:sp>
      <p:sp>
        <p:nvSpPr>
          <p:cNvPr id="10" name="TextBox 1"/>
          <p:cNvSpPr txBox="1"/>
          <p:nvPr/>
        </p:nvSpPr>
        <p:spPr>
          <a:xfrm>
            <a:off x="6670612" y="116632"/>
            <a:ext cx="1705916" cy="369332"/>
          </a:xfrm>
          <a:prstGeom prst="rect">
            <a:avLst/>
          </a:prstGeom>
          <a:noFill/>
        </p:spPr>
        <p:txBody>
          <a:bodyPr wrap="none" rtlCol="0">
            <a:spAutoFit/>
          </a:bodyPr>
          <a:lstStyle/>
          <a:p>
            <a:r>
              <a:rPr lang="zh-CN" altLang="en-US" b="1" dirty="0">
                <a:solidFill>
                  <a:srgbClr val="FF0000"/>
                </a:solidFill>
              </a:rPr>
              <a:t>超重核的</a:t>
            </a:r>
            <a:r>
              <a:rPr lang="el-GR" altLang="zh-CN" b="1" dirty="0">
                <a:solidFill>
                  <a:srgbClr val="FF0000"/>
                </a:solidFill>
              </a:rPr>
              <a:t>β</a:t>
            </a:r>
            <a:r>
              <a:rPr lang="zh-CN" altLang="en-US" b="1" dirty="0">
                <a:solidFill>
                  <a:srgbClr val="FF0000"/>
                </a:solidFill>
              </a:rPr>
              <a:t>衰变</a:t>
            </a:r>
          </a:p>
        </p:txBody>
      </p:sp>
      <p:sp>
        <p:nvSpPr>
          <p:cNvPr id="4" name="矩形 3">
            <a:extLst>
              <a:ext uri="{FF2B5EF4-FFF2-40B4-BE49-F238E27FC236}">
                <a16:creationId xmlns:a16="http://schemas.microsoft.com/office/drawing/2014/main" id="{0484756E-7338-4438-B07E-CF7CA8AD8E47}"/>
              </a:ext>
            </a:extLst>
          </p:cNvPr>
          <p:cNvSpPr/>
          <p:nvPr/>
        </p:nvSpPr>
        <p:spPr>
          <a:xfrm>
            <a:off x="4165754" y="5301208"/>
            <a:ext cx="4860032" cy="923330"/>
          </a:xfrm>
          <a:prstGeom prst="rect">
            <a:avLst/>
          </a:prstGeom>
        </p:spPr>
        <p:txBody>
          <a:bodyPr wrap="square">
            <a:spAutoFit/>
          </a:bodyPr>
          <a:lstStyle/>
          <a:p>
            <a:r>
              <a:rPr lang="en-US" altLang="zh-CN" dirty="0"/>
              <a:t>The results are compared with phenomenological α-decay half-lives, showing that the latter decay</a:t>
            </a:r>
          </a:p>
          <a:p>
            <a:r>
              <a:rPr lang="en-US" altLang="zh-CN" dirty="0"/>
              <a:t>mode is dominant in this mass region.</a:t>
            </a:r>
            <a:endParaRPr lang="zh-CN" altLang="en-US" dirty="0"/>
          </a:p>
        </p:txBody>
      </p:sp>
    </p:spTree>
    <p:extLst>
      <p:ext uri="{BB962C8B-B14F-4D97-AF65-F5344CB8AC3E}">
        <p14:creationId xmlns:p14="http://schemas.microsoft.com/office/powerpoint/2010/main" val="27908441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a:xfrm>
            <a:off x="-108520" y="53752"/>
            <a:ext cx="90010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400" b="1" dirty="0">
                <a:solidFill>
                  <a:srgbClr val="C00000"/>
                </a:solidFill>
              </a:rPr>
              <a:t>（</a:t>
            </a:r>
            <a:r>
              <a:rPr lang="en-US" altLang="zh-CN" sz="2400" b="1" dirty="0">
                <a:solidFill>
                  <a:srgbClr val="C00000"/>
                </a:solidFill>
              </a:rPr>
              <a:t>4</a:t>
            </a:r>
            <a:r>
              <a:rPr lang="zh-CN" altLang="en-US" sz="2400" b="1" dirty="0">
                <a:solidFill>
                  <a:srgbClr val="C00000"/>
                </a:solidFill>
              </a:rPr>
              <a:t>）近期超重核合成的理论研究（攻关如何合成</a:t>
            </a:r>
            <a:r>
              <a:rPr lang="en-US" altLang="zh-CN" sz="2400" b="1" dirty="0">
                <a:solidFill>
                  <a:srgbClr val="C00000"/>
                </a:solidFill>
              </a:rPr>
              <a:t>Z=119</a:t>
            </a:r>
            <a:r>
              <a:rPr lang="zh-CN" altLang="en-US" sz="2400" b="1" dirty="0">
                <a:solidFill>
                  <a:srgbClr val="C00000"/>
                </a:solidFill>
              </a:rPr>
              <a:t>、</a:t>
            </a:r>
            <a:r>
              <a:rPr lang="en-US" altLang="zh-CN" sz="2400" b="1" dirty="0">
                <a:solidFill>
                  <a:srgbClr val="C00000"/>
                </a:solidFill>
              </a:rPr>
              <a:t>120</a:t>
            </a:r>
            <a:r>
              <a:rPr lang="zh-CN" altLang="en-US" sz="2400" b="1" dirty="0">
                <a:solidFill>
                  <a:srgbClr val="C00000"/>
                </a:solidFill>
              </a:rPr>
              <a:t>！）</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18543"/>
            <a:ext cx="4213076" cy="3350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4168" y="1549041"/>
            <a:ext cx="3968312" cy="3176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395537" y="5158933"/>
            <a:ext cx="8582196" cy="338554"/>
          </a:xfrm>
          <a:prstGeom prst="rect">
            <a:avLst/>
          </a:prstGeom>
        </p:spPr>
        <p:txBody>
          <a:bodyPr wrap="square">
            <a:spAutoFit/>
          </a:bodyPr>
          <a:lstStyle/>
          <a:p>
            <a:pPr marL="342900" indent="-342900">
              <a:buFontTx/>
              <a:buAutoNum type="alphaUcPeriod"/>
            </a:pPr>
            <a:r>
              <a:rPr lang="it-IT" altLang="zh-CN" sz="1600" dirty="0">
                <a:solidFill>
                  <a:prstClr val="black"/>
                </a:solidFill>
              </a:rPr>
              <a:t>K. Nasirov, G. Mandaglio, G. Giardina, A. Sobiczewski,  and A. I. Muminov</a:t>
            </a:r>
            <a:r>
              <a:rPr lang="zh-CN" altLang="en-US" sz="1600" dirty="0">
                <a:solidFill>
                  <a:prstClr val="black"/>
                </a:solidFill>
              </a:rPr>
              <a:t>，</a:t>
            </a:r>
            <a:r>
              <a:rPr lang="en-US" altLang="zh-CN" sz="1600" dirty="0">
                <a:solidFill>
                  <a:prstClr val="black"/>
                </a:solidFill>
              </a:rPr>
              <a:t>PRC 84, 044612 (2011)</a:t>
            </a:r>
            <a:endParaRPr lang="zh-CN" altLang="en-US" sz="1600" dirty="0">
              <a:solidFill>
                <a:prstClr val="black"/>
              </a:solidFill>
            </a:endParaRPr>
          </a:p>
        </p:txBody>
      </p:sp>
      <p:sp>
        <p:nvSpPr>
          <p:cNvPr id="4" name="矩形 3"/>
          <p:cNvSpPr/>
          <p:nvPr/>
        </p:nvSpPr>
        <p:spPr>
          <a:xfrm>
            <a:off x="395536" y="620688"/>
            <a:ext cx="8582197" cy="400110"/>
          </a:xfrm>
          <a:prstGeom prst="rect">
            <a:avLst/>
          </a:prstGeom>
        </p:spPr>
        <p:txBody>
          <a:bodyPr wrap="square">
            <a:spAutoFit/>
          </a:bodyPr>
          <a:lstStyle/>
          <a:p>
            <a:r>
              <a:rPr lang="en-US" altLang="zh-CN" sz="2000" b="1" dirty="0">
                <a:solidFill>
                  <a:srgbClr val="0000FF"/>
                </a:solidFill>
              </a:rPr>
              <a:t>Effects of the entrance channel  in the synthesis of </a:t>
            </a:r>
            <a:r>
              <a:rPr lang="en-US" altLang="zh-CN" sz="2000" b="1" dirty="0" err="1">
                <a:solidFill>
                  <a:srgbClr val="0000FF"/>
                </a:solidFill>
              </a:rPr>
              <a:t>superheavy</a:t>
            </a:r>
            <a:r>
              <a:rPr lang="en-US" altLang="zh-CN" sz="2000" b="1" dirty="0">
                <a:solidFill>
                  <a:srgbClr val="0000FF"/>
                </a:solidFill>
              </a:rPr>
              <a:t> element Z = 120</a:t>
            </a:r>
            <a:endParaRPr lang="zh-CN" altLang="en-US" sz="2000" b="1" dirty="0">
              <a:solidFill>
                <a:srgbClr val="0000FF"/>
              </a:solidFill>
            </a:endParaRPr>
          </a:p>
        </p:txBody>
      </p:sp>
      <p:sp>
        <p:nvSpPr>
          <p:cNvPr id="5" name="矩形 4"/>
          <p:cNvSpPr/>
          <p:nvPr/>
        </p:nvSpPr>
        <p:spPr>
          <a:xfrm>
            <a:off x="1437400" y="5692606"/>
            <a:ext cx="6498468" cy="369332"/>
          </a:xfrm>
          <a:prstGeom prst="rect">
            <a:avLst/>
          </a:prstGeom>
        </p:spPr>
        <p:txBody>
          <a:bodyPr wrap="square">
            <a:spAutoFit/>
          </a:bodyPr>
          <a:lstStyle/>
          <a:p>
            <a:r>
              <a:rPr lang="en-US" altLang="zh-CN" b="1" dirty="0">
                <a:solidFill>
                  <a:srgbClr val="0000FF"/>
                </a:solidFill>
              </a:rPr>
              <a:t>The combined </a:t>
            </a:r>
            <a:r>
              <a:rPr lang="en-US" altLang="zh-CN" b="1" dirty="0" err="1">
                <a:solidFill>
                  <a:srgbClr val="0000FF"/>
                </a:solidFill>
              </a:rPr>
              <a:t>dinuclear</a:t>
            </a:r>
            <a:r>
              <a:rPr lang="en-US" altLang="zh-CN" b="1" dirty="0">
                <a:solidFill>
                  <a:srgbClr val="0000FF"/>
                </a:solidFill>
              </a:rPr>
              <a:t> system and advanced statistical models</a:t>
            </a:r>
            <a:endParaRPr lang="zh-CN" altLang="en-US" b="1" dirty="0">
              <a:solidFill>
                <a:srgbClr val="0000FF"/>
              </a:solidFill>
            </a:endParaRPr>
          </a:p>
        </p:txBody>
      </p:sp>
    </p:spTree>
    <p:extLst>
      <p:ext uri="{BB962C8B-B14F-4D97-AF65-F5344CB8AC3E}">
        <p14:creationId xmlns:p14="http://schemas.microsoft.com/office/powerpoint/2010/main" val="2187112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144000" cy="2028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493" y="2204864"/>
            <a:ext cx="5267325" cy="455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6948264" y="3244334"/>
            <a:ext cx="1844672" cy="369332"/>
          </a:xfrm>
          <a:prstGeom prst="rect">
            <a:avLst/>
          </a:prstGeom>
        </p:spPr>
        <p:txBody>
          <a:bodyPr wrap="none">
            <a:spAutoFit/>
          </a:bodyPr>
          <a:lstStyle/>
          <a:p>
            <a:r>
              <a:rPr lang="en-US" altLang="zh-CN" b="1" dirty="0" err="1">
                <a:solidFill>
                  <a:srgbClr val="0000FF"/>
                </a:solidFill>
              </a:rPr>
              <a:t>dinuclear</a:t>
            </a:r>
            <a:r>
              <a:rPr lang="en-US" altLang="zh-CN" b="1" dirty="0">
                <a:solidFill>
                  <a:srgbClr val="0000FF"/>
                </a:solidFill>
              </a:rPr>
              <a:t> system </a:t>
            </a:r>
            <a:endParaRPr lang="zh-CN" altLang="en-US" dirty="0">
              <a:solidFill>
                <a:prstClr val="black"/>
              </a:solidFill>
            </a:endParaRPr>
          </a:p>
        </p:txBody>
      </p:sp>
    </p:spTree>
    <p:extLst>
      <p:ext uri="{BB962C8B-B14F-4D97-AF65-F5344CB8AC3E}">
        <p14:creationId xmlns:p14="http://schemas.microsoft.com/office/powerpoint/2010/main" val="1273640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175" y="0"/>
            <a:ext cx="7442393" cy="2257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5652120" y="4365104"/>
            <a:ext cx="3230756" cy="369332"/>
          </a:xfrm>
          <a:prstGeom prst="rect">
            <a:avLst/>
          </a:prstGeom>
        </p:spPr>
        <p:txBody>
          <a:bodyPr wrap="none">
            <a:spAutoFit/>
          </a:bodyPr>
          <a:lstStyle/>
          <a:p>
            <a:r>
              <a:rPr lang="en-US" altLang="zh-CN" b="1" dirty="0">
                <a:solidFill>
                  <a:srgbClr val="0000FF"/>
                </a:solidFill>
              </a:rPr>
              <a:t>fusion-by-diffusion (FBD) model</a:t>
            </a:r>
            <a:endParaRPr lang="zh-CN" altLang="en-US" b="1" dirty="0">
              <a:solidFill>
                <a:srgbClr val="0000FF"/>
              </a:solidFill>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1206156"/>
            <a:ext cx="5544616" cy="5539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3280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5199"/>
            <a:ext cx="7438009" cy="1247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998292"/>
            <a:ext cx="3532799" cy="2885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6588224" y="1700808"/>
            <a:ext cx="237566" cy="369332"/>
          </a:xfrm>
          <a:prstGeom prst="rect">
            <a:avLst/>
          </a:prstGeom>
        </p:spPr>
        <p:txBody>
          <a:bodyPr wrap="none">
            <a:spAutoFit/>
          </a:bodyPr>
          <a:lstStyle/>
          <a:p>
            <a:r>
              <a:rPr lang="en-US" altLang="zh-CN" b="1" dirty="0">
                <a:solidFill>
                  <a:srgbClr val="0000FF"/>
                </a:solidFill>
              </a:rPr>
              <a:t> </a:t>
            </a:r>
            <a:endParaRPr lang="zh-CN" altLang="en-US" dirty="0">
              <a:solidFill>
                <a:prstClr val="black"/>
              </a:solidFill>
            </a:endParaRPr>
          </a:p>
        </p:txBody>
      </p:sp>
      <p:pic>
        <p:nvPicPr>
          <p:cNvPr id="4" name="图片 3"/>
          <p:cNvPicPr>
            <a:picLocks noChangeAspect="1"/>
          </p:cNvPicPr>
          <p:nvPr/>
        </p:nvPicPr>
        <p:blipFill>
          <a:blip r:embed="rId4"/>
          <a:stretch>
            <a:fillRect/>
          </a:stretch>
        </p:blipFill>
        <p:spPr>
          <a:xfrm>
            <a:off x="899592" y="1124744"/>
            <a:ext cx="7500772" cy="1396152"/>
          </a:xfrm>
          <a:prstGeom prst="rect">
            <a:avLst/>
          </a:prstGeom>
        </p:spPr>
      </p:pic>
      <p:pic>
        <p:nvPicPr>
          <p:cNvPr id="5" name="图片 4"/>
          <p:cNvPicPr>
            <a:picLocks noChangeAspect="1"/>
          </p:cNvPicPr>
          <p:nvPr/>
        </p:nvPicPr>
        <p:blipFill>
          <a:blip r:embed="rId5"/>
          <a:stretch>
            <a:fillRect/>
          </a:stretch>
        </p:blipFill>
        <p:spPr>
          <a:xfrm>
            <a:off x="3995936" y="2636912"/>
            <a:ext cx="5072200" cy="3608331"/>
          </a:xfrm>
          <a:prstGeom prst="rect">
            <a:avLst/>
          </a:prstGeom>
        </p:spPr>
      </p:pic>
    </p:spTree>
    <p:extLst>
      <p:ext uri="{BB962C8B-B14F-4D97-AF65-F5344CB8AC3E}">
        <p14:creationId xmlns:p14="http://schemas.microsoft.com/office/powerpoint/2010/main" val="20912286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6" y="26895"/>
            <a:ext cx="8604448" cy="3690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3717032"/>
            <a:ext cx="3546524" cy="3000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71227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4624"/>
            <a:ext cx="8676456" cy="1427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081" y="1556792"/>
            <a:ext cx="5895945"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3670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14" y="0"/>
            <a:ext cx="9053833" cy="5346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1617045" y="5378274"/>
            <a:ext cx="6005170" cy="369332"/>
          </a:xfrm>
          <a:prstGeom prst="rect">
            <a:avLst/>
          </a:prstGeom>
        </p:spPr>
        <p:txBody>
          <a:bodyPr wrap="none">
            <a:spAutoFit/>
          </a:bodyPr>
          <a:lstStyle/>
          <a:p>
            <a:r>
              <a:rPr lang="zh-CN" altLang="en-US" dirty="0">
                <a:solidFill>
                  <a:prstClr val="black"/>
                </a:solidFill>
              </a:rPr>
              <a:t>罗亦孝，科学通报，</a:t>
            </a:r>
            <a:r>
              <a:rPr lang="en-US" altLang="zh-CN" dirty="0">
                <a:solidFill>
                  <a:prstClr val="black"/>
                </a:solidFill>
              </a:rPr>
              <a:t>2016 </a:t>
            </a:r>
            <a:r>
              <a:rPr lang="zh-CN" altLang="en-US" dirty="0">
                <a:solidFill>
                  <a:prstClr val="black"/>
                </a:solidFill>
              </a:rPr>
              <a:t>年第 </a:t>
            </a:r>
            <a:r>
              <a:rPr lang="en-US" altLang="zh-CN" dirty="0">
                <a:solidFill>
                  <a:prstClr val="black"/>
                </a:solidFill>
              </a:rPr>
              <a:t>61 </a:t>
            </a:r>
            <a:r>
              <a:rPr lang="zh-CN" altLang="en-US" dirty="0">
                <a:solidFill>
                  <a:prstClr val="black"/>
                </a:solidFill>
              </a:rPr>
              <a:t>卷第 </a:t>
            </a:r>
            <a:r>
              <a:rPr lang="en-US" altLang="zh-CN" dirty="0">
                <a:solidFill>
                  <a:prstClr val="black"/>
                </a:solidFill>
              </a:rPr>
              <a:t>21 </a:t>
            </a:r>
            <a:r>
              <a:rPr lang="zh-CN" altLang="en-US" dirty="0">
                <a:solidFill>
                  <a:prstClr val="black"/>
                </a:solidFill>
              </a:rPr>
              <a:t>期：</a:t>
            </a:r>
            <a:r>
              <a:rPr lang="en-US" altLang="zh-CN" dirty="0">
                <a:solidFill>
                  <a:prstClr val="black"/>
                </a:solidFill>
              </a:rPr>
              <a:t>2326 ~ 2330</a:t>
            </a:r>
            <a:endParaRPr lang="zh-CN" altLang="en-US" dirty="0">
              <a:solidFill>
                <a:prstClr val="black"/>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5345045"/>
            <a:ext cx="1033021" cy="1353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1547664" y="5733256"/>
            <a:ext cx="7500744" cy="923330"/>
          </a:xfrm>
          <a:prstGeom prst="rect">
            <a:avLst/>
          </a:prstGeom>
        </p:spPr>
        <p:txBody>
          <a:bodyPr wrap="square">
            <a:spAutoFit/>
          </a:bodyPr>
          <a:lstStyle/>
          <a:p>
            <a:r>
              <a:rPr lang="en-US" altLang="zh-CN" dirty="0">
                <a:solidFill>
                  <a:prstClr val="black"/>
                </a:solidFill>
                <a:latin typeface="宋体" panose="02010600030101010101" pitchFamily="2" charset="-122"/>
              </a:rPr>
              <a:t>113, 115, 117 </a:t>
            </a:r>
            <a:r>
              <a:rPr lang="zh-CN" altLang="en-US" dirty="0">
                <a:solidFill>
                  <a:prstClr val="black"/>
                </a:solidFill>
                <a:latin typeface="宋体" panose="02010600030101010101" pitchFamily="2" charset="-122"/>
              </a:rPr>
              <a:t>和</a:t>
            </a:r>
            <a:r>
              <a:rPr lang="en-US" altLang="zh-CN" dirty="0">
                <a:solidFill>
                  <a:prstClr val="black"/>
                </a:solidFill>
                <a:latin typeface="宋体" panose="02010600030101010101" pitchFamily="2" charset="-122"/>
              </a:rPr>
              <a:t>118 </a:t>
            </a:r>
            <a:r>
              <a:rPr lang="zh-CN" altLang="en-US" dirty="0">
                <a:solidFill>
                  <a:prstClr val="black"/>
                </a:solidFill>
                <a:latin typeface="宋体" panose="02010600030101010101" pitchFamily="2" charset="-122"/>
              </a:rPr>
              <a:t>号超重元素的探索和成功</a:t>
            </a:r>
            <a:r>
              <a:rPr lang="en-US" altLang="zh-CN" dirty="0">
                <a:solidFill>
                  <a:prstClr val="black"/>
                </a:solidFill>
                <a:latin typeface="宋体" panose="02010600030101010101" pitchFamily="2" charset="-122"/>
              </a:rPr>
              <a:t>, </a:t>
            </a:r>
            <a:r>
              <a:rPr lang="zh-CN" altLang="en-US" dirty="0">
                <a:solidFill>
                  <a:prstClr val="black"/>
                </a:solidFill>
                <a:latin typeface="宋体" panose="02010600030101010101" pitchFamily="2" charset="-122"/>
              </a:rPr>
              <a:t>实现了原子核物理基于理论预言的实验探索最艰难的突破</a:t>
            </a:r>
            <a:r>
              <a:rPr lang="en-US" altLang="zh-CN" dirty="0">
                <a:solidFill>
                  <a:prstClr val="black"/>
                </a:solidFill>
                <a:latin typeface="宋体" panose="02010600030101010101" pitchFamily="2" charset="-122"/>
              </a:rPr>
              <a:t>, </a:t>
            </a:r>
            <a:r>
              <a:rPr lang="zh-CN" altLang="en-US" b="1" dirty="0">
                <a:solidFill>
                  <a:srgbClr val="FF0000"/>
                </a:solidFill>
                <a:latin typeface="宋体" panose="02010600030101010101" pitchFamily="2" charset="-122"/>
              </a:rPr>
              <a:t>提供了存在超重稳定岛的确凿证据</a:t>
            </a:r>
            <a:r>
              <a:rPr lang="en-US" altLang="zh-CN" b="1" dirty="0">
                <a:solidFill>
                  <a:srgbClr val="FF0000"/>
                </a:solidFill>
                <a:latin typeface="宋体" panose="02010600030101010101" pitchFamily="2" charset="-122"/>
              </a:rPr>
              <a:t>.</a:t>
            </a:r>
            <a:r>
              <a:rPr lang="zh-CN" altLang="en-US" dirty="0">
                <a:solidFill>
                  <a:prstClr val="black"/>
                </a:solidFill>
                <a:latin typeface="宋体" panose="02010600030101010101" pitchFamily="2" charset="-122"/>
              </a:rPr>
              <a:t>被认为是过去</a:t>
            </a:r>
            <a:r>
              <a:rPr lang="en-US" altLang="zh-CN" dirty="0">
                <a:solidFill>
                  <a:prstClr val="black"/>
                </a:solidFill>
                <a:latin typeface="宋体" panose="02010600030101010101" pitchFamily="2" charset="-122"/>
              </a:rPr>
              <a:t>30 </a:t>
            </a:r>
            <a:r>
              <a:rPr lang="zh-CN" altLang="en-US" dirty="0">
                <a:solidFill>
                  <a:prstClr val="black"/>
                </a:solidFill>
                <a:latin typeface="宋体" panose="02010600030101010101" pitchFamily="2" charset="-122"/>
              </a:rPr>
              <a:t>年中原子核物理学基础研究前沿最重要的进展</a:t>
            </a:r>
            <a:r>
              <a:rPr lang="en-US" altLang="zh-CN" dirty="0">
                <a:solidFill>
                  <a:prstClr val="black"/>
                </a:solidFill>
                <a:latin typeface="宋体" panose="02010600030101010101" pitchFamily="2" charset="-122"/>
              </a:rPr>
              <a:t>.</a:t>
            </a:r>
            <a:endParaRPr lang="zh-CN" altLang="en-US" dirty="0">
              <a:solidFill>
                <a:prstClr val="black"/>
              </a:solidFill>
              <a:latin typeface="宋体" panose="02010600030101010101" pitchFamily="2" charset="-122"/>
            </a:endParaRPr>
          </a:p>
        </p:txBody>
      </p:sp>
    </p:spTree>
    <p:extLst>
      <p:ext uri="{BB962C8B-B14F-4D97-AF65-F5344CB8AC3E}">
        <p14:creationId xmlns:p14="http://schemas.microsoft.com/office/powerpoint/2010/main" val="8829832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5" y="188640"/>
            <a:ext cx="9144000" cy="221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758067"/>
            <a:ext cx="3870164" cy="3447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289801"/>
            <a:ext cx="3384376" cy="4252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031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661248"/>
            <a:ext cx="52101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556792"/>
            <a:ext cx="3638550" cy="27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556792"/>
            <a:ext cx="3638550" cy="45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08" y="87245"/>
            <a:ext cx="9036496" cy="1469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1436491" y="4869160"/>
            <a:ext cx="1844672" cy="369332"/>
          </a:xfrm>
          <a:prstGeom prst="rect">
            <a:avLst/>
          </a:prstGeom>
        </p:spPr>
        <p:txBody>
          <a:bodyPr wrap="none">
            <a:spAutoFit/>
          </a:bodyPr>
          <a:lstStyle/>
          <a:p>
            <a:r>
              <a:rPr lang="en-US" altLang="zh-CN" b="1" dirty="0" err="1">
                <a:solidFill>
                  <a:srgbClr val="0000FF"/>
                </a:solidFill>
              </a:rPr>
              <a:t>dinuclear</a:t>
            </a:r>
            <a:r>
              <a:rPr lang="en-US" altLang="zh-CN" b="1" dirty="0">
                <a:solidFill>
                  <a:srgbClr val="0000FF"/>
                </a:solidFill>
              </a:rPr>
              <a:t> system </a:t>
            </a:r>
            <a:endParaRPr lang="zh-CN" altLang="en-US" dirty="0">
              <a:solidFill>
                <a:prstClr val="black"/>
              </a:solidFill>
            </a:endParaRPr>
          </a:p>
        </p:txBody>
      </p:sp>
    </p:spTree>
    <p:extLst>
      <p:ext uri="{BB962C8B-B14F-4D97-AF65-F5344CB8AC3E}">
        <p14:creationId xmlns:p14="http://schemas.microsoft.com/office/powerpoint/2010/main" val="1422822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260648"/>
            <a:ext cx="8136904" cy="369332"/>
          </a:xfrm>
          <a:prstGeom prst="rect">
            <a:avLst/>
          </a:prstGeom>
        </p:spPr>
        <p:txBody>
          <a:bodyPr wrap="square">
            <a:spAutoFit/>
          </a:bodyPr>
          <a:lstStyle/>
          <a:p>
            <a:r>
              <a:rPr lang="en-US" altLang="zh-CN" b="1" dirty="0">
                <a:latin typeface="Times-Bold"/>
              </a:rPr>
              <a:t>Investigations of the synthesis of the </a:t>
            </a:r>
            <a:r>
              <a:rPr lang="en-US" altLang="zh-CN" b="1" dirty="0" err="1">
                <a:latin typeface="Times-Bold"/>
              </a:rPr>
              <a:t>superheavy</a:t>
            </a:r>
            <a:r>
              <a:rPr lang="en-US" altLang="zh-CN" b="1" dirty="0">
                <a:latin typeface="Times-Bold"/>
              </a:rPr>
              <a:t> element </a:t>
            </a:r>
            <a:r>
              <a:rPr lang="en-US" altLang="zh-CN" b="1" i="1" dirty="0">
                <a:latin typeface="Times-BoldItalic"/>
              </a:rPr>
              <a:t>Z </a:t>
            </a:r>
            <a:r>
              <a:rPr lang="en-US" altLang="zh-CN" b="1" dirty="0">
                <a:latin typeface="MTSYB"/>
              </a:rPr>
              <a:t>= </a:t>
            </a:r>
            <a:r>
              <a:rPr lang="en-US" altLang="zh-CN" b="1" dirty="0">
                <a:latin typeface="Times-Bold"/>
              </a:rPr>
              <a:t>122</a:t>
            </a:r>
            <a:endParaRPr lang="zh-CN" altLang="en-US" b="1" dirty="0"/>
          </a:p>
        </p:txBody>
      </p:sp>
      <p:sp>
        <p:nvSpPr>
          <p:cNvPr id="3" name="矩形 2"/>
          <p:cNvSpPr/>
          <p:nvPr/>
        </p:nvSpPr>
        <p:spPr>
          <a:xfrm>
            <a:off x="2267744" y="692696"/>
            <a:ext cx="3450175" cy="338554"/>
          </a:xfrm>
          <a:prstGeom prst="rect">
            <a:avLst/>
          </a:prstGeom>
        </p:spPr>
        <p:txBody>
          <a:bodyPr wrap="none">
            <a:spAutoFit/>
          </a:bodyPr>
          <a:lstStyle/>
          <a:p>
            <a:r>
              <a:rPr lang="en-US" altLang="zh-CN" sz="1600" dirty="0"/>
              <a:t>PHYSICAL REVIEW C 98, 024308 (2018)</a:t>
            </a:r>
            <a:endParaRPr lang="zh-CN" altLang="en-US" sz="1600" dirty="0"/>
          </a:p>
        </p:txBody>
      </p:sp>
      <p:pic>
        <p:nvPicPr>
          <p:cNvPr id="5" name="图片 4"/>
          <p:cNvPicPr>
            <a:picLocks noChangeAspect="1"/>
          </p:cNvPicPr>
          <p:nvPr/>
        </p:nvPicPr>
        <p:blipFill>
          <a:blip r:embed="rId2"/>
          <a:stretch>
            <a:fillRect/>
          </a:stretch>
        </p:blipFill>
        <p:spPr>
          <a:xfrm>
            <a:off x="457200" y="986368"/>
            <a:ext cx="8686800" cy="4309200"/>
          </a:xfrm>
          <a:prstGeom prst="rect">
            <a:avLst/>
          </a:prstGeom>
        </p:spPr>
      </p:pic>
      <p:sp>
        <p:nvSpPr>
          <p:cNvPr id="6" name="矩形 5"/>
          <p:cNvSpPr/>
          <p:nvPr/>
        </p:nvSpPr>
        <p:spPr>
          <a:xfrm>
            <a:off x="683568" y="2843904"/>
            <a:ext cx="7776864" cy="545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55576" y="4313721"/>
            <a:ext cx="7776864" cy="1008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3"/>
          <a:stretch>
            <a:fillRect/>
          </a:stretch>
        </p:blipFill>
        <p:spPr>
          <a:xfrm>
            <a:off x="30826" y="1772816"/>
            <a:ext cx="9082347" cy="3600401"/>
          </a:xfrm>
          <a:prstGeom prst="rect">
            <a:avLst/>
          </a:prstGeom>
        </p:spPr>
      </p:pic>
      <p:pic>
        <p:nvPicPr>
          <p:cNvPr id="9" name="图片 8"/>
          <p:cNvPicPr>
            <a:picLocks noChangeAspect="1"/>
          </p:cNvPicPr>
          <p:nvPr/>
        </p:nvPicPr>
        <p:blipFill>
          <a:blip r:embed="rId4"/>
          <a:stretch>
            <a:fillRect/>
          </a:stretch>
        </p:blipFill>
        <p:spPr>
          <a:xfrm>
            <a:off x="1547664" y="5494950"/>
            <a:ext cx="5528376" cy="1239665"/>
          </a:xfrm>
          <a:prstGeom prst="rect">
            <a:avLst/>
          </a:prstGeom>
        </p:spPr>
      </p:pic>
    </p:spTree>
    <p:extLst>
      <p:ext uri="{BB962C8B-B14F-4D97-AF65-F5344CB8AC3E}">
        <p14:creationId xmlns:p14="http://schemas.microsoft.com/office/powerpoint/2010/main" val="418772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683568" y="0"/>
            <a:ext cx="7359840" cy="1730520"/>
          </a:xfrm>
          <a:prstGeom prst="rect">
            <a:avLst/>
          </a:prstGeom>
        </p:spPr>
      </p:pic>
      <p:pic>
        <p:nvPicPr>
          <p:cNvPr id="3" name="图片 2"/>
          <p:cNvPicPr>
            <a:picLocks noChangeAspect="1"/>
          </p:cNvPicPr>
          <p:nvPr/>
        </p:nvPicPr>
        <p:blipFill>
          <a:blip r:embed="rId3"/>
          <a:stretch>
            <a:fillRect/>
          </a:stretch>
        </p:blipFill>
        <p:spPr>
          <a:xfrm>
            <a:off x="179512" y="1844824"/>
            <a:ext cx="8686800" cy="3443940"/>
          </a:xfrm>
          <a:prstGeom prst="rect">
            <a:avLst/>
          </a:prstGeom>
        </p:spPr>
      </p:pic>
    </p:spTree>
    <p:extLst>
      <p:ext uri="{BB962C8B-B14F-4D97-AF65-F5344CB8AC3E}">
        <p14:creationId xmlns:p14="http://schemas.microsoft.com/office/powerpoint/2010/main" val="2182662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108520" y="0"/>
            <a:ext cx="3384376" cy="69269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400" b="1" dirty="0">
                <a:solidFill>
                  <a:srgbClr val="C00000"/>
                </a:solidFill>
              </a:rPr>
              <a:t>（</a:t>
            </a:r>
            <a:r>
              <a:rPr lang="en-US" altLang="zh-CN" sz="2400" b="1" dirty="0">
                <a:solidFill>
                  <a:srgbClr val="C00000"/>
                </a:solidFill>
              </a:rPr>
              <a:t>5</a:t>
            </a:r>
            <a:r>
              <a:rPr lang="zh-CN" altLang="en-US" sz="2400" b="1" dirty="0">
                <a:solidFill>
                  <a:srgbClr val="C00000"/>
                </a:solidFill>
              </a:rPr>
              <a:t>）超重核合成实验</a:t>
            </a:r>
          </a:p>
        </p:txBody>
      </p:sp>
      <p:sp>
        <p:nvSpPr>
          <p:cNvPr id="3" name="TextBox 2"/>
          <p:cNvSpPr txBox="1"/>
          <p:nvPr/>
        </p:nvSpPr>
        <p:spPr>
          <a:xfrm>
            <a:off x="611560" y="692696"/>
            <a:ext cx="1664238" cy="369332"/>
          </a:xfrm>
          <a:prstGeom prst="rect">
            <a:avLst/>
          </a:prstGeom>
          <a:noFill/>
        </p:spPr>
        <p:txBody>
          <a:bodyPr wrap="none" rtlCol="0">
            <a:spAutoFit/>
          </a:bodyPr>
          <a:lstStyle/>
          <a:p>
            <a:r>
              <a:rPr lang="zh-CN" altLang="en-US" b="1" dirty="0">
                <a:solidFill>
                  <a:srgbClr val="0000FF"/>
                </a:solidFill>
              </a:rPr>
              <a:t>（</a:t>
            </a:r>
            <a:r>
              <a:rPr lang="en-US" altLang="zh-CN" b="1" dirty="0">
                <a:solidFill>
                  <a:srgbClr val="0000FF"/>
                </a:solidFill>
              </a:rPr>
              <a:t>A)  </a:t>
            </a:r>
            <a:r>
              <a:rPr lang="zh-CN" altLang="en-US" b="1" dirty="0">
                <a:solidFill>
                  <a:srgbClr val="0000FF"/>
                </a:solidFill>
              </a:rPr>
              <a:t>中国兰州</a:t>
            </a:r>
          </a:p>
        </p:txBody>
      </p:sp>
      <p:pic>
        <p:nvPicPr>
          <p:cNvPr id="4" name="Picture 4" descr="实验装置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700808"/>
            <a:ext cx="43576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8"/>
          <p:cNvGrpSpPr>
            <a:grpSpLocks/>
          </p:cNvGrpSpPr>
          <p:nvPr/>
        </p:nvGrpSpPr>
        <p:grpSpPr bwMode="auto">
          <a:xfrm>
            <a:off x="4484688" y="1797348"/>
            <a:ext cx="4659312" cy="3071812"/>
            <a:chOff x="4484688" y="1833563"/>
            <a:chExt cx="4659312" cy="3167062"/>
          </a:xfrm>
        </p:grpSpPr>
        <p:pic>
          <p:nvPicPr>
            <p:cNvPr id="6" name="Picture 8" descr="D:\学术报告素材\HIRFL.jpg"/>
            <p:cNvPicPr>
              <a:picLocks noChangeAspect="1" noChangeArrowheads="1"/>
            </p:cNvPicPr>
            <p:nvPr/>
          </p:nvPicPr>
          <p:blipFill>
            <a:blip r:embed="rId3" cstate="print">
              <a:lum bright="-20000" contrast="30000"/>
              <a:extLst>
                <a:ext uri="{28A0092B-C50C-407E-A947-70E740481C1C}">
                  <a14:useLocalDpi xmlns:a14="http://schemas.microsoft.com/office/drawing/2010/main" val="0"/>
                </a:ext>
              </a:extLst>
            </a:blip>
            <a:srcRect r="16621"/>
            <a:stretch>
              <a:fillRect/>
            </a:stretch>
          </p:blipFill>
          <p:spPr bwMode="auto">
            <a:xfrm>
              <a:off x="4484688" y="1833563"/>
              <a:ext cx="4659312"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8"/>
            <p:cNvSpPr txBox="1">
              <a:spLocks noChangeArrowheads="1"/>
            </p:cNvSpPr>
            <p:nvPr/>
          </p:nvSpPr>
          <p:spPr bwMode="auto">
            <a:xfrm rot="-2821060">
              <a:off x="4632325" y="3084513"/>
              <a:ext cx="766763" cy="338137"/>
            </a:xfrm>
            <a:prstGeom prst="rect">
              <a:avLst/>
            </a:prstGeom>
            <a:solidFill>
              <a:srgbClr val="FFC000">
                <a:alpha val="54901"/>
              </a:srgbClr>
            </a:solidFill>
            <a:ln w="38100">
              <a:solidFill>
                <a:srgbClr val="FF0000"/>
              </a:solidFill>
              <a:prstDash val="sysDash"/>
              <a:miter lim="800000"/>
              <a:headEnd/>
              <a:tailEnd/>
            </a:ln>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1600" b="1">
                  <a:solidFill>
                    <a:srgbClr val="FF0000"/>
                  </a:solidFill>
                </a:rPr>
                <a:t>GFSL</a:t>
              </a:r>
              <a:endParaRPr lang="zh-CN" altLang="en-US" sz="1600" b="1">
                <a:solidFill>
                  <a:srgbClr val="FF0000"/>
                </a:solidFill>
              </a:endParaRPr>
            </a:p>
          </p:txBody>
        </p:sp>
      </p:grpSp>
      <p:sp>
        <p:nvSpPr>
          <p:cNvPr id="9" name="矩形 6"/>
          <p:cNvSpPr>
            <a:spLocks noChangeArrowheads="1"/>
          </p:cNvSpPr>
          <p:nvPr/>
        </p:nvSpPr>
        <p:spPr bwMode="auto">
          <a:xfrm>
            <a:off x="142875" y="5072063"/>
            <a:ext cx="4313238" cy="369887"/>
          </a:xfrm>
          <a:prstGeom prst="rect">
            <a:avLst/>
          </a:prstGeom>
          <a:noFill/>
          <a:ln w="9525">
            <a:noFill/>
            <a:miter lim="800000"/>
            <a:headEnd/>
            <a:tailEnd/>
          </a:ln>
        </p:spPr>
        <p:txBody>
          <a:bodyPr wrap="none">
            <a:spAutoFit/>
          </a:bodyPr>
          <a:lstStyle/>
          <a:p>
            <a:pPr fontAlgn="base">
              <a:spcBef>
                <a:spcPct val="0"/>
              </a:spcBef>
              <a:spcAft>
                <a:spcPct val="0"/>
              </a:spcAft>
              <a:defRPr/>
            </a:pPr>
            <a:r>
              <a:rPr lang="en-US" altLang="zh-CN" b="1" dirty="0">
                <a:solidFill>
                  <a:srgbClr val="163794"/>
                </a:solidFill>
                <a:latin typeface="Arial"/>
                <a:ea typeface="黑体" pitchFamily="2" charset="-122"/>
              </a:rPr>
              <a:t>Gas-filled recoil separator in Lanzhou</a:t>
            </a:r>
            <a:endParaRPr lang="zh-CN" altLang="en-US" b="1" dirty="0">
              <a:solidFill>
                <a:srgbClr val="163794"/>
              </a:solidFill>
              <a:latin typeface="Arial"/>
              <a:ea typeface="黑体" pitchFamily="2" charset="-122"/>
            </a:endParaRPr>
          </a:p>
        </p:txBody>
      </p:sp>
      <p:sp>
        <p:nvSpPr>
          <p:cNvPr id="10" name="矩形 9"/>
          <p:cNvSpPr/>
          <p:nvPr/>
        </p:nvSpPr>
        <p:spPr>
          <a:xfrm>
            <a:off x="6000750" y="5072063"/>
            <a:ext cx="1428750" cy="369887"/>
          </a:xfrm>
          <a:prstGeom prst="rect">
            <a:avLst/>
          </a:prstGeom>
        </p:spPr>
        <p:txBody>
          <a:bodyPr wrap="none">
            <a:spAutoFit/>
          </a:bodyPr>
          <a:lstStyle/>
          <a:p>
            <a:pPr fontAlgn="base">
              <a:spcBef>
                <a:spcPct val="0"/>
              </a:spcBef>
              <a:spcAft>
                <a:spcPct val="0"/>
              </a:spcAft>
              <a:defRPr/>
            </a:pPr>
            <a:r>
              <a:rPr lang="en-US" altLang="zh-CN" b="1" dirty="0">
                <a:solidFill>
                  <a:srgbClr val="163794"/>
                </a:solidFill>
                <a:latin typeface="Arial" charset="0"/>
              </a:rPr>
              <a:t>HIRFL-CSR</a:t>
            </a:r>
            <a:endParaRPr lang="zh-CN" altLang="en-US" b="1" dirty="0">
              <a:solidFill>
                <a:srgbClr val="163794"/>
              </a:solidFill>
              <a:latin typeface="Arial" charset="0"/>
            </a:endParaRPr>
          </a:p>
        </p:txBody>
      </p:sp>
      <p:pic>
        <p:nvPicPr>
          <p:cNvPr id="1026" name="Picture 2" descr="D:\document\学术报告\2016\兰州近物所青促会\甘再国.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35046"/>
            <a:ext cx="1008112" cy="143765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60232" y="814372"/>
            <a:ext cx="2339102" cy="584775"/>
          </a:xfrm>
          <a:prstGeom prst="rect">
            <a:avLst/>
          </a:prstGeom>
          <a:noFill/>
        </p:spPr>
        <p:txBody>
          <a:bodyPr wrap="none" rtlCol="0">
            <a:spAutoFit/>
          </a:bodyPr>
          <a:lstStyle/>
          <a:p>
            <a:r>
              <a:rPr lang="zh-CN" altLang="en-US" b="1" dirty="0">
                <a:solidFill>
                  <a:prstClr val="black"/>
                </a:solidFill>
              </a:rPr>
              <a:t>甘再国</a:t>
            </a:r>
            <a:endParaRPr lang="en-US" altLang="zh-CN" b="1" dirty="0">
              <a:solidFill>
                <a:prstClr val="black"/>
              </a:solidFill>
            </a:endParaRPr>
          </a:p>
          <a:p>
            <a:r>
              <a:rPr lang="zh-CN" altLang="en-US" sz="1400" b="1" dirty="0">
                <a:solidFill>
                  <a:prstClr val="black"/>
                </a:solidFill>
              </a:rPr>
              <a:t>中科院近物所超重核研究组</a:t>
            </a:r>
          </a:p>
        </p:txBody>
      </p:sp>
    </p:spTree>
    <p:extLst>
      <p:ext uri="{BB962C8B-B14F-4D97-AF65-F5344CB8AC3E}">
        <p14:creationId xmlns:p14="http://schemas.microsoft.com/office/powerpoint/2010/main" val="1259431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a:grpSpLocks/>
          </p:cNvGrpSpPr>
          <p:nvPr/>
        </p:nvGrpSpPr>
        <p:grpSpPr bwMode="auto">
          <a:xfrm>
            <a:off x="4678238" y="548680"/>
            <a:ext cx="4286250" cy="5000625"/>
            <a:chOff x="214282" y="1646586"/>
            <a:chExt cx="3643338" cy="4282744"/>
          </a:xfrm>
        </p:grpSpPr>
        <p:pic>
          <p:nvPicPr>
            <p:cNvPr id="3" name="Picture 3" descr="D:\my paper\研究生学术论坛报告2011\Ds2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282" y="2003776"/>
              <a:ext cx="3643338" cy="3925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909215" y="1646586"/>
              <a:ext cx="2693371" cy="346698"/>
            </a:xfrm>
            <a:prstGeom prst="rect">
              <a:avLst/>
            </a:prstGeom>
          </p:spPr>
          <p:txBody>
            <a:bodyPr>
              <a:spAutoFit/>
            </a:bodyPr>
            <a:lstStyle/>
            <a:p>
              <a:pPr fontAlgn="base">
                <a:spcBef>
                  <a:spcPct val="0"/>
                </a:spcBef>
                <a:spcAft>
                  <a:spcPct val="0"/>
                </a:spcAft>
                <a:defRPr/>
              </a:pPr>
              <a:r>
                <a:rPr lang="en-US" altLang="zh-CN" sz="2000" b="1" kern="0" baseline="30000" dirty="0">
                  <a:solidFill>
                    <a:srgbClr val="0070C0"/>
                  </a:solidFill>
                  <a:latin typeface="Times New Roman" pitchFamily="18" charset="0"/>
                  <a:cs typeface="Times New Roman" pitchFamily="18" charset="0"/>
                </a:rPr>
                <a:t>208</a:t>
              </a:r>
              <a:r>
                <a:rPr lang="en-US" altLang="zh-CN" sz="2000" b="1" kern="0" dirty="0">
                  <a:solidFill>
                    <a:srgbClr val="0070C0"/>
                  </a:solidFill>
                  <a:latin typeface="Times New Roman" pitchFamily="18" charset="0"/>
                  <a:cs typeface="Times New Roman" pitchFamily="18" charset="0"/>
                </a:rPr>
                <a:t>Pb(</a:t>
              </a:r>
              <a:r>
                <a:rPr lang="en-US" altLang="zh-CN" sz="2000" b="1" kern="0" baseline="30000" dirty="0">
                  <a:solidFill>
                    <a:srgbClr val="0070C0"/>
                  </a:solidFill>
                  <a:latin typeface="Times New Roman" pitchFamily="18" charset="0"/>
                  <a:cs typeface="Times New Roman" pitchFamily="18" charset="0"/>
                </a:rPr>
                <a:t>64</a:t>
              </a:r>
              <a:r>
                <a:rPr lang="en-US" altLang="zh-CN" sz="2000" b="1" kern="0" dirty="0">
                  <a:solidFill>
                    <a:srgbClr val="0070C0"/>
                  </a:solidFill>
                  <a:latin typeface="Times New Roman" pitchFamily="18" charset="0"/>
                  <a:cs typeface="Times New Roman" pitchFamily="18" charset="0"/>
                </a:rPr>
                <a:t>Ni, </a:t>
              </a:r>
              <a:r>
                <a:rPr lang="en-US" altLang="zh-CN" sz="2000" b="1" i="1" kern="0" dirty="0">
                  <a:solidFill>
                    <a:srgbClr val="0070C0"/>
                  </a:solidFill>
                  <a:latin typeface="Times New Roman" pitchFamily="18" charset="0"/>
                  <a:cs typeface="Times New Roman" pitchFamily="18" charset="0"/>
                </a:rPr>
                <a:t>n</a:t>
              </a:r>
              <a:r>
                <a:rPr lang="en-US" altLang="zh-CN" sz="2000" b="1" kern="0" dirty="0">
                  <a:solidFill>
                    <a:srgbClr val="0070C0"/>
                  </a:solidFill>
                  <a:latin typeface="Times New Roman" pitchFamily="18" charset="0"/>
                  <a:cs typeface="Times New Roman" pitchFamily="18" charset="0"/>
                </a:rPr>
                <a:t>)</a:t>
              </a:r>
              <a:r>
                <a:rPr lang="en-US" altLang="zh-CN" sz="2000" b="1" kern="0" baseline="30000" dirty="0">
                  <a:solidFill>
                    <a:srgbClr val="0070C0"/>
                  </a:solidFill>
                  <a:latin typeface="Times New Roman" pitchFamily="18" charset="0"/>
                  <a:cs typeface="Times New Roman" pitchFamily="18" charset="0"/>
                </a:rPr>
                <a:t>271</a:t>
              </a:r>
              <a:r>
                <a:rPr lang="en-US" altLang="zh-CN" sz="2000" b="1" kern="0" dirty="0">
                  <a:solidFill>
                    <a:srgbClr val="0070C0"/>
                  </a:solidFill>
                  <a:latin typeface="Times New Roman" pitchFamily="18" charset="0"/>
                  <a:cs typeface="Times New Roman" pitchFamily="18" charset="0"/>
                </a:rPr>
                <a:t>Ds (Z=110) </a:t>
              </a:r>
              <a:endParaRPr lang="zh-CN" altLang="en-US" sz="1200" dirty="0">
                <a:solidFill>
                  <a:srgbClr val="0070C0"/>
                </a:solidFill>
                <a:latin typeface="Arial" charset="0"/>
              </a:endParaRPr>
            </a:p>
          </p:txBody>
        </p:sp>
      </p:grpSp>
      <p:sp>
        <p:nvSpPr>
          <p:cNvPr id="5" name="TextBox 4"/>
          <p:cNvSpPr txBox="1"/>
          <p:nvPr/>
        </p:nvSpPr>
        <p:spPr>
          <a:xfrm>
            <a:off x="1964879" y="5598987"/>
            <a:ext cx="4979248" cy="461665"/>
          </a:xfrm>
          <a:prstGeom prst="rect">
            <a:avLst/>
          </a:prstGeom>
          <a:noFill/>
        </p:spPr>
        <p:txBody>
          <a:bodyPr wrap="none" rtlCol="0">
            <a:spAutoFit/>
          </a:bodyPr>
          <a:lstStyle/>
          <a:p>
            <a:r>
              <a:rPr lang="zh-CN" altLang="en-US" sz="2400" b="1" dirty="0">
                <a:solidFill>
                  <a:srgbClr val="0000FF"/>
                </a:solidFill>
              </a:rPr>
              <a:t>已经合成</a:t>
            </a:r>
            <a:r>
              <a:rPr lang="en-US" altLang="zh-CN" sz="2400" b="1" dirty="0">
                <a:solidFill>
                  <a:srgbClr val="0000FF"/>
                </a:solidFill>
              </a:rPr>
              <a:t>Z=105</a:t>
            </a:r>
            <a:r>
              <a:rPr lang="zh-CN" altLang="en-US" sz="2400" b="1" dirty="0">
                <a:solidFill>
                  <a:srgbClr val="0000FF"/>
                </a:solidFill>
              </a:rPr>
              <a:t>、</a:t>
            </a:r>
            <a:r>
              <a:rPr lang="en-US" altLang="zh-CN" sz="2400" b="1" dirty="0">
                <a:solidFill>
                  <a:srgbClr val="0000FF"/>
                </a:solidFill>
              </a:rPr>
              <a:t>107</a:t>
            </a:r>
            <a:r>
              <a:rPr lang="zh-CN" altLang="en-US" sz="2400" b="1" dirty="0">
                <a:solidFill>
                  <a:srgbClr val="0000FF"/>
                </a:solidFill>
              </a:rPr>
              <a:t>、</a:t>
            </a:r>
            <a:r>
              <a:rPr lang="en-US" altLang="zh-CN" sz="2400" b="1" dirty="0">
                <a:solidFill>
                  <a:srgbClr val="0000FF"/>
                </a:solidFill>
              </a:rPr>
              <a:t>110</a:t>
            </a:r>
            <a:r>
              <a:rPr lang="zh-CN" altLang="en-US" sz="2400" b="1" dirty="0">
                <a:solidFill>
                  <a:srgbClr val="0000FF"/>
                </a:solidFill>
              </a:rPr>
              <a:t>号超重核</a:t>
            </a:r>
          </a:p>
        </p:txBody>
      </p:sp>
      <p:grpSp>
        <p:nvGrpSpPr>
          <p:cNvPr id="6" name="组合 33"/>
          <p:cNvGrpSpPr>
            <a:grpSpLocks/>
          </p:cNvGrpSpPr>
          <p:nvPr/>
        </p:nvGrpSpPr>
        <p:grpSpPr bwMode="auto">
          <a:xfrm>
            <a:off x="107504" y="1124744"/>
            <a:ext cx="6429375" cy="2095500"/>
            <a:chOff x="1643042" y="1416594"/>
            <a:chExt cx="6429420" cy="2095986"/>
          </a:xfrm>
        </p:grpSpPr>
        <p:sp>
          <p:nvSpPr>
            <p:cNvPr id="7" name="右箭头 6"/>
            <p:cNvSpPr/>
            <p:nvPr/>
          </p:nvSpPr>
          <p:spPr>
            <a:xfrm>
              <a:off x="1714479" y="2358199"/>
              <a:ext cx="857256" cy="427137"/>
            </a:xfrm>
            <a:prstGeom prst="rightArrow">
              <a:avLst/>
            </a:prstGeom>
            <a:solidFill>
              <a:srgbClr val="E68900"/>
            </a:solidFill>
            <a:ln w="25400" cap="flat" cmpd="sng" algn="ctr">
              <a:solidFill>
                <a:srgbClr val="009999"/>
              </a:solidFill>
              <a:prstDash val="solid"/>
            </a:ln>
            <a:effectLst/>
          </p:spPr>
          <p:txBody>
            <a:bodyPr anchor="ctr"/>
            <a:lstStyle/>
            <a:p>
              <a:pPr algn="ctr" fontAlgn="base">
                <a:spcBef>
                  <a:spcPct val="0"/>
                </a:spcBef>
                <a:spcAft>
                  <a:spcPct val="0"/>
                </a:spcAft>
                <a:defRPr/>
              </a:pPr>
              <a:endParaRPr lang="zh-CN" altLang="en-US" kern="0">
                <a:solidFill>
                  <a:srgbClr val="FFFFFF"/>
                </a:solidFill>
                <a:latin typeface="Arial"/>
              </a:endParaRPr>
            </a:p>
          </p:txBody>
        </p:sp>
        <p:sp>
          <p:nvSpPr>
            <p:cNvPr id="8" name="矩形 7"/>
            <p:cNvSpPr/>
            <p:nvPr/>
          </p:nvSpPr>
          <p:spPr>
            <a:xfrm>
              <a:off x="2643174" y="2369315"/>
              <a:ext cx="71437" cy="500178"/>
            </a:xfrm>
            <a:prstGeom prst="rect">
              <a:avLst/>
            </a:prstGeom>
            <a:solidFill>
              <a:srgbClr val="7030A0"/>
            </a:solidFill>
            <a:ln w="25400" cap="flat" cmpd="sng" algn="ctr">
              <a:solidFill>
                <a:srgbClr val="009999">
                  <a:shade val="50000"/>
                </a:srgbClr>
              </a:solidFill>
              <a:prstDash val="solid"/>
            </a:ln>
            <a:effectLst/>
          </p:spPr>
          <p:txBody>
            <a:bodyPr anchor="ctr"/>
            <a:lstStyle/>
            <a:p>
              <a:pPr algn="ctr" fontAlgn="base">
                <a:spcBef>
                  <a:spcPct val="0"/>
                </a:spcBef>
                <a:spcAft>
                  <a:spcPct val="0"/>
                </a:spcAft>
                <a:defRPr/>
              </a:pPr>
              <a:endParaRPr lang="zh-CN" altLang="en-US" kern="0">
                <a:solidFill>
                  <a:srgbClr val="FFFFFF"/>
                </a:solidFill>
                <a:latin typeface="Arial"/>
              </a:endParaRPr>
            </a:p>
          </p:txBody>
        </p:sp>
        <p:sp>
          <p:nvSpPr>
            <p:cNvPr id="9" name="矩形 8"/>
            <p:cNvSpPr/>
            <p:nvPr/>
          </p:nvSpPr>
          <p:spPr>
            <a:xfrm>
              <a:off x="2929496" y="1929475"/>
              <a:ext cx="1857388" cy="1427494"/>
            </a:xfrm>
            <a:prstGeom prst="rect">
              <a:avLst/>
            </a:prstGeom>
            <a:solidFill>
              <a:srgbClr val="FFFF00">
                <a:alpha val="44000"/>
              </a:srgbClr>
            </a:solidFill>
            <a:ln w="25400" cap="flat" cmpd="sng" algn="ctr">
              <a:solidFill>
                <a:srgbClr val="009999">
                  <a:shade val="50000"/>
                </a:srgbClr>
              </a:solidFill>
              <a:prstDash val="solid"/>
            </a:ln>
            <a:effectLst/>
          </p:spPr>
          <p:txBody>
            <a:bodyPr anchor="ctr"/>
            <a:lstStyle/>
            <a:p>
              <a:pPr algn="ctr" fontAlgn="base">
                <a:spcBef>
                  <a:spcPct val="0"/>
                </a:spcBef>
                <a:spcAft>
                  <a:spcPct val="0"/>
                </a:spcAft>
                <a:defRPr/>
              </a:pPr>
              <a:endParaRPr lang="zh-CN" altLang="en-US" kern="0">
                <a:solidFill>
                  <a:srgbClr val="FFFFFF"/>
                </a:solidFill>
                <a:latin typeface="Arial"/>
              </a:endParaRPr>
            </a:p>
          </p:txBody>
        </p:sp>
        <p:sp>
          <p:nvSpPr>
            <p:cNvPr id="10" name="圆角右箭头 9"/>
            <p:cNvSpPr/>
            <p:nvPr/>
          </p:nvSpPr>
          <p:spPr>
            <a:xfrm rot="5400000">
              <a:off x="3500350" y="2571054"/>
              <a:ext cx="714541" cy="714380"/>
            </a:xfrm>
            <a:prstGeom prst="bentArrow">
              <a:avLst>
                <a:gd name="adj1" fmla="val 26663"/>
                <a:gd name="adj2" fmla="val 26662"/>
                <a:gd name="adj3" fmla="val 43286"/>
                <a:gd name="adj4" fmla="val 32114"/>
              </a:avLst>
            </a:prstGeom>
            <a:solidFill>
              <a:srgbClr val="E68900"/>
            </a:solidFill>
            <a:ln w="25400" cap="flat" cmpd="sng" algn="ctr">
              <a:solidFill>
                <a:srgbClr val="009999">
                  <a:shade val="50000"/>
                </a:srgbClr>
              </a:solidFill>
              <a:prstDash val="solid"/>
            </a:ln>
            <a:effectLst/>
          </p:spPr>
          <p:txBody>
            <a:bodyPr anchor="ctr"/>
            <a:lstStyle/>
            <a:p>
              <a:pPr algn="ctr" fontAlgn="base">
                <a:spcBef>
                  <a:spcPct val="0"/>
                </a:spcBef>
                <a:spcAft>
                  <a:spcPct val="0"/>
                </a:spcAft>
                <a:defRPr/>
              </a:pPr>
              <a:endParaRPr lang="zh-CN" altLang="en-US" kern="0">
                <a:solidFill>
                  <a:srgbClr val="163794"/>
                </a:solidFill>
                <a:latin typeface="Arial"/>
              </a:endParaRPr>
            </a:p>
          </p:txBody>
        </p:sp>
        <p:sp>
          <p:nvSpPr>
            <p:cNvPr id="11" name="右箭头 10"/>
            <p:cNvSpPr/>
            <p:nvPr/>
          </p:nvSpPr>
          <p:spPr>
            <a:xfrm>
              <a:off x="4929190" y="2358199"/>
              <a:ext cx="785817" cy="427137"/>
            </a:xfrm>
            <a:prstGeom prst="rightArrow">
              <a:avLst/>
            </a:prstGeom>
            <a:solidFill>
              <a:srgbClr val="92D050"/>
            </a:solidFill>
            <a:ln w="25400" cap="flat" cmpd="sng" algn="ctr">
              <a:solidFill>
                <a:srgbClr val="0070C0"/>
              </a:solidFill>
              <a:prstDash val="solid"/>
            </a:ln>
            <a:effectLst/>
          </p:spPr>
          <p:txBody>
            <a:bodyPr anchor="ctr"/>
            <a:lstStyle/>
            <a:p>
              <a:pPr algn="ctr" fontAlgn="base">
                <a:spcBef>
                  <a:spcPct val="0"/>
                </a:spcBef>
                <a:spcAft>
                  <a:spcPct val="0"/>
                </a:spcAft>
                <a:defRPr/>
              </a:pPr>
              <a:endParaRPr lang="zh-CN" altLang="en-US" kern="0">
                <a:solidFill>
                  <a:srgbClr val="FFFFFF"/>
                </a:solidFill>
                <a:latin typeface="Arial"/>
              </a:endParaRPr>
            </a:p>
          </p:txBody>
        </p:sp>
        <p:sp>
          <p:nvSpPr>
            <p:cNvPr id="12" name="矩形 11"/>
            <p:cNvSpPr/>
            <p:nvPr/>
          </p:nvSpPr>
          <p:spPr>
            <a:xfrm>
              <a:off x="5857883" y="1786567"/>
              <a:ext cx="857256" cy="1713310"/>
            </a:xfrm>
            <a:prstGeom prst="rect">
              <a:avLst/>
            </a:prstGeom>
            <a:solidFill>
              <a:srgbClr val="009999">
                <a:lumMod val="20000"/>
                <a:lumOff val="80000"/>
              </a:srgbClr>
            </a:solidFill>
            <a:ln w="25400" cap="flat" cmpd="sng" algn="ctr">
              <a:solidFill>
                <a:srgbClr val="000000"/>
              </a:solidFill>
              <a:prstDash val="solid"/>
            </a:ln>
            <a:effectLst/>
          </p:spPr>
          <p:txBody>
            <a:bodyPr anchor="ctr"/>
            <a:lstStyle/>
            <a:p>
              <a:pPr algn="ctr" fontAlgn="base">
                <a:spcBef>
                  <a:spcPct val="0"/>
                </a:spcBef>
                <a:spcAft>
                  <a:spcPct val="0"/>
                </a:spcAft>
                <a:defRPr/>
              </a:pPr>
              <a:endParaRPr lang="zh-CN" altLang="en-US" kern="0" dirty="0">
                <a:solidFill>
                  <a:srgbClr val="FFFFFF"/>
                </a:solidFill>
                <a:latin typeface="Arial"/>
              </a:endParaRPr>
            </a:p>
          </p:txBody>
        </p:sp>
        <p:sp>
          <p:nvSpPr>
            <p:cNvPr id="13" name="矩形 12"/>
            <p:cNvSpPr/>
            <p:nvPr/>
          </p:nvSpPr>
          <p:spPr>
            <a:xfrm>
              <a:off x="7072330" y="1786567"/>
              <a:ext cx="142876" cy="1713310"/>
            </a:xfrm>
            <a:prstGeom prst="rect">
              <a:avLst/>
            </a:prstGeom>
            <a:solidFill>
              <a:srgbClr val="03730E">
                <a:alpha val="49000"/>
              </a:srgbClr>
            </a:solidFill>
            <a:ln w="25400" cap="flat" cmpd="sng" algn="ctr">
              <a:solidFill>
                <a:srgbClr val="009999">
                  <a:shade val="50000"/>
                </a:srgbClr>
              </a:solidFill>
              <a:prstDash val="solid"/>
            </a:ln>
            <a:effectLst/>
          </p:spPr>
          <p:txBody>
            <a:bodyPr anchor="ctr"/>
            <a:lstStyle/>
            <a:p>
              <a:pPr algn="ctr" fontAlgn="base">
                <a:spcBef>
                  <a:spcPct val="0"/>
                </a:spcBef>
                <a:spcAft>
                  <a:spcPct val="0"/>
                </a:spcAft>
                <a:defRPr/>
              </a:pPr>
              <a:endParaRPr lang="zh-CN" altLang="en-US" kern="0">
                <a:solidFill>
                  <a:srgbClr val="FFFFFF"/>
                </a:solidFill>
                <a:latin typeface="Arial"/>
              </a:endParaRPr>
            </a:p>
          </p:txBody>
        </p:sp>
        <p:sp>
          <p:nvSpPr>
            <p:cNvPr id="14" name="椭圆 13"/>
            <p:cNvSpPr/>
            <p:nvPr/>
          </p:nvSpPr>
          <p:spPr>
            <a:xfrm>
              <a:off x="5929322" y="2499520"/>
              <a:ext cx="142876" cy="142908"/>
            </a:xfrm>
            <a:prstGeom prst="ellipse">
              <a:avLst/>
            </a:prstGeom>
            <a:solidFill>
              <a:srgbClr val="FF0000"/>
            </a:solidFill>
            <a:ln w="25400" cap="flat" cmpd="sng" algn="ctr">
              <a:solidFill>
                <a:srgbClr val="009999">
                  <a:shade val="50000"/>
                </a:srgbClr>
              </a:solidFill>
              <a:prstDash val="solid"/>
            </a:ln>
            <a:effectLst/>
          </p:spPr>
          <p:txBody>
            <a:bodyPr anchor="ctr"/>
            <a:lstStyle/>
            <a:p>
              <a:pPr algn="ctr" fontAlgn="base">
                <a:spcBef>
                  <a:spcPct val="0"/>
                </a:spcBef>
                <a:spcAft>
                  <a:spcPct val="0"/>
                </a:spcAft>
                <a:defRPr/>
              </a:pPr>
              <a:endParaRPr lang="zh-CN" altLang="en-US" kern="0">
                <a:solidFill>
                  <a:srgbClr val="FFFFFF"/>
                </a:solidFill>
                <a:latin typeface="Arial"/>
              </a:endParaRPr>
            </a:p>
          </p:txBody>
        </p:sp>
        <p:sp>
          <p:nvSpPr>
            <p:cNvPr id="15" name="弧形 14"/>
            <p:cNvSpPr/>
            <p:nvPr/>
          </p:nvSpPr>
          <p:spPr>
            <a:xfrm>
              <a:off x="5500694" y="2143838"/>
              <a:ext cx="857256" cy="855860"/>
            </a:xfrm>
            <a:prstGeom prst="arc">
              <a:avLst>
                <a:gd name="adj1" fmla="val 15509708"/>
                <a:gd name="adj2" fmla="val 6111218"/>
              </a:avLst>
            </a:prstGeom>
            <a:noFill/>
            <a:ln w="38100" cap="flat" cmpd="sng" algn="ctr">
              <a:solidFill>
                <a:srgbClr val="FF0000"/>
              </a:solidFill>
              <a:prstDash val="solid"/>
            </a:ln>
            <a:effectLst/>
          </p:spPr>
          <p:txBody>
            <a:bodyPr anchor="ctr"/>
            <a:lstStyle/>
            <a:p>
              <a:pPr algn="ctr" fontAlgn="base">
                <a:spcBef>
                  <a:spcPct val="0"/>
                </a:spcBef>
                <a:spcAft>
                  <a:spcPct val="0"/>
                </a:spcAft>
                <a:defRPr/>
              </a:pPr>
              <a:endParaRPr lang="zh-CN" altLang="en-US" kern="0">
                <a:solidFill>
                  <a:srgbClr val="163794"/>
                </a:solidFill>
                <a:latin typeface="Arial"/>
              </a:endParaRPr>
            </a:p>
          </p:txBody>
        </p:sp>
        <p:sp>
          <p:nvSpPr>
            <p:cNvPr id="16" name="TextBox 15"/>
            <p:cNvSpPr txBox="1">
              <a:spLocks noChangeArrowheads="1"/>
            </p:cNvSpPr>
            <p:nvPr/>
          </p:nvSpPr>
          <p:spPr bwMode="auto">
            <a:xfrm>
              <a:off x="2428843" y="2012034"/>
              <a:ext cx="6429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defRPr/>
              </a:pPr>
              <a:r>
                <a:rPr lang="zh-CN" altLang="en-US" b="1" kern="0">
                  <a:solidFill>
                    <a:srgbClr val="163794"/>
                  </a:solidFill>
                </a:rPr>
                <a:t>靶</a:t>
              </a:r>
            </a:p>
          </p:txBody>
        </p:sp>
        <p:sp>
          <p:nvSpPr>
            <p:cNvPr id="17" name="TextBox 16"/>
            <p:cNvSpPr txBox="1">
              <a:spLocks noChangeArrowheads="1"/>
            </p:cNvSpPr>
            <p:nvPr/>
          </p:nvSpPr>
          <p:spPr bwMode="auto">
            <a:xfrm>
              <a:off x="3071802" y="1559470"/>
              <a:ext cx="1857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defRPr/>
              </a:pPr>
              <a:r>
                <a:rPr lang="zh-CN" altLang="en-US" b="1" kern="0" dirty="0">
                  <a:solidFill>
                    <a:srgbClr val="163794"/>
                  </a:solidFill>
                </a:rPr>
                <a:t>充气反冲谱仪</a:t>
              </a:r>
            </a:p>
          </p:txBody>
        </p:sp>
        <p:sp>
          <p:nvSpPr>
            <p:cNvPr id="18" name="TextBox 18"/>
            <p:cNvSpPr txBox="1">
              <a:spLocks noChangeArrowheads="1"/>
            </p:cNvSpPr>
            <p:nvPr/>
          </p:nvSpPr>
          <p:spPr bwMode="auto">
            <a:xfrm>
              <a:off x="4929190" y="1785926"/>
              <a:ext cx="7858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defRPr/>
              </a:pPr>
              <a:r>
                <a:rPr lang="zh-CN" altLang="en-US" b="1" kern="0">
                  <a:solidFill>
                    <a:srgbClr val="163794"/>
                  </a:solidFill>
                </a:rPr>
                <a:t>蒸发余核</a:t>
              </a:r>
            </a:p>
          </p:txBody>
        </p:sp>
        <p:sp>
          <p:nvSpPr>
            <p:cNvPr id="19" name="TextBox 19"/>
            <p:cNvSpPr txBox="1">
              <a:spLocks noChangeArrowheads="1"/>
            </p:cNvSpPr>
            <p:nvPr/>
          </p:nvSpPr>
          <p:spPr bwMode="auto">
            <a:xfrm>
              <a:off x="5715008" y="1416594"/>
              <a:ext cx="20002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defRPr/>
              </a:pPr>
              <a:r>
                <a:rPr lang="zh-CN" altLang="en-US" b="1" kern="0">
                  <a:solidFill>
                    <a:srgbClr val="163794"/>
                  </a:solidFill>
                </a:rPr>
                <a:t>焦平面探测器</a:t>
              </a:r>
            </a:p>
          </p:txBody>
        </p:sp>
        <p:cxnSp>
          <p:nvCxnSpPr>
            <p:cNvPr id="20" name="直接箭头连接符 19"/>
            <p:cNvCxnSpPr/>
            <p:nvPr/>
          </p:nvCxnSpPr>
          <p:spPr>
            <a:xfrm rot="5400000" flipH="1" flipV="1">
              <a:off x="5858632" y="2306607"/>
              <a:ext cx="406494" cy="122239"/>
            </a:xfrm>
            <a:prstGeom prst="straightConnector1">
              <a:avLst/>
            </a:prstGeom>
            <a:noFill/>
            <a:ln w="38100" cap="flat" cmpd="sng" algn="ctr">
              <a:solidFill>
                <a:srgbClr val="FF0000"/>
              </a:solidFill>
              <a:prstDash val="solid"/>
              <a:tailEnd type="triangle"/>
            </a:ln>
            <a:effectLst/>
          </p:spPr>
        </p:cxnSp>
        <p:sp>
          <p:nvSpPr>
            <p:cNvPr id="21" name="TextBox 23"/>
            <p:cNvSpPr txBox="1">
              <a:spLocks noChangeArrowheads="1"/>
            </p:cNvSpPr>
            <p:nvPr/>
          </p:nvSpPr>
          <p:spPr bwMode="auto">
            <a:xfrm>
              <a:off x="1643042" y="2071678"/>
              <a:ext cx="7858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defRPr/>
              </a:pPr>
              <a:r>
                <a:rPr lang="zh-CN" altLang="en-US" b="1" kern="0">
                  <a:solidFill>
                    <a:srgbClr val="163794"/>
                  </a:solidFill>
                </a:rPr>
                <a:t>束流</a:t>
              </a:r>
            </a:p>
          </p:txBody>
        </p:sp>
        <p:sp>
          <p:nvSpPr>
            <p:cNvPr id="22" name="TextBox 24"/>
            <p:cNvSpPr txBox="1">
              <a:spLocks noChangeArrowheads="1"/>
            </p:cNvSpPr>
            <p:nvPr/>
          </p:nvSpPr>
          <p:spPr bwMode="auto">
            <a:xfrm>
              <a:off x="5929322" y="3143248"/>
              <a:ext cx="8572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defRPr/>
              </a:pPr>
              <a:r>
                <a:rPr lang="en-US" altLang="zh-CN" b="1" kern="0">
                  <a:solidFill>
                    <a:srgbClr val="163794"/>
                  </a:solidFill>
                </a:rPr>
                <a:t>PSD</a:t>
              </a:r>
              <a:endParaRPr lang="zh-CN" altLang="en-US" b="1" kern="0">
                <a:solidFill>
                  <a:srgbClr val="163794"/>
                </a:solidFill>
              </a:endParaRPr>
            </a:p>
          </p:txBody>
        </p:sp>
        <p:sp>
          <p:nvSpPr>
            <p:cNvPr id="23" name="TextBox 25"/>
            <p:cNvSpPr txBox="1">
              <a:spLocks noChangeArrowheads="1"/>
            </p:cNvSpPr>
            <p:nvPr/>
          </p:nvSpPr>
          <p:spPr bwMode="auto">
            <a:xfrm>
              <a:off x="7215206" y="3143248"/>
              <a:ext cx="8572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defRPr/>
              </a:pPr>
              <a:r>
                <a:rPr lang="en-US" altLang="zh-CN" b="1" kern="0">
                  <a:solidFill>
                    <a:srgbClr val="163794"/>
                  </a:solidFill>
                </a:rPr>
                <a:t>Veto</a:t>
              </a:r>
              <a:endParaRPr lang="zh-CN" altLang="en-US" b="1" kern="0">
                <a:solidFill>
                  <a:srgbClr val="163794"/>
                </a:solidFill>
              </a:endParaRPr>
            </a:p>
          </p:txBody>
        </p:sp>
        <p:cxnSp>
          <p:nvCxnSpPr>
            <p:cNvPr id="24" name="直接箭头连接符 23"/>
            <p:cNvCxnSpPr/>
            <p:nvPr/>
          </p:nvCxnSpPr>
          <p:spPr>
            <a:xfrm rot="10800000" flipH="1">
              <a:off x="5000627" y="2561446"/>
              <a:ext cx="642943" cy="1588"/>
            </a:xfrm>
            <a:prstGeom prst="straightConnector1">
              <a:avLst/>
            </a:prstGeom>
            <a:noFill/>
            <a:ln w="38100" cap="flat" cmpd="sng" algn="ctr">
              <a:solidFill>
                <a:srgbClr val="000000"/>
              </a:solidFill>
              <a:prstDash val="solid"/>
              <a:tailEnd type="triangle"/>
            </a:ln>
            <a:effectLst/>
          </p:spPr>
        </p:cxnSp>
        <p:cxnSp>
          <p:nvCxnSpPr>
            <p:cNvPr id="25" name="直接箭头连接符 24"/>
            <p:cNvCxnSpPr/>
            <p:nvPr/>
          </p:nvCxnSpPr>
          <p:spPr>
            <a:xfrm flipV="1">
              <a:off x="6715139" y="2570974"/>
              <a:ext cx="357191" cy="11116"/>
            </a:xfrm>
            <a:prstGeom prst="straightConnector1">
              <a:avLst/>
            </a:prstGeom>
            <a:noFill/>
            <a:ln w="38100" cap="flat" cmpd="sng" algn="ctr">
              <a:solidFill>
                <a:srgbClr val="000000"/>
              </a:solidFill>
              <a:prstDash val="solid"/>
              <a:tailEnd type="triangle"/>
            </a:ln>
            <a:effectLst/>
          </p:spPr>
        </p:cxnSp>
        <p:sp>
          <p:nvSpPr>
            <p:cNvPr id="26" name="TextBox 32"/>
            <p:cNvSpPr txBox="1">
              <a:spLocks noChangeArrowheads="1"/>
            </p:cNvSpPr>
            <p:nvPr/>
          </p:nvSpPr>
          <p:spPr bwMode="auto">
            <a:xfrm>
              <a:off x="4286248" y="1928802"/>
              <a:ext cx="6429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defRPr/>
              </a:pPr>
              <a:r>
                <a:rPr lang="en-US" altLang="zh-CN" b="1" kern="0">
                  <a:solidFill>
                    <a:srgbClr val="163794"/>
                  </a:solidFill>
                </a:rPr>
                <a:t>He</a:t>
              </a:r>
              <a:endParaRPr lang="zh-CN" altLang="en-US" b="1" kern="0">
                <a:solidFill>
                  <a:srgbClr val="163794"/>
                </a:solidFill>
              </a:endParaRPr>
            </a:p>
          </p:txBody>
        </p:sp>
      </p:grpSp>
      <p:sp>
        <p:nvSpPr>
          <p:cNvPr id="27" name="矩形 26"/>
          <p:cNvSpPr/>
          <p:nvPr/>
        </p:nvSpPr>
        <p:spPr>
          <a:xfrm>
            <a:off x="409475" y="364014"/>
            <a:ext cx="4551952" cy="369332"/>
          </a:xfrm>
          <a:prstGeom prst="rect">
            <a:avLst/>
          </a:prstGeom>
        </p:spPr>
        <p:txBody>
          <a:bodyPr wrap="none">
            <a:spAutoFit/>
          </a:bodyPr>
          <a:lstStyle/>
          <a:p>
            <a:r>
              <a:rPr lang="en-US" altLang="zh-CN" dirty="0">
                <a:solidFill>
                  <a:prstClr val="black"/>
                </a:solidFill>
              </a:rPr>
              <a:t>CHIN. PHYS. LETT. Vol. 29, No. 1 (2012) 012502</a:t>
            </a:r>
            <a:endParaRPr lang="zh-CN" altLang="en-US" dirty="0">
              <a:solidFill>
                <a:prstClr val="black"/>
              </a:solidFill>
            </a:endParaRPr>
          </a:p>
        </p:txBody>
      </p:sp>
      <p:sp>
        <p:nvSpPr>
          <p:cNvPr id="28" name="TextBox 4"/>
          <p:cNvSpPr txBox="1"/>
          <p:nvPr/>
        </p:nvSpPr>
        <p:spPr>
          <a:xfrm>
            <a:off x="1192210" y="6204695"/>
            <a:ext cx="7441461" cy="461665"/>
          </a:xfrm>
          <a:prstGeom prst="rect">
            <a:avLst/>
          </a:prstGeom>
          <a:noFill/>
        </p:spPr>
        <p:txBody>
          <a:bodyPr wrap="none" rtlCol="0">
            <a:spAutoFit/>
          </a:bodyPr>
          <a:lstStyle/>
          <a:p>
            <a:r>
              <a:rPr lang="zh-CN" altLang="en-US" sz="2400" b="1" dirty="0">
                <a:solidFill>
                  <a:srgbClr val="FF0000"/>
                </a:solidFill>
              </a:rPr>
              <a:t>期望将来在</a:t>
            </a:r>
            <a:r>
              <a:rPr lang="en-US" altLang="zh-CN" sz="2400" b="1" dirty="0">
                <a:solidFill>
                  <a:srgbClr val="FF0000"/>
                </a:solidFill>
              </a:rPr>
              <a:t>HAIF</a:t>
            </a:r>
            <a:r>
              <a:rPr lang="zh-CN" altLang="en-US" sz="2400" b="1" dirty="0">
                <a:solidFill>
                  <a:srgbClr val="FF0000"/>
                </a:solidFill>
              </a:rPr>
              <a:t>上合成更多更重</a:t>
            </a:r>
            <a:r>
              <a:rPr lang="en-US" altLang="zh-CN" sz="2400" b="1" dirty="0">
                <a:solidFill>
                  <a:srgbClr val="FF0000"/>
                </a:solidFill>
              </a:rPr>
              <a:t>110</a:t>
            </a:r>
            <a:r>
              <a:rPr lang="zh-CN" altLang="en-US" sz="2400" b="1" dirty="0">
                <a:solidFill>
                  <a:srgbClr val="FF0000"/>
                </a:solidFill>
              </a:rPr>
              <a:t>号以上的超重核！</a:t>
            </a:r>
          </a:p>
        </p:txBody>
      </p:sp>
    </p:spTree>
    <p:extLst>
      <p:ext uri="{BB962C8B-B14F-4D97-AF65-F5344CB8AC3E}">
        <p14:creationId xmlns:p14="http://schemas.microsoft.com/office/powerpoint/2010/main" val="21499194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488FE6-C8B4-4C2F-92FE-ADBE96487061}"/>
              </a:ext>
            </a:extLst>
          </p:cNvPr>
          <p:cNvSpPr>
            <a:spLocks noGrp="1"/>
          </p:cNvSpPr>
          <p:nvPr>
            <p:ph type="title"/>
          </p:nvPr>
        </p:nvSpPr>
        <p:spPr/>
        <p:txBody>
          <a:bodyPr/>
          <a:lstStyle/>
          <a:p>
            <a:r>
              <a:rPr lang="zh-CN" altLang="en-US" dirty="0"/>
              <a:t>中科院</a:t>
            </a:r>
            <a:r>
              <a:rPr lang="en-US" altLang="zh-CN" dirty="0"/>
              <a:t>B</a:t>
            </a:r>
            <a:r>
              <a:rPr lang="zh-CN" altLang="en-US" dirty="0"/>
              <a:t>类先导专项</a:t>
            </a:r>
            <a:r>
              <a:rPr lang="en-US" altLang="zh-CN" dirty="0"/>
              <a:t>-</a:t>
            </a:r>
            <a:r>
              <a:rPr lang="zh-CN" altLang="en-US" dirty="0">
                <a:latin typeface="黑体" panose="02010609060101010101" pitchFamily="49" charset="-122"/>
                <a:ea typeface="黑体" panose="02010609060101010101" pitchFamily="49" charset="-122"/>
              </a:rPr>
              <a:t>核物质相结构与重元素合成研究</a:t>
            </a:r>
            <a:endParaRPr lang="zh-CN" altLang="en-US" dirty="0"/>
          </a:p>
        </p:txBody>
      </p:sp>
      <p:sp>
        <p:nvSpPr>
          <p:cNvPr id="3" name="灯片编号占位符 2">
            <a:extLst>
              <a:ext uri="{FF2B5EF4-FFF2-40B4-BE49-F238E27FC236}">
                <a16:creationId xmlns:a16="http://schemas.microsoft.com/office/drawing/2014/main" id="{8280FE27-AEF0-43BC-87A8-ABC3BDD8526B}"/>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F02317-C48D-48A3-8B66-E8D70065CB37}" type="slidenum">
              <a:rPr kumimoji="0" lang="zh-CN" altLang="en-US" sz="1200" b="0" i="0" u="none" strike="noStrike" kern="1200" cap="none" spc="0" normalizeH="0" baseline="0" noProof="0" smtClean="0">
                <a:ln>
                  <a:noFill/>
                </a:ln>
                <a:solidFill>
                  <a:srgbClr val="FFFFFF"/>
                </a:solidFill>
                <a:effectLst/>
                <a:uLnTx/>
                <a:uFillTx/>
                <a:latin typeface="Times New Roman" pitchFamily="18" charset="0"/>
                <a:ea typeface="宋体" charset="-122"/>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zh-CN" altLang="en-US" sz="1200" b="0" i="0" u="none" strike="noStrike" kern="1200" cap="none" spc="0" normalizeH="0" baseline="0" noProof="0">
              <a:ln>
                <a:noFill/>
              </a:ln>
              <a:solidFill>
                <a:srgbClr val="FFFFFF"/>
              </a:solidFill>
              <a:effectLst/>
              <a:uLnTx/>
              <a:uFillTx/>
              <a:latin typeface="Times New Roman" pitchFamily="18" charset="0"/>
              <a:ea typeface="宋体" charset="-122"/>
              <a:cs typeface="Times New Roman" pitchFamily="18" charset="0"/>
            </a:endParaRPr>
          </a:p>
        </p:txBody>
      </p:sp>
      <p:pic>
        <p:nvPicPr>
          <p:cNvPr id="5" name="图片 4">
            <a:extLst>
              <a:ext uri="{FF2B5EF4-FFF2-40B4-BE49-F238E27FC236}">
                <a16:creationId xmlns:a16="http://schemas.microsoft.com/office/drawing/2014/main" id="{D3FCE651-630C-4FA7-9822-E923F10C78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32" y="864864"/>
            <a:ext cx="8468078" cy="4359018"/>
          </a:xfrm>
          <a:prstGeom prst="rect">
            <a:avLst/>
          </a:prstGeom>
        </p:spPr>
      </p:pic>
      <p:sp>
        <p:nvSpPr>
          <p:cNvPr id="6" name="矩形 5">
            <a:extLst>
              <a:ext uri="{FF2B5EF4-FFF2-40B4-BE49-F238E27FC236}">
                <a16:creationId xmlns:a16="http://schemas.microsoft.com/office/drawing/2014/main" id="{5881FF40-7F50-4BB0-8493-7B5DDAF71107}"/>
              </a:ext>
            </a:extLst>
          </p:cNvPr>
          <p:cNvSpPr/>
          <p:nvPr/>
        </p:nvSpPr>
        <p:spPr>
          <a:xfrm>
            <a:off x="678543" y="5166702"/>
            <a:ext cx="8084457" cy="1442061"/>
          </a:xfrm>
          <a:prstGeom prst="rect">
            <a:avLst/>
          </a:prstGeom>
        </p:spPr>
        <p:txBody>
          <a:bodyPr wrap="square">
            <a:spAutoFit/>
          </a:bodyPr>
          <a:lstStyle/>
          <a:p>
            <a:pPr marL="238125" marR="0" lvl="0" indent="-228600" algn="l" defTabSz="914400" rtl="0" eaLnBrk="1" fontAlgn="base" latinLnBrk="0" hangingPunct="1">
              <a:lnSpc>
                <a:spcPct val="125000"/>
              </a:lnSpc>
              <a:spcBef>
                <a:spcPct val="0"/>
              </a:spcBef>
              <a:spcAft>
                <a:spcPct val="0"/>
              </a:spcAft>
              <a:buClrTx/>
              <a:buSzTx/>
              <a:buFont typeface="+mj-lt"/>
              <a:buAutoNum type="arabicParenR"/>
              <a:tabLst/>
              <a:defRPr/>
            </a:pPr>
            <a:r>
              <a:rPr kumimoji="0" lang="zh-CN" altLang="en-US" sz="1800" b="0" i="0" u="none" strike="noStrike" kern="1200" cap="none" spc="0" normalizeH="0" baseline="0" noProof="0" dirty="0">
                <a:ln>
                  <a:noFill/>
                </a:ln>
                <a:solidFill>
                  <a:srgbClr val="304A7F"/>
                </a:solidFill>
                <a:effectLst/>
                <a:uLnTx/>
                <a:uFillTx/>
                <a:latin typeface="Times New Roman" panose="02020603050405020304" pitchFamily="18" charset="0"/>
                <a:ea typeface="黑体" panose="02010609060101010101" pitchFamily="49" charset="-122"/>
                <a:cs typeface="Times New Roman" panose="02020603050405020304" pitchFamily="18" charset="0"/>
              </a:rPr>
              <a:t>建成超重研究专用重离子加速器，提供</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国际最高流强 </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5</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10p</a:t>
            </a:r>
            <a:r>
              <a:rPr kumimoji="0" lang="en-US" altLang="zh-CN" sz="1800" b="0" i="0" u="none" strike="noStrike" kern="1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Symbol" panose="05050102010706020507" pitchFamily="18" charset="2"/>
              </a:rPr>
              <a:t></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a:t>
            </a:r>
          </a:p>
          <a:p>
            <a:pPr marL="238125" marR="0" lvl="0" indent="-228600" algn="l" defTabSz="914400" rtl="0" eaLnBrk="1" fontAlgn="base" latinLnBrk="0" hangingPunct="1">
              <a:lnSpc>
                <a:spcPct val="125000"/>
              </a:lnSpc>
              <a:spcBef>
                <a:spcPct val="0"/>
              </a:spcBef>
              <a:spcAft>
                <a:spcPct val="0"/>
              </a:spcAft>
              <a:buClrTx/>
              <a:buSzTx/>
              <a:buFont typeface="+mj-lt"/>
              <a:buAutoNum type="arabicParenR"/>
              <a:tabLst/>
              <a:defRPr/>
            </a:pPr>
            <a:r>
              <a:rPr kumimoji="0" lang="zh-CN" altLang="en-US" sz="1800" b="0" i="0" u="none" strike="noStrike" kern="1200" cap="none" spc="0" normalizeH="0" baseline="0" noProof="0" dirty="0">
                <a:ln>
                  <a:noFill/>
                </a:ln>
                <a:solidFill>
                  <a:srgbClr val="304A7F"/>
                </a:solidFill>
                <a:effectLst/>
                <a:uLnTx/>
                <a:uFillTx/>
                <a:latin typeface="Times New Roman" panose="02020603050405020304" pitchFamily="18" charset="0"/>
                <a:ea typeface="黑体" panose="02010609060101010101" pitchFamily="49" charset="-122"/>
                <a:cs typeface="Times New Roman" panose="02020603050405020304" pitchFamily="18" charset="0"/>
              </a:rPr>
              <a:t>合成铀附近</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新核素</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3-5</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个</a:t>
            </a:r>
            <a:r>
              <a:rPr kumimoji="0" lang="zh-CN" altLang="en-US" sz="1800" b="0" i="0" u="none" strike="noStrike" kern="1200" cap="none" spc="0" normalizeH="0" baseline="0" noProof="0" dirty="0">
                <a:ln>
                  <a:noFill/>
                </a:ln>
                <a:solidFill>
                  <a:srgbClr val="304A7F"/>
                </a:solidFill>
                <a:effectLst/>
                <a:uLnTx/>
                <a:uFillTx/>
                <a:latin typeface="Times New Roman" panose="02020603050405020304" pitchFamily="18" charset="0"/>
                <a:ea typeface="黑体" panose="02010609060101010101" pitchFamily="49" charset="-122"/>
                <a:cs typeface="Times New Roman" panose="02020603050405020304" pitchFamily="18" charset="0"/>
              </a:rPr>
              <a:t>；研发丰中子超重核素产生、分离、鉴别关键技术</a:t>
            </a:r>
            <a:endParaRPr kumimoji="0" lang="en-US" altLang="zh-CN" sz="1800" b="0" i="0" u="none" strike="noStrike" kern="1200" cap="none" spc="0" normalizeH="0" baseline="0" noProof="0" dirty="0">
              <a:ln>
                <a:noFill/>
              </a:ln>
              <a:solidFill>
                <a:srgbClr val="304A7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33680" marR="0" lvl="0" indent="-233680" algn="l" defTabSz="914400" rtl="0" eaLnBrk="1" fontAlgn="auto" latinLnBrk="0" hangingPunct="1">
              <a:lnSpc>
                <a:spcPct val="125000"/>
              </a:lnSpc>
              <a:spcBef>
                <a:spcPts val="0"/>
              </a:spcBef>
              <a:spcAft>
                <a:spcPts val="0"/>
              </a:spcAft>
              <a:buClrTx/>
              <a:buSzTx/>
              <a:buFont typeface="+mj-lt"/>
              <a:buAutoNum type="arabicParenR"/>
              <a:tabLst/>
              <a:defRPr/>
            </a:pP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力争合成</a:t>
            </a: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119</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或</a:t>
            </a:r>
            <a:r>
              <a:rPr kumimoji="0" lang="en-US"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120</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号新元素</a:t>
            </a:r>
            <a:r>
              <a:rPr kumimoji="0" lang="zh-CN" altLang="en-US" sz="1800" b="0" i="0" u="none" strike="noStrike" kern="1200" cap="none" spc="0" normalizeH="0" baseline="0" noProof="0" dirty="0">
                <a:ln>
                  <a:noFill/>
                </a:ln>
                <a:solidFill>
                  <a:srgbClr val="304A7F"/>
                </a:solidFill>
                <a:effectLst/>
                <a:uLnTx/>
                <a:uFillTx/>
                <a:latin typeface="Times New Roman" panose="02020603050405020304" pitchFamily="18" charset="0"/>
                <a:ea typeface="黑体" panose="02010609060101010101" pitchFamily="49" charset="-122"/>
                <a:cs typeface="Times New Roman" panose="02020603050405020304" pitchFamily="18" charset="0"/>
              </a:rPr>
              <a:t>、开启元素周期表第八周期</a:t>
            </a:r>
            <a:endParaRPr kumimoji="0" lang="en-US" altLang="zh-CN" sz="1800" b="0" i="0" u="none" strike="noStrike" kern="1200" cap="none" spc="0" normalizeH="0" baseline="0" noProof="0" dirty="0">
              <a:ln>
                <a:noFill/>
              </a:ln>
              <a:solidFill>
                <a:srgbClr val="304A7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233680" marR="0" lvl="0" indent="-233680" algn="l" defTabSz="914400" rtl="0" eaLnBrk="1" fontAlgn="auto" latinLnBrk="0" hangingPunct="1">
              <a:lnSpc>
                <a:spcPct val="125000"/>
              </a:lnSpc>
              <a:spcBef>
                <a:spcPts val="0"/>
              </a:spcBef>
              <a:spcAft>
                <a:spcPts val="0"/>
              </a:spcAft>
              <a:buClrTx/>
              <a:buSzTx/>
              <a:buFont typeface="+mj-lt"/>
              <a:buAutoNum type="arabicParenR"/>
              <a:tabLst/>
              <a:defRPr/>
            </a:pPr>
            <a:r>
              <a:rPr kumimoji="0" lang="zh-CN" altLang="en-US" sz="1800" b="0" i="0" u="none" strike="noStrike" kern="1200" cap="none" spc="0" normalizeH="0" baseline="0" noProof="0" dirty="0">
                <a:ln>
                  <a:noFill/>
                </a:ln>
                <a:solidFill>
                  <a:srgbClr val="304A7F"/>
                </a:solidFill>
                <a:effectLst/>
                <a:uLnTx/>
                <a:uFillTx/>
                <a:latin typeface="Times New Roman" panose="02020603050405020304" pitchFamily="18" charset="0"/>
                <a:ea typeface="黑体" panose="02010609060101010101" pitchFamily="49" charset="-122"/>
                <a:cs typeface="Times New Roman" panose="02020603050405020304" pitchFamily="18" charset="0"/>
              </a:rPr>
              <a:t>研究</a:t>
            </a:r>
            <a:r>
              <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113</a:t>
            </a:r>
            <a:r>
              <a:rPr kumimoji="0" lang="zh-CN"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号超重元素化学性质</a:t>
            </a:r>
            <a:r>
              <a:rPr kumimoji="0" lang="zh-CN" altLang="en-US" sz="1800" b="0" i="0" u="none" strike="noStrike" kern="1200" cap="none" spc="0" normalizeH="0" baseline="0" noProof="0" dirty="0">
                <a:ln>
                  <a:noFill/>
                </a:ln>
                <a:solidFill>
                  <a:srgbClr val="304A7F"/>
                </a:solidFill>
                <a:effectLst/>
                <a:uLnTx/>
                <a:uFillTx/>
                <a:latin typeface="Times New Roman" panose="02020603050405020304" pitchFamily="18" charset="0"/>
                <a:ea typeface="黑体" panose="02010609060101010101" pitchFamily="49" charset="-122"/>
                <a:cs typeface="Times New Roman" panose="02020603050405020304" pitchFamily="18" charset="0"/>
              </a:rPr>
              <a:t>，检验元素周期律的外推性</a:t>
            </a:r>
            <a:endParaRPr kumimoji="0" lang="en-US" altLang="zh-CN" sz="1800" b="0" i="0" u="none" strike="noStrike" kern="1200" cap="none" spc="0" normalizeH="0" baseline="0" noProof="0" dirty="0">
              <a:ln>
                <a:noFill/>
              </a:ln>
              <a:solidFill>
                <a:srgbClr val="304A7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文本框 3">
            <a:extLst>
              <a:ext uri="{FF2B5EF4-FFF2-40B4-BE49-F238E27FC236}">
                <a16:creationId xmlns:a16="http://schemas.microsoft.com/office/drawing/2014/main" id="{7DA06195-FED5-4BEE-8874-311737AFAF35}"/>
              </a:ext>
            </a:extLst>
          </p:cNvPr>
          <p:cNvSpPr txBox="1"/>
          <p:nvPr/>
        </p:nvSpPr>
        <p:spPr>
          <a:xfrm>
            <a:off x="7452320" y="6215103"/>
            <a:ext cx="1569660" cy="369332"/>
          </a:xfrm>
          <a:prstGeom prst="rect">
            <a:avLst/>
          </a:prstGeom>
          <a:noFill/>
          <a:ln w="38100">
            <a:solidFill>
              <a:schemeClr val="accent1"/>
            </a:solidFill>
          </a:ln>
        </p:spPr>
        <p:txBody>
          <a:bodyPr wrap="none" rtlCol="0">
            <a:spAutoFit/>
          </a:bodyPr>
          <a:lstStyle/>
          <a:p>
            <a:r>
              <a:rPr lang="zh-CN" altLang="en-US" dirty="0"/>
              <a:t>来源于张志远</a:t>
            </a:r>
          </a:p>
        </p:txBody>
      </p:sp>
    </p:spTree>
    <p:extLst>
      <p:ext uri="{BB962C8B-B14F-4D97-AF65-F5344CB8AC3E}">
        <p14:creationId xmlns:p14="http://schemas.microsoft.com/office/powerpoint/2010/main" val="754892599"/>
      </p:ext>
    </p:extLst>
  </p:cSld>
  <p:clrMapOvr>
    <a:masterClrMapping/>
  </p:clrMapOvr>
  <p:transition>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116632"/>
            <a:ext cx="1614545" cy="369332"/>
          </a:xfrm>
          <a:prstGeom prst="rect">
            <a:avLst/>
          </a:prstGeom>
          <a:noFill/>
        </p:spPr>
        <p:txBody>
          <a:bodyPr wrap="none" rtlCol="0">
            <a:spAutoFit/>
          </a:bodyPr>
          <a:lstStyle/>
          <a:p>
            <a:r>
              <a:rPr lang="zh-CN" altLang="en-US" b="1" dirty="0">
                <a:solidFill>
                  <a:srgbClr val="0000FF"/>
                </a:solidFill>
              </a:rPr>
              <a:t>（</a:t>
            </a:r>
            <a:r>
              <a:rPr lang="en-US" altLang="zh-CN" b="1" dirty="0">
                <a:solidFill>
                  <a:srgbClr val="0000FF"/>
                </a:solidFill>
              </a:rPr>
              <a:t>B</a:t>
            </a:r>
            <a:r>
              <a:rPr lang="zh-CN" altLang="en-US" b="1" dirty="0">
                <a:solidFill>
                  <a:srgbClr val="0000FF"/>
                </a:solidFill>
              </a:rPr>
              <a:t>）</a:t>
            </a:r>
            <a:r>
              <a:rPr lang="en-US" altLang="zh-CN" b="1" dirty="0">
                <a:solidFill>
                  <a:srgbClr val="0000FF"/>
                </a:solidFill>
              </a:rPr>
              <a:t> </a:t>
            </a:r>
            <a:r>
              <a:rPr lang="zh-CN" altLang="en-US" b="1" dirty="0">
                <a:solidFill>
                  <a:srgbClr val="0000FF"/>
                </a:solidFill>
              </a:rPr>
              <a:t>德国</a:t>
            </a:r>
            <a:r>
              <a:rPr lang="en-US" altLang="zh-CN" b="1" dirty="0">
                <a:solidFill>
                  <a:srgbClr val="0000FF"/>
                </a:solidFill>
              </a:rPr>
              <a:t>GSI</a:t>
            </a:r>
            <a:endParaRPr lang="zh-CN" altLang="en-US" b="1" dirty="0">
              <a:solidFill>
                <a:srgbClr val="0000FF"/>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648" y="1514302"/>
            <a:ext cx="5681600" cy="3599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矩形 33"/>
          <p:cNvSpPr/>
          <p:nvPr/>
        </p:nvSpPr>
        <p:spPr>
          <a:xfrm>
            <a:off x="2502090" y="5445224"/>
            <a:ext cx="2855654" cy="369332"/>
          </a:xfrm>
          <a:prstGeom prst="rect">
            <a:avLst/>
          </a:prstGeom>
        </p:spPr>
        <p:txBody>
          <a:bodyPr wrap="none">
            <a:spAutoFit/>
          </a:bodyPr>
          <a:lstStyle/>
          <a:p>
            <a:r>
              <a:rPr lang="en-US" altLang="zh-CN" dirty="0">
                <a:solidFill>
                  <a:prstClr val="black"/>
                </a:solidFill>
              </a:rPr>
              <a:t>Eur. Phys. J. A (2016) </a:t>
            </a:r>
            <a:r>
              <a:rPr lang="en-US" altLang="zh-CN" b="1" dirty="0">
                <a:solidFill>
                  <a:prstClr val="black"/>
                </a:solidFill>
              </a:rPr>
              <a:t>52</a:t>
            </a:r>
            <a:r>
              <a:rPr lang="en-US" altLang="zh-CN" dirty="0">
                <a:solidFill>
                  <a:prstClr val="black"/>
                </a:solidFill>
              </a:rPr>
              <a:t>: 278</a:t>
            </a:r>
            <a:endParaRPr lang="zh-CN" altLang="en-US" dirty="0">
              <a:solidFill>
                <a:prstClr val="black"/>
              </a:solidFill>
            </a:endParaRPr>
          </a:p>
        </p:txBody>
      </p:sp>
      <p:sp>
        <p:nvSpPr>
          <p:cNvPr id="35" name="矩形 34"/>
          <p:cNvSpPr/>
          <p:nvPr/>
        </p:nvSpPr>
        <p:spPr>
          <a:xfrm>
            <a:off x="1055586" y="836712"/>
            <a:ext cx="5748662" cy="369332"/>
          </a:xfrm>
          <a:prstGeom prst="rect">
            <a:avLst/>
          </a:prstGeom>
        </p:spPr>
        <p:txBody>
          <a:bodyPr wrap="square">
            <a:spAutoFit/>
          </a:bodyPr>
          <a:lstStyle/>
          <a:p>
            <a:r>
              <a:rPr lang="en-US" altLang="zh-CN" dirty="0">
                <a:solidFill>
                  <a:prstClr val="black"/>
                </a:solidFill>
              </a:rPr>
              <a:t>Separator for Heavy Ion Reaction Products (SHIP) at GSI</a:t>
            </a:r>
            <a:endParaRPr lang="zh-CN" altLang="en-US" dirty="0">
              <a:solidFill>
                <a:prstClr val="black"/>
              </a:solidFill>
            </a:endParaRPr>
          </a:p>
        </p:txBody>
      </p:sp>
      <p:pic>
        <p:nvPicPr>
          <p:cNvPr id="6" name="Picture 2" descr="D:\document\学术报告\2016\兰州近物所青促会\S_Hofman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410979"/>
            <a:ext cx="1298331" cy="1298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4649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14495" y="4365104"/>
            <a:ext cx="3877985" cy="461665"/>
          </a:xfrm>
          <a:prstGeom prst="rect">
            <a:avLst/>
          </a:prstGeom>
          <a:noFill/>
        </p:spPr>
        <p:txBody>
          <a:bodyPr wrap="none" rtlCol="0">
            <a:spAutoFit/>
          </a:bodyPr>
          <a:lstStyle/>
          <a:p>
            <a:r>
              <a:rPr lang="zh-CN" altLang="en-US" sz="2400" b="1" dirty="0">
                <a:solidFill>
                  <a:srgbClr val="0000FF"/>
                </a:solidFill>
              </a:rPr>
              <a:t>合成了</a:t>
            </a:r>
            <a:r>
              <a:rPr lang="en-US" altLang="zh-CN" sz="2400" b="1" dirty="0">
                <a:solidFill>
                  <a:srgbClr val="0000FF"/>
                </a:solidFill>
              </a:rPr>
              <a:t>Z=107</a:t>
            </a:r>
            <a:r>
              <a:rPr lang="zh-CN" altLang="en-US" sz="2400" b="1" dirty="0">
                <a:solidFill>
                  <a:srgbClr val="0000FF"/>
                </a:solidFill>
              </a:rPr>
              <a:t>到</a:t>
            </a:r>
            <a:r>
              <a:rPr lang="en-US" altLang="zh-CN" sz="2400" b="1" dirty="0">
                <a:solidFill>
                  <a:srgbClr val="0000FF"/>
                </a:solidFill>
              </a:rPr>
              <a:t>112</a:t>
            </a:r>
            <a:r>
              <a:rPr lang="zh-CN" altLang="en-US" sz="2400" b="1" dirty="0">
                <a:solidFill>
                  <a:srgbClr val="0000FF"/>
                </a:solidFill>
              </a:rPr>
              <a:t>号超重核</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4624"/>
            <a:ext cx="413385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4752528" y="2782669"/>
            <a:ext cx="4572000" cy="923330"/>
          </a:xfrm>
          <a:prstGeom prst="rect">
            <a:avLst/>
          </a:prstGeom>
        </p:spPr>
        <p:txBody>
          <a:bodyPr>
            <a:spAutoFit/>
          </a:bodyPr>
          <a:lstStyle/>
          <a:p>
            <a:r>
              <a:rPr lang="en-US" altLang="zh-CN" dirty="0">
                <a:solidFill>
                  <a:prstClr val="black"/>
                </a:solidFill>
              </a:rPr>
              <a:t>S. Hofmann and G. </a:t>
            </a:r>
            <a:r>
              <a:rPr lang="en-US" altLang="zh-CN" dirty="0" err="1">
                <a:solidFill>
                  <a:prstClr val="black"/>
                </a:solidFill>
              </a:rPr>
              <a:t>Munzenberg</a:t>
            </a:r>
            <a:r>
              <a:rPr lang="en-US" altLang="zh-CN" dirty="0">
                <a:solidFill>
                  <a:prstClr val="black"/>
                </a:solidFill>
              </a:rPr>
              <a:t>: </a:t>
            </a:r>
          </a:p>
          <a:p>
            <a:r>
              <a:rPr lang="en-US" altLang="zh-CN" dirty="0">
                <a:solidFill>
                  <a:prstClr val="black"/>
                </a:solidFill>
              </a:rPr>
              <a:t>Discovery of the heaviest elements</a:t>
            </a:r>
          </a:p>
          <a:p>
            <a:r>
              <a:rPr lang="en-US" altLang="zh-CN" dirty="0">
                <a:solidFill>
                  <a:prstClr val="black"/>
                </a:solidFill>
              </a:rPr>
              <a:t>RMP 72 </a:t>
            </a:r>
            <a:r>
              <a:rPr lang="zh-CN" altLang="en-US" dirty="0">
                <a:solidFill>
                  <a:prstClr val="black"/>
                </a:solidFill>
              </a:rPr>
              <a:t>（</a:t>
            </a:r>
            <a:r>
              <a:rPr lang="en-US" altLang="zh-CN" dirty="0">
                <a:solidFill>
                  <a:prstClr val="black"/>
                </a:solidFill>
              </a:rPr>
              <a:t>2000</a:t>
            </a:r>
            <a:r>
              <a:rPr lang="zh-CN" altLang="en-US" dirty="0">
                <a:solidFill>
                  <a:prstClr val="black"/>
                </a:solidFill>
              </a:rPr>
              <a:t>）</a:t>
            </a:r>
            <a:r>
              <a:rPr lang="en-US" altLang="zh-CN" dirty="0">
                <a:solidFill>
                  <a:prstClr val="black"/>
                </a:solidFill>
              </a:rPr>
              <a:t>733</a:t>
            </a:r>
            <a:endParaRPr lang="zh-CN" altLang="en-US" dirty="0">
              <a:solidFill>
                <a:prstClr val="black"/>
              </a:solidFill>
            </a:endParaRPr>
          </a:p>
        </p:txBody>
      </p:sp>
      <p:sp>
        <p:nvSpPr>
          <p:cNvPr id="4" name="矩形 3"/>
          <p:cNvSpPr/>
          <p:nvPr/>
        </p:nvSpPr>
        <p:spPr>
          <a:xfrm>
            <a:off x="4667487" y="382013"/>
            <a:ext cx="4572000" cy="2031325"/>
          </a:xfrm>
          <a:prstGeom prst="rect">
            <a:avLst/>
          </a:prstGeom>
        </p:spPr>
        <p:txBody>
          <a:bodyPr>
            <a:spAutoFit/>
          </a:bodyPr>
          <a:lstStyle/>
          <a:p>
            <a:r>
              <a:rPr lang="zh-CN" altLang="en-US" dirty="0">
                <a:solidFill>
                  <a:prstClr val="black"/>
                </a:solidFill>
              </a:rPr>
              <a:t>德国重离子研究中心</a:t>
            </a:r>
            <a:r>
              <a:rPr lang="en-US" altLang="zh-CN" dirty="0">
                <a:solidFill>
                  <a:prstClr val="black"/>
                </a:solidFill>
              </a:rPr>
              <a:t>2010</a:t>
            </a:r>
            <a:r>
              <a:rPr lang="zh-CN" altLang="en-US" dirty="0">
                <a:solidFill>
                  <a:prstClr val="black"/>
                </a:solidFill>
              </a:rPr>
              <a:t>年</a:t>
            </a:r>
            <a:r>
              <a:rPr lang="en-US" altLang="zh-CN" dirty="0">
                <a:solidFill>
                  <a:prstClr val="black"/>
                </a:solidFill>
              </a:rPr>
              <a:t>2</a:t>
            </a:r>
            <a:r>
              <a:rPr lang="zh-CN" altLang="en-US" dirty="0">
                <a:solidFill>
                  <a:prstClr val="black"/>
                </a:solidFill>
              </a:rPr>
              <a:t>月</a:t>
            </a:r>
            <a:r>
              <a:rPr lang="en-US" altLang="zh-CN" dirty="0">
                <a:solidFill>
                  <a:prstClr val="black"/>
                </a:solidFill>
              </a:rPr>
              <a:t>19</a:t>
            </a:r>
            <a:r>
              <a:rPr lang="zh-CN" altLang="en-US" dirty="0">
                <a:solidFill>
                  <a:prstClr val="black"/>
                </a:solidFill>
              </a:rPr>
              <a:t>日宣布，经国际纯粹与应用化学联合会确认，由该中心人工合成的第</a:t>
            </a:r>
            <a:r>
              <a:rPr lang="en-US" altLang="zh-CN" b="1" dirty="0">
                <a:solidFill>
                  <a:srgbClr val="0000FF"/>
                </a:solidFill>
              </a:rPr>
              <a:t>112</a:t>
            </a:r>
            <a:r>
              <a:rPr lang="zh-CN" altLang="en-US" b="1" dirty="0">
                <a:solidFill>
                  <a:srgbClr val="0000FF"/>
                </a:solidFill>
              </a:rPr>
              <a:t>号化学元素</a:t>
            </a:r>
            <a:r>
              <a:rPr lang="zh-CN" altLang="en-US" dirty="0">
                <a:solidFill>
                  <a:prstClr val="black"/>
                </a:solidFill>
              </a:rPr>
              <a:t>从即日起获</a:t>
            </a:r>
            <a:r>
              <a:rPr lang="zh-CN" altLang="en-US" b="1" dirty="0">
                <a:solidFill>
                  <a:srgbClr val="0000FF"/>
                </a:solidFill>
              </a:rPr>
              <a:t>正式名称</a:t>
            </a:r>
            <a:r>
              <a:rPr lang="zh-CN" altLang="en-US" dirty="0">
                <a:solidFill>
                  <a:prstClr val="black"/>
                </a:solidFill>
              </a:rPr>
              <a:t>“</a:t>
            </a:r>
            <a:r>
              <a:rPr lang="en-US" altLang="zh-CN" dirty="0" err="1">
                <a:solidFill>
                  <a:prstClr val="black"/>
                </a:solidFill>
              </a:rPr>
              <a:t>Copernicium</a:t>
            </a:r>
            <a:r>
              <a:rPr lang="en-US" altLang="zh-CN" dirty="0">
                <a:solidFill>
                  <a:prstClr val="black"/>
                </a:solidFill>
              </a:rPr>
              <a:t>”</a:t>
            </a:r>
            <a:r>
              <a:rPr lang="zh-CN" altLang="en-US" dirty="0">
                <a:solidFill>
                  <a:prstClr val="black"/>
                </a:solidFill>
              </a:rPr>
              <a:t>，相应的元素符号为“</a:t>
            </a:r>
            <a:r>
              <a:rPr lang="en-US" altLang="zh-CN" b="1" dirty="0">
                <a:solidFill>
                  <a:srgbClr val="0000FF"/>
                </a:solidFill>
              </a:rPr>
              <a:t>Cn</a:t>
            </a:r>
            <a:r>
              <a:rPr lang="en-US" altLang="zh-CN" dirty="0">
                <a:solidFill>
                  <a:prstClr val="black"/>
                </a:solidFill>
              </a:rPr>
              <a:t>”</a:t>
            </a:r>
            <a:r>
              <a:rPr lang="zh-CN" altLang="en-US" dirty="0">
                <a:solidFill>
                  <a:prstClr val="black"/>
                </a:solidFill>
              </a:rPr>
              <a:t>。为纪念著名天文学家哥白尼 （</a:t>
            </a:r>
            <a:r>
              <a:rPr lang="en-US" altLang="zh-CN" dirty="0">
                <a:solidFill>
                  <a:prstClr val="black"/>
                </a:solidFill>
              </a:rPr>
              <a:t>Nicolaus Copernicus</a:t>
            </a:r>
            <a:r>
              <a:rPr lang="zh-CN" altLang="en-US" dirty="0">
                <a:solidFill>
                  <a:prstClr val="black"/>
                </a:solidFill>
              </a:rPr>
              <a:t>），德国重离子研究中心提出了上述命名建议。</a:t>
            </a:r>
          </a:p>
        </p:txBody>
      </p:sp>
    </p:spTree>
    <p:extLst>
      <p:ext uri="{BB962C8B-B14F-4D97-AF65-F5344CB8AC3E}">
        <p14:creationId xmlns:p14="http://schemas.microsoft.com/office/powerpoint/2010/main" val="35987349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3" y="0"/>
            <a:ext cx="9144000" cy="1318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9747" y="1412776"/>
            <a:ext cx="3944663" cy="538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5580112" y="2395017"/>
            <a:ext cx="3240360" cy="646331"/>
          </a:xfrm>
          <a:prstGeom prst="rect">
            <a:avLst/>
          </a:prstGeom>
        </p:spPr>
        <p:txBody>
          <a:bodyPr wrap="square">
            <a:spAutoFit/>
          </a:bodyPr>
          <a:lstStyle/>
          <a:p>
            <a:r>
              <a:rPr lang="en-US" altLang="zh-CN" dirty="0">
                <a:solidFill>
                  <a:prstClr val="black"/>
                </a:solidFill>
              </a:rPr>
              <a:t>[23] Yu. </a:t>
            </a:r>
            <a:r>
              <a:rPr lang="en-US" altLang="zh-CN" dirty="0" err="1">
                <a:solidFill>
                  <a:prstClr val="black"/>
                </a:solidFill>
              </a:rPr>
              <a:t>Ts</a:t>
            </a:r>
            <a:r>
              <a:rPr lang="en-US" altLang="zh-CN" dirty="0">
                <a:solidFill>
                  <a:prstClr val="black"/>
                </a:solidFill>
              </a:rPr>
              <a:t>. </a:t>
            </a:r>
            <a:r>
              <a:rPr lang="en-US" altLang="zh-CN" dirty="0" err="1">
                <a:solidFill>
                  <a:prstClr val="black"/>
                </a:solidFill>
              </a:rPr>
              <a:t>Oganessian</a:t>
            </a:r>
            <a:r>
              <a:rPr lang="en-US" altLang="zh-CN" dirty="0">
                <a:solidFill>
                  <a:prstClr val="black"/>
                </a:solidFill>
              </a:rPr>
              <a:t> et al., </a:t>
            </a:r>
          </a:p>
          <a:p>
            <a:r>
              <a:rPr lang="en-US" altLang="zh-CN" dirty="0">
                <a:solidFill>
                  <a:prstClr val="black"/>
                </a:solidFill>
              </a:rPr>
              <a:t>Phys. Rev. C 87, 054621 (2013).</a:t>
            </a:r>
            <a:endParaRPr lang="zh-CN" altLang="en-US" dirty="0">
              <a:solidFill>
                <a:prstClr val="black"/>
              </a:solidFill>
            </a:endParaRPr>
          </a:p>
        </p:txBody>
      </p:sp>
      <p:sp>
        <p:nvSpPr>
          <p:cNvPr id="4" name="矩形 3"/>
          <p:cNvSpPr/>
          <p:nvPr/>
        </p:nvSpPr>
        <p:spPr>
          <a:xfrm>
            <a:off x="5580112" y="3282406"/>
            <a:ext cx="3563888" cy="584775"/>
          </a:xfrm>
          <a:prstGeom prst="rect">
            <a:avLst/>
          </a:prstGeom>
        </p:spPr>
        <p:txBody>
          <a:bodyPr wrap="square">
            <a:spAutoFit/>
          </a:bodyPr>
          <a:lstStyle/>
          <a:p>
            <a:r>
              <a:rPr lang="de-DE" altLang="zh-CN" sz="1600" dirty="0">
                <a:solidFill>
                  <a:prstClr val="black"/>
                </a:solidFill>
              </a:rPr>
              <a:t>[39] K.-H. Schmidt, C.-C. Sahm, K. Pielenz, </a:t>
            </a:r>
          </a:p>
          <a:p>
            <a:r>
              <a:rPr lang="de-DE" altLang="zh-CN" sz="1600" dirty="0">
                <a:solidFill>
                  <a:prstClr val="black"/>
                </a:solidFill>
              </a:rPr>
              <a:t>and H.-G. Clerc, </a:t>
            </a:r>
            <a:r>
              <a:rPr lang="en-US" altLang="zh-CN" sz="1600" dirty="0">
                <a:solidFill>
                  <a:prstClr val="black"/>
                </a:solidFill>
              </a:rPr>
              <a:t>Z. Phys. A 316, 19 (1984).</a:t>
            </a:r>
            <a:endParaRPr lang="zh-CN" altLang="en-US" sz="1600" dirty="0">
              <a:solidFill>
                <a:prstClr val="black"/>
              </a:solidFill>
            </a:endParaRPr>
          </a:p>
        </p:txBody>
      </p:sp>
      <p:sp>
        <p:nvSpPr>
          <p:cNvPr id="2" name="TextBox 1"/>
          <p:cNvSpPr txBox="1"/>
          <p:nvPr/>
        </p:nvSpPr>
        <p:spPr>
          <a:xfrm>
            <a:off x="5868144" y="1412776"/>
            <a:ext cx="2900666" cy="646331"/>
          </a:xfrm>
          <a:prstGeom prst="rect">
            <a:avLst/>
          </a:prstGeom>
          <a:noFill/>
        </p:spPr>
        <p:txBody>
          <a:bodyPr wrap="none" rtlCol="0">
            <a:spAutoFit/>
          </a:bodyPr>
          <a:lstStyle/>
          <a:p>
            <a:r>
              <a:rPr lang="en-US" altLang="zh-CN" b="1" dirty="0">
                <a:solidFill>
                  <a:srgbClr val="0000FF"/>
                </a:solidFill>
              </a:rPr>
              <a:t>The latest </a:t>
            </a:r>
            <a:r>
              <a:rPr lang="en-US" altLang="zh-CN" b="1" dirty="0" err="1">
                <a:solidFill>
                  <a:srgbClr val="0000FF"/>
                </a:solidFill>
              </a:rPr>
              <a:t>superheavy</a:t>
            </a:r>
            <a:r>
              <a:rPr lang="en-US" altLang="zh-CN" b="1" dirty="0">
                <a:solidFill>
                  <a:srgbClr val="0000FF"/>
                </a:solidFill>
              </a:rPr>
              <a:t> nuclei</a:t>
            </a:r>
          </a:p>
          <a:p>
            <a:r>
              <a:rPr lang="en-US" altLang="zh-CN" b="1" dirty="0">
                <a:solidFill>
                  <a:srgbClr val="0000FF"/>
                </a:solidFill>
              </a:rPr>
              <a:t>experiment.</a:t>
            </a:r>
            <a:endParaRPr lang="zh-CN" altLang="en-US" b="1" dirty="0">
              <a:solidFill>
                <a:srgbClr val="0000FF"/>
              </a:solidFill>
            </a:endParaRPr>
          </a:p>
        </p:txBody>
      </p:sp>
      <p:pic>
        <p:nvPicPr>
          <p:cNvPr id="5" name="图片 4"/>
          <p:cNvPicPr>
            <a:picLocks noChangeAspect="1"/>
          </p:cNvPicPr>
          <p:nvPr/>
        </p:nvPicPr>
        <p:blipFill>
          <a:blip r:embed="rId4"/>
          <a:stretch>
            <a:fillRect/>
          </a:stretch>
        </p:blipFill>
        <p:spPr>
          <a:xfrm>
            <a:off x="611560" y="1200369"/>
            <a:ext cx="6128640" cy="235980"/>
          </a:xfrm>
          <a:prstGeom prst="rect">
            <a:avLst/>
          </a:prstGeom>
          <a:effectLst>
            <a:outerShdw blurRad="50800" dist="50800" dir="5400000" algn="ctr" rotWithShape="0">
              <a:srgbClr val="FF00FF"/>
            </a:outerShdw>
          </a:effectLst>
        </p:spPr>
      </p:pic>
    </p:spTree>
    <p:extLst>
      <p:ext uri="{BB962C8B-B14F-4D97-AF65-F5344CB8AC3E}">
        <p14:creationId xmlns:p14="http://schemas.microsoft.com/office/powerpoint/2010/main" val="1762639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44624"/>
            <a:ext cx="8496944" cy="875881"/>
          </a:xfrm>
          <a:prstGeom prst="rect">
            <a:avLst/>
          </a:prstGeom>
        </p:spPr>
        <p:txBody>
          <a:bodyPr wrap="square">
            <a:spAutoFit/>
          </a:bodyPr>
          <a:lstStyle/>
          <a:p>
            <a:pPr>
              <a:lnSpc>
                <a:spcPct val="150000"/>
              </a:lnSpc>
            </a:pPr>
            <a:r>
              <a:rPr lang="zh-CN" altLang="en-US" b="1" dirty="0">
                <a:solidFill>
                  <a:srgbClr val="0000FF"/>
                </a:solidFill>
              </a:rPr>
              <a:t>（</a:t>
            </a:r>
            <a:r>
              <a:rPr lang="en-US" altLang="zh-CN" b="1" dirty="0">
                <a:solidFill>
                  <a:srgbClr val="0000FF"/>
                </a:solidFill>
              </a:rPr>
              <a:t>2</a:t>
            </a:r>
            <a:r>
              <a:rPr lang="zh-CN" altLang="en-US" b="1" dirty="0">
                <a:solidFill>
                  <a:srgbClr val="0000FF"/>
                </a:solidFill>
              </a:rPr>
              <a:t>）</a:t>
            </a:r>
            <a:r>
              <a:rPr lang="zh-CN" altLang="zh-CN" b="1" dirty="0">
                <a:solidFill>
                  <a:srgbClr val="0000FF"/>
                </a:solidFill>
              </a:rPr>
              <a:t>超重</a:t>
            </a:r>
            <a:r>
              <a:rPr lang="zh-CN" altLang="en-US" b="1" dirty="0">
                <a:solidFill>
                  <a:srgbClr val="0000FF"/>
                </a:solidFill>
              </a:rPr>
              <a:t>核性质与</a:t>
            </a:r>
            <a:r>
              <a:rPr lang="zh-CN" altLang="zh-CN" b="1" dirty="0">
                <a:solidFill>
                  <a:srgbClr val="0000FF"/>
                </a:solidFill>
              </a:rPr>
              <a:t>合成</a:t>
            </a:r>
            <a:r>
              <a:rPr lang="zh-CN" altLang="en-US" b="1" dirty="0">
                <a:solidFill>
                  <a:srgbClr val="0000FF"/>
                </a:solidFill>
              </a:rPr>
              <a:t>的研究是对原子核理论模型的严格检验，对深入理解原子核内核子</a:t>
            </a:r>
            <a:r>
              <a:rPr lang="en-US" altLang="zh-CN" b="1" dirty="0">
                <a:solidFill>
                  <a:srgbClr val="0000FF"/>
                </a:solidFill>
              </a:rPr>
              <a:t>—</a:t>
            </a:r>
            <a:r>
              <a:rPr lang="zh-CN" altLang="en-US" b="1" dirty="0">
                <a:solidFill>
                  <a:srgbClr val="0000FF"/>
                </a:solidFill>
              </a:rPr>
              <a:t>核子相互作用及宇宙的组成都有十分重要的意义。</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205" y="6525344"/>
            <a:ext cx="79152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5477" y="841426"/>
            <a:ext cx="3782547" cy="5611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4868322" y="1055723"/>
            <a:ext cx="4158535" cy="830997"/>
          </a:xfrm>
          <a:prstGeom prst="rect">
            <a:avLst/>
          </a:prstGeom>
        </p:spPr>
        <p:txBody>
          <a:bodyPr wrap="square">
            <a:spAutoFit/>
          </a:bodyPr>
          <a:lstStyle/>
          <a:p>
            <a:r>
              <a:rPr lang="en-US" altLang="zh-CN" sz="1600" dirty="0">
                <a:solidFill>
                  <a:prstClr val="black"/>
                </a:solidFill>
              </a:rPr>
              <a:t>1963 </a:t>
            </a:r>
            <a:r>
              <a:rPr lang="zh-CN" altLang="en-US" sz="1600" dirty="0">
                <a:solidFill>
                  <a:prstClr val="black"/>
                </a:solidFill>
              </a:rPr>
              <a:t>年 </a:t>
            </a:r>
            <a:r>
              <a:rPr lang="en-US" altLang="zh-CN" sz="1600" dirty="0">
                <a:solidFill>
                  <a:prstClr val="black"/>
                </a:solidFill>
              </a:rPr>
              <a:t>12 </a:t>
            </a:r>
            <a:r>
              <a:rPr lang="zh-CN" altLang="en-US" sz="1600" dirty="0">
                <a:solidFill>
                  <a:prstClr val="black"/>
                </a:solidFill>
              </a:rPr>
              <a:t>月 </a:t>
            </a:r>
            <a:r>
              <a:rPr lang="en-US" altLang="zh-CN" sz="1600" dirty="0">
                <a:solidFill>
                  <a:prstClr val="black"/>
                </a:solidFill>
              </a:rPr>
              <a:t>10 </a:t>
            </a:r>
            <a:r>
              <a:rPr lang="zh-CN" altLang="en-US" sz="1600" dirty="0">
                <a:solidFill>
                  <a:prstClr val="black"/>
                </a:solidFill>
              </a:rPr>
              <a:t>日，德国科学家</a:t>
            </a:r>
            <a:r>
              <a:rPr lang="zh-CN" altLang="en-US" sz="1600" b="1" dirty="0">
                <a:solidFill>
                  <a:srgbClr val="0000FF"/>
                </a:solidFill>
              </a:rPr>
              <a:t>詹森</a:t>
            </a:r>
            <a:r>
              <a:rPr lang="zh-CN" altLang="en-US" sz="1600" dirty="0">
                <a:solidFill>
                  <a:prstClr val="black"/>
                </a:solidFill>
              </a:rPr>
              <a:t>、美国科学家</a:t>
            </a:r>
            <a:r>
              <a:rPr lang="zh-CN" altLang="en-US" sz="1600" b="1" dirty="0">
                <a:solidFill>
                  <a:srgbClr val="0000FF"/>
                </a:solidFill>
              </a:rPr>
              <a:t>梅耶</a:t>
            </a:r>
            <a:r>
              <a:rPr lang="zh-CN" altLang="en-US" sz="1600" dirty="0">
                <a:solidFill>
                  <a:prstClr val="black"/>
                </a:solidFill>
              </a:rPr>
              <a:t>因创立原子核结构的壳模型理论二获得了第六十三届诺贝尔奖 物理学奖 。</a:t>
            </a:r>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7500" y="2246783"/>
            <a:ext cx="1492374" cy="2088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4861601" y="4630001"/>
            <a:ext cx="2159566" cy="369332"/>
          </a:xfrm>
          <a:prstGeom prst="rect">
            <a:avLst/>
          </a:prstGeom>
        </p:spPr>
        <p:txBody>
          <a:bodyPr wrap="none">
            <a:spAutoFit/>
          </a:bodyPr>
          <a:lstStyle/>
          <a:p>
            <a:r>
              <a:rPr lang="zh-CN" altLang="en-US" dirty="0">
                <a:solidFill>
                  <a:prstClr val="black"/>
                </a:solidFill>
              </a:rPr>
              <a:t>玛丽亚</a:t>
            </a:r>
            <a:r>
              <a:rPr lang="en-US" altLang="zh-CN" dirty="0">
                <a:solidFill>
                  <a:prstClr val="black"/>
                </a:solidFill>
              </a:rPr>
              <a:t>·</a:t>
            </a:r>
            <a:r>
              <a:rPr lang="zh-CN" altLang="en-US" dirty="0">
                <a:solidFill>
                  <a:prstClr val="black"/>
                </a:solidFill>
              </a:rPr>
              <a:t>格佩特</a:t>
            </a:r>
            <a:r>
              <a:rPr lang="en-US" altLang="zh-CN" dirty="0">
                <a:solidFill>
                  <a:prstClr val="black"/>
                </a:solidFill>
              </a:rPr>
              <a:t>-</a:t>
            </a:r>
            <a:r>
              <a:rPr lang="zh-CN" altLang="en-US" dirty="0">
                <a:solidFill>
                  <a:prstClr val="black"/>
                </a:solidFill>
              </a:rPr>
              <a:t>梅耶</a:t>
            </a:r>
          </a:p>
        </p:txBody>
      </p:sp>
      <p:sp>
        <p:nvSpPr>
          <p:cNvPr id="5" name="矩形 4"/>
          <p:cNvSpPr/>
          <p:nvPr/>
        </p:nvSpPr>
        <p:spPr>
          <a:xfrm>
            <a:off x="4842968" y="5071337"/>
            <a:ext cx="2359236" cy="646331"/>
          </a:xfrm>
          <a:prstGeom prst="rect">
            <a:avLst/>
          </a:prstGeom>
        </p:spPr>
        <p:txBody>
          <a:bodyPr wrap="none">
            <a:spAutoFit/>
          </a:bodyPr>
          <a:lstStyle/>
          <a:p>
            <a:r>
              <a:rPr lang="en-US" altLang="zh-CN" dirty="0">
                <a:solidFill>
                  <a:prstClr val="black"/>
                </a:solidFill>
              </a:rPr>
              <a:t>Maria Goeppert-Mayer</a:t>
            </a:r>
          </a:p>
          <a:p>
            <a:r>
              <a:rPr lang="en-US" altLang="zh-CN" dirty="0">
                <a:solidFill>
                  <a:prstClr val="black"/>
                </a:solidFill>
              </a:rPr>
              <a:t>  </a:t>
            </a:r>
            <a:r>
              <a:rPr lang="zh-CN" altLang="en-US" dirty="0">
                <a:solidFill>
                  <a:prstClr val="black"/>
                </a:solidFill>
              </a:rPr>
              <a:t>（</a:t>
            </a:r>
            <a:r>
              <a:rPr lang="en-US" altLang="zh-CN" dirty="0">
                <a:solidFill>
                  <a:prstClr val="black"/>
                </a:solidFill>
              </a:rPr>
              <a:t>1906-1972</a:t>
            </a:r>
            <a:r>
              <a:rPr lang="zh-CN" altLang="en-US" dirty="0">
                <a:solidFill>
                  <a:prstClr val="black"/>
                </a:solidFill>
              </a:rPr>
              <a:t>）</a:t>
            </a:r>
          </a:p>
        </p:txBody>
      </p:sp>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3678" y="2238857"/>
            <a:ext cx="1495740" cy="2115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7380312" y="4630001"/>
            <a:ext cx="1653017" cy="923330"/>
          </a:xfrm>
          <a:prstGeom prst="rect">
            <a:avLst/>
          </a:prstGeom>
        </p:spPr>
        <p:txBody>
          <a:bodyPr wrap="none">
            <a:spAutoFit/>
          </a:bodyPr>
          <a:lstStyle/>
          <a:p>
            <a:r>
              <a:rPr lang="nb-NO" altLang="zh-CN" dirty="0">
                <a:solidFill>
                  <a:prstClr val="black"/>
                </a:solidFill>
              </a:rPr>
              <a:t>J. Hans D. </a:t>
            </a:r>
          </a:p>
          <a:p>
            <a:r>
              <a:rPr lang="nb-NO" altLang="zh-CN" dirty="0">
                <a:solidFill>
                  <a:prstClr val="black"/>
                </a:solidFill>
              </a:rPr>
              <a:t>Jensen – Facts</a:t>
            </a:r>
          </a:p>
          <a:p>
            <a:r>
              <a:rPr lang="zh-CN" altLang="en-US" dirty="0">
                <a:solidFill>
                  <a:prstClr val="black"/>
                </a:solidFill>
              </a:rPr>
              <a:t>（</a:t>
            </a:r>
            <a:r>
              <a:rPr lang="en-US" altLang="zh-CN" dirty="0">
                <a:solidFill>
                  <a:prstClr val="black"/>
                </a:solidFill>
              </a:rPr>
              <a:t>1907-1973</a:t>
            </a:r>
            <a:r>
              <a:rPr lang="zh-CN" altLang="en-US" dirty="0">
                <a:solidFill>
                  <a:prstClr val="black"/>
                </a:solidFill>
              </a:rPr>
              <a:t>）</a:t>
            </a:r>
          </a:p>
        </p:txBody>
      </p:sp>
    </p:spTree>
    <p:extLst>
      <p:ext uri="{BB962C8B-B14F-4D97-AF65-F5344CB8AC3E}">
        <p14:creationId xmlns:p14="http://schemas.microsoft.com/office/powerpoint/2010/main" val="2738693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96" y="116632"/>
            <a:ext cx="3276474" cy="369332"/>
          </a:xfrm>
          <a:prstGeom prst="rect">
            <a:avLst/>
          </a:prstGeom>
          <a:noFill/>
        </p:spPr>
        <p:txBody>
          <a:bodyPr wrap="none" rtlCol="0">
            <a:spAutoFit/>
          </a:bodyPr>
          <a:lstStyle/>
          <a:p>
            <a:r>
              <a:rPr lang="zh-CN" altLang="en-US" b="1" dirty="0">
                <a:solidFill>
                  <a:srgbClr val="0000FF"/>
                </a:solidFill>
              </a:rPr>
              <a:t>（</a:t>
            </a:r>
            <a:r>
              <a:rPr lang="en-US" altLang="zh-CN" b="1" dirty="0">
                <a:solidFill>
                  <a:srgbClr val="0000FF"/>
                </a:solidFill>
              </a:rPr>
              <a:t>C</a:t>
            </a:r>
            <a:r>
              <a:rPr lang="zh-CN" altLang="en-US" b="1" dirty="0">
                <a:solidFill>
                  <a:srgbClr val="0000FF"/>
                </a:solidFill>
              </a:rPr>
              <a:t>）美国</a:t>
            </a:r>
            <a:r>
              <a:rPr lang="en-US" altLang="zh-CN" b="1" dirty="0">
                <a:solidFill>
                  <a:srgbClr val="0000FF"/>
                </a:solidFill>
              </a:rPr>
              <a:t>Berkeley </a:t>
            </a:r>
            <a:r>
              <a:rPr lang="zh-CN" altLang="en-US" b="1" dirty="0">
                <a:solidFill>
                  <a:srgbClr val="0000FF"/>
                </a:solidFill>
              </a:rPr>
              <a:t>国家实验室</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92696"/>
            <a:ext cx="9144000" cy="4019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16832"/>
            <a:ext cx="9124279" cy="4400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直接连接符 4"/>
          <p:cNvCxnSpPr/>
          <p:nvPr/>
        </p:nvCxnSpPr>
        <p:spPr>
          <a:xfrm>
            <a:off x="6732240" y="5877272"/>
            <a:ext cx="216024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直接连接符 6"/>
          <p:cNvCxnSpPr/>
          <p:nvPr/>
        </p:nvCxnSpPr>
        <p:spPr>
          <a:xfrm>
            <a:off x="179512" y="6093296"/>
            <a:ext cx="468052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直接连接符 8"/>
          <p:cNvCxnSpPr/>
          <p:nvPr/>
        </p:nvCxnSpPr>
        <p:spPr>
          <a:xfrm>
            <a:off x="395536" y="6317369"/>
            <a:ext cx="4752528"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426041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 y="332656"/>
            <a:ext cx="9143999" cy="4584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89475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9414" y="548680"/>
            <a:ext cx="4159090"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8" y="404664"/>
            <a:ext cx="5076056"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385038" y="5245288"/>
            <a:ext cx="4572000" cy="1077218"/>
          </a:xfrm>
          <a:prstGeom prst="rect">
            <a:avLst/>
          </a:prstGeom>
        </p:spPr>
        <p:txBody>
          <a:bodyPr>
            <a:spAutoFit/>
          </a:bodyPr>
          <a:lstStyle/>
          <a:p>
            <a:r>
              <a:rPr lang="en-US" altLang="zh-CN" sz="1600" b="1" dirty="0">
                <a:solidFill>
                  <a:srgbClr val="0000FF"/>
                </a:solidFill>
                <a:latin typeface="AdvP6F00"/>
              </a:rPr>
              <a:t>The observed alpha-decay </a:t>
            </a:r>
            <a:r>
              <a:rPr lang="en-US" altLang="zh-CN" sz="1600" b="1" dirty="0">
                <a:solidFill>
                  <a:srgbClr val="0000FF"/>
                </a:solidFill>
                <a:latin typeface="AdvP3EDAA1"/>
              </a:rPr>
              <a:t>Q </a:t>
            </a:r>
            <a:r>
              <a:rPr lang="en-US" altLang="zh-CN" sz="1600" b="1" dirty="0">
                <a:solidFill>
                  <a:srgbClr val="0000FF"/>
                </a:solidFill>
                <a:latin typeface="AdvP6F00"/>
              </a:rPr>
              <a:t>values for the new isotopes were used to gain insight into the shell effects used in theoretical </a:t>
            </a:r>
            <a:r>
              <a:rPr lang="en-US" altLang="zh-CN" sz="1600" b="1" dirty="0" err="1">
                <a:solidFill>
                  <a:srgbClr val="0000FF"/>
                </a:solidFill>
                <a:latin typeface="AdvP6F00"/>
              </a:rPr>
              <a:t>superheavy</a:t>
            </a:r>
            <a:r>
              <a:rPr lang="en-US" altLang="zh-CN" sz="1600" b="1" dirty="0">
                <a:solidFill>
                  <a:srgbClr val="0000FF"/>
                </a:solidFill>
                <a:latin typeface="AdvP6F00"/>
              </a:rPr>
              <a:t> mass predictions.</a:t>
            </a:r>
            <a:endParaRPr lang="zh-CN" altLang="en-US" sz="1600" b="1" dirty="0">
              <a:solidFill>
                <a:srgbClr val="0000FF"/>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3296805"/>
            <a:ext cx="4293149" cy="171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467544" y="4797152"/>
            <a:ext cx="3623043" cy="369332"/>
          </a:xfrm>
          <a:prstGeom prst="rect">
            <a:avLst/>
          </a:prstGeom>
        </p:spPr>
        <p:txBody>
          <a:bodyPr wrap="none">
            <a:spAutoFit/>
          </a:bodyPr>
          <a:lstStyle/>
          <a:p>
            <a:r>
              <a:rPr lang="en-US" altLang="zh-CN" dirty="0"/>
              <a:t>Theoretical predictions from [17–19]</a:t>
            </a:r>
            <a:endParaRPr lang="zh-CN" altLang="en-US" dirty="0"/>
          </a:p>
        </p:txBody>
      </p:sp>
      <p:sp>
        <p:nvSpPr>
          <p:cNvPr id="4" name="矩形 3"/>
          <p:cNvSpPr/>
          <p:nvPr/>
        </p:nvSpPr>
        <p:spPr>
          <a:xfrm>
            <a:off x="4788024" y="5276183"/>
            <a:ext cx="4572000" cy="900246"/>
          </a:xfrm>
          <a:prstGeom prst="rect">
            <a:avLst/>
          </a:prstGeom>
        </p:spPr>
        <p:txBody>
          <a:bodyPr>
            <a:spAutoFit/>
          </a:bodyPr>
          <a:lstStyle/>
          <a:p>
            <a:r>
              <a:rPr lang="en-US" altLang="zh-CN" sz="1050" b="1" dirty="0">
                <a:solidFill>
                  <a:srgbClr val="231F20"/>
                </a:solidFill>
                <a:latin typeface="AdvP6F00"/>
              </a:rPr>
              <a:t>[17] I. </a:t>
            </a:r>
            <a:r>
              <a:rPr lang="en-US" altLang="zh-CN" sz="1050" b="1" dirty="0" err="1">
                <a:solidFill>
                  <a:srgbClr val="231F20"/>
                </a:solidFill>
                <a:latin typeface="AdvP6F00"/>
              </a:rPr>
              <a:t>Muntian</a:t>
            </a:r>
            <a:r>
              <a:rPr lang="en-US" altLang="zh-CN" sz="1050" b="1" dirty="0">
                <a:solidFill>
                  <a:srgbClr val="231F20"/>
                </a:solidFill>
                <a:latin typeface="AdvP6F00"/>
              </a:rPr>
              <a:t>, Z. </a:t>
            </a:r>
            <a:r>
              <a:rPr lang="en-US" altLang="zh-CN" sz="1050" b="1" dirty="0" err="1">
                <a:solidFill>
                  <a:srgbClr val="231F20"/>
                </a:solidFill>
                <a:latin typeface="AdvP6F00"/>
              </a:rPr>
              <a:t>Patyk</a:t>
            </a:r>
            <a:r>
              <a:rPr lang="en-US" altLang="zh-CN" sz="1050" b="1" dirty="0">
                <a:solidFill>
                  <a:srgbClr val="231F20"/>
                </a:solidFill>
                <a:latin typeface="AdvP6F00"/>
              </a:rPr>
              <a:t>, and A. </a:t>
            </a:r>
            <a:r>
              <a:rPr lang="en-US" altLang="zh-CN" sz="1050" b="1" dirty="0" err="1">
                <a:solidFill>
                  <a:srgbClr val="231F20"/>
                </a:solidFill>
                <a:latin typeface="AdvP6F00"/>
              </a:rPr>
              <a:t>Sobiczewski</a:t>
            </a:r>
            <a:r>
              <a:rPr lang="en-US" altLang="zh-CN" sz="1050" b="1" dirty="0">
                <a:solidFill>
                  <a:srgbClr val="231F20"/>
                </a:solidFill>
                <a:latin typeface="AdvP6F00"/>
              </a:rPr>
              <a:t>, </a:t>
            </a:r>
            <a:r>
              <a:rPr lang="en-US" altLang="zh-CN" sz="1050" b="1" dirty="0" err="1">
                <a:solidFill>
                  <a:srgbClr val="231F20"/>
                </a:solidFill>
                <a:latin typeface="AdvP6F00"/>
              </a:rPr>
              <a:t>Acta</a:t>
            </a:r>
            <a:r>
              <a:rPr lang="en-US" altLang="zh-CN" sz="1050" b="1" dirty="0">
                <a:solidFill>
                  <a:srgbClr val="231F20"/>
                </a:solidFill>
                <a:latin typeface="AdvP6F00"/>
              </a:rPr>
              <a:t> Phys. Pol.</a:t>
            </a:r>
          </a:p>
          <a:p>
            <a:r>
              <a:rPr lang="en-US" altLang="zh-CN" sz="1050" b="1" dirty="0">
                <a:solidFill>
                  <a:srgbClr val="231F20"/>
                </a:solidFill>
                <a:latin typeface="AdvP6F00"/>
              </a:rPr>
              <a:t>     B </a:t>
            </a:r>
            <a:r>
              <a:rPr lang="en-US" altLang="zh-CN" sz="1050" b="1" dirty="0">
                <a:solidFill>
                  <a:srgbClr val="231F20"/>
                </a:solidFill>
                <a:latin typeface="AdvP6F01"/>
              </a:rPr>
              <a:t>32</a:t>
            </a:r>
            <a:r>
              <a:rPr lang="en-US" altLang="zh-CN" sz="1050" b="1" dirty="0">
                <a:solidFill>
                  <a:srgbClr val="231F20"/>
                </a:solidFill>
                <a:latin typeface="AdvP6F00"/>
              </a:rPr>
              <a:t>, 691 (2001).</a:t>
            </a:r>
          </a:p>
          <a:p>
            <a:r>
              <a:rPr lang="en-US" altLang="zh-CN" sz="1050" b="1" dirty="0">
                <a:solidFill>
                  <a:srgbClr val="231F20"/>
                </a:solidFill>
                <a:latin typeface="AdvP6F00"/>
              </a:rPr>
              <a:t>[18] I. </a:t>
            </a:r>
            <a:r>
              <a:rPr lang="en-US" altLang="zh-CN" sz="1050" b="1" dirty="0" err="1">
                <a:solidFill>
                  <a:srgbClr val="231F20"/>
                </a:solidFill>
                <a:latin typeface="AdvP6F00"/>
              </a:rPr>
              <a:t>Muntian</a:t>
            </a:r>
            <a:r>
              <a:rPr lang="en-US" altLang="zh-CN" sz="1050" b="1" dirty="0">
                <a:solidFill>
                  <a:srgbClr val="231F20"/>
                </a:solidFill>
                <a:latin typeface="AdvP6F00"/>
              </a:rPr>
              <a:t> </a:t>
            </a:r>
            <a:r>
              <a:rPr lang="en-US" altLang="zh-CN" sz="1050" b="1" dirty="0">
                <a:solidFill>
                  <a:srgbClr val="231F20"/>
                </a:solidFill>
                <a:latin typeface="AdvP6F0B"/>
              </a:rPr>
              <a:t>et al.</a:t>
            </a:r>
            <a:r>
              <a:rPr lang="en-US" altLang="zh-CN" sz="1050" b="1" dirty="0">
                <a:solidFill>
                  <a:srgbClr val="231F20"/>
                </a:solidFill>
                <a:latin typeface="AdvP6F00"/>
              </a:rPr>
              <a:t>, </a:t>
            </a:r>
            <a:r>
              <a:rPr lang="en-US" altLang="zh-CN" sz="1050" b="1" dirty="0" err="1">
                <a:solidFill>
                  <a:srgbClr val="231F20"/>
                </a:solidFill>
                <a:latin typeface="AdvP6F00"/>
              </a:rPr>
              <a:t>Acta</a:t>
            </a:r>
            <a:r>
              <a:rPr lang="en-US" altLang="zh-CN" sz="1050" b="1" dirty="0">
                <a:solidFill>
                  <a:srgbClr val="231F20"/>
                </a:solidFill>
                <a:latin typeface="AdvP6F00"/>
              </a:rPr>
              <a:t> Phys. Pol. B </a:t>
            </a:r>
            <a:r>
              <a:rPr lang="en-US" altLang="zh-CN" sz="1050" b="1" dirty="0">
                <a:solidFill>
                  <a:srgbClr val="231F20"/>
                </a:solidFill>
                <a:latin typeface="AdvP6F01"/>
              </a:rPr>
              <a:t>34</a:t>
            </a:r>
            <a:r>
              <a:rPr lang="en-US" altLang="zh-CN" sz="1050" b="1" dirty="0">
                <a:solidFill>
                  <a:srgbClr val="231F20"/>
                </a:solidFill>
                <a:latin typeface="AdvP6F00"/>
              </a:rPr>
              <a:t>, 2073 (2003).</a:t>
            </a:r>
          </a:p>
          <a:p>
            <a:r>
              <a:rPr lang="en-US" altLang="zh-CN" sz="1050" b="1" dirty="0">
                <a:solidFill>
                  <a:srgbClr val="231F20"/>
                </a:solidFill>
                <a:latin typeface="AdvP6F00"/>
              </a:rPr>
              <a:t>[19] I. </a:t>
            </a:r>
            <a:r>
              <a:rPr lang="en-US" altLang="zh-CN" sz="1050" b="1" dirty="0" err="1">
                <a:solidFill>
                  <a:srgbClr val="231F20"/>
                </a:solidFill>
                <a:latin typeface="AdvP6F00"/>
              </a:rPr>
              <a:t>Muntian</a:t>
            </a:r>
            <a:r>
              <a:rPr lang="en-US" altLang="zh-CN" sz="1050" b="1" dirty="0">
                <a:solidFill>
                  <a:srgbClr val="231F20"/>
                </a:solidFill>
                <a:latin typeface="AdvP6F00"/>
              </a:rPr>
              <a:t>, Z. </a:t>
            </a:r>
            <a:r>
              <a:rPr lang="en-US" altLang="zh-CN" sz="1050" b="1" dirty="0" err="1">
                <a:solidFill>
                  <a:srgbClr val="231F20"/>
                </a:solidFill>
                <a:latin typeface="AdvP6F00"/>
              </a:rPr>
              <a:t>Patyk</a:t>
            </a:r>
            <a:r>
              <a:rPr lang="en-US" altLang="zh-CN" sz="1050" b="1" dirty="0">
                <a:solidFill>
                  <a:srgbClr val="231F20"/>
                </a:solidFill>
                <a:latin typeface="AdvP6F00"/>
              </a:rPr>
              <a:t>, and A. </a:t>
            </a:r>
            <a:r>
              <a:rPr lang="en-US" altLang="zh-CN" sz="1050" b="1" dirty="0" err="1">
                <a:solidFill>
                  <a:srgbClr val="231F20"/>
                </a:solidFill>
                <a:latin typeface="AdvP6F00"/>
              </a:rPr>
              <a:t>Sobiczewski</a:t>
            </a:r>
            <a:r>
              <a:rPr lang="en-US" altLang="zh-CN" sz="1050" b="1" dirty="0">
                <a:solidFill>
                  <a:srgbClr val="231F20"/>
                </a:solidFill>
                <a:latin typeface="AdvP6F00"/>
              </a:rPr>
              <a:t>, </a:t>
            </a:r>
            <a:r>
              <a:rPr lang="en-US" altLang="zh-CN" sz="1050" b="1" dirty="0">
                <a:solidFill>
                  <a:srgbClr val="2E3093"/>
                </a:solidFill>
                <a:latin typeface="AdvP6F00"/>
              </a:rPr>
              <a:t>Phys. At. </a:t>
            </a:r>
            <a:r>
              <a:rPr lang="en-US" altLang="zh-CN" sz="1050" b="1" dirty="0" err="1">
                <a:solidFill>
                  <a:srgbClr val="2E3093"/>
                </a:solidFill>
                <a:latin typeface="AdvP6F00"/>
              </a:rPr>
              <a:t>Nucl</a:t>
            </a:r>
            <a:r>
              <a:rPr lang="en-US" altLang="zh-CN" sz="1050" b="1" dirty="0">
                <a:solidFill>
                  <a:srgbClr val="2E3093"/>
                </a:solidFill>
                <a:latin typeface="AdvP6F00"/>
              </a:rPr>
              <a:t>.</a:t>
            </a:r>
          </a:p>
          <a:p>
            <a:r>
              <a:rPr lang="en-US" altLang="zh-CN" sz="1050" b="1" dirty="0">
                <a:solidFill>
                  <a:srgbClr val="2E3093"/>
                </a:solidFill>
                <a:latin typeface="AdvP6F01"/>
              </a:rPr>
              <a:t>     66</a:t>
            </a:r>
            <a:r>
              <a:rPr lang="en-US" altLang="zh-CN" sz="1050" b="1" dirty="0">
                <a:solidFill>
                  <a:srgbClr val="2E3093"/>
                </a:solidFill>
                <a:latin typeface="AdvP6F00"/>
              </a:rPr>
              <a:t>, 1015 (2003)</a:t>
            </a:r>
            <a:r>
              <a:rPr lang="en-US" altLang="zh-CN" sz="1050" b="1" dirty="0">
                <a:solidFill>
                  <a:srgbClr val="231F20"/>
                </a:solidFill>
                <a:latin typeface="AdvP6F00"/>
              </a:rPr>
              <a:t>.</a:t>
            </a:r>
            <a:endParaRPr lang="zh-CN" altLang="en-US" sz="1050" b="1" dirty="0"/>
          </a:p>
        </p:txBody>
      </p:sp>
    </p:spTree>
    <p:extLst>
      <p:ext uri="{BB962C8B-B14F-4D97-AF65-F5344CB8AC3E}">
        <p14:creationId xmlns:p14="http://schemas.microsoft.com/office/powerpoint/2010/main" val="961567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96" y="116632"/>
            <a:ext cx="1842171" cy="369332"/>
          </a:xfrm>
          <a:prstGeom prst="rect">
            <a:avLst/>
          </a:prstGeom>
          <a:noFill/>
        </p:spPr>
        <p:txBody>
          <a:bodyPr wrap="none" rtlCol="0">
            <a:spAutoFit/>
          </a:bodyPr>
          <a:lstStyle/>
          <a:p>
            <a:r>
              <a:rPr lang="zh-CN" altLang="en-US" b="1" dirty="0">
                <a:solidFill>
                  <a:srgbClr val="0000FF"/>
                </a:solidFill>
              </a:rPr>
              <a:t>（</a:t>
            </a:r>
            <a:r>
              <a:rPr lang="en-US" altLang="zh-CN" b="1" dirty="0">
                <a:solidFill>
                  <a:srgbClr val="0000FF"/>
                </a:solidFill>
              </a:rPr>
              <a:t>D</a:t>
            </a:r>
            <a:r>
              <a:rPr lang="zh-CN" altLang="en-US" b="1" dirty="0">
                <a:solidFill>
                  <a:srgbClr val="0000FF"/>
                </a:solidFill>
              </a:rPr>
              <a:t>）日本</a:t>
            </a:r>
            <a:r>
              <a:rPr lang="en-US" altLang="zh-CN" b="1" dirty="0">
                <a:solidFill>
                  <a:srgbClr val="0000FF"/>
                </a:solidFill>
              </a:rPr>
              <a:t>RIKEN</a:t>
            </a:r>
            <a:endParaRPr lang="zh-CN" altLang="en-US" b="1" dirty="0">
              <a:solidFill>
                <a:srgbClr val="0000FF"/>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4704"/>
            <a:ext cx="9095906" cy="5203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4200946"/>
            <a:ext cx="1597025"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8689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5369"/>
            <a:ext cx="5324475" cy="432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812" y="404665"/>
            <a:ext cx="4410187" cy="4896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78082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96" y="44624"/>
            <a:ext cx="2089033" cy="369332"/>
          </a:xfrm>
          <a:prstGeom prst="rect">
            <a:avLst/>
          </a:prstGeom>
          <a:noFill/>
        </p:spPr>
        <p:txBody>
          <a:bodyPr wrap="none" rtlCol="0">
            <a:spAutoFit/>
          </a:bodyPr>
          <a:lstStyle/>
          <a:p>
            <a:r>
              <a:rPr lang="zh-CN" altLang="en-US" b="1" dirty="0">
                <a:solidFill>
                  <a:srgbClr val="0000FF"/>
                </a:solidFill>
              </a:rPr>
              <a:t>（</a:t>
            </a:r>
            <a:r>
              <a:rPr lang="en-US" altLang="zh-CN" b="1" dirty="0">
                <a:solidFill>
                  <a:srgbClr val="0000FF"/>
                </a:solidFill>
              </a:rPr>
              <a:t>E</a:t>
            </a:r>
            <a:r>
              <a:rPr lang="zh-CN" altLang="en-US" b="1" dirty="0">
                <a:solidFill>
                  <a:srgbClr val="0000FF"/>
                </a:solidFill>
              </a:rPr>
              <a:t>）俄罗斯</a:t>
            </a:r>
            <a:r>
              <a:rPr lang="en-US" altLang="zh-CN" b="1" dirty="0" err="1">
                <a:solidFill>
                  <a:srgbClr val="0000FF"/>
                </a:solidFill>
              </a:rPr>
              <a:t>Dubna</a:t>
            </a:r>
            <a:endParaRPr lang="zh-CN" altLang="en-US" b="1" dirty="0">
              <a:solidFill>
                <a:srgbClr val="0000FF"/>
              </a:solidFill>
            </a:endParaRPr>
          </a:p>
        </p:txBody>
      </p:sp>
      <p:pic>
        <p:nvPicPr>
          <p:cNvPr id="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23303"/>
            <a:ext cx="1020024" cy="155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613" y="1625342"/>
            <a:ext cx="7953375"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43101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188640"/>
            <a:ext cx="1511952" cy="369332"/>
          </a:xfrm>
          <a:prstGeom prst="rect">
            <a:avLst/>
          </a:prstGeom>
          <a:noFill/>
        </p:spPr>
        <p:txBody>
          <a:bodyPr wrap="none" rtlCol="0">
            <a:spAutoFit/>
          </a:bodyPr>
          <a:lstStyle/>
          <a:p>
            <a:r>
              <a:rPr lang="zh-CN" altLang="en-US" b="1" dirty="0">
                <a:solidFill>
                  <a:srgbClr val="0000FF"/>
                </a:solidFill>
              </a:rPr>
              <a:t>俄罗斯</a:t>
            </a:r>
            <a:r>
              <a:rPr lang="en-US" altLang="zh-CN" b="1" dirty="0" err="1">
                <a:solidFill>
                  <a:srgbClr val="0000FF"/>
                </a:solidFill>
              </a:rPr>
              <a:t>Dubna</a:t>
            </a:r>
            <a:endParaRPr lang="zh-CN" altLang="en-US" b="1" dirty="0">
              <a:solidFill>
                <a:srgbClr val="0000FF"/>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77" y="460846"/>
            <a:ext cx="9144000" cy="2473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81225"/>
            <a:ext cx="8943975" cy="467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39639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116632"/>
            <a:ext cx="1511952" cy="369332"/>
          </a:xfrm>
          <a:prstGeom prst="rect">
            <a:avLst/>
          </a:prstGeom>
        </p:spPr>
        <p:txBody>
          <a:bodyPr wrap="none">
            <a:spAutoFit/>
          </a:bodyPr>
          <a:lstStyle/>
          <a:p>
            <a:r>
              <a:rPr lang="zh-CN" altLang="en-US" b="1" dirty="0">
                <a:solidFill>
                  <a:srgbClr val="0000FF"/>
                </a:solidFill>
              </a:rPr>
              <a:t>俄罗斯</a:t>
            </a:r>
            <a:r>
              <a:rPr lang="en-US" altLang="zh-CN" b="1" dirty="0" err="1">
                <a:solidFill>
                  <a:srgbClr val="0000FF"/>
                </a:solidFill>
              </a:rPr>
              <a:t>Dubna</a:t>
            </a:r>
            <a:endParaRPr lang="zh-CN" altLang="en-US" dirty="0">
              <a:solidFill>
                <a:prstClr val="black"/>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16367"/>
            <a:ext cx="8892479" cy="2345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116770"/>
            <a:ext cx="4505325" cy="471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283968" y="5805264"/>
            <a:ext cx="4735592" cy="461665"/>
          </a:xfrm>
          <a:prstGeom prst="rect">
            <a:avLst/>
          </a:prstGeom>
          <a:noFill/>
        </p:spPr>
        <p:txBody>
          <a:bodyPr wrap="none" rtlCol="0">
            <a:spAutoFit/>
          </a:bodyPr>
          <a:lstStyle/>
          <a:p>
            <a:r>
              <a:rPr lang="en-US" altLang="zh-CN" sz="2400" b="1" dirty="0" err="1">
                <a:solidFill>
                  <a:srgbClr val="0000FF"/>
                </a:solidFill>
              </a:rPr>
              <a:t>Dubna</a:t>
            </a:r>
            <a:r>
              <a:rPr lang="zh-CN" altLang="en-US" sz="2400" b="1" dirty="0">
                <a:solidFill>
                  <a:srgbClr val="0000FF"/>
                </a:solidFill>
              </a:rPr>
              <a:t>合成了</a:t>
            </a:r>
            <a:r>
              <a:rPr lang="en-US" altLang="zh-CN" sz="2400" b="1" dirty="0">
                <a:solidFill>
                  <a:srgbClr val="0000FF"/>
                </a:solidFill>
              </a:rPr>
              <a:t>Z=107</a:t>
            </a:r>
            <a:r>
              <a:rPr lang="zh-CN" altLang="en-US" sz="2400" b="1" dirty="0">
                <a:solidFill>
                  <a:srgbClr val="0000FF"/>
                </a:solidFill>
              </a:rPr>
              <a:t>到</a:t>
            </a:r>
            <a:r>
              <a:rPr lang="en-US" altLang="zh-CN" sz="2400" b="1" dirty="0">
                <a:solidFill>
                  <a:srgbClr val="0000FF"/>
                </a:solidFill>
              </a:rPr>
              <a:t>118</a:t>
            </a:r>
            <a:r>
              <a:rPr lang="zh-CN" altLang="en-US" sz="2400" b="1" dirty="0">
                <a:solidFill>
                  <a:srgbClr val="0000FF"/>
                </a:solidFill>
              </a:rPr>
              <a:t>的超重核</a:t>
            </a:r>
          </a:p>
        </p:txBody>
      </p:sp>
    </p:spTree>
    <p:extLst>
      <p:ext uri="{BB962C8B-B14F-4D97-AF65-F5344CB8AC3E}">
        <p14:creationId xmlns:p14="http://schemas.microsoft.com/office/powerpoint/2010/main" val="328595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ppt_x"/>
                                          </p:val>
                                        </p:tav>
                                        <p:tav tm="100000">
                                          <p:val>
                                            <p:strVal val="#ppt_x"/>
                                          </p:val>
                                        </p:tav>
                                      </p:tavLst>
                                    </p:anim>
                                    <p:anim calcmode="lin" valueType="num">
                                      <p:cBhvr additive="base">
                                        <p:cTn id="8"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18" y="23777"/>
            <a:ext cx="8839362" cy="4557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567" y="4653136"/>
            <a:ext cx="6066064" cy="1435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4"/>
          <p:cNvSpPr txBox="1"/>
          <p:nvPr/>
        </p:nvSpPr>
        <p:spPr>
          <a:xfrm>
            <a:off x="683568" y="6093296"/>
            <a:ext cx="8141972" cy="461665"/>
          </a:xfrm>
          <a:prstGeom prst="rect">
            <a:avLst/>
          </a:prstGeom>
          <a:noFill/>
        </p:spPr>
        <p:txBody>
          <a:bodyPr wrap="none" rtlCol="0">
            <a:spAutoFit/>
          </a:bodyPr>
          <a:lstStyle/>
          <a:p>
            <a:r>
              <a:rPr lang="zh-CN" altLang="en-US" sz="2400" b="1" dirty="0">
                <a:solidFill>
                  <a:srgbClr val="FF0000"/>
                </a:solidFill>
              </a:rPr>
              <a:t>期望</a:t>
            </a:r>
            <a:r>
              <a:rPr lang="en-US" altLang="zh-CN" sz="2400" b="1" dirty="0" err="1">
                <a:solidFill>
                  <a:srgbClr val="FF0000"/>
                </a:solidFill>
              </a:rPr>
              <a:t>Dubna</a:t>
            </a:r>
            <a:r>
              <a:rPr lang="zh-CN" altLang="en-US" sz="2400" b="1" dirty="0">
                <a:solidFill>
                  <a:srgbClr val="FF0000"/>
                </a:solidFill>
              </a:rPr>
              <a:t>超重核工厂建成后合成稳定岛中心区的超重核！</a:t>
            </a:r>
          </a:p>
        </p:txBody>
      </p:sp>
    </p:spTree>
    <p:extLst>
      <p:ext uri="{BB962C8B-B14F-4D97-AF65-F5344CB8AC3E}">
        <p14:creationId xmlns:p14="http://schemas.microsoft.com/office/powerpoint/2010/main" val="33525984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43808" y="116632"/>
            <a:ext cx="2892138" cy="523220"/>
          </a:xfrm>
          <a:prstGeom prst="rect">
            <a:avLst/>
          </a:prstGeom>
        </p:spPr>
        <p:txBody>
          <a:bodyPr wrap="none">
            <a:spAutoFit/>
          </a:bodyPr>
          <a:lstStyle/>
          <a:p>
            <a:r>
              <a:rPr lang="en-US" altLang="zh-CN" sz="2800" b="1" cap="all" dirty="0">
                <a:solidFill>
                  <a:srgbClr val="FF0000"/>
                </a:solidFill>
              </a:rPr>
              <a:t>2</a:t>
            </a:r>
            <a:r>
              <a:rPr lang="zh-CN" altLang="en-US" sz="2800" b="1" cap="all" dirty="0">
                <a:solidFill>
                  <a:srgbClr val="FF0000"/>
                </a:solidFill>
              </a:rPr>
              <a:t>、超重核的合成</a:t>
            </a:r>
            <a:endParaRPr lang="zh-CN" altLang="en-US" dirty="0">
              <a:solidFill>
                <a:srgbClr val="FF0000"/>
              </a:solidFill>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309489"/>
            <a:ext cx="5589278" cy="4327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本框 3"/>
          <p:cNvSpPr txBox="1"/>
          <p:nvPr/>
        </p:nvSpPr>
        <p:spPr>
          <a:xfrm>
            <a:off x="2339752" y="758648"/>
            <a:ext cx="4221605" cy="461665"/>
          </a:xfrm>
          <a:prstGeom prst="rect">
            <a:avLst/>
          </a:prstGeom>
          <a:noFill/>
        </p:spPr>
        <p:txBody>
          <a:bodyPr wrap="none" rtlCol="0">
            <a:spAutoFit/>
          </a:bodyPr>
          <a:lstStyle/>
          <a:p>
            <a:r>
              <a:rPr lang="zh-CN" altLang="en-US" sz="2400" b="1" dirty="0">
                <a:solidFill>
                  <a:srgbClr val="0000FF"/>
                </a:solidFill>
              </a:rPr>
              <a:t>双核模型（</a:t>
            </a:r>
            <a:r>
              <a:rPr lang="en-US" altLang="zh-CN" sz="2400" b="1" dirty="0" err="1">
                <a:solidFill>
                  <a:srgbClr val="0000FF"/>
                </a:solidFill>
              </a:rPr>
              <a:t>Dinuclear</a:t>
            </a:r>
            <a:r>
              <a:rPr lang="en-US" altLang="zh-CN" sz="2400" b="1" dirty="0">
                <a:solidFill>
                  <a:srgbClr val="0000FF"/>
                </a:solidFill>
              </a:rPr>
              <a:t> system</a:t>
            </a:r>
            <a:r>
              <a:rPr lang="zh-CN" altLang="en-US" sz="2400" b="1" dirty="0">
                <a:solidFill>
                  <a:srgbClr val="0000FF"/>
                </a:solidFill>
              </a:rPr>
              <a:t>）</a:t>
            </a:r>
          </a:p>
        </p:txBody>
      </p:sp>
      <p:pic>
        <p:nvPicPr>
          <p:cNvPr id="5" name="图片 4"/>
          <p:cNvPicPr>
            <a:picLocks noChangeAspect="1"/>
          </p:cNvPicPr>
          <p:nvPr/>
        </p:nvPicPr>
        <p:blipFill>
          <a:blip r:embed="rId4"/>
          <a:stretch>
            <a:fillRect/>
          </a:stretch>
        </p:blipFill>
        <p:spPr>
          <a:xfrm>
            <a:off x="5446267" y="3189236"/>
            <a:ext cx="3338175" cy="568353"/>
          </a:xfrm>
          <a:prstGeom prst="rect">
            <a:avLst/>
          </a:prstGeom>
          <a:ln>
            <a:solidFill>
              <a:srgbClr val="0000FF"/>
            </a:solidFill>
          </a:ln>
        </p:spPr>
      </p:pic>
      <p:graphicFrame>
        <p:nvGraphicFramePr>
          <p:cNvPr id="6" name="对象 5"/>
          <p:cNvGraphicFramePr>
            <a:graphicFrameLocks noChangeAspect="1"/>
          </p:cNvGraphicFramePr>
          <p:nvPr>
            <p:extLst>
              <p:ext uri="{D42A27DB-BD31-4B8C-83A1-F6EECF244321}">
                <p14:modId xmlns:p14="http://schemas.microsoft.com/office/powerpoint/2010/main" val="443716705"/>
              </p:ext>
            </p:extLst>
          </p:nvPr>
        </p:nvGraphicFramePr>
        <p:xfrm>
          <a:off x="4211960" y="2060848"/>
          <a:ext cx="4855182" cy="546208"/>
        </p:xfrm>
        <a:graphic>
          <a:graphicData uri="http://schemas.openxmlformats.org/presentationml/2006/ole">
            <mc:AlternateContent xmlns:mc="http://schemas.openxmlformats.org/markup-compatibility/2006">
              <mc:Choice xmlns:v="urn:schemas-microsoft-com:vml" Requires="v">
                <p:oleObj spid="_x0000_s1054" r:id="rId5" imgW="3048000" imgH="342900" progId="Equation.3">
                  <p:embed/>
                </p:oleObj>
              </mc:Choice>
              <mc:Fallback>
                <p:oleObj r:id="rId5" imgW="3048000" imgH="342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960" y="2060848"/>
                        <a:ext cx="4855182" cy="546208"/>
                      </a:xfrm>
                      <a:prstGeom prst="rect">
                        <a:avLst/>
                      </a:prstGeom>
                      <a:noFill/>
                      <a:ln>
                        <a:solidFill>
                          <a:srgbClr val="0000FF"/>
                        </a:solidFill>
                      </a:ln>
                    </p:spPr>
                  </p:pic>
                </p:oleObj>
              </mc:Fallback>
            </mc:AlternateContent>
          </a:graphicData>
        </a:graphic>
      </p:graphicFrame>
      <p:sp>
        <p:nvSpPr>
          <p:cNvPr id="7" name="矩形 6"/>
          <p:cNvSpPr/>
          <p:nvPr/>
        </p:nvSpPr>
        <p:spPr>
          <a:xfrm>
            <a:off x="6156176" y="1490220"/>
            <a:ext cx="1579278" cy="369332"/>
          </a:xfrm>
          <a:prstGeom prst="rect">
            <a:avLst/>
          </a:prstGeom>
        </p:spPr>
        <p:txBody>
          <a:bodyPr wrap="none">
            <a:spAutoFit/>
          </a:bodyPr>
          <a:lstStyle/>
          <a:p>
            <a:r>
              <a:rPr lang="zh-CN" altLang="en-US" b="1" kern="100" dirty="0">
                <a:solidFill>
                  <a:srgbClr val="0000FF"/>
                </a:solidFill>
                <a:latin typeface="Times New Roman" panose="02020603050405020304" pitchFamily="18" charset="0"/>
                <a:cs typeface="Times New Roman" panose="02020603050405020304" pitchFamily="18" charset="0"/>
              </a:rPr>
              <a:t>蒸发剩余截面</a:t>
            </a:r>
            <a:endParaRPr lang="zh-CN" altLang="en-US" b="1" dirty="0">
              <a:solidFill>
                <a:srgbClr val="0000FF"/>
              </a:solidFill>
            </a:endParaRPr>
          </a:p>
        </p:txBody>
      </p:sp>
      <p:sp>
        <p:nvSpPr>
          <p:cNvPr id="8" name="矩形 7"/>
          <p:cNvSpPr/>
          <p:nvPr/>
        </p:nvSpPr>
        <p:spPr>
          <a:xfrm>
            <a:off x="6561357" y="2731029"/>
            <a:ext cx="1107996" cy="369332"/>
          </a:xfrm>
          <a:prstGeom prst="rect">
            <a:avLst/>
          </a:prstGeom>
        </p:spPr>
        <p:txBody>
          <a:bodyPr wrap="none">
            <a:spAutoFit/>
          </a:bodyPr>
          <a:lstStyle/>
          <a:p>
            <a:r>
              <a:rPr lang="zh-CN" altLang="en-US" b="1" dirty="0">
                <a:solidFill>
                  <a:srgbClr val="0000FF"/>
                </a:solidFill>
              </a:rPr>
              <a:t>俘获截面</a:t>
            </a:r>
          </a:p>
        </p:txBody>
      </p:sp>
      <p:sp>
        <p:nvSpPr>
          <p:cNvPr id="9" name="矩形 8"/>
          <p:cNvSpPr/>
          <p:nvPr/>
        </p:nvSpPr>
        <p:spPr>
          <a:xfrm>
            <a:off x="6560104" y="3861048"/>
            <a:ext cx="1217000" cy="400110"/>
          </a:xfrm>
          <a:prstGeom prst="rect">
            <a:avLst/>
          </a:prstGeom>
        </p:spPr>
        <p:txBody>
          <a:bodyPr wrap="none">
            <a:spAutoFit/>
          </a:bodyPr>
          <a:lstStyle/>
          <a:p>
            <a:r>
              <a:rPr lang="zh-CN" altLang="en-US" sz="2000" b="1" dirty="0">
                <a:solidFill>
                  <a:srgbClr val="0000FF"/>
                </a:solidFill>
              </a:rPr>
              <a:t>熔合几率</a:t>
            </a:r>
          </a:p>
        </p:txBody>
      </p:sp>
      <p:pic>
        <p:nvPicPr>
          <p:cNvPr id="10" name="图片 9"/>
          <p:cNvPicPr>
            <a:picLocks noChangeAspect="1"/>
          </p:cNvPicPr>
          <p:nvPr/>
        </p:nvPicPr>
        <p:blipFill>
          <a:blip r:embed="rId7"/>
          <a:stretch>
            <a:fillRect/>
          </a:stretch>
        </p:blipFill>
        <p:spPr>
          <a:xfrm>
            <a:off x="5595204" y="4261158"/>
            <a:ext cx="3168352" cy="489989"/>
          </a:xfrm>
          <a:prstGeom prst="rect">
            <a:avLst/>
          </a:prstGeom>
          <a:ln>
            <a:solidFill>
              <a:srgbClr val="0000FF"/>
            </a:solidFill>
          </a:ln>
        </p:spPr>
      </p:pic>
      <p:sp>
        <p:nvSpPr>
          <p:cNvPr id="11" name="矩形 10"/>
          <p:cNvSpPr/>
          <p:nvPr/>
        </p:nvSpPr>
        <p:spPr>
          <a:xfrm>
            <a:off x="6200966" y="5419844"/>
            <a:ext cx="1217000" cy="400110"/>
          </a:xfrm>
          <a:prstGeom prst="rect">
            <a:avLst/>
          </a:prstGeom>
        </p:spPr>
        <p:txBody>
          <a:bodyPr wrap="none">
            <a:spAutoFit/>
          </a:bodyPr>
          <a:lstStyle/>
          <a:p>
            <a:r>
              <a:rPr lang="zh-CN" altLang="zh-CN" sz="2000" b="1" kern="100" dirty="0">
                <a:solidFill>
                  <a:srgbClr val="0000FF"/>
                </a:solidFill>
                <a:latin typeface="Times New Roman" panose="02020603050405020304" pitchFamily="18" charset="0"/>
                <a:cs typeface="Times New Roman" panose="02020603050405020304" pitchFamily="18" charset="0"/>
              </a:rPr>
              <a:t>存活几率</a:t>
            </a:r>
            <a:endParaRPr lang="zh-CN" altLang="en-US" sz="2000" dirty="0">
              <a:solidFill>
                <a:srgbClr val="0000FF"/>
              </a:solidFill>
            </a:endParaRPr>
          </a:p>
        </p:txBody>
      </p:sp>
      <p:graphicFrame>
        <p:nvGraphicFramePr>
          <p:cNvPr id="12" name="对象 11"/>
          <p:cNvGraphicFramePr>
            <a:graphicFrameLocks noChangeAspect="1"/>
          </p:cNvGraphicFramePr>
          <p:nvPr>
            <p:extLst>
              <p:ext uri="{D42A27DB-BD31-4B8C-83A1-F6EECF244321}">
                <p14:modId xmlns:p14="http://schemas.microsoft.com/office/powerpoint/2010/main" val="2588608736"/>
              </p:ext>
            </p:extLst>
          </p:nvPr>
        </p:nvGraphicFramePr>
        <p:xfrm>
          <a:off x="4416328" y="5929134"/>
          <a:ext cx="4567662" cy="648072"/>
        </p:xfrm>
        <a:graphic>
          <a:graphicData uri="http://schemas.openxmlformats.org/presentationml/2006/ole">
            <mc:AlternateContent xmlns:mc="http://schemas.openxmlformats.org/markup-compatibility/2006">
              <mc:Choice xmlns:v="urn:schemas-microsoft-com:vml" Requires="v">
                <p:oleObj spid="_x0000_s1055" r:id="rId8" imgW="3492500" imgH="495300" progId="Equation.3">
                  <p:embed/>
                </p:oleObj>
              </mc:Choice>
              <mc:Fallback>
                <p:oleObj r:id="rId8" imgW="3492500" imgH="4953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6328" y="5929134"/>
                        <a:ext cx="4567662" cy="648072"/>
                      </a:xfrm>
                      <a:prstGeom prst="rect">
                        <a:avLst/>
                      </a:prstGeom>
                      <a:noFill/>
                      <a:ln>
                        <a:solidFill>
                          <a:srgbClr val="0000FF"/>
                        </a:solidFill>
                      </a:ln>
                    </p:spPr>
                  </p:pic>
                </p:oleObj>
              </mc:Fallback>
            </mc:AlternateContent>
          </a:graphicData>
        </a:graphic>
      </p:graphicFrame>
    </p:spTree>
    <p:extLst>
      <p:ext uri="{BB962C8B-B14F-4D97-AF65-F5344CB8AC3E}">
        <p14:creationId xmlns:p14="http://schemas.microsoft.com/office/powerpoint/2010/main" val="119605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additive="base">
                                        <p:cTn id="7" dur="500" fill="hold"/>
                                        <p:tgtEl>
                                          <p:spTgt spid="5123"/>
                                        </p:tgtEl>
                                        <p:attrNameLst>
                                          <p:attrName>ppt_x</p:attrName>
                                        </p:attrNameLst>
                                      </p:cBhvr>
                                      <p:tavLst>
                                        <p:tav tm="0">
                                          <p:val>
                                            <p:strVal val="#ppt_x"/>
                                          </p:val>
                                        </p:tav>
                                        <p:tav tm="100000">
                                          <p:val>
                                            <p:strVal val="#ppt_x"/>
                                          </p:val>
                                        </p:tav>
                                      </p:tavLst>
                                    </p:anim>
                                    <p:anim calcmode="lin" valueType="num">
                                      <p:cBhvr additive="base">
                                        <p:cTn id="8"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625268" y="1386794"/>
            <a:ext cx="3906839" cy="369332"/>
          </a:xfrm>
          <a:prstGeom prst="rect">
            <a:avLst/>
          </a:prstGeom>
        </p:spPr>
        <p:txBody>
          <a:bodyPr wrap="none">
            <a:spAutoFit/>
          </a:bodyPr>
          <a:lstStyle/>
          <a:p>
            <a:r>
              <a:rPr lang="en-US" altLang="zh-CN" dirty="0">
                <a:solidFill>
                  <a:prstClr val="black"/>
                </a:solidFill>
              </a:rPr>
              <a:t> </a:t>
            </a:r>
            <a:r>
              <a:rPr lang="en-US" altLang="zh-CN" sz="1600" b="1" dirty="0">
                <a:solidFill>
                  <a:prstClr val="black"/>
                </a:solidFill>
              </a:rPr>
              <a:t>F. A, </a:t>
            </a:r>
            <a:r>
              <a:rPr lang="en-US" altLang="zh-CN" sz="1600" b="1" dirty="0" err="1">
                <a:solidFill>
                  <a:prstClr val="black"/>
                </a:solidFill>
              </a:rPr>
              <a:t>Gareev</a:t>
            </a:r>
            <a:r>
              <a:rPr lang="en-US" altLang="zh-CN" sz="1600" b="1" dirty="0">
                <a:solidFill>
                  <a:prstClr val="black"/>
                </a:solidFill>
              </a:rPr>
              <a:t> et al., Phys. Lett. 22, 500(1966)</a:t>
            </a:r>
            <a:endParaRPr lang="zh-CN" altLang="en-US" sz="1600" b="1" dirty="0">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36712"/>
            <a:ext cx="8946994" cy="1325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61248"/>
            <a:ext cx="9108504" cy="634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771" y="2132856"/>
            <a:ext cx="4181475" cy="338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2054" y="2132856"/>
            <a:ext cx="4075195" cy="3513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613410" y="6330806"/>
            <a:ext cx="7775014" cy="338554"/>
          </a:xfrm>
          <a:prstGeom prst="rect">
            <a:avLst/>
          </a:prstGeom>
        </p:spPr>
        <p:txBody>
          <a:bodyPr wrap="none">
            <a:spAutoFit/>
          </a:bodyPr>
          <a:lstStyle/>
          <a:p>
            <a:r>
              <a:rPr lang="en-US" altLang="zh-CN" sz="1600" b="1" kern="100" dirty="0">
                <a:solidFill>
                  <a:srgbClr val="0000FF"/>
                </a:solidFill>
                <a:latin typeface="Times New Roman"/>
              </a:rPr>
              <a:t> A. SOBICZEWSKI*, F.A. GAREEV and B. N. KALINKINF, Phys. Lett. 22, 500(1966)</a:t>
            </a:r>
            <a:endParaRPr lang="zh-CN" altLang="en-US" sz="1600" b="1" dirty="0">
              <a:solidFill>
                <a:srgbClr val="0000FF"/>
              </a:solidFill>
            </a:endParaRPr>
          </a:p>
        </p:txBody>
      </p:sp>
      <p:sp>
        <p:nvSpPr>
          <p:cNvPr id="5" name="TextBox 4"/>
          <p:cNvSpPr txBox="1"/>
          <p:nvPr/>
        </p:nvSpPr>
        <p:spPr>
          <a:xfrm>
            <a:off x="-36512" y="519063"/>
            <a:ext cx="4828566" cy="461665"/>
          </a:xfrm>
          <a:prstGeom prst="rect">
            <a:avLst/>
          </a:prstGeom>
          <a:noFill/>
        </p:spPr>
        <p:txBody>
          <a:bodyPr wrap="none" rtlCol="0">
            <a:spAutoFit/>
          </a:bodyPr>
          <a:lstStyle/>
          <a:p>
            <a:r>
              <a:rPr lang="zh-CN" altLang="en-US" sz="2400" b="1" dirty="0">
                <a:solidFill>
                  <a:srgbClr val="0000FF"/>
                </a:solidFill>
              </a:rPr>
              <a:t>（</a:t>
            </a:r>
            <a:r>
              <a:rPr lang="en-US" altLang="zh-CN" b="1" dirty="0">
                <a:solidFill>
                  <a:srgbClr val="0000FF"/>
                </a:solidFill>
              </a:rPr>
              <a:t>1</a:t>
            </a:r>
            <a:r>
              <a:rPr lang="zh-CN" altLang="en-US" b="1" dirty="0">
                <a:solidFill>
                  <a:srgbClr val="0000FF"/>
                </a:solidFill>
              </a:rPr>
              <a:t>）首次理论预言超重双幻核</a:t>
            </a:r>
            <a:r>
              <a:rPr lang="en-US" altLang="zh-CN" b="1" dirty="0">
                <a:solidFill>
                  <a:srgbClr val="0000FF"/>
                </a:solidFill>
              </a:rPr>
              <a:t>Z=114</a:t>
            </a:r>
            <a:r>
              <a:rPr lang="zh-CN" altLang="en-US" b="1" dirty="0">
                <a:solidFill>
                  <a:srgbClr val="0000FF"/>
                </a:solidFill>
              </a:rPr>
              <a:t>，</a:t>
            </a:r>
            <a:r>
              <a:rPr lang="en-US" altLang="zh-CN" b="1" dirty="0">
                <a:solidFill>
                  <a:srgbClr val="0000FF"/>
                </a:solidFill>
              </a:rPr>
              <a:t>N=184</a:t>
            </a:r>
            <a:endParaRPr lang="zh-CN" altLang="en-US" b="1" dirty="0">
              <a:solidFill>
                <a:srgbClr val="0000FF"/>
              </a:solidFill>
            </a:endParaRPr>
          </a:p>
        </p:txBody>
      </p:sp>
      <p:sp>
        <p:nvSpPr>
          <p:cNvPr id="9" name="TextBox 8"/>
          <p:cNvSpPr txBox="1"/>
          <p:nvPr/>
        </p:nvSpPr>
        <p:spPr>
          <a:xfrm>
            <a:off x="140611" y="76562"/>
            <a:ext cx="3411511" cy="400110"/>
          </a:xfrm>
          <a:prstGeom prst="rect">
            <a:avLst/>
          </a:prstGeom>
          <a:noFill/>
        </p:spPr>
        <p:txBody>
          <a:bodyPr wrap="none" rtlCol="0">
            <a:spAutoFit/>
          </a:bodyPr>
          <a:lstStyle/>
          <a:p>
            <a:r>
              <a:rPr lang="en-US" altLang="zh-CN" sz="2000" b="1" dirty="0">
                <a:solidFill>
                  <a:srgbClr val="FF0000"/>
                </a:solidFill>
              </a:rPr>
              <a:t>2</a:t>
            </a:r>
            <a:r>
              <a:rPr lang="zh-CN" altLang="en-US" sz="2000" b="1" dirty="0">
                <a:solidFill>
                  <a:srgbClr val="FF0000"/>
                </a:solidFill>
              </a:rPr>
              <a:t>、超重核稳定岛的理论探索</a:t>
            </a:r>
          </a:p>
        </p:txBody>
      </p:sp>
    </p:spTree>
    <p:extLst>
      <p:ext uri="{BB962C8B-B14F-4D97-AF65-F5344CB8AC3E}">
        <p14:creationId xmlns:p14="http://schemas.microsoft.com/office/powerpoint/2010/main" val="5726700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388" y="764704"/>
            <a:ext cx="6309737" cy="4524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1331640" y="5733256"/>
            <a:ext cx="6317307" cy="369332"/>
          </a:xfrm>
          <a:prstGeom prst="rect">
            <a:avLst/>
          </a:prstGeom>
        </p:spPr>
        <p:txBody>
          <a:bodyPr wrap="none">
            <a:spAutoFit/>
          </a:bodyPr>
          <a:lstStyle/>
          <a:p>
            <a:r>
              <a:rPr lang="it-IT" altLang="zh-CN" dirty="0"/>
              <a:t>X. J. Bao, Y. Gao, J. Q. Li , H. F. Zhang *</a:t>
            </a:r>
            <a:r>
              <a:rPr lang="zh-CN" altLang="en-US" dirty="0"/>
              <a:t>，</a:t>
            </a:r>
            <a:r>
              <a:rPr lang="en-US" altLang="zh-CN" dirty="0"/>
              <a:t>PRC 91, 011603(R) (2015)</a:t>
            </a:r>
            <a:endParaRPr lang="zh-CN" altLang="en-US" dirty="0"/>
          </a:p>
        </p:txBody>
      </p:sp>
      <p:sp>
        <p:nvSpPr>
          <p:cNvPr id="3" name="文本框 2"/>
          <p:cNvSpPr txBox="1"/>
          <p:nvPr/>
        </p:nvSpPr>
        <p:spPr>
          <a:xfrm>
            <a:off x="1403648" y="188640"/>
            <a:ext cx="6372257" cy="461665"/>
          </a:xfrm>
          <a:prstGeom prst="rect">
            <a:avLst/>
          </a:prstGeom>
          <a:noFill/>
        </p:spPr>
        <p:txBody>
          <a:bodyPr wrap="none" rtlCol="0">
            <a:spAutoFit/>
          </a:bodyPr>
          <a:lstStyle/>
          <a:p>
            <a:r>
              <a:rPr lang="zh-CN" altLang="en-US" sz="2400" b="1" dirty="0">
                <a:solidFill>
                  <a:srgbClr val="0000FF"/>
                </a:solidFill>
              </a:rPr>
              <a:t>动力学形变对熔合几率和蒸发剩余截面的影响</a:t>
            </a:r>
          </a:p>
        </p:txBody>
      </p:sp>
    </p:spTree>
    <p:extLst>
      <p:ext uri="{BB962C8B-B14F-4D97-AF65-F5344CB8AC3E}">
        <p14:creationId xmlns:p14="http://schemas.microsoft.com/office/powerpoint/2010/main" val="15209306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175" y="44624"/>
            <a:ext cx="4400983" cy="619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453565" y="6372036"/>
            <a:ext cx="7933262" cy="369332"/>
          </a:xfrm>
          <a:prstGeom prst="rect">
            <a:avLst/>
          </a:prstGeom>
        </p:spPr>
        <p:txBody>
          <a:bodyPr wrap="none">
            <a:spAutoFit/>
          </a:bodyPr>
          <a:lstStyle/>
          <a:p>
            <a:r>
              <a:rPr lang="it-IT" altLang="zh-CN" dirty="0"/>
              <a:t>X. J. Bao, Y. Gao, J. Q. Li , H. F. Zhang *</a:t>
            </a:r>
            <a:r>
              <a:rPr lang="zh-CN" altLang="en-US" dirty="0"/>
              <a:t>，</a:t>
            </a:r>
            <a:r>
              <a:rPr lang="en-US" altLang="zh-CN" dirty="0"/>
              <a:t>PHYSICAL REVIEW C 91, 011603(R) (2015)</a:t>
            </a:r>
            <a:endParaRPr lang="zh-CN" altLang="en-US" dirty="0"/>
          </a:p>
        </p:txBody>
      </p:sp>
    </p:spTree>
    <p:extLst>
      <p:ext uri="{BB962C8B-B14F-4D97-AF65-F5344CB8AC3E}">
        <p14:creationId xmlns:p14="http://schemas.microsoft.com/office/powerpoint/2010/main" val="31347788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8194"/>
            <a:ext cx="5014689" cy="6137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381557" y="6228020"/>
            <a:ext cx="7933262" cy="369332"/>
          </a:xfrm>
          <a:prstGeom prst="rect">
            <a:avLst/>
          </a:prstGeom>
        </p:spPr>
        <p:txBody>
          <a:bodyPr wrap="none">
            <a:spAutoFit/>
          </a:bodyPr>
          <a:lstStyle/>
          <a:p>
            <a:r>
              <a:rPr lang="it-IT" altLang="zh-CN" dirty="0"/>
              <a:t>X. J. Bao, Y. Gao, J. Q. Li , H. F. Zhang *</a:t>
            </a:r>
            <a:r>
              <a:rPr lang="zh-CN" altLang="en-US" dirty="0"/>
              <a:t>，</a:t>
            </a:r>
            <a:r>
              <a:rPr lang="en-US" altLang="zh-CN" dirty="0"/>
              <a:t>PHYSICAL REVIEW C 91, 011603(R) (2015)</a:t>
            </a:r>
            <a:endParaRPr lang="zh-CN" altLang="en-US" dirty="0"/>
          </a:p>
        </p:txBody>
      </p:sp>
      <p:sp>
        <p:nvSpPr>
          <p:cNvPr id="2" name="矩形 1"/>
          <p:cNvSpPr/>
          <p:nvPr/>
        </p:nvSpPr>
        <p:spPr>
          <a:xfrm>
            <a:off x="5724128" y="1844824"/>
            <a:ext cx="3419872" cy="2308324"/>
          </a:xfrm>
          <a:prstGeom prst="rect">
            <a:avLst/>
          </a:prstGeom>
        </p:spPr>
        <p:txBody>
          <a:bodyPr wrap="square">
            <a:spAutoFit/>
          </a:bodyPr>
          <a:lstStyle/>
          <a:p>
            <a:r>
              <a:rPr lang="en-US" altLang="zh-CN" dirty="0"/>
              <a:t>The ERCS for producing element </a:t>
            </a:r>
          </a:p>
          <a:p>
            <a:r>
              <a:rPr lang="en-US" altLang="zh-CN" dirty="0"/>
              <a:t>119 and 120 are small but are still</a:t>
            </a:r>
          </a:p>
          <a:p>
            <a:r>
              <a:rPr lang="en-US" altLang="zh-CN" dirty="0"/>
              <a:t>within the achievement of the </a:t>
            </a:r>
          </a:p>
          <a:p>
            <a:r>
              <a:rPr lang="en-US" altLang="zh-CN" dirty="0"/>
              <a:t>current experimental equipment.</a:t>
            </a:r>
          </a:p>
          <a:p>
            <a:r>
              <a:rPr lang="en-US" altLang="zh-CN" dirty="0"/>
              <a:t>The maximum ERCS to produce </a:t>
            </a:r>
          </a:p>
          <a:p>
            <a:r>
              <a:rPr lang="en-US" altLang="zh-CN" dirty="0"/>
              <a:t>element 119 is one order of</a:t>
            </a:r>
          </a:p>
          <a:p>
            <a:r>
              <a:rPr lang="en-US" altLang="zh-CN" dirty="0"/>
              <a:t>magnitude larger than that to </a:t>
            </a:r>
          </a:p>
          <a:p>
            <a:r>
              <a:rPr lang="en-US" altLang="zh-CN" dirty="0"/>
              <a:t>produce element 120.</a:t>
            </a:r>
            <a:endParaRPr lang="zh-CN" altLang="en-US" dirty="0"/>
          </a:p>
        </p:txBody>
      </p:sp>
    </p:spTree>
    <p:extLst>
      <p:ext uri="{BB962C8B-B14F-4D97-AF65-F5344CB8AC3E}">
        <p14:creationId xmlns:p14="http://schemas.microsoft.com/office/powerpoint/2010/main" val="31873274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96136" y="3244914"/>
            <a:ext cx="1991251" cy="400110"/>
          </a:xfrm>
          <a:prstGeom prst="rect">
            <a:avLst/>
          </a:prstGeom>
          <a:noFill/>
          <a:ln>
            <a:solidFill>
              <a:schemeClr val="accent1">
                <a:shade val="50000"/>
              </a:schemeClr>
            </a:solidFill>
          </a:ln>
        </p:spPr>
        <p:txBody>
          <a:bodyPr wrap="none" rtlCol="0">
            <a:spAutoFit/>
          </a:bodyPr>
          <a:lstStyle/>
          <a:p>
            <a:r>
              <a:rPr lang="zh-CN" altLang="en-US" sz="2000" b="1" dirty="0">
                <a:solidFill>
                  <a:srgbClr val="FF0000"/>
                </a:solidFill>
              </a:rPr>
              <a:t>趋势完全一致！</a:t>
            </a:r>
          </a:p>
        </p:txBody>
      </p:sp>
      <p:sp>
        <p:nvSpPr>
          <p:cNvPr id="3" name="右箭头 2"/>
          <p:cNvSpPr/>
          <p:nvPr/>
        </p:nvSpPr>
        <p:spPr>
          <a:xfrm rot="10800000">
            <a:off x="5076056" y="3284984"/>
            <a:ext cx="489204"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731140" y="4005064"/>
            <a:ext cx="3089331" cy="584775"/>
          </a:xfrm>
          <a:prstGeom prst="rect">
            <a:avLst/>
          </a:prstGeom>
        </p:spPr>
        <p:txBody>
          <a:bodyPr wrap="square">
            <a:spAutoFit/>
          </a:bodyPr>
          <a:lstStyle/>
          <a:p>
            <a:r>
              <a:rPr lang="it-IT" altLang="zh-CN" sz="1600" dirty="0"/>
              <a:t>X. J. Bao,Y. Gao</a:t>
            </a:r>
            <a:r>
              <a:rPr lang="en-US" altLang="zh-CN" sz="1600" dirty="0"/>
              <a:t>, </a:t>
            </a:r>
            <a:r>
              <a:rPr lang="it-IT" altLang="zh-CN" sz="1600" dirty="0"/>
              <a:t>J. Q. Li,</a:t>
            </a:r>
          </a:p>
          <a:p>
            <a:r>
              <a:rPr lang="it-IT" altLang="zh-CN" sz="1600" dirty="0"/>
              <a:t>H. F. Zhang, PRC 92, 014601 (2015)</a:t>
            </a:r>
            <a:endParaRPr lang="zh-CN" altLang="en-US" sz="1600" dirty="0"/>
          </a:p>
        </p:txBody>
      </p:sp>
      <p:sp>
        <p:nvSpPr>
          <p:cNvPr id="6" name="文本框 5"/>
          <p:cNvSpPr txBox="1"/>
          <p:nvPr/>
        </p:nvSpPr>
        <p:spPr>
          <a:xfrm>
            <a:off x="1740517" y="179410"/>
            <a:ext cx="4825360" cy="461665"/>
          </a:xfrm>
          <a:prstGeom prst="rect">
            <a:avLst/>
          </a:prstGeom>
          <a:noFill/>
        </p:spPr>
        <p:txBody>
          <a:bodyPr wrap="none" rtlCol="0">
            <a:spAutoFit/>
          </a:bodyPr>
          <a:lstStyle/>
          <a:p>
            <a:r>
              <a:rPr lang="zh-CN" altLang="en-US" sz="2400" b="1" dirty="0">
                <a:solidFill>
                  <a:srgbClr val="0000FF"/>
                </a:solidFill>
              </a:rPr>
              <a:t>原子核性质对蒸发剩余截面的影响</a:t>
            </a:r>
          </a:p>
        </p:txBody>
      </p:sp>
      <p:pic>
        <p:nvPicPr>
          <p:cNvPr id="4" name="图片 3"/>
          <p:cNvPicPr>
            <a:picLocks noChangeAspect="1"/>
          </p:cNvPicPr>
          <p:nvPr/>
        </p:nvPicPr>
        <p:blipFill>
          <a:blip r:embed="rId2"/>
          <a:stretch>
            <a:fillRect/>
          </a:stretch>
        </p:blipFill>
        <p:spPr>
          <a:xfrm>
            <a:off x="1328805" y="1167234"/>
            <a:ext cx="3597840" cy="4955580"/>
          </a:xfrm>
          <a:prstGeom prst="rect">
            <a:avLst/>
          </a:prstGeom>
        </p:spPr>
      </p:pic>
    </p:spTree>
    <p:extLst>
      <p:ext uri="{BB962C8B-B14F-4D97-AF65-F5344CB8AC3E}">
        <p14:creationId xmlns:p14="http://schemas.microsoft.com/office/powerpoint/2010/main" val="14308244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064" y="44624"/>
            <a:ext cx="3424912"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484784"/>
            <a:ext cx="5040560" cy="69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940152" y="2708920"/>
            <a:ext cx="2022128" cy="830997"/>
          </a:xfrm>
          <a:prstGeom prst="rect">
            <a:avLst/>
          </a:prstGeom>
        </p:spPr>
        <p:txBody>
          <a:bodyPr wrap="square">
            <a:spAutoFit/>
          </a:bodyPr>
          <a:lstStyle/>
          <a:p>
            <a:r>
              <a:rPr lang="it-IT" altLang="zh-CN" sz="1600" dirty="0"/>
              <a:t>X. J. Bao,Y. Gao</a:t>
            </a:r>
            <a:r>
              <a:rPr lang="en-US" altLang="zh-CN" sz="1600" dirty="0"/>
              <a:t>, </a:t>
            </a:r>
            <a:r>
              <a:rPr lang="it-IT" altLang="zh-CN" sz="1600" dirty="0"/>
              <a:t>J. Q. Li,</a:t>
            </a:r>
          </a:p>
          <a:p>
            <a:r>
              <a:rPr lang="it-IT" altLang="zh-CN" sz="1600" dirty="0"/>
              <a:t>H. F. Zhang, PRC 92, 014601 (2015)</a:t>
            </a:r>
            <a:endParaRPr lang="zh-CN" altLang="en-US" sz="1600" dirty="0"/>
          </a:p>
        </p:txBody>
      </p:sp>
    </p:spTree>
    <p:extLst>
      <p:ext uri="{BB962C8B-B14F-4D97-AF65-F5344CB8AC3E}">
        <p14:creationId xmlns:p14="http://schemas.microsoft.com/office/powerpoint/2010/main" val="21171042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525" y="178254"/>
            <a:ext cx="3851427" cy="5266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4794" y="188640"/>
            <a:ext cx="3810481"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102" y="5589240"/>
            <a:ext cx="50863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5663882"/>
            <a:ext cx="3347392" cy="861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70148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1"/>
            <a:ext cx="4852981"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124744"/>
            <a:ext cx="4071656"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4763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15334"/>
            <a:ext cx="5219700" cy="461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54" y="5124450"/>
            <a:ext cx="5105400"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53" y="4797152"/>
            <a:ext cx="2085975"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508104" y="5220509"/>
            <a:ext cx="3488006" cy="646331"/>
          </a:xfrm>
          <a:prstGeom prst="rect">
            <a:avLst/>
          </a:prstGeom>
          <a:noFill/>
        </p:spPr>
        <p:txBody>
          <a:bodyPr wrap="none" rtlCol="0">
            <a:spAutoFit/>
          </a:bodyPr>
          <a:lstStyle/>
          <a:p>
            <a:r>
              <a:rPr lang="en-US" altLang="zh-CN" b="1" dirty="0">
                <a:solidFill>
                  <a:srgbClr val="0000FF"/>
                </a:solidFill>
              </a:rPr>
              <a:t>FRDM</a:t>
            </a:r>
            <a:r>
              <a:rPr lang="zh-CN" altLang="en-US" b="1" dirty="0">
                <a:solidFill>
                  <a:srgbClr val="0000FF"/>
                </a:solidFill>
              </a:rPr>
              <a:t>：</a:t>
            </a:r>
            <a:r>
              <a:rPr lang="en-US" altLang="zh-CN" b="1" dirty="0">
                <a:solidFill>
                  <a:srgbClr val="0000FF"/>
                </a:solidFill>
              </a:rPr>
              <a:t>50Ti+248Cf, ERC:0.186Pb</a:t>
            </a:r>
          </a:p>
          <a:p>
            <a:r>
              <a:rPr lang="en-US" altLang="zh-CN" b="1" dirty="0">
                <a:solidFill>
                  <a:srgbClr val="0000FF"/>
                </a:solidFill>
              </a:rPr>
              <a:t>               54Cr+248Cm, ERC:0.062Pb</a:t>
            </a:r>
            <a:endParaRPr lang="zh-CN" altLang="en-US" b="1" dirty="0">
              <a:solidFill>
                <a:srgbClr val="0000FF"/>
              </a:solidFill>
            </a:endParaRPr>
          </a:p>
        </p:txBody>
      </p:sp>
      <p:sp>
        <p:nvSpPr>
          <p:cNvPr id="3" name="矩形 2"/>
          <p:cNvSpPr/>
          <p:nvPr/>
        </p:nvSpPr>
        <p:spPr>
          <a:xfrm>
            <a:off x="5508104" y="5991225"/>
            <a:ext cx="4572000" cy="646331"/>
          </a:xfrm>
          <a:prstGeom prst="rect">
            <a:avLst/>
          </a:prstGeom>
        </p:spPr>
        <p:txBody>
          <a:bodyPr>
            <a:spAutoFit/>
          </a:bodyPr>
          <a:lstStyle/>
          <a:p>
            <a:pPr lvl="0"/>
            <a:r>
              <a:rPr lang="en-US" altLang="zh-CN" b="1" dirty="0">
                <a:solidFill>
                  <a:srgbClr val="0000FF"/>
                </a:solidFill>
              </a:rPr>
              <a:t>KTUY</a:t>
            </a:r>
            <a:r>
              <a:rPr lang="zh-CN" altLang="en-US" b="1" dirty="0">
                <a:solidFill>
                  <a:srgbClr val="0000FF"/>
                </a:solidFill>
              </a:rPr>
              <a:t>：</a:t>
            </a:r>
            <a:r>
              <a:rPr lang="en-US" altLang="zh-CN" b="1" dirty="0">
                <a:solidFill>
                  <a:srgbClr val="0000FF"/>
                </a:solidFill>
              </a:rPr>
              <a:t>50Ti+249Cf, ERC:6.57Pb</a:t>
            </a:r>
          </a:p>
          <a:p>
            <a:pPr lvl="0"/>
            <a:r>
              <a:rPr lang="en-US" altLang="zh-CN" b="1" dirty="0">
                <a:solidFill>
                  <a:srgbClr val="0000FF"/>
                </a:solidFill>
              </a:rPr>
              <a:t>               54Cr+248Cm, ERC:11.3Pb</a:t>
            </a:r>
            <a:endParaRPr lang="zh-CN" altLang="en-US" b="1" dirty="0">
              <a:solidFill>
                <a:srgbClr val="0000FF"/>
              </a:solidFill>
            </a:endParaRPr>
          </a:p>
        </p:txBody>
      </p:sp>
      <p:sp>
        <p:nvSpPr>
          <p:cNvPr id="4" name="矩形 3"/>
          <p:cNvSpPr/>
          <p:nvPr/>
        </p:nvSpPr>
        <p:spPr>
          <a:xfrm>
            <a:off x="6876256" y="1650905"/>
            <a:ext cx="2022128" cy="830997"/>
          </a:xfrm>
          <a:prstGeom prst="rect">
            <a:avLst/>
          </a:prstGeom>
        </p:spPr>
        <p:txBody>
          <a:bodyPr wrap="square">
            <a:spAutoFit/>
          </a:bodyPr>
          <a:lstStyle/>
          <a:p>
            <a:r>
              <a:rPr lang="it-IT" altLang="zh-CN" sz="1600" dirty="0"/>
              <a:t>X. J. Bao,Y. Gao</a:t>
            </a:r>
            <a:r>
              <a:rPr lang="en-US" altLang="zh-CN" sz="1600" dirty="0"/>
              <a:t>, </a:t>
            </a:r>
            <a:r>
              <a:rPr lang="it-IT" altLang="zh-CN" sz="1600" dirty="0"/>
              <a:t>J. Q. Li,</a:t>
            </a:r>
          </a:p>
          <a:p>
            <a:r>
              <a:rPr lang="it-IT" altLang="zh-CN" sz="1600" dirty="0"/>
              <a:t>H. F. Zhang, PRC 92, 014601 (2015)</a:t>
            </a:r>
            <a:endParaRPr lang="zh-CN" altLang="en-US" sz="1600" dirty="0"/>
          </a:p>
        </p:txBody>
      </p:sp>
    </p:spTree>
    <p:extLst>
      <p:ext uri="{BB962C8B-B14F-4D97-AF65-F5344CB8AC3E}">
        <p14:creationId xmlns:p14="http://schemas.microsoft.com/office/powerpoint/2010/main" val="28563360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43808" y="188640"/>
            <a:ext cx="3278462" cy="461665"/>
          </a:xfrm>
          <a:prstGeom prst="rect">
            <a:avLst/>
          </a:prstGeom>
          <a:noFill/>
        </p:spPr>
        <p:txBody>
          <a:bodyPr wrap="none" rtlCol="0">
            <a:spAutoFit/>
          </a:bodyPr>
          <a:lstStyle/>
          <a:p>
            <a:r>
              <a:rPr lang="zh-CN" altLang="en-US" sz="2400" b="1" dirty="0">
                <a:solidFill>
                  <a:srgbClr val="0000FF"/>
                </a:solidFill>
              </a:rPr>
              <a:t>准裂变碎片总动能分布</a:t>
            </a:r>
          </a:p>
        </p:txBody>
      </p:sp>
      <p:sp>
        <p:nvSpPr>
          <p:cNvPr id="3" name="矩形 2"/>
          <p:cNvSpPr/>
          <p:nvPr/>
        </p:nvSpPr>
        <p:spPr>
          <a:xfrm>
            <a:off x="5436096" y="4437112"/>
            <a:ext cx="4572000" cy="584775"/>
          </a:xfrm>
          <a:prstGeom prst="rect">
            <a:avLst/>
          </a:prstGeom>
        </p:spPr>
        <p:txBody>
          <a:bodyPr>
            <a:spAutoFit/>
          </a:bodyPr>
          <a:lstStyle/>
          <a:p>
            <a:r>
              <a:rPr lang="it-IT" altLang="zh-CN" sz="1600" dirty="0"/>
              <a:t>S. Q. Guo, Y. Gao, J. Q. Li, H. F. Zhang</a:t>
            </a:r>
            <a:r>
              <a:rPr lang="zh-CN" altLang="en-US" sz="1600" dirty="0"/>
              <a:t>，</a:t>
            </a:r>
            <a:endParaRPr lang="en-US" altLang="zh-CN" sz="1600" dirty="0"/>
          </a:p>
          <a:p>
            <a:r>
              <a:rPr lang="en-US" altLang="zh-CN" sz="1600" dirty="0"/>
              <a:t>PRC 96, 044622 (2017)</a:t>
            </a:r>
            <a:endParaRPr lang="zh-CN" altLang="en-US" sz="1600" dirty="0"/>
          </a:p>
        </p:txBody>
      </p:sp>
      <p:pic>
        <p:nvPicPr>
          <p:cNvPr id="4" name="图片 3"/>
          <p:cNvPicPr>
            <a:picLocks noChangeAspect="1"/>
          </p:cNvPicPr>
          <p:nvPr/>
        </p:nvPicPr>
        <p:blipFill>
          <a:blip r:embed="rId2"/>
          <a:stretch>
            <a:fillRect/>
          </a:stretch>
        </p:blipFill>
        <p:spPr>
          <a:xfrm>
            <a:off x="395536" y="1117183"/>
            <a:ext cx="7413311" cy="648072"/>
          </a:xfrm>
          <a:prstGeom prst="rect">
            <a:avLst/>
          </a:prstGeom>
          <a:ln>
            <a:solidFill>
              <a:srgbClr val="0000FF"/>
            </a:solidFill>
          </a:ln>
        </p:spPr>
      </p:pic>
      <p:pic>
        <p:nvPicPr>
          <p:cNvPr id="5" name="图片 4"/>
          <p:cNvPicPr>
            <a:picLocks noChangeAspect="1"/>
          </p:cNvPicPr>
          <p:nvPr/>
        </p:nvPicPr>
        <p:blipFill>
          <a:blip r:embed="rId3"/>
          <a:stretch>
            <a:fillRect/>
          </a:stretch>
        </p:blipFill>
        <p:spPr>
          <a:xfrm>
            <a:off x="395536" y="2564904"/>
            <a:ext cx="8466596" cy="1008112"/>
          </a:xfrm>
          <a:prstGeom prst="rect">
            <a:avLst/>
          </a:prstGeom>
          <a:ln>
            <a:solidFill>
              <a:srgbClr val="0000FF"/>
            </a:solidFill>
          </a:ln>
        </p:spPr>
      </p:pic>
      <p:pic>
        <p:nvPicPr>
          <p:cNvPr id="6" name="图片 5"/>
          <p:cNvPicPr>
            <a:picLocks noChangeAspect="1"/>
          </p:cNvPicPr>
          <p:nvPr/>
        </p:nvPicPr>
        <p:blipFill>
          <a:blip r:embed="rId4"/>
          <a:stretch>
            <a:fillRect/>
          </a:stretch>
        </p:blipFill>
        <p:spPr>
          <a:xfrm>
            <a:off x="467323" y="4083691"/>
            <a:ext cx="4015716" cy="1008112"/>
          </a:xfrm>
          <a:prstGeom prst="rect">
            <a:avLst/>
          </a:prstGeom>
        </p:spPr>
      </p:pic>
    </p:spTree>
    <p:extLst>
      <p:ext uri="{BB962C8B-B14F-4D97-AF65-F5344CB8AC3E}">
        <p14:creationId xmlns:p14="http://schemas.microsoft.com/office/powerpoint/2010/main" val="18857227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547664" y="116632"/>
            <a:ext cx="4844224" cy="5861201"/>
          </a:xfrm>
          <a:prstGeom prst="rect">
            <a:avLst/>
          </a:prstGeom>
        </p:spPr>
      </p:pic>
      <p:pic>
        <p:nvPicPr>
          <p:cNvPr id="4" name="图片 3"/>
          <p:cNvPicPr>
            <a:picLocks noChangeAspect="1"/>
          </p:cNvPicPr>
          <p:nvPr/>
        </p:nvPicPr>
        <p:blipFill>
          <a:blip r:embed="rId3"/>
          <a:stretch>
            <a:fillRect/>
          </a:stretch>
        </p:blipFill>
        <p:spPr>
          <a:xfrm>
            <a:off x="1904096" y="6093296"/>
            <a:ext cx="4131360" cy="560880"/>
          </a:xfrm>
          <a:prstGeom prst="rect">
            <a:avLst/>
          </a:prstGeom>
        </p:spPr>
      </p:pic>
      <p:sp>
        <p:nvSpPr>
          <p:cNvPr id="5" name="矩形 4"/>
          <p:cNvSpPr/>
          <p:nvPr/>
        </p:nvSpPr>
        <p:spPr>
          <a:xfrm>
            <a:off x="6300192" y="3717032"/>
            <a:ext cx="4572000" cy="830997"/>
          </a:xfrm>
          <a:prstGeom prst="rect">
            <a:avLst/>
          </a:prstGeom>
        </p:spPr>
        <p:txBody>
          <a:bodyPr>
            <a:spAutoFit/>
          </a:bodyPr>
          <a:lstStyle/>
          <a:p>
            <a:r>
              <a:rPr lang="it-IT" altLang="zh-CN" sz="1600" dirty="0"/>
              <a:t>S. Q. Guo, Y. Gao, J. Q. Li, </a:t>
            </a:r>
          </a:p>
          <a:p>
            <a:r>
              <a:rPr lang="it-IT" altLang="zh-CN" sz="1600" dirty="0"/>
              <a:t>H. F. Zhang</a:t>
            </a:r>
            <a:r>
              <a:rPr lang="zh-CN" altLang="en-US" sz="1600" dirty="0"/>
              <a:t>，</a:t>
            </a:r>
            <a:endParaRPr lang="en-US" altLang="zh-CN" sz="1600" dirty="0"/>
          </a:p>
          <a:p>
            <a:r>
              <a:rPr lang="en-US" altLang="zh-CN" sz="1600" dirty="0"/>
              <a:t>PRC 96, 044622 (2017)</a:t>
            </a:r>
            <a:endParaRPr lang="zh-CN" altLang="en-US" sz="1600" dirty="0"/>
          </a:p>
        </p:txBody>
      </p:sp>
    </p:spTree>
    <p:extLst>
      <p:ext uri="{BB962C8B-B14F-4D97-AF65-F5344CB8AC3E}">
        <p14:creationId xmlns:p14="http://schemas.microsoft.com/office/powerpoint/2010/main" val="1158744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40568" y="-99392"/>
            <a:ext cx="6192688" cy="792088"/>
          </a:xfrm>
        </p:spPr>
        <p:txBody>
          <a:bodyPr>
            <a:normAutofit/>
          </a:bodyPr>
          <a:lstStyle/>
          <a:p>
            <a:r>
              <a:rPr lang="zh-CN" altLang="en-US" sz="1800" b="1" dirty="0">
                <a:solidFill>
                  <a:srgbClr val="0000FF"/>
                </a:solidFill>
              </a:rPr>
              <a:t>（</a:t>
            </a:r>
            <a:r>
              <a:rPr lang="en-US" altLang="zh-CN" sz="1800" b="1" dirty="0">
                <a:solidFill>
                  <a:srgbClr val="0000FF"/>
                </a:solidFill>
              </a:rPr>
              <a:t>2</a:t>
            </a:r>
            <a:r>
              <a:rPr lang="zh-CN" altLang="en-US" sz="1800" b="1" dirty="0">
                <a:solidFill>
                  <a:srgbClr val="0000FF"/>
                </a:solidFill>
              </a:rPr>
              <a:t>）理论工作继续寻找超重核区中子和质子幻数</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340768"/>
            <a:ext cx="9107488" cy="3176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9552" y="692696"/>
            <a:ext cx="2734467" cy="400110"/>
          </a:xfrm>
          <a:prstGeom prst="rect">
            <a:avLst/>
          </a:prstGeom>
          <a:noFill/>
        </p:spPr>
        <p:txBody>
          <a:bodyPr wrap="none" rtlCol="0">
            <a:spAutoFit/>
          </a:bodyPr>
          <a:lstStyle/>
          <a:p>
            <a:r>
              <a:rPr lang="en-US" altLang="zh-CN" sz="2000" b="1" dirty="0">
                <a:solidFill>
                  <a:srgbClr val="0000FF"/>
                </a:solidFill>
              </a:rPr>
              <a:t>(A)    </a:t>
            </a:r>
            <a:r>
              <a:rPr lang="en-US" altLang="zh-CN" sz="2000" b="1" dirty="0" err="1">
                <a:solidFill>
                  <a:srgbClr val="0000FF"/>
                </a:solidFill>
              </a:rPr>
              <a:t>Frankurt</a:t>
            </a:r>
            <a:r>
              <a:rPr lang="en-US" altLang="zh-CN" sz="2000" b="1" dirty="0">
                <a:solidFill>
                  <a:srgbClr val="0000FF"/>
                </a:solidFill>
              </a:rPr>
              <a:t>, Germany</a:t>
            </a:r>
            <a:endParaRPr lang="zh-CN" altLang="en-US" sz="2000" b="1" dirty="0">
              <a:solidFill>
                <a:srgbClr val="0000FF"/>
              </a:solidFill>
            </a:endParaRPr>
          </a:p>
        </p:txBody>
      </p:sp>
      <p:sp>
        <p:nvSpPr>
          <p:cNvPr id="4" name="TextBox 3"/>
          <p:cNvSpPr txBox="1"/>
          <p:nvPr/>
        </p:nvSpPr>
        <p:spPr>
          <a:xfrm>
            <a:off x="1124104" y="4653136"/>
            <a:ext cx="4125745" cy="1477328"/>
          </a:xfrm>
          <a:prstGeom prst="rect">
            <a:avLst/>
          </a:prstGeom>
          <a:noFill/>
        </p:spPr>
        <p:txBody>
          <a:bodyPr wrap="none" rtlCol="0">
            <a:spAutoFit/>
          </a:bodyPr>
          <a:lstStyle/>
          <a:p>
            <a:r>
              <a:rPr lang="en-US" altLang="zh-CN" dirty="0">
                <a:solidFill>
                  <a:prstClr val="black"/>
                </a:solidFill>
              </a:rPr>
              <a:t>Possible double magic </a:t>
            </a:r>
            <a:r>
              <a:rPr lang="en-US" altLang="zh-CN" dirty="0" err="1">
                <a:solidFill>
                  <a:prstClr val="black"/>
                </a:solidFill>
              </a:rPr>
              <a:t>superheavy</a:t>
            </a:r>
            <a:r>
              <a:rPr lang="en-US" altLang="zh-CN" dirty="0">
                <a:solidFill>
                  <a:prstClr val="black"/>
                </a:solidFill>
              </a:rPr>
              <a:t> nuclei: </a:t>
            </a:r>
          </a:p>
          <a:p>
            <a:r>
              <a:rPr lang="en-US" altLang="zh-CN" sz="2400" dirty="0">
                <a:solidFill>
                  <a:srgbClr val="0000FF"/>
                </a:solidFill>
              </a:rPr>
              <a:t>Z=114, N=184; </a:t>
            </a:r>
          </a:p>
          <a:p>
            <a:r>
              <a:rPr lang="en-US" altLang="zh-CN" sz="2400" dirty="0">
                <a:solidFill>
                  <a:srgbClr val="FF0000"/>
                </a:solidFill>
              </a:rPr>
              <a:t>Z=120, N=172; </a:t>
            </a:r>
          </a:p>
          <a:p>
            <a:r>
              <a:rPr lang="en-US" altLang="zh-CN" sz="2400" dirty="0">
                <a:solidFill>
                  <a:srgbClr val="0000FF"/>
                </a:solidFill>
              </a:rPr>
              <a:t>Z=126, N=184</a:t>
            </a:r>
            <a:endParaRPr lang="zh-CN" altLang="en-US" sz="2400" dirty="0">
              <a:solidFill>
                <a:srgbClr val="0000FF"/>
              </a:solidFill>
            </a:endParaRPr>
          </a:p>
        </p:txBody>
      </p:sp>
      <p:sp>
        <p:nvSpPr>
          <p:cNvPr id="5" name="矩形 4"/>
          <p:cNvSpPr/>
          <p:nvPr/>
        </p:nvSpPr>
        <p:spPr>
          <a:xfrm>
            <a:off x="3707904" y="5301208"/>
            <a:ext cx="5256584" cy="369332"/>
          </a:xfrm>
          <a:prstGeom prst="rect">
            <a:avLst/>
          </a:prstGeom>
        </p:spPr>
        <p:txBody>
          <a:bodyPr wrap="square">
            <a:spAutoFit/>
          </a:bodyPr>
          <a:lstStyle/>
          <a:p>
            <a:r>
              <a:rPr lang="en-US" altLang="zh-CN" dirty="0">
                <a:solidFill>
                  <a:prstClr val="black"/>
                </a:solidFill>
                <a:latin typeface="Times New Roman"/>
              </a:rPr>
              <a:t>PHYSICAL REVIEW C, VOLUME 60, 034304(1999)</a:t>
            </a:r>
            <a:endParaRPr lang="zh-CN" altLang="en-US" dirty="0">
              <a:solidFill>
                <a:prstClr val="black"/>
              </a:solidFill>
            </a:endParaRPr>
          </a:p>
        </p:txBody>
      </p:sp>
      <p:sp>
        <p:nvSpPr>
          <p:cNvPr id="6" name="右箭头 5"/>
          <p:cNvSpPr/>
          <p:nvPr/>
        </p:nvSpPr>
        <p:spPr>
          <a:xfrm rot="10800000">
            <a:off x="3303424" y="5341858"/>
            <a:ext cx="332472" cy="319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7323285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23528" y="44624"/>
            <a:ext cx="8727840" cy="5437800"/>
          </a:xfrm>
          <a:prstGeom prst="rect">
            <a:avLst/>
          </a:prstGeom>
        </p:spPr>
      </p:pic>
      <p:sp>
        <p:nvSpPr>
          <p:cNvPr id="3" name="矩形 2"/>
          <p:cNvSpPr/>
          <p:nvPr/>
        </p:nvSpPr>
        <p:spPr>
          <a:xfrm>
            <a:off x="2483768" y="6113344"/>
            <a:ext cx="5616624" cy="338554"/>
          </a:xfrm>
          <a:prstGeom prst="rect">
            <a:avLst/>
          </a:prstGeom>
        </p:spPr>
        <p:txBody>
          <a:bodyPr wrap="square">
            <a:spAutoFit/>
          </a:bodyPr>
          <a:lstStyle/>
          <a:p>
            <a:r>
              <a:rPr lang="it-IT" altLang="zh-CN" sz="1600" dirty="0"/>
              <a:t>S. Q. Guo, Y. Gao, J. Q. Li, H. F. Zhang</a:t>
            </a:r>
            <a:r>
              <a:rPr lang="zh-CN" altLang="en-US" sz="1600" dirty="0"/>
              <a:t>，</a:t>
            </a:r>
            <a:r>
              <a:rPr lang="en-US" altLang="zh-CN" sz="1600" dirty="0"/>
              <a:t>PRC 96, 044622 (2017)</a:t>
            </a:r>
            <a:endParaRPr lang="zh-CN" altLang="en-US" sz="1600" dirty="0"/>
          </a:p>
        </p:txBody>
      </p:sp>
      <p:pic>
        <p:nvPicPr>
          <p:cNvPr id="4" name="图片 3"/>
          <p:cNvPicPr>
            <a:picLocks noChangeAspect="1"/>
          </p:cNvPicPr>
          <p:nvPr/>
        </p:nvPicPr>
        <p:blipFill>
          <a:blip r:embed="rId3"/>
          <a:stretch>
            <a:fillRect/>
          </a:stretch>
        </p:blipFill>
        <p:spPr>
          <a:xfrm>
            <a:off x="2555776" y="5661248"/>
            <a:ext cx="4464497" cy="290612"/>
          </a:xfrm>
          <a:prstGeom prst="rect">
            <a:avLst/>
          </a:prstGeom>
        </p:spPr>
      </p:pic>
    </p:spTree>
    <p:extLst>
      <p:ext uri="{BB962C8B-B14F-4D97-AF65-F5344CB8AC3E}">
        <p14:creationId xmlns:p14="http://schemas.microsoft.com/office/powerpoint/2010/main" val="22708196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005027" y="763116"/>
            <a:ext cx="8229600" cy="864096"/>
          </a:xfrm>
        </p:spPr>
        <p:txBody>
          <a:bodyPr/>
          <a:lstStyle/>
          <a:p>
            <a:r>
              <a:rPr lang="zh-CN" altLang="en-US" sz="2400" dirty="0">
                <a:solidFill>
                  <a:schemeClr val="accent2"/>
                </a:solidFill>
                <a:latin typeface="宋体" panose="02010600030101010101" pitchFamily="2" charset="-122"/>
              </a:rPr>
              <a:t>理论模型：相对论平均场</a:t>
            </a:r>
          </a:p>
        </p:txBody>
      </p:sp>
      <p:sp>
        <p:nvSpPr>
          <p:cNvPr id="23555" name="Rectangle 3"/>
          <p:cNvSpPr>
            <a:spLocks noGrp="1" noChangeArrowheads="1"/>
          </p:cNvSpPr>
          <p:nvPr>
            <p:ph type="body" idx="1"/>
          </p:nvPr>
        </p:nvSpPr>
        <p:spPr>
          <a:xfrm>
            <a:off x="5004048" y="1052736"/>
            <a:ext cx="4186808" cy="432048"/>
          </a:xfrm>
        </p:spPr>
        <p:txBody>
          <a:bodyPr/>
          <a:lstStyle/>
          <a:p>
            <a:pPr>
              <a:buFontTx/>
              <a:buNone/>
            </a:pPr>
            <a:r>
              <a:rPr lang="zh-CN" altLang="en-US" sz="1600" dirty="0">
                <a:solidFill>
                  <a:schemeClr val="hlink"/>
                </a:solidFill>
                <a:ea typeface="楷体_GB2312" pitchFamily="49" charset="-122"/>
              </a:rPr>
              <a:t>（</a:t>
            </a:r>
            <a:r>
              <a:rPr lang="en-US" altLang="zh-CN" sz="1600" dirty="0" err="1">
                <a:solidFill>
                  <a:schemeClr val="hlink"/>
                </a:solidFill>
              </a:rPr>
              <a:t>Prog</a:t>
            </a:r>
            <a:r>
              <a:rPr lang="en-US" altLang="zh-CN" sz="1600" dirty="0">
                <a:solidFill>
                  <a:schemeClr val="hlink"/>
                </a:solidFill>
              </a:rPr>
              <a:t>. Part. </a:t>
            </a:r>
            <a:r>
              <a:rPr lang="en-US" altLang="zh-CN" sz="1600" dirty="0" err="1">
                <a:solidFill>
                  <a:schemeClr val="hlink"/>
                </a:solidFill>
              </a:rPr>
              <a:t>Nucl</a:t>
            </a:r>
            <a:r>
              <a:rPr lang="en-US" altLang="zh-CN" sz="1600" dirty="0">
                <a:solidFill>
                  <a:schemeClr val="hlink"/>
                </a:solidFill>
              </a:rPr>
              <a:t>. Phys., 1996, 37:193 )</a:t>
            </a:r>
            <a:endParaRPr lang="en-US" altLang="zh-CN" sz="1600" dirty="0">
              <a:solidFill>
                <a:schemeClr val="hlink"/>
              </a:solidFill>
              <a:ea typeface="楷体_GB2312" pitchFamily="49" charset="-122"/>
            </a:endParaRPr>
          </a:p>
          <a:p>
            <a:endParaRPr lang="en-US" altLang="zh-CN" dirty="0">
              <a:solidFill>
                <a:schemeClr val="hlink"/>
              </a:solidFill>
            </a:endParaRPr>
          </a:p>
          <a:p>
            <a:endParaRPr lang="en-US" altLang="zh-CN" dirty="0"/>
          </a:p>
        </p:txBody>
      </p:sp>
      <p:sp>
        <p:nvSpPr>
          <p:cNvPr id="5" name="矩形 4"/>
          <p:cNvSpPr/>
          <p:nvPr/>
        </p:nvSpPr>
        <p:spPr>
          <a:xfrm>
            <a:off x="3295534" y="229963"/>
            <a:ext cx="2613216" cy="523220"/>
          </a:xfrm>
          <a:prstGeom prst="rect">
            <a:avLst/>
          </a:prstGeom>
        </p:spPr>
        <p:txBody>
          <a:bodyPr wrap="none">
            <a:spAutoFit/>
          </a:bodyPr>
          <a:lstStyle/>
          <a:p>
            <a:r>
              <a:rPr lang="en-US" altLang="zh-CN" sz="2800" b="1" cap="all" dirty="0">
                <a:solidFill>
                  <a:srgbClr val="FF0000"/>
                </a:solidFill>
                <a:latin typeface="Calibri"/>
              </a:rPr>
              <a:t>3 </a:t>
            </a:r>
            <a:r>
              <a:rPr lang="zh-CN" altLang="en-US" sz="2800" b="1" cap="all" dirty="0">
                <a:solidFill>
                  <a:srgbClr val="FF0000"/>
                </a:solidFill>
                <a:latin typeface="Calibri"/>
              </a:rPr>
              <a:t>超重核的结构</a:t>
            </a:r>
            <a:endParaRPr lang="zh-CN" altLang="en-US" sz="2800" dirty="0">
              <a:solidFill>
                <a:srgbClr val="FF0000"/>
              </a:solidFill>
              <a:latin typeface="Calibri"/>
            </a:endParaRPr>
          </a:p>
        </p:txBody>
      </p:sp>
      <p:pic>
        <p:nvPicPr>
          <p:cNvPr id="2" name="图片 1"/>
          <p:cNvPicPr>
            <a:picLocks noChangeAspect="1"/>
          </p:cNvPicPr>
          <p:nvPr/>
        </p:nvPicPr>
        <p:blipFill>
          <a:blip r:embed="rId2"/>
          <a:stretch>
            <a:fillRect/>
          </a:stretch>
        </p:blipFill>
        <p:spPr>
          <a:xfrm>
            <a:off x="1979712" y="1988840"/>
            <a:ext cx="5244861" cy="3240360"/>
          </a:xfrm>
          <a:prstGeom prst="rect">
            <a:avLst/>
          </a:prstGeom>
        </p:spPr>
      </p:pic>
    </p:spTree>
    <p:extLst>
      <p:ext uri="{BB962C8B-B14F-4D97-AF65-F5344CB8AC3E}">
        <p14:creationId xmlns:p14="http://schemas.microsoft.com/office/powerpoint/2010/main" val="42770815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475656" y="34590"/>
            <a:ext cx="3520819" cy="3029022"/>
          </a:xfrm>
          <a:prstGeom prst="rect">
            <a:avLst/>
          </a:prstGeom>
        </p:spPr>
      </p:pic>
      <p:pic>
        <p:nvPicPr>
          <p:cNvPr id="5" name="图片 4"/>
          <p:cNvPicPr>
            <a:picLocks noChangeAspect="1"/>
          </p:cNvPicPr>
          <p:nvPr/>
        </p:nvPicPr>
        <p:blipFill>
          <a:blip r:embed="rId3"/>
          <a:stretch>
            <a:fillRect/>
          </a:stretch>
        </p:blipFill>
        <p:spPr>
          <a:xfrm>
            <a:off x="611560" y="2996952"/>
            <a:ext cx="8550000" cy="3659400"/>
          </a:xfrm>
          <a:prstGeom prst="rect">
            <a:avLst/>
          </a:prstGeom>
        </p:spPr>
      </p:pic>
      <p:sp>
        <p:nvSpPr>
          <p:cNvPr id="7" name="矩形 6"/>
          <p:cNvSpPr/>
          <p:nvPr/>
        </p:nvSpPr>
        <p:spPr>
          <a:xfrm>
            <a:off x="5148064" y="836712"/>
            <a:ext cx="4248472" cy="523220"/>
          </a:xfrm>
          <a:prstGeom prst="rect">
            <a:avLst/>
          </a:prstGeom>
        </p:spPr>
        <p:txBody>
          <a:bodyPr wrap="square">
            <a:spAutoFit/>
          </a:bodyPr>
          <a:lstStyle/>
          <a:p>
            <a:r>
              <a:rPr lang="en-US" altLang="zh-CN" sz="1400" dirty="0" err="1"/>
              <a:t>Hongfei</a:t>
            </a:r>
            <a:r>
              <a:rPr lang="en-US" altLang="zh-CN" sz="1400" dirty="0"/>
              <a:t> Zhang, </a:t>
            </a:r>
            <a:r>
              <a:rPr lang="en-US" altLang="zh-CN" sz="1400" dirty="0" err="1"/>
              <a:t>Junqing</a:t>
            </a:r>
            <a:r>
              <a:rPr lang="en-US" altLang="zh-CN" sz="1400" dirty="0"/>
              <a:t> Li, Wei </a:t>
            </a:r>
            <a:r>
              <a:rPr lang="en-US" altLang="zh-CN" sz="1400" dirty="0" err="1"/>
              <a:t>Zuo</a:t>
            </a:r>
            <a:r>
              <a:rPr lang="en-US" altLang="zh-CN" sz="1400" dirty="0"/>
              <a:t>, </a:t>
            </a:r>
            <a:r>
              <a:rPr lang="en-US" altLang="zh-CN" sz="1400" dirty="0" err="1"/>
              <a:t>Zhongyu</a:t>
            </a:r>
            <a:r>
              <a:rPr lang="en-US" altLang="zh-CN" sz="1400" dirty="0"/>
              <a:t> Ma, </a:t>
            </a:r>
            <a:r>
              <a:rPr lang="en-US" altLang="zh-CN" sz="1400" dirty="0" err="1"/>
              <a:t>Baoqiu</a:t>
            </a:r>
            <a:r>
              <a:rPr lang="en-US" altLang="zh-CN" sz="1400" dirty="0"/>
              <a:t> Chen, and </a:t>
            </a:r>
            <a:r>
              <a:rPr lang="en-US" altLang="zh-CN" sz="1400" dirty="0" err="1"/>
              <a:t>Soojae</a:t>
            </a:r>
            <a:r>
              <a:rPr lang="en-US" altLang="zh-CN" sz="1400" dirty="0"/>
              <a:t> </a:t>
            </a:r>
            <a:r>
              <a:rPr lang="en-US" altLang="zh-CN" sz="1400" dirty="0" err="1"/>
              <a:t>Im</a:t>
            </a:r>
            <a:r>
              <a:rPr lang="en-US" altLang="zh-CN" sz="1400" dirty="0"/>
              <a:t>, PRC 71, 054312 (2005)</a:t>
            </a:r>
            <a:endParaRPr lang="zh-CN" altLang="en-US" sz="1400" dirty="0"/>
          </a:p>
        </p:txBody>
      </p:sp>
    </p:spTree>
    <p:extLst>
      <p:ext uri="{BB962C8B-B14F-4D97-AF65-F5344CB8AC3E}">
        <p14:creationId xmlns:p14="http://schemas.microsoft.com/office/powerpoint/2010/main" val="2094559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23527" y="836712"/>
            <a:ext cx="4576811" cy="4320480"/>
          </a:xfrm>
          <a:prstGeom prst="rect">
            <a:avLst/>
          </a:prstGeom>
        </p:spPr>
      </p:pic>
      <p:pic>
        <p:nvPicPr>
          <p:cNvPr id="3" name="图片 2"/>
          <p:cNvPicPr>
            <a:picLocks noChangeAspect="1"/>
          </p:cNvPicPr>
          <p:nvPr/>
        </p:nvPicPr>
        <p:blipFill>
          <a:blip r:embed="rId3"/>
          <a:stretch>
            <a:fillRect/>
          </a:stretch>
        </p:blipFill>
        <p:spPr>
          <a:xfrm>
            <a:off x="4788024" y="801556"/>
            <a:ext cx="4330805" cy="4104456"/>
          </a:xfrm>
          <a:prstGeom prst="rect">
            <a:avLst/>
          </a:prstGeom>
        </p:spPr>
      </p:pic>
      <p:sp>
        <p:nvSpPr>
          <p:cNvPr id="4" name="矩形 3"/>
          <p:cNvSpPr/>
          <p:nvPr/>
        </p:nvSpPr>
        <p:spPr>
          <a:xfrm>
            <a:off x="1505691" y="5517232"/>
            <a:ext cx="5982407" cy="369332"/>
          </a:xfrm>
          <a:prstGeom prst="rect">
            <a:avLst/>
          </a:prstGeom>
        </p:spPr>
        <p:txBody>
          <a:bodyPr wrap="none">
            <a:spAutoFit/>
          </a:bodyPr>
          <a:lstStyle/>
          <a:p>
            <a:r>
              <a:rPr lang="en-US" altLang="zh-CN" dirty="0"/>
              <a:t> </a:t>
            </a:r>
            <a:r>
              <a:rPr lang="en-US" altLang="zh-CN" sz="1400" dirty="0"/>
              <a:t>Qi-Xin Yu, Jun-Qing Li, Hong-</a:t>
            </a:r>
            <a:r>
              <a:rPr lang="en-US" altLang="zh-CN" sz="1400" dirty="0" err="1"/>
              <a:t>Fei</a:t>
            </a:r>
            <a:r>
              <a:rPr lang="en-US" altLang="zh-CN" sz="1400" dirty="0"/>
              <a:t> Zhang   </a:t>
            </a:r>
            <a:r>
              <a:rPr lang="en-US" altLang="zh-CN" sz="1400" dirty="0" err="1"/>
              <a:t>Commun</a:t>
            </a:r>
            <a:r>
              <a:rPr lang="en-US" altLang="zh-CN" sz="1400" dirty="0"/>
              <a:t>. </a:t>
            </a:r>
            <a:r>
              <a:rPr lang="en-US" altLang="zh-CN" sz="1400" dirty="0" err="1"/>
              <a:t>Theor</a:t>
            </a:r>
            <a:r>
              <a:rPr lang="en-US" altLang="zh-CN" sz="1400" dirty="0"/>
              <a:t>. Phys. 67 (2017) 83–89</a:t>
            </a:r>
            <a:endParaRPr lang="zh-CN" altLang="en-US" sz="1400" dirty="0"/>
          </a:p>
        </p:txBody>
      </p:sp>
    </p:spTree>
    <p:extLst>
      <p:ext uri="{BB962C8B-B14F-4D97-AF65-F5344CB8AC3E}">
        <p14:creationId xmlns:p14="http://schemas.microsoft.com/office/powerpoint/2010/main" val="18132394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ChangeArrowheads="1"/>
          </p:cNvSpPr>
          <p:nvPr/>
        </p:nvSpPr>
        <p:spPr bwMode="auto">
          <a:xfrm>
            <a:off x="152400" y="1676400"/>
            <a:ext cx="907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en-US" altLang="zh-CN" b="1" dirty="0">
                <a:solidFill>
                  <a:srgbClr val="000000"/>
                </a:solidFill>
              </a:rPr>
              <a:t>Like other liquid drop models, the macroscopic total energy includes the volume, </a:t>
            </a:r>
          </a:p>
          <a:p>
            <a:pPr fontAlgn="base">
              <a:spcBef>
                <a:spcPct val="0"/>
              </a:spcBef>
              <a:spcAft>
                <a:spcPct val="0"/>
              </a:spcAft>
            </a:pPr>
            <a:r>
              <a:rPr lang="en-US" altLang="zh-CN" b="1" dirty="0">
                <a:solidFill>
                  <a:srgbClr val="000000"/>
                </a:solidFill>
              </a:rPr>
              <a:t>surface, Coulomb and rotating energies:</a:t>
            </a:r>
            <a:r>
              <a:rPr lang="en-US" altLang="zh-CN" dirty="0">
                <a:solidFill>
                  <a:srgbClr val="000000"/>
                </a:solidFill>
              </a:rPr>
              <a:t> </a:t>
            </a:r>
          </a:p>
        </p:txBody>
      </p:sp>
      <p:sp>
        <p:nvSpPr>
          <p:cNvPr id="6150" name="Rectangle 6"/>
          <p:cNvSpPr>
            <a:spLocks noChangeArrowheads="1"/>
          </p:cNvSpPr>
          <p:nvPr/>
        </p:nvSpPr>
        <p:spPr bwMode="auto">
          <a:xfrm>
            <a:off x="0" y="3314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zh-CN" altLang="en-US">
              <a:solidFill>
                <a:srgbClr val="000000"/>
              </a:solidFill>
            </a:endParaRPr>
          </a:p>
        </p:txBody>
      </p:sp>
      <p:graphicFrame>
        <p:nvGraphicFramePr>
          <p:cNvPr id="6149" name="Object 5"/>
          <p:cNvGraphicFramePr>
            <a:graphicFrameLocks noChangeAspect="1"/>
          </p:cNvGraphicFramePr>
          <p:nvPr>
            <p:extLst>
              <p:ext uri="{D42A27DB-BD31-4B8C-83A1-F6EECF244321}">
                <p14:modId xmlns:p14="http://schemas.microsoft.com/office/powerpoint/2010/main" val="1389859971"/>
              </p:ext>
            </p:extLst>
          </p:nvPr>
        </p:nvGraphicFramePr>
        <p:xfrm>
          <a:off x="1475656" y="2465948"/>
          <a:ext cx="5445224" cy="364940"/>
        </p:xfrm>
        <a:graphic>
          <a:graphicData uri="http://schemas.openxmlformats.org/presentationml/2006/ole">
            <mc:AlternateContent xmlns:mc="http://schemas.openxmlformats.org/markup-compatibility/2006">
              <mc:Choice xmlns:v="urn:schemas-microsoft-com:vml" Requires="v">
                <p:oleObj spid="_x0000_s2064" name="公式" r:id="rId3" imgW="3403440" imgH="228600" progId="Equation.3">
                  <p:embed/>
                </p:oleObj>
              </mc:Choice>
              <mc:Fallback>
                <p:oleObj name="公式" r:id="rId3" imgW="340344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2465948"/>
                        <a:ext cx="5445224" cy="364940"/>
                      </a:xfrm>
                      <a:prstGeom prst="rect">
                        <a:avLst/>
                      </a:prstGeom>
                      <a:noFill/>
                    </p:spPr>
                  </p:pic>
                </p:oleObj>
              </mc:Fallback>
            </mc:AlternateContent>
          </a:graphicData>
        </a:graphic>
      </p:graphicFrame>
      <p:sp>
        <p:nvSpPr>
          <p:cNvPr id="6153" name="Rectangle 9"/>
          <p:cNvSpPr>
            <a:spLocks noChangeArrowheads="1"/>
          </p:cNvSpPr>
          <p:nvPr/>
        </p:nvSpPr>
        <p:spPr bwMode="auto">
          <a:xfrm>
            <a:off x="0" y="3309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zh-CN" altLang="en-US">
              <a:solidFill>
                <a:srgbClr val="000000"/>
              </a:solidFill>
            </a:endParaRPr>
          </a:p>
        </p:txBody>
      </p:sp>
      <p:sp>
        <p:nvSpPr>
          <p:cNvPr id="6155" name="Rectangle 11"/>
          <p:cNvSpPr>
            <a:spLocks noChangeArrowheads="1"/>
          </p:cNvSpPr>
          <p:nvPr/>
        </p:nvSpPr>
        <p:spPr bwMode="auto">
          <a:xfrm>
            <a:off x="0" y="3252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zh-CN" altLang="en-US">
              <a:solidFill>
                <a:srgbClr val="000000"/>
              </a:solidFill>
            </a:endParaRPr>
          </a:p>
        </p:txBody>
      </p:sp>
      <p:sp>
        <p:nvSpPr>
          <p:cNvPr id="6158" name="Rectangle 14"/>
          <p:cNvSpPr>
            <a:spLocks noChangeArrowheads="1"/>
          </p:cNvSpPr>
          <p:nvPr/>
        </p:nvSpPr>
        <p:spPr bwMode="auto">
          <a:xfrm>
            <a:off x="0" y="3200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zh-CN" altLang="en-US">
              <a:solidFill>
                <a:srgbClr val="000000"/>
              </a:solidFill>
            </a:endParaRPr>
          </a:p>
        </p:txBody>
      </p:sp>
      <p:sp>
        <p:nvSpPr>
          <p:cNvPr id="2" name="标题 1"/>
          <p:cNvSpPr>
            <a:spLocks noGrp="1"/>
          </p:cNvSpPr>
          <p:nvPr>
            <p:ph type="title"/>
          </p:nvPr>
        </p:nvSpPr>
        <p:spPr>
          <a:xfrm>
            <a:off x="457200" y="858836"/>
            <a:ext cx="8229600" cy="558801"/>
          </a:xfrm>
        </p:spPr>
        <p:txBody>
          <a:bodyPr/>
          <a:lstStyle/>
          <a:p>
            <a:r>
              <a:rPr lang="zh-CN" altLang="en-US" sz="2800" b="1" dirty="0">
                <a:solidFill>
                  <a:srgbClr val="0000FF"/>
                </a:solidFill>
              </a:rPr>
              <a:t>推广的液滴模型</a:t>
            </a:r>
          </a:p>
        </p:txBody>
      </p:sp>
      <p:sp>
        <p:nvSpPr>
          <p:cNvPr id="15" name="矩形 14"/>
          <p:cNvSpPr/>
          <p:nvPr/>
        </p:nvSpPr>
        <p:spPr>
          <a:xfrm>
            <a:off x="2771800" y="63634"/>
            <a:ext cx="3348994" cy="646331"/>
          </a:xfrm>
          <a:prstGeom prst="rect">
            <a:avLst/>
          </a:prstGeom>
        </p:spPr>
        <p:txBody>
          <a:bodyPr wrap="none">
            <a:spAutoFit/>
          </a:bodyPr>
          <a:lstStyle/>
          <a:p>
            <a:r>
              <a:rPr lang="en-US" altLang="zh-CN" sz="3600" b="1" cap="all" dirty="0">
                <a:solidFill>
                  <a:srgbClr val="FF0000"/>
                </a:solidFill>
                <a:cs typeface="+mj-cs"/>
              </a:rPr>
              <a:t>4 </a:t>
            </a:r>
            <a:r>
              <a:rPr lang="zh-CN" altLang="en-US" sz="3600" b="1" cap="all" dirty="0">
                <a:solidFill>
                  <a:srgbClr val="FF0000"/>
                </a:solidFill>
                <a:cs typeface="+mj-cs"/>
              </a:rPr>
              <a:t>超重核的衰变</a:t>
            </a:r>
            <a:endParaRPr lang="zh-CN" altLang="en-US" sz="3600" dirty="0">
              <a:solidFill>
                <a:srgbClr val="FF0000"/>
              </a:solidFill>
            </a:endParaRPr>
          </a:p>
        </p:txBody>
      </p:sp>
      <p:sp>
        <p:nvSpPr>
          <p:cNvPr id="17" name="Text Box 5"/>
          <p:cNvSpPr txBox="1">
            <a:spLocks noChangeArrowheads="1"/>
          </p:cNvSpPr>
          <p:nvPr/>
        </p:nvSpPr>
        <p:spPr bwMode="auto">
          <a:xfrm>
            <a:off x="251520" y="2943107"/>
            <a:ext cx="722685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150000"/>
              </a:lnSpc>
              <a:spcBef>
                <a:spcPct val="0"/>
              </a:spcBef>
              <a:spcAft>
                <a:spcPct val="0"/>
              </a:spcAft>
            </a:pPr>
            <a:r>
              <a:rPr lang="en-US" altLang="zh-CN" sz="2000" b="1" dirty="0">
                <a:solidFill>
                  <a:srgbClr val="0000FF"/>
                </a:solidFill>
              </a:rPr>
              <a:t>Two improvements of the conventional liquid drop model:</a:t>
            </a:r>
          </a:p>
          <a:p>
            <a:pPr fontAlgn="base">
              <a:lnSpc>
                <a:spcPct val="150000"/>
              </a:lnSpc>
              <a:spcBef>
                <a:spcPct val="0"/>
              </a:spcBef>
              <a:spcAft>
                <a:spcPct val="0"/>
              </a:spcAft>
            </a:pPr>
            <a:r>
              <a:rPr lang="en-US" altLang="zh-CN" sz="2000" b="1" dirty="0">
                <a:solidFill>
                  <a:srgbClr val="FF3399"/>
                </a:solidFill>
              </a:rPr>
              <a:t>Quasi-molecular Deformation Mechanism.</a:t>
            </a:r>
          </a:p>
        </p:txBody>
      </p:sp>
      <p:sp>
        <p:nvSpPr>
          <p:cNvPr id="3" name="矩形 2"/>
          <p:cNvSpPr/>
          <p:nvPr/>
        </p:nvSpPr>
        <p:spPr>
          <a:xfrm>
            <a:off x="179512" y="4895995"/>
            <a:ext cx="2629759" cy="507831"/>
          </a:xfrm>
          <a:prstGeom prst="rect">
            <a:avLst/>
          </a:prstGeom>
        </p:spPr>
        <p:txBody>
          <a:bodyPr wrap="none">
            <a:spAutoFit/>
          </a:bodyPr>
          <a:lstStyle/>
          <a:p>
            <a:pPr fontAlgn="base">
              <a:lnSpc>
                <a:spcPct val="150000"/>
              </a:lnSpc>
              <a:spcBef>
                <a:spcPct val="0"/>
              </a:spcBef>
              <a:spcAft>
                <a:spcPct val="0"/>
              </a:spcAft>
            </a:pPr>
            <a:r>
              <a:rPr lang="en-US" altLang="zh-CN" b="1" dirty="0">
                <a:solidFill>
                  <a:srgbClr val="FF3399"/>
                </a:solidFill>
              </a:rPr>
              <a:t>The  proximity energy.</a:t>
            </a:r>
          </a:p>
        </p:txBody>
      </p:sp>
      <p:pic>
        <p:nvPicPr>
          <p:cNvPr id="4" name="图片 3"/>
          <p:cNvPicPr>
            <a:picLocks noChangeAspect="1"/>
          </p:cNvPicPr>
          <p:nvPr/>
        </p:nvPicPr>
        <p:blipFill>
          <a:blip r:embed="rId5"/>
          <a:stretch>
            <a:fillRect/>
          </a:stretch>
        </p:blipFill>
        <p:spPr>
          <a:xfrm>
            <a:off x="5633454" y="3650931"/>
            <a:ext cx="3050640" cy="1631340"/>
          </a:xfrm>
          <a:prstGeom prst="rect">
            <a:avLst/>
          </a:prstGeom>
        </p:spPr>
      </p:pic>
      <p:pic>
        <p:nvPicPr>
          <p:cNvPr id="6" name="图片 5"/>
          <p:cNvPicPr>
            <a:picLocks noChangeAspect="1"/>
          </p:cNvPicPr>
          <p:nvPr/>
        </p:nvPicPr>
        <p:blipFill>
          <a:blip r:embed="rId6"/>
          <a:stretch>
            <a:fillRect/>
          </a:stretch>
        </p:blipFill>
        <p:spPr>
          <a:xfrm>
            <a:off x="152400" y="5318411"/>
            <a:ext cx="4771987" cy="893334"/>
          </a:xfrm>
          <a:prstGeom prst="rect">
            <a:avLst/>
          </a:prstGeom>
        </p:spPr>
      </p:pic>
      <p:pic>
        <p:nvPicPr>
          <p:cNvPr id="7" name="图片 6"/>
          <p:cNvPicPr>
            <a:picLocks noChangeAspect="1"/>
          </p:cNvPicPr>
          <p:nvPr/>
        </p:nvPicPr>
        <p:blipFill>
          <a:blip r:embed="rId7"/>
          <a:stretch>
            <a:fillRect/>
          </a:stretch>
        </p:blipFill>
        <p:spPr>
          <a:xfrm>
            <a:off x="5004048" y="5308536"/>
            <a:ext cx="3734640" cy="605340"/>
          </a:xfrm>
          <a:prstGeom prst="rect">
            <a:avLst/>
          </a:prstGeom>
        </p:spPr>
      </p:pic>
      <p:pic>
        <p:nvPicPr>
          <p:cNvPr id="8" name="图片 7"/>
          <p:cNvPicPr>
            <a:picLocks noChangeAspect="1"/>
          </p:cNvPicPr>
          <p:nvPr/>
        </p:nvPicPr>
        <p:blipFill>
          <a:blip r:embed="rId8"/>
          <a:stretch>
            <a:fillRect/>
          </a:stretch>
        </p:blipFill>
        <p:spPr>
          <a:xfrm>
            <a:off x="323529" y="4149061"/>
            <a:ext cx="3384375" cy="483482"/>
          </a:xfrm>
          <a:prstGeom prst="rect">
            <a:avLst/>
          </a:prstGeom>
        </p:spPr>
      </p:pic>
    </p:spTree>
    <p:extLst>
      <p:ext uri="{BB962C8B-B14F-4D97-AF65-F5344CB8AC3E}">
        <p14:creationId xmlns:p14="http://schemas.microsoft.com/office/powerpoint/2010/main" val="9601666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225" y="727075"/>
            <a:ext cx="7573963" cy="540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73582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8978900" cy="491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4"/>
          <p:cNvSpPr txBox="1">
            <a:spLocks noChangeArrowheads="1"/>
          </p:cNvSpPr>
          <p:nvPr/>
        </p:nvSpPr>
        <p:spPr>
          <a:xfrm>
            <a:off x="3059832" y="260648"/>
            <a:ext cx="3828256" cy="685800"/>
          </a:xfrm>
          <a:prstGeom prst="rect">
            <a:avLst/>
          </a:prstGeom>
          <a:noFill/>
          <a:ln/>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zh-CN" b="1" dirty="0">
                <a:solidFill>
                  <a:srgbClr val="FF3399"/>
                </a:solidFill>
              </a:rPr>
              <a:t>(1)</a:t>
            </a:r>
            <a:r>
              <a:rPr lang="en-US" altLang="zh-CN" dirty="0">
                <a:solidFill>
                  <a:srgbClr val="FF3399"/>
                </a:solidFill>
              </a:rPr>
              <a:t>  </a:t>
            </a:r>
            <a:r>
              <a:rPr lang="en-US" altLang="zh-CN" b="1" dirty="0">
                <a:solidFill>
                  <a:srgbClr val="FF3399"/>
                </a:solidFill>
                <a:sym typeface="Symbol" panose="05050102010706020507" pitchFamily="18" charset="2"/>
              </a:rPr>
              <a:t> decay</a:t>
            </a:r>
          </a:p>
        </p:txBody>
      </p:sp>
    </p:spTree>
    <p:extLst>
      <p:ext uri="{BB962C8B-B14F-4D97-AF65-F5344CB8AC3E}">
        <p14:creationId xmlns:p14="http://schemas.microsoft.com/office/powerpoint/2010/main" val="113705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33400"/>
            <a:ext cx="8915400" cy="461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64620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8" y="903288"/>
            <a:ext cx="8745537" cy="505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12344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09600"/>
            <a:ext cx="8909050" cy="353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572001"/>
            <a:ext cx="929680" cy="222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5013176"/>
            <a:ext cx="1361728" cy="282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2569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9512" y="116632"/>
            <a:ext cx="2687402" cy="400110"/>
          </a:xfrm>
          <a:prstGeom prst="rect">
            <a:avLst/>
          </a:prstGeom>
        </p:spPr>
        <p:txBody>
          <a:bodyPr wrap="none">
            <a:spAutoFit/>
          </a:bodyPr>
          <a:lstStyle/>
          <a:p>
            <a:r>
              <a:rPr lang="en-US" altLang="zh-CN" sz="2000" b="1" dirty="0">
                <a:solidFill>
                  <a:srgbClr val="0000FF"/>
                </a:solidFill>
                <a:latin typeface="Times New Roman"/>
              </a:rPr>
              <a:t>(B)  Warszawa, Poland</a:t>
            </a:r>
            <a:endParaRPr lang="zh-CN" altLang="en-US" sz="2000" b="1" dirty="0">
              <a:solidFill>
                <a:srgbClr val="0000FF"/>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6" y="476672"/>
            <a:ext cx="8964488" cy="1773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1187624" y="6135687"/>
            <a:ext cx="7344816" cy="400110"/>
          </a:xfrm>
          <a:prstGeom prst="rect">
            <a:avLst/>
          </a:prstGeom>
        </p:spPr>
        <p:txBody>
          <a:bodyPr wrap="square">
            <a:spAutoFit/>
          </a:bodyPr>
          <a:lstStyle/>
          <a:p>
            <a:r>
              <a:rPr lang="en-US" altLang="zh-CN" sz="2000" dirty="0">
                <a:solidFill>
                  <a:prstClr val="black"/>
                </a:solidFill>
              </a:rPr>
              <a:t>The calculations are based on the macroscopic-microscopic model.</a:t>
            </a:r>
            <a:endParaRPr lang="zh-CN" altLang="en-US" sz="2000"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2313806"/>
            <a:ext cx="5635887" cy="3779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10414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445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08826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00" y="885825"/>
            <a:ext cx="7948613"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95981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8229600" cy="644525"/>
          </a:xfrm>
        </p:spPr>
        <p:txBody>
          <a:bodyPr/>
          <a:lstStyle/>
          <a:p>
            <a:r>
              <a:rPr lang="en-US" altLang="zh-CN" sz="2800"/>
              <a:t> Preformation factor of Alpha particle</a:t>
            </a:r>
            <a:r>
              <a:rPr lang="en-US" altLang="zh-CN" sz="4000"/>
              <a:t> </a:t>
            </a:r>
          </a:p>
        </p:txBody>
      </p:sp>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636838"/>
            <a:ext cx="5257800" cy="81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3012" name="Group 4"/>
          <p:cNvGrpSpPr>
            <a:grpSpLocks/>
          </p:cNvGrpSpPr>
          <p:nvPr/>
        </p:nvGrpSpPr>
        <p:grpSpPr bwMode="auto">
          <a:xfrm>
            <a:off x="611188" y="1844675"/>
            <a:ext cx="7632700" cy="528638"/>
            <a:chOff x="521" y="1908"/>
            <a:chExt cx="4808" cy="333"/>
          </a:xfrm>
        </p:grpSpPr>
        <p:sp>
          <p:nvSpPr>
            <p:cNvPr id="43013" name="Text Box 5"/>
            <p:cNvSpPr txBox="1">
              <a:spLocks noChangeArrowheads="1"/>
            </p:cNvSpPr>
            <p:nvPr/>
          </p:nvSpPr>
          <p:spPr bwMode="auto">
            <a:xfrm>
              <a:off x="521" y="1933"/>
              <a:ext cx="326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1" lang="en-US" altLang="zh-CN" sz="2400">
                  <a:solidFill>
                    <a:srgbClr val="000000"/>
                  </a:solidFill>
                  <a:latin typeface="Times New Roman" panose="02020603050405020304" pitchFamily="18" charset="0"/>
                </a:rPr>
                <a:t>The decay constant of alpha emission is, </a:t>
              </a:r>
            </a:p>
          </p:txBody>
        </p:sp>
        <p:pic>
          <p:nvPicPr>
            <p:cNvPr id="430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9" y="1908"/>
              <a:ext cx="1270" cy="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3015" name="Group 7"/>
          <p:cNvGrpSpPr>
            <a:grpSpLocks/>
          </p:cNvGrpSpPr>
          <p:nvPr/>
        </p:nvGrpSpPr>
        <p:grpSpPr bwMode="auto">
          <a:xfrm>
            <a:off x="827088" y="3503613"/>
            <a:ext cx="6651625" cy="788987"/>
            <a:chOff x="521" y="2207"/>
            <a:chExt cx="4190" cy="497"/>
          </a:xfrm>
        </p:grpSpPr>
        <p:pic>
          <p:nvPicPr>
            <p:cNvPr id="4301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 y="2207"/>
              <a:ext cx="1543" cy="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7" name="Text Box 9"/>
            <p:cNvSpPr txBox="1">
              <a:spLocks noChangeArrowheads="1"/>
            </p:cNvSpPr>
            <p:nvPr/>
          </p:nvSpPr>
          <p:spPr bwMode="auto">
            <a:xfrm>
              <a:off x="2200" y="2341"/>
              <a:ext cx="2511"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kumimoji="1" lang="en-US" altLang="zh-CN" sz="1400">
                  <a:solidFill>
                    <a:srgbClr val="000000"/>
                  </a:solidFill>
                  <a:latin typeface="Times New Roman" panose="02020603050405020304" pitchFamily="18" charset="0"/>
                </a:rPr>
                <a:t>E is the energy of alpha particle, corrected for recoil. </a:t>
              </a:r>
            </a:p>
            <a:p>
              <a:pPr fontAlgn="base">
                <a:spcBef>
                  <a:spcPct val="0"/>
                </a:spcBef>
                <a:spcAft>
                  <a:spcPct val="0"/>
                </a:spcAft>
              </a:pPr>
              <a:r>
                <a:rPr kumimoji="1" lang="en-US" altLang="zh-CN" sz="1400">
                  <a:solidFill>
                    <a:srgbClr val="000000"/>
                  </a:solidFill>
                  <a:latin typeface="Times New Roman" panose="02020603050405020304" pitchFamily="18" charset="0"/>
                </a:rPr>
                <a:t>M is the mass of alpha particle</a:t>
              </a:r>
              <a:r>
                <a:rPr kumimoji="1" lang="zh-CN" altLang="en-US" sz="1400">
                  <a:solidFill>
                    <a:srgbClr val="000000"/>
                  </a:solidFill>
                  <a:latin typeface="Times New Roman" panose="02020603050405020304" pitchFamily="18" charset="0"/>
                </a:rPr>
                <a:t>。</a:t>
              </a:r>
            </a:p>
          </p:txBody>
        </p:sp>
      </p:grpSp>
      <p:pic>
        <p:nvPicPr>
          <p:cNvPr id="4301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4365625"/>
            <a:ext cx="1800225"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3019" name="Group 11"/>
          <p:cNvGrpSpPr>
            <a:grpSpLocks/>
          </p:cNvGrpSpPr>
          <p:nvPr/>
        </p:nvGrpSpPr>
        <p:grpSpPr bwMode="auto">
          <a:xfrm>
            <a:off x="827088" y="5373688"/>
            <a:ext cx="6329362" cy="865187"/>
            <a:chOff x="793" y="3339"/>
            <a:chExt cx="3987" cy="545"/>
          </a:xfrm>
        </p:grpSpPr>
        <p:sp>
          <p:nvSpPr>
            <p:cNvPr id="43020" name="Text Box 12"/>
            <p:cNvSpPr txBox="1">
              <a:spLocks noChangeArrowheads="1"/>
            </p:cNvSpPr>
            <p:nvPr/>
          </p:nvSpPr>
          <p:spPr bwMode="auto">
            <a:xfrm>
              <a:off x="793" y="3339"/>
              <a:ext cx="3987"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1" lang="en-US" altLang="zh-CN" sz="2400" dirty="0">
                  <a:solidFill>
                    <a:srgbClr val="000000"/>
                  </a:solidFill>
                  <a:latin typeface="Times New Roman" panose="02020603050405020304" pitchFamily="18" charset="0"/>
                </a:rPr>
                <a:t>P</a:t>
              </a:r>
              <a:r>
                <a:rPr kumimoji="1" lang="en-US" altLang="zh-CN" sz="2400" baseline="-25000" dirty="0">
                  <a:solidFill>
                    <a:srgbClr val="000000"/>
                  </a:solidFill>
                  <a:latin typeface="Times New Roman" panose="02020603050405020304" pitchFamily="18" charset="0"/>
                </a:rPr>
                <a:t>0  </a:t>
              </a:r>
              <a:r>
                <a:rPr kumimoji="1" lang="en-US" altLang="zh-CN" sz="2400" dirty="0">
                  <a:solidFill>
                    <a:srgbClr val="000000"/>
                  </a:solidFill>
                  <a:latin typeface="Times New Roman" panose="02020603050405020304" pitchFamily="18" charset="0"/>
                </a:rPr>
                <a:t>, the preformation factor can be extracted form </a:t>
              </a:r>
            </a:p>
            <a:p>
              <a:pPr fontAlgn="base">
                <a:spcBef>
                  <a:spcPct val="0"/>
                </a:spcBef>
                <a:spcAft>
                  <a:spcPct val="0"/>
                </a:spcAft>
              </a:pPr>
              <a:r>
                <a:rPr kumimoji="1" lang="en-US" altLang="zh-CN" sz="2400" dirty="0">
                  <a:solidFill>
                    <a:srgbClr val="000000"/>
                  </a:solidFill>
                  <a:latin typeface="Times New Roman" panose="02020603050405020304" pitchFamily="18" charset="0"/>
                </a:rPr>
                <a:t>the experimental alpha decay half-live and  </a:t>
              </a:r>
              <a:endParaRPr kumimoji="1" lang="en-US" altLang="zh-CN" sz="2400" baseline="-25000" dirty="0">
                <a:solidFill>
                  <a:srgbClr val="000000"/>
                </a:solidFill>
                <a:latin typeface="Times New Roman" panose="02020603050405020304" pitchFamily="18" charset="0"/>
              </a:endParaRPr>
            </a:p>
          </p:txBody>
        </p:sp>
        <p:graphicFrame>
          <p:nvGraphicFramePr>
            <p:cNvPr id="43021" name="Object 13"/>
            <p:cNvGraphicFramePr>
              <a:graphicFrameLocks noChangeAspect="1"/>
            </p:cNvGraphicFramePr>
            <p:nvPr/>
          </p:nvGraphicFramePr>
          <p:xfrm>
            <a:off x="4195" y="3612"/>
            <a:ext cx="257" cy="272"/>
          </p:xfrm>
          <a:graphic>
            <a:graphicData uri="http://schemas.openxmlformats.org/presentationml/2006/ole">
              <mc:AlternateContent xmlns:mc="http://schemas.openxmlformats.org/markup-compatibility/2006">
                <mc:Choice xmlns:v="urn:schemas-microsoft-com:vml" Requires="v">
                  <p:oleObj spid="_x0000_s3088" name="公式" r:id="rId7" imgW="215640" imgH="228600" progId="Equation.3">
                    <p:embed/>
                  </p:oleObj>
                </mc:Choice>
                <mc:Fallback>
                  <p:oleObj name="公式" r:id="rId7" imgW="21564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5" y="3612"/>
                          <a:ext cx="257" cy="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extLst>
      <p:ext uri="{BB962C8B-B14F-4D97-AF65-F5344CB8AC3E}">
        <p14:creationId xmlns:p14="http://schemas.microsoft.com/office/powerpoint/2010/main" val="39414988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3" y="860425"/>
            <a:ext cx="8599487" cy="527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692150"/>
            <a:ext cx="3452812"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5438" y="765175"/>
            <a:ext cx="2328862"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03896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 y="1116013"/>
            <a:ext cx="7821613" cy="476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692150"/>
            <a:ext cx="3452812"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5438" y="765175"/>
            <a:ext cx="2328862"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35859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17488"/>
            <a:ext cx="7056438" cy="645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989138"/>
            <a:ext cx="309403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700213"/>
            <a:ext cx="2328863"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80623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254580"/>
            <a:ext cx="8418513" cy="397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5" name="Text Box 5"/>
          <p:cNvSpPr txBox="1">
            <a:spLocks noChangeArrowheads="1"/>
          </p:cNvSpPr>
          <p:nvPr/>
        </p:nvSpPr>
        <p:spPr bwMode="auto">
          <a:xfrm>
            <a:off x="35496" y="35363"/>
            <a:ext cx="43735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sz="2000" b="1" dirty="0">
                <a:solidFill>
                  <a:srgbClr val="FF3399"/>
                </a:solidFill>
              </a:rPr>
              <a:t>Continue the work on alpha decay,</a:t>
            </a:r>
          </a:p>
        </p:txBody>
      </p:sp>
      <p:pic>
        <p:nvPicPr>
          <p:cNvPr id="2" name="图片 1"/>
          <p:cNvPicPr>
            <a:picLocks noChangeAspect="1"/>
          </p:cNvPicPr>
          <p:nvPr/>
        </p:nvPicPr>
        <p:blipFill>
          <a:blip r:embed="rId3"/>
          <a:stretch>
            <a:fillRect/>
          </a:stretch>
        </p:blipFill>
        <p:spPr>
          <a:xfrm>
            <a:off x="27179" y="2492896"/>
            <a:ext cx="9071634" cy="4139543"/>
          </a:xfrm>
          <a:prstGeom prst="rect">
            <a:avLst/>
          </a:prstGeom>
        </p:spPr>
      </p:pic>
    </p:spTree>
    <p:extLst>
      <p:ext uri="{BB962C8B-B14F-4D97-AF65-F5344CB8AC3E}">
        <p14:creationId xmlns:p14="http://schemas.microsoft.com/office/powerpoint/2010/main" val="3008475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3424" y="1105272"/>
            <a:ext cx="4680520" cy="77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8" name="Text Box 6"/>
          <p:cNvSpPr txBox="1">
            <a:spLocks noChangeArrowheads="1"/>
          </p:cNvSpPr>
          <p:nvPr/>
        </p:nvSpPr>
        <p:spPr bwMode="auto">
          <a:xfrm>
            <a:off x="971600" y="5445224"/>
            <a:ext cx="791338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dirty="0">
                <a:solidFill>
                  <a:srgbClr val="0000FF"/>
                </a:solidFill>
              </a:rPr>
              <a:t>The closed shell structures play the key role for the preformation of a alpha</a:t>
            </a:r>
          </a:p>
          <a:p>
            <a:pPr fontAlgn="base">
              <a:spcBef>
                <a:spcPct val="0"/>
              </a:spcBef>
              <a:spcAft>
                <a:spcPct val="0"/>
              </a:spcAft>
            </a:pPr>
            <a:r>
              <a:rPr lang="en-US" altLang="zh-CN" dirty="0">
                <a:solidFill>
                  <a:srgbClr val="0000FF"/>
                </a:solidFill>
              </a:rPr>
              <a:t>preformation mechanism, and the more the nucleon number is close to the</a:t>
            </a:r>
          </a:p>
          <a:p>
            <a:pPr fontAlgn="base">
              <a:spcBef>
                <a:spcPct val="0"/>
              </a:spcBef>
              <a:spcAft>
                <a:spcPct val="0"/>
              </a:spcAft>
            </a:pPr>
            <a:r>
              <a:rPr lang="en-US" altLang="zh-CN" dirty="0">
                <a:solidFill>
                  <a:srgbClr val="0000FF"/>
                </a:solidFill>
              </a:rPr>
              <a:t>magic numbers, the more the preformation of alpha cluster is difficult inside </a:t>
            </a:r>
          </a:p>
          <a:p>
            <a:pPr fontAlgn="base">
              <a:spcBef>
                <a:spcPct val="0"/>
              </a:spcBef>
              <a:spcAft>
                <a:spcPct val="0"/>
              </a:spcAft>
            </a:pPr>
            <a:r>
              <a:rPr lang="en-US" altLang="zh-CN" dirty="0">
                <a:solidFill>
                  <a:srgbClr val="0000FF"/>
                </a:solidFill>
              </a:rPr>
              <a:t>the mother nucleus.  </a:t>
            </a:r>
          </a:p>
        </p:txBody>
      </p:sp>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9397" y="2132856"/>
            <a:ext cx="4464496" cy="3182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188640"/>
            <a:ext cx="5328592" cy="880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89297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620688"/>
            <a:ext cx="6610350"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2265462"/>
            <a:ext cx="3602533" cy="4454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76283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404664"/>
            <a:ext cx="3723141" cy="5746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323528" y="6151102"/>
            <a:ext cx="8424936" cy="369332"/>
          </a:xfrm>
          <a:prstGeom prst="rect">
            <a:avLst/>
          </a:prstGeom>
        </p:spPr>
        <p:txBody>
          <a:bodyPr wrap="square">
            <a:spAutoFit/>
          </a:bodyPr>
          <a:lstStyle/>
          <a:p>
            <a:r>
              <a:rPr lang="en-US" altLang="zh-CN" dirty="0"/>
              <a:t>H. F. Zhang, Y. Gao, N. Wang, J. Q. Li, E. G. Zhao, and G. Royer</a:t>
            </a:r>
            <a:r>
              <a:rPr lang="zh-CN" altLang="en-US" dirty="0"/>
              <a:t>，</a:t>
            </a:r>
            <a:r>
              <a:rPr lang="en-US" altLang="zh-CN" dirty="0"/>
              <a:t>PRC 85, 014325 (2012)</a:t>
            </a:r>
            <a:endParaRPr lang="zh-CN" altLang="en-US" dirty="0"/>
          </a:p>
        </p:txBody>
      </p:sp>
    </p:spTree>
    <p:extLst>
      <p:ext uri="{BB962C8B-B14F-4D97-AF65-F5344CB8AC3E}">
        <p14:creationId xmlns:p14="http://schemas.microsoft.com/office/powerpoint/2010/main" val="4042293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76672"/>
            <a:ext cx="6912768" cy="1031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6520781" y="2386238"/>
            <a:ext cx="2623219" cy="707886"/>
          </a:xfrm>
          <a:prstGeom prst="rect">
            <a:avLst/>
          </a:prstGeom>
        </p:spPr>
        <p:txBody>
          <a:bodyPr wrap="none">
            <a:spAutoFit/>
          </a:bodyPr>
          <a:lstStyle/>
          <a:p>
            <a:r>
              <a:rPr lang="en-US" altLang="zh-CN" sz="2000" b="1" dirty="0" err="1">
                <a:solidFill>
                  <a:prstClr val="black"/>
                </a:solidFill>
              </a:rPr>
              <a:t>Skyrme-Hartree-Fock</a:t>
            </a:r>
            <a:r>
              <a:rPr lang="en-US" altLang="zh-CN" sz="2000" b="1" dirty="0">
                <a:solidFill>
                  <a:srgbClr val="FF0000"/>
                </a:solidFill>
              </a:rPr>
              <a:t>:  </a:t>
            </a:r>
          </a:p>
          <a:p>
            <a:r>
              <a:rPr lang="en-US" altLang="zh-CN" sz="2000" b="1" dirty="0">
                <a:solidFill>
                  <a:srgbClr val="FF0000"/>
                </a:solidFill>
              </a:rPr>
              <a:t>Z=114 or 126, N=184</a:t>
            </a:r>
            <a:endParaRPr lang="zh-CN" altLang="en-US" sz="2000" b="1" dirty="0">
              <a:solidFill>
                <a:srgbClr val="FF0000"/>
              </a:solidFill>
            </a:endParaRPr>
          </a:p>
        </p:txBody>
      </p:sp>
      <p:sp>
        <p:nvSpPr>
          <p:cNvPr id="4" name="矩形 3"/>
          <p:cNvSpPr/>
          <p:nvPr/>
        </p:nvSpPr>
        <p:spPr>
          <a:xfrm>
            <a:off x="179512" y="116632"/>
            <a:ext cx="5555688" cy="400110"/>
          </a:xfrm>
          <a:prstGeom prst="rect">
            <a:avLst/>
          </a:prstGeom>
        </p:spPr>
        <p:txBody>
          <a:bodyPr wrap="none">
            <a:spAutoFit/>
          </a:bodyPr>
          <a:lstStyle/>
          <a:p>
            <a:r>
              <a:rPr lang="en-US" altLang="zh-CN" sz="2000" b="1" dirty="0">
                <a:solidFill>
                  <a:srgbClr val="0000FF"/>
                </a:solidFill>
                <a:latin typeface="Times New Roman"/>
              </a:rPr>
              <a:t>(C)  Tennessee, USA, Hungary, Poland, Germany</a:t>
            </a:r>
            <a:endParaRPr lang="zh-CN" altLang="en-US" sz="2000" b="1" dirty="0">
              <a:solidFill>
                <a:srgbClr val="0000FF"/>
              </a:solidFill>
            </a:endParaRPr>
          </a:p>
        </p:txBody>
      </p:sp>
      <p:sp>
        <p:nvSpPr>
          <p:cNvPr id="3" name="矩形 2"/>
          <p:cNvSpPr/>
          <p:nvPr/>
        </p:nvSpPr>
        <p:spPr>
          <a:xfrm>
            <a:off x="6516216" y="4925486"/>
            <a:ext cx="2676310" cy="707886"/>
          </a:xfrm>
          <a:prstGeom prst="rect">
            <a:avLst/>
          </a:prstGeom>
        </p:spPr>
        <p:txBody>
          <a:bodyPr wrap="none">
            <a:spAutoFit/>
          </a:bodyPr>
          <a:lstStyle/>
          <a:p>
            <a:r>
              <a:rPr lang="en-US" altLang="zh-CN" sz="2000" b="1" dirty="0">
                <a:solidFill>
                  <a:prstClr val="black"/>
                </a:solidFill>
              </a:rPr>
              <a:t>Relativistic mean-field :</a:t>
            </a:r>
          </a:p>
          <a:p>
            <a:r>
              <a:rPr lang="en-US" altLang="zh-CN" sz="2000" b="1" dirty="0">
                <a:solidFill>
                  <a:prstClr val="black"/>
                </a:solidFill>
              </a:rPr>
              <a:t> </a:t>
            </a:r>
            <a:r>
              <a:rPr lang="en-US" altLang="zh-CN" sz="2000" b="1" dirty="0">
                <a:solidFill>
                  <a:srgbClr val="FF0000"/>
                </a:solidFill>
              </a:rPr>
              <a:t>Z=120, N=172</a:t>
            </a:r>
            <a:endParaRPr lang="zh-CN" altLang="en-US" sz="2000" b="1" dirty="0">
              <a:solidFill>
                <a:srgbClr val="FF00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426967"/>
            <a:ext cx="5721449" cy="2654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081778"/>
            <a:ext cx="6268629" cy="2776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16259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475" y="44624"/>
            <a:ext cx="5353050" cy="616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395536" y="6309320"/>
            <a:ext cx="8424936" cy="369332"/>
          </a:xfrm>
          <a:prstGeom prst="rect">
            <a:avLst/>
          </a:prstGeom>
        </p:spPr>
        <p:txBody>
          <a:bodyPr wrap="square">
            <a:spAutoFit/>
          </a:bodyPr>
          <a:lstStyle/>
          <a:p>
            <a:r>
              <a:rPr lang="en-US" altLang="zh-CN" dirty="0"/>
              <a:t>H. F. Zhang, Y. Gao, N. Wang, J. Q. Li, E. G. Zhao, and G. Royer</a:t>
            </a:r>
            <a:r>
              <a:rPr lang="zh-CN" altLang="en-US" dirty="0"/>
              <a:t>，</a:t>
            </a:r>
            <a:r>
              <a:rPr lang="en-US" altLang="zh-CN" dirty="0"/>
              <a:t>PRC 85, 014325 (2012)</a:t>
            </a:r>
            <a:endParaRPr lang="zh-CN" altLang="en-US" dirty="0"/>
          </a:p>
        </p:txBody>
      </p:sp>
    </p:spTree>
    <p:extLst>
      <p:ext uri="{BB962C8B-B14F-4D97-AF65-F5344CB8AC3E}">
        <p14:creationId xmlns:p14="http://schemas.microsoft.com/office/powerpoint/2010/main" val="31058956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196752"/>
            <a:ext cx="5514975" cy="408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395536" y="5661248"/>
            <a:ext cx="8424936" cy="369332"/>
          </a:xfrm>
          <a:prstGeom prst="rect">
            <a:avLst/>
          </a:prstGeom>
        </p:spPr>
        <p:txBody>
          <a:bodyPr wrap="square">
            <a:spAutoFit/>
          </a:bodyPr>
          <a:lstStyle/>
          <a:p>
            <a:r>
              <a:rPr lang="en-US" altLang="zh-CN" dirty="0"/>
              <a:t>H. F. Zhang, Y. Gao, N. Wang, J. Q. Li, E. G. Zhao, and G. Royer</a:t>
            </a:r>
            <a:r>
              <a:rPr lang="zh-CN" altLang="en-US" dirty="0"/>
              <a:t>，</a:t>
            </a:r>
            <a:r>
              <a:rPr lang="en-US" altLang="zh-CN" dirty="0"/>
              <a:t>PRC 85, 014325 (2012)</a:t>
            </a:r>
            <a:endParaRPr lang="zh-CN" altLang="en-US" dirty="0"/>
          </a:p>
        </p:txBody>
      </p:sp>
    </p:spTree>
    <p:extLst>
      <p:ext uri="{BB962C8B-B14F-4D97-AF65-F5344CB8AC3E}">
        <p14:creationId xmlns:p14="http://schemas.microsoft.com/office/powerpoint/2010/main" val="12912094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79712" y="44624"/>
            <a:ext cx="5832648" cy="954107"/>
          </a:xfrm>
          <a:prstGeom prst="rect">
            <a:avLst/>
          </a:prstGeom>
        </p:spPr>
        <p:txBody>
          <a:bodyPr wrap="square">
            <a:spAutoFit/>
          </a:bodyPr>
          <a:lstStyle/>
          <a:p>
            <a:pPr>
              <a:lnSpc>
                <a:spcPct val="200000"/>
              </a:lnSpc>
            </a:pPr>
            <a:r>
              <a:rPr lang="en-US" altLang="zh-CN" sz="3200" b="1" dirty="0">
                <a:solidFill>
                  <a:srgbClr val="FF00FF"/>
                </a:solidFill>
              </a:rPr>
              <a:t>(2)  Cluster radioactivity</a:t>
            </a:r>
          </a:p>
        </p:txBody>
      </p:sp>
      <p:sp>
        <p:nvSpPr>
          <p:cNvPr id="3" name="矩形 2"/>
          <p:cNvSpPr/>
          <p:nvPr/>
        </p:nvSpPr>
        <p:spPr>
          <a:xfrm>
            <a:off x="251520" y="1052736"/>
            <a:ext cx="8568952" cy="1015663"/>
          </a:xfrm>
          <a:prstGeom prst="rect">
            <a:avLst/>
          </a:prstGeom>
        </p:spPr>
        <p:txBody>
          <a:bodyPr wrap="square">
            <a:spAutoFit/>
          </a:bodyPr>
          <a:lstStyle/>
          <a:p>
            <a:r>
              <a:rPr lang="en-US" altLang="zh-CN" sz="2000" b="1" dirty="0">
                <a:solidFill>
                  <a:prstClr val="black"/>
                </a:solidFill>
              </a:rPr>
              <a:t>Cluster radioactivity (heavy-ion radioactivity) was first theoretically predicted in the beginning of the 1980s by </a:t>
            </a:r>
            <a:r>
              <a:rPr lang="en-US" altLang="zh-CN" sz="2000" b="1" dirty="0" err="1">
                <a:solidFill>
                  <a:prstClr val="black"/>
                </a:solidFill>
              </a:rPr>
              <a:t>Sandulescu</a:t>
            </a:r>
            <a:r>
              <a:rPr lang="en-US" altLang="zh-CN" sz="2000" b="1" dirty="0">
                <a:solidFill>
                  <a:prstClr val="black"/>
                </a:solidFill>
              </a:rPr>
              <a:t>, </a:t>
            </a:r>
            <a:r>
              <a:rPr lang="en-US" altLang="zh-CN" sz="2000" b="1" dirty="0" err="1">
                <a:solidFill>
                  <a:prstClr val="black"/>
                </a:solidFill>
              </a:rPr>
              <a:t>Poenaru</a:t>
            </a:r>
            <a:r>
              <a:rPr lang="en-US" altLang="zh-CN" sz="2000" b="1" dirty="0">
                <a:solidFill>
                  <a:prstClr val="black"/>
                </a:solidFill>
              </a:rPr>
              <a:t>, and Greiner [</a:t>
            </a:r>
            <a:r>
              <a:rPr lang="en-US" altLang="zh-CN" sz="2000" b="1" dirty="0" err="1">
                <a:solidFill>
                  <a:srgbClr val="FF0000"/>
                </a:solidFill>
              </a:rPr>
              <a:t>Sov</a:t>
            </a:r>
            <a:r>
              <a:rPr lang="en-US" altLang="zh-CN" sz="2000" b="1" dirty="0">
                <a:solidFill>
                  <a:srgbClr val="FF0000"/>
                </a:solidFill>
              </a:rPr>
              <a:t>. J. Part. </a:t>
            </a:r>
            <a:r>
              <a:rPr lang="en-US" altLang="zh-CN" sz="2000" b="1" dirty="0" err="1">
                <a:solidFill>
                  <a:srgbClr val="FF0000"/>
                </a:solidFill>
              </a:rPr>
              <a:t>Nucl</a:t>
            </a:r>
            <a:r>
              <a:rPr lang="en-US" altLang="zh-CN" sz="2000" b="1" dirty="0">
                <a:solidFill>
                  <a:srgbClr val="FF0000"/>
                </a:solidFill>
              </a:rPr>
              <a:t>. 11, 528 (1980)</a:t>
            </a:r>
            <a:r>
              <a:rPr lang="en-US" altLang="zh-CN" sz="2000" b="1" dirty="0">
                <a:solidFill>
                  <a:prstClr val="black"/>
                </a:solidFill>
              </a:rPr>
              <a:t>]. </a:t>
            </a:r>
          </a:p>
        </p:txBody>
      </p:sp>
      <p:sp>
        <p:nvSpPr>
          <p:cNvPr id="5" name="TextBox 4"/>
          <p:cNvSpPr txBox="1"/>
          <p:nvPr/>
        </p:nvSpPr>
        <p:spPr>
          <a:xfrm>
            <a:off x="-20141" y="3140968"/>
            <a:ext cx="5456237" cy="1015663"/>
          </a:xfrm>
          <a:prstGeom prst="rect">
            <a:avLst/>
          </a:prstGeom>
          <a:noFill/>
        </p:spPr>
        <p:txBody>
          <a:bodyPr wrap="none" rtlCol="0">
            <a:spAutoFit/>
          </a:bodyPr>
          <a:lstStyle/>
          <a:p>
            <a:r>
              <a:rPr lang="en-US" altLang="zh-CN" sz="2000" b="1" dirty="0">
                <a:solidFill>
                  <a:prstClr val="black"/>
                </a:solidFill>
              </a:rPr>
              <a:t>The cluster </a:t>
            </a:r>
            <a:r>
              <a:rPr lang="en-US" altLang="zh-CN" sz="2000" b="1" dirty="0" err="1">
                <a:solidFill>
                  <a:prstClr val="black"/>
                </a:solidFill>
              </a:rPr>
              <a:t>radioactivities</a:t>
            </a:r>
            <a:r>
              <a:rPr lang="en-US" altLang="zh-CN" sz="2000" b="1" dirty="0">
                <a:solidFill>
                  <a:prstClr val="black"/>
                </a:solidFill>
              </a:rPr>
              <a:t> from 224Ra and 223Ra</a:t>
            </a:r>
          </a:p>
          <a:p>
            <a:r>
              <a:rPr lang="en-US" altLang="zh-CN" sz="2000" b="1" dirty="0">
                <a:solidFill>
                  <a:prstClr val="black"/>
                </a:solidFill>
              </a:rPr>
              <a:t>were  predicted in the left text book, which</a:t>
            </a:r>
          </a:p>
          <a:p>
            <a:r>
              <a:rPr lang="en-US" altLang="zh-CN" sz="2000" b="1" dirty="0">
                <a:solidFill>
                  <a:prstClr val="black"/>
                </a:solidFill>
              </a:rPr>
              <a:t> is published in 1981 (first edit). </a:t>
            </a:r>
            <a:endParaRPr lang="zh-CN" altLang="en-US" sz="2000" b="1" dirty="0">
              <a:solidFill>
                <a:prstClr val="black"/>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772816"/>
            <a:ext cx="3803916"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组合 6"/>
          <p:cNvGrpSpPr/>
          <p:nvPr/>
        </p:nvGrpSpPr>
        <p:grpSpPr>
          <a:xfrm>
            <a:off x="323528" y="5167307"/>
            <a:ext cx="4930916" cy="1214021"/>
            <a:chOff x="322716" y="2503620"/>
            <a:chExt cx="4930916" cy="1214021"/>
          </a:xfrm>
        </p:grpSpPr>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805" y="2503620"/>
              <a:ext cx="4844827" cy="296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716" y="3429000"/>
              <a:ext cx="2737116" cy="288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716" y="2924944"/>
              <a:ext cx="4897356" cy="296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7004657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4050" y="488866"/>
            <a:ext cx="8116382" cy="707886"/>
          </a:xfrm>
          <a:prstGeom prst="rect">
            <a:avLst/>
          </a:prstGeom>
        </p:spPr>
        <p:txBody>
          <a:bodyPr wrap="square">
            <a:spAutoFit/>
          </a:bodyPr>
          <a:lstStyle/>
          <a:p>
            <a:r>
              <a:rPr lang="en-US" altLang="zh-CN" sz="2000" b="1" dirty="0">
                <a:solidFill>
                  <a:prstClr val="black"/>
                </a:solidFill>
              </a:rPr>
              <a:t>The first observation was the detection of 14C emitted from 223Ra by Rose and Jones [</a:t>
            </a:r>
            <a:r>
              <a:rPr lang="it-IT" altLang="zh-CN" sz="2000" b="1" dirty="0">
                <a:solidFill>
                  <a:prstClr val="black"/>
                </a:solidFill>
              </a:rPr>
              <a:t>Nature (London) 307, 245 (1984)</a:t>
            </a:r>
            <a:r>
              <a:rPr lang="en-US" altLang="zh-CN" sz="2000" b="1" dirty="0">
                <a:solidFill>
                  <a:prstClr val="black"/>
                </a:solidFill>
              </a:rPr>
              <a:t>].</a:t>
            </a:r>
          </a:p>
        </p:txBody>
      </p:sp>
      <p:grpSp>
        <p:nvGrpSpPr>
          <p:cNvPr id="6" name="组合 5"/>
          <p:cNvGrpSpPr/>
          <p:nvPr/>
        </p:nvGrpSpPr>
        <p:grpSpPr>
          <a:xfrm>
            <a:off x="2627784" y="1858168"/>
            <a:ext cx="3029804" cy="418704"/>
            <a:chOff x="1907704" y="2074192"/>
            <a:chExt cx="3029804" cy="418704"/>
          </a:xfrm>
        </p:grpSpPr>
        <mc:AlternateContent xmlns:mc="http://schemas.openxmlformats.org/markup-compatibility/2006" xmlns:a14="http://schemas.microsoft.com/office/drawing/2010/main">
          <mc:Choice Requires="a14">
            <p:sp>
              <p:nvSpPr>
                <p:cNvPr id="3" name="TextBox 2"/>
                <p:cNvSpPr txBox="1"/>
                <p:nvPr/>
              </p:nvSpPr>
              <p:spPr>
                <a:xfrm>
                  <a:off x="1907704" y="2074192"/>
                  <a:ext cx="3029804" cy="418704"/>
                </a:xfrm>
                <a:prstGeom prst="rect">
                  <a:avLst/>
                </a:prstGeom>
                <a:noFill/>
                <a:ln>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CN" b="1" i="1" smtClean="0">
                                <a:solidFill>
                                  <a:prstClr val="black"/>
                                </a:solidFill>
                                <a:latin typeface="Cambria Math" panose="02040503050406030204" pitchFamily="18" charset="0"/>
                              </a:rPr>
                            </m:ctrlPr>
                          </m:sSupPr>
                          <m:e/>
                          <m:sup>
                            <m:r>
                              <a:rPr lang="en-US" altLang="zh-CN" b="1" i="1" smtClean="0">
                                <a:solidFill>
                                  <a:prstClr val="black"/>
                                </a:solidFill>
                                <a:latin typeface="Cambria Math"/>
                              </a:rPr>
                              <m:t>𝟐𝟐𝟑</m:t>
                            </m:r>
                          </m:sup>
                        </m:sSup>
                        <m:r>
                          <a:rPr lang="en-US" altLang="zh-CN" b="1" i="1" smtClean="0">
                            <a:solidFill>
                              <a:prstClr val="black"/>
                            </a:solidFill>
                            <a:latin typeface="Cambria Math"/>
                          </a:rPr>
                          <m:t>𝑹𝒂</m:t>
                        </m:r>
                        <m:r>
                          <a:rPr lang="en-US" altLang="zh-CN" b="1" i="1" smtClean="0">
                            <a:solidFill>
                              <a:prstClr val="black"/>
                            </a:solidFill>
                            <a:latin typeface="Cambria Math"/>
                          </a:rPr>
                          <m:t>        </m:t>
                        </m:r>
                        <m:sSup>
                          <m:sSupPr>
                            <m:ctrlPr>
                              <a:rPr lang="en-US" altLang="zh-CN" b="1" i="1" smtClean="0">
                                <a:solidFill>
                                  <a:prstClr val="black"/>
                                </a:solidFill>
                                <a:latin typeface="Cambria Math" panose="02040503050406030204" pitchFamily="18" charset="0"/>
                              </a:rPr>
                            </m:ctrlPr>
                          </m:sSupPr>
                          <m:e>
                            <m:r>
                              <a:rPr lang="en-US" altLang="zh-CN" b="1" i="1" smtClean="0">
                                <a:solidFill>
                                  <a:prstClr val="black"/>
                                </a:solidFill>
                                <a:latin typeface="Cambria Math"/>
                              </a:rPr>
                              <m:t>𝑪</m:t>
                            </m:r>
                          </m:e>
                          <m:sup>
                            <m:r>
                              <a:rPr lang="en-US" altLang="zh-CN" b="1" i="1" smtClean="0">
                                <a:solidFill>
                                  <a:prstClr val="black"/>
                                </a:solidFill>
                                <a:latin typeface="Cambria Math"/>
                              </a:rPr>
                              <m:t>𝟏𝟒</m:t>
                            </m:r>
                          </m:sup>
                        </m:sSup>
                        <m:r>
                          <a:rPr lang="en-US" altLang="zh-CN" b="1" i="1" smtClean="0">
                            <a:solidFill>
                              <a:prstClr val="black"/>
                            </a:solidFill>
                            <a:latin typeface="Cambria Math"/>
                          </a:rPr>
                          <m:t>  +</m:t>
                        </m:r>
                        <m:sSup>
                          <m:sSupPr>
                            <m:ctrlPr>
                              <a:rPr lang="en-US" altLang="zh-CN" b="1" i="1" smtClean="0">
                                <a:solidFill>
                                  <a:prstClr val="black"/>
                                </a:solidFill>
                                <a:latin typeface="Cambria Math" panose="02040503050406030204" pitchFamily="18" charset="0"/>
                              </a:rPr>
                            </m:ctrlPr>
                          </m:sSupPr>
                          <m:e/>
                          <m:sup>
                            <m:r>
                              <a:rPr lang="en-US" altLang="zh-CN" b="1" i="1" smtClean="0">
                                <a:solidFill>
                                  <a:prstClr val="black"/>
                                </a:solidFill>
                                <a:latin typeface="Cambria Math"/>
                              </a:rPr>
                              <m:t>𝟐𝟎𝟗</m:t>
                            </m:r>
                          </m:sup>
                        </m:sSup>
                        <m:r>
                          <a:rPr lang="en-US" altLang="zh-CN" b="1" i="1" smtClean="0">
                            <a:solidFill>
                              <a:prstClr val="black"/>
                            </a:solidFill>
                            <a:latin typeface="Cambria Math"/>
                          </a:rPr>
                          <m:t>𝑷𝒃</m:t>
                        </m:r>
                      </m:oMath>
                    </m:oMathPara>
                  </a14:m>
                  <a:endParaRPr lang="zh-CN" altLang="en-US" b="1" dirty="0">
                    <a:solidFill>
                      <a:prstClr val="black"/>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907704" y="2074192"/>
                  <a:ext cx="3029804" cy="418704"/>
                </a:xfrm>
                <a:prstGeom prst="rect">
                  <a:avLst/>
                </a:prstGeom>
                <a:blipFill rotWithShape="1">
                  <a:blip r:embed="rId2"/>
                  <a:stretch>
                    <a:fillRect/>
                  </a:stretch>
                </a:blipFill>
                <a:ln>
                  <a:solidFill>
                    <a:schemeClr val="accent1"/>
                  </a:solidFill>
                </a:ln>
              </p:spPr>
              <p:txBody>
                <a:bodyPr/>
                <a:lstStyle/>
                <a:p>
                  <a:r>
                    <a:rPr lang="zh-CN" altLang="en-US">
                      <a:noFill/>
                    </a:rPr>
                    <a:t> </a:t>
                  </a:r>
                </a:p>
              </p:txBody>
            </p:sp>
          </mc:Fallback>
        </mc:AlternateContent>
        <p:cxnSp>
          <p:nvCxnSpPr>
            <p:cNvPr id="5" name="直接箭头连接符 4"/>
            <p:cNvCxnSpPr/>
            <p:nvPr/>
          </p:nvCxnSpPr>
          <p:spPr>
            <a:xfrm>
              <a:off x="2915777" y="2283544"/>
              <a:ext cx="25348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
        <p:nvSpPr>
          <p:cNvPr id="7" name="TextBox 6"/>
          <p:cNvSpPr txBox="1"/>
          <p:nvPr/>
        </p:nvSpPr>
        <p:spPr>
          <a:xfrm>
            <a:off x="6372200" y="1804754"/>
            <a:ext cx="1454244" cy="400110"/>
          </a:xfrm>
          <a:prstGeom prst="rect">
            <a:avLst/>
          </a:prstGeom>
          <a:noFill/>
        </p:spPr>
        <p:txBody>
          <a:bodyPr wrap="none" rtlCol="0">
            <a:spAutoFit/>
          </a:bodyPr>
          <a:lstStyle/>
          <a:p>
            <a:r>
              <a:rPr lang="en-US" altLang="zh-CN" sz="2000" b="1" dirty="0">
                <a:solidFill>
                  <a:prstClr val="black"/>
                </a:solidFill>
              </a:rPr>
              <a:t>Q is 32 MeV</a:t>
            </a:r>
            <a:endParaRPr lang="zh-CN" altLang="en-US" sz="2000" b="1" dirty="0">
              <a:solidFill>
                <a:prstClr val="black"/>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1174" y="2780928"/>
            <a:ext cx="6106147" cy="1012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矩形 8"/>
          <p:cNvSpPr/>
          <p:nvPr/>
        </p:nvSpPr>
        <p:spPr>
          <a:xfrm>
            <a:off x="344050" y="4289963"/>
            <a:ext cx="8404414" cy="1015663"/>
          </a:xfrm>
          <a:prstGeom prst="rect">
            <a:avLst/>
          </a:prstGeom>
        </p:spPr>
        <p:txBody>
          <a:bodyPr wrap="square">
            <a:spAutoFit/>
          </a:bodyPr>
          <a:lstStyle/>
          <a:p>
            <a:r>
              <a:rPr lang="en-US" altLang="zh-CN" sz="2000" dirty="0">
                <a:solidFill>
                  <a:prstClr val="black"/>
                </a:solidFill>
                <a:latin typeface="Times New Roman" panose="02020603050405020304" pitchFamily="18" charset="0"/>
                <a:cs typeface="Times New Roman" panose="02020603050405020304" pitchFamily="18" charset="0"/>
              </a:rPr>
              <a:t>Up to now, many cluster heavier than 14C </a:t>
            </a:r>
            <a:r>
              <a:rPr lang="en-US" altLang="zh-CN" sz="2000" dirty="0" err="1">
                <a:solidFill>
                  <a:prstClr val="black"/>
                </a:solidFill>
                <a:latin typeface="Times New Roman" panose="02020603050405020304" pitchFamily="18" charset="0"/>
                <a:cs typeface="Times New Roman" panose="02020603050405020304" pitchFamily="18" charset="0"/>
              </a:rPr>
              <a:t>radioactivities</a:t>
            </a:r>
            <a:r>
              <a:rPr lang="en-US" altLang="zh-CN" sz="2000" dirty="0">
                <a:solidFill>
                  <a:prstClr val="black"/>
                </a:solidFill>
                <a:latin typeface="Times New Roman" panose="02020603050405020304" pitchFamily="18" charset="0"/>
                <a:cs typeface="Times New Roman" panose="02020603050405020304" pitchFamily="18" charset="0"/>
              </a:rPr>
              <a:t> have been observed, such as 20O, 23F, 24-26Ne, 28-30Mg and 32Si, the decay parent nuclei are actinide elements: Fr, Ra, Ac, Pa, </a:t>
            </a:r>
            <a:r>
              <a:rPr lang="en-US" altLang="zh-CN" sz="2000" dirty="0" err="1">
                <a:solidFill>
                  <a:prstClr val="black"/>
                </a:solidFill>
                <a:latin typeface="Times New Roman" panose="02020603050405020304" pitchFamily="18" charset="0"/>
                <a:cs typeface="Times New Roman" panose="02020603050405020304" pitchFamily="18" charset="0"/>
              </a:rPr>
              <a:t>Th</a:t>
            </a:r>
            <a:r>
              <a:rPr lang="en-US" altLang="zh-CN" sz="2000" dirty="0">
                <a:solidFill>
                  <a:prstClr val="black"/>
                </a:solidFill>
                <a:latin typeface="Times New Roman" panose="02020603050405020304" pitchFamily="18" charset="0"/>
                <a:cs typeface="Times New Roman" panose="02020603050405020304" pitchFamily="18" charset="0"/>
              </a:rPr>
              <a:t>, U, Pu and other heavier nuclei.</a:t>
            </a:r>
            <a:endParaRPr lang="zh-CN" altLang="en-US"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96757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68759"/>
            <a:ext cx="3744416" cy="5314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2780928"/>
            <a:ext cx="5129765" cy="544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1700808"/>
            <a:ext cx="3270010"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55576" y="476672"/>
            <a:ext cx="7567906" cy="523220"/>
          </a:xfrm>
          <a:prstGeom prst="rect">
            <a:avLst/>
          </a:prstGeom>
          <a:noFill/>
        </p:spPr>
        <p:txBody>
          <a:bodyPr wrap="none" rtlCol="0">
            <a:spAutoFit/>
          </a:bodyPr>
          <a:lstStyle/>
          <a:p>
            <a:r>
              <a:rPr lang="en-US" altLang="zh-CN" sz="2800" b="1" dirty="0">
                <a:solidFill>
                  <a:srgbClr val="0000CC"/>
                </a:solidFill>
                <a:latin typeface="Times New Roman" panose="02020603050405020304" pitchFamily="18" charset="0"/>
                <a:cs typeface="Times New Roman" panose="02020603050405020304" pitchFamily="18" charset="0"/>
              </a:rPr>
              <a:t>Cluster preformation law was proposed in 1988.</a:t>
            </a:r>
            <a:endParaRPr lang="zh-CN" altLang="en-US" sz="2800" b="1" dirty="0">
              <a:solidFill>
                <a:srgbClr val="0000CC"/>
              </a:solidFill>
              <a:latin typeface="Times New Roman" panose="02020603050405020304" pitchFamily="18" charset="0"/>
              <a:cs typeface="Times New Roman" panose="02020603050405020304" pitchFamily="18" charset="0"/>
            </a:endParaRPr>
          </a:p>
        </p:txBody>
      </p:sp>
      <p:sp>
        <p:nvSpPr>
          <p:cNvPr id="3" name="矩形 2"/>
          <p:cNvSpPr/>
          <p:nvPr/>
        </p:nvSpPr>
        <p:spPr>
          <a:xfrm>
            <a:off x="4337653" y="3926086"/>
            <a:ext cx="4572000" cy="707886"/>
          </a:xfrm>
          <a:prstGeom prst="rect">
            <a:avLst/>
          </a:prstGeom>
        </p:spPr>
        <p:txBody>
          <a:bodyPr>
            <a:spAutoFit/>
          </a:bodyPr>
          <a:lstStyle/>
          <a:p>
            <a:r>
              <a:rPr lang="en-US" altLang="zh-CN" sz="2000" dirty="0">
                <a:solidFill>
                  <a:srgbClr val="C00000"/>
                </a:solidFill>
                <a:latin typeface="Times New Roman" panose="02020603050405020304" pitchFamily="18" charset="0"/>
                <a:cs typeface="Times New Roman" panose="02020603050405020304" pitchFamily="18" charset="0"/>
              </a:rPr>
              <a:t>R. </a:t>
            </a:r>
            <a:r>
              <a:rPr lang="en-US" altLang="zh-CN" sz="2000" dirty="0" err="1">
                <a:solidFill>
                  <a:srgbClr val="C00000"/>
                </a:solidFill>
                <a:latin typeface="Times New Roman" panose="02020603050405020304" pitchFamily="18" charset="0"/>
                <a:cs typeface="Times New Roman" panose="02020603050405020304" pitchFamily="18" charset="0"/>
              </a:rPr>
              <a:t>Blendowske</a:t>
            </a:r>
            <a:r>
              <a:rPr lang="en-US" altLang="zh-CN" sz="2000" dirty="0">
                <a:solidFill>
                  <a:srgbClr val="C00000"/>
                </a:solidFill>
                <a:latin typeface="Times New Roman" panose="02020603050405020304" pitchFamily="18" charset="0"/>
                <a:cs typeface="Times New Roman" panose="02020603050405020304" pitchFamily="18" charset="0"/>
              </a:rPr>
              <a:t> and H. </a:t>
            </a:r>
            <a:r>
              <a:rPr lang="en-US" altLang="zh-CN" sz="2000" dirty="0" err="1">
                <a:solidFill>
                  <a:srgbClr val="C00000"/>
                </a:solidFill>
                <a:latin typeface="Times New Roman" panose="02020603050405020304" pitchFamily="18" charset="0"/>
                <a:cs typeface="Times New Roman" panose="02020603050405020304" pitchFamily="18" charset="0"/>
              </a:rPr>
              <a:t>Walliser</a:t>
            </a:r>
            <a:r>
              <a:rPr lang="en-US" altLang="zh-CN" sz="2000" dirty="0">
                <a:solidFill>
                  <a:srgbClr val="C00000"/>
                </a:solidFill>
                <a:latin typeface="Times New Roman" panose="02020603050405020304" pitchFamily="18" charset="0"/>
                <a:cs typeface="Times New Roman" panose="02020603050405020304" pitchFamily="18" charset="0"/>
              </a:rPr>
              <a:t>, </a:t>
            </a:r>
          </a:p>
          <a:p>
            <a:r>
              <a:rPr lang="en-US" altLang="zh-CN" sz="2000" dirty="0">
                <a:solidFill>
                  <a:srgbClr val="C00000"/>
                </a:solidFill>
                <a:latin typeface="Times New Roman" panose="02020603050405020304" pitchFamily="18" charset="0"/>
                <a:cs typeface="Times New Roman" panose="02020603050405020304" pitchFamily="18" charset="0"/>
              </a:rPr>
              <a:t>Phys. Rev. Lett. 61, 1930 (1988).</a:t>
            </a:r>
            <a:endParaRPr lang="zh-CN" altLang="en-US" sz="20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68175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260648"/>
            <a:ext cx="8619667" cy="400110"/>
          </a:xfrm>
          <a:prstGeom prst="rect">
            <a:avLst/>
          </a:prstGeom>
          <a:noFill/>
        </p:spPr>
        <p:txBody>
          <a:bodyPr wrap="none" rtlCol="0">
            <a:spAutoFit/>
          </a:bodyPr>
          <a:lstStyle/>
          <a:p>
            <a:r>
              <a:rPr lang="en-US" altLang="zh-CN" sz="2000" dirty="0">
                <a:solidFill>
                  <a:srgbClr val="0000CC"/>
                </a:solidFill>
                <a:latin typeface="Times New Roman" panose="02020603050405020304" pitchFamily="18" charset="0"/>
                <a:cs typeface="Times New Roman" panose="02020603050405020304" pitchFamily="18" charset="0"/>
              </a:rPr>
              <a:t>The cluster preformation law was confirmed recently in the framework of GLDM.</a:t>
            </a:r>
            <a:endParaRPr lang="zh-CN" altLang="en-US" sz="2000" dirty="0">
              <a:solidFill>
                <a:srgbClr val="0000CC"/>
              </a:solidFill>
              <a:latin typeface="Times New Roman" panose="02020603050405020304" pitchFamily="18" charset="0"/>
              <a:cs typeface="Times New Roman" panose="02020603050405020304" pitchFamily="18"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092109"/>
            <a:ext cx="4394331" cy="830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312690"/>
            <a:ext cx="432435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863" y="3501007"/>
            <a:ext cx="1488465" cy="311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7437" y="1124744"/>
            <a:ext cx="3948478" cy="5375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271711" y="4438853"/>
            <a:ext cx="4572000" cy="646331"/>
          </a:xfrm>
          <a:prstGeom prst="rect">
            <a:avLst/>
          </a:prstGeom>
        </p:spPr>
        <p:txBody>
          <a:bodyPr>
            <a:spAutoFit/>
          </a:bodyPr>
          <a:lstStyle/>
          <a:p>
            <a:r>
              <a:rPr lang="en-US" altLang="zh-CN" dirty="0">
                <a:solidFill>
                  <a:srgbClr val="C00000"/>
                </a:solidFill>
                <a:latin typeface="Times New Roman" panose="02020603050405020304" pitchFamily="18" charset="0"/>
                <a:cs typeface="Times New Roman" panose="02020603050405020304" pitchFamily="18" charset="0"/>
              </a:rPr>
              <a:t>H. F. Zhang, J. M. Dong, G. Royer, W. </a:t>
            </a:r>
            <a:r>
              <a:rPr lang="en-US" altLang="zh-CN" dirty="0" err="1">
                <a:solidFill>
                  <a:srgbClr val="C00000"/>
                </a:solidFill>
                <a:latin typeface="Times New Roman" panose="02020603050405020304" pitchFamily="18" charset="0"/>
                <a:cs typeface="Times New Roman" panose="02020603050405020304" pitchFamily="18" charset="0"/>
              </a:rPr>
              <a:t>Zuo</a:t>
            </a:r>
            <a:r>
              <a:rPr lang="en-US" altLang="zh-CN" dirty="0">
                <a:solidFill>
                  <a:srgbClr val="C00000"/>
                </a:solidFill>
                <a:latin typeface="Times New Roman" panose="02020603050405020304" pitchFamily="18" charset="0"/>
                <a:cs typeface="Times New Roman" panose="02020603050405020304" pitchFamily="18" charset="0"/>
              </a:rPr>
              <a:t>,</a:t>
            </a:r>
          </a:p>
          <a:p>
            <a:r>
              <a:rPr lang="en-US" altLang="zh-CN" dirty="0">
                <a:solidFill>
                  <a:srgbClr val="C00000"/>
                </a:solidFill>
                <a:latin typeface="Times New Roman" panose="02020603050405020304" pitchFamily="18" charset="0"/>
                <a:cs typeface="Times New Roman" panose="02020603050405020304" pitchFamily="18" charset="0"/>
              </a:rPr>
              <a:t>J. Q. Li, PRC 80, 037307 (2009).</a:t>
            </a:r>
            <a:endParaRPr lang="zh-CN" altLang="en-US"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63570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04664"/>
            <a:ext cx="4752528" cy="3985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3984" y="332656"/>
            <a:ext cx="4202512" cy="500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581128"/>
            <a:ext cx="1907927" cy="485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5201861"/>
            <a:ext cx="2880320" cy="264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2476578" y="5949280"/>
            <a:ext cx="4572000" cy="646331"/>
          </a:xfrm>
          <a:prstGeom prst="rect">
            <a:avLst/>
          </a:prstGeom>
        </p:spPr>
        <p:txBody>
          <a:bodyPr>
            <a:spAutoFit/>
          </a:bodyPr>
          <a:lstStyle/>
          <a:p>
            <a:r>
              <a:rPr lang="en-US" altLang="zh-CN" dirty="0">
                <a:solidFill>
                  <a:srgbClr val="C00000"/>
                </a:solidFill>
                <a:latin typeface="Times New Roman" panose="02020603050405020304" pitchFamily="18" charset="0"/>
                <a:cs typeface="Times New Roman" panose="02020603050405020304" pitchFamily="18" charset="0"/>
              </a:rPr>
              <a:t>H. F. Zhang, J. M. Dong, G. Royer, W. </a:t>
            </a:r>
            <a:r>
              <a:rPr lang="en-US" altLang="zh-CN" dirty="0" err="1">
                <a:solidFill>
                  <a:srgbClr val="C00000"/>
                </a:solidFill>
                <a:latin typeface="Times New Roman" panose="02020603050405020304" pitchFamily="18" charset="0"/>
                <a:cs typeface="Times New Roman" panose="02020603050405020304" pitchFamily="18" charset="0"/>
              </a:rPr>
              <a:t>Zuo</a:t>
            </a:r>
            <a:r>
              <a:rPr lang="en-US" altLang="zh-CN" dirty="0">
                <a:solidFill>
                  <a:srgbClr val="C00000"/>
                </a:solidFill>
                <a:latin typeface="Times New Roman" panose="02020603050405020304" pitchFamily="18" charset="0"/>
                <a:cs typeface="Times New Roman" panose="02020603050405020304" pitchFamily="18" charset="0"/>
              </a:rPr>
              <a:t>,</a:t>
            </a:r>
          </a:p>
          <a:p>
            <a:r>
              <a:rPr lang="en-US" altLang="zh-CN" dirty="0">
                <a:solidFill>
                  <a:srgbClr val="C00000"/>
                </a:solidFill>
                <a:latin typeface="Times New Roman" panose="02020603050405020304" pitchFamily="18" charset="0"/>
                <a:cs typeface="Times New Roman" panose="02020603050405020304" pitchFamily="18" charset="0"/>
              </a:rPr>
              <a:t>J. Q. Li, PRC 80, 037307 (2009).</a:t>
            </a:r>
            <a:endParaRPr lang="zh-CN" altLang="en-US"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93467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188640"/>
            <a:ext cx="7776864" cy="1815882"/>
          </a:xfrm>
          <a:prstGeom prst="rect">
            <a:avLst/>
          </a:prstGeom>
        </p:spPr>
        <p:txBody>
          <a:bodyPr wrap="square">
            <a:spAutoFit/>
          </a:bodyPr>
          <a:lstStyle/>
          <a:p>
            <a:pPr>
              <a:lnSpc>
                <a:spcPct val="200000"/>
              </a:lnSpc>
            </a:pPr>
            <a:r>
              <a:rPr lang="en-US" altLang="zh-CN" sz="2800" b="1" dirty="0">
                <a:solidFill>
                  <a:srgbClr val="0000CC"/>
                </a:solidFill>
                <a:latin typeface="Times New Roman" panose="02020603050405020304" pitchFamily="18" charset="0"/>
                <a:cs typeface="Times New Roman" panose="02020603050405020304" pitchFamily="18" charset="0"/>
              </a:rPr>
              <a:t>  Heavy-Particle radioactivity of </a:t>
            </a:r>
            <a:r>
              <a:rPr lang="en-US" altLang="zh-CN" sz="2800" b="1" dirty="0" err="1">
                <a:solidFill>
                  <a:srgbClr val="0000CC"/>
                </a:solidFill>
                <a:latin typeface="Times New Roman" panose="02020603050405020304" pitchFamily="18" charset="0"/>
                <a:cs typeface="Times New Roman" panose="02020603050405020304" pitchFamily="18" charset="0"/>
              </a:rPr>
              <a:t>superheavy</a:t>
            </a:r>
            <a:r>
              <a:rPr lang="en-US" altLang="zh-CN" sz="2800" b="1" dirty="0">
                <a:solidFill>
                  <a:srgbClr val="0000CC"/>
                </a:solidFill>
                <a:latin typeface="Times New Roman" panose="02020603050405020304" pitchFamily="18" charset="0"/>
                <a:cs typeface="Times New Roman" panose="02020603050405020304" pitchFamily="18" charset="0"/>
              </a:rPr>
              <a:t> nuclei</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274019"/>
            <a:ext cx="9036495" cy="3523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4941168"/>
            <a:ext cx="3096344" cy="372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994" y="5445224"/>
            <a:ext cx="2352675"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557" y="6165304"/>
            <a:ext cx="2219325"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896" y="6205686"/>
            <a:ext cx="483870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72637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1" y="108903"/>
            <a:ext cx="4624391" cy="2960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3283845"/>
            <a:ext cx="5293490" cy="3169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539552" y="6269250"/>
            <a:ext cx="8325941" cy="400110"/>
          </a:xfrm>
          <a:prstGeom prst="rect">
            <a:avLst/>
          </a:prstGeom>
        </p:spPr>
        <p:txBody>
          <a:bodyPr wrap="square">
            <a:spAutoFit/>
          </a:bodyPr>
          <a:lstStyle/>
          <a:p>
            <a:r>
              <a:rPr lang="en-US" altLang="zh-CN" sz="2000" dirty="0">
                <a:solidFill>
                  <a:srgbClr val="C00000"/>
                </a:solidFill>
                <a:latin typeface="Times New Roman" panose="02020603050405020304" pitchFamily="18" charset="0"/>
                <a:cs typeface="Times New Roman" panose="02020603050405020304" pitchFamily="18" charset="0"/>
              </a:rPr>
              <a:t>D. N. </a:t>
            </a:r>
            <a:r>
              <a:rPr lang="en-US" altLang="zh-CN" sz="2000" dirty="0" err="1">
                <a:solidFill>
                  <a:srgbClr val="C00000"/>
                </a:solidFill>
                <a:latin typeface="Times New Roman" panose="02020603050405020304" pitchFamily="18" charset="0"/>
                <a:cs typeface="Times New Roman" panose="02020603050405020304" pitchFamily="18" charset="0"/>
              </a:rPr>
              <a:t>Poenaru</a:t>
            </a:r>
            <a:r>
              <a:rPr lang="en-US" altLang="zh-CN" sz="2000" dirty="0">
                <a:solidFill>
                  <a:srgbClr val="C00000"/>
                </a:solidFill>
                <a:latin typeface="Times New Roman" panose="02020603050405020304" pitchFamily="18" charset="0"/>
                <a:cs typeface="Times New Roman" panose="02020603050405020304" pitchFamily="18" charset="0"/>
              </a:rPr>
              <a:t>, R. A. </a:t>
            </a:r>
            <a:r>
              <a:rPr lang="en-US" altLang="zh-CN" sz="2000" dirty="0" err="1">
                <a:solidFill>
                  <a:srgbClr val="C00000"/>
                </a:solidFill>
                <a:latin typeface="Times New Roman" panose="02020603050405020304" pitchFamily="18" charset="0"/>
                <a:cs typeface="Times New Roman" panose="02020603050405020304" pitchFamily="18" charset="0"/>
              </a:rPr>
              <a:t>Gherghescu</a:t>
            </a:r>
            <a:r>
              <a:rPr lang="en-US" altLang="zh-CN" sz="2000" dirty="0">
                <a:solidFill>
                  <a:srgbClr val="C00000"/>
                </a:solidFill>
                <a:latin typeface="Times New Roman" panose="02020603050405020304" pitchFamily="18" charset="0"/>
                <a:cs typeface="Times New Roman" panose="02020603050405020304" pitchFamily="18" charset="0"/>
              </a:rPr>
              <a:t>, </a:t>
            </a:r>
            <a:r>
              <a:rPr lang="en-US" altLang="zh-CN" sz="2000" dirty="0" err="1">
                <a:solidFill>
                  <a:srgbClr val="C00000"/>
                </a:solidFill>
                <a:latin typeface="Times New Roman" panose="02020603050405020304" pitchFamily="18" charset="0"/>
                <a:cs typeface="Times New Roman" panose="02020603050405020304" pitchFamily="18" charset="0"/>
              </a:rPr>
              <a:t>W.Greiner</a:t>
            </a:r>
            <a:r>
              <a:rPr lang="zh-CN" altLang="en-US" sz="2000" dirty="0">
                <a:solidFill>
                  <a:srgbClr val="C00000"/>
                </a:solidFill>
                <a:latin typeface="Times New Roman" panose="02020603050405020304" pitchFamily="18" charset="0"/>
                <a:cs typeface="Times New Roman" panose="02020603050405020304" pitchFamily="18" charset="0"/>
              </a:rPr>
              <a:t>，</a:t>
            </a:r>
            <a:r>
              <a:rPr lang="en-US" altLang="zh-CN" sz="2000" dirty="0">
                <a:solidFill>
                  <a:srgbClr val="C00000"/>
                </a:solidFill>
                <a:latin typeface="Times New Roman" panose="02020603050405020304" pitchFamily="18" charset="0"/>
                <a:cs typeface="Times New Roman" panose="02020603050405020304" pitchFamily="18" charset="0"/>
              </a:rPr>
              <a:t>PRL 107, 062503 (2011)</a:t>
            </a:r>
            <a:endParaRPr lang="zh-CN" altLang="en-US" sz="20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94762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835696" y="-27384"/>
            <a:ext cx="5616624" cy="1077218"/>
          </a:xfrm>
          <a:prstGeom prst="rect">
            <a:avLst/>
          </a:prstGeom>
        </p:spPr>
        <p:txBody>
          <a:bodyPr wrap="square">
            <a:spAutoFit/>
          </a:bodyPr>
          <a:lstStyle/>
          <a:p>
            <a:pPr>
              <a:lnSpc>
                <a:spcPct val="200000"/>
              </a:lnSpc>
            </a:pPr>
            <a:r>
              <a:rPr lang="en-US" altLang="zh-CN" sz="3200" b="1" dirty="0">
                <a:solidFill>
                  <a:srgbClr val="0000CC"/>
                </a:solidFill>
                <a:latin typeface="Times New Roman" panose="02020603050405020304" pitchFamily="18" charset="0"/>
                <a:cs typeface="Times New Roman" panose="02020603050405020304" pitchFamily="18" charset="0"/>
              </a:rPr>
              <a:t>  Cluster preformation law</a:t>
            </a:r>
            <a:endParaRPr lang="en-US" altLang="zh-CN" sz="2400" b="1" dirty="0">
              <a:solidFill>
                <a:srgbClr val="0000CC"/>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4046" y="2924944"/>
            <a:ext cx="2585442" cy="430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1268760"/>
            <a:ext cx="2545998"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2790" y="2204864"/>
            <a:ext cx="2890084" cy="359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2339752" y="5229200"/>
            <a:ext cx="3618723" cy="707886"/>
          </a:xfrm>
          <a:prstGeom prst="rect">
            <a:avLst/>
          </a:prstGeom>
        </p:spPr>
        <p:txBody>
          <a:bodyPr wrap="square">
            <a:spAutoFit/>
          </a:bodyPr>
          <a:lstStyle/>
          <a:p>
            <a:r>
              <a:rPr lang="en-US" altLang="zh-CN" sz="2000" dirty="0">
                <a:solidFill>
                  <a:srgbClr val="C00000"/>
                </a:solidFill>
                <a:latin typeface="Times New Roman" panose="02020603050405020304" pitchFamily="18" charset="0"/>
                <a:cs typeface="Times New Roman" panose="02020603050405020304" pitchFamily="18" charset="0"/>
              </a:rPr>
              <a:t>R. </a:t>
            </a:r>
            <a:r>
              <a:rPr lang="en-US" altLang="zh-CN" sz="2000" dirty="0" err="1">
                <a:solidFill>
                  <a:srgbClr val="C00000"/>
                </a:solidFill>
                <a:latin typeface="Times New Roman" panose="02020603050405020304" pitchFamily="18" charset="0"/>
                <a:cs typeface="Times New Roman" panose="02020603050405020304" pitchFamily="18" charset="0"/>
              </a:rPr>
              <a:t>Blendowske</a:t>
            </a:r>
            <a:r>
              <a:rPr lang="en-US" altLang="zh-CN" sz="2000" dirty="0">
                <a:solidFill>
                  <a:srgbClr val="C00000"/>
                </a:solidFill>
                <a:latin typeface="Times New Roman" panose="02020603050405020304" pitchFamily="18" charset="0"/>
                <a:cs typeface="Times New Roman" panose="02020603050405020304" pitchFamily="18" charset="0"/>
              </a:rPr>
              <a:t> and H. </a:t>
            </a:r>
            <a:r>
              <a:rPr lang="en-US" altLang="zh-CN" sz="2000" dirty="0" err="1">
                <a:solidFill>
                  <a:srgbClr val="C00000"/>
                </a:solidFill>
                <a:latin typeface="Times New Roman" panose="02020603050405020304" pitchFamily="18" charset="0"/>
                <a:cs typeface="Times New Roman" panose="02020603050405020304" pitchFamily="18" charset="0"/>
              </a:rPr>
              <a:t>Walliser</a:t>
            </a:r>
            <a:r>
              <a:rPr lang="en-US" altLang="zh-CN" sz="2000" dirty="0">
                <a:solidFill>
                  <a:srgbClr val="C00000"/>
                </a:solidFill>
                <a:latin typeface="Times New Roman" panose="02020603050405020304" pitchFamily="18" charset="0"/>
                <a:cs typeface="Times New Roman" panose="02020603050405020304" pitchFamily="18" charset="0"/>
              </a:rPr>
              <a:t>, </a:t>
            </a:r>
          </a:p>
          <a:p>
            <a:r>
              <a:rPr lang="en-US" altLang="zh-CN" sz="2000" dirty="0">
                <a:solidFill>
                  <a:srgbClr val="C00000"/>
                </a:solidFill>
                <a:latin typeface="Times New Roman" panose="02020603050405020304" pitchFamily="18" charset="0"/>
                <a:cs typeface="Times New Roman" panose="02020603050405020304" pitchFamily="18" charset="0"/>
              </a:rPr>
              <a:t>Phys. Rev. Lett. 61, 1930 (1988).</a:t>
            </a:r>
            <a:endParaRPr lang="zh-CN" altLang="en-US" sz="2000" dirty="0">
              <a:solidFill>
                <a:srgbClr val="C00000"/>
              </a:solidFill>
              <a:latin typeface="Times New Roman" panose="02020603050405020304" pitchFamily="18" charset="0"/>
              <a:cs typeface="Times New Roman" panose="02020603050405020304" pitchFamily="18" charset="0"/>
            </a:endParaRP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2790" y="3736516"/>
            <a:ext cx="3929132"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7477772"/>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平衡">
  <a:themeElements>
    <a:clrScheme name="平衡">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平衡">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平衡">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5.xml><?xml version="1.0" encoding="utf-8"?>
<a:theme xmlns:a="http://schemas.openxmlformats.org/drawingml/2006/main" name="sample">
  <a:themeElements>
    <a:clrScheme name="sample 1">
      <a:dk1>
        <a:srgbClr val="163794"/>
      </a:dk1>
      <a:lt1>
        <a:srgbClr val="FFFFFF"/>
      </a:lt1>
      <a:dk2>
        <a:srgbClr val="000000"/>
      </a:dk2>
      <a:lt2>
        <a:srgbClr val="C0C0C0"/>
      </a:lt2>
      <a:accent1>
        <a:srgbClr val="009999"/>
      </a:accent1>
      <a:accent2>
        <a:srgbClr val="990000"/>
      </a:accent2>
      <a:accent3>
        <a:srgbClr val="FFFFFF"/>
      </a:accent3>
      <a:accent4>
        <a:srgbClr val="112D7E"/>
      </a:accent4>
      <a:accent5>
        <a:srgbClr val="AACACA"/>
      </a:accent5>
      <a:accent6>
        <a:srgbClr val="8A0000"/>
      </a:accent6>
      <a:hlink>
        <a:srgbClr val="6699FF"/>
      </a:hlink>
      <a:folHlink>
        <a:srgbClr val="969696"/>
      </a:folHlink>
    </a:clrScheme>
    <a:fontScheme name="sample">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ample 1">
        <a:dk1>
          <a:srgbClr val="163794"/>
        </a:dk1>
        <a:lt1>
          <a:srgbClr val="FFFFFF"/>
        </a:lt1>
        <a:dk2>
          <a:srgbClr val="000000"/>
        </a:dk2>
        <a:lt2>
          <a:srgbClr val="C0C0C0"/>
        </a:lt2>
        <a:accent1>
          <a:srgbClr val="009999"/>
        </a:accent1>
        <a:accent2>
          <a:srgbClr val="990000"/>
        </a:accent2>
        <a:accent3>
          <a:srgbClr val="FFFFFF"/>
        </a:accent3>
        <a:accent4>
          <a:srgbClr val="112D7E"/>
        </a:accent4>
        <a:accent5>
          <a:srgbClr val="AACACA"/>
        </a:accent5>
        <a:accent6>
          <a:srgbClr val="8A0000"/>
        </a:accent6>
        <a:hlink>
          <a:srgbClr val="6699FF"/>
        </a:hlink>
        <a:folHlink>
          <a:srgbClr val="969696"/>
        </a:folHlink>
      </a:clrScheme>
      <a:clrMap bg1="lt1" tx1="dk1" bg2="lt2" tx2="dk2" accent1="accent1" accent2="accent2" accent3="accent3" accent4="accent4" accent5="accent5" accent6="accent6" hlink="hlink" folHlink="folHlink"/>
    </a:extraClrScheme>
    <a:extraClrScheme>
      <a:clrScheme name="sample 2">
        <a:dk1>
          <a:srgbClr val="29698D"/>
        </a:dk1>
        <a:lt1>
          <a:srgbClr val="FFFFFF"/>
        </a:lt1>
        <a:dk2>
          <a:srgbClr val="000000"/>
        </a:dk2>
        <a:lt2>
          <a:srgbClr val="A1BABD"/>
        </a:lt2>
        <a:accent1>
          <a:srgbClr val="FF5050"/>
        </a:accent1>
        <a:accent2>
          <a:srgbClr val="FF9933"/>
        </a:accent2>
        <a:accent3>
          <a:srgbClr val="FFFFFF"/>
        </a:accent3>
        <a:accent4>
          <a:srgbClr val="215978"/>
        </a:accent4>
        <a:accent5>
          <a:srgbClr val="FFB3B3"/>
        </a:accent5>
        <a:accent6>
          <a:srgbClr val="E78A2D"/>
        </a:accent6>
        <a:hlink>
          <a:srgbClr val="00CC99"/>
        </a:hlink>
        <a:folHlink>
          <a:srgbClr val="83A6A7"/>
        </a:folHlink>
      </a:clrScheme>
      <a:clrMap bg1="lt1" tx1="dk1" bg2="lt2" tx2="dk2" accent1="accent1" accent2="accent2" accent3="accent3" accent4="accent4" accent5="accent5" accent6="accent6" hlink="hlink" folHlink="folHlink"/>
    </a:extraClrScheme>
    <a:extraClrScheme>
      <a:clrScheme name="sample 3">
        <a:dk1>
          <a:srgbClr val="666699"/>
        </a:dk1>
        <a:lt1>
          <a:srgbClr val="FFFFFF"/>
        </a:lt1>
        <a:dk2>
          <a:srgbClr val="000000"/>
        </a:dk2>
        <a:lt2>
          <a:srgbClr val="C0C0C0"/>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3657</TotalTime>
  <Words>3984</Words>
  <Application>Microsoft Office PowerPoint</Application>
  <PresentationFormat>全屏显示(4:3)</PresentationFormat>
  <Paragraphs>372</Paragraphs>
  <Slides>129</Slides>
  <Notes>0</Notes>
  <HiddenSlides>0</HiddenSlides>
  <MMClips>0</MMClips>
  <ScaleCrop>false</ScaleCrop>
  <HeadingPairs>
    <vt:vector size="8" baseType="variant">
      <vt:variant>
        <vt:lpstr>已用的字体</vt:lpstr>
      </vt:variant>
      <vt:variant>
        <vt:i4>25</vt:i4>
      </vt:variant>
      <vt:variant>
        <vt:lpstr>主题</vt:lpstr>
      </vt:variant>
      <vt:variant>
        <vt:i4>5</vt:i4>
      </vt:variant>
      <vt:variant>
        <vt:lpstr>嵌入 OLE 服务器</vt:lpstr>
      </vt:variant>
      <vt:variant>
        <vt:i4>2</vt:i4>
      </vt:variant>
      <vt:variant>
        <vt:lpstr>幻灯片标题</vt:lpstr>
      </vt:variant>
      <vt:variant>
        <vt:i4>129</vt:i4>
      </vt:variant>
    </vt:vector>
  </HeadingPairs>
  <TitlesOfParts>
    <vt:vector size="161" baseType="lpstr">
      <vt:lpstr>&amp;quot</vt:lpstr>
      <vt:lpstr>AdvP3EDAA1</vt:lpstr>
      <vt:lpstr>AdvP6F00</vt:lpstr>
      <vt:lpstr>AdvP6F01</vt:lpstr>
      <vt:lpstr>AdvP6F0B</vt:lpstr>
      <vt:lpstr>MTSYB</vt:lpstr>
      <vt:lpstr>Times-Bold</vt:lpstr>
      <vt:lpstr>Times-BoldItalic</vt:lpstr>
      <vt:lpstr>Times-Roman</vt:lpstr>
      <vt:lpstr>黑体</vt:lpstr>
      <vt:lpstr>华文楷体</vt:lpstr>
      <vt:lpstr>华文新魏</vt:lpstr>
      <vt:lpstr>楷体_GB2312</vt:lpstr>
      <vt:lpstr>宋体</vt:lpstr>
      <vt:lpstr>幼圆</vt:lpstr>
      <vt:lpstr>Arial</vt:lpstr>
      <vt:lpstr>Calibri</vt:lpstr>
      <vt:lpstr>Cambria Math</vt:lpstr>
      <vt:lpstr>Franklin Gothic Book</vt:lpstr>
      <vt:lpstr>Perpetua</vt:lpstr>
      <vt:lpstr>Symbol</vt:lpstr>
      <vt:lpstr>Times New Roman</vt:lpstr>
      <vt:lpstr>Verdana</vt:lpstr>
      <vt:lpstr>Wingdings</vt:lpstr>
      <vt:lpstr>Wingdings 2</vt:lpstr>
      <vt:lpstr>Office 主题</vt:lpstr>
      <vt:lpstr>默认设计模板</vt:lpstr>
      <vt:lpstr>1_默认设计模板</vt:lpstr>
      <vt:lpstr>平衡</vt:lpstr>
      <vt:lpstr>sample</vt:lpstr>
      <vt:lpstr>Equation.3</vt:lpstr>
      <vt:lpstr>公式</vt:lpstr>
      <vt:lpstr>超重核合成与性质的理论研究</vt:lpstr>
      <vt:lpstr>1.  超重核研究的意义及现状 2.  超重核的合成 3.  超重核的结构 4.  超重核的衰变 5.  总结和展望   </vt:lpstr>
      <vt:lpstr>PowerPoint 演示文稿</vt:lpstr>
      <vt:lpstr>PowerPoint 演示文稿</vt:lpstr>
      <vt:lpstr>PowerPoint 演示文稿</vt:lpstr>
      <vt:lpstr>PowerPoint 演示文稿</vt:lpstr>
      <vt:lpstr>（2）理论工作继续寻找超重核区中子和质子幻数</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中科院B类先导专项-核物质相结构与重元素合成研究</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理论模型：相对论平均场</vt:lpstr>
      <vt:lpstr>PowerPoint 演示文稿</vt:lpstr>
      <vt:lpstr>PowerPoint 演示文稿</vt:lpstr>
      <vt:lpstr>推广的液滴模型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Preformation factor of Alpha particle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由中子幻数N=126附近的能级结构，推测Z=126附近质子幻数</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超重核的合成和性质</dc:title>
  <dc:creator>zhanghongfei</dc:creator>
  <cp:lastModifiedBy>DELL</cp:lastModifiedBy>
  <cp:revision>221</cp:revision>
  <dcterms:created xsi:type="dcterms:W3CDTF">2015-04-15T02:08:23Z</dcterms:created>
  <dcterms:modified xsi:type="dcterms:W3CDTF">2021-07-13T01:30:01Z</dcterms:modified>
</cp:coreProperties>
</file>