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handoutMasterIdLst>
    <p:handoutMasterId r:id="rId70"/>
  </p:handoutMasterIdLst>
  <p:sldIdLst>
    <p:sldId id="290" r:id="rId2"/>
    <p:sldId id="293" r:id="rId3"/>
    <p:sldId id="339" r:id="rId4"/>
    <p:sldId id="294" r:id="rId5"/>
    <p:sldId id="295" r:id="rId6"/>
    <p:sldId id="338" r:id="rId7"/>
    <p:sldId id="333" r:id="rId8"/>
    <p:sldId id="342" r:id="rId9"/>
    <p:sldId id="337" r:id="rId10"/>
    <p:sldId id="341" r:id="rId11"/>
    <p:sldId id="344" r:id="rId12"/>
    <p:sldId id="343" r:id="rId13"/>
    <p:sldId id="306" r:id="rId14"/>
    <p:sldId id="307" r:id="rId15"/>
    <p:sldId id="374" r:id="rId16"/>
    <p:sldId id="375" r:id="rId17"/>
    <p:sldId id="340" r:id="rId18"/>
    <p:sldId id="345" r:id="rId19"/>
    <p:sldId id="346" r:id="rId20"/>
    <p:sldId id="347" r:id="rId21"/>
    <p:sldId id="348" r:id="rId22"/>
    <p:sldId id="349" r:id="rId23"/>
    <p:sldId id="296" r:id="rId24"/>
    <p:sldId id="297" r:id="rId25"/>
    <p:sldId id="298" r:id="rId26"/>
    <p:sldId id="299" r:id="rId27"/>
    <p:sldId id="300" r:id="rId28"/>
    <p:sldId id="301" r:id="rId29"/>
    <p:sldId id="303" r:id="rId30"/>
    <p:sldId id="304" r:id="rId31"/>
    <p:sldId id="350" r:id="rId32"/>
    <p:sldId id="352" r:id="rId33"/>
    <p:sldId id="353" r:id="rId34"/>
    <p:sldId id="309" r:id="rId35"/>
    <p:sldId id="366" r:id="rId36"/>
    <p:sldId id="358" r:id="rId37"/>
    <p:sldId id="354" r:id="rId38"/>
    <p:sldId id="355" r:id="rId39"/>
    <p:sldId id="356" r:id="rId40"/>
    <p:sldId id="357" r:id="rId41"/>
    <p:sldId id="351" r:id="rId42"/>
    <p:sldId id="360" r:id="rId43"/>
    <p:sldId id="363" r:id="rId44"/>
    <p:sldId id="359" r:id="rId45"/>
    <p:sldId id="365" r:id="rId46"/>
    <p:sldId id="364" r:id="rId47"/>
    <p:sldId id="367" r:id="rId48"/>
    <p:sldId id="370" r:id="rId49"/>
    <p:sldId id="371" r:id="rId50"/>
    <p:sldId id="372" r:id="rId51"/>
    <p:sldId id="368" r:id="rId52"/>
    <p:sldId id="369" r:id="rId53"/>
    <p:sldId id="331" r:id="rId54"/>
    <p:sldId id="312" r:id="rId55"/>
    <p:sldId id="313" r:id="rId56"/>
    <p:sldId id="314" r:id="rId57"/>
    <p:sldId id="316" r:id="rId58"/>
    <p:sldId id="317" r:id="rId59"/>
    <p:sldId id="318" r:id="rId60"/>
    <p:sldId id="322" r:id="rId61"/>
    <p:sldId id="320" r:id="rId62"/>
    <p:sldId id="321" r:id="rId63"/>
    <p:sldId id="323" r:id="rId64"/>
    <p:sldId id="324" r:id="rId65"/>
    <p:sldId id="326" r:id="rId66"/>
    <p:sldId id="328" r:id="rId67"/>
    <p:sldId id="330" r:id="rId68"/>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Yingxun" initials="ZY" lastIdx="1" clrIdx="0">
    <p:extLst>
      <p:ext uri="{19B8F6BF-5375-455C-9EA6-DF929625EA0E}">
        <p15:presenceInfo xmlns:p15="http://schemas.microsoft.com/office/powerpoint/2012/main" userId="cb1c5501ab4678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24" autoAdjust="0"/>
    <p:restoredTop sz="93775" autoAdjust="0"/>
  </p:normalViewPr>
  <p:slideViewPr>
    <p:cSldViewPr snapToGrid="0">
      <p:cViewPr varScale="1">
        <p:scale>
          <a:sx n="66" d="100"/>
          <a:sy n="66" d="100"/>
        </p:scale>
        <p:origin x="332"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16A6D-13B9-4300-81E7-10B46B5D3516}"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zh-CN" altLang="en-US"/>
        </a:p>
      </dgm:t>
    </dgm:pt>
    <dgm:pt modelId="{6125D45A-5183-4F7B-B720-6C9DA9E2A4E9}">
      <dgm:prSet custT="1"/>
      <dgm:spPr/>
      <dgm:t>
        <a:bodyPr/>
        <a:lstStyle/>
        <a:p>
          <a:pPr rtl="0"/>
          <a:r>
            <a:rPr lang="zh-CN" altLang="en-US" sz="2800" dirty="0"/>
            <a:t>输运理论与输运模型</a:t>
          </a:r>
        </a:p>
      </dgm:t>
    </dgm:pt>
    <dgm:pt modelId="{E2297902-D3C8-4879-B5A6-E4943109BD70}" type="parTrans" cxnId="{AFCEB2F0-ACE4-4A94-8240-C695E5A50E93}">
      <dgm:prSet/>
      <dgm:spPr/>
      <dgm:t>
        <a:bodyPr/>
        <a:lstStyle/>
        <a:p>
          <a:endParaRPr lang="zh-CN" altLang="en-US" sz="1200"/>
        </a:p>
      </dgm:t>
    </dgm:pt>
    <dgm:pt modelId="{ABC0A2A2-7473-433A-B7CA-35AA497C6BEE}" type="sibTrans" cxnId="{AFCEB2F0-ACE4-4A94-8240-C695E5A50E93}">
      <dgm:prSet/>
      <dgm:spPr/>
      <dgm:t>
        <a:bodyPr/>
        <a:lstStyle/>
        <a:p>
          <a:endParaRPr lang="zh-CN" altLang="en-US" sz="1200"/>
        </a:p>
      </dgm:t>
    </dgm:pt>
    <dgm:pt modelId="{BE730EA5-84EA-40AC-ABBD-4C210CBED1A5}">
      <dgm:prSet custT="1"/>
      <dgm:spPr/>
      <dgm:t>
        <a:bodyPr/>
        <a:lstStyle/>
        <a:p>
          <a:pPr rtl="0"/>
          <a:r>
            <a:rPr lang="zh-CN" altLang="en-US" sz="2800" dirty="0"/>
            <a:t>量子分子动力学方法及其模型的实现</a:t>
          </a:r>
        </a:p>
      </dgm:t>
    </dgm:pt>
    <dgm:pt modelId="{DBCA6E79-F460-4FDB-8A56-BFC37ED61DEC}" type="parTrans" cxnId="{2AAF5762-EAD6-4EDD-A1A1-B5AE1498FA51}">
      <dgm:prSet/>
      <dgm:spPr/>
      <dgm:t>
        <a:bodyPr/>
        <a:lstStyle/>
        <a:p>
          <a:endParaRPr lang="zh-CN" altLang="en-US" sz="1200"/>
        </a:p>
      </dgm:t>
    </dgm:pt>
    <dgm:pt modelId="{FDD08558-257F-4F1A-843B-52F964F59BC0}" type="sibTrans" cxnId="{2AAF5762-EAD6-4EDD-A1A1-B5AE1498FA51}">
      <dgm:prSet/>
      <dgm:spPr/>
      <dgm:t>
        <a:bodyPr/>
        <a:lstStyle/>
        <a:p>
          <a:endParaRPr lang="zh-CN" altLang="en-US" sz="1200"/>
        </a:p>
      </dgm:t>
    </dgm:pt>
    <dgm:pt modelId="{35D74839-F64A-42EE-A507-289B0E4D0291}">
      <dgm:prSet custT="1"/>
      <dgm:spPr>
        <a:solidFill>
          <a:srgbClr val="7030A0"/>
        </a:solidFill>
      </dgm:spPr>
      <dgm:t>
        <a:bodyPr/>
        <a:lstStyle/>
        <a:p>
          <a:r>
            <a:rPr lang="zh-CN" altLang="en-US" sz="2800" dirty="0"/>
            <a:t>应用例子：状态方程的约束</a:t>
          </a:r>
        </a:p>
      </dgm:t>
    </dgm:pt>
    <dgm:pt modelId="{624F335D-1451-4671-BCDE-51AB29E3D344}" type="parTrans" cxnId="{90FCB235-C29E-416B-9075-1365A8E3B630}">
      <dgm:prSet/>
      <dgm:spPr/>
      <dgm:t>
        <a:bodyPr/>
        <a:lstStyle/>
        <a:p>
          <a:endParaRPr lang="zh-CN" altLang="en-US"/>
        </a:p>
      </dgm:t>
    </dgm:pt>
    <dgm:pt modelId="{342F00DF-4470-4E43-BCED-B73E44108C67}" type="sibTrans" cxnId="{90FCB235-C29E-416B-9075-1365A8E3B630}">
      <dgm:prSet/>
      <dgm:spPr/>
      <dgm:t>
        <a:bodyPr/>
        <a:lstStyle/>
        <a:p>
          <a:endParaRPr lang="zh-CN" altLang="en-US"/>
        </a:p>
      </dgm:t>
    </dgm:pt>
    <dgm:pt modelId="{00A5198F-64B4-4E72-BA4F-845AB09C634A}">
      <dgm:prSet custT="1"/>
      <dgm:spPr>
        <a:solidFill>
          <a:srgbClr val="00B0F0"/>
        </a:solidFill>
      </dgm:spPr>
      <dgm:t>
        <a:bodyPr/>
        <a:lstStyle/>
        <a:p>
          <a:r>
            <a:rPr lang="zh-CN" altLang="en-US" sz="2800" dirty="0"/>
            <a:t>小结</a:t>
          </a:r>
        </a:p>
      </dgm:t>
    </dgm:pt>
    <dgm:pt modelId="{BD504C1A-887D-4DFA-95B0-20A47F57DDCF}" type="parTrans" cxnId="{8BF4236F-454B-4FBF-BC1B-E8BED207F3AA}">
      <dgm:prSet/>
      <dgm:spPr/>
      <dgm:t>
        <a:bodyPr/>
        <a:lstStyle/>
        <a:p>
          <a:endParaRPr lang="zh-CN" altLang="en-US"/>
        </a:p>
      </dgm:t>
    </dgm:pt>
    <dgm:pt modelId="{D53BE8AA-C613-4B4B-988D-A99535510465}" type="sibTrans" cxnId="{8BF4236F-454B-4FBF-BC1B-E8BED207F3AA}">
      <dgm:prSet/>
      <dgm:spPr/>
      <dgm:t>
        <a:bodyPr/>
        <a:lstStyle/>
        <a:p>
          <a:endParaRPr lang="zh-CN" altLang="en-US"/>
        </a:p>
      </dgm:t>
    </dgm:pt>
    <dgm:pt modelId="{ED40C62B-2CC7-4AF5-8B90-7B55A7854BF1}" type="pres">
      <dgm:prSet presAssocID="{EC416A6D-13B9-4300-81E7-10B46B5D3516}" presName="Name0" presStyleCnt="0">
        <dgm:presLayoutVars>
          <dgm:chMax val="7"/>
          <dgm:chPref val="7"/>
          <dgm:dir/>
        </dgm:presLayoutVars>
      </dgm:prSet>
      <dgm:spPr/>
    </dgm:pt>
    <dgm:pt modelId="{6973A08D-45E1-4E7D-9BEC-0C06DCCB7F9E}" type="pres">
      <dgm:prSet presAssocID="{EC416A6D-13B9-4300-81E7-10B46B5D3516}" presName="Name1" presStyleCnt="0"/>
      <dgm:spPr/>
    </dgm:pt>
    <dgm:pt modelId="{1BE190E4-A287-478A-BA80-35C810D0A4E7}" type="pres">
      <dgm:prSet presAssocID="{EC416A6D-13B9-4300-81E7-10B46B5D3516}" presName="cycle" presStyleCnt="0"/>
      <dgm:spPr/>
    </dgm:pt>
    <dgm:pt modelId="{26A4FA76-09C5-4944-BF5F-C5A2D8C97645}" type="pres">
      <dgm:prSet presAssocID="{EC416A6D-13B9-4300-81E7-10B46B5D3516}" presName="srcNode" presStyleLbl="node1" presStyleIdx="0" presStyleCnt="4"/>
      <dgm:spPr/>
    </dgm:pt>
    <dgm:pt modelId="{00E0F39D-FBB1-448E-BEA4-2CF76084D1EB}" type="pres">
      <dgm:prSet presAssocID="{EC416A6D-13B9-4300-81E7-10B46B5D3516}" presName="conn" presStyleLbl="parChTrans1D2" presStyleIdx="0" presStyleCnt="1"/>
      <dgm:spPr/>
    </dgm:pt>
    <dgm:pt modelId="{E561AD7A-DE1E-4FB7-AC2D-B5FFE82BBA0B}" type="pres">
      <dgm:prSet presAssocID="{EC416A6D-13B9-4300-81E7-10B46B5D3516}" presName="extraNode" presStyleLbl="node1" presStyleIdx="0" presStyleCnt="4"/>
      <dgm:spPr/>
    </dgm:pt>
    <dgm:pt modelId="{5449FB6B-E4FC-4817-886A-4E8FE381C0E9}" type="pres">
      <dgm:prSet presAssocID="{EC416A6D-13B9-4300-81E7-10B46B5D3516}" presName="dstNode" presStyleLbl="node1" presStyleIdx="0" presStyleCnt="4"/>
      <dgm:spPr/>
    </dgm:pt>
    <dgm:pt modelId="{CE67CE95-B4E5-42ED-8BDE-2A4A70D2A741}" type="pres">
      <dgm:prSet presAssocID="{6125D45A-5183-4F7B-B720-6C9DA9E2A4E9}" presName="text_1" presStyleLbl="node1" presStyleIdx="0" presStyleCnt="4">
        <dgm:presLayoutVars>
          <dgm:bulletEnabled val="1"/>
        </dgm:presLayoutVars>
      </dgm:prSet>
      <dgm:spPr/>
    </dgm:pt>
    <dgm:pt modelId="{A985733F-DFB6-452C-AA84-2992700F4E62}" type="pres">
      <dgm:prSet presAssocID="{6125D45A-5183-4F7B-B720-6C9DA9E2A4E9}" presName="accent_1" presStyleCnt="0"/>
      <dgm:spPr/>
    </dgm:pt>
    <dgm:pt modelId="{051B241D-EA85-4349-83D2-ECB16696D6C0}" type="pres">
      <dgm:prSet presAssocID="{6125D45A-5183-4F7B-B720-6C9DA9E2A4E9}" presName="accentRepeatNode" presStyleLbl="solidFgAcc1" presStyleIdx="0" presStyleCnt="4"/>
      <dgm:spPr/>
    </dgm:pt>
    <dgm:pt modelId="{BAD9FDD4-4964-4AE4-BA66-482E5360407F}" type="pres">
      <dgm:prSet presAssocID="{BE730EA5-84EA-40AC-ABBD-4C210CBED1A5}" presName="text_2" presStyleLbl="node1" presStyleIdx="1" presStyleCnt="4">
        <dgm:presLayoutVars>
          <dgm:bulletEnabled val="1"/>
        </dgm:presLayoutVars>
      </dgm:prSet>
      <dgm:spPr/>
    </dgm:pt>
    <dgm:pt modelId="{BD25B2C7-EC95-41FE-9956-C10443BD10CD}" type="pres">
      <dgm:prSet presAssocID="{BE730EA5-84EA-40AC-ABBD-4C210CBED1A5}" presName="accent_2" presStyleCnt="0"/>
      <dgm:spPr/>
    </dgm:pt>
    <dgm:pt modelId="{A5EEDAB5-70F0-479B-866C-75FF5B017DD0}" type="pres">
      <dgm:prSet presAssocID="{BE730EA5-84EA-40AC-ABBD-4C210CBED1A5}" presName="accentRepeatNode" presStyleLbl="solidFgAcc1" presStyleIdx="1" presStyleCnt="4"/>
      <dgm:spPr/>
    </dgm:pt>
    <dgm:pt modelId="{9D118BF7-FC9D-4B1E-97D8-C3DD613915BD}" type="pres">
      <dgm:prSet presAssocID="{35D74839-F64A-42EE-A507-289B0E4D0291}" presName="text_3" presStyleLbl="node1" presStyleIdx="2" presStyleCnt="4">
        <dgm:presLayoutVars>
          <dgm:bulletEnabled val="1"/>
        </dgm:presLayoutVars>
      </dgm:prSet>
      <dgm:spPr/>
    </dgm:pt>
    <dgm:pt modelId="{E9F2DE9D-A920-4BCB-ADDF-7C151382B710}" type="pres">
      <dgm:prSet presAssocID="{35D74839-F64A-42EE-A507-289B0E4D0291}" presName="accent_3" presStyleCnt="0"/>
      <dgm:spPr/>
    </dgm:pt>
    <dgm:pt modelId="{3EB30EE9-055A-4976-842B-285700793F16}" type="pres">
      <dgm:prSet presAssocID="{35D74839-F64A-42EE-A507-289B0E4D0291}" presName="accentRepeatNode" presStyleLbl="solidFgAcc1" presStyleIdx="2" presStyleCnt="4"/>
      <dgm:spPr/>
    </dgm:pt>
    <dgm:pt modelId="{0C15F2E0-11F8-4F81-9258-2718AC0EF7E2}" type="pres">
      <dgm:prSet presAssocID="{00A5198F-64B4-4E72-BA4F-845AB09C634A}" presName="text_4" presStyleLbl="node1" presStyleIdx="3" presStyleCnt="4">
        <dgm:presLayoutVars>
          <dgm:bulletEnabled val="1"/>
        </dgm:presLayoutVars>
      </dgm:prSet>
      <dgm:spPr/>
    </dgm:pt>
    <dgm:pt modelId="{9C32AE05-3AD1-4598-A747-E4F160D7D73B}" type="pres">
      <dgm:prSet presAssocID="{00A5198F-64B4-4E72-BA4F-845AB09C634A}" presName="accent_4" presStyleCnt="0"/>
      <dgm:spPr/>
    </dgm:pt>
    <dgm:pt modelId="{8E7778A7-E8E9-4980-9ECB-E43FECFFEF3F}" type="pres">
      <dgm:prSet presAssocID="{00A5198F-64B4-4E72-BA4F-845AB09C634A}" presName="accentRepeatNode" presStyleLbl="solidFgAcc1" presStyleIdx="3" presStyleCnt="4"/>
      <dgm:spPr/>
    </dgm:pt>
  </dgm:ptLst>
  <dgm:cxnLst>
    <dgm:cxn modelId="{1C30321F-A41D-4C33-9672-068F64312319}" type="presOf" srcId="{00A5198F-64B4-4E72-BA4F-845AB09C634A}" destId="{0C15F2E0-11F8-4F81-9258-2718AC0EF7E2}" srcOrd="0" destOrd="0" presId="urn:microsoft.com/office/officeart/2008/layout/VerticalCurvedList"/>
    <dgm:cxn modelId="{90FCB235-C29E-416B-9075-1365A8E3B630}" srcId="{EC416A6D-13B9-4300-81E7-10B46B5D3516}" destId="{35D74839-F64A-42EE-A507-289B0E4D0291}" srcOrd="2" destOrd="0" parTransId="{624F335D-1451-4671-BCDE-51AB29E3D344}" sibTransId="{342F00DF-4470-4E43-BCED-B73E44108C67}"/>
    <dgm:cxn modelId="{4FD3843A-01A0-4DF5-B593-D5BB20C64064}" type="presOf" srcId="{35D74839-F64A-42EE-A507-289B0E4D0291}" destId="{9D118BF7-FC9D-4B1E-97D8-C3DD613915BD}" srcOrd="0" destOrd="0" presId="urn:microsoft.com/office/officeart/2008/layout/VerticalCurvedList"/>
    <dgm:cxn modelId="{2AAF5762-EAD6-4EDD-A1A1-B5AE1498FA51}" srcId="{EC416A6D-13B9-4300-81E7-10B46B5D3516}" destId="{BE730EA5-84EA-40AC-ABBD-4C210CBED1A5}" srcOrd="1" destOrd="0" parTransId="{DBCA6E79-F460-4FDB-8A56-BFC37ED61DEC}" sibTransId="{FDD08558-257F-4F1A-843B-52F964F59BC0}"/>
    <dgm:cxn modelId="{8BF4236F-454B-4FBF-BC1B-E8BED207F3AA}" srcId="{EC416A6D-13B9-4300-81E7-10B46B5D3516}" destId="{00A5198F-64B4-4E72-BA4F-845AB09C634A}" srcOrd="3" destOrd="0" parTransId="{BD504C1A-887D-4DFA-95B0-20A47F57DDCF}" sibTransId="{D53BE8AA-C613-4B4B-988D-A99535510465}"/>
    <dgm:cxn modelId="{1A85B485-32B9-4594-88BA-58C5BE50F7A0}" type="presOf" srcId="{EC416A6D-13B9-4300-81E7-10B46B5D3516}" destId="{ED40C62B-2CC7-4AF5-8B90-7B55A7854BF1}" srcOrd="0" destOrd="0" presId="urn:microsoft.com/office/officeart/2008/layout/VerticalCurvedList"/>
    <dgm:cxn modelId="{48FC8095-BC27-4F86-A1F8-0CBCEB12848D}" type="presOf" srcId="{ABC0A2A2-7473-433A-B7CA-35AA497C6BEE}" destId="{00E0F39D-FBB1-448E-BEA4-2CF76084D1EB}" srcOrd="0" destOrd="0" presId="urn:microsoft.com/office/officeart/2008/layout/VerticalCurvedList"/>
    <dgm:cxn modelId="{995C6BDC-C179-45A8-ABAF-65722C50A413}" type="presOf" srcId="{BE730EA5-84EA-40AC-ABBD-4C210CBED1A5}" destId="{BAD9FDD4-4964-4AE4-BA66-482E5360407F}" srcOrd="0" destOrd="0" presId="urn:microsoft.com/office/officeart/2008/layout/VerticalCurvedList"/>
    <dgm:cxn modelId="{BB4DCAED-D01C-4FA1-996F-B25CC3CE9196}" type="presOf" srcId="{6125D45A-5183-4F7B-B720-6C9DA9E2A4E9}" destId="{CE67CE95-B4E5-42ED-8BDE-2A4A70D2A741}" srcOrd="0" destOrd="0" presId="urn:microsoft.com/office/officeart/2008/layout/VerticalCurvedList"/>
    <dgm:cxn modelId="{AFCEB2F0-ACE4-4A94-8240-C695E5A50E93}" srcId="{EC416A6D-13B9-4300-81E7-10B46B5D3516}" destId="{6125D45A-5183-4F7B-B720-6C9DA9E2A4E9}" srcOrd="0" destOrd="0" parTransId="{E2297902-D3C8-4879-B5A6-E4943109BD70}" sibTransId="{ABC0A2A2-7473-433A-B7CA-35AA497C6BEE}"/>
    <dgm:cxn modelId="{ED3C093D-6DCF-455E-8E95-02942B09E777}" type="presParOf" srcId="{ED40C62B-2CC7-4AF5-8B90-7B55A7854BF1}" destId="{6973A08D-45E1-4E7D-9BEC-0C06DCCB7F9E}" srcOrd="0" destOrd="0" presId="urn:microsoft.com/office/officeart/2008/layout/VerticalCurvedList"/>
    <dgm:cxn modelId="{9A0AA27E-05DA-4E74-87C3-EC465BC8245E}" type="presParOf" srcId="{6973A08D-45E1-4E7D-9BEC-0C06DCCB7F9E}" destId="{1BE190E4-A287-478A-BA80-35C810D0A4E7}" srcOrd="0" destOrd="0" presId="urn:microsoft.com/office/officeart/2008/layout/VerticalCurvedList"/>
    <dgm:cxn modelId="{A82BB41E-A207-47F8-864C-F1BC981D5D3E}" type="presParOf" srcId="{1BE190E4-A287-478A-BA80-35C810D0A4E7}" destId="{26A4FA76-09C5-4944-BF5F-C5A2D8C97645}" srcOrd="0" destOrd="0" presId="urn:microsoft.com/office/officeart/2008/layout/VerticalCurvedList"/>
    <dgm:cxn modelId="{E3B3F9F6-842E-4B8D-8551-CC39215EA6F7}" type="presParOf" srcId="{1BE190E4-A287-478A-BA80-35C810D0A4E7}" destId="{00E0F39D-FBB1-448E-BEA4-2CF76084D1EB}" srcOrd="1" destOrd="0" presId="urn:microsoft.com/office/officeart/2008/layout/VerticalCurvedList"/>
    <dgm:cxn modelId="{2A7C873A-965D-42D8-B9B3-8F594E96CAA2}" type="presParOf" srcId="{1BE190E4-A287-478A-BA80-35C810D0A4E7}" destId="{E561AD7A-DE1E-4FB7-AC2D-B5FFE82BBA0B}" srcOrd="2" destOrd="0" presId="urn:microsoft.com/office/officeart/2008/layout/VerticalCurvedList"/>
    <dgm:cxn modelId="{9366E348-81ED-480A-B78B-0F38BB5D7DD0}" type="presParOf" srcId="{1BE190E4-A287-478A-BA80-35C810D0A4E7}" destId="{5449FB6B-E4FC-4817-886A-4E8FE381C0E9}" srcOrd="3" destOrd="0" presId="urn:microsoft.com/office/officeart/2008/layout/VerticalCurvedList"/>
    <dgm:cxn modelId="{DDD2DF1A-DBB0-42D8-9882-4250E5E3272D}" type="presParOf" srcId="{6973A08D-45E1-4E7D-9BEC-0C06DCCB7F9E}" destId="{CE67CE95-B4E5-42ED-8BDE-2A4A70D2A741}" srcOrd="1" destOrd="0" presId="urn:microsoft.com/office/officeart/2008/layout/VerticalCurvedList"/>
    <dgm:cxn modelId="{C40A887A-A66C-4A5F-AB39-8B2880948D30}" type="presParOf" srcId="{6973A08D-45E1-4E7D-9BEC-0C06DCCB7F9E}" destId="{A985733F-DFB6-452C-AA84-2992700F4E62}" srcOrd="2" destOrd="0" presId="urn:microsoft.com/office/officeart/2008/layout/VerticalCurvedList"/>
    <dgm:cxn modelId="{D4913E45-A963-4708-B0CC-BACAE8547888}" type="presParOf" srcId="{A985733F-DFB6-452C-AA84-2992700F4E62}" destId="{051B241D-EA85-4349-83D2-ECB16696D6C0}" srcOrd="0" destOrd="0" presId="urn:microsoft.com/office/officeart/2008/layout/VerticalCurvedList"/>
    <dgm:cxn modelId="{53993B2F-B090-459D-B2D8-915B7DB2CA12}" type="presParOf" srcId="{6973A08D-45E1-4E7D-9BEC-0C06DCCB7F9E}" destId="{BAD9FDD4-4964-4AE4-BA66-482E5360407F}" srcOrd="3" destOrd="0" presId="urn:microsoft.com/office/officeart/2008/layout/VerticalCurvedList"/>
    <dgm:cxn modelId="{1156DD34-AD98-401C-8E39-2E826E4A4FC7}" type="presParOf" srcId="{6973A08D-45E1-4E7D-9BEC-0C06DCCB7F9E}" destId="{BD25B2C7-EC95-41FE-9956-C10443BD10CD}" srcOrd="4" destOrd="0" presId="urn:microsoft.com/office/officeart/2008/layout/VerticalCurvedList"/>
    <dgm:cxn modelId="{6D8BBA6B-C66B-4745-B337-9C118D01125D}" type="presParOf" srcId="{BD25B2C7-EC95-41FE-9956-C10443BD10CD}" destId="{A5EEDAB5-70F0-479B-866C-75FF5B017DD0}" srcOrd="0" destOrd="0" presId="urn:microsoft.com/office/officeart/2008/layout/VerticalCurvedList"/>
    <dgm:cxn modelId="{1A5F698E-794E-48B1-8004-B69D0C32A245}" type="presParOf" srcId="{6973A08D-45E1-4E7D-9BEC-0C06DCCB7F9E}" destId="{9D118BF7-FC9D-4B1E-97D8-C3DD613915BD}" srcOrd="5" destOrd="0" presId="urn:microsoft.com/office/officeart/2008/layout/VerticalCurvedList"/>
    <dgm:cxn modelId="{9486473A-44F0-4B7F-80C5-CA33CD7F41E8}" type="presParOf" srcId="{6973A08D-45E1-4E7D-9BEC-0C06DCCB7F9E}" destId="{E9F2DE9D-A920-4BCB-ADDF-7C151382B710}" srcOrd="6" destOrd="0" presId="urn:microsoft.com/office/officeart/2008/layout/VerticalCurvedList"/>
    <dgm:cxn modelId="{B8E0B580-B360-42AE-A105-AE2265F4832C}" type="presParOf" srcId="{E9F2DE9D-A920-4BCB-ADDF-7C151382B710}" destId="{3EB30EE9-055A-4976-842B-285700793F16}" srcOrd="0" destOrd="0" presId="urn:microsoft.com/office/officeart/2008/layout/VerticalCurvedList"/>
    <dgm:cxn modelId="{0E02922A-DC6B-4CA1-8636-A9558393803A}" type="presParOf" srcId="{6973A08D-45E1-4E7D-9BEC-0C06DCCB7F9E}" destId="{0C15F2E0-11F8-4F81-9258-2718AC0EF7E2}" srcOrd="7" destOrd="0" presId="urn:microsoft.com/office/officeart/2008/layout/VerticalCurvedList"/>
    <dgm:cxn modelId="{DE1E2CE5-1192-4420-9CBB-3F91F411DB00}" type="presParOf" srcId="{6973A08D-45E1-4E7D-9BEC-0C06DCCB7F9E}" destId="{9C32AE05-3AD1-4598-A747-E4F160D7D73B}" srcOrd="8" destOrd="0" presId="urn:microsoft.com/office/officeart/2008/layout/VerticalCurvedList"/>
    <dgm:cxn modelId="{B91C2C67-1DD8-4A7E-93F9-FA3397FF045A}" type="presParOf" srcId="{9C32AE05-3AD1-4598-A747-E4F160D7D73B}" destId="{8E7778A7-E8E9-4980-9ECB-E43FECFFEF3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0F39D-FBB1-448E-BEA4-2CF76084D1EB}">
      <dsp:nvSpPr>
        <dsp:cNvPr id="0" name=""/>
        <dsp:cNvSpPr/>
      </dsp:nvSpPr>
      <dsp:spPr>
        <a:xfrm>
          <a:off x="-5116992" y="-783865"/>
          <a:ext cx="6093694" cy="6093694"/>
        </a:xfrm>
        <a:prstGeom prst="blockArc">
          <a:avLst>
            <a:gd name="adj1" fmla="val 18900000"/>
            <a:gd name="adj2" fmla="val 2700000"/>
            <a:gd name="adj3" fmla="val 354"/>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67CE95-B4E5-42ED-8BDE-2A4A70D2A741}">
      <dsp:nvSpPr>
        <dsp:cNvPr id="0" name=""/>
        <dsp:cNvSpPr/>
      </dsp:nvSpPr>
      <dsp:spPr>
        <a:xfrm>
          <a:off x="511409" y="347956"/>
          <a:ext cx="9241469" cy="6962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71120" rIns="71120" bIns="71120" numCol="1" spcCol="1270" anchor="ctr" anchorCtr="0">
          <a:noAutofit/>
        </a:bodyPr>
        <a:lstStyle/>
        <a:p>
          <a:pPr marL="0" lvl="0" indent="0" algn="l" defTabSz="1244600" rtl="0">
            <a:lnSpc>
              <a:spcPct val="90000"/>
            </a:lnSpc>
            <a:spcBef>
              <a:spcPct val="0"/>
            </a:spcBef>
            <a:spcAft>
              <a:spcPct val="35000"/>
            </a:spcAft>
            <a:buNone/>
          </a:pPr>
          <a:r>
            <a:rPr lang="zh-CN" altLang="en-US" sz="2800" kern="1200" dirty="0"/>
            <a:t>输运理论与输运模型</a:t>
          </a:r>
        </a:p>
      </dsp:txBody>
      <dsp:txXfrm>
        <a:off x="511409" y="347956"/>
        <a:ext cx="9241469" cy="696274"/>
      </dsp:txXfrm>
    </dsp:sp>
    <dsp:sp modelId="{051B241D-EA85-4349-83D2-ECB16696D6C0}">
      <dsp:nvSpPr>
        <dsp:cNvPr id="0" name=""/>
        <dsp:cNvSpPr/>
      </dsp:nvSpPr>
      <dsp:spPr>
        <a:xfrm>
          <a:off x="76237" y="260921"/>
          <a:ext cx="870342" cy="8703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AD9FDD4-4964-4AE4-BA66-482E5360407F}">
      <dsp:nvSpPr>
        <dsp:cNvPr id="0" name=""/>
        <dsp:cNvSpPr/>
      </dsp:nvSpPr>
      <dsp:spPr>
        <a:xfrm>
          <a:off x="910599" y="1392548"/>
          <a:ext cx="8842279" cy="6962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71120" rIns="71120" bIns="71120" numCol="1" spcCol="1270" anchor="ctr" anchorCtr="0">
          <a:noAutofit/>
        </a:bodyPr>
        <a:lstStyle/>
        <a:p>
          <a:pPr marL="0" lvl="0" indent="0" algn="l" defTabSz="1244600" rtl="0">
            <a:lnSpc>
              <a:spcPct val="90000"/>
            </a:lnSpc>
            <a:spcBef>
              <a:spcPct val="0"/>
            </a:spcBef>
            <a:spcAft>
              <a:spcPct val="35000"/>
            </a:spcAft>
            <a:buNone/>
          </a:pPr>
          <a:r>
            <a:rPr lang="zh-CN" altLang="en-US" sz="2800" kern="1200" dirty="0"/>
            <a:t>量子分子动力学方法及其模型的实现</a:t>
          </a:r>
        </a:p>
      </dsp:txBody>
      <dsp:txXfrm>
        <a:off x="910599" y="1392548"/>
        <a:ext cx="8842279" cy="696274"/>
      </dsp:txXfrm>
    </dsp:sp>
    <dsp:sp modelId="{A5EEDAB5-70F0-479B-866C-75FF5B017DD0}">
      <dsp:nvSpPr>
        <dsp:cNvPr id="0" name=""/>
        <dsp:cNvSpPr/>
      </dsp:nvSpPr>
      <dsp:spPr>
        <a:xfrm>
          <a:off x="475427" y="1305514"/>
          <a:ext cx="870342" cy="8703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D118BF7-FC9D-4B1E-97D8-C3DD613915BD}">
      <dsp:nvSpPr>
        <dsp:cNvPr id="0" name=""/>
        <dsp:cNvSpPr/>
      </dsp:nvSpPr>
      <dsp:spPr>
        <a:xfrm>
          <a:off x="910599" y="2437140"/>
          <a:ext cx="8842279" cy="696274"/>
        </a:xfrm>
        <a:prstGeom prst="rect">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t>应用例子：状态方程的约束</a:t>
          </a:r>
        </a:p>
      </dsp:txBody>
      <dsp:txXfrm>
        <a:off x="910599" y="2437140"/>
        <a:ext cx="8842279" cy="696274"/>
      </dsp:txXfrm>
    </dsp:sp>
    <dsp:sp modelId="{3EB30EE9-055A-4976-842B-285700793F16}">
      <dsp:nvSpPr>
        <dsp:cNvPr id="0" name=""/>
        <dsp:cNvSpPr/>
      </dsp:nvSpPr>
      <dsp:spPr>
        <a:xfrm>
          <a:off x="475427" y="2350106"/>
          <a:ext cx="870342" cy="8703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C15F2E0-11F8-4F81-9258-2718AC0EF7E2}">
      <dsp:nvSpPr>
        <dsp:cNvPr id="0" name=""/>
        <dsp:cNvSpPr/>
      </dsp:nvSpPr>
      <dsp:spPr>
        <a:xfrm>
          <a:off x="511409" y="3481732"/>
          <a:ext cx="9241469" cy="696274"/>
        </a:xfrm>
        <a:prstGeom prst="rect">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t>小结</a:t>
          </a:r>
        </a:p>
      </dsp:txBody>
      <dsp:txXfrm>
        <a:off x="511409" y="3481732"/>
        <a:ext cx="9241469" cy="696274"/>
      </dsp:txXfrm>
    </dsp:sp>
    <dsp:sp modelId="{8E7778A7-E8E9-4980-9ECB-E43FECFFEF3F}">
      <dsp:nvSpPr>
        <dsp:cNvPr id="0" name=""/>
        <dsp:cNvSpPr/>
      </dsp:nvSpPr>
      <dsp:spPr>
        <a:xfrm>
          <a:off x="76237" y="3394698"/>
          <a:ext cx="870342" cy="870342"/>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1E6587F-CCE7-4CE1-9D36-3C144B7A5217}" type="datetimeFigureOut">
              <a:rPr lang="zh-CN" altLang="en-US" smtClean="0"/>
              <a:t>2021/7/12</a:t>
            </a:fld>
            <a:endParaRPr lang="zh-CN" altLang="en-US"/>
          </a:p>
        </p:txBody>
      </p:sp>
      <p:sp>
        <p:nvSpPr>
          <p:cNvPr id="4" name="页脚占位符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33AA4DA-C058-4FA5-977B-4C7C35607BF7}" type="slidenum">
              <a:rPr lang="zh-CN" altLang="en-US" smtClean="0"/>
              <a:t>‹#›</a:t>
            </a:fld>
            <a:endParaRPr lang="zh-CN" altLang="en-US"/>
          </a:p>
        </p:txBody>
      </p:sp>
    </p:spTree>
    <p:extLst>
      <p:ext uri="{BB962C8B-B14F-4D97-AF65-F5344CB8AC3E}">
        <p14:creationId xmlns:p14="http://schemas.microsoft.com/office/powerpoint/2010/main" val="2988101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E3F5FA6-E045-4B94-9F71-1464F096767E}" type="datetimeFigureOut">
              <a:rPr lang="zh-CN" altLang="en-US" smtClean="0"/>
              <a:t>2021/7/12</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FE872C4-191C-4603-888A-D2626E3E9535}" type="slidenum">
              <a:rPr lang="zh-CN" altLang="en-US" smtClean="0"/>
              <a:t>‹#›</a:t>
            </a:fld>
            <a:endParaRPr lang="zh-CN" altLang="en-US"/>
          </a:p>
        </p:txBody>
      </p:sp>
    </p:spTree>
    <p:extLst>
      <p:ext uri="{BB962C8B-B14F-4D97-AF65-F5344CB8AC3E}">
        <p14:creationId xmlns:p14="http://schemas.microsoft.com/office/powerpoint/2010/main" val="151993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大家下午好，首先非常感谢物理学前沿的董红光老师和北京大学的孟杰教授组织这次学术沙龙，使得我们有机会通过网络平台向大家介绍我们在输运模型，特别是</a:t>
            </a:r>
            <a:r>
              <a:rPr lang="en-US" altLang="zh-CN" dirty="0" err="1"/>
              <a:t>ImQMD</a:t>
            </a:r>
            <a:r>
              <a:rPr lang="zh-CN" altLang="en-US" dirty="0"/>
              <a:t>以及</a:t>
            </a:r>
            <a:r>
              <a:rPr lang="en-US" altLang="zh-CN" dirty="0" err="1"/>
              <a:t>UrQMD</a:t>
            </a:r>
            <a:r>
              <a:rPr lang="zh-CN" altLang="en-US" dirty="0"/>
              <a:t>模型发展及其应用方面的一些工作。我今天的报告主要和大家介绍一下中低能到中高能区的</a:t>
            </a:r>
            <a:r>
              <a:rPr lang="en-US" altLang="zh-CN" dirty="0" err="1"/>
              <a:t>ImQMD</a:t>
            </a:r>
            <a:r>
              <a:rPr lang="zh-CN" altLang="en-US" dirty="0"/>
              <a:t>模型以及</a:t>
            </a:r>
            <a:r>
              <a:rPr lang="en-US" altLang="zh-CN" dirty="0" err="1"/>
              <a:t>UrQMD</a:t>
            </a:r>
            <a:r>
              <a:rPr lang="zh-CN" altLang="en-US" dirty="0"/>
              <a:t>模型的发展，以及利用这两个模型在对称能约束方面的一些探索。</a:t>
            </a:r>
          </a:p>
        </p:txBody>
      </p:sp>
      <p:sp>
        <p:nvSpPr>
          <p:cNvPr id="4" name="灯片编号占位符 3"/>
          <p:cNvSpPr>
            <a:spLocks noGrp="1"/>
          </p:cNvSpPr>
          <p:nvPr>
            <p:ph type="sldNum" sz="quarter" idx="5"/>
          </p:nvPr>
        </p:nvSpPr>
        <p:spPr/>
        <p:txBody>
          <a:bodyPr/>
          <a:lstStyle/>
          <a:p>
            <a:fld id="{9FE872C4-191C-4603-888A-D2626E3E9535}" type="slidenum">
              <a:rPr lang="zh-CN" altLang="en-US" smtClean="0"/>
              <a:t>1</a:t>
            </a:fld>
            <a:endParaRPr lang="zh-CN" altLang="en-US"/>
          </a:p>
        </p:txBody>
      </p:sp>
    </p:spTree>
    <p:extLst>
      <p:ext uri="{BB962C8B-B14F-4D97-AF65-F5344CB8AC3E}">
        <p14:creationId xmlns:p14="http://schemas.microsoft.com/office/powerpoint/2010/main" val="1375755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a:t>
            </a:r>
            <a:r>
              <a:rPr lang="zh-CN" altLang="en-US" dirty="0"/>
              <a:t>，现在回到这个报告的内容上来。这个报告主要介绍一下输运模型以及状态方程研究的历史、中低能到中高能区</a:t>
            </a:r>
            <a:r>
              <a:rPr lang="en-US" altLang="zh-CN" dirty="0" err="1"/>
              <a:t>ImQMD</a:t>
            </a:r>
            <a:r>
              <a:rPr lang="en-US" altLang="zh-CN" dirty="0"/>
              <a:t>/</a:t>
            </a:r>
            <a:r>
              <a:rPr lang="en-US" altLang="zh-CN" dirty="0" err="1"/>
              <a:t>UrQMD</a:t>
            </a:r>
            <a:r>
              <a:rPr lang="zh-CN" altLang="en-US" dirty="0"/>
              <a:t>的发展、低密区到高密区对称能的约束及其不确定性等内容。</a:t>
            </a:r>
          </a:p>
        </p:txBody>
      </p:sp>
      <p:sp>
        <p:nvSpPr>
          <p:cNvPr id="4" name="灯片编号占位符 3"/>
          <p:cNvSpPr>
            <a:spLocks noGrp="1"/>
          </p:cNvSpPr>
          <p:nvPr>
            <p:ph type="sldNum" sz="quarter" idx="5"/>
          </p:nvPr>
        </p:nvSpPr>
        <p:spPr/>
        <p:txBody>
          <a:bodyPr/>
          <a:lstStyle/>
          <a:p>
            <a:fld id="{9FE872C4-191C-4603-888A-D2626E3E9535}" type="slidenum">
              <a:rPr lang="zh-CN" altLang="en-US" smtClean="0"/>
              <a:t>2</a:t>
            </a:fld>
            <a:endParaRPr lang="zh-CN" altLang="en-US"/>
          </a:p>
        </p:txBody>
      </p:sp>
    </p:spTree>
    <p:extLst>
      <p:ext uri="{BB962C8B-B14F-4D97-AF65-F5344CB8AC3E}">
        <p14:creationId xmlns:p14="http://schemas.microsoft.com/office/powerpoint/2010/main" val="22682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讲到输运，大家可能会想到日常生活中乘坐汽车、飞机、轮船、火车等各种交通工具走南闯北，那么对于原子核体系呢？</a:t>
            </a:r>
          </a:p>
        </p:txBody>
      </p:sp>
      <p:sp>
        <p:nvSpPr>
          <p:cNvPr id="4" name="灯片编号占位符 3"/>
          <p:cNvSpPr>
            <a:spLocks noGrp="1"/>
          </p:cNvSpPr>
          <p:nvPr>
            <p:ph type="sldNum" sz="quarter" idx="5"/>
          </p:nvPr>
        </p:nvSpPr>
        <p:spPr/>
        <p:txBody>
          <a:bodyPr/>
          <a:lstStyle/>
          <a:p>
            <a:fld id="{9FE872C4-191C-4603-888A-D2626E3E9535}" type="slidenum">
              <a:rPr lang="zh-CN" altLang="en-US" smtClean="0"/>
              <a:t>4</a:t>
            </a:fld>
            <a:endParaRPr lang="zh-CN" altLang="en-US"/>
          </a:p>
        </p:txBody>
      </p:sp>
    </p:spTree>
    <p:extLst>
      <p:ext uri="{BB962C8B-B14F-4D97-AF65-F5344CB8AC3E}">
        <p14:creationId xmlns:p14="http://schemas.microsoft.com/office/powerpoint/2010/main" val="215209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原子核体系，我们研究的是核子在核力等的作用下的输运和运动过程。通过研究不同能区的原子核碰撞，可以探索原子核熔合、多重碎裂以及粒子产生等各种各样的过程。利用重离子碰撞，可以大大扩展我们对于核体系的研究内容和范围。比如，这些方面的研究，有助于我们理解核体系在不同的密度、温度下的性质，发生相变的特点等。</a:t>
            </a:r>
          </a:p>
        </p:txBody>
      </p:sp>
      <p:sp>
        <p:nvSpPr>
          <p:cNvPr id="4" name="灯片编号占位符 3"/>
          <p:cNvSpPr>
            <a:spLocks noGrp="1"/>
          </p:cNvSpPr>
          <p:nvPr>
            <p:ph type="sldNum" sz="quarter" idx="5"/>
          </p:nvPr>
        </p:nvSpPr>
        <p:spPr/>
        <p:txBody>
          <a:bodyPr/>
          <a:lstStyle/>
          <a:p>
            <a:fld id="{9FE872C4-191C-4603-888A-D2626E3E9535}" type="slidenum">
              <a:rPr lang="zh-CN" altLang="en-US" smtClean="0"/>
              <a:t>5</a:t>
            </a:fld>
            <a:endParaRPr lang="zh-CN" altLang="en-US"/>
          </a:p>
        </p:txBody>
      </p:sp>
    </p:spTree>
    <p:extLst>
      <p:ext uri="{BB962C8B-B14F-4D97-AF65-F5344CB8AC3E}">
        <p14:creationId xmlns:p14="http://schemas.microsoft.com/office/powerpoint/2010/main" val="397926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E872C4-191C-4603-888A-D2626E3E9535}" type="slidenum">
              <a:rPr lang="zh-CN" altLang="en-US" smtClean="0"/>
              <a:t>14</a:t>
            </a:fld>
            <a:endParaRPr lang="zh-CN" altLang="en-US"/>
          </a:p>
        </p:txBody>
      </p:sp>
    </p:spTree>
    <p:extLst>
      <p:ext uri="{BB962C8B-B14F-4D97-AF65-F5344CB8AC3E}">
        <p14:creationId xmlns:p14="http://schemas.microsoft.com/office/powerpoint/2010/main" val="51753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E872C4-191C-4603-888A-D2626E3E9535}" type="slidenum">
              <a:rPr lang="zh-CN" altLang="en-US" smtClean="0"/>
              <a:t>23</a:t>
            </a:fld>
            <a:endParaRPr lang="zh-CN" altLang="en-US"/>
          </a:p>
        </p:txBody>
      </p:sp>
    </p:spTree>
    <p:extLst>
      <p:ext uri="{BB962C8B-B14F-4D97-AF65-F5344CB8AC3E}">
        <p14:creationId xmlns:p14="http://schemas.microsoft.com/office/powerpoint/2010/main" val="412955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812732-911F-4969-872B-238080E05293}" type="slidenum">
              <a:rPr lang="zh-CN" altLang="en-US" smtClean="0"/>
              <a:t>29</a:t>
            </a:fld>
            <a:endParaRPr lang="zh-CN" altLang="en-US"/>
          </a:p>
        </p:txBody>
      </p:sp>
    </p:spTree>
    <p:extLst>
      <p:ext uri="{BB962C8B-B14F-4D97-AF65-F5344CB8AC3E}">
        <p14:creationId xmlns:p14="http://schemas.microsoft.com/office/powerpoint/2010/main" val="857904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pic>
        <p:nvPicPr>
          <p:cNvPr id="5" name="图片 4">
            <a:extLst>
              <a:ext uri="{FF2B5EF4-FFF2-40B4-BE49-F238E27FC236}">
                <a16:creationId xmlns:a16="http://schemas.microsoft.com/office/drawing/2014/main" id="{C61B2345-A344-8A45-B30D-4263B684EFBF}"/>
              </a:ext>
            </a:extLst>
          </p:cNvPr>
          <p:cNvPicPr>
            <a:picLocks noChangeAspect="1"/>
          </p:cNvPicPr>
          <p:nvPr userDrawn="1"/>
        </p:nvPicPr>
        <p:blipFill rotWithShape="1">
          <a:blip r:embed="rId2"/>
          <a:srcRect t="20468" r="41407" b="24617"/>
          <a:stretch/>
        </p:blipFill>
        <p:spPr>
          <a:xfrm>
            <a:off x="0" y="0"/>
            <a:ext cx="2016617" cy="1260000"/>
          </a:xfrm>
          <a:prstGeom prst="rect">
            <a:avLst/>
          </a:prstGeom>
        </p:spPr>
      </p:pic>
      <p:pic>
        <p:nvPicPr>
          <p:cNvPr id="9" name="图片 8">
            <a:extLst>
              <a:ext uri="{FF2B5EF4-FFF2-40B4-BE49-F238E27FC236}">
                <a16:creationId xmlns:a16="http://schemas.microsoft.com/office/drawing/2014/main" id="{E454527C-6547-964F-B3AD-249658C89EDB}"/>
              </a:ext>
            </a:extLst>
          </p:cNvPr>
          <p:cNvPicPr>
            <a:picLocks noChangeAspect="1"/>
          </p:cNvPicPr>
          <p:nvPr userDrawn="1"/>
        </p:nvPicPr>
        <p:blipFill>
          <a:blip r:embed="rId3"/>
          <a:stretch>
            <a:fillRect/>
          </a:stretch>
        </p:blipFill>
        <p:spPr>
          <a:xfrm>
            <a:off x="3906617" y="0"/>
            <a:ext cx="1680000" cy="1260000"/>
          </a:xfrm>
          <a:prstGeom prst="rect">
            <a:avLst/>
          </a:prstGeom>
        </p:spPr>
      </p:pic>
      <p:pic>
        <p:nvPicPr>
          <p:cNvPr id="13" name="图片 12">
            <a:extLst>
              <a:ext uri="{FF2B5EF4-FFF2-40B4-BE49-F238E27FC236}">
                <a16:creationId xmlns:a16="http://schemas.microsoft.com/office/drawing/2014/main" id="{07046D0F-3C03-2645-9E24-818472688137}"/>
              </a:ext>
            </a:extLst>
          </p:cNvPr>
          <p:cNvPicPr>
            <a:picLocks noChangeAspect="1"/>
          </p:cNvPicPr>
          <p:nvPr userDrawn="1"/>
        </p:nvPicPr>
        <p:blipFill>
          <a:blip r:embed="rId4"/>
          <a:stretch>
            <a:fillRect/>
          </a:stretch>
        </p:blipFill>
        <p:spPr>
          <a:xfrm>
            <a:off x="5586617" y="0"/>
            <a:ext cx="1915294" cy="1260000"/>
          </a:xfrm>
          <a:prstGeom prst="rect">
            <a:avLst/>
          </a:prstGeom>
        </p:spPr>
      </p:pic>
      <p:pic>
        <p:nvPicPr>
          <p:cNvPr id="15" name="图片 14">
            <a:extLst>
              <a:ext uri="{FF2B5EF4-FFF2-40B4-BE49-F238E27FC236}">
                <a16:creationId xmlns:a16="http://schemas.microsoft.com/office/drawing/2014/main" id="{DB1AC848-BC9B-2445-9483-8CF05E1EB878}"/>
              </a:ext>
            </a:extLst>
          </p:cNvPr>
          <p:cNvPicPr>
            <a:picLocks noChangeAspect="1"/>
          </p:cNvPicPr>
          <p:nvPr userDrawn="1"/>
        </p:nvPicPr>
        <p:blipFill>
          <a:blip r:embed="rId5"/>
          <a:stretch>
            <a:fillRect/>
          </a:stretch>
        </p:blipFill>
        <p:spPr>
          <a:xfrm>
            <a:off x="2016617" y="4967"/>
            <a:ext cx="1890000" cy="1255033"/>
          </a:xfrm>
          <a:prstGeom prst="rect">
            <a:avLst/>
          </a:prstGeom>
        </p:spPr>
      </p:pic>
      <p:pic>
        <p:nvPicPr>
          <p:cNvPr id="16" name="Picture 2" descr="IMG_20120816_091911">
            <a:extLst>
              <a:ext uri="{FF2B5EF4-FFF2-40B4-BE49-F238E27FC236}">
                <a16:creationId xmlns:a16="http://schemas.microsoft.com/office/drawing/2014/main" id="{EB65D533-54E5-2A40-BD85-9A5D5017C81B}"/>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53164"/>
          <a:stretch/>
        </p:blipFill>
        <p:spPr bwMode="auto">
          <a:xfrm>
            <a:off x="7501911" y="0"/>
            <a:ext cx="2763826"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IMG_20120816_091911">
            <a:extLst>
              <a:ext uri="{FF2B5EF4-FFF2-40B4-BE49-F238E27FC236}">
                <a16:creationId xmlns:a16="http://schemas.microsoft.com/office/drawing/2014/main" id="{978C7985-24B8-E743-8B3C-708EAE0809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57428"/>
          <a:stretch/>
        </p:blipFill>
        <p:spPr bwMode="auto">
          <a:xfrm>
            <a:off x="9679786" y="0"/>
            <a:ext cx="2512214"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70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
第二级
第三级
第四级
第五级</a:t>
            </a:r>
            <a:endParaRPr lang="en-US" dirty="0"/>
          </a:p>
        </p:txBody>
      </p:sp>
    </p:spTree>
    <p:extLst>
      <p:ext uri="{BB962C8B-B14F-4D97-AF65-F5344CB8AC3E}">
        <p14:creationId xmlns:p14="http://schemas.microsoft.com/office/powerpoint/2010/main" val="165921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3248A81-F648-4645-96BE-06C35E8306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0098"/>
            <a:ext cx="12192000" cy="4605099"/>
          </a:xfrm>
          <a:prstGeom prst="rect">
            <a:avLst/>
          </a:prstGeom>
          <a:effectLst>
            <a:softEdge rad="63500"/>
          </a:effectLst>
        </p:spPr>
      </p:pic>
      <p:sp>
        <p:nvSpPr>
          <p:cNvPr id="7" name="文本框 6">
            <a:extLst>
              <a:ext uri="{FF2B5EF4-FFF2-40B4-BE49-F238E27FC236}">
                <a16:creationId xmlns:a16="http://schemas.microsoft.com/office/drawing/2014/main" id="{F341AA88-DF07-604F-BDD2-2293F318E7FB}"/>
              </a:ext>
            </a:extLst>
          </p:cNvPr>
          <p:cNvSpPr txBox="1"/>
          <p:nvPr userDrawn="1"/>
        </p:nvSpPr>
        <p:spPr>
          <a:xfrm>
            <a:off x="2735627" y="2924945"/>
            <a:ext cx="6816757" cy="830997"/>
          </a:xfrm>
          <a:prstGeom prst="rect">
            <a:avLst/>
          </a:prstGeom>
          <a:noFill/>
        </p:spPr>
        <p:txBody>
          <a:bodyPr wrap="square" rtlCol="0">
            <a:spAutoFit/>
          </a:bodyPr>
          <a:lstStyle/>
          <a:p>
            <a:pPr algn="ctr"/>
            <a:r>
              <a:rPr lang="zh-CN" altLang="en" sz="4800" b="1" dirty="0">
                <a:solidFill>
                  <a:srgbClr val="FF0000"/>
                </a:solidFill>
                <a:effectLst>
                  <a:glow rad="152400">
                    <a:prstClr val="white">
                      <a:alpha val="90000"/>
                    </a:prstClr>
                  </a:glow>
                </a:effectLst>
                <a:latin typeface="微软雅黑" panose="020B0503020204020204" pitchFamily="34" charset="-122"/>
                <a:ea typeface="微软雅黑" panose="020B0503020204020204" pitchFamily="34" charset="-122"/>
              </a:rPr>
              <a:t>谢谢</a:t>
            </a:r>
            <a:r>
              <a:rPr lang="zh-CN" altLang="en-US" sz="4800" b="1" dirty="0">
                <a:solidFill>
                  <a:srgbClr val="FF0000"/>
                </a:solidFill>
                <a:effectLst>
                  <a:glow rad="152400">
                    <a:prstClr val="white">
                      <a:alpha val="90000"/>
                    </a:prstClr>
                  </a:glow>
                </a:effectLst>
                <a:latin typeface="微软雅黑" panose="020B0503020204020204" pitchFamily="34" charset="-122"/>
                <a:ea typeface="微软雅黑" panose="020B0503020204020204" pitchFamily="34" charset="-122"/>
              </a:rPr>
              <a:t>！</a:t>
            </a:r>
            <a:endParaRPr lang="en-US" altLang="zh-CN" sz="4800" b="1" dirty="0">
              <a:solidFill>
                <a:srgbClr val="FF0000"/>
              </a:solidFill>
              <a:effectLst>
                <a:glow rad="152400">
                  <a:prstClr val="white">
                    <a:alpha val="90000"/>
                  </a:prstClr>
                </a:glo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861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5" name="内容占位符 3"/>
          <p:cNvSpPr>
            <a:spLocks noGrp="1"/>
          </p:cNvSpPr>
          <p:nvPr>
            <p:ph sz="half" idx="2"/>
          </p:nvPr>
        </p:nvSpPr>
        <p:spPr>
          <a:xfrm>
            <a:off x="609600" y="1058862"/>
            <a:ext cx="10972800" cy="5075239"/>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编辑母版文本样式
第二级
第三级
第四级
第五级</a:t>
            </a:r>
            <a:endParaRPr lang="zh-CN" altLang="en-US" dirty="0"/>
          </a:p>
        </p:txBody>
      </p:sp>
      <p:sp>
        <p:nvSpPr>
          <p:cNvPr id="6" name="文本占位符 8"/>
          <p:cNvSpPr>
            <a:spLocks noGrp="1"/>
          </p:cNvSpPr>
          <p:nvPr>
            <p:ph type="body" sz="quarter" idx="13" hasCustomPrompt="1"/>
          </p:nvPr>
        </p:nvSpPr>
        <p:spPr>
          <a:xfrm>
            <a:off x="5215467" y="165101"/>
            <a:ext cx="6366933" cy="684212"/>
          </a:xfrm>
          <a:prstGeom prst="rect">
            <a:avLst/>
          </a:prstGeom>
        </p:spPr>
        <p:txBody>
          <a:bodyPr/>
          <a:lstStyle>
            <a:lvl1pPr marL="0" indent="0" algn="r">
              <a:buNone/>
              <a:defRPr sz="4800"/>
            </a:lvl1pPr>
          </a:lstStyle>
          <a:p>
            <a:pPr lvl="0"/>
            <a:r>
              <a:rPr lang="zh-CN" altLang="en-US" dirty="0"/>
              <a:t>单击此处编辑母版样式</a:t>
            </a:r>
          </a:p>
        </p:txBody>
      </p:sp>
    </p:spTree>
    <p:extLst>
      <p:ext uri="{BB962C8B-B14F-4D97-AF65-F5344CB8AC3E}">
        <p14:creationId xmlns:p14="http://schemas.microsoft.com/office/powerpoint/2010/main" val="1426471663"/>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smtClean="0">
                <a:latin typeface="+mn-lt"/>
                <a:ea typeface="+mn-ea"/>
              </a:defRPr>
            </a:lvl1pPr>
          </a:lstStyle>
          <a:p>
            <a:pPr>
              <a:defRPr/>
            </a:pPr>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ea typeface="+mn-ea"/>
              </a:defRPr>
            </a:lvl1pPr>
          </a:lstStyle>
          <a:p>
            <a:pPr>
              <a:defRPr/>
            </a:pPr>
            <a:fld id="{F6E2BCB1-735C-4573-9580-6EEABAD7965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787516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stStyle>
          <a:p>
            <a:pPr lvl="0"/>
            <a:r>
              <a:rPr lang="zh-CN" altLang="en-US"/>
              <a:t>编辑母版文本样式
第二级
第三级
第四级
第五级</a:t>
            </a:r>
            <a:endParaRPr lang="en-US" dirty="0"/>
          </a:p>
        </p:txBody>
      </p:sp>
    </p:spTree>
    <p:extLst>
      <p:ext uri="{BB962C8B-B14F-4D97-AF65-F5344CB8AC3E}">
        <p14:creationId xmlns:p14="http://schemas.microsoft.com/office/powerpoint/2010/main" val="140263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185530" y="5372100"/>
            <a:ext cx="5732669" cy="701674"/>
          </a:xfrm>
        </p:spPr>
        <p:txBody>
          <a:bodyPr/>
          <a:lstStyle/>
          <a:p>
            <a:r>
              <a:rPr lang="zh-CN" altLang="en-US"/>
              <a:t>单击此处编辑母版标题样式</a:t>
            </a:r>
            <a:endParaRPr lang="en-US" dirty="0"/>
          </a:p>
        </p:txBody>
      </p:sp>
      <p:sp>
        <p:nvSpPr>
          <p:cNvPr id="4" name="Content Placeholder 3"/>
          <p:cNvSpPr>
            <a:spLocks noGrp="1"/>
          </p:cNvSpPr>
          <p:nvPr>
            <p:ph sz="half" idx="2"/>
          </p:nvPr>
        </p:nvSpPr>
        <p:spPr>
          <a:xfrm>
            <a:off x="6172200" y="3591339"/>
            <a:ext cx="5181600" cy="2585624"/>
          </a:xfrm>
        </p:spPr>
        <p:txBody>
          <a:bodyPr/>
          <a:lstStyle/>
          <a:p>
            <a:pPr lvl="0"/>
            <a:r>
              <a:rPr lang="zh-CN" altLang="en-US"/>
              <a:t>编辑母版文本样式
第二级
第三级
第四级
第五级</a:t>
            </a:r>
            <a:endParaRPr lang="en-US" dirty="0"/>
          </a:p>
        </p:txBody>
      </p:sp>
      <p:pic>
        <p:nvPicPr>
          <p:cNvPr id="20" name="图片 19">
            <a:extLst>
              <a:ext uri="{FF2B5EF4-FFF2-40B4-BE49-F238E27FC236}">
                <a16:creationId xmlns:a16="http://schemas.microsoft.com/office/drawing/2014/main" id="{DC8B5648-4752-7D4B-8AF3-07253956BC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12192000" cy="3451755"/>
          </a:xfrm>
          <a:prstGeom prst="rect">
            <a:avLst/>
          </a:prstGeom>
        </p:spPr>
      </p:pic>
      <p:sp>
        <p:nvSpPr>
          <p:cNvPr id="21" name="椭圆 20">
            <a:extLst>
              <a:ext uri="{FF2B5EF4-FFF2-40B4-BE49-F238E27FC236}">
                <a16:creationId xmlns:a16="http://schemas.microsoft.com/office/drawing/2014/main" id="{348C10F5-46F3-1A41-A68B-F6CF36C5DFB1}"/>
              </a:ext>
            </a:extLst>
          </p:cNvPr>
          <p:cNvSpPr/>
          <p:nvPr userDrawn="1"/>
        </p:nvSpPr>
        <p:spPr>
          <a:xfrm>
            <a:off x="1029252" y="1485900"/>
            <a:ext cx="3886200" cy="3886200"/>
          </a:xfrm>
          <a:prstGeom prst="ellipse">
            <a:avLst/>
          </a:prstGeom>
          <a:solidFill>
            <a:schemeClr val="accent1">
              <a:lumMod val="60000"/>
              <a:lumOff val="40000"/>
            </a:schemeClr>
          </a:solidFill>
          <a:ln w="1174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文本占位符 5">
            <a:extLst>
              <a:ext uri="{FF2B5EF4-FFF2-40B4-BE49-F238E27FC236}">
                <a16:creationId xmlns:a16="http://schemas.microsoft.com/office/drawing/2014/main" id="{57C13944-19A8-9848-A1CF-5499FA500510}"/>
              </a:ext>
            </a:extLst>
          </p:cNvPr>
          <p:cNvSpPr>
            <a:spLocks noGrp="1"/>
          </p:cNvSpPr>
          <p:nvPr>
            <p:ph type="body" sz="quarter" idx="10" hasCustomPrompt="1"/>
          </p:nvPr>
        </p:nvSpPr>
        <p:spPr>
          <a:xfrm>
            <a:off x="1981465" y="2862794"/>
            <a:ext cx="1955270" cy="914400"/>
          </a:xfrm>
          <a:prstGeom prst="rect">
            <a:avLst/>
          </a:prstGeom>
          <a:noFill/>
        </p:spPr>
        <p:txBody>
          <a:bodyPr/>
          <a:lstStyle>
            <a:lvl1pPr marL="0" indent="0" algn="ctr">
              <a:buNone/>
              <a:defRPr sz="6000" b="1">
                <a:solidFill>
                  <a:schemeClr val="bg1"/>
                </a:solidFill>
              </a:defRPr>
            </a:lvl1pPr>
          </a:lstStyle>
          <a:p>
            <a:pPr lvl="0"/>
            <a:r>
              <a:rPr lang="zh-CN" altLang="en-US" dirty="0"/>
              <a:t>目录</a:t>
            </a:r>
          </a:p>
        </p:txBody>
      </p:sp>
    </p:spTree>
    <p:extLst>
      <p:ext uri="{BB962C8B-B14F-4D97-AF65-F5344CB8AC3E}">
        <p14:creationId xmlns:p14="http://schemas.microsoft.com/office/powerpoint/2010/main" val="1199329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172278" y="4533314"/>
            <a:ext cx="5732669" cy="701674"/>
          </a:xfrm>
        </p:spPr>
        <p:txBody>
          <a:bodyPr/>
          <a:lstStyle/>
          <a:p>
            <a:r>
              <a:rPr lang="zh-CN" altLang="en-US"/>
              <a:t>单击此处编辑母版标题样式</a:t>
            </a:r>
            <a:endParaRPr lang="en-US" dirty="0"/>
          </a:p>
        </p:txBody>
      </p:sp>
      <p:sp>
        <p:nvSpPr>
          <p:cNvPr id="4" name="Content Placeholder 3"/>
          <p:cNvSpPr>
            <a:spLocks noGrp="1"/>
          </p:cNvSpPr>
          <p:nvPr>
            <p:ph sz="half" idx="2"/>
          </p:nvPr>
        </p:nvSpPr>
        <p:spPr>
          <a:xfrm>
            <a:off x="6172200" y="3591339"/>
            <a:ext cx="5181600" cy="2585624"/>
          </a:xfrm>
        </p:spPr>
        <p:txBody>
          <a:bodyPr/>
          <a:lstStyle/>
          <a:p>
            <a:pPr lvl="0"/>
            <a:r>
              <a:rPr lang="zh-CN" altLang="en-US"/>
              <a:t>编辑母版文本样式
第二级
第三级
第四级
第五级</a:t>
            </a:r>
            <a:endParaRPr lang="en-US" dirty="0"/>
          </a:p>
        </p:txBody>
      </p:sp>
      <p:pic>
        <p:nvPicPr>
          <p:cNvPr id="20" name="图片 19">
            <a:extLst>
              <a:ext uri="{FF2B5EF4-FFF2-40B4-BE49-F238E27FC236}">
                <a16:creationId xmlns:a16="http://schemas.microsoft.com/office/drawing/2014/main" id="{DC8B5648-4752-7D4B-8AF3-07253956BC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7072"/>
          <a:stretch/>
        </p:blipFill>
        <p:spPr>
          <a:xfrm flipH="1">
            <a:off x="0" y="1"/>
            <a:ext cx="12192000" cy="2862470"/>
          </a:xfrm>
          <a:prstGeom prst="rect">
            <a:avLst/>
          </a:prstGeom>
        </p:spPr>
      </p:pic>
    </p:spTree>
    <p:extLst>
      <p:ext uri="{BB962C8B-B14F-4D97-AF65-F5344CB8AC3E}">
        <p14:creationId xmlns:p14="http://schemas.microsoft.com/office/powerpoint/2010/main" val="2375829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397773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50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EC975DF-34CF-AD45-913A-9BA49AB90675}"/>
              </a:ext>
            </a:extLst>
          </p:cNvPr>
          <p:cNvSpPr/>
          <p:nvPr userDrawn="1"/>
        </p:nvSpPr>
        <p:spPr>
          <a:xfrm>
            <a:off x="0" y="0"/>
            <a:ext cx="12192000" cy="469900"/>
          </a:xfrm>
          <a:prstGeom prst="rect">
            <a:avLst/>
          </a:prstGeom>
          <a:solidFill>
            <a:srgbClr val="63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 name="Title 1">
            <a:extLst>
              <a:ext uri="{FF2B5EF4-FFF2-40B4-BE49-F238E27FC236}">
                <a16:creationId xmlns:a16="http://schemas.microsoft.com/office/drawing/2014/main" id="{D4454CAE-484A-874D-8D29-CAB387E0F936}"/>
              </a:ext>
            </a:extLst>
          </p:cNvPr>
          <p:cNvSpPr>
            <a:spLocks noGrp="1"/>
          </p:cNvSpPr>
          <p:nvPr>
            <p:ph type="title"/>
          </p:nvPr>
        </p:nvSpPr>
        <p:spPr>
          <a:xfrm>
            <a:off x="838200" y="60328"/>
            <a:ext cx="10515600" cy="409573"/>
          </a:xfrm>
        </p:spPr>
        <p:txBody>
          <a:bodyPr>
            <a:normAutofit/>
          </a:bodyPr>
          <a:lstStyle>
            <a:lvl1pPr algn="ctr">
              <a:defRPr sz="2000">
                <a:solidFill>
                  <a:schemeClr val="bg1"/>
                </a:solidFill>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96042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EC975DF-34CF-AD45-913A-9BA49AB90675}"/>
              </a:ext>
            </a:extLst>
          </p:cNvPr>
          <p:cNvSpPr/>
          <p:nvPr userDrawn="1"/>
        </p:nvSpPr>
        <p:spPr>
          <a:xfrm>
            <a:off x="0" y="-1"/>
            <a:ext cx="12192000" cy="720000"/>
          </a:xfrm>
          <a:prstGeom prst="rect">
            <a:avLst/>
          </a:prstGeom>
          <a:solidFill>
            <a:srgbClr val="63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 name="Title 1">
            <a:extLst>
              <a:ext uri="{FF2B5EF4-FFF2-40B4-BE49-F238E27FC236}">
                <a16:creationId xmlns:a16="http://schemas.microsoft.com/office/drawing/2014/main" id="{D4454CAE-484A-874D-8D29-CAB387E0F936}"/>
              </a:ext>
            </a:extLst>
          </p:cNvPr>
          <p:cNvSpPr>
            <a:spLocks noGrp="1"/>
          </p:cNvSpPr>
          <p:nvPr>
            <p:ph type="title"/>
          </p:nvPr>
        </p:nvSpPr>
        <p:spPr>
          <a:xfrm>
            <a:off x="838200" y="153092"/>
            <a:ext cx="10515600" cy="409573"/>
          </a:xfrm>
        </p:spPr>
        <p:txBody>
          <a:bodyPr>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57429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EC975DF-34CF-AD45-913A-9BA49AB90675}"/>
              </a:ext>
            </a:extLst>
          </p:cNvPr>
          <p:cNvSpPr/>
          <p:nvPr userDrawn="1"/>
        </p:nvSpPr>
        <p:spPr>
          <a:xfrm>
            <a:off x="0" y="-1"/>
            <a:ext cx="12192000" cy="720000"/>
          </a:xfrm>
          <a:prstGeom prst="rect">
            <a:avLst/>
          </a:prstGeom>
          <a:solidFill>
            <a:srgbClr val="636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2" name="矩形 1">
            <a:extLst>
              <a:ext uri="{FF2B5EF4-FFF2-40B4-BE49-F238E27FC236}">
                <a16:creationId xmlns:a16="http://schemas.microsoft.com/office/drawing/2014/main" id="{550653BF-1413-EE47-B730-C5B2F654D294}"/>
              </a:ext>
            </a:extLst>
          </p:cNvPr>
          <p:cNvSpPr/>
          <p:nvPr userDrawn="1"/>
        </p:nvSpPr>
        <p:spPr>
          <a:xfrm>
            <a:off x="0" y="0"/>
            <a:ext cx="4536000" cy="72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 name="Title 1">
            <a:extLst>
              <a:ext uri="{FF2B5EF4-FFF2-40B4-BE49-F238E27FC236}">
                <a16:creationId xmlns:a16="http://schemas.microsoft.com/office/drawing/2014/main" id="{D4454CAE-484A-874D-8D29-CAB387E0F936}"/>
              </a:ext>
            </a:extLst>
          </p:cNvPr>
          <p:cNvSpPr>
            <a:spLocks noGrp="1"/>
          </p:cNvSpPr>
          <p:nvPr>
            <p:ph type="title"/>
          </p:nvPr>
        </p:nvSpPr>
        <p:spPr>
          <a:xfrm>
            <a:off x="5287616" y="153092"/>
            <a:ext cx="6188767" cy="409573"/>
          </a:xfrm>
        </p:spPr>
        <p:txBody>
          <a:bodyPr>
            <a:noAutofit/>
          </a:bodyPr>
          <a:lstStyle>
            <a:lvl1pPr algn="ctr">
              <a:defRPr sz="3200">
                <a:solidFill>
                  <a:schemeClr val="bg1"/>
                </a:solidFill>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4" name="文本占位符 3">
            <a:extLst>
              <a:ext uri="{FF2B5EF4-FFF2-40B4-BE49-F238E27FC236}">
                <a16:creationId xmlns:a16="http://schemas.microsoft.com/office/drawing/2014/main" id="{AE434846-1FDC-374A-896C-9E23FBBF3ADD}"/>
              </a:ext>
            </a:extLst>
          </p:cNvPr>
          <p:cNvSpPr>
            <a:spLocks noGrp="1"/>
          </p:cNvSpPr>
          <p:nvPr>
            <p:ph type="body" sz="quarter" idx="10"/>
          </p:nvPr>
        </p:nvSpPr>
        <p:spPr>
          <a:xfrm>
            <a:off x="0" y="106432"/>
            <a:ext cx="4536000" cy="502892"/>
          </a:xfrm>
        </p:spPr>
        <p:txBody>
          <a:bodyPr anchor="ctr">
            <a:normAutofit/>
          </a:bodyPr>
          <a:lstStyle>
            <a:lvl1pPr marL="7937" indent="0" algn="ctr">
              <a:buNone/>
              <a:defRPr sz="2800" b="1">
                <a:solidFill>
                  <a:schemeClr val="bg1"/>
                </a:solidFill>
              </a:defRPr>
            </a:lvl1pPr>
          </a:lstStyle>
          <a:p>
            <a:r>
              <a:rPr kumimoji="1" lang="zh-CN" altLang="en-US" dirty="0"/>
              <a:t>编辑母版文本样式</a:t>
            </a:r>
          </a:p>
        </p:txBody>
      </p:sp>
    </p:spTree>
    <p:extLst>
      <p:ext uri="{BB962C8B-B14F-4D97-AF65-F5344CB8AC3E}">
        <p14:creationId xmlns:p14="http://schemas.microsoft.com/office/powerpoint/2010/main" val="316245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3F426-1F47-7449-B8C0-6B884962A7B5}"/>
              </a:ext>
            </a:extLst>
          </p:cNvPr>
          <p:cNvPicPr>
            <a:picLocks noChangeAspect="1"/>
          </p:cNvPicPr>
          <p:nvPr userDrawn="1"/>
        </p:nvPicPr>
        <p:blipFill rotWithShape="1">
          <a:blip r:embed="rId16">
            <a:duotone>
              <a:schemeClr val="bg2">
                <a:shade val="45000"/>
                <a:satMod val="135000"/>
              </a:schemeClr>
              <a:prstClr val="white"/>
            </a:duotone>
          </a:blip>
          <a:srcRect b="21994"/>
          <a:stretch/>
        </p:blipFill>
        <p:spPr>
          <a:xfrm>
            <a:off x="2290064" y="371516"/>
            <a:ext cx="7611872" cy="5480965"/>
          </a:xfrm>
          <a:prstGeom prst="rect">
            <a:avLst/>
          </a:prstGeom>
        </p:spPr>
      </p:pic>
      <p:sp>
        <p:nvSpPr>
          <p:cNvPr id="2" name="Title Placeholder 1"/>
          <p:cNvSpPr>
            <a:spLocks noGrp="1"/>
          </p:cNvSpPr>
          <p:nvPr>
            <p:ph type="title"/>
          </p:nvPr>
        </p:nvSpPr>
        <p:spPr>
          <a:xfrm>
            <a:off x="838200" y="365127"/>
            <a:ext cx="10515600" cy="70167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3508375"/>
          </a:xfrm>
          <a:prstGeom prst="rect">
            <a:avLst/>
          </a:prstGeom>
        </p:spPr>
        <p:txBody>
          <a:bodyPr vert="horz" lIns="91440" tIns="45720" rIns="91440" bIns="45720" rtlCol="0">
            <a:normAutofit/>
          </a:bodyPr>
          <a:lstStyle/>
          <a:p>
            <a:pPr lvl="0"/>
            <a:r>
              <a:rPr lang="zh-CN" altLang="en-US" dirty="0"/>
              <a:t>编辑母版文本样式
第二级
第三级
第四级
第五级</a:t>
            </a:r>
            <a:endParaRPr lang="en-US" dirty="0"/>
          </a:p>
        </p:txBody>
      </p:sp>
      <p:pic>
        <p:nvPicPr>
          <p:cNvPr id="8" name="图片 7">
            <a:extLst>
              <a:ext uri="{FF2B5EF4-FFF2-40B4-BE49-F238E27FC236}">
                <a16:creationId xmlns:a16="http://schemas.microsoft.com/office/drawing/2014/main" id="{4B7BEE2E-7F38-9344-8456-737821235484}"/>
              </a:ext>
            </a:extLst>
          </p:cNvPr>
          <p:cNvPicPr>
            <a:picLocks noChangeAspect="1"/>
          </p:cNvPicPr>
          <p:nvPr userDrawn="1"/>
        </p:nvPicPr>
        <p:blipFill>
          <a:blip r:embed="rId17"/>
          <a:stretch>
            <a:fillRect/>
          </a:stretch>
        </p:blipFill>
        <p:spPr>
          <a:xfrm>
            <a:off x="11353320" y="6073476"/>
            <a:ext cx="540000" cy="648000"/>
          </a:xfrm>
          <a:prstGeom prst="rect">
            <a:avLst/>
          </a:prstGeom>
        </p:spPr>
      </p:pic>
      <p:sp>
        <p:nvSpPr>
          <p:cNvPr id="9" name="文本框 8">
            <a:extLst>
              <a:ext uri="{FF2B5EF4-FFF2-40B4-BE49-F238E27FC236}">
                <a16:creationId xmlns:a16="http://schemas.microsoft.com/office/drawing/2014/main" id="{FFD222FC-D8A1-0A44-89DC-4B073AA8039B}"/>
              </a:ext>
            </a:extLst>
          </p:cNvPr>
          <p:cNvSpPr txBox="1"/>
          <p:nvPr userDrawn="1"/>
        </p:nvSpPr>
        <p:spPr>
          <a:xfrm>
            <a:off x="8130250" y="6436602"/>
            <a:ext cx="3138960" cy="369332"/>
          </a:xfrm>
          <a:prstGeom prst="rect">
            <a:avLst/>
          </a:prstGeom>
          <a:noFill/>
        </p:spPr>
        <p:txBody>
          <a:bodyPr wrap="square" rtlCol="0" anchor="b">
            <a:spAutoFit/>
          </a:bodyPr>
          <a:lstStyle/>
          <a:p>
            <a:pPr algn="r"/>
            <a:r>
              <a:rPr kumimoji="1" lang="zh-CN" altLang="en-US" b="1" dirty="0">
                <a:solidFill>
                  <a:prstClr val="white"/>
                </a:solidFill>
                <a:latin typeface="Microsoft YaHei" panose="020B0503020204020204" pitchFamily="34" charset="-122"/>
                <a:ea typeface="Microsoft YaHei" panose="020B0503020204020204" pitchFamily="34" charset="-122"/>
                <a:cs typeface="Arial Narrow" panose="020B0604020202020204" pitchFamily="34" charset="0"/>
              </a:rPr>
              <a:t>中国原子能科学研究院</a:t>
            </a:r>
          </a:p>
        </p:txBody>
      </p:sp>
      <p:pic>
        <p:nvPicPr>
          <p:cNvPr id="10" name="图片 9">
            <a:extLst>
              <a:ext uri="{FF2B5EF4-FFF2-40B4-BE49-F238E27FC236}">
                <a16:creationId xmlns:a16="http://schemas.microsoft.com/office/drawing/2014/main" id="{A527FA4E-FF62-8C49-A15A-3AD30C787A5D}"/>
              </a:ext>
            </a:extLst>
          </p:cNvPr>
          <p:cNvPicPr>
            <a:picLocks noChangeAspect="1"/>
          </p:cNvPicPr>
          <p:nvPr userDrawn="1"/>
        </p:nvPicPr>
        <p:blipFill>
          <a:blip r:embed="rId18"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32785" y="6379214"/>
            <a:ext cx="810000" cy="399538"/>
          </a:xfrm>
          <a:prstGeom prst="rect">
            <a:avLst/>
          </a:prstGeom>
        </p:spPr>
      </p:pic>
    </p:spTree>
    <p:extLst>
      <p:ext uri="{BB962C8B-B14F-4D97-AF65-F5344CB8AC3E}">
        <p14:creationId xmlns:p14="http://schemas.microsoft.com/office/powerpoint/2010/main" val="2319195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3600" b="1" kern="120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p:titleStyle>
    <p:bodyStyle>
      <a:lvl1pPr marL="625475" indent="-617538" algn="l" defTabSz="914400" rtl="0" eaLnBrk="1" latinLnBrk="0" hangingPunct="1">
        <a:lnSpc>
          <a:spcPct val="90000"/>
        </a:lnSpc>
        <a:spcBef>
          <a:spcPts val="1000"/>
        </a:spcBef>
        <a:buClr>
          <a:schemeClr val="accent4"/>
        </a:buClr>
        <a:buSzPct val="50000"/>
        <a:buFont typeface="Wingdings" pitchFamily="2" charset="2"/>
        <a:buChar char="n"/>
        <a:tabLst/>
        <a:defRPr sz="2800" kern="120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hyxciae@hotmail.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mailto:zhyx@ciae.ac.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emf"/><Relationship Id="rId2" Type="http://schemas.openxmlformats.org/officeDocument/2006/relationships/image" Target="../media/image45.emf"/><Relationship Id="rId1" Type="http://schemas.openxmlformats.org/officeDocument/2006/relationships/slideLayout" Target="../slideLayouts/slideLayout6.xml"/><Relationship Id="rId6" Type="http://schemas.openxmlformats.org/officeDocument/2006/relationships/image" Target="../media/image47.emf"/><Relationship Id="rId5" Type="http://schemas.openxmlformats.org/officeDocument/2006/relationships/image" Target="../media/image44.pn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6.xml"/><Relationship Id="rId4" Type="http://schemas.openxmlformats.org/officeDocument/2006/relationships/image" Target="../media/image74.emf"/></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4.emf"/><Relationship Id="rId5" Type="http://schemas.openxmlformats.org/officeDocument/2006/relationships/image" Target="../media/image710.png"/><Relationship Id="rId4" Type="http://schemas.openxmlformats.org/officeDocument/2006/relationships/image" Target="../media/image66.emf"/></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40.png"/><Relationship Id="rId1" Type="http://schemas.openxmlformats.org/officeDocument/2006/relationships/slideLayout" Target="../slideLayouts/slideLayout6.xml"/><Relationship Id="rId4" Type="http://schemas.openxmlformats.org/officeDocument/2006/relationships/image" Target="../media/image760.png"/></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86.emf"/><Relationship Id="rId4" Type="http://schemas.openxmlformats.org/officeDocument/2006/relationships/image" Target="../media/image85.emf"/></Relationships>
</file>

<file path=ppt/slides/_rels/slide3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7.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40.png"/><Relationship Id="rId7" Type="http://schemas.openxmlformats.org/officeDocument/2006/relationships/image" Target="../media/image87.emf"/><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42.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97.png"/><Relationship Id="rId2" Type="http://schemas.openxmlformats.org/officeDocument/2006/relationships/image" Target="../media/image97.emf"/><Relationship Id="rId1" Type="http://schemas.openxmlformats.org/officeDocument/2006/relationships/slideLayout" Target="../slideLayouts/slideLayout6.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emf"/><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090.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18.emf"/><Relationship Id="rId3" Type="http://schemas.openxmlformats.org/officeDocument/2006/relationships/image" Target="../media/image116.emf"/><Relationship Id="rId7" Type="http://schemas.openxmlformats.org/officeDocument/2006/relationships/image" Target="../media/image117.png"/><Relationship Id="rId12" Type="http://schemas.openxmlformats.org/officeDocument/2006/relationships/image" Target="../media/image117.emf"/><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6.png"/><Relationship Id="rId11" Type="http://schemas.openxmlformats.org/officeDocument/2006/relationships/image" Target="../media/image1120.png"/><Relationship Id="rId5" Type="http://schemas.openxmlformats.org/officeDocument/2006/relationships/image" Target="../media/image115.png"/><Relationship Id="rId15" Type="http://schemas.openxmlformats.org/officeDocument/2006/relationships/image" Target="../media/image121.png"/><Relationship Id="rId10" Type="http://schemas.openxmlformats.org/officeDocument/2006/relationships/image" Target="../media/image120.png"/><Relationship Id="rId4" Type="http://schemas.openxmlformats.org/officeDocument/2006/relationships/image" Target="../media/image1140.png"/><Relationship Id="rId9" Type="http://schemas.openxmlformats.org/officeDocument/2006/relationships/image" Target="../media/image119.png"/><Relationship Id="rId14" Type="http://schemas.openxmlformats.org/officeDocument/2006/relationships/image" Target="../media/image119.emf"/></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70.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6.gif"/><Relationship Id="rId4" Type="http://schemas.openxmlformats.org/officeDocument/2006/relationships/image" Target="../media/image15.gif"/></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emf"/><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emf"/><Relationship Id="rId5" Type="http://schemas.openxmlformats.org/officeDocument/2006/relationships/image" Target="../media/image140.png"/><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image" Target="../media/image147.emf"/><Relationship Id="rId5" Type="http://schemas.openxmlformats.org/officeDocument/2006/relationships/image" Target="../media/image146.emf"/><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6.xml"/><Relationship Id="rId4" Type="http://schemas.openxmlformats.org/officeDocument/2006/relationships/image" Target="../media/image151.emf"/></Relationships>
</file>

<file path=ppt/slides/_rels/slide58.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emf"/><Relationship Id="rId1" Type="http://schemas.openxmlformats.org/officeDocument/2006/relationships/slideLayout" Target="../slideLayouts/slideLayout6.xml"/><Relationship Id="rId5" Type="http://schemas.openxmlformats.org/officeDocument/2006/relationships/image" Target="../media/image155.emf"/><Relationship Id="rId4" Type="http://schemas.openxmlformats.org/officeDocument/2006/relationships/image" Target="../media/image154.emf"/></Relationships>
</file>

<file path=ppt/slides/_rels/slide59.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6.xml"/><Relationship Id="rId5" Type="http://schemas.openxmlformats.org/officeDocument/2006/relationships/image" Target="../media/image159.emf"/><Relationship Id="rId4" Type="http://schemas.openxmlformats.org/officeDocument/2006/relationships/image" Target="../media/image15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6.xml"/><Relationship Id="rId4" Type="http://schemas.openxmlformats.org/officeDocument/2006/relationships/image" Target="../media/image790.png"/></Relationships>
</file>

<file path=ppt/slides/_rels/slide61.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6.xml"/><Relationship Id="rId4" Type="http://schemas.openxmlformats.org/officeDocument/2006/relationships/image" Target="../media/image166.emf"/></Relationships>
</file>

<file path=ppt/slides/_rels/slide63.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slideLayout" Target="../slideLayouts/slideLayout6.xml"/><Relationship Id="rId5" Type="http://schemas.openxmlformats.org/officeDocument/2006/relationships/image" Target="../media/image172.emf"/><Relationship Id="rId4" Type="http://schemas.openxmlformats.org/officeDocument/2006/relationships/image" Target="../media/image1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72625B3-06F8-4FE2-9C91-54C417B221A1}"/>
              </a:ext>
            </a:extLst>
          </p:cNvPr>
          <p:cNvSpPr/>
          <p:nvPr/>
        </p:nvSpPr>
        <p:spPr>
          <a:xfrm>
            <a:off x="1773051" y="1423558"/>
            <a:ext cx="8645893" cy="1569660"/>
          </a:xfrm>
          <a:prstGeom prst="rect">
            <a:avLst/>
          </a:prstGeom>
        </p:spPr>
        <p:txBody>
          <a:bodyPr wrap="square">
            <a:spAutoFit/>
          </a:bodyPr>
          <a:lstStyle/>
          <a:p>
            <a:pPr algn="ctr"/>
            <a:r>
              <a:rPr lang="zh-CN" altLang="en-US" sz="4800" dirty="0">
                <a:latin typeface="华文楷体" panose="02010600040101010101" pitchFamily="2" charset="-122"/>
                <a:ea typeface="华文楷体" panose="02010600040101010101" pitchFamily="2" charset="-122"/>
              </a:rPr>
              <a:t>中能重离子碰撞中的微观输运理论及模型简介</a:t>
            </a:r>
            <a:endParaRPr lang="en-US" altLang="zh-CN" sz="4800" dirty="0">
              <a:latin typeface="华文楷体" panose="02010600040101010101" pitchFamily="2" charset="-122"/>
              <a:ea typeface="华文楷体" panose="02010600040101010101" pitchFamily="2" charset="-122"/>
            </a:endParaRPr>
          </a:p>
        </p:txBody>
      </p:sp>
      <p:sp>
        <p:nvSpPr>
          <p:cNvPr id="3" name="文本框 2">
            <a:extLst>
              <a:ext uri="{FF2B5EF4-FFF2-40B4-BE49-F238E27FC236}">
                <a16:creationId xmlns:a16="http://schemas.microsoft.com/office/drawing/2014/main" id="{CE6CE4DE-7569-4A7F-B441-CFB64E075934}"/>
              </a:ext>
            </a:extLst>
          </p:cNvPr>
          <p:cNvSpPr txBox="1"/>
          <p:nvPr/>
        </p:nvSpPr>
        <p:spPr>
          <a:xfrm>
            <a:off x="3067815" y="3588889"/>
            <a:ext cx="6056363" cy="2800767"/>
          </a:xfrm>
          <a:prstGeom prst="rect">
            <a:avLst/>
          </a:prstGeom>
          <a:noFill/>
        </p:spPr>
        <p:txBody>
          <a:bodyPr wrap="square">
            <a:spAutoFit/>
          </a:bodyPr>
          <a:lstStyle/>
          <a:p>
            <a:pPr algn="ctr"/>
            <a:r>
              <a:rPr lang="zh-CN" altLang="en-US" sz="4400" dirty="0"/>
              <a:t>张英逊</a:t>
            </a:r>
            <a:endParaRPr lang="en-US" altLang="zh-CN" sz="4400" dirty="0"/>
          </a:p>
          <a:p>
            <a:pPr algn="ctr"/>
            <a:r>
              <a:rPr lang="en-US" altLang="zh-CN" sz="4400" dirty="0">
                <a:hlinkClick r:id="rId3"/>
              </a:rPr>
              <a:t>zhyxciae@hotmail.com</a:t>
            </a:r>
            <a:endParaRPr lang="en-US" altLang="zh-CN" sz="4400" dirty="0"/>
          </a:p>
          <a:p>
            <a:pPr algn="ctr"/>
            <a:r>
              <a:rPr lang="en-US" altLang="zh-CN" sz="4400" dirty="0">
                <a:hlinkClick r:id="rId4"/>
              </a:rPr>
              <a:t>zhyx@ciae.ac.cn</a:t>
            </a:r>
            <a:endParaRPr lang="en-US" altLang="zh-CN" sz="4400" dirty="0"/>
          </a:p>
          <a:p>
            <a:pPr algn="ctr"/>
            <a:r>
              <a:rPr lang="en-US" altLang="zh-CN" sz="4400" dirty="0"/>
              <a:t>Tel: 13683522796</a:t>
            </a:r>
          </a:p>
        </p:txBody>
      </p:sp>
      <p:sp>
        <p:nvSpPr>
          <p:cNvPr id="4" name="文本框 3">
            <a:extLst>
              <a:ext uri="{FF2B5EF4-FFF2-40B4-BE49-F238E27FC236}">
                <a16:creationId xmlns:a16="http://schemas.microsoft.com/office/drawing/2014/main" id="{F4B96305-09E7-4B43-A70B-933C604298C8}"/>
              </a:ext>
            </a:extLst>
          </p:cNvPr>
          <p:cNvSpPr txBox="1"/>
          <p:nvPr/>
        </p:nvSpPr>
        <p:spPr>
          <a:xfrm>
            <a:off x="4119577" y="243112"/>
            <a:ext cx="4398746" cy="584775"/>
          </a:xfrm>
          <a:prstGeom prst="rect">
            <a:avLst/>
          </a:prstGeom>
          <a:noFill/>
        </p:spPr>
        <p:txBody>
          <a:bodyPr wrap="square" rtlCol="0">
            <a:spAutoFit/>
          </a:bodyPr>
          <a:lstStyle/>
          <a:p>
            <a:r>
              <a:rPr lang="en-US" altLang="zh-CN" sz="3200" dirty="0">
                <a:solidFill>
                  <a:srgbClr val="7030A0"/>
                </a:solidFill>
              </a:rPr>
              <a:t>2021</a:t>
            </a:r>
            <a:r>
              <a:rPr lang="zh-CN" altLang="en-US" sz="3200" dirty="0">
                <a:solidFill>
                  <a:srgbClr val="7030A0"/>
                </a:solidFill>
              </a:rPr>
              <a:t>湖州暑期讲习班</a:t>
            </a:r>
          </a:p>
        </p:txBody>
      </p:sp>
    </p:spTree>
    <p:extLst>
      <p:ext uri="{BB962C8B-B14F-4D97-AF65-F5344CB8AC3E}">
        <p14:creationId xmlns:p14="http://schemas.microsoft.com/office/powerpoint/2010/main" val="69684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09E9C2D6-042B-483F-886D-DB3025044F89}"/>
                  </a:ext>
                </a:extLst>
              </p:cNvPr>
              <p:cNvSpPr txBox="1"/>
              <p:nvPr/>
            </p:nvSpPr>
            <p:spPr>
              <a:xfrm>
                <a:off x="1822182" y="724246"/>
                <a:ext cx="2673681" cy="936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3200" b="0" i="1" smtClean="0">
                              <a:latin typeface="Cambria Math" panose="02040503050406030204" pitchFamily="18" charset="0"/>
                            </a:rPr>
                          </m:ctrlPr>
                        </m:fPr>
                        <m:num>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𝑁</m:t>
                              </m:r>
                            </m:sub>
                          </m:sSub>
                        </m:num>
                        <m:den>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𝑡</m:t>
                          </m:r>
                        </m:den>
                      </m:f>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𝐻</m:t>
                          </m:r>
                        </m:e>
                        <m:sub>
                          <m:r>
                            <a:rPr lang="en-US" altLang="zh-CN" sz="3200" b="0" i="1" smtClean="0">
                              <a:latin typeface="Cambria Math" panose="02040503050406030204" pitchFamily="18" charset="0"/>
                            </a:rPr>
                            <m:t>𝑁</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𝑁</m:t>
                          </m:r>
                        </m:sub>
                      </m:sSub>
                      <m:r>
                        <a:rPr lang="en-US" altLang="zh-CN" sz="3200" b="0" i="1" smtClean="0">
                          <a:latin typeface="Cambria Math" panose="02040503050406030204" pitchFamily="18" charset="0"/>
                        </a:rPr>
                        <m:t>}</m:t>
                      </m:r>
                    </m:oMath>
                  </m:oMathPara>
                </a14:m>
                <a:endParaRPr lang="zh-CN" altLang="en-US" sz="3200" dirty="0"/>
              </a:p>
            </p:txBody>
          </p:sp>
        </mc:Choice>
        <mc:Fallback xmlns="">
          <p:sp>
            <p:nvSpPr>
              <p:cNvPr id="2" name="文本框 1">
                <a:extLst>
                  <a:ext uri="{FF2B5EF4-FFF2-40B4-BE49-F238E27FC236}">
                    <a16:creationId xmlns:a16="http://schemas.microsoft.com/office/drawing/2014/main" id="{09E9C2D6-042B-483F-886D-DB3025044F89}"/>
                  </a:ext>
                </a:extLst>
              </p:cNvPr>
              <p:cNvSpPr txBox="1">
                <a:spLocks noRot="1" noChangeAspect="1" noMove="1" noResize="1" noEditPoints="1" noAdjustHandles="1" noChangeArrowheads="1" noChangeShapeType="1" noTextEdit="1"/>
              </p:cNvSpPr>
              <p:nvPr/>
            </p:nvSpPr>
            <p:spPr>
              <a:xfrm>
                <a:off x="1822182" y="724246"/>
                <a:ext cx="2673681" cy="936410"/>
              </a:xfrm>
              <a:prstGeom prst="rect">
                <a:avLst/>
              </a:prstGeom>
              <a:blipFill>
                <a:blip r:embed="rId2"/>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E5F2ADAA-6A36-423B-B1E5-8E01C93995CA}"/>
              </a:ext>
            </a:extLst>
          </p:cNvPr>
          <p:cNvSpPr txBox="1"/>
          <p:nvPr/>
        </p:nvSpPr>
        <p:spPr>
          <a:xfrm>
            <a:off x="134753" y="163630"/>
            <a:ext cx="5908990" cy="584775"/>
          </a:xfrm>
          <a:prstGeom prst="rect">
            <a:avLst/>
          </a:prstGeom>
          <a:noFill/>
        </p:spPr>
        <p:txBody>
          <a:bodyPr wrap="none" rtlCol="0">
            <a:spAutoFit/>
          </a:bodyPr>
          <a:lstStyle/>
          <a:p>
            <a:r>
              <a:rPr lang="zh-CN" altLang="en-US" sz="3200" dirty="0"/>
              <a:t>从</a:t>
            </a:r>
            <a:r>
              <a:rPr lang="en-US" altLang="zh-CN" sz="3200" dirty="0"/>
              <a:t>N</a:t>
            </a:r>
            <a:r>
              <a:rPr lang="zh-CN" altLang="en-US" sz="3200" dirty="0"/>
              <a:t>粒子系统方程</a:t>
            </a:r>
            <a:r>
              <a:rPr lang="en-US" altLang="zh-CN" sz="3200" dirty="0"/>
              <a:t>-</a:t>
            </a:r>
            <a:r>
              <a:rPr lang="zh-CN" altLang="en-US" sz="3200" dirty="0"/>
              <a:t>刘维方程出发</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73E64E32-E244-4EA4-A3EE-BA5A2CE57DB5}"/>
                  </a:ext>
                </a:extLst>
              </p:cNvPr>
              <p:cNvSpPr txBox="1"/>
              <p:nvPr/>
            </p:nvSpPr>
            <p:spPr>
              <a:xfrm>
                <a:off x="1771047" y="4893490"/>
                <a:ext cx="5449632" cy="1260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𝐻</m:t>
                          </m:r>
                        </m:e>
                        <m:sub>
                          <m:r>
                            <a:rPr lang="en-US" altLang="zh-CN" sz="2800" b="0" i="1" smtClean="0">
                              <a:latin typeface="Cambria Math" panose="02040503050406030204" pitchFamily="18" charset="0"/>
                            </a:rPr>
                            <m:t>𝑁</m:t>
                          </m:r>
                        </m:sub>
                      </m:sSub>
                      <m:r>
                        <a:rPr lang="en-US" altLang="zh-CN" sz="2800" b="0" i="1" smtClean="0">
                          <a:latin typeface="Cambria Math" panose="02040503050406030204" pitchFamily="18" charset="0"/>
                        </a:rPr>
                        <m:t>=</m:t>
                      </m:r>
                      <m:nary>
                        <m:naryPr>
                          <m:chr m:val="∑"/>
                          <m:ctrlPr>
                            <a:rPr lang="en-US" altLang="zh-CN" sz="2800" b="0" i="1" smtClean="0">
                              <a:latin typeface="Cambria Math" panose="02040503050406030204" pitchFamily="18" charset="0"/>
                            </a:rPr>
                          </m:ctrlPr>
                        </m:naryPr>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up>
                          <m:r>
                            <a:rPr lang="en-US" altLang="zh-CN" sz="2800" b="0" i="1" smtClean="0">
                              <a:latin typeface="Cambria Math" panose="02040503050406030204" pitchFamily="18" charset="0"/>
                            </a:rPr>
                            <m:t>𝑁</m:t>
                          </m:r>
                        </m:sup>
                        <m:e>
                          <m:r>
                            <a:rPr lang="en-US" altLang="zh-CN" sz="2800" b="0" i="1" smtClean="0">
                              <a:latin typeface="Cambria Math" panose="02040503050406030204" pitchFamily="18" charset="0"/>
                            </a:rPr>
                            <m:t>[</m:t>
                          </m:r>
                          <m:f>
                            <m:fPr>
                              <m:ctrlPr>
                                <a:rPr lang="en-US" altLang="zh-CN" sz="2800" i="1">
                                  <a:latin typeface="Cambria Math" panose="02040503050406030204" pitchFamily="18" charset="0"/>
                                </a:rPr>
                              </m:ctrlPr>
                            </m:fPr>
                            <m:num>
                              <m:sSubSup>
                                <m:sSubSupPr>
                                  <m:ctrlPr>
                                    <a:rPr lang="en-US" altLang="zh-CN" sz="2800" i="1">
                                      <a:latin typeface="Cambria Math" panose="02040503050406030204" pitchFamily="18" charset="0"/>
                                    </a:rPr>
                                  </m:ctrlPr>
                                </m:sSubSupPr>
                                <m:e>
                                  <m:r>
                                    <a:rPr lang="en-US" altLang="zh-CN" sz="2800" i="1">
                                      <a:latin typeface="Cambria Math" panose="02040503050406030204" pitchFamily="18" charset="0"/>
                                    </a:rPr>
                                    <m:t>𝑝</m:t>
                                  </m:r>
                                </m:e>
                                <m:sub>
                                  <m:r>
                                    <a:rPr lang="en-US" altLang="zh-CN" sz="2800" i="1">
                                      <a:latin typeface="Cambria Math" panose="02040503050406030204" pitchFamily="18" charset="0"/>
                                    </a:rPr>
                                    <m:t>𝑖</m:t>
                                  </m:r>
                                </m:sub>
                                <m:sup>
                                  <m:r>
                                    <a:rPr lang="en-US" altLang="zh-CN" sz="2800" i="1">
                                      <a:latin typeface="Cambria Math" panose="02040503050406030204" pitchFamily="18" charset="0"/>
                                    </a:rPr>
                                    <m:t>2</m:t>
                                  </m:r>
                                </m:sup>
                              </m:sSubSup>
                            </m:num>
                            <m:den>
                              <m:r>
                                <a:rPr lang="en-US" altLang="zh-CN" sz="2800" i="1">
                                  <a:latin typeface="Cambria Math" panose="02040503050406030204" pitchFamily="18" charset="0"/>
                                </a:rPr>
                                <m:t>2</m:t>
                              </m:r>
                              <m:r>
                                <a:rPr lang="en-US" altLang="zh-CN" sz="2800" i="1">
                                  <a:latin typeface="Cambria Math" panose="02040503050406030204" pitchFamily="18" charset="0"/>
                                </a:rPr>
                                <m:t>𝑚</m:t>
                              </m:r>
                            </m:den>
                          </m:f>
                          <m:r>
                            <a:rPr lang="en-US" altLang="zh-CN" sz="2800" i="1">
                              <a:latin typeface="Cambria Math" panose="02040503050406030204" pitchFamily="18" charset="0"/>
                            </a:rPr>
                            <m:t>+</m:t>
                          </m:r>
                          <m:r>
                            <a:rPr lang="en-US" altLang="zh-CN" sz="2800" i="1">
                              <a:latin typeface="Cambria Math" panose="02040503050406030204" pitchFamily="18" charset="0"/>
                            </a:rPr>
                            <m:t>𝜙</m:t>
                          </m:r>
                          <m:d>
                            <m:dPr>
                              <m:ctrlPr>
                                <a:rPr lang="en-US" altLang="zh-CN" sz="2800" i="1">
                                  <a:latin typeface="Cambria Math" panose="02040503050406030204" pitchFamily="18" charset="0"/>
                                </a:rPr>
                              </m:ctrlPr>
                            </m:d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𝑟</m:t>
                                  </m:r>
                                </m:e>
                                <m:sub>
                                  <m:r>
                                    <a:rPr lang="en-US" altLang="zh-CN" sz="2800" i="1">
                                      <a:latin typeface="Cambria Math" panose="02040503050406030204" pitchFamily="18" charset="0"/>
                                    </a:rPr>
                                    <m:t>𝑖</m:t>
                                  </m:r>
                                </m:sub>
                              </m:sSub>
                            </m:e>
                          </m:d>
                          <m:r>
                            <a:rPr lang="en-US" altLang="zh-CN" sz="2800" b="0" i="1" smtClean="0">
                              <a:latin typeface="Cambria Math" panose="02040503050406030204" pitchFamily="18" charset="0"/>
                            </a:rPr>
                            <m:t>]</m:t>
                          </m:r>
                        </m:e>
                      </m:nary>
                      <m:r>
                        <a:rPr lang="en-US" altLang="zh-CN" sz="2800" b="0" i="1" smtClean="0">
                          <a:latin typeface="Cambria Math" panose="02040503050406030204" pitchFamily="18" charset="0"/>
                        </a:rPr>
                        <m:t>+</m:t>
                      </m:r>
                      <m:nary>
                        <m:naryPr>
                          <m:chr m:val="∑"/>
                          <m:supHide m:val="on"/>
                          <m:ctrlPr>
                            <a:rPr lang="en-US" altLang="zh-CN" sz="2800" b="0" i="1" smtClean="0">
                              <a:latin typeface="Cambria Math" panose="02040503050406030204" pitchFamily="18" charset="0"/>
                            </a:rPr>
                          </m:ctrlPr>
                        </m:naryPr>
                        <m:sub>
                          <m:r>
                            <a:rPr lang="en-US" altLang="zh-CN" sz="2800" b="0" i="1" smtClean="0">
                              <a:latin typeface="Cambria Math" panose="02040503050406030204" pitchFamily="18" charset="0"/>
                            </a:rPr>
                            <m:t>1≤</m:t>
                          </m:r>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𝑗</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𝑁</m:t>
                          </m:r>
                        </m:sub>
                        <m:sup/>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𝑖𝑗</m:t>
                              </m:r>
                            </m:sub>
                          </m:sSub>
                        </m:e>
                      </m:nary>
                    </m:oMath>
                  </m:oMathPara>
                </a14:m>
                <a:endParaRPr lang="zh-CN" altLang="en-US" sz="2800" dirty="0"/>
              </a:p>
            </p:txBody>
          </p:sp>
        </mc:Choice>
        <mc:Fallback xmlns="">
          <p:sp>
            <p:nvSpPr>
              <p:cNvPr id="9" name="文本框 8">
                <a:extLst>
                  <a:ext uri="{FF2B5EF4-FFF2-40B4-BE49-F238E27FC236}">
                    <a16:creationId xmlns:a16="http://schemas.microsoft.com/office/drawing/2014/main" id="{73E64E32-E244-4EA4-A3EE-BA5A2CE57DB5}"/>
                  </a:ext>
                </a:extLst>
              </p:cNvPr>
              <p:cNvSpPr txBox="1">
                <a:spLocks noRot="1" noChangeAspect="1" noMove="1" noResize="1" noEditPoints="1" noAdjustHandles="1" noChangeArrowheads="1" noChangeShapeType="1" noTextEdit="1"/>
              </p:cNvSpPr>
              <p:nvPr/>
            </p:nvSpPr>
            <p:spPr>
              <a:xfrm>
                <a:off x="1771047" y="4893490"/>
                <a:ext cx="5449632" cy="1260345"/>
              </a:xfrm>
              <a:prstGeom prst="rect">
                <a:avLst/>
              </a:prstGeom>
              <a:blipFill>
                <a:blip r:embed="rId3"/>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6CCBF22B-A9CD-4267-AE5E-CAA1F0C52BFF}"/>
              </a:ext>
            </a:extLst>
          </p:cNvPr>
          <p:cNvSpPr txBox="1"/>
          <p:nvPr/>
        </p:nvSpPr>
        <p:spPr>
          <a:xfrm>
            <a:off x="227798" y="2361524"/>
            <a:ext cx="2646878" cy="584775"/>
          </a:xfrm>
          <a:prstGeom prst="rect">
            <a:avLst/>
          </a:prstGeom>
          <a:noFill/>
        </p:spPr>
        <p:txBody>
          <a:bodyPr wrap="none" rtlCol="0">
            <a:spAutoFit/>
          </a:bodyPr>
          <a:lstStyle/>
          <a:p>
            <a:r>
              <a:rPr lang="zh-CN" altLang="en-US" sz="3200" dirty="0"/>
              <a:t>经典泊松括号</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96E2CCC-5A05-4F0B-8018-D7C1235342C4}"/>
                  </a:ext>
                </a:extLst>
              </p:cNvPr>
              <p:cNvSpPr txBox="1"/>
              <p:nvPr/>
            </p:nvSpPr>
            <p:spPr>
              <a:xfrm>
                <a:off x="1664575" y="3042443"/>
                <a:ext cx="5662576"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𝐴</m:t>
                          </m:r>
                          <m:r>
                            <a:rPr lang="en-US" altLang="zh-CN" sz="2800" b="0" i="1" smtClean="0">
                              <a:latin typeface="Cambria Math" panose="02040503050406030204" pitchFamily="18" charset="0"/>
                            </a:rPr>
                            <m:t>, </m:t>
                          </m:r>
                          <m:r>
                            <a:rPr lang="en-US" altLang="zh-CN" sz="2800" b="0" i="1" smtClean="0">
                              <a:latin typeface="Cambria Math" panose="02040503050406030204" pitchFamily="18" charset="0"/>
                            </a:rPr>
                            <m:t>𝐵</m:t>
                          </m:r>
                        </m:e>
                      </m:d>
                      <m:r>
                        <a:rPr lang="en-US" altLang="zh-CN" sz="2800" b="0" i="1" smtClean="0">
                          <a:latin typeface="Cambria Math" panose="02040503050406030204" pitchFamily="18" charset="0"/>
                        </a:rPr>
                        <m:t>=</m:t>
                      </m:r>
                      <m:nary>
                        <m:naryPr>
                          <m:chr m:val="∑"/>
                          <m:supHide m:val="on"/>
                          <m:ctrlPr>
                            <a:rPr lang="en-US" altLang="zh-CN" sz="2800" b="0" i="1" smtClean="0">
                              <a:latin typeface="Cambria Math" panose="02040503050406030204" pitchFamily="18" charset="0"/>
                            </a:rPr>
                          </m:ctrlPr>
                        </m:naryPr>
                        <m:sub>
                          <m:r>
                            <a:rPr lang="en-US" altLang="zh-CN" sz="2800" b="0" i="1" smtClean="0">
                              <a:latin typeface="Cambria Math" panose="02040503050406030204" pitchFamily="18" charset="0"/>
                            </a:rPr>
                            <m:t>𝑘</m:t>
                          </m:r>
                        </m:sub>
                        <m:sup/>
                        <m:e>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𝐴</m:t>
                              </m:r>
                            </m:num>
                            <m:den>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𝑟</m:t>
                                      </m:r>
                                    </m:e>
                                  </m:acc>
                                </m:e>
                                <m:sub>
                                  <m:r>
                                    <a:rPr lang="en-US" altLang="zh-CN" sz="2800" b="0" i="1" smtClean="0">
                                      <a:latin typeface="Cambria Math" panose="02040503050406030204" pitchFamily="18" charset="0"/>
                                    </a:rPr>
                                    <m:t>𝑘</m:t>
                                  </m:r>
                                </m:sub>
                              </m:sSub>
                            </m:den>
                          </m:f>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𝐵</m:t>
                              </m:r>
                            </m:num>
                            <m:den>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𝑝</m:t>
                                      </m:r>
                                    </m:e>
                                  </m:acc>
                                </m:e>
                                <m:sub>
                                  <m:r>
                                    <a:rPr lang="en-US" altLang="zh-CN" sz="2800" b="0" i="1" smtClean="0">
                                      <a:latin typeface="Cambria Math" panose="02040503050406030204" pitchFamily="18" charset="0"/>
                                    </a:rPr>
                                    <m:t>𝑘</m:t>
                                  </m:r>
                                </m:sub>
                              </m:sSub>
                            </m:den>
                          </m:f>
                          <m:r>
                            <a:rPr lang="en-US" altLang="zh-CN" sz="2800" b="0" i="1" smtClean="0">
                              <a:latin typeface="Cambria Math" panose="02040503050406030204" pitchFamily="18" charset="0"/>
                            </a:rPr>
                            <m:t>−</m:t>
                          </m:r>
                          <m:f>
                            <m:fPr>
                              <m:ctrlPr>
                                <a:rPr lang="en-US" altLang="zh-CN" sz="2800" i="1">
                                  <a:latin typeface="Cambria Math" panose="02040503050406030204" pitchFamily="18" charset="0"/>
                                </a:rPr>
                              </m:ctrlPr>
                            </m:fPr>
                            <m:num>
                              <m:r>
                                <a:rPr lang="en-US" altLang="zh-CN" sz="2800" i="1">
                                  <a:latin typeface="Cambria Math" panose="02040503050406030204" pitchFamily="18" charset="0"/>
                                </a:rPr>
                                <m:t>𝜕</m:t>
                              </m:r>
                              <m:r>
                                <a:rPr lang="en-US" altLang="zh-CN" sz="2800" i="1">
                                  <a:latin typeface="Cambria Math" panose="02040503050406030204" pitchFamily="18" charset="0"/>
                                </a:rPr>
                                <m:t>𝐴</m:t>
                              </m:r>
                            </m:num>
                            <m:den>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acc>
                                    <m:accPr>
                                      <m:chr m:val="⃗"/>
                                      <m:ctrlPr>
                                        <a:rPr lang="en-US" altLang="zh-CN" sz="2800" i="1">
                                          <a:latin typeface="Cambria Math" panose="02040503050406030204" pitchFamily="18" charset="0"/>
                                        </a:rPr>
                                      </m:ctrlPr>
                                    </m:accPr>
                                    <m:e>
                                      <m:r>
                                        <a:rPr lang="en-US" altLang="zh-CN" sz="2800" b="0" i="1" smtClean="0">
                                          <a:latin typeface="Cambria Math" panose="02040503050406030204" pitchFamily="18" charset="0"/>
                                        </a:rPr>
                                        <m:t>𝑝</m:t>
                                      </m:r>
                                    </m:e>
                                  </m:acc>
                                </m:e>
                                <m:sub>
                                  <m:r>
                                    <a:rPr lang="en-US" altLang="zh-CN" sz="2800" i="1">
                                      <a:latin typeface="Cambria Math" panose="02040503050406030204" pitchFamily="18" charset="0"/>
                                    </a:rPr>
                                    <m:t>𝑘</m:t>
                                  </m:r>
                                </m:sub>
                              </m:sSub>
                            </m:den>
                          </m:f>
                          <m:r>
                            <a:rPr lang="en-US" altLang="zh-CN" sz="2800" i="1">
                              <a:latin typeface="Cambria Math" panose="02040503050406030204" pitchFamily="18" charset="0"/>
                            </a:rPr>
                            <m:t>⋅</m:t>
                          </m:r>
                          <m:f>
                            <m:fPr>
                              <m:ctrlPr>
                                <a:rPr lang="en-US" altLang="zh-CN" sz="2800" i="1">
                                  <a:latin typeface="Cambria Math" panose="02040503050406030204" pitchFamily="18" charset="0"/>
                                </a:rPr>
                              </m:ctrlPr>
                            </m:fPr>
                            <m:num>
                              <m:r>
                                <a:rPr lang="en-US" altLang="zh-CN" sz="2800" i="1">
                                  <a:latin typeface="Cambria Math" panose="02040503050406030204" pitchFamily="18" charset="0"/>
                                </a:rPr>
                                <m:t>𝜕</m:t>
                              </m:r>
                              <m:r>
                                <a:rPr lang="en-US" altLang="zh-CN" sz="2800" i="1">
                                  <a:latin typeface="Cambria Math" panose="02040503050406030204" pitchFamily="18" charset="0"/>
                                </a:rPr>
                                <m:t>𝐵</m:t>
                              </m:r>
                            </m:num>
                            <m:den>
                              <m:r>
                                <a:rPr lang="en-US" altLang="zh-CN" sz="2800" i="1">
                                  <a:latin typeface="Cambria Math" panose="02040503050406030204" pitchFamily="18" charset="0"/>
                                </a:rPr>
                                <m:t>𝜕</m:t>
                              </m:r>
                              <m:r>
                                <a:rPr lang="en-US" altLang="zh-CN" sz="2800" i="1">
                                  <a:latin typeface="Cambria Math" panose="02040503050406030204" pitchFamily="18" charset="0"/>
                                </a:rPr>
                                <m:t> </m:t>
                              </m:r>
                              <m:sSub>
                                <m:sSubPr>
                                  <m:ctrlPr>
                                    <a:rPr lang="en-US" altLang="zh-CN" sz="2800" i="1">
                                      <a:latin typeface="Cambria Math" panose="02040503050406030204" pitchFamily="18" charset="0"/>
                                    </a:rPr>
                                  </m:ctrlPr>
                                </m:sSubPr>
                                <m:e>
                                  <m:acc>
                                    <m:accPr>
                                      <m:chr m:val="⃗"/>
                                      <m:ctrlPr>
                                        <a:rPr lang="en-US" altLang="zh-CN" sz="2800" i="1">
                                          <a:latin typeface="Cambria Math" panose="02040503050406030204" pitchFamily="18" charset="0"/>
                                        </a:rPr>
                                      </m:ctrlPr>
                                    </m:accPr>
                                    <m:e>
                                      <m:r>
                                        <a:rPr lang="en-US" altLang="zh-CN" sz="2800" b="0" i="1" smtClean="0">
                                          <a:latin typeface="Cambria Math" panose="02040503050406030204" pitchFamily="18" charset="0"/>
                                        </a:rPr>
                                        <m:t>𝑟</m:t>
                                      </m:r>
                                    </m:e>
                                  </m:acc>
                                </m:e>
                                <m:sub>
                                  <m:r>
                                    <a:rPr lang="en-US" altLang="zh-CN" sz="2800" i="1">
                                      <a:latin typeface="Cambria Math" panose="02040503050406030204" pitchFamily="18" charset="0"/>
                                    </a:rPr>
                                    <m:t>𝑘</m:t>
                                  </m:r>
                                </m:sub>
                              </m:sSub>
                            </m:den>
                          </m:f>
                          <m:r>
                            <a:rPr lang="en-US" altLang="zh-CN" sz="2800" b="0" i="1" smtClean="0">
                              <a:latin typeface="Cambria Math" panose="02040503050406030204" pitchFamily="18" charset="0"/>
                            </a:rPr>
                            <m:t>]</m:t>
                          </m:r>
                        </m:e>
                      </m:nary>
                    </m:oMath>
                  </m:oMathPara>
                </a14:m>
                <a:endParaRPr lang="zh-CN" altLang="en-US" sz="2800" dirty="0"/>
              </a:p>
            </p:txBody>
          </p:sp>
        </mc:Choice>
        <mc:Fallback xmlns="">
          <p:sp>
            <p:nvSpPr>
              <p:cNvPr id="13" name="文本框 12">
                <a:extLst>
                  <a:ext uri="{FF2B5EF4-FFF2-40B4-BE49-F238E27FC236}">
                    <a16:creationId xmlns:a16="http://schemas.microsoft.com/office/drawing/2014/main" id="{396E2CCC-5A05-4F0B-8018-D7C1235342C4}"/>
                  </a:ext>
                </a:extLst>
              </p:cNvPr>
              <p:cNvSpPr txBox="1">
                <a:spLocks noRot="1" noChangeAspect="1" noMove="1" noResize="1" noEditPoints="1" noAdjustHandles="1" noChangeArrowheads="1" noChangeShapeType="1" noTextEdit="1"/>
              </p:cNvSpPr>
              <p:nvPr/>
            </p:nvSpPr>
            <p:spPr>
              <a:xfrm>
                <a:off x="1664575" y="3042443"/>
                <a:ext cx="5662576" cy="1045543"/>
              </a:xfrm>
              <a:prstGeom prst="rect">
                <a:avLst/>
              </a:prstGeom>
              <a:blipFill>
                <a:blip r:embed="rId4"/>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8718F455-DBCB-47D8-9995-47B0564DDB04}"/>
              </a:ext>
            </a:extLst>
          </p:cNvPr>
          <p:cNvSpPr txBox="1"/>
          <p:nvPr/>
        </p:nvSpPr>
        <p:spPr>
          <a:xfrm>
            <a:off x="308008" y="4466122"/>
            <a:ext cx="2236510" cy="584775"/>
          </a:xfrm>
          <a:prstGeom prst="rect">
            <a:avLst/>
          </a:prstGeom>
          <a:noFill/>
        </p:spPr>
        <p:txBody>
          <a:bodyPr wrap="none" rtlCol="0">
            <a:spAutoFit/>
          </a:bodyPr>
          <a:lstStyle/>
          <a:p>
            <a:r>
              <a:rPr lang="zh-CN" altLang="en-US" sz="3200" dirty="0"/>
              <a:t>哈密顿量为</a:t>
            </a:r>
          </a:p>
        </p:txBody>
      </p:sp>
    </p:spTree>
    <p:extLst>
      <p:ext uri="{BB962C8B-B14F-4D97-AF65-F5344CB8AC3E}">
        <p14:creationId xmlns:p14="http://schemas.microsoft.com/office/powerpoint/2010/main" val="3832114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6EE874C1-73B4-46CF-B8F4-1E6D333A9F3E}"/>
                  </a:ext>
                </a:extLst>
              </p:cNvPr>
              <p:cNvSpPr txBox="1"/>
              <p:nvPr/>
            </p:nvSpPr>
            <p:spPr>
              <a:xfrm>
                <a:off x="1329392" y="3667909"/>
                <a:ext cx="10042813" cy="1394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3200" b="0" i="1" smtClean="0">
                              <a:latin typeface="Cambria Math" panose="02040503050406030204" pitchFamily="18" charset="0"/>
                            </a:rPr>
                          </m:ctrlPr>
                        </m:fPr>
                        <m:num>
                          <m:r>
                            <a:rPr lang="en-US" altLang="zh-CN" sz="320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𝑙</m:t>
                              </m:r>
                            </m:sub>
                          </m:sSub>
                        </m:num>
                        <m:den>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𝑡</m:t>
                          </m:r>
                        </m:den>
                      </m:f>
                      <m:r>
                        <a:rPr lang="en-US" altLang="zh-CN" sz="3200" b="0" i="1" smtClean="0">
                          <a:latin typeface="Cambria Math" panose="02040503050406030204" pitchFamily="18" charset="0"/>
                        </a:rPr>
                        <m:t>=</m:t>
                      </m:r>
                      <m:d>
                        <m:dPr>
                          <m:begChr m:val="{"/>
                          <m:endChr m:val="}"/>
                          <m:ctrlPr>
                            <a:rPr lang="en-US" altLang="zh-CN" sz="3200" b="0" i="1" smtClean="0">
                              <a:latin typeface="Cambria Math" panose="02040503050406030204" pitchFamily="18" charset="0"/>
                            </a:rPr>
                          </m:ctrlPr>
                        </m:dPr>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𝐻</m:t>
                              </m:r>
                            </m:e>
                            <m:sub>
                              <m:r>
                                <a:rPr lang="en-US" altLang="zh-CN" sz="3200" b="0" i="1" smtClean="0">
                                  <a:latin typeface="Cambria Math" panose="02040503050406030204" pitchFamily="18" charset="0"/>
                                </a:rPr>
                                <m:t>𝑙</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𝑙</m:t>
                              </m:r>
                            </m:sub>
                          </m:sSub>
                        </m:e>
                      </m:d>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a:rPr lang="en-US" altLang="zh-CN" sz="3200" b="0" i="1" smtClean="0">
                              <a:latin typeface="Cambria Math" panose="02040503050406030204" pitchFamily="18" charset="0"/>
                            </a:rPr>
                            <m:t>𝑁</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𝑙</m:t>
                          </m:r>
                        </m:num>
                        <m:den>
                          <m:r>
                            <a:rPr lang="en-US" altLang="zh-CN" sz="3200" b="0" i="1" smtClean="0">
                              <a:latin typeface="Cambria Math" panose="02040503050406030204" pitchFamily="18" charset="0"/>
                            </a:rPr>
                            <m:t>𝑉</m:t>
                          </m:r>
                        </m:den>
                      </m:f>
                      <m:r>
                        <a:rPr lang="en-US" altLang="zh-CN" sz="3200" b="0" i="1" smtClean="0">
                          <a:latin typeface="Cambria Math" panose="02040503050406030204" pitchFamily="18" charset="0"/>
                        </a:rPr>
                        <m:t>∫</m:t>
                      </m:r>
                      <m:nary>
                        <m:naryPr>
                          <m:chr m:val="∑"/>
                          <m:ctrlPr>
                            <a:rPr lang="en-US" altLang="zh-CN" sz="3200" i="1">
                              <a:latin typeface="Cambria Math" panose="02040503050406030204" pitchFamily="18" charset="0"/>
                            </a:rPr>
                          </m:ctrlPr>
                        </m:naryPr>
                        <m:sub>
                          <m:r>
                            <a:rPr lang="en-US" altLang="zh-CN" sz="3200" i="1">
                              <a:latin typeface="Cambria Math" panose="02040503050406030204" pitchFamily="18" charset="0"/>
                            </a:rPr>
                            <m:t>𝑖</m:t>
                          </m:r>
                          <m:r>
                            <a:rPr lang="en-US" altLang="zh-CN" sz="3200" i="1">
                              <a:latin typeface="Cambria Math" panose="02040503050406030204" pitchFamily="18" charset="0"/>
                            </a:rPr>
                            <m:t>=1</m:t>
                          </m:r>
                        </m:sub>
                        <m:sup>
                          <m:r>
                            <a:rPr lang="en-US" altLang="zh-CN" sz="3200" i="1">
                              <a:latin typeface="Cambria Math" panose="02040503050406030204" pitchFamily="18" charset="0"/>
                            </a:rPr>
                            <m:t>𝑙</m:t>
                          </m:r>
                        </m:sup>
                        <m:e>
                          <m:d>
                            <m:dPr>
                              <m:ctrlPr>
                                <a:rPr lang="en-US" altLang="zh-CN" sz="3200" i="1">
                                  <a:latin typeface="Cambria Math" panose="02040503050406030204" pitchFamily="18" charset="0"/>
                                </a:rPr>
                              </m:ctrlPr>
                            </m:dPr>
                            <m:e>
                              <m:sSub>
                                <m:sSubPr>
                                  <m:ctrlPr>
                                    <a:rPr lang="en-US" altLang="zh-CN" sz="3200" i="1">
                                      <a:latin typeface="Cambria Math" panose="02040503050406030204" pitchFamily="18" charset="0"/>
                                    </a:rPr>
                                  </m:ctrlPr>
                                </m:sSubPr>
                                <m:e>
                                  <m:r>
                                    <m:rPr>
                                      <m:sty m:val="p"/>
                                    </m:rPr>
                                    <a:rPr lang="en-US" altLang="zh-CN" sz="3200">
                                      <a:latin typeface="Cambria Math" panose="02040503050406030204" pitchFamily="18" charset="0"/>
                                    </a:rPr>
                                    <m:t>∇</m:t>
                                  </m:r>
                                </m:e>
                                <m:sub>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𝑟</m:t>
                                      </m:r>
                                    </m:e>
                                    <m:sub>
                                      <m:r>
                                        <a:rPr lang="en-US" altLang="zh-CN" sz="3200" i="1">
                                          <a:latin typeface="Cambria Math" panose="02040503050406030204" pitchFamily="18" charset="0"/>
                                        </a:rPr>
                                        <m:t>𝑖</m:t>
                                      </m:r>
                                    </m:sub>
                                  </m:sSub>
                                </m:sub>
                              </m:sSub>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𝑉</m:t>
                                  </m:r>
                                </m:e>
                                <m:sub>
                                  <m:r>
                                    <a:rPr lang="en-US" altLang="zh-CN" sz="3200" i="1">
                                      <a:latin typeface="Cambria Math" panose="02040503050406030204" pitchFamily="18" charset="0"/>
                                    </a:rPr>
                                    <m:t>𝑖</m:t>
                                  </m:r>
                                  <m:r>
                                    <a:rPr lang="en-US" altLang="zh-CN" sz="3200" i="1">
                                      <a:latin typeface="Cambria Math" panose="02040503050406030204" pitchFamily="18" charset="0"/>
                                    </a:rPr>
                                    <m:t>,</m:t>
                                  </m:r>
                                  <m:r>
                                    <a:rPr lang="en-US" altLang="zh-CN" sz="3200" i="1">
                                      <a:latin typeface="Cambria Math" panose="02040503050406030204" pitchFamily="18" charset="0"/>
                                    </a:rPr>
                                    <m:t>𝑙</m:t>
                                  </m:r>
                                  <m:r>
                                    <a:rPr lang="en-US" altLang="zh-CN" sz="3200" i="1">
                                      <a:latin typeface="Cambria Math" panose="02040503050406030204" pitchFamily="18" charset="0"/>
                                    </a:rPr>
                                    <m:t>+1</m:t>
                                  </m:r>
                                </m:sub>
                              </m:sSub>
                            </m:e>
                          </m:d>
                          <m:r>
                            <a:rPr lang="en-US" altLang="zh-CN" sz="3200" i="1">
                              <a:latin typeface="Cambria Math" panose="02040503050406030204" pitchFamily="18" charset="0"/>
                            </a:rPr>
                            <m:t>⋅(</m:t>
                          </m:r>
                          <m:sSub>
                            <m:sSubPr>
                              <m:ctrlPr>
                                <a:rPr lang="en-US" altLang="zh-CN" sz="3200" i="1">
                                  <a:latin typeface="Cambria Math" panose="02040503050406030204" pitchFamily="18" charset="0"/>
                                </a:rPr>
                              </m:ctrlPr>
                            </m:sSubPr>
                            <m:e>
                              <m:r>
                                <m:rPr>
                                  <m:sty m:val="p"/>
                                </m:rPr>
                                <a:rPr lang="en-US" altLang="zh-CN" sz="3200">
                                  <a:latin typeface="Cambria Math" panose="02040503050406030204" pitchFamily="18" charset="0"/>
                                </a:rPr>
                                <m:t>∇</m:t>
                              </m:r>
                            </m:e>
                            <m:sub>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𝑝</m:t>
                                  </m:r>
                                </m:e>
                                <m:sub>
                                  <m:r>
                                    <a:rPr lang="en-US" altLang="zh-CN" sz="3200" i="1">
                                      <a:latin typeface="Cambria Math" panose="02040503050406030204" pitchFamily="18" charset="0"/>
                                    </a:rPr>
                                    <m:t>𝑖</m:t>
                                  </m:r>
                                </m:sub>
                              </m:sSub>
                            </m:sub>
                          </m:sSub>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𝑓</m:t>
                              </m:r>
                            </m:e>
                            <m:sub>
                              <m:r>
                                <a:rPr lang="en-US" altLang="zh-CN" sz="3200" i="1">
                                  <a:latin typeface="Cambria Math" panose="02040503050406030204" pitchFamily="18" charset="0"/>
                                </a:rPr>
                                <m:t>𝑙</m:t>
                              </m:r>
                              <m:r>
                                <a:rPr lang="en-US" altLang="zh-CN" sz="3200" i="1">
                                  <a:latin typeface="Cambria Math" panose="02040503050406030204" pitchFamily="18" charset="0"/>
                                </a:rPr>
                                <m:t>+1</m:t>
                              </m:r>
                            </m:sub>
                          </m:sSub>
                          <m:r>
                            <a:rPr lang="en-US" altLang="zh-CN" sz="3200" i="1">
                              <a:latin typeface="Cambria Math" panose="02040503050406030204" pitchFamily="18" charset="0"/>
                            </a:rPr>
                            <m:t>)</m:t>
                          </m:r>
                        </m:e>
                      </m:nary>
                      <m:r>
                        <a:rPr lang="en-US" altLang="zh-CN" sz="3200" b="0" i="1" smtClean="0">
                          <a:latin typeface="Cambria Math" panose="02040503050406030204" pitchFamily="18" charset="0"/>
                        </a:rPr>
                        <m:t>…</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𝑑</m:t>
                          </m:r>
                        </m:e>
                        <m:sup>
                          <m:r>
                            <a:rPr lang="en-US" altLang="zh-CN" sz="3200" b="0" i="1" smtClean="0">
                              <a:latin typeface="Cambria Math" panose="02040503050406030204" pitchFamily="18" charset="0"/>
                            </a:rPr>
                            <m:t>6</m:t>
                          </m:r>
                        </m:sup>
                      </m:sSup>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𝜉</m:t>
                          </m:r>
                        </m:e>
                        <m:sub>
                          <m:r>
                            <a:rPr lang="en-US" altLang="zh-CN" sz="3200" b="0" i="1" smtClean="0">
                              <a:latin typeface="Cambria Math" panose="02040503050406030204" pitchFamily="18" charset="0"/>
                            </a:rPr>
                            <m:t>𝑙</m:t>
                          </m:r>
                          <m:r>
                            <a:rPr lang="en-US" altLang="zh-CN" sz="3200" b="0" i="1" smtClean="0">
                              <a:latin typeface="Cambria Math" panose="02040503050406030204" pitchFamily="18" charset="0"/>
                            </a:rPr>
                            <m:t>+1</m:t>
                          </m:r>
                        </m:sub>
                      </m:sSub>
                    </m:oMath>
                  </m:oMathPara>
                </a14:m>
                <a:endParaRPr lang="zh-CN" altLang="en-US" sz="3200" dirty="0"/>
              </a:p>
            </p:txBody>
          </p:sp>
        </mc:Choice>
        <mc:Fallback xmlns="">
          <p:sp>
            <p:nvSpPr>
              <p:cNvPr id="2" name="文本框 1">
                <a:extLst>
                  <a:ext uri="{FF2B5EF4-FFF2-40B4-BE49-F238E27FC236}">
                    <a16:creationId xmlns:a16="http://schemas.microsoft.com/office/drawing/2014/main" id="{6EE874C1-73B4-46CF-B8F4-1E6D333A9F3E}"/>
                  </a:ext>
                </a:extLst>
              </p:cNvPr>
              <p:cNvSpPr txBox="1">
                <a:spLocks noRot="1" noChangeAspect="1" noMove="1" noResize="1" noEditPoints="1" noAdjustHandles="1" noChangeArrowheads="1" noChangeShapeType="1" noTextEdit="1"/>
              </p:cNvSpPr>
              <p:nvPr/>
            </p:nvSpPr>
            <p:spPr>
              <a:xfrm>
                <a:off x="1329392" y="3667909"/>
                <a:ext cx="10042813" cy="1394677"/>
              </a:xfrm>
              <a:prstGeom prst="rect">
                <a:avLst/>
              </a:prstGeom>
              <a:blipFill>
                <a:blip r:embed="rId2"/>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0A78DC59-FD04-4ED6-818F-7803C643E716}"/>
              </a:ext>
            </a:extLst>
          </p:cNvPr>
          <p:cNvSpPr txBox="1"/>
          <p:nvPr/>
        </p:nvSpPr>
        <p:spPr>
          <a:xfrm>
            <a:off x="352926" y="2926191"/>
            <a:ext cx="7334059" cy="584775"/>
          </a:xfrm>
          <a:prstGeom prst="rect">
            <a:avLst/>
          </a:prstGeom>
          <a:noFill/>
        </p:spPr>
        <p:txBody>
          <a:bodyPr wrap="none" rtlCol="0">
            <a:spAutoFit/>
          </a:bodyPr>
          <a:lstStyle/>
          <a:p>
            <a:r>
              <a:rPr lang="zh-CN" altLang="en-US" sz="3200" dirty="0"/>
              <a:t>可以导出</a:t>
            </a:r>
            <a:r>
              <a:rPr lang="en-US" altLang="zh-CN" sz="3200" dirty="0"/>
              <a:t>L</a:t>
            </a:r>
            <a:r>
              <a:rPr lang="zh-CN" altLang="en-US" sz="3200" dirty="0"/>
              <a:t>个粒子的分布函数演化方程有</a:t>
            </a:r>
          </a:p>
        </p:txBody>
      </p:sp>
      <p:sp>
        <p:nvSpPr>
          <p:cNvPr id="4" name="文本框 3">
            <a:extLst>
              <a:ext uri="{FF2B5EF4-FFF2-40B4-BE49-F238E27FC236}">
                <a16:creationId xmlns:a16="http://schemas.microsoft.com/office/drawing/2014/main" id="{4418D82F-0C06-4C81-95E9-103AFA8936D9}"/>
              </a:ext>
            </a:extLst>
          </p:cNvPr>
          <p:cNvSpPr txBox="1"/>
          <p:nvPr/>
        </p:nvSpPr>
        <p:spPr>
          <a:xfrm>
            <a:off x="972153" y="5219529"/>
            <a:ext cx="7984878" cy="523220"/>
          </a:xfrm>
          <a:prstGeom prst="rect">
            <a:avLst/>
          </a:prstGeom>
          <a:solidFill>
            <a:schemeClr val="bg1"/>
          </a:solidFill>
        </p:spPr>
        <p:txBody>
          <a:bodyPr wrap="none" rtlCol="0">
            <a:spAutoFit/>
          </a:bodyPr>
          <a:lstStyle/>
          <a:p>
            <a:r>
              <a:rPr lang="zh-CN" altLang="en-US" sz="2800" dirty="0"/>
              <a:t>上式就是著名的</a:t>
            </a:r>
            <a:r>
              <a:rPr lang="en-US" altLang="zh-CN" sz="2800" dirty="0"/>
              <a:t>BBGKY</a:t>
            </a:r>
            <a:r>
              <a:rPr lang="zh-CN" altLang="en-US" sz="2800" dirty="0"/>
              <a:t>链，与刘维尔方程精确等价</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BF32BB0-0DA9-4811-9004-61F607117130}"/>
                  </a:ext>
                </a:extLst>
              </p:cNvPr>
              <p:cNvSpPr txBox="1"/>
              <p:nvPr/>
            </p:nvSpPr>
            <p:spPr>
              <a:xfrm>
                <a:off x="1413309" y="1425843"/>
                <a:ext cx="5043368"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𝑙</m:t>
                          </m:r>
                        </m:sub>
                      </m:sSub>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a:rPr lang="en-US" altLang="zh-CN" sz="3200" b="0" i="1" smtClean="0">
                              <a:latin typeface="Cambria Math" panose="02040503050406030204" pitchFamily="18" charset="0"/>
                            </a:rPr>
                            <m:t>1</m:t>
                          </m:r>
                        </m:num>
                        <m:den>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𝑉</m:t>
                              </m:r>
                            </m:e>
                            <m:sup>
                              <m:r>
                                <a:rPr lang="en-US" altLang="zh-CN" sz="3200" b="0" i="1" smtClean="0">
                                  <a:latin typeface="Cambria Math" panose="02040503050406030204" pitchFamily="18" charset="0"/>
                                </a:rPr>
                                <m:t>𝑙</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𝑁</m:t>
                              </m:r>
                            </m:sup>
                          </m:sSup>
                        </m:den>
                      </m:f>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𝑁</m:t>
                          </m:r>
                        </m:sub>
                      </m:sSub>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𝑑</m:t>
                          </m:r>
                        </m:e>
                        <m:sup>
                          <m:r>
                            <a:rPr lang="en-US" altLang="zh-CN" sz="3200" b="0" i="1" smtClean="0">
                              <a:latin typeface="Cambria Math" panose="02040503050406030204" pitchFamily="18" charset="0"/>
                            </a:rPr>
                            <m:t>6</m:t>
                          </m:r>
                        </m:sup>
                      </m:sSup>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𝜉</m:t>
                          </m:r>
                        </m:e>
                        <m:sub>
                          <m:r>
                            <a:rPr lang="en-US" altLang="zh-CN" sz="3200" b="0" i="1" smtClean="0">
                              <a:latin typeface="Cambria Math" panose="02040503050406030204" pitchFamily="18" charset="0"/>
                            </a:rPr>
                            <m:t>𝑙</m:t>
                          </m:r>
                          <m:r>
                            <a:rPr lang="en-US" altLang="zh-CN" sz="3200" b="0" i="1" smtClean="0">
                              <a:latin typeface="Cambria Math" panose="02040503050406030204" pitchFamily="18" charset="0"/>
                            </a:rPr>
                            <m:t>+1</m:t>
                          </m:r>
                        </m:sub>
                      </m:sSub>
                      <m:r>
                        <a:rPr lang="en-US" altLang="zh-CN" sz="3200" b="0" i="1" smtClean="0">
                          <a:latin typeface="Cambria Math" panose="02040503050406030204" pitchFamily="18" charset="0"/>
                        </a:rPr>
                        <m:t>…</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𝑑</m:t>
                          </m:r>
                        </m:e>
                        <m:sup>
                          <m:r>
                            <a:rPr lang="en-US" altLang="zh-CN" sz="3200" b="0" i="1" smtClean="0">
                              <a:latin typeface="Cambria Math" panose="02040503050406030204" pitchFamily="18" charset="0"/>
                            </a:rPr>
                            <m:t>6</m:t>
                          </m:r>
                        </m:sup>
                      </m:sSup>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𝜉</m:t>
                          </m:r>
                        </m:e>
                        <m:sub>
                          <m:r>
                            <a:rPr lang="en-US" altLang="zh-CN" sz="3200" b="0" i="1" smtClean="0">
                              <a:latin typeface="Cambria Math" panose="02040503050406030204" pitchFamily="18" charset="0"/>
                            </a:rPr>
                            <m:t>𝑁</m:t>
                          </m:r>
                        </m:sub>
                      </m:sSub>
                    </m:oMath>
                  </m:oMathPara>
                </a14:m>
                <a:endParaRPr lang="zh-CN" altLang="en-US" sz="3200" dirty="0"/>
              </a:p>
            </p:txBody>
          </p:sp>
        </mc:Choice>
        <mc:Fallback xmlns="">
          <p:sp>
            <p:nvSpPr>
              <p:cNvPr id="6" name="文本框 5">
                <a:extLst>
                  <a:ext uri="{FF2B5EF4-FFF2-40B4-BE49-F238E27FC236}">
                    <a16:creationId xmlns:a16="http://schemas.microsoft.com/office/drawing/2014/main" id="{7BF32BB0-0DA9-4811-9004-61F607117130}"/>
                  </a:ext>
                </a:extLst>
              </p:cNvPr>
              <p:cNvSpPr txBox="1">
                <a:spLocks noRot="1" noChangeAspect="1" noMove="1" noResize="1" noEditPoints="1" noAdjustHandles="1" noChangeArrowheads="1" noChangeShapeType="1" noTextEdit="1"/>
              </p:cNvSpPr>
              <p:nvPr/>
            </p:nvSpPr>
            <p:spPr>
              <a:xfrm>
                <a:off x="1413309" y="1425843"/>
                <a:ext cx="5043368" cy="925190"/>
              </a:xfrm>
              <a:prstGeom prst="rect">
                <a:avLst/>
              </a:prstGeom>
              <a:blipFill>
                <a:blip r:embed="rId3"/>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B1544EF0-B310-4CCE-9369-814311B85A26}"/>
              </a:ext>
            </a:extLst>
          </p:cNvPr>
          <p:cNvSpPr txBox="1"/>
          <p:nvPr/>
        </p:nvSpPr>
        <p:spPr>
          <a:xfrm>
            <a:off x="352926" y="533085"/>
            <a:ext cx="4051109" cy="584775"/>
          </a:xfrm>
          <a:prstGeom prst="rect">
            <a:avLst/>
          </a:prstGeom>
          <a:noFill/>
        </p:spPr>
        <p:txBody>
          <a:bodyPr wrap="none" rtlCol="0">
            <a:spAutoFit/>
          </a:bodyPr>
          <a:lstStyle/>
          <a:p>
            <a:r>
              <a:rPr lang="en-US" altLang="zh-CN" sz="3200" dirty="0"/>
              <a:t>L</a:t>
            </a:r>
            <a:r>
              <a:rPr lang="zh-CN" altLang="en-US" sz="3200" dirty="0"/>
              <a:t>个粒子的分布函数有</a:t>
            </a:r>
          </a:p>
        </p:txBody>
      </p:sp>
    </p:spTree>
    <p:extLst>
      <p:ext uri="{BB962C8B-B14F-4D97-AF65-F5344CB8AC3E}">
        <p14:creationId xmlns:p14="http://schemas.microsoft.com/office/powerpoint/2010/main" val="106745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17DA01-F444-4B0F-B3A5-E50966CA6643}"/>
              </a:ext>
            </a:extLst>
          </p:cNvPr>
          <p:cNvSpPr txBox="1"/>
          <p:nvPr/>
        </p:nvSpPr>
        <p:spPr>
          <a:xfrm>
            <a:off x="548641" y="202131"/>
            <a:ext cx="4176143" cy="584775"/>
          </a:xfrm>
          <a:prstGeom prst="rect">
            <a:avLst/>
          </a:prstGeom>
          <a:noFill/>
        </p:spPr>
        <p:txBody>
          <a:bodyPr wrap="none" rtlCol="0">
            <a:spAutoFit/>
          </a:bodyPr>
          <a:lstStyle/>
          <a:p>
            <a:r>
              <a:rPr lang="zh-CN" altLang="en-US" sz="3200" dirty="0"/>
              <a:t>第一级的</a:t>
            </a:r>
            <a:r>
              <a:rPr lang="en-US" altLang="zh-CN" sz="3200" dirty="0"/>
              <a:t>BBGKY</a:t>
            </a:r>
            <a:r>
              <a:rPr lang="zh-CN" altLang="en-US" sz="3200" dirty="0"/>
              <a:t>链方程</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78A7D73-808C-47AE-B67E-A5CD4D33A039}"/>
                  </a:ext>
                </a:extLst>
              </p:cNvPr>
              <p:cNvSpPr txBox="1"/>
              <p:nvPr/>
            </p:nvSpPr>
            <p:spPr>
              <a:xfrm>
                <a:off x="660290" y="833072"/>
                <a:ext cx="10871420" cy="12103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800" b="0" i="1" smtClean="0">
                              <a:latin typeface="Cambria Math" panose="02040503050406030204" pitchFamily="18" charset="0"/>
                            </a:rPr>
                          </m:ctrlPr>
                        </m:fPr>
                        <m:num>
                          <m:r>
                            <a:rPr lang="en-US" altLang="zh-CN" sz="280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𝑟</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r>
                            <a:rPr lang="en-US" altLang="zh-CN" sz="2800" b="0" i="1" smtClean="0">
                              <a:latin typeface="Cambria Math" panose="02040503050406030204" pitchFamily="18" charset="0"/>
                            </a:rPr>
                            <m:t>)</m:t>
                          </m:r>
                        </m:num>
                        <m:den>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den>
                      </m:f>
                      <m:r>
                        <a:rPr lang="en-US" altLang="zh-CN" sz="2800" b="0" i="1" smtClean="0">
                          <a:latin typeface="Cambria Math" panose="02040503050406030204" pitchFamily="18" charset="0"/>
                        </a:rPr>
                        <m:t>=</m:t>
                      </m:r>
                      <m:d>
                        <m:dPr>
                          <m:begChr m:val="{"/>
                          <m:endChr m:val="}"/>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𝐻</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r>
                                <a:rPr lang="en-US" altLang="zh-CN" sz="2800" b="0" i="1" smtClean="0">
                                  <a:latin typeface="Cambria Math" panose="02040503050406030204" pitchFamily="18" charset="0"/>
                                </a:rPr>
                                <m:t>1</m:t>
                              </m:r>
                            </m:sub>
                          </m:sSub>
                        </m:e>
                      </m:d>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𝑁</m:t>
                          </m:r>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𝑉</m:t>
                          </m:r>
                        </m:den>
                      </m:f>
                      <m:r>
                        <a:rPr lang="en-US" altLang="zh-CN" sz="2800" b="0" i="1" smtClean="0">
                          <a:latin typeface="Cambria Math" panose="02040503050406030204" pitchFamily="18" charset="0"/>
                        </a:rPr>
                        <m:t>∫</m:t>
                      </m:r>
                      <m:nary>
                        <m:naryPr>
                          <m:chr m:val="∑"/>
                          <m:ctrlPr>
                            <a:rPr lang="en-US" altLang="zh-CN" sz="2800" i="1">
                              <a:latin typeface="Cambria Math" panose="02040503050406030204" pitchFamily="18" charset="0"/>
                            </a:rPr>
                          </m:ctrlPr>
                        </m:naryPr>
                        <m:sub>
                          <m:r>
                            <a:rPr lang="en-US" altLang="zh-CN" sz="2800" i="1">
                              <a:latin typeface="Cambria Math" panose="02040503050406030204" pitchFamily="18" charset="0"/>
                            </a:rPr>
                            <m:t>𝑖</m:t>
                          </m:r>
                          <m:r>
                            <a:rPr lang="en-US" altLang="zh-CN" sz="2800" i="1">
                              <a:latin typeface="Cambria Math" panose="02040503050406030204" pitchFamily="18" charset="0"/>
                            </a:rPr>
                            <m:t>=1</m:t>
                          </m:r>
                        </m:sub>
                        <m:sup>
                          <m:r>
                            <a:rPr lang="en-US" altLang="zh-CN" sz="2800" b="0" i="1" smtClean="0">
                              <a:latin typeface="Cambria Math" panose="02040503050406030204" pitchFamily="18" charset="0"/>
                            </a:rPr>
                            <m:t>1</m:t>
                          </m:r>
                        </m:sup>
                        <m:e>
                          <m:d>
                            <m:dPr>
                              <m:ctrlPr>
                                <a:rPr lang="en-US" altLang="zh-CN" sz="2800" i="1">
                                  <a:latin typeface="Cambria Math" panose="02040503050406030204" pitchFamily="18" charset="0"/>
                                </a:rPr>
                              </m:ctrlPr>
                            </m:dPr>
                            <m:e>
                              <m:sSub>
                                <m:sSubPr>
                                  <m:ctrlPr>
                                    <a:rPr lang="en-US" altLang="zh-CN" sz="2800" i="1">
                                      <a:latin typeface="Cambria Math" panose="02040503050406030204" pitchFamily="18" charset="0"/>
                                    </a:rPr>
                                  </m:ctrlPr>
                                </m:sSubPr>
                                <m:e>
                                  <m:r>
                                    <m:rPr>
                                      <m:sty m:val="p"/>
                                    </m:rPr>
                                    <a:rPr lang="en-US" altLang="zh-CN" sz="2800">
                                      <a:latin typeface="Cambria Math" panose="02040503050406030204" pitchFamily="18" charset="0"/>
                                    </a:rPr>
                                    <m:t>∇</m:t>
                                  </m:r>
                                </m:e>
                                <m:sub>
                                  <m:r>
                                    <m:rPr>
                                      <m:sty m:val="p"/>
                                    </m:rPr>
                                    <a:rPr lang="en-US" altLang="zh-CN" sz="2800" i="1" smtClean="0">
                                      <a:latin typeface="Cambria Math" panose="02040503050406030204" pitchFamily="18" charset="0"/>
                                    </a:rPr>
                                    <m:t>r</m:t>
                                  </m:r>
                                </m:sub>
                              </m:sSub>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𝑉</m:t>
                                  </m:r>
                                </m:e>
                                <m:sub>
                                  <m:r>
                                    <a:rPr lang="en-US" altLang="zh-CN" sz="2800" b="0" i="1" smtClean="0">
                                      <a:latin typeface="Cambria Math" panose="02040503050406030204" pitchFamily="18" charset="0"/>
                                    </a:rPr>
                                    <m:t>1</m:t>
                                  </m:r>
                                  <m:r>
                                    <a:rPr lang="en-US" altLang="zh-CN" sz="2800" i="1">
                                      <a:latin typeface="Cambria Math" panose="02040503050406030204" pitchFamily="18" charset="0"/>
                                    </a:rPr>
                                    <m:t>,</m:t>
                                  </m:r>
                                  <m:r>
                                    <a:rPr lang="en-US" altLang="zh-CN" sz="2800" b="0" i="1" smtClean="0">
                                      <a:latin typeface="Cambria Math" panose="02040503050406030204" pitchFamily="18" charset="0"/>
                                    </a:rPr>
                                    <m:t>2</m:t>
                                  </m:r>
                                </m:sub>
                              </m:sSub>
                            </m:e>
                          </m:d>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m:rPr>
                                  <m:sty m:val="p"/>
                                </m:rPr>
                                <a:rPr lang="en-US" altLang="zh-CN" sz="2800">
                                  <a:latin typeface="Cambria Math" panose="02040503050406030204" pitchFamily="18" charset="0"/>
                                </a:rPr>
                                <m:t>∇</m:t>
                              </m:r>
                            </m:e>
                            <m:sub>
                              <m:r>
                                <a:rPr lang="en-US" altLang="zh-CN" sz="2800" b="0" i="1" smtClean="0">
                                  <a:latin typeface="Cambria Math" panose="02040503050406030204" pitchFamily="18" charset="0"/>
                                </a:rPr>
                                <m:t>𝑝</m:t>
                              </m:r>
                            </m:sub>
                          </m:sSub>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𝑓</m:t>
                              </m:r>
                            </m:e>
                            <m:sub>
                              <m:r>
                                <a:rPr lang="en-US" altLang="zh-CN" sz="2800" b="0" i="1" smtClean="0">
                                  <a:latin typeface="Cambria Math" panose="02040503050406030204" pitchFamily="18" charset="0"/>
                                </a:rPr>
                                <m:t>2</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𝑟</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𝑟</m:t>
                              </m:r>
                            </m:e>
                            <m:sub>
                              <m:r>
                                <a:rPr lang="en-US" altLang="zh-CN" sz="2800" b="0" i="1" smtClean="0">
                                  <a:latin typeface="Cambria Math" panose="02040503050406030204" pitchFamily="18" charset="0"/>
                                </a:rPr>
                                <m:t>2</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2</m:t>
                              </m:r>
                            </m:sub>
                          </m:sSub>
                          <m:r>
                            <a:rPr lang="en-US" altLang="zh-CN" sz="2800" i="1">
                              <a:latin typeface="Cambria Math" panose="02040503050406030204" pitchFamily="18" charset="0"/>
                            </a:rPr>
                            <m:t>)</m:t>
                          </m:r>
                        </m:e>
                      </m:nary>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𝑑</m:t>
                          </m:r>
                        </m:e>
                        <m:sup>
                          <m:r>
                            <a:rPr lang="en-US" altLang="zh-CN" sz="2800" b="0" i="1" smtClean="0">
                              <a:latin typeface="Cambria Math" panose="02040503050406030204" pitchFamily="18" charset="0"/>
                            </a:rPr>
                            <m:t>6</m:t>
                          </m:r>
                        </m:sup>
                      </m:sSup>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𝜉</m:t>
                          </m:r>
                        </m:e>
                        <m:sub>
                          <m:r>
                            <a:rPr lang="en-US" altLang="zh-CN" sz="2800" b="0" i="1" smtClean="0">
                              <a:latin typeface="Cambria Math" panose="02040503050406030204" pitchFamily="18" charset="0"/>
                            </a:rPr>
                            <m:t>2</m:t>
                          </m:r>
                        </m:sub>
                      </m:sSub>
                    </m:oMath>
                  </m:oMathPara>
                </a14:m>
                <a:endParaRPr lang="zh-CN" altLang="en-US" sz="2800" dirty="0"/>
              </a:p>
            </p:txBody>
          </p:sp>
        </mc:Choice>
        <mc:Fallback xmlns="">
          <p:sp>
            <p:nvSpPr>
              <p:cNvPr id="3" name="文本框 2">
                <a:extLst>
                  <a:ext uri="{FF2B5EF4-FFF2-40B4-BE49-F238E27FC236}">
                    <a16:creationId xmlns:a16="http://schemas.microsoft.com/office/drawing/2014/main" id="{F78A7D73-808C-47AE-B67E-A5CD4D33A039}"/>
                  </a:ext>
                </a:extLst>
              </p:cNvPr>
              <p:cNvSpPr txBox="1">
                <a:spLocks noRot="1" noChangeAspect="1" noMove="1" noResize="1" noEditPoints="1" noAdjustHandles="1" noChangeArrowheads="1" noChangeShapeType="1" noTextEdit="1"/>
              </p:cNvSpPr>
              <p:nvPr/>
            </p:nvSpPr>
            <p:spPr>
              <a:xfrm>
                <a:off x="660290" y="833072"/>
                <a:ext cx="10871420" cy="1210396"/>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D82253E-FD8E-4FA7-8263-3C7090F8BC06}"/>
                  </a:ext>
                </a:extLst>
              </p:cNvPr>
              <p:cNvSpPr txBox="1"/>
              <p:nvPr/>
            </p:nvSpPr>
            <p:spPr>
              <a:xfrm>
                <a:off x="1036914" y="2375780"/>
                <a:ext cx="10871420" cy="1026563"/>
              </a:xfrm>
              <a:prstGeom prst="rect">
                <a:avLst/>
              </a:prstGeom>
              <a:noFill/>
              <a:ln>
                <a:solidFill>
                  <a:schemeClr val="accent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800" b="0" i="1" smtClean="0">
                              <a:latin typeface="Cambria Math" panose="02040503050406030204" pitchFamily="18" charset="0"/>
                            </a:rPr>
                          </m:ctrlPr>
                        </m:fPr>
                        <m:num>
                          <m:r>
                            <a:rPr lang="en-US" altLang="zh-CN" sz="2800" i="1" smtClean="0">
                              <a:latin typeface="Cambria Math" panose="02040503050406030204" pitchFamily="18" charset="0"/>
                            </a:rPr>
                            <m:t>𝜕</m:t>
                          </m:r>
                        </m:num>
                        <m:den>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den>
                      </m:f>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𝑟</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𝑝</m:t>
                              </m:r>
                            </m:e>
                          </m:acc>
                        </m:num>
                        <m:den>
                          <m:r>
                            <a:rPr lang="en-US" altLang="zh-CN" sz="2800" b="0" i="1" smtClean="0">
                              <a:latin typeface="Cambria Math" panose="02040503050406030204" pitchFamily="18" charset="0"/>
                            </a:rPr>
                            <m:t>𝑚</m:t>
                          </m:r>
                        </m:den>
                      </m:f>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m:rPr>
                              <m:sty m:val="p"/>
                            </m:rPr>
                            <a:rPr lang="en-US" altLang="zh-CN" sz="2800" b="0" i="0" smtClean="0">
                              <a:latin typeface="Cambria Math" panose="02040503050406030204" pitchFamily="18" charset="0"/>
                            </a:rPr>
                            <m:t>∇</m:t>
                          </m:r>
                        </m:e>
                        <m:sub>
                          <m:r>
                            <a:rPr lang="en-US" altLang="zh-CN" sz="2800" b="0" i="1" smtClean="0">
                              <a:latin typeface="Cambria Math" panose="02040503050406030204" pitchFamily="18" charset="0"/>
                            </a:rPr>
                            <m:t>𝑟</m:t>
                          </m:r>
                        </m:sub>
                      </m:sSub>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r>
                            <a:rPr lang="en-US" altLang="zh-CN" sz="2800" b="0" i="1" smtClean="0">
                              <a:latin typeface="Cambria Math" panose="02040503050406030204" pitchFamily="18" charset="0"/>
                            </a:rPr>
                            <m:t>1</m:t>
                          </m:r>
                        </m:sub>
                      </m:sSub>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𝑟</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e>
                      </m:d>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m:t>
                      </m:r>
                      <m:r>
                        <a:rPr lang="en-US" altLang="zh-CN" sz="2800" b="0" i="1" smtClean="0">
                          <a:latin typeface="Cambria Math" panose="02040503050406030204" pitchFamily="18" charset="0"/>
                        </a:rPr>
                        <m:t>𝜙</m:t>
                      </m:r>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𝑟</m:t>
                          </m:r>
                        </m:e>
                      </m:d>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m:rPr>
                              <m:sty m:val="p"/>
                            </m:rPr>
                            <a:rPr lang="en-US" altLang="zh-CN" sz="2800" b="0" i="0" smtClean="0">
                              <a:latin typeface="Cambria Math" panose="02040503050406030204" pitchFamily="18" charset="0"/>
                            </a:rPr>
                            <m:t>∇</m:t>
                          </m:r>
                        </m:e>
                        <m:sub>
                          <m:r>
                            <a:rPr lang="en-US" altLang="zh-CN" sz="2800" b="0" i="1" smtClean="0">
                              <a:latin typeface="Cambria Math" panose="02040503050406030204" pitchFamily="18" charset="0"/>
                            </a:rPr>
                            <m:t>𝑝</m:t>
                          </m:r>
                        </m:sub>
                      </m:sSub>
                      <m:r>
                        <a:rPr lang="en-US" altLang="zh-CN" sz="2800" b="0" i="1" smtClean="0">
                          <a:latin typeface="Cambria Math" panose="02040503050406030204" pitchFamily="18" charset="0"/>
                        </a:rPr>
                        <m:t>𝑓</m:t>
                      </m:r>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𝑟</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e>
                      </m:d>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d>
                            <m:dPr>
                              <m:ctrlPr>
                                <a:rPr lang="en-US" altLang="zh-CN" sz="2800" b="0" i="1" smtClean="0">
                                  <a:latin typeface="Cambria Math" panose="02040503050406030204" pitchFamily="18" charset="0"/>
                                </a:rPr>
                              </m:ctrlPr>
                            </m:dPr>
                            <m:e>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r>
                                        <a:rPr lang="en-US" altLang="zh-CN" sz="2800" b="0" i="1" smtClean="0">
                                          <a:latin typeface="Cambria Math" panose="02040503050406030204" pitchFamily="18" charset="0"/>
                                        </a:rPr>
                                        <m:t>1</m:t>
                                      </m:r>
                                    </m:sub>
                                  </m:sSub>
                                </m:num>
                                <m:den>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den>
                              </m:f>
                            </m:e>
                          </m:d>
                        </m:e>
                        <m:sub>
                          <m:r>
                            <a:rPr lang="en-US" altLang="zh-CN" sz="2800" b="0" i="1" smtClean="0">
                              <a:latin typeface="Cambria Math" panose="02040503050406030204" pitchFamily="18" charset="0"/>
                            </a:rPr>
                            <m:t>𝑐𝑜𝑙𝑙</m:t>
                          </m:r>
                        </m:sub>
                      </m:sSub>
                    </m:oMath>
                  </m:oMathPara>
                </a14:m>
                <a:endParaRPr lang="zh-CN" altLang="en-US" sz="2800" dirty="0"/>
              </a:p>
            </p:txBody>
          </p:sp>
        </mc:Choice>
        <mc:Fallback xmlns="">
          <p:sp>
            <p:nvSpPr>
              <p:cNvPr id="9" name="文本框 8">
                <a:extLst>
                  <a:ext uri="{FF2B5EF4-FFF2-40B4-BE49-F238E27FC236}">
                    <a16:creationId xmlns:a16="http://schemas.microsoft.com/office/drawing/2014/main" id="{5D82253E-FD8E-4FA7-8263-3C7090F8BC06}"/>
                  </a:ext>
                </a:extLst>
              </p:cNvPr>
              <p:cNvSpPr txBox="1">
                <a:spLocks noRot="1" noChangeAspect="1" noMove="1" noResize="1" noEditPoints="1" noAdjustHandles="1" noChangeArrowheads="1" noChangeShapeType="1" noTextEdit="1"/>
              </p:cNvSpPr>
              <p:nvPr/>
            </p:nvSpPr>
            <p:spPr>
              <a:xfrm>
                <a:off x="1036914" y="2375780"/>
                <a:ext cx="10871420" cy="1026563"/>
              </a:xfrm>
              <a:prstGeom prst="rect">
                <a:avLst/>
              </a:prstGeom>
              <a:blipFill>
                <a:blip r:embed="rId3"/>
                <a:stretch>
                  <a:fillRect/>
                </a:stretch>
              </a:blipFill>
              <a:ln>
                <a:solidFill>
                  <a:schemeClr val="accent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B291D019-2AD5-4FA2-B1F2-D13D7E5E1670}"/>
                  </a:ext>
                </a:extLst>
              </p:cNvPr>
              <p:cNvSpPr txBox="1"/>
              <p:nvPr/>
            </p:nvSpPr>
            <p:spPr>
              <a:xfrm>
                <a:off x="1036914" y="3823543"/>
                <a:ext cx="8661551" cy="1129861"/>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d>
                            <m:dPr>
                              <m:ctrlPr>
                                <a:rPr lang="en-US" altLang="zh-CN" sz="2400" b="0" i="1" smtClean="0">
                                  <a:latin typeface="Cambria Math" panose="02040503050406030204" pitchFamily="18" charset="0"/>
                                </a:rPr>
                              </m:ctrlPr>
                            </m:dPr>
                            <m:e>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𝑓</m:t>
                                      </m:r>
                                    </m:e>
                                    <m:sub>
                                      <m:r>
                                        <a:rPr lang="en-US" altLang="zh-CN" sz="2400" b="0" i="1" smtClean="0">
                                          <a:latin typeface="Cambria Math" panose="02040503050406030204" pitchFamily="18" charset="0"/>
                                        </a:rPr>
                                        <m:t>1</m:t>
                                      </m:r>
                                    </m:sub>
                                  </m:sSub>
                                </m:num>
                                <m:den>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den>
                              </m:f>
                            </m:e>
                          </m:d>
                        </m:e>
                        <m:sub>
                          <m:r>
                            <a:rPr lang="en-US" altLang="zh-CN" sz="2400" b="0" i="1" smtClean="0">
                              <a:latin typeface="Cambria Math" panose="02040503050406030204" pitchFamily="18" charset="0"/>
                            </a:rPr>
                            <m:t>𝑐𝑜𝑙𝑙</m:t>
                          </m:r>
                        </m:sub>
                      </m:sSub>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𝑁</m:t>
                          </m:r>
                          <m:r>
                            <a:rPr lang="en-US" altLang="zh-CN" sz="2400" b="0" i="1" smtClean="0">
                              <a:latin typeface="Cambria Math" panose="02040503050406030204" pitchFamily="18" charset="0"/>
                            </a:rPr>
                            <m:t>−1</m:t>
                          </m:r>
                        </m:num>
                        <m:den>
                          <m:r>
                            <a:rPr lang="en-US" altLang="zh-CN" sz="2400" b="0" i="1" smtClean="0">
                              <a:latin typeface="Cambria Math" panose="02040503050406030204" pitchFamily="18" charset="0"/>
                            </a:rPr>
                            <m:t>𝑉</m:t>
                          </m:r>
                        </m:den>
                      </m:f>
                      <m:r>
                        <a:rPr lang="en-US" altLang="zh-CN" sz="2400" b="0" i="1" smtClean="0">
                          <a:latin typeface="Cambria Math" panose="02040503050406030204" pitchFamily="18" charset="0"/>
                        </a:rPr>
                        <m:t>∫</m:t>
                      </m:r>
                      <m:nary>
                        <m:naryPr>
                          <m:chr m:val="∑"/>
                          <m:ctrlPr>
                            <a:rPr lang="en-US" altLang="zh-CN" sz="2400" i="1">
                              <a:latin typeface="Cambria Math" panose="02040503050406030204" pitchFamily="18" charset="0"/>
                            </a:rPr>
                          </m:ctrlPr>
                        </m:naryPr>
                        <m:sub>
                          <m:r>
                            <a:rPr lang="en-US" altLang="zh-CN" sz="2400" i="1">
                              <a:latin typeface="Cambria Math" panose="02040503050406030204" pitchFamily="18" charset="0"/>
                            </a:rPr>
                            <m:t>𝑖</m:t>
                          </m:r>
                          <m:r>
                            <a:rPr lang="en-US" altLang="zh-CN" sz="2400" i="1">
                              <a:latin typeface="Cambria Math" panose="02040503050406030204" pitchFamily="18" charset="0"/>
                            </a:rPr>
                            <m:t>=1</m:t>
                          </m:r>
                        </m:sub>
                        <m:sup>
                          <m:r>
                            <a:rPr lang="en-US" altLang="zh-CN" sz="2400" b="0" i="1" smtClean="0">
                              <a:latin typeface="Cambria Math" panose="02040503050406030204" pitchFamily="18" charset="0"/>
                            </a:rPr>
                            <m:t>1</m:t>
                          </m:r>
                        </m:sup>
                        <m:e>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m:rPr>
                                      <m:sty m:val="p"/>
                                    </m:rPr>
                                    <a:rPr lang="en-US" altLang="zh-CN" sz="2400">
                                      <a:latin typeface="Cambria Math" panose="02040503050406030204" pitchFamily="18" charset="0"/>
                                    </a:rPr>
                                    <m:t>∇</m:t>
                                  </m:r>
                                </m:e>
                                <m:sub>
                                  <m:r>
                                    <m:rPr>
                                      <m:sty m:val="p"/>
                                    </m:rPr>
                                    <a:rPr lang="en-US" altLang="zh-CN" sz="2400" i="1" smtClean="0">
                                      <a:latin typeface="Cambria Math" panose="02040503050406030204" pitchFamily="18" charset="0"/>
                                    </a:rPr>
                                    <m:t>r</m:t>
                                  </m:r>
                                </m:sub>
                              </m:sSub>
                              <m:r>
                                <a:rPr lang="en-US" altLang="zh-CN" sz="2400" i="1" smtClean="0">
                                  <a:latin typeface="Cambria Math" panose="02040503050406030204" pitchFamily="18" charset="0"/>
                                </a:rPr>
                                <m:t>𝑉</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2</m:t>
                                  </m:r>
                                </m:sub>
                              </m:sSub>
                              <m:r>
                                <a:rPr lang="en-US" altLang="zh-CN" sz="2400" b="0" i="1" smtClean="0">
                                  <a:latin typeface="Cambria Math" panose="02040503050406030204" pitchFamily="18" charset="0"/>
                                </a:rPr>
                                <m:t>)</m:t>
                              </m:r>
                            </m:e>
                          </m:d>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m:rPr>
                                  <m:sty m:val="p"/>
                                </m:rPr>
                                <a:rPr lang="en-US" altLang="zh-CN" sz="2400">
                                  <a:latin typeface="Cambria Math" panose="02040503050406030204" pitchFamily="18" charset="0"/>
                                </a:rPr>
                                <m:t>∇</m:t>
                              </m:r>
                            </m:e>
                            <m:sub>
                              <m:r>
                                <a:rPr lang="en-US" altLang="zh-CN" sz="2400" b="0" i="1" smtClean="0">
                                  <a:latin typeface="Cambria Math" panose="02040503050406030204" pitchFamily="18" charset="0"/>
                                </a:rPr>
                                <m:t>𝑝</m:t>
                              </m:r>
                            </m:sub>
                          </m:sSub>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𝑓</m:t>
                              </m:r>
                            </m:e>
                            <m:sub>
                              <m:r>
                                <a:rPr lang="en-US" altLang="zh-CN" sz="2400" b="0" i="1" smtClean="0">
                                  <a:latin typeface="Cambria Math" panose="02040503050406030204" pitchFamily="18" charset="0"/>
                                </a:rPr>
                                <m:t>2</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𝑝</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2</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2</m:t>
                              </m:r>
                            </m:sub>
                          </m:sSub>
                          <m:r>
                            <a:rPr lang="en-US" altLang="zh-CN" sz="2400" i="1">
                              <a:latin typeface="Cambria Math" panose="02040503050406030204" pitchFamily="18" charset="0"/>
                            </a:rPr>
                            <m:t>)</m:t>
                          </m:r>
                        </m:e>
                      </m:nary>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𝑑</m:t>
                          </m:r>
                        </m:e>
                        <m:sup>
                          <m:r>
                            <a:rPr lang="en-US" altLang="zh-CN" sz="2400" b="0" i="1" smtClean="0">
                              <a:latin typeface="Cambria Math" panose="02040503050406030204" pitchFamily="18" charset="0"/>
                            </a:rPr>
                            <m:t>6</m:t>
                          </m:r>
                        </m:sup>
                      </m:sSup>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𝜉</m:t>
                          </m:r>
                        </m:e>
                        <m:sub>
                          <m:r>
                            <a:rPr lang="en-US" altLang="zh-CN" sz="2400" b="0" i="1" smtClean="0">
                              <a:latin typeface="Cambria Math" panose="02040503050406030204" pitchFamily="18" charset="0"/>
                            </a:rPr>
                            <m:t>2</m:t>
                          </m:r>
                        </m:sub>
                      </m:sSub>
                    </m:oMath>
                  </m:oMathPara>
                </a14:m>
                <a:endParaRPr lang="zh-CN" altLang="en-US" sz="2400" dirty="0"/>
              </a:p>
            </p:txBody>
          </p:sp>
        </mc:Choice>
        <mc:Fallback xmlns="">
          <p:sp>
            <p:nvSpPr>
              <p:cNvPr id="11" name="文本框 10">
                <a:extLst>
                  <a:ext uri="{FF2B5EF4-FFF2-40B4-BE49-F238E27FC236}">
                    <a16:creationId xmlns:a16="http://schemas.microsoft.com/office/drawing/2014/main" id="{B291D019-2AD5-4FA2-B1F2-D13D7E5E1670}"/>
                  </a:ext>
                </a:extLst>
              </p:cNvPr>
              <p:cNvSpPr txBox="1">
                <a:spLocks noRot="1" noChangeAspect="1" noMove="1" noResize="1" noEditPoints="1" noAdjustHandles="1" noChangeArrowheads="1" noChangeShapeType="1" noTextEdit="1"/>
              </p:cNvSpPr>
              <p:nvPr/>
            </p:nvSpPr>
            <p:spPr>
              <a:xfrm>
                <a:off x="1036914" y="3823543"/>
                <a:ext cx="8661551" cy="1129861"/>
              </a:xfrm>
              <a:prstGeom prst="rect">
                <a:avLst/>
              </a:prstGeom>
              <a:blipFill>
                <a:blip r:embed="rId4"/>
                <a:stretch>
                  <a:fillRect/>
                </a:stretch>
              </a:blipFill>
              <a:ln>
                <a:solidFill>
                  <a:schemeClr val="accent1"/>
                </a:solidFill>
              </a:ln>
            </p:spPr>
            <p:txBody>
              <a:bodyPr/>
              <a:lstStyle/>
              <a:p>
                <a:r>
                  <a:rPr lang="zh-CN" altLang="en-US">
                    <a:noFill/>
                  </a:rPr>
                  <a:t> </a:t>
                </a:r>
              </a:p>
            </p:txBody>
          </p:sp>
        </mc:Fallback>
      </mc:AlternateContent>
    </p:spTree>
    <p:extLst>
      <p:ext uri="{BB962C8B-B14F-4D97-AF65-F5344CB8AC3E}">
        <p14:creationId xmlns:p14="http://schemas.microsoft.com/office/powerpoint/2010/main" val="75966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id="{7E41AA01-E7E7-4290-AE1D-43F968B048B7}"/>
              </a:ext>
            </a:extLst>
          </p:cNvPr>
          <p:cNvPicPr>
            <a:picLocks noChangeAspect="1" noChangeArrowheads="1"/>
          </p:cNvPicPr>
          <p:nvPr/>
        </p:nvPicPr>
        <p:blipFill>
          <a:blip r:embed="rId2" cstate="print"/>
          <a:srcRect/>
          <a:stretch>
            <a:fillRect/>
          </a:stretch>
        </p:blipFill>
        <p:spPr bwMode="auto">
          <a:xfrm>
            <a:off x="1226562" y="1808375"/>
            <a:ext cx="9170731" cy="1353274"/>
          </a:xfrm>
          <a:prstGeom prst="rect">
            <a:avLst/>
          </a:prstGeom>
          <a:noFill/>
          <a:ln w="9525">
            <a:noFill/>
            <a:miter lim="800000"/>
            <a:headEnd/>
            <a:tailEnd/>
          </a:ln>
        </p:spPr>
      </p:pic>
      <p:sp>
        <p:nvSpPr>
          <p:cNvPr id="43" name="TextBox 47">
            <a:extLst>
              <a:ext uri="{FF2B5EF4-FFF2-40B4-BE49-F238E27FC236}">
                <a16:creationId xmlns:a16="http://schemas.microsoft.com/office/drawing/2014/main" id="{713F4F2A-71CE-4E5B-B401-8970A69B9DED}"/>
              </a:ext>
            </a:extLst>
          </p:cNvPr>
          <p:cNvSpPr txBox="1"/>
          <p:nvPr/>
        </p:nvSpPr>
        <p:spPr>
          <a:xfrm>
            <a:off x="1429407" y="1198816"/>
            <a:ext cx="8090933" cy="461665"/>
          </a:xfrm>
          <a:prstGeom prst="rect">
            <a:avLst/>
          </a:prstGeom>
          <a:noFill/>
        </p:spPr>
        <p:txBody>
          <a:bodyPr wrap="none" rtlCol="0">
            <a:spAutoFit/>
          </a:bodyPr>
          <a:lstStyle/>
          <a:p>
            <a:r>
              <a:rPr lang="en-US" sz="2400" dirty="0">
                <a:latin typeface="Times New Roman" pitchFamily="18" charset="0"/>
                <a:cs typeface="Times New Roman" pitchFamily="18" charset="0"/>
              </a:rPr>
              <a:t>Schrodinger Equation for N-body system with </a:t>
            </a:r>
            <a:r>
              <a:rPr lang="en-US" sz="2400" dirty="0" err="1">
                <a:latin typeface="Times New Roman" pitchFamily="18" charset="0"/>
                <a:cs typeface="Times New Roman" pitchFamily="18" charset="0"/>
              </a:rPr>
              <a:t>spinless</a:t>
            </a:r>
            <a:r>
              <a:rPr lang="en-US" sz="2400" dirty="0">
                <a:latin typeface="Times New Roman" pitchFamily="18" charset="0"/>
                <a:cs typeface="Times New Roman" pitchFamily="18" charset="0"/>
              </a:rPr>
              <a:t> particles,</a:t>
            </a:r>
          </a:p>
        </p:txBody>
      </p:sp>
      <p:sp>
        <p:nvSpPr>
          <p:cNvPr id="44" name="文本框 43">
            <a:extLst>
              <a:ext uri="{FF2B5EF4-FFF2-40B4-BE49-F238E27FC236}">
                <a16:creationId xmlns:a16="http://schemas.microsoft.com/office/drawing/2014/main" id="{F1834FAA-732E-46F2-8D77-74FF41856525}"/>
              </a:ext>
            </a:extLst>
          </p:cNvPr>
          <p:cNvSpPr txBox="1"/>
          <p:nvPr/>
        </p:nvSpPr>
        <p:spPr>
          <a:xfrm>
            <a:off x="151570" y="121598"/>
            <a:ext cx="4820550" cy="707886"/>
          </a:xfrm>
          <a:prstGeom prst="rect">
            <a:avLst/>
          </a:prstGeom>
          <a:noFill/>
        </p:spPr>
        <p:txBody>
          <a:bodyPr wrap="none" rtlCol="0">
            <a:spAutoFit/>
          </a:bodyPr>
          <a:lstStyle/>
          <a:p>
            <a:r>
              <a:rPr lang="en-US" altLang="zh-CN" sz="4000" dirty="0"/>
              <a:t>3</a:t>
            </a:r>
            <a:r>
              <a:rPr lang="zh-CN" altLang="en-US" sz="4000" dirty="0"/>
              <a:t>、</a:t>
            </a:r>
            <a:r>
              <a:rPr lang="en-US" altLang="zh-CN" sz="4000" dirty="0"/>
              <a:t> </a:t>
            </a:r>
            <a:r>
              <a:rPr lang="zh-CN" altLang="en-US" sz="4000" dirty="0"/>
              <a:t>量子体系</a:t>
            </a:r>
            <a:r>
              <a:rPr lang="en-US" altLang="zh-CN" sz="4000" dirty="0"/>
              <a:t>-</a:t>
            </a:r>
            <a:r>
              <a:rPr lang="zh-CN" altLang="en-US" sz="4000" dirty="0"/>
              <a:t>粗粒化</a:t>
            </a:r>
          </a:p>
        </p:txBody>
      </p:sp>
      <p:grpSp>
        <p:nvGrpSpPr>
          <p:cNvPr id="45" name="组合 44">
            <a:extLst>
              <a:ext uri="{FF2B5EF4-FFF2-40B4-BE49-F238E27FC236}">
                <a16:creationId xmlns:a16="http://schemas.microsoft.com/office/drawing/2014/main" id="{49E2A6AA-ED22-40C4-AB43-BFB480B7B74F}"/>
              </a:ext>
            </a:extLst>
          </p:cNvPr>
          <p:cNvGrpSpPr/>
          <p:nvPr/>
        </p:nvGrpSpPr>
        <p:grpSpPr>
          <a:xfrm>
            <a:off x="2103516" y="4343935"/>
            <a:ext cx="7416824" cy="1008112"/>
            <a:chOff x="251520" y="1340768"/>
            <a:chExt cx="7416824" cy="1008112"/>
          </a:xfrm>
        </p:grpSpPr>
        <p:sp>
          <p:nvSpPr>
            <p:cNvPr id="46" name="矩形 45">
              <a:extLst>
                <a:ext uri="{FF2B5EF4-FFF2-40B4-BE49-F238E27FC236}">
                  <a16:creationId xmlns:a16="http://schemas.microsoft.com/office/drawing/2014/main" id="{B6887313-C93B-4C5E-9EDC-C5271B72F280}"/>
                </a:ext>
              </a:extLst>
            </p:cNvPr>
            <p:cNvSpPr/>
            <p:nvPr/>
          </p:nvSpPr>
          <p:spPr>
            <a:xfrm>
              <a:off x="251520" y="1340768"/>
              <a:ext cx="7416824"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
              <a:extLst>
                <a:ext uri="{FF2B5EF4-FFF2-40B4-BE49-F238E27FC236}">
                  <a16:creationId xmlns:a16="http://schemas.microsoft.com/office/drawing/2014/main" id="{2777744F-3A0A-4678-BC4D-043E6BFE2281}"/>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4008" y="1399592"/>
              <a:ext cx="1872208" cy="949288"/>
            </a:xfrm>
            <a:prstGeom prst="rect">
              <a:avLst/>
            </a:prstGeom>
            <a:noFill/>
          </p:spPr>
        </p:pic>
        <p:sp>
          <p:nvSpPr>
            <p:cNvPr id="48" name="TextBox 9">
              <a:extLst>
                <a:ext uri="{FF2B5EF4-FFF2-40B4-BE49-F238E27FC236}">
                  <a16:creationId xmlns:a16="http://schemas.microsoft.com/office/drawing/2014/main" id="{41B1F964-1BF3-48CF-8AC9-4DF1C1DC945A}"/>
                </a:ext>
              </a:extLst>
            </p:cNvPr>
            <p:cNvSpPr txBox="1"/>
            <p:nvPr/>
          </p:nvSpPr>
          <p:spPr>
            <a:xfrm>
              <a:off x="395536" y="1556792"/>
              <a:ext cx="3804503" cy="523220"/>
            </a:xfrm>
            <a:prstGeom prst="rect">
              <a:avLst/>
            </a:prstGeom>
            <a:noFill/>
          </p:spPr>
          <p:txBody>
            <a:bodyPr wrap="none" rtlCol="0">
              <a:spAutoFit/>
            </a:bodyPr>
            <a:lstStyle/>
            <a:p>
              <a:r>
                <a:rPr lang="en-US" sz="2800" dirty="0"/>
                <a:t>Uncertainty relationship:</a:t>
              </a:r>
            </a:p>
          </p:txBody>
        </p:sp>
      </p:grpSp>
      <p:sp>
        <p:nvSpPr>
          <p:cNvPr id="49" name="TextBox 11">
            <a:extLst>
              <a:ext uri="{FF2B5EF4-FFF2-40B4-BE49-F238E27FC236}">
                <a16:creationId xmlns:a16="http://schemas.microsoft.com/office/drawing/2014/main" id="{34E3BFC4-DA97-4A45-9095-F1534FA062BE}"/>
              </a:ext>
            </a:extLst>
          </p:cNvPr>
          <p:cNvSpPr txBox="1"/>
          <p:nvPr/>
        </p:nvSpPr>
        <p:spPr>
          <a:xfrm>
            <a:off x="641813" y="3161649"/>
            <a:ext cx="11269138" cy="1077218"/>
          </a:xfrm>
          <a:prstGeom prst="rect">
            <a:avLst/>
          </a:prstGeom>
          <a:noFill/>
        </p:spPr>
        <p:txBody>
          <a:bodyPr wrap="square" rtlCol="0">
            <a:spAutoFit/>
          </a:bodyPr>
          <a:lstStyle/>
          <a:p>
            <a:r>
              <a:rPr lang="zh-CN" altLang="en-US" sz="3200" b="1" dirty="0">
                <a:solidFill>
                  <a:srgbClr val="FF0000"/>
                </a:solidFill>
              </a:rPr>
              <a:t>中能重离子碰撞中核子的输运特点更像经典输运，粒子的位置和动量能够分辨，无法直接用薛定谔方程求解。</a:t>
            </a:r>
            <a:endParaRPr lang="en-US" altLang="zh-CN" sz="3200" b="1" dirty="0">
              <a:solidFill>
                <a:srgbClr val="FF0000"/>
              </a:solidFill>
            </a:endParaRPr>
          </a:p>
        </p:txBody>
      </p:sp>
      <p:sp>
        <p:nvSpPr>
          <p:cNvPr id="11" name="文本框 10">
            <a:extLst>
              <a:ext uri="{FF2B5EF4-FFF2-40B4-BE49-F238E27FC236}">
                <a16:creationId xmlns:a16="http://schemas.microsoft.com/office/drawing/2014/main" id="{6EFD652B-3B4C-4242-9513-37EF0902D6BC}"/>
              </a:ext>
            </a:extLst>
          </p:cNvPr>
          <p:cNvSpPr txBox="1"/>
          <p:nvPr/>
        </p:nvSpPr>
        <p:spPr>
          <a:xfrm>
            <a:off x="1049397" y="5410871"/>
            <a:ext cx="9745274" cy="584775"/>
          </a:xfrm>
          <a:prstGeom prst="rect">
            <a:avLst/>
          </a:prstGeom>
          <a:noFill/>
        </p:spPr>
        <p:txBody>
          <a:bodyPr wrap="square">
            <a:spAutoFit/>
          </a:bodyPr>
          <a:lstStyle/>
          <a:p>
            <a:r>
              <a:rPr lang="zh-CN" altLang="en-US" sz="3200" b="1" dirty="0">
                <a:solidFill>
                  <a:srgbClr val="FF0000"/>
                </a:solidFill>
              </a:rPr>
              <a:t>因为波动方程中我们无法同时描写粒子的位置和动量</a:t>
            </a:r>
            <a:endParaRPr lang="en-US" altLang="zh-CN" sz="3200" b="1" dirty="0">
              <a:solidFill>
                <a:srgbClr val="FF0000"/>
              </a:solidFill>
            </a:endParaRPr>
          </a:p>
        </p:txBody>
      </p:sp>
    </p:spTree>
    <p:extLst>
      <p:ext uri="{BB962C8B-B14F-4D97-AF65-F5344CB8AC3E}">
        <p14:creationId xmlns:p14="http://schemas.microsoft.com/office/powerpoint/2010/main" val="3003255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A33B461D-1DC6-4ED9-B73F-93AF50435AF4}"/>
              </a:ext>
            </a:extLst>
          </p:cNvPr>
          <p:cNvSpPr txBox="1"/>
          <p:nvPr/>
        </p:nvSpPr>
        <p:spPr>
          <a:xfrm>
            <a:off x="472732" y="163666"/>
            <a:ext cx="11545780" cy="954107"/>
          </a:xfrm>
          <a:prstGeom prst="rect">
            <a:avLst/>
          </a:prstGeom>
          <a:noFill/>
        </p:spPr>
        <p:txBody>
          <a:bodyPr wrap="square" rtlCol="0">
            <a:spAutoFit/>
          </a:bodyPr>
          <a:lstStyle/>
          <a:p>
            <a:r>
              <a:rPr lang="en-US" sz="2800" dirty="0"/>
              <a:t>Using the </a:t>
            </a:r>
            <a:r>
              <a:rPr lang="en-US" sz="2800" b="1" dirty="0">
                <a:solidFill>
                  <a:srgbClr val="0000FF"/>
                </a:solidFill>
              </a:rPr>
              <a:t>Wigner transformation </a:t>
            </a:r>
            <a:r>
              <a:rPr lang="en-US" sz="2800" dirty="0"/>
              <a:t>to give the </a:t>
            </a:r>
            <a:r>
              <a:rPr lang="en-US" sz="2800" dirty="0">
                <a:solidFill>
                  <a:srgbClr val="FF0000"/>
                </a:solidFill>
                <a:latin typeface="Times New Roman" pitchFamily="18" charset="0"/>
                <a:cs typeface="Times New Roman" pitchFamily="18" charset="0"/>
              </a:rPr>
              <a:t>simultaneous probability distribution </a:t>
            </a:r>
            <a:r>
              <a:rPr lang="en-US" sz="2800" dirty="0"/>
              <a:t>at {</a:t>
            </a:r>
            <a:r>
              <a:rPr lang="en-US" sz="2800" dirty="0" err="1"/>
              <a:t>x_i</a:t>
            </a:r>
            <a:r>
              <a:rPr lang="en-US" sz="2800" dirty="0"/>
              <a:t>} and {</a:t>
            </a:r>
            <a:r>
              <a:rPr lang="en-US" sz="2800" dirty="0" err="1"/>
              <a:t>p_i</a:t>
            </a:r>
            <a:r>
              <a:rPr lang="en-US" sz="2800" dirty="0"/>
              <a:t>}, </a:t>
            </a:r>
          </a:p>
        </p:txBody>
      </p:sp>
      <p:pic>
        <p:nvPicPr>
          <p:cNvPr id="3" name="Picture 3">
            <a:extLst>
              <a:ext uri="{FF2B5EF4-FFF2-40B4-BE49-F238E27FC236}">
                <a16:creationId xmlns:a16="http://schemas.microsoft.com/office/drawing/2014/main" id="{942A38CE-9A8A-459D-90AB-01E4F1A55EE5}"/>
              </a:ext>
            </a:extLst>
          </p:cNvPr>
          <p:cNvPicPr>
            <a:picLocks noChangeAspect="1" noChangeArrowheads="1"/>
          </p:cNvPicPr>
          <p:nvPr/>
        </p:nvPicPr>
        <p:blipFill>
          <a:blip r:embed="rId3" cstate="print"/>
          <a:srcRect/>
          <a:stretch>
            <a:fillRect/>
          </a:stretch>
        </p:blipFill>
        <p:spPr bwMode="auto">
          <a:xfrm>
            <a:off x="1820439" y="1318326"/>
            <a:ext cx="8105775" cy="1143000"/>
          </a:xfrm>
          <a:prstGeom prst="rect">
            <a:avLst/>
          </a:prstGeom>
          <a:noFill/>
          <a:ln w="9525">
            <a:noFill/>
            <a:miter lim="800000"/>
            <a:headEnd/>
            <a:tailEnd/>
          </a:ln>
        </p:spPr>
      </p:pic>
      <p:pic>
        <p:nvPicPr>
          <p:cNvPr id="4" name="Picture 4">
            <a:extLst>
              <a:ext uri="{FF2B5EF4-FFF2-40B4-BE49-F238E27FC236}">
                <a16:creationId xmlns:a16="http://schemas.microsoft.com/office/drawing/2014/main" id="{EC378827-ADDA-4B6A-A9B0-5E66F2027C06}"/>
              </a:ext>
            </a:extLst>
          </p:cNvPr>
          <p:cNvPicPr>
            <a:picLocks noChangeAspect="1" noChangeArrowheads="1"/>
          </p:cNvPicPr>
          <p:nvPr/>
        </p:nvPicPr>
        <p:blipFill>
          <a:blip r:embed="rId4" cstate="print"/>
          <a:srcRect/>
          <a:stretch>
            <a:fillRect/>
          </a:stretch>
        </p:blipFill>
        <p:spPr bwMode="auto">
          <a:xfrm>
            <a:off x="2388238" y="3115994"/>
            <a:ext cx="7372350" cy="1266825"/>
          </a:xfrm>
          <a:prstGeom prst="rect">
            <a:avLst/>
          </a:prstGeom>
          <a:noFill/>
          <a:ln w="9525">
            <a:solidFill>
              <a:srgbClr val="FF0000"/>
            </a:solidFill>
            <a:miter lim="800000"/>
            <a:headEnd/>
            <a:tailEnd/>
          </a:ln>
        </p:spPr>
      </p:pic>
      <p:sp>
        <p:nvSpPr>
          <p:cNvPr id="5" name="TextBox 8">
            <a:extLst>
              <a:ext uri="{FF2B5EF4-FFF2-40B4-BE49-F238E27FC236}">
                <a16:creationId xmlns:a16="http://schemas.microsoft.com/office/drawing/2014/main" id="{33044378-9B3B-4BB7-B480-5AE3ED5A81F1}"/>
              </a:ext>
            </a:extLst>
          </p:cNvPr>
          <p:cNvSpPr txBox="1"/>
          <p:nvPr/>
        </p:nvSpPr>
        <p:spPr>
          <a:xfrm>
            <a:off x="789688" y="2515331"/>
            <a:ext cx="10167279" cy="400110"/>
          </a:xfrm>
          <a:prstGeom prst="rect">
            <a:avLst/>
          </a:prstGeom>
          <a:noFill/>
        </p:spPr>
        <p:txBody>
          <a:bodyPr wrap="square" rtlCol="0">
            <a:spAutoFit/>
          </a:bodyPr>
          <a:lstStyle/>
          <a:p>
            <a:r>
              <a:rPr lang="en-US" sz="2000" dirty="0"/>
              <a:t>Expectation value of operator </a:t>
            </a:r>
            <a:r>
              <a:rPr lang="en-US" sz="2000" i="1" dirty="0"/>
              <a:t>O </a:t>
            </a:r>
            <a:r>
              <a:rPr lang="en-US" sz="2000" dirty="0"/>
              <a:t>obtained with</a:t>
            </a:r>
            <a:r>
              <a:rPr lang="en-US" sz="2000" i="1" dirty="0"/>
              <a:t> f </a:t>
            </a:r>
            <a:r>
              <a:rPr lang="en-US" sz="2000" dirty="0"/>
              <a:t>is exactly same as that from wave function.</a:t>
            </a:r>
          </a:p>
        </p:txBody>
      </p:sp>
      <p:sp>
        <p:nvSpPr>
          <p:cNvPr id="11" name="矩形 10">
            <a:extLst>
              <a:ext uri="{FF2B5EF4-FFF2-40B4-BE49-F238E27FC236}">
                <a16:creationId xmlns:a16="http://schemas.microsoft.com/office/drawing/2014/main" id="{1CE794F4-E440-4C23-A48B-DFC0AA4C4DAD}"/>
              </a:ext>
            </a:extLst>
          </p:cNvPr>
          <p:cNvSpPr/>
          <p:nvPr/>
        </p:nvSpPr>
        <p:spPr>
          <a:xfrm>
            <a:off x="7315434" y="802446"/>
            <a:ext cx="4046249" cy="369332"/>
          </a:xfrm>
          <a:prstGeom prst="rect">
            <a:avLst/>
          </a:prstGeom>
        </p:spPr>
        <p:txBody>
          <a:bodyPr wrap="square">
            <a:spAutoFit/>
          </a:bodyPr>
          <a:lstStyle/>
          <a:p>
            <a:r>
              <a:rPr lang="en-US" altLang="zh-CN" dirty="0"/>
              <a:t>E. P. Wigner, Phys. Rev. 40(5), 749 (1932)</a:t>
            </a:r>
            <a:endParaRPr lang="zh-CN" altLang="en-US" dirty="0"/>
          </a:p>
        </p:txBody>
      </p:sp>
    </p:spTree>
    <p:extLst>
      <p:ext uri="{BB962C8B-B14F-4D97-AF65-F5344CB8AC3E}">
        <p14:creationId xmlns:p14="http://schemas.microsoft.com/office/powerpoint/2010/main" val="262651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504963" y="894051"/>
            <a:ext cx="7867216" cy="487529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567973" y="5898687"/>
            <a:ext cx="10171945" cy="779383"/>
          </a:xfrm>
          <a:prstGeom prst="rect">
            <a:avLst/>
          </a:prstGeom>
          <a:noFill/>
          <a:ln w="9525">
            <a:noFill/>
            <a:miter lim="800000"/>
            <a:headEnd/>
            <a:tailEnd/>
          </a:ln>
        </p:spPr>
      </p:pic>
      <p:sp>
        <p:nvSpPr>
          <p:cNvPr id="4" name="TextBox 3"/>
          <p:cNvSpPr txBox="1"/>
          <p:nvPr/>
        </p:nvSpPr>
        <p:spPr>
          <a:xfrm>
            <a:off x="173460" y="179930"/>
            <a:ext cx="8198719" cy="584775"/>
          </a:xfrm>
          <a:prstGeom prst="rect">
            <a:avLst/>
          </a:prstGeom>
          <a:noFill/>
        </p:spPr>
        <p:txBody>
          <a:bodyPr wrap="none" rtlCol="0">
            <a:spAutoFit/>
          </a:bodyPr>
          <a:lstStyle/>
          <a:p>
            <a:r>
              <a:rPr lang="en-US" sz="3200" dirty="0">
                <a:solidFill>
                  <a:srgbClr val="FF0000"/>
                </a:solidFill>
              </a:rPr>
              <a:t>Equation of motion for </a:t>
            </a:r>
            <a:r>
              <a:rPr lang="en-US" sz="3200" dirty="0" err="1">
                <a:solidFill>
                  <a:srgbClr val="FF0000"/>
                </a:solidFill>
              </a:rPr>
              <a:t>f_N</a:t>
            </a:r>
            <a:r>
              <a:rPr lang="en-US" sz="3200" dirty="0">
                <a:solidFill>
                  <a:srgbClr val="FF0000"/>
                </a:solidFill>
              </a:rPr>
              <a:t>, in semi-classical </a:t>
            </a:r>
            <a:r>
              <a:rPr lang="en-US" sz="3200" dirty="0" err="1">
                <a:solidFill>
                  <a:srgbClr val="FF0000"/>
                </a:solidFill>
              </a:rPr>
              <a:t>pic</a:t>
            </a:r>
            <a:r>
              <a:rPr lang="en-US" sz="3200" dirty="0">
                <a:solidFill>
                  <a:srgbClr val="FF0000"/>
                </a:solidFill>
              </a:rPr>
              <a:t>.</a:t>
            </a:r>
          </a:p>
        </p:txBody>
      </p:sp>
      <p:sp>
        <p:nvSpPr>
          <p:cNvPr id="5" name="TextBox 4"/>
          <p:cNvSpPr txBox="1"/>
          <p:nvPr/>
        </p:nvSpPr>
        <p:spPr>
          <a:xfrm>
            <a:off x="9240985" y="5714021"/>
            <a:ext cx="2372765" cy="369332"/>
          </a:xfrm>
          <a:prstGeom prst="rect">
            <a:avLst/>
          </a:prstGeom>
          <a:noFill/>
        </p:spPr>
        <p:txBody>
          <a:bodyPr wrap="none" rtlCol="0">
            <a:spAutoFit/>
          </a:bodyPr>
          <a:lstStyle/>
          <a:p>
            <a:r>
              <a:rPr lang="en-US" b="1" dirty="0">
                <a:solidFill>
                  <a:srgbClr val="0070C0"/>
                </a:solidFill>
              </a:rPr>
              <a:t>\lambda =1, 3, 5, 7,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775521" y="1772816"/>
            <a:ext cx="7762875" cy="6858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1524000" y="2492897"/>
            <a:ext cx="9144000" cy="700621"/>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1919536" y="404664"/>
            <a:ext cx="3467100" cy="285750"/>
          </a:xfrm>
          <a:prstGeom prst="rect">
            <a:avLst/>
          </a:prstGeom>
          <a:noFill/>
          <a:ln w="9525">
            <a:noFill/>
            <a:miter lim="800000"/>
            <a:headEnd/>
            <a:tailEnd/>
          </a:ln>
        </p:spPr>
      </p:pic>
      <p:sp>
        <p:nvSpPr>
          <p:cNvPr id="8" name="TextBox 7"/>
          <p:cNvSpPr txBox="1"/>
          <p:nvPr/>
        </p:nvSpPr>
        <p:spPr>
          <a:xfrm>
            <a:off x="5735960" y="404664"/>
            <a:ext cx="2837636" cy="369332"/>
          </a:xfrm>
          <a:prstGeom prst="rect">
            <a:avLst/>
          </a:prstGeom>
          <a:noFill/>
        </p:spPr>
        <p:txBody>
          <a:bodyPr wrap="none" rtlCol="0">
            <a:spAutoFit/>
          </a:bodyPr>
          <a:lstStyle/>
          <a:p>
            <a:r>
              <a:rPr lang="en-US" dirty="0"/>
              <a:t>and, \lambda =</a:t>
            </a:r>
            <a:r>
              <a:rPr lang="en-US" dirty="0">
                <a:solidFill>
                  <a:srgbClr val="FF0000"/>
                </a:solidFill>
              </a:rPr>
              <a:t>1</a:t>
            </a:r>
            <a:r>
              <a:rPr lang="en-US" dirty="0"/>
              <a:t>, 3, 5, 7, ……</a:t>
            </a:r>
          </a:p>
        </p:txBody>
      </p:sp>
      <p:pic>
        <p:nvPicPr>
          <p:cNvPr id="9" name="Picture 5"/>
          <p:cNvPicPr>
            <a:picLocks noChangeAspect="1" noChangeArrowheads="1"/>
          </p:cNvPicPr>
          <p:nvPr/>
        </p:nvPicPr>
        <p:blipFill>
          <a:blip r:embed="rId4" cstate="print"/>
          <a:srcRect/>
          <a:stretch>
            <a:fillRect/>
          </a:stretch>
        </p:blipFill>
        <p:spPr bwMode="auto">
          <a:xfrm>
            <a:off x="4727848" y="3429000"/>
            <a:ext cx="3467100" cy="285750"/>
          </a:xfrm>
          <a:prstGeom prst="rect">
            <a:avLst/>
          </a:prstGeom>
          <a:noFill/>
          <a:ln w="9525">
            <a:noFill/>
            <a:miter lim="800000"/>
            <a:headEnd/>
            <a:tailEnd/>
          </a:ln>
        </p:spPr>
      </p:pic>
      <p:sp>
        <p:nvSpPr>
          <p:cNvPr id="10" name="TextBox 9"/>
          <p:cNvSpPr txBox="1"/>
          <p:nvPr/>
        </p:nvSpPr>
        <p:spPr>
          <a:xfrm>
            <a:off x="1524000" y="3284984"/>
            <a:ext cx="2143536" cy="369332"/>
          </a:xfrm>
          <a:prstGeom prst="rect">
            <a:avLst/>
          </a:prstGeom>
          <a:noFill/>
        </p:spPr>
        <p:txBody>
          <a:bodyPr wrap="none" rtlCol="0">
            <a:spAutoFit/>
          </a:bodyPr>
          <a:lstStyle/>
          <a:p>
            <a:r>
              <a:rPr lang="en-US" b="1" dirty="0">
                <a:solidFill>
                  <a:srgbClr val="0070C0"/>
                </a:solidFill>
              </a:rPr>
              <a:t>\lambda =3, 5, 7, …..</a:t>
            </a:r>
          </a:p>
        </p:txBody>
      </p:sp>
      <p:sp>
        <p:nvSpPr>
          <p:cNvPr id="11" name="TextBox 10"/>
          <p:cNvSpPr txBox="1"/>
          <p:nvPr/>
        </p:nvSpPr>
        <p:spPr>
          <a:xfrm>
            <a:off x="1703513" y="4077072"/>
            <a:ext cx="8729499" cy="707886"/>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In above equation, V(R_1, R_2, …, R_N) is the mean field part, and right hand is treated as the NN collision part</a:t>
            </a:r>
          </a:p>
        </p:txBody>
      </p:sp>
      <p:cxnSp>
        <p:nvCxnSpPr>
          <p:cNvPr id="14" name="直接箭头连接符 13"/>
          <p:cNvCxnSpPr/>
          <p:nvPr/>
        </p:nvCxnSpPr>
        <p:spPr>
          <a:xfrm flipH="1">
            <a:off x="5375920" y="692696"/>
            <a:ext cx="1872208" cy="11521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935760" y="2276872"/>
            <a:ext cx="2952328" cy="72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298"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5297"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67608" y="4797152"/>
            <a:ext cx="6995120" cy="874390"/>
          </a:xfrm>
          <a:prstGeom prst="rect">
            <a:avLst/>
          </a:prstGeom>
          <a:noFill/>
        </p:spPr>
      </p:pic>
      <p:sp>
        <p:nvSpPr>
          <p:cNvPr id="55299" name="Rectangle 3"/>
          <p:cNvSpPr>
            <a:spLocks noChangeArrowheads="1"/>
          </p:cNvSpPr>
          <p:nvPr/>
        </p:nvSpPr>
        <p:spPr bwMode="auto">
          <a:xfrm>
            <a:off x="1524001" y="7868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19" name="TextBox 18"/>
          <p:cNvSpPr txBox="1"/>
          <p:nvPr/>
        </p:nvSpPr>
        <p:spPr>
          <a:xfrm>
            <a:off x="3842320" y="6237313"/>
            <a:ext cx="3117777" cy="584775"/>
          </a:xfrm>
          <a:prstGeom prst="rect">
            <a:avLst/>
          </a:prstGeom>
          <a:noFill/>
        </p:spPr>
        <p:txBody>
          <a:bodyPr wrap="none" rtlCol="0">
            <a:spAutoFit/>
          </a:bodyPr>
          <a:lstStyle/>
          <a:p>
            <a:r>
              <a:rPr lang="en-US" sz="3200" dirty="0" err="1"/>
              <a:t>Vlasov</a:t>
            </a:r>
            <a:r>
              <a:rPr lang="en-US" sz="3200" dirty="0"/>
              <a:t>  + Cascade</a:t>
            </a:r>
          </a:p>
        </p:txBody>
      </p:sp>
      <p:sp>
        <p:nvSpPr>
          <p:cNvPr id="55301" name="Rectangle 5"/>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5302" name="Picture 6"/>
          <p:cNvPicPr>
            <a:picLocks noChangeAspect="1" noChangeArrowheads="1"/>
          </p:cNvPicPr>
          <p:nvPr/>
        </p:nvPicPr>
        <p:blipFill>
          <a:blip r:embed="rId6" cstate="print"/>
          <a:srcRect/>
          <a:stretch>
            <a:fillRect/>
          </a:stretch>
        </p:blipFill>
        <p:spPr bwMode="auto">
          <a:xfrm>
            <a:off x="6960097" y="5589241"/>
            <a:ext cx="3248025" cy="6191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E178C84-830A-4F89-9972-B5EC08358E4B}"/>
              </a:ext>
            </a:extLst>
          </p:cNvPr>
          <p:cNvSpPr txBox="1"/>
          <p:nvPr/>
        </p:nvSpPr>
        <p:spPr>
          <a:xfrm>
            <a:off x="312927" y="166715"/>
            <a:ext cx="11283216" cy="584775"/>
          </a:xfrm>
          <a:prstGeom prst="rect">
            <a:avLst/>
          </a:prstGeom>
          <a:noFill/>
        </p:spPr>
        <p:txBody>
          <a:bodyPr wrap="square">
            <a:spAutoFit/>
          </a:bodyPr>
          <a:lstStyle/>
          <a:p>
            <a:r>
              <a:rPr lang="en-US" altLang="zh-CN" sz="3200" dirty="0">
                <a:solidFill>
                  <a:schemeClr val="accent1">
                    <a:lumMod val="75000"/>
                  </a:schemeClr>
                </a:solidFill>
              </a:rPr>
              <a:t>4</a:t>
            </a:r>
            <a:r>
              <a:rPr lang="zh-CN" altLang="en-US" sz="3200" dirty="0">
                <a:solidFill>
                  <a:schemeClr val="accent1">
                    <a:lumMod val="75000"/>
                  </a:schemeClr>
                </a:solidFill>
              </a:rPr>
              <a:t>、闭合时间回路格林函数</a:t>
            </a:r>
            <a:endParaRPr lang="en-US" altLang="zh-CN" sz="3200" dirty="0">
              <a:solidFill>
                <a:schemeClr val="accent1">
                  <a:lumMod val="75000"/>
                </a:schemeClr>
              </a:solidFill>
            </a:endParaRPr>
          </a:p>
        </p:txBody>
      </p:sp>
      <p:pic>
        <p:nvPicPr>
          <p:cNvPr id="5" name="图片 4">
            <a:extLst>
              <a:ext uri="{FF2B5EF4-FFF2-40B4-BE49-F238E27FC236}">
                <a16:creationId xmlns:a16="http://schemas.microsoft.com/office/drawing/2014/main" id="{B2BD4800-D53C-404B-903D-DDFEE0712442}"/>
              </a:ext>
            </a:extLst>
          </p:cNvPr>
          <p:cNvPicPr>
            <a:picLocks noChangeAspect="1"/>
          </p:cNvPicPr>
          <p:nvPr/>
        </p:nvPicPr>
        <p:blipFill>
          <a:blip r:embed="rId2"/>
          <a:stretch>
            <a:fillRect/>
          </a:stretch>
        </p:blipFill>
        <p:spPr>
          <a:xfrm>
            <a:off x="2382750" y="3184714"/>
            <a:ext cx="4101058" cy="808381"/>
          </a:xfrm>
          <a:prstGeom prst="rect">
            <a:avLst/>
          </a:prstGeom>
        </p:spPr>
      </p:pic>
      <p:sp>
        <p:nvSpPr>
          <p:cNvPr id="6" name="文本框 5">
            <a:extLst>
              <a:ext uri="{FF2B5EF4-FFF2-40B4-BE49-F238E27FC236}">
                <a16:creationId xmlns:a16="http://schemas.microsoft.com/office/drawing/2014/main" id="{E07A37F7-FF57-440D-A100-E30DAC1FB552}"/>
              </a:ext>
            </a:extLst>
          </p:cNvPr>
          <p:cNvSpPr txBox="1"/>
          <p:nvPr/>
        </p:nvSpPr>
        <p:spPr>
          <a:xfrm>
            <a:off x="1260992" y="2734320"/>
            <a:ext cx="2339102" cy="461665"/>
          </a:xfrm>
          <a:prstGeom prst="rect">
            <a:avLst/>
          </a:prstGeom>
          <a:noFill/>
        </p:spPr>
        <p:txBody>
          <a:bodyPr wrap="none" rtlCol="0">
            <a:spAutoFit/>
          </a:bodyPr>
          <a:lstStyle/>
          <a:p>
            <a:r>
              <a:rPr lang="zh-CN" altLang="en-US" sz="2400" dirty="0"/>
              <a:t>在海森堡表项中</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23FF4CA7-3606-4F70-AEC5-86E487A82696}"/>
                  </a:ext>
                </a:extLst>
              </p:cNvPr>
              <p:cNvSpPr txBox="1"/>
              <p:nvPr/>
            </p:nvSpPr>
            <p:spPr>
              <a:xfrm>
                <a:off x="1260992" y="1263581"/>
                <a:ext cx="9193602" cy="830997"/>
              </a:xfrm>
              <a:prstGeom prst="rect">
                <a:avLst/>
              </a:prstGeom>
              <a:noFill/>
            </p:spPr>
            <p:txBody>
              <a:bodyPr wrap="square" rtlCol="0">
                <a:spAutoFit/>
              </a:bodyPr>
              <a:lstStyle/>
              <a:p>
                <a:r>
                  <a:rPr lang="zh-CN" altLang="en-US" sz="2400" dirty="0"/>
                  <a:t>         重离子碰撞输运模型中，经常计算的是集体流、粒子能谱等各种</a:t>
                </a:r>
                <a:r>
                  <a:rPr lang="zh-CN" altLang="en-US" sz="2400" dirty="0">
                    <a:solidFill>
                      <a:srgbClr val="FF0000"/>
                    </a:solidFill>
                  </a:rPr>
                  <a:t>物理量随时间的演化</a:t>
                </a:r>
                <a:r>
                  <a:rPr lang="zh-CN" altLang="en-US" sz="2400" dirty="0"/>
                  <a:t>，这就意味着我们</a:t>
                </a:r>
                <a14:m>
                  <m:oMath xmlns:m="http://schemas.openxmlformats.org/officeDocument/2006/math">
                    <m:r>
                      <a:rPr lang="zh-CN" altLang="en-US" sz="2400" b="0" i="1" dirty="0" smtClean="0">
                        <a:latin typeface="Cambria Math" panose="02040503050406030204" pitchFamily="18" charset="0"/>
                      </a:rPr>
                      <m:t>希望</m:t>
                    </m:r>
                    <m:r>
                      <a:rPr lang="zh-CN" altLang="en-US" sz="2400" i="1" dirty="0">
                        <a:latin typeface="Cambria Math" panose="02040503050406030204" pitchFamily="18" charset="0"/>
                      </a:rPr>
                      <m:t>研究</m:t>
                    </m:r>
                    <m:r>
                      <a:rPr lang="en-US" altLang="zh-CN" sz="2400" b="0" i="1" smtClean="0">
                        <a:solidFill>
                          <a:srgbClr val="FF0000"/>
                        </a:solidFill>
                        <a:latin typeface="Cambria Math" panose="02040503050406030204" pitchFamily="18" charset="0"/>
                      </a:rPr>
                      <m:t>&lt;</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𝑂</m:t>
                        </m:r>
                      </m:e>
                      <m:sub>
                        <m:r>
                          <a:rPr lang="en-US" altLang="zh-CN" sz="2400" b="0" i="1" smtClean="0">
                            <a:solidFill>
                              <a:srgbClr val="FF0000"/>
                            </a:solidFill>
                            <a:latin typeface="Cambria Math" panose="02040503050406030204" pitchFamily="18" charset="0"/>
                          </a:rPr>
                          <m:t>𝐻</m:t>
                        </m:r>
                      </m:sub>
                    </m:sSub>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𝑡</m:t>
                    </m:r>
                    <m:r>
                      <a:rPr lang="en-US" altLang="zh-CN" sz="2400" b="0" i="1" smtClean="0">
                        <a:solidFill>
                          <a:srgbClr val="FF0000"/>
                        </a:solidFill>
                        <a:latin typeface="Cambria Math" panose="02040503050406030204" pitchFamily="18" charset="0"/>
                      </a:rPr>
                      <m:t>)&gt;</m:t>
                    </m:r>
                  </m:oMath>
                </a14:m>
                <a:endParaRPr lang="zh-CN" altLang="en-US" sz="2400" dirty="0"/>
              </a:p>
            </p:txBody>
          </p:sp>
        </mc:Choice>
        <mc:Fallback xmlns="">
          <p:sp>
            <p:nvSpPr>
              <p:cNvPr id="9" name="文本框 8">
                <a:extLst>
                  <a:ext uri="{FF2B5EF4-FFF2-40B4-BE49-F238E27FC236}">
                    <a16:creationId xmlns:a16="http://schemas.microsoft.com/office/drawing/2014/main" id="{23FF4CA7-3606-4F70-AEC5-86E487A82696}"/>
                  </a:ext>
                </a:extLst>
              </p:cNvPr>
              <p:cNvSpPr txBox="1">
                <a:spLocks noRot="1" noChangeAspect="1" noMove="1" noResize="1" noEditPoints="1" noAdjustHandles="1" noChangeArrowheads="1" noChangeShapeType="1" noTextEdit="1"/>
              </p:cNvSpPr>
              <p:nvPr/>
            </p:nvSpPr>
            <p:spPr>
              <a:xfrm>
                <a:off x="1260992" y="1263581"/>
                <a:ext cx="9193602" cy="830997"/>
              </a:xfrm>
              <a:prstGeom prst="rect">
                <a:avLst/>
              </a:prstGeom>
              <a:blipFill>
                <a:blip r:embed="rId3"/>
                <a:stretch>
                  <a:fillRect l="-1061" t="-5109" b="-16058"/>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6110ECD1-3B15-4A9F-9CA1-8596A5A5CC3B}"/>
              </a:ext>
            </a:extLst>
          </p:cNvPr>
          <p:cNvSpPr txBox="1"/>
          <p:nvPr/>
        </p:nvSpPr>
        <p:spPr>
          <a:xfrm>
            <a:off x="7244874" y="3762759"/>
            <a:ext cx="3917483" cy="646331"/>
          </a:xfrm>
          <a:prstGeom prst="rect">
            <a:avLst/>
          </a:prstGeom>
          <a:noFill/>
        </p:spPr>
        <p:txBody>
          <a:bodyPr wrap="square" rtlCol="0">
            <a:spAutoFit/>
          </a:bodyPr>
          <a:lstStyle/>
          <a:p>
            <a:pPr algn="just"/>
            <a:r>
              <a:rPr lang="en-US" altLang="zh-CN" dirty="0"/>
              <a:t>G.J. Mao, RELATIVISTIC MICROSCOPIC QUANTUM TRANSPORT EQUATION,  </a:t>
            </a:r>
            <a:endParaRPr lang="zh-CN" altLang="en-US" dirty="0"/>
          </a:p>
        </p:txBody>
      </p:sp>
      <p:pic>
        <p:nvPicPr>
          <p:cNvPr id="19" name="图片 18">
            <a:extLst>
              <a:ext uri="{FF2B5EF4-FFF2-40B4-BE49-F238E27FC236}">
                <a16:creationId xmlns:a16="http://schemas.microsoft.com/office/drawing/2014/main" id="{0604EC70-E5B9-409E-BFDD-AA3F6459AC1C}"/>
              </a:ext>
            </a:extLst>
          </p:cNvPr>
          <p:cNvPicPr>
            <a:picLocks noChangeAspect="1"/>
          </p:cNvPicPr>
          <p:nvPr/>
        </p:nvPicPr>
        <p:blipFill>
          <a:blip r:embed="rId4"/>
          <a:stretch>
            <a:fillRect/>
          </a:stretch>
        </p:blipFill>
        <p:spPr>
          <a:xfrm>
            <a:off x="7372212" y="4621145"/>
            <a:ext cx="4101058" cy="1652898"/>
          </a:xfrm>
          <a:prstGeom prst="rect">
            <a:avLst/>
          </a:prstGeom>
        </p:spPr>
      </p:pic>
      <p:pic>
        <p:nvPicPr>
          <p:cNvPr id="21" name="图片 20">
            <a:extLst>
              <a:ext uri="{FF2B5EF4-FFF2-40B4-BE49-F238E27FC236}">
                <a16:creationId xmlns:a16="http://schemas.microsoft.com/office/drawing/2014/main" id="{D683F428-4E55-425B-B172-A89988F404C9}"/>
              </a:ext>
            </a:extLst>
          </p:cNvPr>
          <p:cNvPicPr>
            <a:picLocks noChangeAspect="1"/>
          </p:cNvPicPr>
          <p:nvPr/>
        </p:nvPicPr>
        <p:blipFill>
          <a:blip r:embed="rId5"/>
          <a:stretch>
            <a:fillRect/>
          </a:stretch>
        </p:blipFill>
        <p:spPr>
          <a:xfrm>
            <a:off x="2486088" y="4621145"/>
            <a:ext cx="3997720" cy="698788"/>
          </a:xfrm>
          <a:prstGeom prst="rect">
            <a:avLst/>
          </a:prstGeom>
        </p:spPr>
      </p:pic>
      <p:pic>
        <p:nvPicPr>
          <p:cNvPr id="23" name="图片 22">
            <a:extLst>
              <a:ext uri="{FF2B5EF4-FFF2-40B4-BE49-F238E27FC236}">
                <a16:creationId xmlns:a16="http://schemas.microsoft.com/office/drawing/2014/main" id="{EA063965-E21D-4275-8644-2131AF056EF6}"/>
              </a:ext>
            </a:extLst>
          </p:cNvPr>
          <p:cNvPicPr>
            <a:picLocks noChangeAspect="1"/>
          </p:cNvPicPr>
          <p:nvPr/>
        </p:nvPicPr>
        <p:blipFill>
          <a:blip r:embed="rId6"/>
          <a:stretch>
            <a:fillRect/>
          </a:stretch>
        </p:blipFill>
        <p:spPr>
          <a:xfrm>
            <a:off x="2598586" y="5691100"/>
            <a:ext cx="3772724" cy="513766"/>
          </a:xfrm>
          <a:prstGeom prst="rect">
            <a:avLst/>
          </a:prstGeom>
        </p:spPr>
      </p:pic>
    </p:spTree>
    <p:extLst>
      <p:ext uri="{BB962C8B-B14F-4D97-AF65-F5344CB8AC3E}">
        <p14:creationId xmlns:p14="http://schemas.microsoft.com/office/powerpoint/2010/main" val="1762737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363EC46-D4D2-458F-B7E7-7F7BEB638DEF}"/>
              </a:ext>
            </a:extLst>
          </p:cNvPr>
          <p:cNvPicPr>
            <a:picLocks noChangeAspect="1"/>
          </p:cNvPicPr>
          <p:nvPr/>
        </p:nvPicPr>
        <p:blipFill>
          <a:blip r:embed="rId2"/>
          <a:stretch>
            <a:fillRect/>
          </a:stretch>
        </p:blipFill>
        <p:spPr>
          <a:xfrm>
            <a:off x="1849187" y="303408"/>
            <a:ext cx="7201057" cy="1496516"/>
          </a:xfrm>
          <a:prstGeom prst="rect">
            <a:avLst/>
          </a:prstGeom>
        </p:spPr>
      </p:pic>
      <p:sp>
        <p:nvSpPr>
          <p:cNvPr id="4" name="文本框 3">
            <a:extLst>
              <a:ext uri="{FF2B5EF4-FFF2-40B4-BE49-F238E27FC236}">
                <a16:creationId xmlns:a16="http://schemas.microsoft.com/office/drawing/2014/main" id="{4F29C089-F313-4B60-B76C-69881E17B428}"/>
              </a:ext>
            </a:extLst>
          </p:cNvPr>
          <p:cNvSpPr txBox="1"/>
          <p:nvPr/>
        </p:nvSpPr>
        <p:spPr>
          <a:xfrm>
            <a:off x="6747309" y="1347536"/>
            <a:ext cx="1630575" cy="369332"/>
          </a:xfrm>
          <a:prstGeom prst="rect">
            <a:avLst/>
          </a:prstGeom>
          <a:noFill/>
        </p:spPr>
        <p:txBody>
          <a:bodyPr wrap="none" rtlCol="0">
            <a:spAutoFit/>
          </a:bodyPr>
          <a:lstStyle/>
          <a:p>
            <a:r>
              <a:rPr lang="zh-CN" altLang="en-US" dirty="0"/>
              <a:t>闭合时间回路</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021DF63-445A-4068-BDCD-D2AD00614508}"/>
                  </a:ext>
                </a:extLst>
              </p:cNvPr>
              <p:cNvSpPr txBox="1"/>
              <p:nvPr/>
            </p:nvSpPr>
            <p:spPr>
              <a:xfrm>
                <a:off x="385010" y="2392402"/>
                <a:ext cx="9211561" cy="537583"/>
              </a:xfrm>
              <a:prstGeom prst="rect">
                <a:avLst/>
              </a:prstGeom>
              <a:noFill/>
            </p:spPr>
            <p:txBody>
              <a:bodyPr wrap="none" rtlCol="0">
                <a:spAutoFit/>
              </a:bodyPr>
              <a:lstStyle/>
              <a:p>
                <a:r>
                  <a:rPr lang="zh-CN" altLang="en-US" sz="2800" dirty="0"/>
                  <a:t>如果要推导重离子输运方程，如何</a:t>
                </a:r>
                <a14:m>
                  <m:oMath xmlns:m="http://schemas.openxmlformats.org/officeDocument/2006/math">
                    <m:r>
                      <a:rPr lang="zh-CN" altLang="en-US" sz="2800" b="0" i="1" dirty="0">
                        <a:latin typeface="Cambria Math" panose="02040503050406030204" pitchFamily="18" charset="0"/>
                      </a:rPr>
                      <m:t>选取</m:t>
                    </m:r>
                    <m:sSub>
                      <m:sSubPr>
                        <m:ctrlPr>
                          <a:rPr lang="en-US" altLang="zh-CN" sz="2800" b="0" i="1" smtClean="0">
                            <a:latin typeface="Cambria Math" panose="02040503050406030204" pitchFamily="18" charset="0"/>
                          </a:rPr>
                        </m:ctrlPr>
                      </m:sSubPr>
                      <m:e>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𝑂</m:t>
                            </m:r>
                          </m:e>
                        </m:acc>
                      </m:e>
                      <m:sub>
                        <m:r>
                          <a:rPr lang="en-US" altLang="zh-CN" sz="2800" b="0" i="1" smtClean="0">
                            <a:latin typeface="Cambria Math" panose="02040503050406030204" pitchFamily="18" charset="0"/>
                          </a:rPr>
                          <m:t>𝐻</m:t>
                        </m:r>
                      </m:sub>
                    </m:sSub>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𝑡</m:t>
                        </m:r>
                      </m:e>
                    </m:d>
                    <m:r>
                      <a:rPr lang="en-US" altLang="zh-CN" sz="2800" b="0" i="1" smtClean="0">
                        <a:latin typeface="Cambria Math" panose="02040503050406030204" pitchFamily="18" charset="0"/>
                      </a:rPr>
                      <m:t>?</m:t>
                    </m:r>
                  </m:oMath>
                </a14:m>
                <a:r>
                  <a:rPr lang="zh-CN" altLang="en-US" sz="2800" dirty="0"/>
                  <a:t> </a:t>
                </a:r>
                <a:r>
                  <a:rPr lang="zh-CN" altLang="en-US" sz="2800" dirty="0">
                    <a:solidFill>
                      <a:srgbClr val="FF0000"/>
                    </a:solidFill>
                  </a:rPr>
                  <a:t>格林函数！</a:t>
                </a:r>
              </a:p>
            </p:txBody>
          </p:sp>
        </mc:Choice>
        <mc:Fallback xmlns="">
          <p:sp>
            <p:nvSpPr>
              <p:cNvPr id="6" name="文本框 5">
                <a:extLst>
                  <a:ext uri="{FF2B5EF4-FFF2-40B4-BE49-F238E27FC236}">
                    <a16:creationId xmlns:a16="http://schemas.microsoft.com/office/drawing/2014/main" id="{1021DF63-445A-4068-BDCD-D2AD00614508}"/>
                  </a:ext>
                </a:extLst>
              </p:cNvPr>
              <p:cNvSpPr txBox="1">
                <a:spLocks noRot="1" noChangeAspect="1" noMove="1" noResize="1" noEditPoints="1" noAdjustHandles="1" noChangeArrowheads="1" noChangeShapeType="1" noTextEdit="1"/>
              </p:cNvSpPr>
              <p:nvPr/>
            </p:nvSpPr>
            <p:spPr>
              <a:xfrm>
                <a:off x="385010" y="2392402"/>
                <a:ext cx="9211561" cy="537583"/>
              </a:xfrm>
              <a:prstGeom prst="rect">
                <a:avLst/>
              </a:prstGeom>
              <a:blipFill>
                <a:blip r:embed="rId3"/>
                <a:stretch>
                  <a:fillRect l="-1324" t="-8989" r="-331" b="-29213"/>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0DAFD0C8-3469-488F-9C57-1169F41ED2B8}"/>
              </a:ext>
            </a:extLst>
          </p:cNvPr>
          <p:cNvPicPr>
            <a:picLocks noChangeAspect="1"/>
          </p:cNvPicPr>
          <p:nvPr/>
        </p:nvPicPr>
        <p:blipFill>
          <a:blip r:embed="rId4"/>
          <a:stretch>
            <a:fillRect/>
          </a:stretch>
        </p:blipFill>
        <p:spPr>
          <a:xfrm>
            <a:off x="2179857" y="3116927"/>
            <a:ext cx="3691398" cy="537583"/>
          </a:xfrm>
          <a:prstGeom prst="rect">
            <a:avLst/>
          </a:prstGeom>
          <a:ln w="57150">
            <a:solidFill>
              <a:srgbClr val="FF0000"/>
            </a:solidFill>
          </a:ln>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D8376C12-B92E-4013-84A4-7B2B40C75CC8}"/>
                  </a:ext>
                </a:extLst>
              </p:cNvPr>
              <p:cNvSpPr txBox="1"/>
              <p:nvPr/>
            </p:nvSpPr>
            <p:spPr>
              <a:xfrm>
                <a:off x="6096000" y="3143752"/>
                <a:ext cx="6202339" cy="461665"/>
              </a:xfrm>
              <a:prstGeom prst="rect">
                <a:avLst/>
              </a:prstGeom>
              <a:noFill/>
            </p:spPr>
            <p:txBody>
              <a:bodyPr wrap="none" rtlCol="0">
                <a:spAutoFit/>
              </a:bodyPr>
              <a:lstStyle/>
              <a:p>
                <a14:m>
                  <m:oMath xmlns:m="http://schemas.openxmlformats.org/officeDocument/2006/math">
                    <m:r>
                      <m:rPr>
                        <m:sty m:val="p"/>
                      </m:rPr>
                      <a:rPr lang="en-US" altLang="zh-CN" sz="2400" b="0" i="0" smtClean="0">
                        <a:latin typeface="Cambria Math" panose="02040503050406030204" pitchFamily="18" charset="0"/>
                      </a:rPr>
                      <m:t>Ψ</m:t>
                    </m:r>
                    <m:r>
                      <a:rPr lang="zh-CN" altLang="en-US" sz="2400" i="1">
                        <a:latin typeface="Cambria Math" panose="02040503050406030204" pitchFamily="18" charset="0"/>
                      </a:rPr>
                      <m:t>为</m:t>
                    </m:r>
                    <m:r>
                      <m:rPr>
                        <m:sty m:val="p"/>
                      </m:rPr>
                      <a:rPr lang="en-US" altLang="zh-CN" sz="2400" b="0" i="0" smtClean="0">
                        <a:latin typeface="Cambria Math" panose="02040503050406030204" pitchFamily="18" charset="0"/>
                      </a:rPr>
                      <m:t>Fermion</m:t>
                    </m:r>
                    <m:r>
                      <a:rPr lang="zh-CN" altLang="en-US" sz="2400" i="1">
                        <a:latin typeface="Cambria Math" panose="02040503050406030204" pitchFamily="18" charset="0"/>
                      </a:rPr>
                      <m:t>的</m:t>
                    </m:r>
                  </m:oMath>
                </a14:m>
                <a:r>
                  <a:rPr lang="zh-CN" altLang="en-US" sz="2400" dirty="0"/>
                  <a:t>场算符，</a:t>
                </a:r>
                <a:r>
                  <a:rPr lang="en-US" altLang="zh-CN" sz="2400" dirty="0"/>
                  <a:t>1</a:t>
                </a:r>
                <a:r>
                  <a:rPr lang="zh-CN" altLang="en-US" sz="2400" dirty="0"/>
                  <a:t>，</a:t>
                </a:r>
                <a:r>
                  <a:rPr lang="en-US" altLang="zh-CN" sz="2400" dirty="0"/>
                  <a:t>2</a:t>
                </a:r>
                <a:r>
                  <a:rPr lang="zh-CN" altLang="en-US" sz="2400" dirty="0"/>
                  <a:t>代表时空点</a:t>
                </a:r>
                <a:r>
                  <a:rPr lang="en-US" altLang="zh-CN" sz="2400" dirty="0"/>
                  <a:t>x1,x2</a:t>
                </a:r>
                <a:endParaRPr lang="zh-CN" altLang="en-US" sz="2400" dirty="0"/>
              </a:p>
            </p:txBody>
          </p:sp>
        </mc:Choice>
        <mc:Fallback xmlns="">
          <p:sp>
            <p:nvSpPr>
              <p:cNvPr id="9" name="文本框 8">
                <a:extLst>
                  <a:ext uri="{FF2B5EF4-FFF2-40B4-BE49-F238E27FC236}">
                    <a16:creationId xmlns:a16="http://schemas.microsoft.com/office/drawing/2014/main" id="{D8376C12-B92E-4013-84A4-7B2B40C75CC8}"/>
                  </a:ext>
                </a:extLst>
              </p:cNvPr>
              <p:cNvSpPr txBox="1">
                <a:spLocks noRot="1" noChangeAspect="1" noMove="1" noResize="1" noEditPoints="1" noAdjustHandles="1" noChangeArrowheads="1" noChangeShapeType="1" noTextEdit="1"/>
              </p:cNvSpPr>
              <p:nvPr/>
            </p:nvSpPr>
            <p:spPr>
              <a:xfrm>
                <a:off x="6096000" y="3143752"/>
                <a:ext cx="6202339" cy="461665"/>
              </a:xfrm>
              <a:prstGeom prst="rect">
                <a:avLst/>
              </a:prstGeom>
              <a:blipFill>
                <a:blip r:embed="rId5"/>
                <a:stretch>
                  <a:fillRect l="-197" t="-10667" r="-492" b="-32000"/>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2DCC92EC-4F3C-49BA-8729-0FA1BB5D65FE}"/>
              </a:ext>
            </a:extLst>
          </p:cNvPr>
          <p:cNvPicPr>
            <a:picLocks noChangeAspect="1"/>
          </p:cNvPicPr>
          <p:nvPr/>
        </p:nvPicPr>
        <p:blipFill>
          <a:blip r:embed="rId6"/>
          <a:stretch>
            <a:fillRect/>
          </a:stretch>
        </p:blipFill>
        <p:spPr>
          <a:xfrm>
            <a:off x="7113512" y="4311173"/>
            <a:ext cx="3540368" cy="1935622"/>
          </a:xfrm>
          <a:prstGeom prst="rect">
            <a:avLst/>
          </a:prstGeom>
        </p:spPr>
      </p:pic>
      <p:pic>
        <p:nvPicPr>
          <p:cNvPr id="13" name="图片 12">
            <a:extLst>
              <a:ext uri="{FF2B5EF4-FFF2-40B4-BE49-F238E27FC236}">
                <a16:creationId xmlns:a16="http://schemas.microsoft.com/office/drawing/2014/main" id="{21553D07-F6A9-4E81-BCF9-99248FD5D6A5}"/>
              </a:ext>
            </a:extLst>
          </p:cNvPr>
          <p:cNvPicPr>
            <a:picLocks noChangeAspect="1"/>
          </p:cNvPicPr>
          <p:nvPr/>
        </p:nvPicPr>
        <p:blipFill>
          <a:blip r:embed="rId7"/>
          <a:stretch>
            <a:fillRect/>
          </a:stretch>
        </p:blipFill>
        <p:spPr>
          <a:xfrm>
            <a:off x="1452701" y="4697150"/>
            <a:ext cx="4643299" cy="1028913"/>
          </a:xfrm>
          <a:prstGeom prst="rect">
            <a:avLst/>
          </a:prstGeom>
        </p:spPr>
      </p:pic>
      <p:sp>
        <p:nvSpPr>
          <p:cNvPr id="2" name="文本框 1">
            <a:extLst>
              <a:ext uri="{FF2B5EF4-FFF2-40B4-BE49-F238E27FC236}">
                <a16:creationId xmlns:a16="http://schemas.microsoft.com/office/drawing/2014/main" id="{731497CA-87B9-4B92-B1FB-61FA34BC44B4}"/>
              </a:ext>
            </a:extLst>
          </p:cNvPr>
          <p:cNvSpPr txBox="1"/>
          <p:nvPr/>
        </p:nvSpPr>
        <p:spPr>
          <a:xfrm>
            <a:off x="490888" y="3198167"/>
            <a:ext cx="1107996" cy="461665"/>
          </a:xfrm>
          <a:prstGeom prst="rect">
            <a:avLst/>
          </a:prstGeom>
          <a:noFill/>
        </p:spPr>
        <p:txBody>
          <a:bodyPr wrap="none" rtlCol="0">
            <a:spAutoFit/>
          </a:bodyPr>
          <a:lstStyle/>
          <a:p>
            <a:pPr algn="l"/>
            <a:r>
              <a:rPr lang="zh-CN" altLang="en-US" sz="2400" dirty="0">
                <a:latin typeface="Cambria Math" panose="02040503050406030204" pitchFamily="18" charset="0"/>
              </a:rPr>
              <a:t>例子：</a:t>
            </a:r>
          </a:p>
        </p:txBody>
      </p:sp>
    </p:spTree>
    <p:extLst>
      <p:ext uri="{BB962C8B-B14F-4D97-AF65-F5344CB8AC3E}">
        <p14:creationId xmlns:p14="http://schemas.microsoft.com/office/powerpoint/2010/main" val="4030274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B1884-CBD4-4871-BB99-2E4603702968}"/>
              </a:ext>
            </a:extLst>
          </p:cNvPr>
          <p:cNvPicPr>
            <a:picLocks noChangeAspect="1"/>
          </p:cNvPicPr>
          <p:nvPr/>
        </p:nvPicPr>
        <p:blipFill>
          <a:blip r:embed="rId2"/>
          <a:stretch>
            <a:fillRect/>
          </a:stretch>
        </p:blipFill>
        <p:spPr>
          <a:xfrm>
            <a:off x="1246061" y="487253"/>
            <a:ext cx="7477951" cy="758793"/>
          </a:xfrm>
          <a:prstGeom prst="rect">
            <a:avLst/>
          </a:prstGeom>
        </p:spPr>
      </p:pic>
      <p:pic>
        <p:nvPicPr>
          <p:cNvPr id="5" name="图片 4">
            <a:extLst>
              <a:ext uri="{FF2B5EF4-FFF2-40B4-BE49-F238E27FC236}">
                <a16:creationId xmlns:a16="http://schemas.microsoft.com/office/drawing/2014/main" id="{3933F1E6-4841-49AA-A3F1-8BBDAD743E8F}"/>
              </a:ext>
            </a:extLst>
          </p:cNvPr>
          <p:cNvPicPr>
            <a:picLocks noChangeAspect="1"/>
          </p:cNvPicPr>
          <p:nvPr/>
        </p:nvPicPr>
        <p:blipFill>
          <a:blip r:embed="rId3"/>
          <a:stretch>
            <a:fillRect/>
          </a:stretch>
        </p:blipFill>
        <p:spPr>
          <a:xfrm>
            <a:off x="1107937" y="1838778"/>
            <a:ext cx="7903275" cy="665539"/>
          </a:xfrm>
          <a:prstGeom prst="rect">
            <a:avLst/>
          </a:prstGeom>
        </p:spPr>
      </p:pic>
      <p:sp>
        <p:nvSpPr>
          <p:cNvPr id="6" name="文本框 5">
            <a:extLst>
              <a:ext uri="{FF2B5EF4-FFF2-40B4-BE49-F238E27FC236}">
                <a16:creationId xmlns:a16="http://schemas.microsoft.com/office/drawing/2014/main" id="{4F0652D0-F783-4078-A62D-92EF8C9426E8}"/>
              </a:ext>
            </a:extLst>
          </p:cNvPr>
          <p:cNvSpPr txBox="1"/>
          <p:nvPr/>
        </p:nvSpPr>
        <p:spPr>
          <a:xfrm>
            <a:off x="205724" y="152869"/>
            <a:ext cx="2698175" cy="523220"/>
          </a:xfrm>
          <a:prstGeom prst="rect">
            <a:avLst/>
          </a:prstGeom>
          <a:noFill/>
        </p:spPr>
        <p:txBody>
          <a:bodyPr wrap="none" rtlCol="0">
            <a:spAutoFit/>
          </a:bodyPr>
          <a:lstStyle/>
          <a:p>
            <a:r>
              <a:rPr lang="zh-CN" altLang="en-US" sz="2800" dirty="0"/>
              <a:t>单粒子格林函数</a:t>
            </a:r>
          </a:p>
        </p:txBody>
      </p:sp>
      <p:grpSp>
        <p:nvGrpSpPr>
          <p:cNvPr id="25" name="组合 24">
            <a:extLst>
              <a:ext uri="{FF2B5EF4-FFF2-40B4-BE49-F238E27FC236}">
                <a16:creationId xmlns:a16="http://schemas.microsoft.com/office/drawing/2014/main" id="{DDBF97A8-AEDB-4C44-A908-A60A0C9D1658}"/>
              </a:ext>
            </a:extLst>
          </p:cNvPr>
          <p:cNvGrpSpPr/>
          <p:nvPr/>
        </p:nvGrpSpPr>
        <p:grpSpPr>
          <a:xfrm>
            <a:off x="3131019" y="2510335"/>
            <a:ext cx="4784758" cy="3707465"/>
            <a:chOff x="1633689" y="2441978"/>
            <a:chExt cx="4784758" cy="3707465"/>
          </a:xfrm>
        </p:grpSpPr>
        <p:sp>
          <p:nvSpPr>
            <p:cNvPr id="7" name="箭头: 上 6">
              <a:extLst>
                <a:ext uri="{FF2B5EF4-FFF2-40B4-BE49-F238E27FC236}">
                  <a16:creationId xmlns:a16="http://schemas.microsoft.com/office/drawing/2014/main" id="{0C13867A-E640-4511-9E46-6E1FDF8ED4A8}"/>
                </a:ext>
              </a:extLst>
            </p:cNvPr>
            <p:cNvSpPr/>
            <p:nvPr/>
          </p:nvSpPr>
          <p:spPr>
            <a:xfrm>
              <a:off x="2011680" y="2781701"/>
              <a:ext cx="211756" cy="30897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CB6BC047-CDDA-485A-90D3-050E8E867936}"/>
                </a:ext>
              </a:extLst>
            </p:cNvPr>
            <p:cNvCxnSpPr/>
            <p:nvPr/>
          </p:nvCxnSpPr>
          <p:spPr>
            <a:xfrm flipV="1">
              <a:off x="3734602" y="2853890"/>
              <a:ext cx="0" cy="2945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等号 10">
              <a:extLst>
                <a:ext uri="{FF2B5EF4-FFF2-40B4-BE49-F238E27FC236}">
                  <a16:creationId xmlns:a16="http://schemas.microsoft.com/office/drawing/2014/main" id="{83A9E7D2-0B36-4258-8735-BAE86EF5A51D}"/>
                </a:ext>
              </a:extLst>
            </p:cNvPr>
            <p:cNvSpPr/>
            <p:nvPr/>
          </p:nvSpPr>
          <p:spPr>
            <a:xfrm>
              <a:off x="2391878" y="3980046"/>
              <a:ext cx="1174282" cy="54864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加号 11">
              <a:extLst>
                <a:ext uri="{FF2B5EF4-FFF2-40B4-BE49-F238E27FC236}">
                  <a16:creationId xmlns:a16="http://schemas.microsoft.com/office/drawing/2014/main" id="{56F5F725-C95C-4ED0-B12D-22B8A76B6C33}"/>
                </a:ext>
              </a:extLst>
            </p:cNvPr>
            <p:cNvSpPr/>
            <p:nvPr/>
          </p:nvSpPr>
          <p:spPr>
            <a:xfrm>
              <a:off x="4303694" y="3863147"/>
              <a:ext cx="943276" cy="8518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0DFB0A3A-702A-40C4-BFDC-9860B93EA659}"/>
                </a:ext>
              </a:extLst>
            </p:cNvPr>
            <p:cNvCxnSpPr>
              <a:cxnSpLocks/>
            </p:cNvCxnSpPr>
            <p:nvPr/>
          </p:nvCxnSpPr>
          <p:spPr>
            <a:xfrm flipV="1">
              <a:off x="6019000" y="4519061"/>
              <a:ext cx="0" cy="1342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箭头: 上 14">
              <a:extLst>
                <a:ext uri="{FF2B5EF4-FFF2-40B4-BE49-F238E27FC236}">
                  <a16:creationId xmlns:a16="http://schemas.microsoft.com/office/drawing/2014/main" id="{B4F9FDB9-47A5-45FE-9FC5-7E4AA8F83075}"/>
                </a:ext>
              </a:extLst>
            </p:cNvPr>
            <p:cNvSpPr/>
            <p:nvPr/>
          </p:nvSpPr>
          <p:spPr>
            <a:xfrm>
              <a:off x="5884244" y="2767262"/>
              <a:ext cx="211753" cy="10958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椭圆 15">
                  <a:extLst>
                    <a:ext uri="{FF2B5EF4-FFF2-40B4-BE49-F238E27FC236}">
                      <a16:creationId xmlns:a16="http://schemas.microsoft.com/office/drawing/2014/main" id="{1579B565-C244-422D-AE2A-86F3E6C200D9}"/>
                    </a:ext>
                  </a:extLst>
                </p:cNvPr>
                <p:cNvSpPr/>
                <p:nvPr/>
              </p:nvSpPr>
              <p:spPr>
                <a:xfrm>
                  <a:off x="5619552" y="3863147"/>
                  <a:ext cx="798895" cy="6945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3600" b="0" i="0" smtClean="0">
                            <a:solidFill>
                              <a:schemeClr val="tx1"/>
                            </a:solidFill>
                            <a:latin typeface="Cambria Math" panose="02040503050406030204" pitchFamily="18" charset="0"/>
                          </a:rPr>
                          <m:t>Σ</m:t>
                        </m:r>
                      </m:oMath>
                    </m:oMathPara>
                  </a14:m>
                  <a:endParaRPr lang="zh-CN" altLang="en-US" sz="3600" dirty="0"/>
                </a:p>
              </p:txBody>
            </p:sp>
          </mc:Choice>
          <mc:Fallback xmlns="">
            <p:sp>
              <p:nvSpPr>
                <p:cNvPr id="16" name="椭圆 15">
                  <a:extLst>
                    <a:ext uri="{FF2B5EF4-FFF2-40B4-BE49-F238E27FC236}">
                      <a16:creationId xmlns:a16="http://schemas.microsoft.com/office/drawing/2014/main" id="{1579B565-C244-422D-AE2A-86F3E6C200D9}"/>
                    </a:ext>
                  </a:extLst>
                </p:cNvPr>
                <p:cNvSpPr>
                  <a:spLocks noRot="1" noChangeAspect="1" noMove="1" noResize="1" noEditPoints="1" noAdjustHandles="1" noChangeArrowheads="1" noChangeShapeType="1" noTextEdit="1"/>
                </p:cNvSpPr>
                <p:nvPr/>
              </p:nvSpPr>
              <p:spPr>
                <a:xfrm>
                  <a:off x="5619552" y="3863147"/>
                  <a:ext cx="798895" cy="694503"/>
                </a:xfrm>
                <a:prstGeom prst="ellipse">
                  <a:avLst/>
                </a:prstGeom>
                <a:blipFill>
                  <a:blip r:embed="rId4"/>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3F40D4F6-7A23-4143-9B8C-17A64FDA1949}"/>
                </a:ext>
              </a:extLst>
            </p:cNvPr>
            <p:cNvSpPr txBox="1"/>
            <p:nvPr/>
          </p:nvSpPr>
          <p:spPr>
            <a:xfrm>
              <a:off x="1709994" y="5764871"/>
              <a:ext cx="301686" cy="369332"/>
            </a:xfrm>
            <a:prstGeom prst="rect">
              <a:avLst/>
            </a:prstGeom>
            <a:noFill/>
          </p:spPr>
          <p:txBody>
            <a:bodyPr wrap="none" rtlCol="0">
              <a:spAutoFit/>
            </a:bodyPr>
            <a:lstStyle/>
            <a:p>
              <a:r>
                <a:rPr lang="en-US" altLang="zh-CN" dirty="0"/>
                <a:t>1</a:t>
              </a:r>
              <a:endParaRPr lang="zh-CN" altLang="en-US" dirty="0"/>
            </a:p>
          </p:txBody>
        </p:sp>
        <p:sp>
          <p:nvSpPr>
            <p:cNvPr id="18" name="文本框 17">
              <a:extLst>
                <a:ext uri="{FF2B5EF4-FFF2-40B4-BE49-F238E27FC236}">
                  <a16:creationId xmlns:a16="http://schemas.microsoft.com/office/drawing/2014/main" id="{C07AF0C9-C4FA-4F01-9648-95E03B6C2989}"/>
                </a:ext>
              </a:extLst>
            </p:cNvPr>
            <p:cNvSpPr txBox="1"/>
            <p:nvPr/>
          </p:nvSpPr>
          <p:spPr>
            <a:xfrm>
              <a:off x="1633689" y="2484558"/>
              <a:ext cx="301686" cy="369332"/>
            </a:xfrm>
            <a:prstGeom prst="rect">
              <a:avLst/>
            </a:prstGeom>
            <a:noFill/>
          </p:spPr>
          <p:txBody>
            <a:bodyPr wrap="none" rtlCol="0">
              <a:spAutoFit/>
            </a:bodyPr>
            <a:lstStyle/>
            <a:p>
              <a:r>
                <a:rPr lang="en-US" altLang="zh-CN" dirty="0"/>
                <a:t>2</a:t>
              </a:r>
              <a:endParaRPr lang="zh-CN" altLang="en-US" dirty="0"/>
            </a:p>
          </p:txBody>
        </p:sp>
        <p:sp>
          <p:nvSpPr>
            <p:cNvPr id="19" name="文本框 18">
              <a:extLst>
                <a:ext uri="{FF2B5EF4-FFF2-40B4-BE49-F238E27FC236}">
                  <a16:creationId xmlns:a16="http://schemas.microsoft.com/office/drawing/2014/main" id="{170C4971-9818-464E-927D-CBDC98DE011A}"/>
                </a:ext>
              </a:extLst>
            </p:cNvPr>
            <p:cNvSpPr txBox="1"/>
            <p:nvPr/>
          </p:nvSpPr>
          <p:spPr>
            <a:xfrm>
              <a:off x="3336864" y="5780111"/>
              <a:ext cx="301686" cy="369332"/>
            </a:xfrm>
            <a:prstGeom prst="rect">
              <a:avLst/>
            </a:prstGeom>
            <a:noFill/>
          </p:spPr>
          <p:txBody>
            <a:bodyPr wrap="none" rtlCol="0">
              <a:spAutoFit/>
            </a:bodyPr>
            <a:lstStyle/>
            <a:p>
              <a:r>
                <a:rPr lang="en-US" altLang="zh-CN" dirty="0"/>
                <a:t>1</a:t>
              </a:r>
              <a:endParaRPr lang="zh-CN" altLang="en-US" dirty="0"/>
            </a:p>
          </p:txBody>
        </p:sp>
        <p:sp>
          <p:nvSpPr>
            <p:cNvPr id="20" name="文本框 19">
              <a:extLst>
                <a:ext uri="{FF2B5EF4-FFF2-40B4-BE49-F238E27FC236}">
                  <a16:creationId xmlns:a16="http://schemas.microsoft.com/office/drawing/2014/main" id="{37AEA0A2-5D03-4C80-954F-41D4619B941E}"/>
                </a:ext>
              </a:extLst>
            </p:cNvPr>
            <p:cNvSpPr txBox="1"/>
            <p:nvPr/>
          </p:nvSpPr>
          <p:spPr>
            <a:xfrm>
              <a:off x="3260559" y="2476938"/>
              <a:ext cx="301686" cy="369332"/>
            </a:xfrm>
            <a:prstGeom prst="rect">
              <a:avLst/>
            </a:prstGeom>
            <a:noFill/>
          </p:spPr>
          <p:txBody>
            <a:bodyPr wrap="none" rtlCol="0">
              <a:spAutoFit/>
            </a:bodyPr>
            <a:lstStyle/>
            <a:p>
              <a:r>
                <a:rPr lang="en-US" altLang="zh-CN" dirty="0"/>
                <a:t>2</a:t>
              </a:r>
              <a:endParaRPr lang="zh-CN" altLang="en-US" dirty="0"/>
            </a:p>
          </p:txBody>
        </p:sp>
        <p:sp>
          <p:nvSpPr>
            <p:cNvPr id="21" name="文本框 20">
              <a:extLst>
                <a:ext uri="{FF2B5EF4-FFF2-40B4-BE49-F238E27FC236}">
                  <a16:creationId xmlns:a16="http://schemas.microsoft.com/office/drawing/2014/main" id="{055E42C3-C258-44CD-9E73-13C84F8CA45C}"/>
                </a:ext>
              </a:extLst>
            </p:cNvPr>
            <p:cNvSpPr txBox="1"/>
            <p:nvPr/>
          </p:nvSpPr>
          <p:spPr>
            <a:xfrm>
              <a:off x="5733401" y="5686745"/>
              <a:ext cx="301686" cy="369332"/>
            </a:xfrm>
            <a:prstGeom prst="rect">
              <a:avLst/>
            </a:prstGeom>
            <a:noFill/>
          </p:spPr>
          <p:txBody>
            <a:bodyPr wrap="none" rtlCol="0">
              <a:spAutoFit/>
            </a:bodyPr>
            <a:lstStyle/>
            <a:p>
              <a:r>
                <a:rPr lang="en-US" altLang="zh-CN" dirty="0"/>
                <a:t>1</a:t>
              </a:r>
              <a:endParaRPr lang="zh-CN" altLang="en-US" dirty="0"/>
            </a:p>
          </p:txBody>
        </p:sp>
        <p:sp>
          <p:nvSpPr>
            <p:cNvPr id="22" name="文本框 21">
              <a:extLst>
                <a:ext uri="{FF2B5EF4-FFF2-40B4-BE49-F238E27FC236}">
                  <a16:creationId xmlns:a16="http://schemas.microsoft.com/office/drawing/2014/main" id="{D4441DE4-356F-41C9-8D8D-B5A28B197C2F}"/>
                </a:ext>
              </a:extLst>
            </p:cNvPr>
            <p:cNvSpPr txBox="1"/>
            <p:nvPr/>
          </p:nvSpPr>
          <p:spPr>
            <a:xfrm>
              <a:off x="5688285" y="4610896"/>
              <a:ext cx="301686" cy="369332"/>
            </a:xfrm>
            <a:prstGeom prst="rect">
              <a:avLst/>
            </a:prstGeom>
            <a:noFill/>
          </p:spPr>
          <p:txBody>
            <a:bodyPr wrap="none" rtlCol="0">
              <a:spAutoFit/>
            </a:bodyPr>
            <a:lstStyle/>
            <a:p>
              <a:r>
                <a:rPr lang="en-US" altLang="zh-CN" dirty="0"/>
                <a:t>4</a:t>
              </a:r>
              <a:endParaRPr lang="zh-CN" altLang="en-US" dirty="0"/>
            </a:p>
          </p:txBody>
        </p:sp>
        <p:sp>
          <p:nvSpPr>
            <p:cNvPr id="23" name="文本框 22">
              <a:extLst>
                <a:ext uri="{FF2B5EF4-FFF2-40B4-BE49-F238E27FC236}">
                  <a16:creationId xmlns:a16="http://schemas.microsoft.com/office/drawing/2014/main" id="{933871BE-FAED-43A5-995B-374C9091D39E}"/>
                </a:ext>
              </a:extLst>
            </p:cNvPr>
            <p:cNvSpPr txBox="1"/>
            <p:nvPr/>
          </p:nvSpPr>
          <p:spPr>
            <a:xfrm>
              <a:off x="5619552" y="2441978"/>
              <a:ext cx="301686" cy="369332"/>
            </a:xfrm>
            <a:prstGeom prst="rect">
              <a:avLst/>
            </a:prstGeom>
            <a:noFill/>
          </p:spPr>
          <p:txBody>
            <a:bodyPr wrap="none" rtlCol="0">
              <a:spAutoFit/>
            </a:bodyPr>
            <a:lstStyle/>
            <a:p>
              <a:r>
                <a:rPr lang="en-US" altLang="zh-CN" dirty="0"/>
                <a:t>2</a:t>
              </a:r>
              <a:endParaRPr lang="zh-CN" altLang="en-US" dirty="0"/>
            </a:p>
          </p:txBody>
        </p:sp>
        <p:sp>
          <p:nvSpPr>
            <p:cNvPr id="24" name="文本框 23">
              <a:extLst>
                <a:ext uri="{FF2B5EF4-FFF2-40B4-BE49-F238E27FC236}">
                  <a16:creationId xmlns:a16="http://schemas.microsoft.com/office/drawing/2014/main" id="{8CFADEE0-D5B8-4DB9-A1D2-87724B34ACDB}"/>
                </a:ext>
              </a:extLst>
            </p:cNvPr>
            <p:cNvSpPr txBox="1"/>
            <p:nvPr/>
          </p:nvSpPr>
          <p:spPr>
            <a:xfrm>
              <a:off x="5619552" y="3486233"/>
              <a:ext cx="301686" cy="369332"/>
            </a:xfrm>
            <a:prstGeom prst="rect">
              <a:avLst/>
            </a:prstGeom>
            <a:noFill/>
          </p:spPr>
          <p:txBody>
            <a:bodyPr wrap="none" rtlCol="0">
              <a:spAutoFit/>
            </a:bodyPr>
            <a:lstStyle/>
            <a:p>
              <a:r>
                <a:rPr lang="en-US" altLang="zh-CN" dirty="0"/>
                <a:t>3</a:t>
              </a:r>
              <a:endParaRPr lang="zh-CN" altLang="en-US" dirty="0"/>
            </a:p>
          </p:txBody>
        </p:sp>
      </p:grpSp>
      <p:sp>
        <p:nvSpPr>
          <p:cNvPr id="26" name="文本框 25">
            <a:extLst>
              <a:ext uri="{FF2B5EF4-FFF2-40B4-BE49-F238E27FC236}">
                <a16:creationId xmlns:a16="http://schemas.microsoft.com/office/drawing/2014/main" id="{52C3F1BF-E1C2-418F-A533-FDCD53AA2C69}"/>
              </a:ext>
            </a:extLst>
          </p:cNvPr>
          <p:cNvSpPr txBox="1"/>
          <p:nvPr/>
        </p:nvSpPr>
        <p:spPr>
          <a:xfrm>
            <a:off x="205724" y="1392010"/>
            <a:ext cx="4134465" cy="523220"/>
          </a:xfrm>
          <a:prstGeom prst="rect">
            <a:avLst/>
          </a:prstGeom>
          <a:noFill/>
        </p:spPr>
        <p:txBody>
          <a:bodyPr wrap="none" rtlCol="0">
            <a:spAutoFit/>
          </a:bodyPr>
          <a:lstStyle/>
          <a:p>
            <a:r>
              <a:rPr lang="zh-CN" altLang="en-US" sz="2800" dirty="0"/>
              <a:t>对格林函数进行微扰展开</a:t>
            </a:r>
          </a:p>
        </p:txBody>
      </p:sp>
    </p:spTree>
    <p:extLst>
      <p:ext uri="{BB962C8B-B14F-4D97-AF65-F5344CB8AC3E}">
        <p14:creationId xmlns:p14="http://schemas.microsoft.com/office/powerpoint/2010/main" val="3545588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C696F401-0430-4510-9877-6D3AE53E6A6D}"/>
              </a:ext>
            </a:extLst>
          </p:cNvPr>
          <p:cNvSpPr txBox="1">
            <a:spLocks/>
          </p:cNvSpPr>
          <p:nvPr/>
        </p:nvSpPr>
        <p:spPr>
          <a:xfrm>
            <a:off x="441446" y="1831206"/>
            <a:ext cx="980976" cy="3195587"/>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zh-CN" altLang="en-US" sz="4800" dirty="0"/>
              <a:t>主要内容</a:t>
            </a:r>
          </a:p>
        </p:txBody>
      </p:sp>
      <p:graphicFrame>
        <p:nvGraphicFramePr>
          <p:cNvPr id="4" name="内容占位符 3">
            <a:extLst>
              <a:ext uri="{FF2B5EF4-FFF2-40B4-BE49-F238E27FC236}">
                <a16:creationId xmlns:a16="http://schemas.microsoft.com/office/drawing/2014/main" id="{4A83BE0D-53F0-421A-A9F4-705FCFB38ED2}"/>
              </a:ext>
            </a:extLst>
          </p:cNvPr>
          <p:cNvGraphicFramePr>
            <a:graphicFrameLocks/>
          </p:cNvGraphicFramePr>
          <p:nvPr>
            <p:extLst>
              <p:ext uri="{D42A27DB-BD31-4B8C-83A1-F6EECF244321}">
                <p14:modId xmlns:p14="http://schemas.microsoft.com/office/powerpoint/2010/main" val="3433817007"/>
              </p:ext>
            </p:extLst>
          </p:nvPr>
        </p:nvGraphicFramePr>
        <p:xfrm>
          <a:off x="1775863" y="1028104"/>
          <a:ext cx="981536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1751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0E171-324B-4B56-B774-6A00F291C242}"/>
              </a:ext>
            </a:extLst>
          </p:cNvPr>
          <p:cNvPicPr>
            <a:picLocks noChangeAspect="1"/>
          </p:cNvPicPr>
          <p:nvPr/>
        </p:nvPicPr>
        <p:blipFill>
          <a:blip r:embed="rId2"/>
          <a:stretch>
            <a:fillRect/>
          </a:stretch>
        </p:blipFill>
        <p:spPr>
          <a:xfrm>
            <a:off x="979266" y="0"/>
            <a:ext cx="9250670" cy="2744792"/>
          </a:xfrm>
          <a:prstGeom prst="rect">
            <a:avLst/>
          </a:prstGeom>
        </p:spPr>
      </p:pic>
      <p:pic>
        <p:nvPicPr>
          <p:cNvPr id="5" name="图片 4">
            <a:extLst>
              <a:ext uri="{FF2B5EF4-FFF2-40B4-BE49-F238E27FC236}">
                <a16:creationId xmlns:a16="http://schemas.microsoft.com/office/drawing/2014/main" id="{2957DD14-1E33-40A2-A22D-1C06610116D5}"/>
              </a:ext>
            </a:extLst>
          </p:cNvPr>
          <p:cNvPicPr>
            <a:picLocks noChangeAspect="1"/>
          </p:cNvPicPr>
          <p:nvPr/>
        </p:nvPicPr>
        <p:blipFill>
          <a:blip r:embed="rId3"/>
          <a:stretch>
            <a:fillRect/>
          </a:stretch>
        </p:blipFill>
        <p:spPr>
          <a:xfrm>
            <a:off x="3361900" y="2905101"/>
            <a:ext cx="4661070" cy="1208108"/>
          </a:xfrm>
          <a:prstGeom prst="rect">
            <a:avLst/>
          </a:prstGeom>
        </p:spPr>
      </p:pic>
      <p:pic>
        <p:nvPicPr>
          <p:cNvPr id="7" name="图片 6">
            <a:extLst>
              <a:ext uri="{FF2B5EF4-FFF2-40B4-BE49-F238E27FC236}">
                <a16:creationId xmlns:a16="http://schemas.microsoft.com/office/drawing/2014/main" id="{E5947097-136B-4CD8-AEE6-EE659E54A25F}"/>
              </a:ext>
            </a:extLst>
          </p:cNvPr>
          <p:cNvPicPr>
            <a:picLocks noChangeAspect="1"/>
          </p:cNvPicPr>
          <p:nvPr/>
        </p:nvPicPr>
        <p:blipFill>
          <a:blip r:embed="rId4"/>
          <a:stretch>
            <a:fillRect/>
          </a:stretch>
        </p:blipFill>
        <p:spPr>
          <a:xfrm>
            <a:off x="1167150" y="4251961"/>
            <a:ext cx="9050570" cy="2421278"/>
          </a:xfrm>
          <a:prstGeom prst="rect">
            <a:avLst/>
          </a:prstGeom>
          <a:ln>
            <a:solidFill>
              <a:srgbClr val="FF0000"/>
            </a:solidFill>
          </a:ln>
        </p:spPr>
      </p:pic>
      <p:sp>
        <p:nvSpPr>
          <p:cNvPr id="12" name="文本框 11">
            <a:extLst>
              <a:ext uri="{FF2B5EF4-FFF2-40B4-BE49-F238E27FC236}">
                <a16:creationId xmlns:a16="http://schemas.microsoft.com/office/drawing/2014/main" id="{067F54C0-A548-4BE0-925E-A8B0E73508D6}"/>
              </a:ext>
            </a:extLst>
          </p:cNvPr>
          <p:cNvSpPr txBox="1"/>
          <p:nvPr/>
        </p:nvSpPr>
        <p:spPr>
          <a:xfrm>
            <a:off x="9532620" y="3159102"/>
            <a:ext cx="1986441" cy="954107"/>
          </a:xfrm>
          <a:prstGeom prst="rect">
            <a:avLst/>
          </a:prstGeom>
          <a:noFill/>
        </p:spPr>
        <p:txBody>
          <a:bodyPr wrap="none" rtlCol="0">
            <a:spAutoFit/>
          </a:bodyPr>
          <a:lstStyle/>
          <a:p>
            <a:r>
              <a:rPr lang="zh-CN" altLang="en-US" sz="2800" dirty="0"/>
              <a:t>注意：</a:t>
            </a:r>
            <a:r>
              <a:rPr lang="en-US" altLang="zh-CN" sz="2800" dirty="0"/>
              <a:t>1</a:t>
            </a:r>
            <a:r>
              <a:rPr lang="zh-CN" altLang="en-US" sz="2800" dirty="0"/>
              <a:t>，</a:t>
            </a:r>
            <a:r>
              <a:rPr lang="en-US" altLang="zh-CN" sz="2800" dirty="0"/>
              <a:t>2</a:t>
            </a:r>
          </a:p>
          <a:p>
            <a:r>
              <a:rPr lang="zh-CN" altLang="en-US" sz="2800" dirty="0"/>
              <a:t>代表</a:t>
            </a:r>
            <a:r>
              <a:rPr lang="en-US" altLang="zh-CN" sz="2800" dirty="0"/>
              <a:t>x1,x2</a:t>
            </a:r>
            <a:endParaRPr lang="zh-CN" altLang="en-US" sz="2800" dirty="0"/>
          </a:p>
        </p:txBody>
      </p:sp>
    </p:spTree>
    <p:extLst>
      <p:ext uri="{BB962C8B-B14F-4D97-AF65-F5344CB8AC3E}">
        <p14:creationId xmlns:p14="http://schemas.microsoft.com/office/powerpoint/2010/main" val="59148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7C6FEB-259C-4AB9-8778-D663B0ED0B5E}"/>
              </a:ext>
            </a:extLst>
          </p:cNvPr>
          <p:cNvPicPr>
            <a:picLocks noChangeAspect="1"/>
          </p:cNvPicPr>
          <p:nvPr/>
        </p:nvPicPr>
        <p:blipFill>
          <a:blip r:embed="rId2"/>
          <a:stretch>
            <a:fillRect/>
          </a:stretch>
        </p:blipFill>
        <p:spPr>
          <a:xfrm>
            <a:off x="4053632" y="6056544"/>
            <a:ext cx="2626302" cy="766004"/>
          </a:xfrm>
          <a:prstGeom prst="rect">
            <a:avLst/>
          </a:prstGeom>
        </p:spPr>
      </p:pic>
      <p:pic>
        <p:nvPicPr>
          <p:cNvPr id="4" name="图片 3">
            <a:extLst>
              <a:ext uri="{FF2B5EF4-FFF2-40B4-BE49-F238E27FC236}">
                <a16:creationId xmlns:a16="http://schemas.microsoft.com/office/drawing/2014/main" id="{7D78737A-C045-4699-BAE3-8B6E5D94D49B}"/>
              </a:ext>
            </a:extLst>
          </p:cNvPr>
          <p:cNvPicPr>
            <a:picLocks noChangeAspect="1"/>
          </p:cNvPicPr>
          <p:nvPr/>
        </p:nvPicPr>
        <p:blipFill>
          <a:blip r:embed="rId3"/>
          <a:stretch>
            <a:fillRect/>
          </a:stretch>
        </p:blipFill>
        <p:spPr>
          <a:xfrm>
            <a:off x="1940371" y="3366739"/>
            <a:ext cx="7200124" cy="1859273"/>
          </a:xfrm>
          <a:prstGeom prst="rect">
            <a:avLst/>
          </a:prstGeom>
        </p:spPr>
      </p:pic>
      <p:pic>
        <p:nvPicPr>
          <p:cNvPr id="6" name="图片 5">
            <a:extLst>
              <a:ext uri="{FF2B5EF4-FFF2-40B4-BE49-F238E27FC236}">
                <a16:creationId xmlns:a16="http://schemas.microsoft.com/office/drawing/2014/main" id="{02CC7728-6B96-47AB-9BB1-7D3D92C81E58}"/>
              </a:ext>
            </a:extLst>
          </p:cNvPr>
          <p:cNvPicPr>
            <a:picLocks noChangeAspect="1"/>
          </p:cNvPicPr>
          <p:nvPr/>
        </p:nvPicPr>
        <p:blipFill>
          <a:blip r:embed="rId4"/>
          <a:stretch>
            <a:fillRect/>
          </a:stretch>
        </p:blipFill>
        <p:spPr>
          <a:xfrm>
            <a:off x="2715369" y="5226012"/>
            <a:ext cx="5302827" cy="768308"/>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C8DF717-0C80-451C-9BBB-B9D4B38C4FDA}"/>
                  </a:ext>
                </a:extLst>
              </p:cNvPr>
              <p:cNvSpPr txBox="1"/>
              <p:nvPr/>
            </p:nvSpPr>
            <p:spPr>
              <a:xfrm>
                <a:off x="173160" y="202485"/>
                <a:ext cx="11845679" cy="943272"/>
              </a:xfrm>
              <a:prstGeom prst="rect">
                <a:avLst/>
              </a:prstGeom>
              <a:noFill/>
              <a:ln>
                <a:solidFill>
                  <a:schemeClr val="accent1"/>
                </a:solidFill>
              </a:ln>
            </p:spPr>
            <p:txBody>
              <a:bodyPr wrap="none" rtlCol="0">
                <a:spAutoFit/>
              </a:bodyPr>
              <a:lstStyle/>
              <a:p>
                <a14:m>
                  <m:oMath xmlns:m="http://schemas.openxmlformats.org/officeDocument/2006/math">
                    <m:r>
                      <a:rPr lang="en-US" altLang="zh-CN" sz="4000" b="0" i="1" smtClean="0">
                        <a:solidFill>
                          <a:srgbClr val="FF0000"/>
                        </a:solidFill>
                        <a:latin typeface="Cambria Math" panose="02040503050406030204" pitchFamily="18" charset="0"/>
                      </a:rPr>
                      <m:t>𝑋</m:t>
                    </m:r>
                    <m:r>
                      <a:rPr lang="en-US" altLang="zh-CN" sz="4000" b="0" i="1" smtClean="0">
                        <a:solidFill>
                          <a:srgbClr val="FF0000"/>
                        </a:solidFill>
                        <a:latin typeface="Cambria Math" panose="02040503050406030204" pitchFamily="18" charset="0"/>
                      </a:rPr>
                      <m:t>=</m:t>
                    </m:r>
                    <m:f>
                      <m:fPr>
                        <m:ctrlPr>
                          <a:rPr lang="en-US" altLang="zh-CN" sz="4000" b="0" i="1" smtClean="0">
                            <a:solidFill>
                              <a:srgbClr val="FF0000"/>
                            </a:solidFill>
                            <a:latin typeface="Cambria Math" panose="02040503050406030204" pitchFamily="18" charset="0"/>
                          </a:rPr>
                        </m:ctrlPr>
                      </m:fPr>
                      <m:num>
                        <m:sSub>
                          <m:sSubPr>
                            <m:ctrlPr>
                              <a:rPr lang="en-US" altLang="zh-CN" sz="4000" b="0" i="1" smtClean="0">
                                <a:solidFill>
                                  <a:srgbClr val="FF0000"/>
                                </a:solidFill>
                                <a:latin typeface="Cambria Math" panose="02040503050406030204" pitchFamily="18" charset="0"/>
                              </a:rPr>
                            </m:ctrlPr>
                          </m:sSubPr>
                          <m:e>
                            <m:r>
                              <a:rPr lang="en-US" altLang="zh-CN" sz="4000" b="0" i="1" smtClean="0">
                                <a:solidFill>
                                  <a:srgbClr val="FF0000"/>
                                </a:solidFill>
                                <a:latin typeface="Cambria Math" panose="02040503050406030204" pitchFamily="18" charset="0"/>
                              </a:rPr>
                              <m:t>𝑥</m:t>
                            </m:r>
                          </m:e>
                          <m:sub>
                            <m:r>
                              <a:rPr lang="en-US" altLang="zh-CN" sz="4000" b="0" i="1" smtClean="0">
                                <a:solidFill>
                                  <a:srgbClr val="FF0000"/>
                                </a:solidFill>
                                <a:latin typeface="Cambria Math" panose="02040503050406030204" pitchFamily="18" charset="0"/>
                              </a:rPr>
                              <m:t>1</m:t>
                            </m:r>
                          </m:sub>
                        </m:sSub>
                        <m:r>
                          <a:rPr lang="en-US" altLang="zh-CN" sz="4000" b="0" i="1" smtClean="0">
                            <a:solidFill>
                              <a:srgbClr val="FF0000"/>
                            </a:solidFill>
                            <a:latin typeface="Cambria Math" panose="02040503050406030204" pitchFamily="18" charset="0"/>
                          </a:rPr>
                          <m:t>+</m:t>
                        </m:r>
                        <m:sSub>
                          <m:sSubPr>
                            <m:ctrlPr>
                              <a:rPr lang="en-US" altLang="zh-CN" sz="4000" b="0" i="1" smtClean="0">
                                <a:solidFill>
                                  <a:srgbClr val="FF0000"/>
                                </a:solidFill>
                                <a:latin typeface="Cambria Math" panose="02040503050406030204" pitchFamily="18" charset="0"/>
                              </a:rPr>
                            </m:ctrlPr>
                          </m:sSubPr>
                          <m:e>
                            <m:r>
                              <a:rPr lang="en-US" altLang="zh-CN" sz="4000" b="0" i="1" smtClean="0">
                                <a:solidFill>
                                  <a:srgbClr val="FF0000"/>
                                </a:solidFill>
                                <a:latin typeface="Cambria Math" panose="02040503050406030204" pitchFamily="18" charset="0"/>
                              </a:rPr>
                              <m:t>𝑥</m:t>
                            </m:r>
                          </m:e>
                          <m:sub>
                            <m:r>
                              <a:rPr lang="en-US" altLang="zh-CN" sz="4000" b="0" i="1" smtClean="0">
                                <a:solidFill>
                                  <a:srgbClr val="FF0000"/>
                                </a:solidFill>
                                <a:latin typeface="Cambria Math" panose="02040503050406030204" pitchFamily="18" charset="0"/>
                              </a:rPr>
                              <m:t>2</m:t>
                            </m:r>
                          </m:sub>
                        </m:sSub>
                      </m:num>
                      <m:den>
                        <m:r>
                          <a:rPr lang="en-US" altLang="zh-CN" sz="4000" b="0" i="1" smtClean="0">
                            <a:solidFill>
                              <a:srgbClr val="FF0000"/>
                            </a:solidFill>
                            <a:latin typeface="Cambria Math" panose="02040503050406030204" pitchFamily="18" charset="0"/>
                          </a:rPr>
                          <m:t>2</m:t>
                        </m:r>
                      </m:den>
                    </m:f>
                    <m:r>
                      <a:rPr lang="en-US" altLang="zh-CN" sz="4000" b="0" i="1" smtClean="0">
                        <a:solidFill>
                          <a:srgbClr val="FF0000"/>
                        </a:solidFill>
                        <a:latin typeface="Cambria Math" panose="02040503050406030204" pitchFamily="18" charset="0"/>
                      </a:rPr>
                      <m:t>, </m:t>
                    </m:r>
                    <m:r>
                      <a:rPr lang="en-US" altLang="zh-CN" sz="4000" b="0" i="1" smtClean="0">
                        <a:solidFill>
                          <a:srgbClr val="FF0000"/>
                        </a:solidFill>
                        <a:latin typeface="Cambria Math" panose="02040503050406030204" pitchFamily="18" charset="0"/>
                      </a:rPr>
                      <m:t>𝑦</m:t>
                    </m:r>
                    <m:r>
                      <a:rPr lang="en-US" altLang="zh-CN" sz="4000" b="0" i="1" smtClean="0">
                        <a:solidFill>
                          <a:srgbClr val="FF0000"/>
                        </a:solidFill>
                        <a:latin typeface="Cambria Math" panose="02040503050406030204" pitchFamily="18" charset="0"/>
                      </a:rPr>
                      <m:t>=</m:t>
                    </m:r>
                    <m:sSub>
                      <m:sSubPr>
                        <m:ctrlPr>
                          <a:rPr lang="en-US" altLang="zh-CN" sz="4000" b="0" i="1" smtClean="0">
                            <a:solidFill>
                              <a:srgbClr val="FF0000"/>
                            </a:solidFill>
                            <a:latin typeface="Cambria Math" panose="02040503050406030204" pitchFamily="18" charset="0"/>
                          </a:rPr>
                        </m:ctrlPr>
                      </m:sSubPr>
                      <m:e>
                        <m:r>
                          <a:rPr lang="en-US" altLang="zh-CN" sz="4000" b="0" i="1" smtClean="0">
                            <a:solidFill>
                              <a:srgbClr val="FF0000"/>
                            </a:solidFill>
                            <a:latin typeface="Cambria Math" panose="02040503050406030204" pitchFamily="18" charset="0"/>
                          </a:rPr>
                          <m:t>𝑥</m:t>
                        </m:r>
                      </m:e>
                      <m:sub>
                        <m:r>
                          <a:rPr lang="en-US" altLang="zh-CN" sz="4000" b="0" i="1" smtClean="0">
                            <a:solidFill>
                              <a:srgbClr val="FF0000"/>
                            </a:solidFill>
                            <a:latin typeface="Cambria Math" panose="02040503050406030204" pitchFamily="18" charset="0"/>
                          </a:rPr>
                          <m:t>1</m:t>
                        </m:r>
                      </m:sub>
                    </m:sSub>
                    <m:r>
                      <a:rPr lang="en-US" altLang="zh-CN" sz="4000" b="0" i="1" smtClean="0">
                        <a:solidFill>
                          <a:srgbClr val="FF0000"/>
                        </a:solidFill>
                        <a:latin typeface="Cambria Math" panose="02040503050406030204" pitchFamily="18" charset="0"/>
                      </a:rPr>
                      <m:t>−</m:t>
                    </m:r>
                    <m:sSub>
                      <m:sSubPr>
                        <m:ctrlPr>
                          <a:rPr lang="en-US" altLang="zh-CN" sz="4000" b="0" i="1" smtClean="0">
                            <a:solidFill>
                              <a:srgbClr val="FF0000"/>
                            </a:solidFill>
                            <a:latin typeface="Cambria Math" panose="02040503050406030204" pitchFamily="18" charset="0"/>
                          </a:rPr>
                        </m:ctrlPr>
                      </m:sSubPr>
                      <m:e>
                        <m:r>
                          <a:rPr lang="en-US" altLang="zh-CN" sz="4000" b="0" i="1" smtClean="0">
                            <a:solidFill>
                              <a:srgbClr val="FF0000"/>
                            </a:solidFill>
                            <a:latin typeface="Cambria Math" panose="02040503050406030204" pitchFamily="18" charset="0"/>
                          </a:rPr>
                          <m:t>𝑥</m:t>
                        </m:r>
                      </m:e>
                      <m:sub>
                        <m:r>
                          <a:rPr lang="en-US" altLang="zh-CN" sz="4000" b="0" i="1" smtClean="0">
                            <a:solidFill>
                              <a:srgbClr val="FF0000"/>
                            </a:solidFill>
                            <a:latin typeface="Cambria Math" panose="02040503050406030204" pitchFamily="18" charset="0"/>
                          </a:rPr>
                          <m:t>2</m:t>
                        </m:r>
                      </m:sub>
                    </m:sSub>
                  </m:oMath>
                </a14:m>
                <a:r>
                  <a:rPr lang="en-US" altLang="zh-CN" sz="4000" dirty="0">
                    <a:solidFill>
                      <a:srgbClr val="FF0000"/>
                    </a:solidFill>
                  </a:rPr>
                  <a:t>, </a:t>
                </a:r>
                <a:r>
                  <a:rPr lang="zh-CN" altLang="en-US" sz="4000" dirty="0">
                    <a:solidFill>
                      <a:srgbClr val="FF0000"/>
                    </a:solidFill>
                  </a:rPr>
                  <a:t>对</a:t>
                </a:r>
                <a:r>
                  <a:rPr lang="en-US" altLang="zh-CN" sz="4000" dirty="0">
                    <a:solidFill>
                      <a:srgbClr val="FF0000"/>
                    </a:solidFill>
                  </a:rPr>
                  <a:t>G</a:t>
                </a:r>
                <a:r>
                  <a:rPr lang="zh-CN" altLang="en-US" sz="4000" dirty="0">
                    <a:solidFill>
                      <a:srgbClr val="FF0000"/>
                    </a:solidFill>
                  </a:rPr>
                  <a:t>做</a:t>
                </a:r>
                <a:r>
                  <a:rPr lang="en-US" altLang="zh-CN" sz="4000" dirty="0">
                    <a:solidFill>
                      <a:srgbClr val="FF0000"/>
                    </a:solidFill>
                  </a:rPr>
                  <a:t>Wigner</a:t>
                </a:r>
                <a:r>
                  <a:rPr lang="zh-CN" altLang="en-US" sz="4000" dirty="0">
                    <a:solidFill>
                      <a:srgbClr val="FF0000"/>
                    </a:solidFill>
                  </a:rPr>
                  <a:t>变换</a:t>
                </a:r>
                <a14:m>
                  <m:oMath xmlns:m="http://schemas.openxmlformats.org/officeDocument/2006/math">
                    <m:r>
                      <a:rPr lang="en-US" altLang="zh-CN" sz="4000" b="0" i="1" smtClean="0">
                        <a:solidFill>
                          <a:srgbClr val="FF0000"/>
                        </a:solidFill>
                        <a:latin typeface="Cambria Math" panose="02040503050406030204" pitchFamily="18" charset="0"/>
                      </a:rPr>
                      <m:t>∫</m:t>
                    </m:r>
                    <m:sSup>
                      <m:sSupPr>
                        <m:ctrlPr>
                          <a:rPr lang="en-US" altLang="zh-CN" sz="4000" b="0" i="1" smtClean="0">
                            <a:solidFill>
                              <a:srgbClr val="FF0000"/>
                            </a:solidFill>
                            <a:latin typeface="Cambria Math" panose="02040503050406030204" pitchFamily="18" charset="0"/>
                          </a:rPr>
                        </m:ctrlPr>
                      </m:sSupPr>
                      <m:e>
                        <m:r>
                          <a:rPr lang="en-US" altLang="zh-CN" sz="4000" b="0" i="1" smtClean="0">
                            <a:solidFill>
                              <a:srgbClr val="FF0000"/>
                            </a:solidFill>
                            <a:latin typeface="Cambria Math" panose="02040503050406030204" pitchFamily="18" charset="0"/>
                          </a:rPr>
                          <m:t>𝑒</m:t>
                        </m:r>
                      </m:e>
                      <m:sup>
                        <m:r>
                          <a:rPr lang="en-US" altLang="zh-CN" sz="4000" b="0" i="1" smtClean="0">
                            <a:solidFill>
                              <a:srgbClr val="FF0000"/>
                            </a:solidFill>
                            <a:latin typeface="Cambria Math" panose="02040503050406030204" pitchFamily="18" charset="0"/>
                          </a:rPr>
                          <m:t>𝑖𝑃𝑦</m:t>
                        </m:r>
                      </m:sup>
                    </m:sSup>
                    <m:r>
                      <a:rPr lang="en-US" altLang="zh-CN" sz="4000" b="0" i="1" smtClean="0">
                        <a:solidFill>
                          <a:srgbClr val="FF0000"/>
                        </a:solidFill>
                        <a:latin typeface="Cambria Math" panose="02040503050406030204" pitchFamily="18" charset="0"/>
                      </a:rPr>
                      <m:t>𝑑𝑦</m:t>
                    </m:r>
                  </m:oMath>
                </a14:m>
                <a:r>
                  <a:rPr lang="zh-CN" altLang="en-US" sz="4000" dirty="0">
                    <a:solidFill>
                      <a:srgbClr val="FF0000"/>
                    </a:solidFill>
                  </a:rPr>
                  <a:t>， </a:t>
                </a:r>
              </a:p>
            </p:txBody>
          </p:sp>
        </mc:Choice>
        <mc:Fallback xmlns="">
          <p:sp>
            <p:nvSpPr>
              <p:cNvPr id="7" name="文本框 6">
                <a:extLst>
                  <a:ext uri="{FF2B5EF4-FFF2-40B4-BE49-F238E27FC236}">
                    <a16:creationId xmlns:a16="http://schemas.microsoft.com/office/drawing/2014/main" id="{5C8DF717-0C80-451C-9BBB-B9D4B38C4FDA}"/>
                  </a:ext>
                </a:extLst>
              </p:cNvPr>
              <p:cNvSpPr txBox="1">
                <a:spLocks noRot="1" noChangeAspect="1" noMove="1" noResize="1" noEditPoints="1" noAdjustHandles="1" noChangeArrowheads="1" noChangeShapeType="1" noTextEdit="1"/>
              </p:cNvSpPr>
              <p:nvPr/>
            </p:nvSpPr>
            <p:spPr>
              <a:xfrm>
                <a:off x="173160" y="202485"/>
                <a:ext cx="11845679" cy="943272"/>
              </a:xfrm>
              <a:prstGeom prst="rect">
                <a:avLst/>
              </a:prstGeom>
              <a:blipFill>
                <a:blip r:embed="rId5"/>
                <a:stretch>
                  <a:fillRect b="-12739"/>
                </a:stretch>
              </a:blipFill>
              <a:ln>
                <a:solidFill>
                  <a:schemeClr val="accent1"/>
                </a:solidFill>
              </a:ln>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E535FB3D-A55C-479F-8A7F-CF36656A6591}"/>
              </a:ext>
            </a:extLst>
          </p:cNvPr>
          <p:cNvSpPr txBox="1"/>
          <p:nvPr/>
        </p:nvSpPr>
        <p:spPr>
          <a:xfrm>
            <a:off x="1792868" y="2844225"/>
            <a:ext cx="7495129" cy="584775"/>
          </a:xfrm>
          <a:prstGeom prst="rect">
            <a:avLst/>
          </a:prstGeom>
          <a:noFill/>
        </p:spPr>
        <p:txBody>
          <a:bodyPr wrap="none" rtlCol="0">
            <a:spAutoFit/>
          </a:bodyPr>
          <a:lstStyle/>
          <a:p>
            <a:r>
              <a:rPr lang="en-US" altLang="zh-CN" sz="3200" dirty="0"/>
              <a:t>Canonical variable </a:t>
            </a:r>
            <a:r>
              <a:rPr lang="en-US" altLang="zh-CN" sz="3200" dirty="0">
                <a:sym typeface="Wingdings" panose="05000000000000000000" pitchFamily="2" charset="2"/>
              </a:rPr>
              <a:t>X,P to kinetic variable </a:t>
            </a:r>
            <a:r>
              <a:rPr lang="en-US" altLang="zh-CN" sz="3200" dirty="0" err="1">
                <a:sym typeface="Wingdings" panose="05000000000000000000" pitchFamily="2" charset="2"/>
              </a:rPr>
              <a:t>x,p</a:t>
            </a:r>
            <a:endParaRPr lang="zh-CN" altLang="en-US" sz="3200" dirty="0"/>
          </a:p>
        </p:txBody>
      </p:sp>
      <p:sp>
        <p:nvSpPr>
          <p:cNvPr id="20" name="文本框 19">
            <a:extLst>
              <a:ext uri="{FF2B5EF4-FFF2-40B4-BE49-F238E27FC236}">
                <a16:creationId xmlns:a16="http://schemas.microsoft.com/office/drawing/2014/main" id="{1FEF2D21-555B-455E-8E84-9CF7007AB718}"/>
              </a:ext>
            </a:extLst>
          </p:cNvPr>
          <p:cNvSpPr txBox="1"/>
          <p:nvPr/>
        </p:nvSpPr>
        <p:spPr>
          <a:xfrm>
            <a:off x="7233119" y="4702792"/>
            <a:ext cx="1755609" cy="523220"/>
          </a:xfrm>
          <a:prstGeom prst="rect">
            <a:avLst/>
          </a:prstGeom>
          <a:noFill/>
        </p:spPr>
        <p:txBody>
          <a:bodyPr wrap="none" rtlCol="0">
            <a:spAutoFit/>
          </a:bodyPr>
          <a:lstStyle/>
          <a:p>
            <a:r>
              <a:rPr lang="en-US" altLang="zh-CN" sz="2800" dirty="0"/>
              <a:t>RBUU</a:t>
            </a:r>
            <a:r>
              <a:rPr lang="zh-CN" altLang="en-US" sz="2800" dirty="0"/>
              <a:t>方程</a:t>
            </a:r>
          </a:p>
        </p:txBody>
      </p:sp>
      <p:pic>
        <p:nvPicPr>
          <p:cNvPr id="5" name="图片 4">
            <a:extLst>
              <a:ext uri="{FF2B5EF4-FFF2-40B4-BE49-F238E27FC236}">
                <a16:creationId xmlns:a16="http://schemas.microsoft.com/office/drawing/2014/main" id="{EB143563-ACB5-4189-8193-2E9E01989318}"/>
              </a:ext>
            </a:extLst>
          </p:cNvPr>
          <p:cNvPicPr>
            <a:picLocks noChangeAspect="1"/>
          </p:cNvPicPr>
          <p:nvPr/>
        </p:nvPicPr>
        <p:blipFill>
          <a:blip r:embed="rId6"/>
          <a:stretch>
            <a:fillRect/>
          </a:stretch>
        </p:blipFill>
        <p:spPr>
          <a:xfrm>
            <a:off x="2245998" y="1434295"/>
            <a:ext cx="6679900" cy="1283244"/>
          </a:xfrm>
          <a:prstGeom prst="rect">
            <a:avLst/>
          </a:prstGeom>
          <a:ln>
            <a:solidFill>
              <a:schemeClr val="accent1"/>
            </a:solidFill>
          </a:ln>
        </p:spPr>
      </p:pic>
    </p:spTree>
    <p:extLst>
      <p:ext uri="{BB962C8B-B14F-4D97-AF65-F5344CB8AC3E}">
        <p14:creationId xmlns:p14="http://schemas.microsoft.com/office/powerpoint/2010/main" val="357043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9C10AA92-349F-4398-8F10-ABB3595E340E}"/>
              </a:ext>
            </a:extLst>
          </p:cNvPr>
          <p:cNvSpPr txBox="1"/>
          <p:nvPr/>
        </p:nvSpPr>
        <p:spPr>
          <a:xfrm>
            <a:off x="3209924" y="3105834"/>
            <a:ext cx="5772151" cy="646331"/>
          </a:xfrm>
          <a:prstGeom prst="rect">
            <a:avLst/>
          </a:prstGeom>
          <a:noFill/>
        </p:spPr>
        <p:txBody>
          <a:bodyPr wrap="square" rtlCol="0">
            <a:spAutoFit/>
          </a:bodyPr>
          <a:lstStyle/>
          <a:p>
            <a:r>
              <a:rPr lang="zh-CN" altLang="en-US" sz="3600" dirty="0">
                <a:solidFill>
                  <a:srgbClr val="FF0000"/>
                </a:solidFill>
              </a:rPr>
              <a:t>重离子碰撞的微观输运模型</a:t>
            </a:r>
          </a:p>
        </p:txBody>
      </p:sp>
    </p:spTree>
    <p:extLst>
      <p:ext uri="{BB962C8B-B14F-4D97-AF65-F5344CB8AC3E}">
        <p14:creationId xmlns:p14="http://schemas.microsoft.com/office/powerpoint/2010/main" val="680224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B7421-B11C-49E8-90DC-49B00715593E}"/>
              </a:ext>
            </a:extLst>
          </p:cNvPr>
          <p:cNvPicPr>
            <a:picLocks noChangeAspect="1" noChangeArrowheads="1"/>
          </p:cNvPicPr>
          <p:nvPr/>
        </p:nvPicPr>
        <p:blipFill>
          <a:blip r:embed="rId3" cstate="print"/>
          <a:srcRect/>
          <a:stretch>
            <a:fillRect/>
          </a:stretch>
        </p:blipFill>
        <p:spPr bwMode="auto">
          <a:xfrm>
            <a:off x="1252887" y="643108"/>
            <a:ext cx="8264013" cy="1687721"/>
          </a:xfrm>
          <a:prstGeom prst="rect">
            <a:avLst/>
          </a:prstGeom>
          <a:noFill/>
          <a:ln w="9525">
            <a:noFill/>
            <a:miter lim="800000"/>
            <a:headEnd/>
            <a:tailEnd/>
          </a:ln>
        </p:spPr>
      </p:pic>
      <p:pic>
        <p:nvPicPr>
          <p:cNvPr id="4" name="Picture 3">
            <a:extLst>
              <a:ext uri="{FF2B5EF4-FFF2-40B4-BE49-F238E27FC236}">
                <a16:creationId xmlns:a16="http://schemas.microsoft.com/office/drawing/2014/main" id="{F1F98FFA-B459-4C7C-8018-19425C5D6181}"/>
              </a:ext>
            </a:extLst>
          </p:cNvPr>
          <p:cNvPicPr>
            <a:picLocks noChangeAspect="1" noChangeArrowheads="1"/>
          </p:cNvPicPr>
          <p:nvPr/>
        </p:nvPicPr>
        <p:blipFill>
          <a:blip r:embed="rId4" cstate="print"/>
          <a:srcRect/>
          <a:stretch>
            <a:fillRect/>
          </a:stretch>
        </p:blipFill>
        <p:spPr bwMode="auto">
          <a:xfrm>
            <a:off x="737470" y="2212332"/>
            <a:ext cx="4647423" cy="1093511"/>
          </a:xfrm>
          <a:prstGeom prst="rect">
            <a:avLst/>
          </a:prstGeom>
          <a:noFill/>
          <a:ln w="9525">
            <a:solidFill>
              <a:srgbClr val="FF0000"/>
            </a:solidFill>
            <a:miter lim="800000"/>
            <a:headEnd/>
            <a:tailEnd/>
          </a:ln>
        </p:spPr>
      </p:pic>
      <p:sp>
        <p:nvSpPr>
          <p:cNvPr id="5" name="TextBox 3">
            <a:extLst>
              <a:ext uri="{FF2B5EF4-FFF2-40B4-BE49-F238E27FC236}">
                <a16:creationId xmlns:a16="http://schemas.microsoft.com/office/drawing/2014/main" id="{9F8C38C8-75AA-4A87-B312-D1AE3E262B2A}"/>
              </a:ext>
            </a:extLst>
          </p:cNvPr>
          <p:cNvSpPr txBox="1"/>
          <p:nvPr/>
        </p:nvSpPr>
        <p:spPr>
          <a:xfrm>
            <a:off x="626611" y="111275"/>
            <a:ext cx="7460569" cy="523220"/>
          </a:xfrm>
          <a:prstGeom prst="rect">
            <a:avLst/>
          </a:prstGeom>
          <a:noFill/>
        </p:spPr>
        <p:txBody>
          <a:bodyPr wrap="none" rtlCol="0">
            <a:spAutoFit/>
          </a:bodyPr>
          <a:lstStyle/>
          <a:p>
            <a:r>
              <a:rPr lang="en-US" altLang="zh-CN" sz="2800" dirty="0">
                <a:solidFill>
                  <a:srgbClr val="0000FF"/>
                </a:solidFill>
              </a:rPr>
              <a:t>A</a:t>
            </a:r>
            <a:r>
              <a:rPr lang="en-US" altLang="zh-CN" sz="2800" dirty="0"/>
              <a:t>, BUU type: </a:t>
            </a:r>
            <a:r>
              <a:rPr lang="en-US" altLang="zh-CN" sz="2800" i="1" dirty="0"/>
              <a:t>f(</a:t>
            </a:r>
            <a:r>
              <a:rPr lang="en-US" altLang="zh-CN" sz="2800" i="1" dirty="0" err="1"/>
              <a:t>r,p,t</a:t>
            </a:r>
            <a:r>
              <a:rPr lang="en-US" altLang="zh-CN" sz="2800" i="1" dirty="0"/>
              <a:t>)</a:t>
            </a:r>
            <a:r>
              <a:rPr lang="en-US" altLang="zh-CN" sz="2800" dirty="0"/>
              <a:t> one body phase space density</a:t>
            </a:r>
            <a:endParaRPr lang="zh-CN" altLang="en-US" sz="2800" dirty="0"/>
          </a:p>
        </p:txBody>
      </p:sp>
      <p:sp>
        <p:nvSpPr>
          <p:cNvPr id="6" name="TextBox 4">
            <a:extLst>
              <a:ext uri="{FF2B5EF4-FFF2-40B4-BE49-F238E27FC236}">
                <a16:creationId xmlns:a16="http://schemas.microsoft.com/office/drawing/2014/main" id="{BB28CC65-3C60-4650-987C-9DC472FE06EB}"/>
              </a:ext>
            </a:extLst>
          </p:cNvPr>
          <p:cNvSpPr txBox="1"/>
          <p:nvPr/>
        </p:nvSpPr>
        <p:spPr>
          <a:xfrm>
            <a:off x="7759761" y="1025893"/>
            <a:ext cx="4432239" cy="369332"/>
          </a:xfrm>
          <a:prstGeom prst="rect">
            <a:avLst/>
          </a:prstGeom>
          <a:noFill/>
        </p:spPr>
        <p:txBody>
          <a:bodyPr wrap="none" rtlCol="0">
            <a:spAutoFit/>
          </a:bodyPr>
          <a:lstStyle/>
          <a:p>
            <a:r>
              <a:rPr lang="en-US" altLang="zh-CN" dirty="0"/>
              <a:t>Two-body collision: occurs between test part.</a:t>
            </a:r>
            <a:endParaRPr lang="zh-CN" altLang="en-US" dirty="0"/>
          </a:p>
        </p:txBody>
      </p:sp>
      <p:sp>
        <p:nvSpPr>
          <p:cNvPr id="7" name="TextBox 5">
            <a:extLst>
              <a:ext uri="{FF2B5EF4-FFF2-40B4-BE49-F238E27FC236}">
                <a16:creationId xmlns:a16="http://schemas.microsoft.com/office/drawing/2014/main" id="{DF1E8E9F-693E-4EDF-AB50-253B89DA9027}"/>
              </a:ext>
            </a:extLst>
          </p:cNvPr>
          <p:cNvSpPr txBox="1"/>
          <p:nvPr/>
        </p:nvSpPr>
        <p:spPr>
          <a:xfrm>
            <a:off x="2044975" y="1326168"/>
            <a:ext cx="1196161" cy="369332"/>
          </a:xfrm>
          <a:prstGeom prst="rect">
            <a:avLst/>
          </a:prstGeom>
          <a:noFill/>
        </p:spPr>
        <p:txBody>
          <a:bodyPr wrap="none" rtlCol="0">
            <a:spAutoFit/>
          </a:bodyPr>
          <a:lstStyle/>
          <a:p>
            <a:r>
              <a:rPr lang="en-US" altLang="zh-CN" dirty="0"/>
              <a:t>Mean field</a:t>
            </a:r>
            <a:endParaRPr lang="zh-CN" altLang="en-US" dirty="0"/>
          </a:p>
        </p:txBody>
      </p:sp>
      <p:sp>
        <p:nvSpPr>
          <p:cNvPr id="9" name="TextBox 7">
            <a:extLst>
              <a:ext uri="{FF2B5EF4-FFF2-40B4-BE49-F238E27FC236}">
                <a16:creationId xmlns:a16="http://schemas.microsoft.com/office/drawing/2014/main" id="{C3033DF9-1F86-4005-A4C9-CCB72789A51E}"/>
              </a:ext>
            </a:extLst>
          </p:cNvPr>
          <p:cNvSpPr txBox="1"/>
          <p:nvPr/>
        </p:nvSpPr>
        <p:spPr>
          <a:xfrm>
            <a:off x="5671275" y="2383132"/>
            <a:ext cx="5783255" cy="830997"/>
          </a:xfrm>
          <a:prstGeom prst="rect">
            <a:avLst/>
          </a:prstGeom>
          <a:noFill/>
        </p:spPr>
        <p:txBody>
          <a:bodyPr wrap="square" rtlCol="0">
            <a:spAutoFit/>
          </a:bodyPr>
          <a:lstStyle/>
          <a:p>
            <a:r>
              <a:rPr lang="en-US" altLang="zh-CN" sz="2400" dirty="0"/>
              <a:t>Solved with test particle methods,</a:t>
            </a:r>
            <a:r>
              <a:rPr lang="zh-CN" altLang="en-US" sz="2400" dirty="0"/>
              <a:t> </a:t>
            </a:r>
            <a:r>
              <a:rPr lang="en-US" altLang="zh-CN" sz="2400" dirty="0" err="1"/>
              <a:t>CYWang</a:t>
            </a:r>
            <a:r>
              <a:rPr lang="en-US" altLang="zh-CN" sz="2400" dirty="0"/>
              <a:t>, PRC25,1460(1982).</a:t>
            </a:r>
            <a:endParaRPr lang="zh-CN" altLang="en-US" sz="2400" dirty="0"/>
          </a:p>
        </p:txBody>
      </p:sp>
      <p:sp>
        <p:nvSpPr>
          <p:cNvPr id="10" name="TextBox 8">
            <a:extLst>
              <a:ext uri="{FF2B5EF4-FFF2-40B4-BE49-F238E27FC236}">
                <a16:creationId xmlns:a16="http://schemas.microsoft.com/office/drawing/2014/main" id="{851FBF80-0D89-47BC-B732-2EB354F2663B}"/>
              </a:ext>
            </a:extLst>
          </p:cNvPr>
          <p:cNvSpPr txBox="1"/>
          <p:nvPr/>
        </p:nvSpPr>
        <p:spPr>
          <a:xfrm>
            <a:off x="1358372" y="3942745"/>
            <a:ext cx="7286610" cy="1384995"/>
          </a:xfrm>
          <a:prstGeom prst="rect">
            <a:avLst/>
          </a:prstGeom>
          <a:noFill/>
        </p:spPr>
        <p:txBody>
          <a:bodyPr wrap="none" rtlCol="0">
            <a:spAutoFit/>
          </a:bodyPr>
          <a:lstStyle/>
          <a:p>
            <a:r>
              <a:rPr lang="en-US" altLang="zh-CN" sz="2800" dirty="0">
                <a:highlight>
                  <a:srgbClr val="FFFF00"/>
                </a:highlight>
              </a:rPr>
              <a:t>1, Relativistic kinematic codes: IBUU04, LHV, …… </a:t>
            </a:r>
          </a:p>
          <a:p>
            <a:r>
              <a:rPr lang="en-US" altLang="zh-CN" sz="2800" dirty="0">
                <a:highlight>
                  <a:srgbClr val="FFFF00"/>
                </a:highlight>
              </a:rPr>
              <a:t>2, Nonrelativistic codes: SMF, BUU-VM, ……</a:t>
            </a:r>
          </a:p>
          <a:p>
            <a:r>
              <a:rPr lang="en-US" altLang="zh-CN" sz="2800" dirty="0">
                <a:highlight>
                  <a:srgbClr val="FFFF00"/>
                </a:highlight>
              </a:rPr>
              <a:t>3, Covariant codes: </a:t>
            </a:r>
            <a:r>
              <a:rPr lang="en-US" altLang="zh-CN" sz="2800" dirty="0" err="1">
                <a:highlight>
                  <a:srgbClr val="FFFF00"/>
                </a:highlight>
              </a:rPr>
              <a:t>pBUU</a:t>
            </a:r>
            <a:r>
              <a:rPr lang="en-US" altLang="zh-CN" sz="2800" dirty="0">
                <a:highlight>
                  <a:srgbClr val="FFFF00"/>
                </a:highlight>
              </a:rPr>
              <a:t>, RBUU,RVUU, </a:t>
            </a:r>
            <a:r>
              <a:rPr lang="en-US" altLang="zh-CN" sz="2800" dirty="0" err="1">
                <a:highlight>
                  <a:srgbClr val="FFFF00"/>
                </a:highlight>
              </a:rPr>
              <a:t>GiBUU</a:t>
            </a:r>
            <a:r>
              <a:rPr lang="en-US" altLang="zh-CN" sz="2800" dirty="0">
                <a:highlight>
                  <a:srgbClr val="FFFF00"/>
                </a:highlight>
              </a:rPr>
              <a:t> </a:t>
            </a:r>
            <a:endParaRPr lang="zh-CN" altLang="en-US" sz="2800" dirty="0">
              <a:highlight>
                <a:srgbClr val="FFFF00"/>
              </a:highlight>
            </a:endParaRPr>
          </a:p>
        </p:txBody>
      </p:sp>
      <p:pic>
        <p:nvPicPr>
          <p:cNvPr id="24" name="图片 23">
            <a:extLst>
              <a:ext uri="{FF2B5EF4-FFF2-40B4-BE49-F238E27FC236}">
                <a16:creationId xmlns:a16="http://schemas.microsoft.com/office/drawing/2014/main" id="{E2C60E77-4F68-4AA2-AB69-7E9623FBD116}"/>
              </a:ext>
            </a:extLst>
          </p:cNvPr>
          <p:cNvPicPr>
            <a:picLocks noChangeAspect="1"/>
          </p:cNvPicPr>
          <p:nvPr/>
        </p:nvPicPr>
        <p:blipFill>
          <a:blip r:embed="rId5"/>
          <a:stretch>
            <a:fillRect/>
          </a:stretch>
        </p:blipFill>
        <p:spPr>
          <a:xfrm>
            <a:off x="2044975" y="3363576"/>
            <a:ext cx="4352643" cy="627786"/>
          </a:xfrm>
          <a:prstGeom prst="rect">
            <a:avLst/>
          </a:prstGeom>
        </p:spPr>
      </p:pic>
      <p:pic>
        <p:nvPicPr>
          <p:cNvPr id="13" name="图片 12">
            <a:extLst>
              <a:ext uri="{FF2B5EF4-FFF2-40B4-BE49-F238E27FC236}">
                <a16:creationId xmlns:a16="http://schemas.microsoft.com/office/drawing/2014/main" id="{9565EE33-8467-48AC-B375-A1B4C211E8B6}"/>
              </a:ext>
            </a:extLst>
          </p:cNvPr>
          <p:cNvPicPr>
            <a:picLocks noChangeAspect="1"/>
          </p:cNvPicPr>
          <p:nvPr/>
        </p:nvPicPr>
        <p:blipFill>
          <a:blip r:embed="rId6"/>
          <a:stretch>
            <a:fillRect/>
          </a:stretch>
        </p:blipFill>
        <p:spPr>
          <a:xfrm>
            <a:off x="676297" y="5412223"/>
            <a:ext cx="5134928" cy="1306058"/>
          </a:xfrm>
          <a:prstGeom prst="rect">
            <a:avLst/>
          </a:prstGeom>
          <a:ln>
            <a:solidFill>
              <a:srgbClr val="FF0000"/>
            </a:solidFill>
          </a:ln>
        </p:spPr>
      </p:pic>
      <p:sp>
        <p:nvSpPr>
          <p:cNvPr id="14" name="TextBox 8">
            <a:extLst>
              <a:ext uri="{FF2B5EF4-FFF2-40B4-BE49-F238E27FC236}">
                <a16:creationId xmlns:a16="http://schemas.microsoft.com/office/drawing/2014/main" id="{79ED1A2D-2270-41D5-8018-A0CCCA89D788}"/>
              </a:ext>
            </a:extLst>
          </p:cNvPr>
          <p:cNvSpPr txBox="1"/>
          <p:nvPr/>
        </p:nvSpPr>
        <p:spPr>
          <a:xfrm>
            <a:off x="6349081" y="5643392"/>
            <a:ext cx="5680722" cy="523220"/>
          </a:xfrm>
          <a:prstGeom prst="rect">
            <a:avLst/>
          </a:prstGeom>
          <a:noFill/>
        </p:spPr>
        <p:txBody>
          <a:bodyPr wrap="none" rtlCol="0">
            <a:spAutoFit/>
          </a:bodyPr>
          <a:lstStyle/>
          <a:p>
            <a:r>
              <a:rPr lang="en-US" altLang="zh-CN" sz="2800" dirty="0">
                <a:highlight>
                  <a:srgbClr val="FFFF00"/>
                </a:highlight>
              </a:rPr>
              <a:t>4,</a:t>
            </a:r>
            <a:r>
              <a:rPr lang="zh-CN" altLang="en-US" sz="2800" dirty="0">
                <a:highlight>
                  <a:srgbClr val="FFFF00"/>
                </a:highlight>
              </a:rPr>
              <a:t> </a:t>
            </a:r>
            <a:r>
              <a:rPr lang="en-US" altLang="zh-CN" sz="2800" dirty="0">
                <a:highlight>
                  <a:srgbClr val="FFFF00"/>
                </a:highlight>
              </a:rPr>
              <a:t>with</a:t>
            </a:r>
            <a:r>
              <a:rPr lang="zh-CN" altLang="en-US" sz="2800" dirty="0">
                <a:highlight>
                  <a:srgbClr val="FFFF00"/>
                </a:highlight>
              </a:rPr>
              <a:t> </a:t>
            </a:r>
            <a:r>
              <a:rPr lang="en-US" altLang="zh-CN" sz="2800" dirty="0">
                <a:highlight>
                  <a:srgbClr val="FFFF00"/>
                </a:highlight>
              </a:rPr>
              <a:t>fluctuation: SMF, BLOB, IBL……</a:t>
            </a:r>
            <a:endParaRPr lang="zh-CN" altLang="en-US" sz="2800" dirty="0">
              <a:highlight>
                <a:srgbClr val="FFFF00"/>
              </a:highlight>
            </a:endParaRPr>
          </a:p>
        </p:txBody>
      </p:sp>
    </p:spTree>
    <p:extLst>
      <p:ext uri="{BB962C8B-B14F-4D97-AF65-F5344CB8AC3E}">
        <p14:creationId xmlns:p14="http://schemas.microsoft.com/office/powerpoint/2010/main" val="1515918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E1CC8C13-570F-4F1F-BAA3-E2660723958B}"/>
              </a:ext>
            </a:extLst>
          </p:cNvPr>
          <p:cNvSpPr txBox="1"/>
          <p:nvPr/>
        </p:nvSpPr>
        <p:spPr>
          <a:xfrm>
            <a:off x="0" y="109994"/>
            <a:ext cx="7107587" cy="523220"/>
          </a:xfrm>
          <a:prstGeom prst="rect">
            <a:avLst/>
          </a:prstGeom>
          <a:noFill/>
        </p:spPr>
        <p:txBody>
          <a:bodyPr wrap="none" rtlCol="0">
            <a:spAutoFit/>
          </a:bodyPr>
          <a:lstStyle/>
          <a:p>
            <a:r>
              <a:rPr lang="en-US" altLang="zh-CN" sz="2800" dirty="0">
                <a:solidFill>
                  <a:srgbClr val="0000FF"/>
                </a:solidFill>
              </a:rPr>
              <a:t>B</a:t>
            </a:r>
            <a:r>
              <a:rPr lang="en-US" altLang="zh-CN" sz="2800" dirty="0"/>
              <a:t>, QMD type:  solve N-body equation of motion</a:t>
            </a:r>
            <a:endParaRPr lang="zh-CN" altLang="en-US" sz="2800" dirty="0"/>
          </a:p>
        </p:txBody>
      </p:sp>
      <p:pic>
        <p:nvPicPr>
          <p:cNvPr id="4" name="Picture 4">
            <a:extLst>
              <a:ext uri="{FF2B5EF4-FFF2-40B4-BE49-F238E27FC236}">
                <a16:creationId xmlns:a16="http://schemas.microsoft.com/office/drawing/2014/main" id="{B68926F3-E29D-48D2-A98E-B8BD80CB8A9E}"/>
              </a:ext>
            </a:extLst>
          </p:cNvPr>
          <p:cNvPicPr>
            <a:picLocks noChangeAspect="1" noChangeArrowheads="1"/>
          </p:cNvPicPr>
          <p:nvPr/>
        </p:nvPicPr>
        <p:blipFill>
          <a:blip r:embed="rId2" cstate="print"/>
          <a:srcRect/>
          <a:stretch>
            <a:fillRect/>
          </a:stretch>
        </p:blipFill>
        <p:spPr bwMode="auto">
          <a:xfrm>
            <a:off x="423655" y="822008"/>
            <a:ext cx="3990975" cy="685800"/>
          </a:xfrm>
          <a:prstGeom prst="rect">
            <a:avLst/>
          </a:prstGeom>
          <a:noFill/>
          <a:ln w="9525">
            <a:solidFill>
              <a:schemeClr val="accent1"/>
            </a:solidFill>
            <a:miter lim="800000"/>
            <a:headEnd/>
            <a:tailEnd/>
          </a:ln>
        </p:spPr>
      </p:pic>
      <p:sp>
        <p:nvSpPr>
          <p:cNvPr id="5" name="TextBox 12">
            <a:extLst>
              <a:ext uri="{FF2B5EF4-FFF2-40B4-BE49-F238E27FC236}">
                <a16:creationId xmlns:a16="http://schemas.microsoft.com/office/drawing/2014/main" id="{2AC366A7-C253-42B5-87BE-97C278D42AE5}"/>
              </a:ext>
            </a:extLst>
          </p:cNvPr>
          <p:cNvSpPr txBox="1"/>
          <p:nvPr/>
        </p:nvSpPr>
        <p:spPr>
          <a:xfrm>
            <a:off x="1950105" y="5278194"/>
            <a:ext cx="938077" cy="369332"/>
          </a:xfrm>
          <a:prstGeom prst="rect">
            <a:avLst/>
          </a:prstGeom>
          <a:noFill/>
        </p:spPr>
        <p:txBody>
          <a:bodyPr wrap="none" rtlCol="0">
            <a:spAutoFit/>
          </a:bodyPr>
          <a:lstStyle/>
          <a:p>
            <a:r>
              <a:rPr lang="en-US" altLang="zh-CN" dirty="0"/>
              <a:t>nucleon</a:t>
            </a:r>
            <a:endParaRPr lang="zh-CN" altLang="en-US" dirty="0"/>
          </a:p>
        </p:txBody>
      </p:sp>
      <p:pic>
        <p:nvPicPr>
          <p:cNvPr id="6" name="Picture 5">
            <a:extLst>
              <a:ext uri="{FF2B5EF4-FFF2-40B4-BE49-F238E27FC236}">
                <a16:creationId xmlns:a16="http://schemas.microsoft.com/office/drawing/2014/main" id="{087F29FF-7ED1-4A14-9225-2216486045C0}"/>
              </a:ext>
            </a:extLst>
          </p:cNvPr>
          <p:cNvPicPr>
            <a:picLocks noChangeAspect="1" noChangeArrowheads="1"/>
          </p:cNvPicPr>
          <p:nvPr/>
        </p:nvPicPr>
        <p:blipFill>
          <a:blip r:embed="rId3" cstate="print"/>
          <a:srcRect/>
          <a:stretch>
            <a:fillRect/>
          </a:stretch>
        </p:blipFill>
        <p:spPr bwMode="auto">
          <a:xfrm>
            <a:off x="482864" y="4300810"/>
            <a:ext cx="3248025" cy="1162050"/>
          </a:xfrm>
          <a:prstGeom prst="rect">
            <a:avLst/>
          </a:prstGeom>
          <a:noFill/>
          <a:ln w="9525">
            <a:noFill/>
            <a:miter lim="800000"/>
            <a:headEnd/>
            <a:tailEnd/>
          </a:ln>
        </p:spPr>
      </p:pic>
      <p:sp>
        <p:nvSpPr>
          <p:cNvPr id="7" name="TextBox 14">
            <a:extLst>
              <a:ext uri="{FF2B5EF4-FFF2-40B4-BE49-F238E27FC236}">
                <a16:creationId xmlns:a16="http://schemas.microsoft.com/office/drawing/2014/main" id="{41A15EFE-5C13-42BE-8BCE-9098F85F5CEE}"/>
              </a:ext>
            </a:extLst>
          </p:cNvPr>
          <p:cNvSpPr txBox="1"/>
          <p:nvPr/>
        </p:nvSpPr>
        <p:spPr>
          <a:xfrm>
            <a:off x="5954455" y="2732381"/>
            <a:ext cx="6130204" cy="461665"/>
          </a:xfrm>
          <a:prstGeom prst="rect">
            <a:avLst/>
          </a:prstGeom>
          <a:noFill/>
        </p:spPr>
        <p:txBody>
          <a:bodyPr wrap="none" rtlCol="0">
            <a:spAutoFit/>
          </a:bodyPr>
          <a:lstStyle/>
          <a:p>
            <a:r>
              <a:rPr lang="en-US" altLang="zh-CN" sz="2400" dirty="0"/>
              <a:t>Two body collision: occurs between nucleons</a:t>
            </a:r>
            <a:endParaRPr lang="zh-CN" altLang="en-US" sz="2400" dirty="0"/>
          </a:p>
        </p:txBody>
      </p:sp>
      <p:sp>
        <p:nvSpPr>
          <p:cNvPr id="8" name="TextBox 15">
            <a:extLst>
              <a:ext uri="{FF2B5EF4-FFF2-40B4-BE49-F238E27FC236}">
                <a16:creationId xmlns:a16="http://schemas.microsoft.com/office/drawing/2014/main" id="{14017FD8-26D6-4AA9-9F7A-A60842016738}"/>
              </a:ext>
            </a:extLst>
          </p:cNvPr>
          <p:cNvSpPr txBox="1"/>
          <p:nvPr/>
        </p:nvSpPr>
        <p:spPr>
          <a:xfrm>
            <a:off x="5455501" y="4988272"/>
            <a:ext cx="6253635" cy="461665"/>
          </a:xfrm>
          <a:prstGeom prst="rect">
            <a:avLst/>
          </a:prstGeom>
          <a:noFill/>
        </p:spPr>
        <p:txBody>
          <a:bodyPr wrap="none" rtlCol="0">
            <a:spAutoFit/>
          </a:bodyPr>
          <a:lstStyle/>
          <a:p>
            <a:r>
              <a:rPr lang="en-US" altLang="zh-CN" sz="2400" dirty="0"/>
              <a:t>Rearrange whole nucleon-&gt; large fluctuation</a:t>
            </a:r>
            <a:endParaRPr lang="zh-CN" altLang="en-US" sz="2400" dirty="0"/>
          </a:p>
        </p:txBody>
      </p:sp>
      <p:sp>
        <p:nvSpPr>
          <p:cNvPr id="9" name="TextBox 16">
            <a:extLst>
              <a:ext uri="{FF2B5EF4-FFF2-40B4-BE49-F238E27FC236}">
                <a16:creationId xmlns:a16="http://schemas.microsoft.com/office/drawing/2014/main" id="{7991B1EF-4CA1-41EB-A50D-BC45A7A60CF0}"/>
              </a:ext>
            </a:extLst>
          </p:cNvPr>
          <p:cNvSpPr txBox="1"/>
          <p:nvPr/>
        </p:nvSpPr>
        <p:spPr>
          <a:xfrm>
            <a:off x="286763" y="5607888"/>
            <a:ext cx="9168792" cy="523220"/>
          </a:xfrm>
          <a:prstGeom prst="rect">
            <a:avLst/>
          </a:prstGeom>
          <a:solidFill>
            <a:schemeClr val="bg1"/>
          </a:solidFill>
        </p:spPr>
        <p:txBody>
          <a:bodyPr wrap="none" rtlCol="0">
            <a:spAutoFit/>
          </a:bodyPr>
          <a:lstStyle/>
          <a:p>
            <a:r>
              <a:rPr lang="en-US" altLang="zh-CN" sz="2800" dirty="0"/>
              <a:t>QMD, IQMD, </a:t>
            </a:r>
            <a:r>
              <a:rPr lang="en-US" altLang="zh-CN" sz="2800" dirty="0" err="1"/>
              <a:t>UrQMD</a:t>
            </a:r>
            <a:r>
              <a:rPr lang="en-US" altLang="zh-CN" sz="2800" dirty="0"/>
              <a:t>, </a:t>
            </a:r>
            <a:r>
              <a:rPr lang="en-US" altLang="zh-CN" sz="2800" dirty="0" err="1"/>
              <a:t>ImQMD</a:t>
            </a:r>
            <a:r>
              <a:rPr lang="en-US" altLang="zh-CN" sz="2800" dirty="0"/>
              <a:t>, LQMD, </a:t>
            </a:r>
            <a:r>
              <a:rPr lang="en-US" altLang="zh-CN" sz="2800" dirty="0">
                <a:solidFill>
                  <a:srgbClr val="7030A0"/>
                </a:solidFill>
              </a:rPr>
              <a:t>EQMD, AMD, FMD, </a:t>
            </a:r>
            <a:r>
              <a:rPr lang="en-US" altLang="zh-CN" sz="2800" dirty="0"/>
              <a:t>……</a:t>
            </a:r>
            <a:endParaRPr lang="zh-CN" altLang="en-US" sz="2800" dirty="0"/>
          </a:p>
        </p:txBody>
      </p:sp>
      <p:grpSp>
        <p:nvGrpSpPr>
          <p:cNvPr id="12" name="组合 11">
            <a:extLst>
              <a:ext uri="{FF2B5EF4-FFF2-40B4-BE49-F238E27FC236}">
                <a16:creationId xmlns:a16="http://schemas.microsoft.com/office/drawing/2014/main" id="{42CF4462-B83F-4D5D-A191-702D35EDEBAD}"/>
              </a:ext>
            </a:extLst>
          </p:cNvPr>
          <p:cNvGrpSpPr/>
          <p:nvPr/>
        </p:nvGrpSpPr>
        <p:grpSpPr>
          <a:xfrm>
            <a:off x="677703" y="3068203"/>
            <a:ext cx="11139447" cy="1619801"/>
            <a:chOff x="15279" y="839592"/>
            <a:chExt cx="11139447" cy="1619801"/>
          </a:xfrm>
        </p:grpSpPr>
        <p:pic>
          <p:nvPicPr>
            <p:cNvPr id="2" name="图片 1">
              <a:extLst>
                <a:ext uri="{FF2B5EF4-FFF2-40B4-BE49-F238E27FC236}">
                  <a16:creationId xmlns:a16="http://schemas.microsoft.com/office/drawing/2014/main" id="{8CDBF9CE-DC3A-43AC-A1DB-131397A8CE56}"/>
                </a:ext>
              </a:extLst>
            </p:cNvPr>
            <p:cNvPicPr>
              <a:picLocks noChangeAspect="1"/>
            </p:cNvPicPr>
            <p:nvPr/>
          </p:nvPicPr>
          <p:blipFill rotWithShape="1">
            <a:blip r:embed="rId4"/>
            <a:srcRect b="58634"/>
            <a:stretch/>
          </p:blipFill>
          <p:spPr>
            <a:xfrm>
              <a:off x="15279" y="839592"/>
              <a:ext cx="5912555" cy="1000185"/>
            </a:xfrm>
            <a:prstGeom prst="rect">
              <a:avLst/>
            </a:prstGeom>
          </p:spPr>
        </p:pic>
        <p:pic>
          <p:nvPicPr>
            <p:cNvPr id="11" name="图片 10">
              <a:extLst>
                <a:ext uri="{FF2B5EF4-FFF2-40B4-BE49-F238E27FC236}">
                  <a16:creationId xmlns:a16="http://schemas.microsoft.com/office/drawing/2014/main" id="{64C3111D-4211-4346-B26D-264EDE561CA1}"/>
                </a:ext>
              </a:extLst>
            </p:cNvPr>
            <p:cNvPicPr>
              <a:picLocks noChangeAspect="1"/>
            </p:cNvPicPr>
            <p:nvPr/>
          </p:nvPicPr>
          <p:blipFill rotWithShape="1">
            <a:blip r:embed="rId4"/>
            <a:srcRect t="40039"/>
            <a:stretch/>
          </p:blipFill>
          <p:spPr>
            <a:xfrm>
              <a:off x="5526436" y="1079320"/>
              <a:ext cx="5628290" cy="1380073"/>
            </a:xfrm>
            <a:prstGeom prst="rect">
              <a:avLst/>
            </a:prstGeom>
          </p:spPr>
        </p:pic>
      </p:grpSp>
      <p:pic>
        <p:nvPicPr>
          <p:cNvPr id="10" name="图片 9">
            <a:extLst>
              <a:ext uri="{FF2B5EF4-FFF2-40B4-BE49-F238E27FC236}">
                <a16:creationId xmlns:a16="http://schemas.microsoft.com/office/drawing/2014/main" id="{491C737E-E93A-49EF-9315-CE185D428DBB}"/>
              </a:ext>
            </a:extLst>
          </p:cNvPr>
          <p:cNvPicPr>
            <a:picLocks noChangeAspect="1"/>
          </p:cNvPicPr>
          <p:nvPr/>
        </p:nvPicPr>
        <p:blipFill>
          <a:blip r:embed="rId5"/>
          <a:stretch>
            <a:fillRect/>
          </a:stretch>
        </p:blipFill>
        <p:spPr>
          <a:xfrm>
            <a:off x="423655" y="1580687"/>
            <a:ext cx="6117793" cy="731475"/>
          </a:xfrm>
          <a:prstGeom prst="rect">
            <a:avLst/>
          </a:prstGeom>
          <a:ln>
            <a:solidFill>
              <a:srgbClr val="FF0000"/>
            </a:solidFill>
          </a:ln>
        </p:spPr>
      </p:pic>
      <p:pic>
        <p:nvPicPr>
          <p:cNvPr id="13" name="图片 12">
            <a:extLst>
              <a:ext uri="{FF2B5EF4-FFF2-40B4-BE49-F238E27FC236}">
                <a16:creationId xmlns:a16="http://schemas.microsoft.com/office/drawing/2014/main" id="{FF993AEB-96B9-4675-8A8E-6F2662F8A83A}"/>
              </a:ext>
            </a:extLst>
          </p:cNvPr>
          <p:cNvPicPr>
            <a:picLocks noChangeAspect="1"/>
          </p:cNvPicPr>
          <p:nvPr/>
        </p:nvPicPr>
        <p:blipFill>
          <a:blip r:embed="rId6"/>
          <a:stretch>
            <a:fillRect/>
          </a:stretch>
        </p:blipFill>
        <p:spPr>
          <a:xfrm>
            <a:off x="286763" y="2350142"/>
            <a:ext cx="5276752" cy="844872"/>
          </a:xfrm>
          <a:prstGeom prst="rect">
            <a:avLst/>
          </a:prstGeom>
        </p:spPr>
      </p:pic>
    </p:spTree>
    <p:extLst>
      <p:ext uri="{BB962C8B-B14F-4D97-AF65-F5344CB8AC3E}">
        <p14:creationId xmlns:p14="http://schemas.microsoft.com/office/powerpoint/2010/main" val="65391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5B4E052-B976-4476-9DF7-810153261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865" y="706437"/>
            <a:ext cx="8886825" cy="272256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C928628D-A793-43A0-B2AF-F6C1A71CC98B}"/>
              </a:ext>
            </a:extLst>
          </p:cNvPr>
          <p:cNvPicPr>
            <a:picLocks noChangeAspect="1"/>
          </p:cNvPicPr>
          <p:nvPr/>
        </p:nvPicPr>
        <p:blipFill rotWithShape="1">
          <a:blip r:embed="rId3"/>
          <a:srcRect b="46066"/>
          <a:stretch/>
        </p:blipFill>
        <p:spPr>
          <a:xfrm>
            <a:off x="1288749" y="3690278"/>
            <a:ext cx="9035055" cy="2722563"/>
          </a:xfrm>
          <a:prstGeom prst="rect">
            <a:avLst/>
          </a:prstGeom>
        </p:spPr>
      </p:pic>
      <p:sp>
        <p:nvSpPr>
          <p:cNvPr id="6" name="文本框 5">
            <a:extLst>
              <a:ext uri="{FF2B5EF4-FFF2-40B4-BE49-F238E27FC236}">
                <a16:creationId xmlns:a16="http://schemas.microsoft.com/office/drawing/2014/main" id="{3E95043C-8DD7-4381-A10A-776BFC229799}"/>
              </a:ext>
            </a:extLst>
          </p:cNvPr>
          <p:cNvSpPr txBox="1"/>
          <p:nvPr/>
        </p:nvSpPr>
        <p:spPr>
          <a:xfrm>
            <a:off x="86442" y="33785"/>
            <a:ext cx="5719836" cy="646331"/>
          </a:xfrm>
          <a:prstGeom prst="rect">
            <a:avLst/>
          </a:prstGeom>
          <a:noFill/>
        </p:spPr>
        <p:txBody>
          <a:bodyPr wrap="none" rtlCol="0">
            <a:spAutoFit/>
          </a:bodyPr>
          <a:lstStyle/>
          <a:p>
            <a:r>
              <a:rPr lang="zh-CN" altLang="en-US" sz="3600" dirty="0"/>
              <a:t>两篇与模型有关的经典文献</a:t>
            </a:r>
          </a:p>
        </p:txBody>
      </p:sp>
    </p:spTree>
    <p:extLst>
      <p:ext uri="{BB962C8B-B14F-4D97-AF65-F5344CB8AC3E}">
        <p14:creationId xmlns:p14="http://schemas.microsoft.com/office/powerpoint/2010/main" val="1045584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3080B21-85AA-474E-976C-87F8A73F529D}"/>
              </a:ext>
            </a:extLst>
          </p:cNvPr>
          <p:cNvPicPr>
            <a:picLocks noChangeAspect="1"/>
          </p:cNvPicPr>
          <p:nvPr/>
        </p:nvPicPr>
        <p:blipFill>
          <a:blip r:embed="rId2"/>
          <a:stretch>
            <a:fillRect/>
          </a:stretch>
        </p:blipFill>
        <p:spPr>
          <a:xfrm>
            <a:off x="151183" y="-73572"/>
            <a:ext cx="9135923" cy="6858000"/>
          </a:xfrm>
          <a:prstGeom prst="rect">
            <a:avLst/>
          </a:prstGeom>
        </p:spPr>
      </p:pic>
      <p:sp>
        <p:nvSpPr>
          <p:cNvPr id="3" name="文本框 2">
            <a:extLst>
              <a:ext uri="{FF2B5EF4-FFF2-40B4-BE49-F238E27FC236}">
                <a16:creationId xmlns:a16="http://schemas.microsoft.com/office/drawing/2014/main" id="{8B1F68A9-D69B-4362-AC6F-F344FDDF0162}"/>
              </a:ext>
            </a:extLst>
          </p:cNvPr>
          <p:cNvSpPr txBox="1"/>
          <p:nvPr/>
        </p:nvSpPr>
        <p:spPr>
          <a:xfrm>
            <a:off x="9099638" y="5330109"/>
            <a:ext cx="2799549" cy="369332"/>
          </a:xfrm>
          <a:prstGeom prst="rect">
            <a:avLst/>
          </a:prstGeom>
          <a:noFill/>
        </p:spPr>
        <p:txBody>
          <a:bodyPr wrap="none" rtlCol="0">
            <a:spAutoFit/>
          </a:bodyPr>
          <a:lstStyle/>
          <a:p>
            <a:r>
              <a:rPr lang="en-US" altLang="zh-CN" dirty="0"/>
              <a:t>Slides from Fengshou Zhang</a:t>
            </a:r>
            <a:endParaRPr lang="zh-CN" altLang="en-US" dirty="0"/>
          </a:p>
        </p:txBody>
      </p:sp>
    </p:spTree>
    <p:extLst>
      <p:ext uri="{BB962C8B-B14F-4D97-AF65-F5344CB8AC3E}">
        <p14:creationId xmlns:p14="http://schemas.microsoft.com/office/powerpoint/2010/main" val="198908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8E7812B-9A8D-4506-8AFD-9A72D18DCCB0}"/>
              </a:ext>
            </a:extLst>
          </p:cNvPr>
          <p:cNvPicPr>
            <a:picLocks noChangeAspect="1"/>
          </p:cNvPicPr>
          <p:nvPr/>
        </p:nvPicPr>
        <p:blipFill>
          <a:blip r:embed="rId2"/>
          <a:stretch>
            <a:fillRect/>
          </a:stretch>
        </p:blipFill>
        <p:spPr>
          <a:xfrm>
            <a:off x="6648187" y="5903355"/>
            <a:ext cx="4622497" cy="954645"/>
          </a:xfrm>
          <a:prstGeom prst="rect">
            <a:avLst/>
          </a:prstGeom>
        </p:spPr>
      </p:pic>
      <p:pic>
        <p:nvPicPr>
          <p:cNvPr id="4" name="图片 3">
            <a:extLst>
              <a:ext uri="{FF2B5EF4-FFF2-40B4-BE49-F238E27FC236}">
                <a16:creationId xmlns:a16="http://schemas.microsoft.com/office/drawing/2014/main" id="{66AC41A9-F4C2-45CA-BE24-DEFD3A412693}"/>
              </a:ext>
            </a:extLst>
          </p:cNvPr>
          <p:cNvPicPr>
            <a:picLocks noChangeAspect="1"/>
          </p:cNvPicPr>
          <p:nvPr/>
        </p:nvPicPr>
        <p:blipFill rotWithShape="1">
          <a:blip r:embed="rId3"/>
          <a:srcRect t="16974"/>
          <a:stretch/>
        </p:blipFill>
        <p:spPr>
          <a:xfrm>
            <a:off x="380244" y="1651474"/>
            <a:ext cx="11431512" cy="4393323"/>
          </a:xfrm>
          <a:prstGeom prst="rect">
            <a:avLst/>
          </a:prstGeom>
        </p:spPr>
      </p:pic>
      <p:sp>
        <p:nvSpPr>
          <p:cNvPr id="5" name="文本框 4">
            <a:extLst>
              <a:ext uri="{FF2B5EF4-FFF2-40B4-BE49-F238E27FC236}">
                <a16:creationId xmlns:a16="http://schemas.microsoft.com/office/drawing/2014/main" id="{C9DBEEDE-E93A-4906-B0DA-790EA01E5506}"/>
              </a:ext>
            </a:extLst>
          </p:cNvPr>
          <p:cNvSpPr txBox="1"/>
          <p:nvPr/>
        </p:nvSpPr>
        <p:spPr>
          <a:xfrm>
            <a:off x="1460937" y="1026560"/>
            <a:ext cx="2646878" cy="584775"/>
          </a:xfrm>
          <a:prstGeom prst="rect">
            <a:avLst/>
          </a:prstGeom>
          <a:noFill/>
        </p:spPr>
        <p:txBody>
          <a:bodyPr wrap="none" rtlCol="0">
            <a:spAutoFit/>
          </a:bodyPr>
          <a:lstStyle/>
          <a:p>
            <a:r>
              <a:rPr lang="zh-CN" altLang="en-US" sz="3200" dirty="0"/>
              <a:t>气体状态方程</a:t>
            </a:r>
          </a:p>
        </p:txBody>
      </p:sp>
      <p:sp>
        <p:nvSpPr>
          <p:cNvPr id="6" name="文本框 5">
            <a:extLst>
              <a:ext uri="{FF2B5EF4-FFF2-40B4-BE49-F238E27FC236}">
                <a16:creationId xmlns:a16="http://schemas.microsoft.com/office/drawing/2014/main" id="{FD1E94DC-A6C3-4754-A09F-91A89EB6E31B}"/>
              </a:ext>
            </a:extLst>
          </p:cNvPr>
          <p:cNvSpPr txBox="1"/>
          <p:nvPr/>
        </p:nvSpPr>
        <p:spPr>
          <a:xfrm>
            <a:off x="7430813" y="1066699"/>
            <a:ext cx="3057247" cy="584775"/>
          </a:xfrm>
          <a:prstGeom prst="rect">
            <a:avLst/>
          </a:prstGeom>
          <a:noFill/>
        </p:spPr>
        <p:txBody>
          <a:bodyPr wrap="none" rtlCol="0">
            <a:spAutoFit/>
          </a:bodyPr>
          <a:lstStyle/>
          <a:p>
            <a:r>
              <a:rPr lang="zh-CN" altLang="en-US" sz="3200" dirty="0"/>
              <a:t>核物质状态方程</a:t>
            </a:r>
          </a:p>
        </p:txBody>
      </p:sp>
      <p:sp>
        <p:nvSpPr>
          <p:cNvPr id="7" name="标题 1">
            <a:extLst>
              <a:ext uri="{FF2B5EF4-FFF2-40B4-BE49-F238E27FC236}">
                <a16:creationId xmlns:a16="http://schemas.microsoft.com/office/drawing/2014/main" id="{217B4B53-7E97-4429-9B5E-E2F37217D5A4}"/>
              </a:ext>
            </a:extLst>
          </p:cNvPr>
          <p:cNvSpPr txBox="1">
            <a:spLocks/>
          </p:cNvSpPr>
          <p:nvPr/>
        </p:nvSpPr>
        <p:spPr>
          <a:xfrm>
            <a:off x="42040" y="252688"/>
            <a:ext cx="9469821" cy="504056"/>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a:noAutofit/>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zh-CN" altLang="en-US" sz="2800" b="0" i="0" u="none" strike="noStrike" kern="1200" cap="none" spc="0" normalizeH="0" baseline="0" noProof="0" dirty="0">
                <a:ln>
                  <a:noFill/>
                </a:ln>
                <a:solidFill>
                  <a:schemeClr val="dk1"/>
                </a:solidFill>
                <a:effectLst/>
                <a:uLnTx/>
                <a:uFillTx/>
                <a:latin typeface="+mn-lt"/>
                <a:ea typeface="+mn-ea"/>
                <a:cs typeface="+mn-cs"/>
              </a:rPr>
              <a:t>输运模型</a:t>
            </a:r>
            <a:r>
              <a:rPr lang="zh-CN" altLang="en-US" sz="2800" dirty="0"/>
              <a:t>研究的</a:t>
            </a:r>
            <a:r>
              <a:rPr kumimoji="0" lang="zh-CN" altLang="en-US" sz="2800" b="0" i="0" u="none" strike="noStrike" kern="1200" cap="none" spc="0" normalizeH="0" baseline="0" noProof="0" dirty="0">
                <a:ln>
                  <a:noFill/>
                </a:ln>
                <a:solidFill>
                  <a:schemeClr val="dk1"/>
                </a:solidFill>
                <a:effectLst/>
                <a:uLnTx/>
                <a:uFillTx/>
                <a:latin typeface="+mn-lt"/>
                <a:ea typeface="+mn-ea"/>
                <a:cs typeface="+mn-cs"/>
              </a:rPr>
              <a:t>物理内容之一：理解致密核物质状态方程</a:t>
            </a:r>
          </a:p>
        </p:txBody>
      </p:sp>
    </p:spTree>
    <p:extLst>
      <p:ext uri="{BB962C8B-B14F-4D97-AF65-F5344CB8AC3E}">
        <p14:creationId xmlns:p14="http://schemas.microsoft.com/office/powerpoint/2010/main" val="2504687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22B23238-FDE3-401A-ABCE-FF9FC40E41BF}"/>
              </a:ext>
            </a:extLst>
          </p:cNvPr>
          <p:cNvGrpSpPr>
            <a:grpSpLocks/>
          </p:cNvGrpSpPr>
          <p:nvPr/>
        </p:nvGrpSpPr>
        <p:grpSpPr bwMode="auto">
          <a:xfrm>
            <a:off x="41387" y="1213343"/>
            <a:ext cx="6553200" cy="5802312"/>
            <a:chOff x="-336" y="665"/>
            <a:chExt cx="4128" cy="3655"/>
          </a:xfrm>
        </p:grpSpPr>
        <p:pic>
          <p:nvPicPr>
            <p:cNvPr id="5" name="Picture 13" descr="C:\Documents and Settings\tsang\Desktop\PREX\Betty2.WMF">
              <a:extLst>
                <a:ext uri="{FF2B5EF4-FFF2-40B4-BE49-F238E27FC236}">
                  <a16:creationId xmlns:a16="http://schemas.microsoft.com/office/drawing/2014/main" id="{FFE3EA7A-EBB9-4CDA-ACC1-48DCA1EBB40D}"/>
                </a:ext>
              </a:extLst>
            </p:cNvPr>
            <p:cNvPicPr>
              <a:picLocks noChangeAspect="1" noChangeArrowheads="1"/>
            </p:cNvPicPr>
            <p:nvPr/>
          </p:nvPicPr>
          <p:blipFill>
            <a:blip r:embed="rId2" cstate="print"/>
            <a:srcRect l="-2667" t="-3032" r="-2667" b="-3032"/>
            <a:stretch>
              <a:fillRect/>
            </a:stretch>
          </p:blipFill>
          <p:spPr bwMode="auto">
            <a:xfrm>
              <a:off x="-336" y="665"/>
              <a:ext cx="4128" cy="3655"/>
            </a:xfrm>
            <a:prstGeom prst="rect">
              <a:avLst/>
            </a:prstGeom>
            <a:noFill/>
          </p:spPr>
        </p:pic>
        <p:sp>
          <p:nvSpPr>
            <p:cNvPr id="6" name="Text Box 16">
              <a:extLst>
                <a:ext uri="{FF2B5EF4-FFF2-40B4-BE49-F238E27FC236}">
                  <a16:creationId xmlns:a16="http://schemas.microsoft.com/office/drawing/2014/main" id="{649611EB-9258-42DC-BF0E-274C27825722}"/>
                </a:ext>
              </a:extLst>
            </p:cNvPr>
            <p:cNvSpPr txBox="1">
              <a:spLocks noChangeArrowheads="1"/>
            </p:cNvSpPr>
            <p:nvPr/>
          </p:nvSpPr>
          <p:spPr bwMode="auto">
            <a:xfrm>
              <a:off x="480" y="1248"/>
              <a:ext cx="2874" cy="212"/>
            </a:xfrm>
            <a:prstGeom prst="rect">
              <a:avLst/>
            </a:prstGeom>
            <a:noFill/>
            <a:ln w="9525">
              <a:noFill/>
              <a:miter lim="800000"/>
              <a:headEnd/>
              <a:tailEnd/>
            </a:ln>
            <a:effectLst/>
          </p:spPr>
          <p:txBody>
            <a:bodyPr wrap="none">
              <a:spAutoFit/>
            </a:bodyPr>
            <a:lstStyle/>
            <a:p>
              <a:r>
                <a:rPr lang="en-US" altLang="zh-CN" sz="1600">
                  <a:solidFill>
                    <a:srgbClr val="008000"/>
                  </a:solidFill>
                  <a:ea typeface="宋体" pitchFamily="2" charset="-122"/>
                </a:rPr>
                <a:t>Danielewicz, Lacey, Lynch, Science 298,1592 (2002)</a:t>
              </a:r>
            </a:p>
          </p:txBody>
        </p:sp>
        <p:sp>
          <p:nvSpPr>
            <p:cNvPr id="7" name="Text Box 17">
              <a:extLst>
                <a:ext uri="{FF2B5EF4-FFF2-40B4-BE49-F238E27FC236}">
                  <a16:creationId xmlns:a16="http://schemas.microsoft.com/office/drawing/2014/main" id="{9D221340-E1DC-4255-A8BB-87DE5DDC6922}"/>
                </a:ext>
              </a:extLst>
            </p:cNvPr>
            <p:cNvSpPr txBox="1">
              <a:spLocks noChangeArrowheads="1"/>
            </p:cNvSpPr>
            <p:nvPr/>
          </p:nvSpPr>
          <p:spPr bwMode="auto">
            <a:xfrm rot="-5411280">
              <a:off x="-859" y="2348"/>
              <a:ext cx="1679" cy="633"/>
            </a:xfrm>
            <a:prstGeom prst="rect">
              <a:avLst/>
            </a:prstGeom>
            <a:solidFill>
              <a:schemeClr val="bg1"/>
            </a:solidFill>
            <a:ln w="9525">
              <a:noFill/>
              <a:miter lim="800000"/>
              <a:headEnd/>
              <a:tailEnd/>
            </a:ln>
            <a:effectLst/>
          </p:spPr>
          <p:txBody>
            <a:bodyPr>
              <a:spAutoFit/>
            </a:bodyPr>
            <a:lstStyle/>
            <a:p>
              <a:pPr>
                <a:spcBef>
                  <a:spcPct val="50000"/>
                </a:spcBef>
              </a:pPr>
              <a:r>
                <a:rPr lang="en-US" altLang="zh-CN">
                  <a:ea typeface="宋体" pitchFamily="2" charset="-122"/>
                </a:rPr>
                <a:t> </a:t>
              </a:r>
            </a:p>
            <a:p>
              <a:pPr>
                <a:spcBef>
                  <a:spcPct val="50000"/>
                </a:spcBef>
              </a:pPr>
              <a:r>
                <a:rPr lang="en-US" altLang="zh-CN">
                  <a:ea typeface="宋体" pitchFamily="2" charset="-122"/>
                </a:rPr>
                <a:t>Pressure (MeV/fm</a:t>
              </a:r>
              <a:r>
                <a:rPr lang="en-US" altLang="zh-CN" baseline="30000">
                  <a:ea typeface="宋体" pitchFamily="2" charset="-122"/>
                </a:rPr>
                <a:t>3</a:t>
              </a:r>
              <a:r>
                <a:rPr lang="en-US" altLang="zh-CN">
                  <a:ea typeface="宋体" pitchFamily="2" charset="-122"/>
                </a:rPr>
                <a:t>)</a:t>
              </a:r>
            </a:p>
          </p:txBody>
        </p:sp>
      </p:grpSp>
      <p:sp>
        <p:nvSpPr>
          <p:cNvPr id="8" name="Rectangle 6">
            <a:extLst>
              <a:ext uri="{FF2B5EF4-FFF2-40B4-BE49-F238E27FC236}">
                <a16:creationId xmlns:a16="http://schemas.microsoft.com/office/drawing/2014/main" id="{32C34BFC-FFF9-4FE8-99B8-E52CA8837B06}"/>
              </a:ext>
            </a:extLst>
          </p:cNvPr>
          <p:cNvSpPr txBox="1">
            <a:spLocks noChangeArrowheads="1"/>
          </p:cNvSpPr>
          <p:nvPr/>
        </p:nvSpPr>
        <p:spPr bwMode="auto">
          <a:xfrm>
            <a:off x="727841" y="-32417"/>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0" i="0" u="none" strike="noStrike" kern="1200" cap="none" spc="0" normalizeH="0" baseline="0" noProof="0">
                <a:ln>
                  <a:noFill/>
                </a:ln>
                <a:solidFill>
                  <a:schemeClr val="tx2"/>
                </a:solidFill>
                <a:effectLst/>
                <a:uLnTx/>
                <a:uFillTx/>
                <a:latin typeface="+mj-lt"/>
                <a:ea typeface="宋体" pitchFamily="2" charset="-122"/>
                <a:cs typeface="+mj-cs"/>
              </a:rPr>
              <a:t> </a:t>
            </a:r>
          </a:p>
        </p:txBody>
      </p:sp>
      <p:sp>
        <p:nvSpPr>
          <p:cNvPr id="9" name="Rectangle 8">
            <a:extLst>
              <a:ext uri="{FF2B5EF4-FFF2-40B4-BE49-F238E27FC236}">
                <a16:creationId xmlns:a16="http://schemas.microsoft.com/office/drawing/2014/main" id="{1A314A21-3BB1-44C3-8AE7-9F674920158F}"/>
              </a:ext>
            </a:extLst>
          </p:cNvPr>
          <p:cNvSpPr>
            <a:spLocks noChangeArrowheads="1"/>
          </p:cNvSpPr>
          <p:nvPr/>
        </p:nvSpPr>
        <p:spPr bwMode="auto">
          <a:xfrm>
            <a:off x="644139" y="832007"/>
            <a:ext cx="9648081" cy="533400"/>
          </a:xfrm>
          <a:prstGeom prst="rect">
            <a:avLst/>
          </a:prstGeom>
          <a:solidFill>
            <a:srgbClr val="CCFFFF"/>
          </a:solidFill>
          <a:ln w="9525">
            <a:noFill/>
            <a:miter lim="800000"/>
            <a:headEnd/>
            <a:tailEnd/>
          </a:ln>
          <a:effectLst>
            <a:outerShdw dist="107763" dir="2700000" algn="ctr" rotWithShape="0">
              <a:schemeClr val="bg2"/>
            </a:outerShdw>
          </a:effectLst>
        </p:spPr>
        <p:txBody>
          <a:bodyPr/>
          <a:lstStyle/>
          <a:p>
            <a:pPr marL="342900" indent="-342900" algn="ctr">
              <a:spcBef>
                <a:spcPct val="50000"/>
              </a:spcBef>
            </a:pPr>
            <a:r>
              <a:rPr lang="en-US" altLang="zh-CN" sz="2800" dirty="0">
                <a:ea typeface="宋体" pitchFamily="2" charset="-122"/>
                <a:sym typeface="Symbol" pitchFamily="18" charset="2"/>
              </a:rPr>
              <a:t>E/A</a:t>
            </a:r>
            <a:r>
              <a:rPr lang="en-US" altLang="zh-CN" sz="2800" dirty="0">
                <a:ea typeface="宋体" pitchFamily="2" charset="-122"/>
              </a:rPr>
              <a:t>(</a:t>
            </a:r>
            <a:r>
              <a:rPr lang="en-US" altLang="zh-CN" sz="2800" dirty="0">
                <a:ea typeface="宋体" pitchFamily="2" charset="-122"/>
                <a:sym typeface="Symbol" pitchFamily="18" charset="2"/>
              </a:rPr>
              <a:t>,) = E/A</a:t>
            </a:r>
            <a:r>
              <a:rPr lang="en-US" altLang="zh-CN" sz="2800" dirty="0">
                <a:ea typeface="宋体" pitchFamily="2" charset="-122"/>
              </a:rPr>
              <a:t>(</a:t>
            </a:r>
            <a:r>
              <a:rPr lang="en-US" altLang="zh-CN" sz="2800" dirty="0">
                <a:ea typeface="宋体" pitchFamily="2" charset="-122"/>
                <a:sym typeface="Symbol" pitchFamily="18" charset="2"/>
              </a:rPr>
              <a:t>,0) + </a:t>
            </a:r>
            <a:r>
              <a:rPr lang="en-US" altLang="zh-CN" sz="2800" dirty="0">
                <a:solidFill>
                  <a:srgbClr val="CC00CC"/>
                </a:solidFill>
                <a:latin typeface="Symbol" pitchFamily="18" charset="2"/>
                <a:ea typeface="宋体" pitchFamily="2" charset="-122"/>
                <a:sym typeface="Symbol" pitchFamily="18" charset="2"/>
              </a:rPr>
              <a:t>d</a:t>
            </a:r>
            <a:r>
              <a:rPr lang="en-US" altLang="zh-CN" sz="2800" baseline="30000" dirty="0">
                <a:solidFill>
                  <a:srgbClr val="CC00CC"/>
                </a:solidFill>
                <a:ea typeface="宋体" pitchFamily="2" charset="-122"/>
                <a:sym typeface="Symbol" pitchFamily="18" charset="2"/>
              </a:rPr>
              <a:t>2</a:t>
            </a:r>
            <a:r>
              <a:rPr lang="en-US" altLang="zh-CN" sz="2800" dirty="0">
                <a:solidFill>
                  <a:srgbClr val="CC00CC"/>
                </a:solidFill>
                <a:ea typeface="宋体" pitchFamily="2" charset="-122"/>
                <a:sym typeface="Symbol" pitchFamily="18" charset="2"/>
              </a:rPr>
              <a:t>S() ;  </a:t>
            </a:r>
            <a:r>
              <a:rPr lang="en-US" altLang="zh-CN" sz="2800" dirty="0">
                <a:latin typeface="Symbol" pitchFamily="18" charset="2"/>
                <a:ea typeface="宋体" pitchFamily="2" charset="-122"/>
                <a:sym typeface="Symbol" pitchFamily="18" charset="2"/>
              </a:rPr>
              <a:t>d</a:t>
            </a:r>
            <a:r>
              <a:rPr lang="en-US" altLang="zh-CN" sz="2800" dirty="0">
                <a:ea typeface="宋体" pitchFamily="2" charset="-122"/>
                <a:sym typeface="Symbol" pitchFamily="18" charset="2"/>
              </a:rPr>
              <a:t> = (</a:t>
            </a:r>
            <a:r>
              <a:rPr lang="en-US" altLang="zh-CN" sz="2800" baseline="-25000" dirty="0">
                <a:ea typeface="宋体" pitchFamily="2" charset="-122"/>
                <a:sym typeface="Symbol" pitchFamily="18" charset="2"/>
              </a:rPr>
              <a:t>n</a:t>
            </a:r>
            <a:r>
              <a:rPr lang="en-US" altLang="zh-CN" sz="2800" dirty="0">
                <a:ea typeface="宋体" pitchFamily="2" charset="-122"/>
                <a:sym typeface="Symbol" pitchFamily="18" charset="2"/>
              </a:rPr>
              <a:t>- </a:t>
            </a:r>
            <a:r>
              <a:rPr lang="en-US" altLang="zh-CN" sz="2800" baseline="-25000" dirty="0">
                <a:ea typeface="宋体" pitchFamily="2" charset="-122"/>
                <a:sym typeface="Symbol" pitchFamily="18" charset="2"/>
              </a:rPr>
              <a:t>p</a:t>
            </a:r>
            <a:r>
              <a:rPr lang="en-US" altLang="zh-CN" sz="2800" dirty="0">
                <a:ea typeface="宋体" pitchFamily="2" charset="-122"/>
                <a:sym typeface="Symbol" pitchFamily="18" charset="2"/>
              </a:rPr>
              <a:t>)/ (</a:t>
            </a:r>
            <a:r>
              <a:rPr lang="en-US" altLang="zh-CN" sz="2800" baseline="-25000" dirty="0">
                <a:ea typeface="宋体" pitchFamily="2" charset="-122"/>
                <a:sym typeface="Symbol" pitchFamily="18" charset="2"/>
              </a:rPr>
              <a:t>n</a:t>
            </a:r>
            <a:r>
              <a:rPr lang="en-US" altLang="zh-CN" sz="2800" dirty="0">
                <a:ea typeface="宋体" pitchFamily="2" charset="-122"/>
                <a:sym typeface="Symbol" pitchFamily="18" charset="2"/>
              </a:rPr>
              <a:t>+ </a:t>
            </a:r>
            <a:r>
              <a:rPr lang="en-US" altLang="zh-CN" sz="2800" baseline="-25000" dirty="0">
                <a:ea typeface="宋体" pitchFamily="2" charset="-122"/>
                <a:sym typeface="Symbol" pitchFamily="18" charset="2"/>
              </a:rPr>
              <a:t>p</a:t>
            </a:r>
            <a:r>
              <a:rPr lang="en-US" altLang="zh-CN" sz="2800" dirty="0">
                <a:ea typeface="宋体" pitchFamily="2" charset="-122"/>
                <a:sym typeface="Symbol" pitchFamily="18" charset="2"/>
              </a:rPr>
              <a:t>) = (N-Z)/A</a:t>
            </a:r>
          </a:p>
        </p:txBody>
      </p:sp>
      <p:sp>
        <p:nvSpPr>
          <p:cNvPr id="10" name="Line 10">
            <a:extLst>
              <a:ext uri="{FF2B5EF4-FFF2-40B4-BE49-F238E27FC236}">
                <a16:creationId xmlns:a16="http://schemas.microsoft.com/office/drawing/2014/main" id="{6DD62A5E-A407-4A2D-8929-74838A1CB987}"/>
              </a:ext>
            </a:extLst>
          </p:cNvPr>
          <p:cNvSpPr>
            <a:spLocks noChangeShapeType="1"/>
          </p:cNvSpPr>
          <p:nvPr/>
        </p:nvSpPr>
        <p:spPr bwMode="auto">
          <a:xfrm flipH="1">
            <a:off x="3229909" y="1401821"/>
            <a:ext cx="3131" cy="1069174"/>
          </a:xfrm>
          <a:prstGeom prst="line">
            <a:avLst/>
          </a:prstGeom>
          <a:noFill/>
          <a:ln w="57150">
            <a:solidFill>
              <a:schemeClr val="accent2"/>
            </a:solidFill>
            <a:round/>
            <a:headEnd/>
            <a:tailEnd type="triangle" w="med" len="med"/>
          </a:ln>
          <a:effectLst/>
        </p:spPr>
        <p:txBody>
          <a:bodyPr/>
          <a:lstStyle/>
          <a:p>
            <a:endParaRPr lang="zh-CN" altLang="en-US"/>
          </a:p>
        </p:txBody>
      </p:sp>
      <p:sp>
        <p:nvSpPr>
          <p:cNvPr id="11" name="Line 11">
            <a:extLst>
              <a:ext uri="{FF2B5EF4-FFF2-40B4-BE49-F238E27FC236}">
                <a16:creationId xmlns:a16="http://schemas.microsoft.com/office/drawing/2014/main" id="{B2A3F224-027F-4D3A-8581-4FF23F80F358}"/>
              </a:ext>
            </a:extLst>
          </p:cNvPr>
          <p:cNvSpPr>
            <a:spLocks noChangeShapeType="1"/>
          </p:cNvSpPr>
          <p:nvPr/>
        </p:nvSpPr>
        <p:spPr bwMode="auto">
          <a:xfrm>
            <a:off x="4687736" y="1408043"/>
            <a:ext cx="1869884" cy="932267"/>
          </a:xfrm>
          <a:prstGeom prst="line">
            <a:avLst/>
          </a:prstGeom>
          <a:noFill/>
          <a:ln w="57150">
            <a:solidFill>
              <a:srgbClr val="FF00FF"/>
            </a:solidFill>
            <a:round/>
            <a:headEnd type="triangle" w="med" len="med"/>
            <a:tailEnd/>
          </a:ln>
          <a:effectLst/>
        </p:spPr>
        <p:txBody>
          <a:bodyPr/>
          <a:lstStyle/>
          <a:p>
            <a:endParaRPr lang="zh-CN" altLang="en-US"/>
          </a:p>
        </p:txBody>
      </p:sp>
      <p:sp>
        <p:nvSpPr>
          <p:cNvPr id="12" name="TextBox 10">
            <a:extLst>
              <a:ext uri="{FF2B5EF4-FFF2-40B4-BE49-F238E27FC236}">
                <a16:creationId xmlns:a16="http://schemas.microsoft.com/office/drawing/2014/main" id="{5AFC401D-9398-413D-B71E-1005638F99B0}"/>
              </a:ext>
            </a:extLst>
          </p:cNvPr>
          <p:cNvSpPr txBox="1"/>
          <p:nvPr/>
        </p:nvSpPr>
        <p:spPr>
          <a:xfrm>
            <a:off x="6829338" y="2077740"/>
            <a:ext cx="3466013" cy="369332"/>
          </a:xfrm>
          <a:prstGeom prst="rect">
            <a:avLst/>
          </a:prstGeom>
          <a:noFill/>
        </p:spPr>
        <p:txBody>
          <a:bodyPr wrap="none" rtlCol="0">
            <a:spAutoFit/>
          </a:bodyPr>
          <a:lstStyle/>
          <a:p>
            <a:r>
              <a:rPr lang="en-US" altLang="zh-CN" dirty="0">
                <a:solidFill>
                  <a:srgbClr val="FF00FF"/>
                </a:solidFill>
              </a:rPr>
              <a:t>Symmetry energy: </a:t>
            </a:r>
            <a:r>
              <a:rPr lang="en-US" altLang="zh-CN" dirty="0" err="1">
                <a:solidFill>
                  <a:srgbClr val="FF00FF"/>
                </a:solidFill>
              </a:rPr>
              <a:t>Esym</a:t>
            </a:r>
            <a:r>
              <a:rPr lang="en-US" altLang="zh-CN" dirty="0">
                <a:solidFill>
                  <a:srgbClr val="FF00FF"/>
                </a:solidFill>
              </a:rPr>
              <a:t>=S(</a:t>
            </a:r>
            <a:r>
              <a:rPr lang="en-US" altLang="zh-CN" dirty="0">
                <a:solidFill>
                  <a:srgbClr val="FF00FF"/>
                </a:solidFill>
                <a:latin typeface="Symbol" pitchFamily="18" charset="2"/>
              </a:rPr>
              <a:t>r</a:t>
            </a:r>
            <a:r>
              <a:rPr lang="en-US" altLang="zh-CN" dirty="0">
                <a:solidFill>
                  <a:srgbClr val="FF00FF"/>
                </a:solidFill>
              </a:rPr>
              <a:t>)</a:t>
            </a:r>
            <a:r>
              <a:rPr lang="en-US" altLang="zh-CN" dirty="0">
                <a:solidFill>
                  <a:srgbClr val="FF00FF"/>
                </a:solidFill>
                <a:latin typeface="Symbol" pitchFamily="18" charset="2"/>
              </a:rPr>
              <a:t>d</a:t>
            </a:r>
            <a:r>
              <a:rPr lang="en-US" altLang="zh-CN" baseline="30000" dirty="0">
                <a:solidFill>
                  <a:srgbClr val="FF00FF"/>
                </a:solidFill>
              </a:rPr>
              <a:t>2</a:t>
            </a:r>
            <a:endParaRPr lang="zh-CN" altLang="en-US" baseline="30000" dirty="0">
              <a:solidFill>
                <a:srgbClr val="FF00FF"/>
              </a:solidFill>
            </a:endParaRPr>
          </a:p>
        </p:txBody>
      </p:sp>
      <p:sp>
        <p:nvSpPr>
          <p:cNvPr id="13" name="Rectangle 16">
            <a:extLst>
              <a:ext uri="{FF2B5EF4-FFF2-40B4-BE49-F238E27FC236}">
                <a16:creationId xmlns:a16="http://schemas.microsoft.com/office/drawing/2014/main" id="{607CEA79-F2F8-4F33-ADD1-8909B9161630}"/>
              </a:ext>
            </a:extLst>
          </p:cNvPr>
          <p:cNvSpPr/>
          <p:nvPr/>
        </p:nvSpPr>
        <p:spPr>
          <a:xfrm>
            <a:off x="8361311" y="1392995"/>
            <a:ext cx="3102848"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CN" sz="2000" dirty="0">
                <a:solidFill>
                  <a:srgbClr val="FF00FF"/>
                </a:solidFill>
              </a:rPr>
              <a:t>S(</a:t>
            </a:r>
            <a:r>
              <a:rPr lang="en-US" altLang="zh-CN" sz="2000" dirty="0">
                <a:solidFill>
                  <a:srgbClr val="FF00FF"/>
                </a:solidFill>
                <a:latin typeface="Symbol" pitchFamily="18" charset="2"/>
              </a:rPr>
              <a:t>r</a:t>
            </a:r>
            <a:r>
              <a:rPr lang="en-US" altLang="zh-CN" sz="2000" dirty="0">
                <a:solidFill>
                  <a:srgbClr val="FF00FF"/>
                </a:solidFill>
              </a:rPr>
              <a:t>): density dependence of symmetry energy</a:t>
            </a:r>
            <a:endParaRPr lang="zh-CN" altLang="en-US" sz="2000" dirty="0"/>
          </a:p>
        </p:txBody>
      </p:sp>
      <p:pic>
        <p:nvPicPr>
          <p:cNvPr id="14" name="Picture 55">
            <a:extLst>
              <a:ext uri="{FF2B5EF4-FFF2-40B4-BE49-F238E27FC236}">
                <a16:creationId xmlns:a16="http://schemas.microsoft.com/office/drawing/2014/main" id="{7DDF0AB3-6C4F-4F0A-AC3C-779423841C4F}"/>
              </a:ext>
            </a:extLst>
          </p:cNvPr>
          <p:cNvPicPr>
            <a:picLocks noChangeAspect="1" noChangeArrowheads="1"/>
          </p:cNvPicPr>
          <p:nvPr/>
        </p:nvPicPr>
        <p:blipFill>
          <a:blip r:embed="rId3" cstate="print"/>
          <a:srcRect/>
          <a:stretch>
            <a:fillRect/>
          </a:stretch>
        </p:blipFill>
        <p:spPr bwMode="auto">
          <a:xfrm>
            <a:off x="6829338" y="2462576"/>
            <a:ext cx="4038601" cy="3790950"/>
          </a:xfrm>
          <a:prstGeom prst="rect">
            <a:avLst/>
          </a:prstGeom>
          <a:noFill/>
          <a:ln w="9525">
            <a:noFill/>
            <a:miter lim="800000"/>
            <a:headEnd/>
            <a:tailEnd/>
          </a:ln>
          <a:effectLst/>
        </p:spPr>
      </p:pic>
      <p:pic>
        <p:nvPicPr>
          <p:cNvPr id="15" name="图片 14">
            <a:extLst>
              <a:ext uri="{FF2B5EF4-FFF2-40B4-BE49-F238E27FC236}">
                <a16:creationId xmlns:a16="http://schemas.microsoft.com/office/drawing/2014/main" id="{811B6411-4D8E-40FB-A3F3-F4A2F3915D33}"/>
              </a:ext>
            </a:extLst>
          </p:cNvPr>
          <p:cNvPicPr>
            <a:picLocks noChangeAspect="1"/>
          </p:cNvPicPr>
          <p:nvPr/>
        </p:nvPicPr>
        <p:blipFill>
          <a:blip r:embed="rId4"/>
          <a:stretch>
            <a:fillRect/>
          </a:stretch>
        </p:blipFill>
        <p:spPr>
          <a:xfrm>
            <a:off x="1050646" y="2437478"/>
            <a:ext cx="4971127" cy="4186847"/>
          </a:xfrm>
          <a:prstGeom prst="rect">
            <a:avLst/>
          </a:prstGeom>
        </p:spPr>
      </p:pic>
      <p:sp>
        <p:nvSpPr>
          <p:cNvPr id="16" name="文本框 15">
            <a:extLst>
              <a:ext uri="{FF2B5EF4-FFF2-40B4-BE49-F238E27FC236}">
                <a16:creationId xmlns:a16="http://schemas.microsoft.com/office/drawing/2014/main" id="{B1A5974F-770D-4477-B0C7-065058B222AA}"/>
              </a:ext>
            </a:extLst>
          </p:cNvPr>
          <p:cNvSpPr txBox="1"/>
          <p:nvPr/>
        </p:nvSpPr>
        <p:spPr>
          <a:xfrm>
            <a:off x="45189" y="16748"/>
            <a:ext cx="4852610" cy="523220"/>
          </a:xfrm>
          <a:prstGeom prst="rect">
            <a:avLst/>
          </a:prstGeom>
          <a:noFill/>
        </p:spPr>
        <p:txBody>
          <a:bodyPr wrap="none" rtlCol="0">
            <a:spAutoFit/>
          </a:bodyPr>
          <a:lstStyle/>
          <a:p>
            <a:r>
              <a:rPr lang="zh-CN" altLang="en-US" sz="2800" dirty="0"/>
              <a:t>同位旋非对称核物质状态方程</a:t>
            </a:r>
          </a:p>
        </p:txBody>
      </p:sp>
    </p:spTree>
    <p:extLst>
      <p:ext uri="{BB962C8B-B14F-4D97-AF65-F5344CB8AC3E}">
        <p14:creationId xmlns:p14="http://schemas.microsoft.com/office/powerpoint/2010/main" val="38730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1BE7779-E3FF-4D43-91E1-5B7F094B7870}"/>
              </a:ext>
            </a:extLst>
          </p:cNvPr>
          <p:cNvPicPr>
            <a:picLocks noChangeAspect="1" noChangeArrowheads="1"/>
          </p:cNvPicPr>
          <p:nvPr/>
        </p:nvPicPr>
        <p:blipFill>
          <a:blip r:embed="rId3" cstate="print">
            <a:alphaModFix amt="35000"/>
          </a:blip>
          <a:srcRect/>
          <a:stretch>
            <a:fillRect/>
          </a:stretch>
        </p:blipFill>
        <p:spPr bwMode="auto">
          <a:xfrm>
            <a:off x="409905" y="4858013"/>
            <a:ext cx="11022450" cy="1837075"/>
          </a:xfrm>
          <a:prstGeom prst="rect">
            <a:avLst/>
          </a:prstGeom>
          <a:noFill/>
          <a:ln w="9525">
            <a:noFill/>
            <a:miter lim="800000"/>
            <a:headEnd/>
            <a:tailEnd/>
          </a:ln>
          <a:effectLst/>
        </p:spPr>
      </p:pic>
      <p:sp>
        <p:nvSpPr>
          <p:cNvPr id="3" name="TextBox 22">
            <a:extLst>
              <a:ext uri="{FF2B5EF4-FFF2-40B4-BE49-F238E27FC236}">
                <a16:creationId xmlns:a16="http://schemas.microsoft.com/office/drawing/2014/main" id="{48BC029C-956B-4517-9AC0-E35E1CC3784A}"/>
              </a:ext>
            </a:extLst>
          </p:cNvPr>
          <p:cNvSpPr txBox="1"/>
          <p:nvPr/>
        </p:nvSpPr>
        <p:spPr>
          <a:xfrm>
            <a:off x="9098599" y="4782581"/>
            <a:ext cx="2985729" cy="307777"/>
          </a:xfrm>
          <a:prstGeom prst="rect">
            <a:avLst/>
          </a:prstGeom>
          <a:noFill/>
        </p:spPr>
        <p:txBody>
          <a:bodyPr wrap="square" rtlCol="0">
            <a:spAutoFit/>
          </a:bodyPr>
          <a:lstStyle/>
          <a:p>
            <a:r>
              <a:rPr lang="en-US" altLang="zh-CN" sz="1400" dirty="0" err="1"/>
              <a:t>YXZhang</a:t>
            </a:r>
            <a:r>
              <a:rPr lang="en-US" altLang="zh-CN" sz="1400" dirty="0"/>
              <a:t>, et.al, PRC85,024602(2012)</a:t>
            </a:r>
            <a:endParaRPr lang="zh-CN" altLang="en-US" sz="1400" dirty="0"/>
          </a:p>
        </p:txBody>
      </p:sp>
      <p:sp>
        <p:nvSpPr>
          <p:cNvPr id="9" name="Rectangle 2">
            <a:extLst>
              <a:ext uri="{FF2B5EF4-FFF2-40B4-BE49-F238E27FC236}">
                <a16:creationId xmlns:a16="http://schemas.microsoft.com/office/drawing/2014/main" id="{334E4C4E-FBFE-4EAD-8FBD-0FE05161C031}"/>
              </a:ext>
            </a:extLst>
          </p:cNvPr>
          <p:cNvSpPr txBox="1">
            <a:spLocks noChangeArrowheads="1"/>
          </p:cNvSpPr>
          <p:nvPr/>
        </p:nvSpPr>
        <p:spPr>
          <a:xfrm>
            <a:off x="2837793" y="924911"/>
            <a:ext cx="7525407" cy="609600"/>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altLang="zh-CN" sz="2800" b="1" dirty="0">
                <a:solidFill>
                  <a:schemeClr val="accent2"/>
                </a:solidFill>
              </a:rPr>
              <a:t>Transport Model in China, 2020.5 </a:t>
            </a:r>
          </a:p>
        </p:txBody>
      </p:sp>
      <p:sp>
        <p:nvSpPr>
          <p:cNvPr id="10" name="Rectangle 3">
            <a:extLst>
              <a:ext uri="{FF2B5EF4-FFF2-40B4-BE49-F238E27FC236}">
                <a16:creationId xmlns:a16="http://schemas.microsoft.com/office/drawing/2014/main" id="{37085518-AF63-4334-9D13-31C60A1A8376}"/>
              </a:ext>
            </a:extLst>
          </p:cNvPr>
          <p:cNvSpPr txBox="1">
            <a:spLocks noChangeArrowheads="1"/>
          </p:cNvSpPr>
          <p:nvPr/>
        </p:nvSpPr>
        <p:spPr>
          <a:xfrm>
            <a:off x="715416" y="1609943"/>
            <a:ext cx="5885081" cy="459641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80000"/>
              </a:lnSpc>
            </a:pPr>
            <a:r>
              <a:rPr lang="en-US" altLang="zh-CN" dirty="0"/>
              <a:t>CIAE(ZX LI,XZ </a:t>
            </a:r>
            <a:r>
              <a:rPr lang="en-US" altLang="zh-CN" dirty="0" err="1"/>
              <a:t>Wu,YX</a:t>
            </a:r>
            <a:r>
              <a:rPr lang="en-US" altLang="zh-CN" dirty="0"/>
              <a:t> </a:t>
            </a:r>
            <a:r>
              <a:rPr lang="en-US" altLang="zh-CN" dirty="0" err="1"/>
              <a:t>Zhang,K</a:t>
            </a:r>
            <a:r>
              <a:rPr lang="en-US" altLang="zh-CN" dirty="0"/>
              <a:t> </a:t>
            </a:r>
            <a:r>
              <a:rPr lang="en-US" altLang="zh-CN" dirty="0" err="1"/>
              <a:t>Zhao,Y</a:t>
            </a:r>
            <a:r>
              <a:rPr lang="en-US" altLang="zh-CN" dirty="0"/>
              <a:t> Cui,  …)</a:t>
            </a:r>
          </a:p>
          <a:p>
            <a:pPr>
              <a:lnSpc>
                <a:spcPct val="80000"/>
              </a:lnSpc>
            </a:pPr>
            <a:r>
              <a:rPr lang="en-US" altLang="zh-CN" dirty="0"/>
              <a:t>ITP (EG Zhao, SG Zhou, …)</a:t>
            </a:r>
          </a:p>
          <a:p>
            <a:pPr>
              <a:lnSpc>
                <a:spcPct val="80000"/>
              </a:lnSpc>
            </a:pPr>
            <a:r>
              <a:rPr lang="en-US" altLang="zh-CN" dirty="0"/>
              <a:t>IMP(W </a:t>
            </a:r>
            <a:r>
              <a:rPr lang="en-US" altLang="zh-CN" dirty="0" err="1"/>
              <a:t>Zuo,GC</a:t>
            </a:r>
            <a:r>
              <a:rPr lang="en-US" altLang="zh-CN" dirty="0"/>
              <a:t> Yong,  …)</a:t>
            </a:r>
          </a:p>
          <a:p>
            <a:pPr>
              <a:lnSpc>
                <a:spcPct val="80000"/>
              </a:lnSpc>
            </a:pPr>
            <a:r>
              <a:rPr lang="en-US" altLang="zh-CN" dirty="0"/>
              <a:t>SINAP (J. Xu, R. Wang…)</a:t>
            </a:r>
          </a:p>
          <a:p>
            <a:pPr>
              <a:lnSpc>
                <a:spcPct val="80000"/>
              </a:lnSpc>
            </a:pPr>
            <a:r>
              <a:rPr lang="en-US" altLang="zh-CN" dirty="0"/>
              <a:t>SJTU(LW Chen, ..) </a:t>
            </a:r>
          </a:p>
          <a:p>
            <a:pPr>
              <a:lnSpc>
                <a:spcPct val="80000"/>
              </a:lnSpc>
            </a:pPr>
            <a:r>
              <a:rPr lang="en-US" altLang="zh-CN" dirty="0"/>
              <a:t>Fudan U(YG </a:t>
            </a:r>
            <a:r>
              <a:rPr lang="en-US" altLang="zh-CN" dirty="0" err="1"/>
              <a:t>Ma,DQ</a:t>
            </a:r>
            <a:r>
              <a:rPr lang="en-US" altLang="zh-CN" dirty="0"/>
              <a:t> Fang, …)</a:t>
            </a:r>
          </a:p>
          <a:p>
            <a:pPr>
              <a:lnSpc>
                <a:spcPct val="80000"/>
              </a:lnSpc>
            </a:pPr>
            <a:r>
              <a:rPr lang="en-US" altLang="zh-CN" dirty="0"/>
              <a:t>PKU(YX Liu, </a:t>
            </a:r>
            <a:r>
              <a:rPr lang="en-US" altLang="zh-CN" dirty="0" err="1"/>
              <a:t>JCPei</a:t>
            </a:r>
            <a:r>
              <a:rPr lang="en-US" altLang="zh-CN" dirty="0"/>
              <a:t>, …)</a:t>
            </a:r>
          </a:p>
          <a:p>
            <a:pPr>
              <a:lnSpc>
                <a:spcPct val="80000"/>
              </a:lnSpc>
            </a:pPr>
            <a:r>
              <a:rPr lang="en-US" altLang="zh-CN" dirty="0" err="1"/>
              <a:t>TsinghuaU</a:t>
            </a:r>
            <a:r>
              <a:rPr lang="en-US" altLang="zh-CN" dirty="0"/>
              <a:t>(ZG Xiao, …)</a:t>
            </a:r>
          </a:p>
          <a:p>
            <a:pPr>
              <a:lnSpc>
                <a:spcPct val="80000"/>
              </a:lnSpc>
            </a:pPr>
            <a:r>
              <a:rPr lang="en-US" altLang="zh-CN" dirty="0"/>
              <a:t>BNU(FS Zhang, …)</a:t>
            </a:r>
          </a:p>
          <a:p>
            <a:pPr>
              <a:lnSpc>
                <a:spcPct val="80000"/>
              </a:lnSpc>
            </a:pPr>
            <a:r>
              <a:rPr lang="en-US" altLang="zh-CN" dirty="0"/>
              <a:t>NJU(ZZ </a:t>
            </a:r>
            <a:r>
              <a:rPr lang="en-US" altLang="zh-CN" dirty="0" err="1"/>
              <a:t>Ren,C</a:t>
            </a:r>
            <a:r>
              <a:rPr lang="en-US" altLang="zh-CN" dirty="0"/>
              <a:t> Xu …)</a:t>
            </a:r>
          </a:p>
          <a:p>
            <a:pPr>
              <a:lnSpc>
                <a:spcPct val="80000"/>
              </a:lnSpc>
            </a:pPr>
            <a:r>
              <a:rPr lang="en-US" altLang="zh-CN" dirty="0"/>
              <a:t>USTC(Q Wang, …)</a:t>
            </a:r>
          </a:p>
          <a:p>
            <a:pPr>
              <a:lnSpc>
                <a:spcPct val="80000"/>
              </a:lnSpc>
            </a:pPr>
            <a:r>
              <a:rPr lang="en-US" altLang="zh-CN" dirty="0"/>
              <a:t>UCAS (L Guo, …)</a:t>
            </a:r>
          </a:p>
        </p:txBody>
      </p:sp>
      <p:sp>
        <p:nvSpPr>
          <p:cNvPr id="11" name="矩形 10">
            <a:extLst>
              <a:ext uri="{FF2B5EF4-FFF2-40B4-BE49-F238E27FC236}">
                <a16:creationId xmlns:a16="http://schemas.microsoft.com/office/drawing/2014/main" id="{F190C52B-9FCA-4DCB-B1E5-76E9DAA50C31}"/>
              </a:ext>
            </a:extLst>
          </p:cNvPr>
          <p:cNvSpPr/>
          <p:nvPr/>
        </p:nvSpPr>
        <p:spPr>
          <a:xfrm>
            <a:off x="6600497" y="1609943"/>
            <a:ext cx="5591503" cy="4832092"/>
          </a:xfrm>
          <a:prstGeom prst="rect">
            <a:avLst/>
          </a:prstGeom>
        </p:spPr>
        <p:txBody>
          <a:bodyPr wrap="square">
            <a:spAutoFit/>
          </a:bodyPr>
          <a:lstStyle/>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SZU(N Wang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GXNU(N </a:t>
            </a:r>
            <a:r>
              <a:rPr lang="en-US" altLang="zh-CN" sz="2000" dirty="0" err="1"/>
              <a:t>Wang,M</a:t>
            </a:r>
            <a:r>
              <a:rPr lang="en-US" altLang="zh-CN" sz="2000" dirty="0"/>
              <a:t> </a:t>
            </a:r>
            <a:r>
              <a:rPr lang="en-US" altLang="zh-CN" sz="2000" dirty="0" err="1"/>
              <a:t>Liu,L</a:t>
            </a:r>
            <a:r>
              <a:rPr lang="en-US" altLang="zh-CN" sz="2000" dirty="0"/>
              <a:t> O,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HZU(CW </a:t>
            </a:r>
            <a:r>
              <a:rPr lang="en-US" altLang="zh-CN" sz="2000" dirty="0" err="1"/>
              <a:t>Shen,QF</a:t>
            </a:r>
            <a:r>
              <a:rPr lang="en-US" altLang="zh-CN" sz="2000" dirty="0"/>
              <a:t> Li, </a:t>
            </a:r>
            <a:r>
              <a:rPr lang="en-US" altLang="zh-CN" sz="2000" dirty="0" err="1"/>
              <a:t>YJWang</a:t>
            </a:r>
            <a:r>
              <a:rPr lang="en-US" altLang="zh-CN" sz="2000" dirty="0"/>
              <a:t>,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AYNU(JL Tian,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SHIT (WJ Guo,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JNU(BA </a:t>
            </a:r>
            <a:r>
              <a:rPr lang="en-US" altLang="zh-CN" sz="2000" dirty="0" err="1"/>
              <a:t>Bian</a:t>
            </a:r>
            <a:r>
              <a:rPr lang="en-US" altLang="zh-CN" sz="2000" dirty="0"/>
              <a:t>,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SYSU (</a:t>
            </a:r>
            <a:r>
              <a:rPr lang="en-US" altLang="zh-CN" sz="2000" dirty="0" err="1"/>
              <a:t>J.Su,Z.Zhang,CC</a:t>
            </a:r>
            <a:r>
              <a:rPr lang="en-US" altLang="zh-CN" sz="2000" dirty="0"/>
              <a:t> Guo, L Zhu……)</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GZNU (</a:t>
            </a:r>
            <a:r>
              <a:rPr lang="en-US" altLang="zh-CN" sz="2000" dirty="0" err="1"/>
              <a:t>GFWei</a:t>
            </a:r>
            <a:r>
              <a:rPr lang="en-US" altLang="zh-CN" sz="2000" dirty="0"/>
              <a:t>,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SCUT (</a:t>
            </a:r>
            <a:r>
              <a:rPr lang="en-US" altLang="zh-CN" sz="2000" dirty="0" err="1"/>
              <a:t>ZQFeng</a:t>
            </a:r>
            <a:r>
              <a:rPr lang="en-US" altLang="zh-CN" sz="2000" dirty="0"/>
              <a:t>,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HZ(Y Gao)</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HNNU(CW Ma, …)</a:t>
            </a:r>
          </a:p>
          <a:p>
            <a:pPr marL="457200" indent="-457200" defTabSz="914400">
              <a:lnSpc>
                <a:spcPct val="80000"/>
              </a:lnSpc>
              <a:spcBef>
                <a:spcPts val="1000"/>
              </a:spcBef>
              <a:buClr>
                <a:schemeClr val="accent1"/>
              </a:buClr>
              <a:buSzPct val="100000"/>
              <a:buFont typeface="Arial" panose="020B0604020202020204" pitchFamily="34" charset="0"/>
              <a:buChar char="•"/>
            </a:pPr>
            <a:r>
              <a:rPr lang="en-US" altLang="zh-CN" sz="2000" dirty="0"/>
              <a:t>TSTC(YZ Xing, …)</a:t>
            </a:r>
          </a:p>
          <a:p>
            <a:pPr marL="457200" indent="-457200" defTabSz="914400">
              <a:lnSpc>
                <a:spcPct val="80000"/>
              </a:lnSpc>
              <a:spcBef>
                <a:spcPts val="1000"/>
              </a:spcBef>
              <a:buClr>
                <a:schemeClr val="accent1"/>
              </a:buClr>
              <a:buSzPct val="100000"/>
              <a:buFont typeface="Arial" panose="020B0604020202020204" pitchFamily="34" charset="0"/>
              <a:buChar char="•"/>
            </a:pPr>
            <a:endParaRPr lang="zh-CN" altLang="en-US" sz="2000" dirty="0"/>
          </a:p>
        </p:txBody>
      </p:sp>
      <p:sp>
        <p:nvSpPr>
          <p:cNvPr id="12" name="文本框 11">
            <a:extLst>
              <a:ext uri="{FF2B5EF4-FFF2-40B4-BE49-F238E27FC236}">
                <a16:creationId xmlns:a16="http://schemas.microsoft.com/office/drawing/2014/main" id="{DE9EE8D7-F868-4040-B494-0A8D6787CEC0}"/>
              </a:ext>
            </a:extLst>
          </p:cNvPr>
          <p:cNvSpPr txBox="1"/>
          <p:nvPr/>
        </p:nvSpPr>
        <p:spPr>
          <a:xfrm>
            <a:off x="219624" y="10749"/>
            <a:ext cx="11403011" cy="954107"/>
          </a:xfrm>
          <a:prstGeom prst="rect">
            <a:avLst/>
          </a:prstGeom>
          <a:noFill/>
        </p:spPr>
        <p:txBody>
          <a:bodyPr wrap="square" rtlCol="0">
            <a:spAutoFit/>
          </a:bodyPr>
          <a:lstStyle/>
          <a:p>
            <a:r>
              <a:rPr lang="zh-CN" altLang="en-US" sz="2800" dirty="0"/>
              <a:t>需要发展一个同位旋相关的、能统一描述更大能区范围的输运模型！国内很多组都在努力</a:t>
            </a:r>
          </a:p>
        </p:txBody>
      </p:sp>
    </p:spTree>
    <p:extLst>
      <p:ext uri="{BB962C8B-B14F-4D97-AF65-F5344CB8AC3E}">
        <p14:creationId xmlns:p14="http://schemas.microsoft.com/office/powerpoint/2010/main" val="164435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53F5992-3AC1-4325-912E-7D5076B89161}"/>
              </a:ext>
            </a:extLst>
          </p:cNvPr>
          <p:cNvSpPr txBox="1"/>
          <p:nvPr/>
        </p:nvSpPr>
        <p:spPr>
          <a:xfrm>
            <a:off x="3697759" y="2473692"/>
            <a:ext cx="5766259" cy="769441"/>
          </a:xfrm>
          <a:prstGeom prst="rect">
            <a:avLst/>
          </a:prstGeom>
          <a:noFill/>
        </p:spPr>
        <p:txBody>
          <a:bodyPr wrap="none" rtlCol="0">
            <a:spAutoFit/>
          </a:bodyPr>
          <a:lstStyle/>
          <a:p>
            <a:r>
              <a:rPr lang="zh-CN" altLang="en-US" sz="4400" dirty="0"/>
              <a:t>输运现象（</a:t>
            </a:r>
            <a:r>
              <a:rPr lang="en-US" altLang="zh-CN" sz="4400" dirty="0"/>
              <a:t>Transport</a:t>
            </a:r>
            <a:r>
              <a:rPr lang="zh-CN" altLang="en-US" sz="4400" dirty="0"/>
              <a:t>）</a:t>
            </a:r>
          </a:p>
        </p:txBody>
      </p:sp>
    </p:spTree>
    <p:extLst>
      <p:ext uri="{BB962C8B-B14F-4D97-AF65-F5344CB8AC3E}">
        <p14:creationId xmlns:p14="http://schemas.microsoft.com/office/powerpoint/2010/main" val="2964399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FE3FBB4-F791-493A-BD2A-DF0A61045D38}"/>
              </a:ext>
            </a:extLst>
          </p:cNvPr>
          <p:cNvPicPr>
            <a:picLocks noChangeAspect="1"/>
          </p:cNvPicPr>
          <p:nvPr/>
        </p:nvPicPr>
        <p:blipFill>
          <a:blip r:embed="rId2"/>
          <a:stretch>
            <a:fillRect/>
          </a:stretch>
        </p:blipFill>
        <p:spPr>
          <a:xfrm>
            <a:off x="126124" y="168162"/>
            <a:ext cx="7480996" cy="5506569"/>
          </a:xfrm>
          <a:prstGeom prst="rect">
            <a:avLst/>
          </a:prstGeom>
        </p:spPr>
      </p:pic>
      <p:pic>
        <p:nvPicPr>
          <p:cNvPr id="1026" name="Picture 2">
            <a:extLst>
              <a:ext uri="{FF2B5EF4-FFF2-40B4-BE49-F238E27FC236}">
                <a16:creationId xmlns:a16="http://schemas.microsoft.com/office/drawing/2014/main" id="{97C7BF1E-33CA-4A35-9389-2B72781AC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96" y="848625"/>
            <a:ext cx="7223652" cy="541773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E84F8633-8240-4B30-B6EE-C36C689EB8DF}"/>
              </a:ext>
            </a:extLst>
          </p:cNvPr>
          <p:cNvPicPr>
            <a:picLocks noChangeAspect="1"/>
          </p:cNvPicPr>
          <p:nvPr/>
        </p:nvPicPr>
        <p:blipFill>
          <a:blip r:embed="rId4"/>
          <a:stretch>
            <a:fillRect/>
          </a:stretch>
        </p:blipFill>
        <p:spPr>
          <a:xfrm>
            <a:off x="1007530" y="732375"/>
            <a:ext cx="7406945" cy="4942356"/>
          </a:xfrm>
          <a:prstGeom prst="rect">
            <a:avLst/>
          </a:prstGeom>
        </p:spPr>
      </p:pic>
      <p:pic>
        <p:nvPicPr>
          <p:cNvPr id="2" name="图片 1">
            <a:extLst>
              <a:ext uri="{FF2B5EF4-FFF2-40B4-BE49-F238E27FC236}">
                <a16:creationId xmlns:a16="http://schemas.microsoft.com/office/drawing/2014/main" id="{4C14C4F0-54E0-4D62-B96E-619396E70C82}"/>
              </a:ext>
            </a:extLst>
          </p:cNvPr>
          <p:cNvPicPr>
            <a:picLocks noChangeAspect="1"/>
          </p:cNvPicPr>
          <p:nvPr/>
        </p:nvPicPr>
        <p:blipFill>
          <a:blip r:embed="rId5"/>
          <a:stretch>
            <a:fillRect/>
          </a:stretch>
        </p:blipFill>
        <p:spPr>
          <a:xfrm>
            <a:off x="2568329" y="1234963"/>
            <a:ext cx="7480996" cy="5623035"/>
          </a:xfrm>
          <a:prstGeom prst="rect">
            <a:avLst/>
          </a:prstGeom>
        </p:spPr>
      </p:pic>
      <p:pic>
        <p:nvPicPr>
          <p:cNvPr id="3" name="图片 2">
            <a:extLst>
              <a:ext uri="{FF2B5EF4-FFF2-40B4-BE49-F238E27FC236}">
                <a16:creationId xmlns:a16="http://schemas.microsoft.com/office/drawing/2014/main" id="{A0FDBC37-6489-4678-B056-F7584C545061}"/>
              </a:ext>
            </a:extLst>
          </p:cNvPr>
          <p:cNvPicPr>
            <a:picLocks noChangeAspect="1"/>
          </p:cNvPicPr>
          <p:nvPr/>
        </p:nvPicPr>
        <p:blipFill>
          <a:blip r:embed="rId6"/>
          <a:stretch>
            <a:fillRect/>
          </a:stretch>
        </p:blipFill>
        <p:spPr>
          <a:xfrm>
            <a:off x="4143922" y="1978424"/>
            <a:ext cx="7480997" cy="4711408"/>
          </a:xfrm>
          <a:prstGeom prst="rect">
            <a:avLst/>
          </a:prstGeom>
        </p:spPr>
      </p:pic>
      <p:sp>
        <p:nvSpPr>
          <p:cNvPr id="6" name="文本框 5">
            <a:extLst>
              <a:ext uri="{FF2B5EF4-FFF2-40B4-BE49-F238E27FC236}">
                <a16:creationId xmlns:a16="http://schemas.microsoft.com/office/drawing/2014/main" id="{04596945-15E8-4E30-A441-331A0250AECF}"/>
              </a:ext>
            </a:extLst>
          </p:cNvPr>
          <p:cNvSpPr txBox="1"/>
          <p:nvPr/>
        </p:nvSpPr>
        <p:spPr>
          <a:xfrm>
            <a:off x="7910059" y="24489"/>
            <a:ext cx="4281941" cy="707886"/>
          </a:xfrm>
          <a:prstGeom prst="rect">
            <a:avLst/>
          </a:prstGeom>
          <a:noFill/>
        </p:spPr>
        <p:txBody>
          <a:bodyPr wrap="none" rtlCol="0">
            <a:spAutoFit/>
          </a:bodyPr>
          <a:lstStyle/>
          <a:p>
            <a:r>
              <a:rPr lang="zh-CN" altLang="en-US" sz="4000" dirty="0"/>
              <a:t>新一代的实验设施</a:t>
            </a:r>
          </a:p>
        </p:txBody>
      </p:sp>
    </p:spTree>
    <p:extLst>
      <p:ext uri="{BB962C8B-B14F-4D97-AF65-F5344CB8AC3E}">
        <p14:creationId xmlns:p14="http://schemas.microsoft.com/office/powerpoint/2010/main" val="191706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63B1AA4-0C64-4450-8A24-028A4ED0C279}"/>
              </a:ext>
            </a:extLst>
          </p:cNvPr>
          <p:cNvSpPr txBox="1"/>
          <p:nvPr/>
        </p:nvSpPr>
        <p:spPr>
          <a:xfrm>
            <a:off x="1335405" y="2721114"/>
            <a:ext cx="9521190" cy="707886"/>
          </a:xfrm>
          <a:prstGeom prst="rect">
            <a:avLst/>
          </a:prstGeom>
          <a:noFill/>
        </p:spPr>
        <p:txBody>
          <a:bodyPr wrap="square">
            <a:spAutoFit/>
          </a:bodyPr>
          <a:lstStyle/>
          <a:p>
            <a:pPr lvl="0" rtl="0"/>
            <a:r>
              <a:rPr lang="zh-CN" altLang="en-US" sz="4000" dirty="0"/>
              <a:t>二、量子分子动力学方法及其模型的实现</a:t>
            </a:r>
          </a:p>
        </p:txBody>
      </p:sp>
    </p:spTree>
    <p:extLst>
      <p:ext uri="{BB962C8B-B14F-4D97-AF65-F5344CB8AC3E}">
        <p14:creationId xmlns:p14="http://schemas.microsoft.com/office/powerpoint/2010/main" val="388267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BF25BD5-7CED-4F27-9F18-9C1F72E63709}"/>
              </a:ext>
            </a:extLst>
          </p:cNvPr>
          <p:cNvPicPr>
            <a:picLocks noChangeAspect="1" noChangeArrowheads="1"/>
          </p:cNvPicPr>
          <p:nvPr/>
        </p:nvPicPr>
        <p:blipFill>
          <a:blip r:embed="rId2" cstate="print"/>
          <a:srcRect/>
          <a:stretch>
            <a:fillRect/>
          </a:stretch>
        </p:blipFill>
        <p:spPr bwMode="auto">
          <a:xfrm>
            <a:off x="4007312" y="0"/>
            <a:ext cx="5626768" cy="966891"/>
          </a:xfrm>
          <a:prstGeom prst="rect">
            <a:avLst/>
          </a:prstGeom>
          <a:noFill/>
          <a:ln w="9525">
            <a:noFill/>
            <a:miter lim="800000"/>
            <a:headEnd/>
            <a:tailEnd/>
          </a:ln>
        </p:spPr>
      </p:pic>
      <p:pic>
        <p:nvPicPr>
          <p:cNvPr id="10" name="图片 9">
            <a:extLst>
              <a:ext uri="{FF2B5EF4-FFF2-40B4-BE49-F238E27FC236}">
                <a16:creationId xmlns:a16="http://schemas.microsoft.com/office/drawing/2014/main" id="{51195AAC-452B-4AD9-86C6-18FD7F6CF65D}"/>
              </a:ext>
            </a:extLst>
          </p:cNvPr>
          <p:cNvPicPr>
            <a:picLocks noChangeAspect="1"/>
          </p:cNvPicPr>
          <p:nvPr/>
        </p:nvPicPr>
        <p:blipFill>
          <a:blip r:embed="rId3"/>
          <a:stretch>
            <a:fillRect/>
          </a:stretch>
        </p:blipFill>
        <p:spPr>
          <a:xfrm>
            <a:off x="4141091" y="1369854"/>
            <a:ext cx="6117793" cy="731475"/>
          </a:xfrm>
          <a:prstGeom prst="rect">
            <a:avLst/>
          </a:prstGeom>
          <a:ln>
            <a:solidFill>
              <a:srgbClr val="FF0000"/>
            </a:solidFill>
          </a:ln>
        </p:spPr>
      </p:pic>
      <p:pic>
        <p:nvPicPr>
          <p:cNvPr id="11" name="图片 10">
            <a:extLst>
              <a:ext uri="{FF2B5EF4-FFF2-40B4-BE49-F238E27FC236}">
                <a16:creationId xmlns:a16="http://schemas.microsoft.com/office/drawing/2014/main" id="{341BBDBA-758C-4D96-8353-9669FC83D117}"/>
              </a:ext>
            </a:extLst>
          </p:cNvPr>
          <p:cNvPicPr>
            <a:picLocks noChangeAspect="1"/>
          </p:cNvPicPr>
          <p:nvPr/>
        </p:nvPicPr>
        <p:blipFill>
          <a:blip r:embed="rId4"/>
          <a:stretch>
            <a:fillRect/>
          </a:stretch>
        </p:blipFill>
        <p:spPr>
          <a:xfrm>
            <a:off x="4220040" y="2776675"/>
            <a:ext cx="6038844" cy="966892"/>
          </a:xfrm>
          <a:prstGeom prst="rect">
            <a:avLst/>
          </a:prstGeom>
        </p:spPr>
      </p:pic>
      <p:sp>
        <p:nvSpPr>
          <p:cNvPr id="12" name="文本框 11">
            <a:extLst>
              <a:ext uri="{FF2B5EF4-FFF2-40B4-BE49-F238E27FC236}">
                <a16:creationId xmlns:a16="http://schemas.microsoft.com/office/drawing/2014/main" id="{4DE75765-8341-41C6-9572-098632DEC5EF}"/>
              </a:ext>
            </a:extLst>
          </p:cNvPr>
          <p:cNvSpPr txBox="1"/>
          <p:nvPr/>
        </p:nvSpPr>
        <p:spPr>
          <a:xfrm flipH="1">
            <a:off x="691413" y="150819"/>
            <a:ext cx="2377440" cy="646331"/>
          </a:xfrm>
          <a:prstGeom prst="rect">
            <a:avLst/>
          </a:prstGeom>
          <a:noFill/>
        </p:spPr>
        <p:txBody>
          <a:bodyPr wrap="square" rtlCol="0">
            <a:spAutoFit/>
          </a:bodyPr>
          <a:lstStyle/>
          <a:p>
            <a:r>
              <a:rPr lang="en-US" altLang="zh-CN" dirty="0">
                <a:solidFill>
                  <a:srgbClr val="FF0000"/>
                </a:solidFill>
              </a:rPr>
              <a:t>1</a:t>
            </a:r>
            <a:r>
              <a:rPr lang="zh-CN" altLang="en-US" dirty="0">
                <a:solidFill>
                  <a:srgbClr val="FF0000"/>
                </a:solidFill>
              </a:rPr>
              <a:t>， 每个核子</a:t>
            </a:r>
            <a:r>
              <a:rPr lang="zh-CN" altLang="en-US" dirty="0"/>
              <a:t>有一个高斯波包描述</a:t>
            </a:r>
          </a:p>
        </p:txBody>
      </p:sp>
      <p:sp>
        <p:nvSpPr>
          <p:cNvPr id="13" name="文本框 12">
            <a:extLst>
              <a:ext uri="{FF2B5EF4-FFF2-40B4-BE49-F238E27FC236}">
                <a16:creationId xmlns:a16="http://schemas.microsoft.com/office/drawing/2014/main" id="{F9C2B8A7-147E-4460-A370-F07ADC5C4EDC}"/>
              </a:ext>
            </a:extLst>
          </p:cNvPr>
          <p:cNvSpPr txBox="1"/>
          <p:nvPr/>
        </p:nvSpPr>
        <p:spPr>
          <a:xfrm flipH="1">
            <a:off x="701841" y="1369854"/>
            <a:ext cx="2377440" cy="923330"/>
          </a:xfrm>
          <a:prstGeom prst="rect">
            <a:avLst/>
          </a:prstGeom>
          <a:noFill/>
        </p:spPr>
        <p:txBody>
          <a:bodyPr wrap="square" rtlCol="0">
            <a:spAutoFit/>
          </a:bodyPr>
          <a:lstStyle/>
          <a:p>
            <a:r>
              <a:rPr lang="en-US" altLang="zh-CN" dirty="0">
                <a:solidFill>
                  <a:srgbClr val="FF0000"/>
                </a:solidFill>
              </a:rPr>
              <a:t>2</a:t>
            </a:r>
            <a:r>
              <a:rPr lang="zh-CN" altLang="en-US" dirty="0">
                <a:solidFill>
                  <a:srgbClr val="FF0000"/>
                </a:solidFill>
              </a:rPr>
              <a:t>，</a:t>
            </a:r>
            <a:r>
              <a:rPr lang="en-US" altLang="zh-CN" dirty="0">
                <a:solidFill>
                  <a:srgbClr val="FF0000"/>
                </a:solidFill>
              </a:rPr>
              <a:t>N</a:t>
            </a:r>
            <a:r>
              <a:rPr lang="zh-CN" altLang="en-US" dirty="0">
                <a:solidFill>
                  <a:srgbClr val="FF0000"/>
                </a:solidFill>
              </a:rPr>
              <a:t>粒子体系</a:t>
            </a:r>
            <a:r>
              <a:rPr lang="zh-CN" altLang="en-US" dirty="0"/>
              <a:t>的波函数为每个核子波函数的乘积</a:t>
            </a:r>
          </a:p>
        </p:txBody>
      </p:sp>
      <p:sp>
        <p:nvSpPr>
          <p:cNvPr id="14" name="文本框 13">
            <a:extLst>
              <a:ext uri="{FF2B5EF4-FFF2-40B4-BE49-F238E27FC236}">
                <a16:creationId xmlns:a16="http://schemas.microsoft.com/office/drawing/2014/main" id="{AF06A11F-75D6-4BC0-B04E-C58885AA0C6C}"/>
              </a:ext>
            </a:extLst>
          </p:cNvPr>
          <p:cNvSpPr txBox="1"/>
          <p:nvPr/>
        </p:nvSpPr>
        <p:spPr>
          <a:xfrm flipH="1">
            <a:off x="778041" y="2865888"/>
            <a:ext cx="2667803" cy="646331"/>
          </a:xfrm>
          <a:prstGeom prst="rect">
            <a:avLst/>
          </a:prstGeom>
          <a:noFill/>
        </p:spPr>
        <p:txBody>
          <a:bodyPr wrap="square" rtlCol="0">
            <a:spAutoFit/>
          </a:bodyPr>
          <a:lstStyle/>
          <a:p>
            <a:r>
              <a:rPr lang="en-US" altLang="zh-CN" dirty="0"/>
              <a:t>3</a:t>
            </a:r>
            <a:r>
              <a:rPr lang="zh-CN" altLang="en-US" dirty="0"/>
              <a:t>，</a:t>
            </a:r>
            <a:r>
              <a:rPr lang="en-US" altLang="zh-CN" dirty="0"/>
              <a:t>Wigner</a:t>
            </a:r>
            <a:r>
              <a:rPr lang="zh-CN" altLang="en-US" dirty="0"/>
              <a:t>变换得到</a:t>
            </a:r>
            <a:r>
              <a:rPr lang="en-US" altLang="zh-CN" dirty="0">
                <a:solidFill>
                  <a:srgbClr val="FF0000"/>
                </a:solidFill>
              </a:rPr>
              <a:t>N</a:t>
            </a:r>
            <a:r>
              <a:rPr lang="zh-CN" altLang="en-US" dirty="0">
                <a:solidFill>
                  <a:srgbClr val="FF0000"/>
                </a:solidFill>
              </a:rPr>
              <a:t>粒子体系相空间分布函数</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5D091A4C-D9CF-4C4A-A073-80ADF7309ED4}"/>
                  </a:ext>
                </a:extLst>
              </p:cNvPr>
              <p:cNvSpPr txBox="1"/>
              <p:nvPr/>
            </p:nvSpPr>
            <p:spPr>
              <a:xfrm>
                <a:off x="4514249" y="3743567"/>
                <a:ext cx="5976060" cy="400302"/>
              </a:xfrm>
              <a:prstGeom prst="rect">
                <a:avLst/>
              </a:prstGeom>
              <a:noFill/>
            </p:spPr>
            <p:txBody>
              <a:bodyPr wrap="none" rtlCol="0">
                <a:spAutoFit/>
              </a:bodyPr>
              <a:lstStyle/>
              <a:p>
                <a:r>
                  <a:rPr lang="zh-CN" altLang="en-US" sz="2000" dirty="0"/>
                  <a:t>注意：</a:t>
                </a:r>
                <a14:m>
                  <m:oMath xmlns:m="http://schemas.openxmlformats.org/officeDocument/2006/math">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𝑟</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e>
                    </m:d>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𝑖</m:t>
                        </m:r>
                      </m:sub>
                      <m:sup/>
                      <m:e>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𝑟</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e>
                    </m:nary>
                    <m:r>
                      <a:rPr lang="zh-CN" altLang="en-US" sz="2000" i="1">
                        <a:latin typeface="Cambria Math" panose="02040503050406030204" pitchFamily="18" charset="0"/>
                      </a:rPr>
                      <m:t>为</m:t>
                    </m:r>
                  </m:oMath>
                </a14:m>
                <a:r>
                  <a:rPr lang="zh-CN" altLang="en-US" sz="2000" dirty="0"/>
                  <a:t>单体相空间分布函数</a:t>
                </a:r>
              </a:p>
            </p:txBody>
          </p:sp>
        </mc:Choice>
        <mc:Fallback xmlns="">
          <p:sp>
            <p:nvSpPr>
              <p:cNvPr id="15" name="文本框 14">
                <a:extLst>
                  <a:ext uri="{FF2B5EF4-FFF2-40B4-BE49-F238E27FC236}">
                    <a16:creationId xmlns:a16="http://schemas.microsoft.com/office/drawing/2014/main" id="{5D091A4C-D9CF-4C4A-A073-80ADF7309ED4}"/>
                  </a:ext>
                </a:extLst>
              </p:cNvPr>
              <p:cNvSpPr txBox="1">
                <a:spLocks noRot="1" noChangeAspect="1" noMove="1" noResize="1" noEditPoints="1" noAdjustHandles="1" noChangeArrowheads="1" noChangeShapeType="1" noTextEdit="1"/>
              </p:cNvSpPr>
              <p:nvPr/>
            </p:nvSpPr>
            <p:spPr>
              <a:xfrm>
                <a:off x="4514249" y="3743567"/>
                <a:ext cx="5976060" cy="400302"/>
              </a:xfrm>
              <a:prstGeom prst="rect">
                <a:avLst/>
              </a:prstGeom>
              <a:blipFill>
                <a:blip r:embed="rId5"/>
                <a:stretch>
                  <a:fillRect l="-1122" t="-122727" r="-408" b="-181818"/>
                </a:stretch>
              </a:blipFill>
            </p:spPr>
            <p:txBody>
              <a:bodyPr/>
              <a:lstStyle/>
              <a:p>
                <a:r>
                  <a:rPr lang="zh-CN" altLang="en-US">
                    <a:noFill/>
                  </a:rPr>
                  <a:t> </a:t>
                </a:r>
              </a:p>
            </p:txBody>
          </p:sp>
        </mc:Fallback>
      </mc:AlternateContent>
      <p:grpSp>
        <p:nvGrpSpPr>
          <p:cNvPr id="16" name="组合 15">
            <a:extLst>
              <a:ext uri="{FF2B5EF4-FFF2-40B4-BE49-F238E27FC236}">
                <a16:creationId xmlns:a16="http://schemas.microsoft.com/office/drawing/2014/main" id="{5B15D662-9DC4-49C3-9EE1-B4B46F1B70D7}"/>
              </a:ext>
            </a:extLst>
          </p:cNvPr>
          <p:cNvGrpSpPr/>
          <p:nvPr/>
        </p:nvGrpSpPr>
        <p:grpSpPr>
          <a:xfrm>
            <a:off x="972880" y="4710459"/>
            <a:ext cx="10519684" cy="1619801"/>
            <a:chOff x="15279" y="839592"/>
            <a:chExt cx="10519684" cy="1619801"/>
          </a:xfrm>
        </p:grpSpPr>
        <p:pic>
          <p:nvPicPr>
            <p:cNvPr id="17" name="图片 16">
              <a:extLst>
                <a:ext uri="{FF2B5EF4-FFF2-40B4-BE49-F238E27FC236}">
                  <a16:creationId xmlns:a16="http://schemas.microsoft.com/office/drawing/2014/main" id="{15887618-9007-4BF0-9873-25AF1C0320D0}"/>
                </a:ext>
              </a:extLst>
            </p:cNvPr>
            <p:cNvPicPr>
              <a:picLocks noChangeAspect="1"/>
            </p:cNvPicPr>
            <p:nvPr/>
          </p:nvPicPr>
          <p:blipFill rotWithShape="1">
            <a:blip r:embed="rId6"/>
            <a:srcRect b="58634"/>
            <a:stretch/>
          </p:blipFill>
          <p:spPr>
            <a:xfrm>
              <a:off x="15279" y="839592"/>
              <a:ext cx="5912555" cy="1000185"/>
            </a:xfrm>
            <a:prstGeom prst="rect">
              <a:avLst/>
            </a:prstGeom>
          </p:spPr>
        </p:pic>
        <p:pic>
          <p:nvPicPr>
            <p:cNvPr id="18" name="图片 17">
              <a:extLst>
                <a:ext uri="{FF2B5EF4-FFF2-40B4-BE49-F238E27FC236}">
                  <a16:creationId xmlns:a16="http://schemas.microsoft.com/office/drawing/2014/main" id="{F2E190D7-D4F0-457A-B711-E558FCDE8B42}"/>
                </a:ext>
              </a:extLst>
            </p:cNvPr>
            <p:cNvPicPr>
              <a:picLocks noChangeAspect="1"/>
            </p:cNvPicPr>
            <p:nvPr/>
          </p:nvPicPr>
          <p:blipFill rotWithShape="1">
            <a:blip r:embed="rId6"/>
            <a:srcRect t="40039" r="11011"/>
            <a:stretch/>
          </p:blipFill>
          <p:spPr>
            <a:xfrm>
              <a:off x="5526436" y="1079320"/>
              <a:ext cx="5008527" cy="1380073"/>
            </a:xfrm>
            <a:prstGeom prst="rect">
              <a:avLst/>
            </a:prstGeom>
          </p:spPr>
        </p:pic>
      </p:gr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05CDDAD3-FA12-49A1-8954-E78C8E84357C}"/>
                  </a:ext>
                </a:extLst>
              </p:cNvPr>
              <p:cNvSpPr txBox="1"/>
              <p:nvPr/>
            </p:nvSpPr>
            <p:spPr>
              <a:xfrm>
                <a:off x="778041" y="4341127"/>
                <a:ext cx="3897092" cy="369332"/>
              </a:xfrm>
              <a:prstGeom prst="rect">
                <a:avLst/>
              </a:prstGeom>
              <a:noFill/>
            </p:spPr>
            <p:txBody>
              <a:bodyPr wrap="none" rtlCol="0">
                <a:spAutoFit/>
              </a:bodyPr>
              <a:lstStyle/>
              <a:p>
                <a:r>
                  <a:rPr lang="en-US" altLang="zh-CN" dirty="0"/>
                  <a:t>4</a:t>
                </a:r>
                <a:r>
                  <a:rPr lang="zh-CN" altLang="en-US" dirty="0"/>
                  <a:t>，得到</a:t>
                </a:r>
                <a14:m>
                  <m:oMath xmlns:m="http://schemas.openxmlformats.org/officeDocument/2006/math">
                    <m:r>
                      <m:rPr>
                        <m:sty m:val="p"/>
                      </m:rPr>
                      <a:rPr lang="en-US" altLang="zh-CN" b="0" i="1" dirty="0">
                        <a:latin typeface="Cambria Math" panose="02040503050406030204" pitchFamily="18" charset="0"/>
                      </a:rPr>
                      <m:t>QMD</m:t>
                    </m:r>
                    <m:r>
                      <a:rPr lang="zh-CN" altLang="en-US" i="1" dirty="0" smtClean="0">
                        <a:latin typeface="Cambria Math" panose="02040503050406030204" pitchFamily="18" charset="0"/>
                      </a:rPr>
                      <m:t>方法</m:t>
                    </m:r>
                    <m:r>
                      <a:rPr lang="zh-CN" altLang="en-US" i="1" dirty="0">
                        <a:latin typeface="Cambria Math" panose="02040503050406030204" pitchFamily="18" charset="0"/>
                      </a:rPr>
                      <m:t>中</m:t>
                    </m:r>
                    <m:r>
                      <a:rPr lang="zh-CN" altLang="en-US" i="1" dirty="0" smtClean="0">
                        <a:latin typeface="Cambria Math" panose="02040503050406030204" pitchFamily="18" charset="0"/>
                      </a:rPr>
                      <m:t>的</m:t>
                    </m:r>
                    <m:r>
                      <a:rPr lang="en-US" altLang="zh-CN" b="0" i="1" dirty="0"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𝑁</m:t>
                        </m:r>
                      </m:sub>
                    </m:sSub>
                    <m:r>
                      <a:rPr lang="zh-CN" altLang="en-US" i="1">
                        <a:latin typeface="Cambria Math" panose="02040503050406030204" pitchFamily="18" charset="0"/>
                      </a:rPr>
                      <m:t>的</m:t>
                    </m:r>
                  </m:oMath>
                </a14:m>
                <a:r>
                  <a:rPr lang="zh-CN" altLang="en-US" dirty="0"/>
                  <a:t>演化方程 </a:t>
                </a:r>
              </a:p>
            </p:txBody>
          </p:sp>
        </mc:Choice>
        <mc:Fallback xmlns="">
          <p:sp>
            <p:nvSpPr>
              <p:cNvPr id="19" name="文本框 18">
                <a:extLst>
                  <a:ext uri="{FF2B5EF4-FFF2-40B4-BE49-F238E27FC236}">
                    <a16:creationId xmlns:a16="http://schemas.microsoft.com/office/drawing/2014/main" id="{05CDDAD3-FA12-49A1-8954-E78C8E84357C}"/>
                  </a:ext>
                </a:extLst>
              </p:cNvPr>
              <p:cNvSpPr txBox="1">
                <a:spLocks noRot="1" noChangeAspect="1" noMove="1" noResize="1" noEditPoints="1" noAdjustHandles="1" noChangeArrowheads="1" noChangeShapeType="1" noTextEdit="1"/>
              </p:cNvSpPr>
              <p:nvPr/>
            </p:nvSpPr>
            <p:spPr>
              <a:xfrm>
                <a:off x="778041" y="4341127"/>
                <a:ext cx="3897092" cy="369332"/>
              </a:xfrm>
              <a:prstGeom prst="rect">
                <a:avLst/>
              </a:prstGeom>
              <a:blipFill>
                <a:blip r:embed="rId7"/>
                <a:stretch>
                  <a:fillRect l="-1408" t="-8197" b="-24590"/>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1DA4EC04-F554-4AB3-ABF0-46AEF9CD2EED}"/>
              </a:ext>
            </a:extLst>
          </p:cNvPr>
          <p:cNvSpPr txBox="1"/>
          <p:nvPr/>
        </p:nvSpPr>
        <p:spPr>
          <a:xfrm>
            <a:off x="202007" y="5882261"/>
            <a:ext cx="6487673" cy="830997"/>
          </a:xfrm>
          <a:prstGeom prst="rect">
            <a:avLst/>
          </a:prstGeom>
          <a:solidFill>
            <a:schemeClr val="bg1"/>
          </a:solidFill>
          <a:ln>
            <a:solidFill>
              <a:schemeClr val="accent1"/>
            </a:solidFill>
          </a:ln>
        </p:spPr>
        <p:txBody>
          <a:bodyPr wrap="none" rtlCol="0">
            <a:spAutoFit/>
          </a:bodyPr>
          <a:lstStyle/>
          <a:p>
            <a:pPr marL="342900" indent="-342900">
              <a:buFont typeface="Arial" panose="020B0604020202020204" pitchFamily="34" charset="0"/>
              <a:buChar char="•"/>
            </a:pPr>
            <a:r>
              <a:rPr lang="en-US" altLang="zh-CN" sz="2400" dirty="0">
                <a:solidFill>
                  <a:srgbClr val="FF0000"/>
                </a:solidFill>
              </a:rPr>
              <a:t>I1,I2</a:t>
            </a:r>
            <a:r>
              <a:rPr lang="zh-CN" altLang="en-US" sz="2400" dirty="0">
                <a:solidFill>
                  <a:srgbClr val="FF0000"/>
                </a:solidFill>
              </a:rPr>
              <a:t>的实部提供有效势场的作用，和</a:t>
            </a:r>
            <a:r>
              <a:rPr lang="en-US" altLang="zh-CN" sz="2400" dirty="0">
                <a:solidFill>
                  <a:srgbClr val="FF0000"/>
                </a:solidFill>
              </a:rPr>
              <a:t>EOS</a:t>
            </a:r>
            <a:r>
              <a:rPr lang="zh-CN" altLang="en-US" sz="2400" dirty="0">
                <a:solidFill>
                  <a:srgbClr val="FF0000"/>
                </a:solidFill>
              </a:rPr>
              <a:t>联系</a:t>
            </a:r>
            <a:endParaRPr lang="en-US" altLang="zh-CN" sz="2400" dirty="0">
              <a:solidFill>
                <a:srgbClr val="FF0000"/>
              </a:solidFill>
            </a:endParaRPr>
          </a:p>
          <a:p>
            <a:pPr marL="342900" indent="-342900">
              <a:buFont typeface="Arial" panose="020B0604020202020204" pitchFamily="34" charset="0"/>
              <a:buChar char="•"/>
            </a:pPr>
            <a:r>
              <a:rPr lang="en-US" altLang="zh-CN" sz="2400" dirty="0">
                <a:solidFill>
                  <a:srgbClr val="FF0000"/>
                </a:solidFill>
              </a:rPr>
              <a:t>I3</a:t>
            </a:r>
            <a:r>
              <a:rPr lang="zh-CN" altLang="en-US" sz="2400" dirty="0">
                <a:solidFill>
                  <a:srgbClr val="FF0000"/>
                </a:solidFill>
              </a:rPr>
              <a:t>，正比于截面</a:t>
            </a:r>
          </a:p>
        </p:txBody>
      </p:sp>
      <p:sp>
        <p:nvSpPr>
          <p:cNvPr id="21" name="矩形 20">
            <a:extLst>
              <a:ext uri="{FF2B5EF4-FFF2-40B4-BE49-F238E27FC236}">
                <a16:creationId xmlns:a16="http://schemas.microsoft.com/office/drawing/2014/main" id="{54254368-B6AF-41F6-B3CB-55D3457EA701}"/>
              </a:ext>
            </a:extLst>
          </p:cNvPr>
          <p:cNvSpPr/>
          <p:nvPr/>
        </p:nvSpPr>
        <p:spPr>
          <a:xfrm>
            <a:off x="7681708" y="4418913"/>
            <a:ext cx="4046249" cy="369332"/>
          </a:xfrm>
          <a:prstGeom prst="rect">
            <a:avLst/>
          </a:prstGeom>
        </p:spPr>
        <p:txBody>
          <a:bodyPr wrap="square">
            <a:spAutoFit/>
          </a:bodyPr>
          <a:lstStyle/>
          <a:p>
            <a:r>
              <a:rPr lang="en-US" altLang="zh-CN" dirty="0"/>
              <a:t>J. </a:t>
            </a:r>
            <a:r>
              <a:rPr lang="en-US" altLang="zh-CN" dirty="0" err="1"/>
              <a:t>Aichelin</a:t>
            </a:r>
            <a:r>
              <a:rPr lang="en-US" altLang="zh-CN" dirty="0"/>
              <a:t>, Phys. Rep. 40(5), 749 (1932)</a:t>
            </a:r>
            <a:endParaRPr lang="zh-CN" altLang="en-US" dirty="0"/>
          </a:p>
        </p:txBody>
      </p:sp>
    </p:spTree>
    <p:extLst>
      <p:ext uri="{BB962C8B-B14F-4D97-AF65-F5344CB8AC3E}">
        <p14:creationId xmlns:p14="http://schemas.microsoft.com/office/powerpoint/2010/main" val="2817694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7629D47A-8922-4630-B679-F4DDA7C3A43C}"/>
                  </a:ext>
                </a:extLst>
              </p:cNvPr>
              <p:cNvSpPr txBox="1"/>
              <p:nvPr/>
            </p:nvSpPr>
            <p:spPr>
              <a:xfrm>
                <a:off x="779333" y="892015"/>
                <a:ext cx="11117805" cy="4524315"/>
              </a:xfrm>
              <a:prstGeom prst="rect">
                <a:avLst/>
              </a:prstGeom>
              <a:noFill/>
            </p:spPr>
            <p:txBody>
              <a:bodyPr wrap="square" rtlCol="0">
                <a:spAutoFit/>
              </a:bodyPr>
              <a:lstStyle/>
              <a:p>
                <a:r>
                  <a:rPr lang="zh-CN" altLang="en-US" sz="3200" dirty="0"/>
                  <a:t>从上述推导过程可以看出，要从</a:t>
                </a:r>
                <a:r>
                  <a:rPr lang="en-US" altLang="zh-CN" sz="3200" dirty="0"/>
                  <a:t>QMD</a:t>
                </a:r>
                <a:r>
                  <a:rPr lang="zh-CN" altLang="en-US" sz="3200" dirty="0"/>
                  <a:t>类输运方程构建相应的输运模型，需要以下几部分信息：</a:t>
                </a:r>
                <a:endParaRPr lang="en-US" altLang="zh-CN" sz="3200" dirty="0"/>
              </a:p>
              <a:p>
                <a:endParaRPr lang="en-US" altLang="zh-CN" sz="3200" dirty="0"/>
              </a:p>
              <a:p>
                <a:r>
                  <a:rPr lang="en-US" altLang="zh-CN" sz="3200" dirty="0">
                    <a:solidFill>
                      <a:srgbClr val="FF0000"/>
                    </a:solidFill>
                  </a:rPr>
                  <a:t>1</a:t>
                </a:r>
                <a:r>
                  <a:rPr lang="zh-CN" altLang="en-US" sz="3200" dirty="0">
                    <a:solidFill>
                      <a:srgbClr val="FF0000"/>
                    </a:solidFill>
                  </a:rPr>
                  <a:t>）输运方程所需的初始条件，即初始的密度分布</a:t>
                </a:r>
                <a14:m>
                  <m:oMath xmlns:m="http://schemas.openxmlformats.org/officeDocument/2006/math">
                    <m:sSub>
                      <m:sSubPr>
                        <m:ctrlPr>
                          <a:rPr lang="en-US" altLang="zh-CN" sz="3200" b="0" i="1" smtClean="0">
                            <a:solidFill>
                              <a:srgbClr val="FF0000"/>
                            </a:solidFill>
                            <a:latin typeface="Cambria Math" panose="02040503050406030204" pitchFamily="18" charset="0"/>
                          </a:rPr>
                        </m:ctrlPr>
                      </m:sSubPr>
                      <m:e>
                        <m:r>
                          <a:rPr lang="en-US" altLang="zh-CN" sz="3200" b="0" i="1" smtClean="0">
                            <a:solidFill>
                              <a:srgbClr val="FF0000"/>
                            </a:solidFill>
                            <a:latin typeface="Cambria Math" panose="02040503050406030204" pitchFamily="18" charset="0"/>
                          </a:rPr>
                          <m:t>𝑓</m:t>
                        </m:r>
                      </m:e>
                      <m:sub>
                        <m:r>
                          <a:rPr lang="en-US" altLang="zh-CN" sz="3200" b="0" i="1" smtClean="0">
                            <a:solidFill>
                              <a:srgbClr val="FF0000"/>
                            </a:solidFill>
                            <a:latin typeface="Cambria Math" panose="02040503050406030204" pitchFamily="18" charset="0"/>
                          </a:rPr>
                          <m:t>𝑁</m:t>
                        </m:r>
                      </m:sub>
                    </m:sSub>
                    <m:d>
                      <m:dPr>
                        <m:ctrlPr>
                          <a:rPr lang="en-US" altLang="zh-CN" sz="3200" b="0" i="1" smtClean="0">
                            <a:solidFill>
                              <a:srgbClr val="FF0000"/>
                            </a:solidFill>
                            <a:latin typeface="Cambria Math" panose="02040503050406030204" pitchFamily="18" charset="0"/>
                          </a:rPr>
                        </m:ctrlPr>
                      </m:dPr>
                      <m:e>
                        <m:sSub>
                          <m:sSubPr>
                            <m:ctrlPr>
                              <a:rPr lang="en-US" altLang="zh-CN" sz="3200" b="0" i="1" smtClean="0">
                                <a:solidFill>
                                  <a:srgbClr val="FF0000"/>
                                </a:solidFill>
                                <a:latin typeface="Cambria Math" panose="02040503050406030204" pitchFamily="18" charset="0"/>
                              </a:rPr>
                            </m:ctrlPr>
                          </m:sSubPr>
                          <m:e>
                            <m:r>
                              <a:rPr lang="en-US" altLang="zh-CN" sz="3200" b="0" i="1" smtClean="0">
                                <a:solidFill>
                                  <a:srgbClr val="FF0000"/>
                                </a:solidFill>
                                <a:latin typeface="Cambria Math" panose="02040503050406030204" pitchFamily="18" charset="0"/>
                              </a:rPr>
                              <m:t>𝑟</m:t>
                            </m:r>
                          </m:e>
                          <m:sub>
                            <m:r>
                              <a:rPr lang="en-US" altLang="zh-CN" sz="3200" b="0" i="1" smtClean="0">
                                <a:solidFill>
                                  <a:srgbClr val="FF0000"/>
                                </a:solidFill>
                                <a:latin typeface="Cambria Math" panose="02040503050406030204" pitchFamily="18" charset="0"/>
                              </a:rPr>
                              <m:t>1</m:t>
                            </m:r>
                          </m:sub>
                        </m:sSub>
                        <m:r>
                          <a:rPr lang="en-US" altLang="zh-CN" sz="3200" b="0" i="1" smtClean="0">
                            <a:solidFill>
                              <a:srgbClr val="FF0000"/>
                            </a:solidFill>
                            <a:latin typeface="Cambria Math" panose="02040503050406030204" pitchFamily="18" charset="0"/>
                          </a:rPr>
                          <m:t>,</m:t>
                        </m:r>
                        <m:sSub>
                          <m:sSubPr>
                            <m:ctrlPr>
                              <a:rPr lang="en-US" altLang="zh-CN" sz="3200" b="0" i="1" smtClean="0">
                                <a:solidFill>
                                  <a:srgbClr val="FF0000"/>
                                </a:solidFill>
                                <a:latin typeface="Cambria Math" panose="02040503050406030204" pitchFamily="18" charset="0"/>
                              </a:rPr>
                            </m:ctrlPr>
                          </m:sSubPr>
                          <m:e>
                            <m:r>
                              <a:rPr lang="en-US" altLang="zh-CN" sz="3200" b="0" i="1" smtClean="0">
                                <a:solidFill>
                                  <a:srgbClr val="FF0000"/>
                                </a:solidFill>
                                <a:latin typeface="Cambria Math" panose="02040503050406030204" pitchFamily="18" charset="0"/>
                              </a:rPr>
                              <m:t>𝑝</m:t>
                            </m:r>
                          </m:e>
                          <m:sub>
                            <m:r>
                              <a:rPr lang="en-US" altLang="zh-CN" sz="3200" b="0" i="1" smtClean="0">
                                <a:solidFill>
                                  <a:srgbClr val="FF0000"/>
                                </a:solidFill>
                                <a:latin typeface="Cambria Math" panose="02040503050406030204" pitchFamily="18" charset="0"/>
                              </a:rPr>
                              <m:t>1</m:t>
                            </m:r>
                          </m:sub>
                        </m:sSub>
                        <m:r>
                          <a:rPr lang="en-US" altLang="zh-CN" sz="3200" b="0" i="1" smtClean="0">
                            <a:solidFill>
                              <a:srgbClr val="FF0000"/>
                            </a:solidFill>
                            <a:latin typeface="Cambria Math" panose="02040503050406030204" pitchFamily="18" charset="0"/>
                          </a:rPr>
                          <m:t>,…,</m:t>
                        </m:r>
                        <m:sSub>
                          <m:sSubPr>
                            <m:ctrlPr>
                              <a:rPr lang="en-US" altLang="zh-CN" sz="3200" b="0" i="1" smtClean="0">
                                <a:solidFill>
                                  <a:srgbClr val="FF0000"/>
                                </a:solidFill>
                                <a:latin typeface="Cambria Math" panose="02040503050406030204" pitchFamily="18" charset="0"/>
                              </a:rPr>
                            </m:ctrlPr>
                          </m:sSubPr>
                          <m:e>
                            <m:r>
                              <a:rPr lang="en-US" altLang="zh-CN" sz="3200" b="0" i="1" smtClean="0">
                                <a:solidFill>
                                  <a:srgbClr val="FF0000"/>
                                </a:solidFill>
                                <a:latin typeface="Cambria Math" panose="02040503050406030204" pitchFamily="18" charset="0"/>
                              </a:rPr>
                              <m:t>𝑟</m:t>
                            </m:r>
                          </m:e>
                          <m:sub>
                            <m:r>
                              <a:rPr lang="en-US" altLang="zh-CN" sz="3200" b="0" i="1" smtClean="0">
                                <a:solidFill>
                                  <a:srgbClr val="FF0000"/>
                                </a:solidFill>
                                <a:latin typeface="Cambria Math" panose="02040503050406030204" pitchFamily="18" charset="0"/>
                              </a:rPr>
                              <m:t>𝑁</m:t>
                            </m:r>
                          </m:sub>
                        </m:sSub>
                        <m:r>
                          <a:rPr lang="en-US" altLang="zh-CN" sz="3200" b="0" i="1" smtClean="0">
                            <a:solidFill>
                              <a:srgbClr val="FF0000"/>
                            </a:solidFill>
                            <a:latin typeface="Cambria Math" panose="02040503050406030204" pitchFamily="18" charset="0"/>
                          </a:rPr>
                          <m:t>,</m:t>
                        </m:r>
                        <m:sSub>
                          <m:sSubPr>
                            <m:ctrlPr>
                              <a:rPr lang="en-US" altLang="zh-CN" sz="3200" b="0" i="1" smtClean="0">
                                <a:solidFill>
                                  <a:srgbClr val="FF0000"/>
                                </a:solidFill>
                                <a:latin typeface="Cambria Math" panose="02040503050406030204" pitchFamily="18" charset="0"/>
                              </a:rPr>
                            </m:ctrlPr>
                          </m:sSubPr>
                          <m:e>
                            <m:r>
                              <a:rPr lang="en-US" altLang="zh-CN" sz="3200" b="0" i="1" smtClean="0">
                                <a:solidFill>
                                  <a:srgbClr val="FF0000"/>
                                </a:solidFill>
                                <a:latin typeface="Cambria Math" panose="02040503050406030204" pitchFamily="18" charset="0"/>
                              </a:rPr>
                              <m:t>𝑝</m:t>
                            </m:r>
                          </m:e>
                          <m:sub>
                            <m:r>
                              <a:rPr lang="en-US" altLang="zh-CN" sz="3200" b="0" i="1" smtClean="0">
                                <a:solidFill>
                                  <a:srgbClr val="FF0000"/>
                                </a:solidFill>
                                <a:latin typeface="Cambria Math" panose="02040503050406030204" pitchFamily="18" charset="0"/>
                              </a:rPr>
                              <m:t>𝑁</m:t>
                            </m:r>
                          </m:sub>
                        </m:sSub>
                        <m:r>
                          <a:rPr lang="en-US" altLang="zh-CN" sz="3200" b="0" i="1" smtClean="0">
                            <a:solidFill>
                              <a:srgbClr val="FF0000"/>
                            </a:solidFill>
                            <a:latin typeface="Cambria Math" panose="02040503050406030204" pitchFamily="18" charset="0"/>
                          </a:rPr>
                          <m:t>,</m:t>
                        </m:r>
                        <m:r>
                          <a:rPr lang="en-US" altLang="zh-CN" sz="3200" b="0" i="1" smtClean="0">
                            <a:solidFill>
                              <a:srgbClr val="FF0000"/>
                            </a:solidFill>
                            <a:latin typeface="Cambria Math" panose="02040503050406030204" pitchFamily="18" charset="0"/>
                          </a:rPr>
                          <m:t>𝑡</m:t>
                        </m:r>
                        <m:r>
                          <a:rPr lang="en-US" altLang="zh-CN" sz="3200" b="0" i="1" smtClean="0">
                            <a:solidFill>
                              <a:srgbClr val="FF0000"/>
                            </a:solidFill>
                            <a:latin typeface="Cambria Math" panose="02040503050406030204" pitchFamily="18" charset="0"/>
                          </a:rPr>
                          <m:t>=0</m:t>
                        </m:r>
                      </m:e>
                    </m:d>
                  </m:oMath>
                </a14:m>
                <a:endParaRPr lang="en-US" altLang="zh-CN" sz="3200" b="0" dirty="0"/>
              </a:p>
              <a:p>
                <a:endParaRPr lang="en-US" altLang="zh-CN" sz="3200" dirty="0"/>
              </a:p>
              <a:p>
                <a:r>
                  <a:rPr lang="en-US" altLang="zh-CN" sz="3200" dirty="0">
                    <a:solidFill>
                      <a:srgbClr val="0070C0"/>
                    </a:solidFill>
                  </a:rPr>
                  <a:t>2</a:t>
                </a:r>
                <a:r>
                  <a:rPr lang="zh-CN" altLang="en-US" sz="3200" dirty="0">
                    <a:solidFill>
                      <a:srgbClr val="0070C0"/>
                    </a:solidFill>
                  </a:rPr>
                  <a:t>）核子</a:t>
                </a:r>
                <a:r>
                  <a:rPr lang="en-US" altLang="zh-CN" sz="3200" dirty="0">
                    <a:solidFill>
                      <a:srgbClr val="0070C0"/>
                    </a:solidFill>
                  </a:rPr>
                  <a:t>-</a:t>
                </a:r>
                <a:r>
                  <a:rPr lang="zh-CN" altLang="en-US" sz="3200" dirty="0">
                    <a:solidFill>
                      <a:srgbClr val="0070C0"/>
                    </a:solidFill>
                  </a:rPr>
                  <a:t>核子之间的有效势场</a:t>
                </a:r>
                <a:r>
                  <a:rPr lang="en-US" altLang="zh-CN" sz="3200" dirty="0" err="1">
                    <a:solidFill>
                      <a:srgbClr val="0070C0"/>
                    </a:solidFill>
                  </a:rPr>
                  <a:t>V</a:t>
                </a:r>
                <a:r>
                  <a:rPr lang="en-US" altLang="zh-CN" sz="3200" baseline="-25000" dirty="0" err="1">
                    <a:solidFill>
                      <a:srgbClr val="0070C0"/>
                    </a:solidFill>
                  </a:rPr>
                  <a:t>ij</a:t>
                </a:r>
                <a:endParaRPr lang="en-US" altLang="zh-CN" sz="3200" baseline="-25000" dirty="0">
                  <a:solidFill>
                    <a:srgbClr val="0070C0"/>
                  </a:solidFill>
                </a:endParaRPr>
              </a:p>
              <a:p>
                <a:endParaRPr lang="en-US" altLang="zh-CN" sz="3200" dirty="0"/>
              </a:p>
              <a:p>
                <a:r>
                  <a:rPr lang="en-US" altLang="zh-CN" sz="3200" dirty="0">
                    <a:solidFill>
                      <a:srgbClr val="7030A0"/>
                    </a:solidFill>
                  </a:rPr>
                  <a:t>3</a:t>
                </a:r>
                <a:r>
                  <a:rPr lang="zh-CN" altLang="en-US" sz="3200" dirty="0">
                    <a:solidFill>
                      <a:srgbClr val="7030A0"/>
                    </a:solidFill>
                  </a:rPr>
                  <a:t>）核子</a:t>
                </a:r>
                <a:r>
                  <a:rPr lang="en-US" altLang="zh-CN" sz="3200" dirty="0">
                    <a:solidFill>
                      <a:srgbClr val="7030A0"/>
                    </a:solidFill>
                  </a:rPr>
                  <a:t>-</a:t>
                </a:r>
                <a:r>
                  <a:rPr lang="zh-CN" altLang="en-US" sz="3200" dirty="0">
                    <a:solidFill>
                      <a:srgbClr val="7030A0"/>
                    </a:solidFill>
                  </a:rPr>
                  <a:t>核子的散射截面</a:t>
                </a:r>
                <a14:m>
                  <m:oMath xmlns:m="http://schemas.openxmlformats.org/officeDocument/2006/math">
                    <m:sSub>
                      <m:sSubPr>
                        <m:ctrlPr>
                          <a:rPr lang="en-US" altLang="zh-CN" sz="3200" b="0" i="1" smtClean="0">
                            <a:solidFill>
                              <a:srgbClr val="7030A0"/>
                            </a:solidFill>
                            <a:latin typeface="Cambria Math" panose="02040503050406030204" pitchFamily="18" charset="0"/>
                          </a:rPr>
                        </m:ctrlPr>
                      </m:sSubPr>
                      <m:e>
                        <m:r>
                          <a:rPr lang="en-US" altLang="zh-CN" sz="3200" b="0" i="1" smtClean="0">
                            <a:solidFill>
                              <a:srgbClr val="7030A0"/>
                            </a:solidFill>
                            <a:latin typeface="Cambria Math" panose="02040503050406030204" pitchFamily="18" charset="0"/>
                          </a:rPr>
                          <m:t>𝜎</m:t>
                        </m:r>
                      </m:e>
                      <m:sub>
                        <m:r>
                          <a:rPr lang="en-US" altLang="zh-CN" sz="3200" b="0" i="1" smtClean="0">
                            <a:solidFill>
                              <a:srgbClr val="7030A0"/>
                            </a:solidFill>
                            <a:latin typeface="Cambria Math" panose="02040503050406030204" pitchFamily="18" charset="0"/>
                          </a:rPr>
                          <m:t>𝑖𝑗</m:t>
                        </m:r>
                      </m:sub>
                    </m:sSub>
                  </m:oMath>
                </a14:m>
                <a:endParaRPr lang="en-US" altLang="zh-CN" sz="3200" dirty="0">
                  <a:solidFill>
                    <a:srgbClr val="7030A0"/>
                  </a:solidFill>
                </a:endParaRPr>
              </a:p>
            </p:txBody>
          </p:sp>
        </mc:Choice>
        <mc:Fallback>
          <p:sp>
            <p:nvSpPr>
              <p:cNvPr id="9" name="文本框 8">
                <a:extLst>
                  <a:ext uri="{FF2B5EF4-FFF2-40B4-BE49-F238E27FC236}">
                    <a16:creationId xmlns:a16="http://schemas.microsoft.com/office/drawing/2014/main" id="{7629D47A-8922-4630-B679-F4DDA7C3A43C}"/>
                  </a:ext>
                </a:extLst>
              </p:cNvPr>
              <p:cNvSpPr txBox="1">
                <a:spLocks noRot="1" noChangeAspect="1" noMove="1" noResize="1" noEditPoints="1" noAdjustHandles="1" noChangeArrowheads="1" noChangeShapeType="1" noTextEdit="1"/>
              </p:cNvSpPr>
              <p:nvPr/>
            </p:nvSpPr>
            <p:spPr>
              <a:xfrm>
                <a:off x="779333" y="892015"/>
                <a:ext cx="11117805" cy="4524315"/>
              </a:xfrm>
              <a:prstGeom prst="rect">
                <a:avLst/>
              </a:prstGeom>
              <a:blipFill>
                <a:blip r:embed="rId2"/>
                <a:stretch>
                  <a:fillRect l="-1425" t="-1750" b="-34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4396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2204E06-49BC-4BF4-BECA-E891742346A8}"/>
              </a:ext>
            </a:extLst>
          </p:cNvPr>
          <p:cNvSpPr txBox="1"/>
          <p:nvPr/>
        </p:nvSpPr>
        <p:spPr>
          <a:xfrm>
            <a:off x="0" y="-21097"/>
            <a:ext cx="3348994" cy="830997"/>
          </a:xfrm>
          <a:prstGeom prst="rect">
            <a:avLst/>
          </a:prstGeom>
          <a:noFill/>
        </p:spPr>
        <p:txBody>
          <a:bodyPr wrap="none" rtlCol="0">
            <a:spAutoFit/>
          </a:bodyPr>
          <a:lstStyle/>
          <a:p>
            <a:r>
              <a:rPr lang="en-US" altLang="zh-CN" sz="4800" dirty="0"/>
              <a:t>QMD</a:t>
            </a:r>
            <a:r>
              <a:rPr lang="zh-CN" altLang="en-US" sz="4800" dirty="0"/>
              <a:t>类模型</a:t>
            </a:r>
          </a:p>
        </p:txBody>
      </p:sp>
      <p:sp>
        <p:nvSpPr>
          <p:cNvPr id="11" name="文本框 10">
            <a:extLst>
              <a:ext uri="{FF2B5EF4-FFF2-40B4-BE49-F238E27FC236}">
                <a16:creationId xmlns:a16="http://schemas.microsoft.com/office/drawing/2014/main" id="{6586A239-8CFA-411A-B35F-D48460F28824}"/>
              </a:ext>
            </a:extLst>
          </p:cNvPr>
          <p:cNvSpPr txBox="1"/>
          <p:nvPr/>
        </p:nvSpPr>
        <p:spPr>
          <a:xfrm>
            <a:off x="1138074" y="1370278"/>
            <a:ext cx="9915851" cy="3108543"/>
          </a:xfrm>
          <a:prstGeom prst="rect">
            <a:avLst/>
          </a:prstGeom>
          <a:noFill/>
        </p:spPr>
        <p:txBody>
          <a:bodyPr wrap="square" rtlCol="0">
            <a:spAutoFit/>
          </a:bodyPr>
          <a:lstStyle/>
          <a:p>
            <a:r>
              <a:rPr lang="en-US" altLang="zh-CN" sz="2800" dirty="0">
                <a:solidFill>
                  <a:srgbClr val="FF0000"/>
                </a:solidFill>
              </a:rPr>
              <a:t>1</a:t>
            </a:r>
            <a:r>
              <a:rPr lang="zh-CN" altLang="en-US" sz="2800" dirty="0">
                <a:solidFill>
                  <a:srgbClr val="FF0000"/>
                </a:solidFill>
              </a:rPr>
              <a:t>，初始化部分：</a:t>
            </a:r>
            <a:endParaRPr lang="en-US" altLang="zh-CN" sz="2800" dirty="0">
              <a:solidFill>
                <a:srgbClr val="FF0000"/>
              </a:solidFill>
            </a:endParaRPr>
          </a:p>
          <a:p>
            <a:endParaRPr lang="en-US" altLang="zh-CN" sz="2800" dirty="0">
              <a:solidFill>
                <a:srgbClr val="FF0000"/>
              </a:solidFill>
            </a:endParaRPr>
          </a:p>
          <a:p>
            <a:r>
              <a:rPr lang="en-US" altLang="zh-CN" sz="2800" dirty="0"/>
              <a:t>1</a:t>
            </a:r>
            <a:r>
              <a:rPr lang="zh-CN" altLang="en-US" sz="2800" dirty="0"/>
              <a:t>）抽样出的原子核密度分布满足要求</a:t>
            </a:r>
            <a:r>
              <a:rPr lang="en-US" altLang="zh-CN" sz="2800" dirty="0"/>
              <a:t>(</a:t>
            </a:r>
            <a:r>
              <a:rPr lang="zh-CN" altLang="en-US" sz="2800" dirty="0"/>
              <a:t>注意很多模型抽样的是波包中心</a:t>
            </a:r>
            <a:r>
              <a:rPr lang="en-US" altLang="zh-CN" sz="2800" dirty="0"/>
              <a:t>)</a:t>
            </a:r>
          </a:p>
          <a:p>
            <a:endParaRPr lang="en-US" altLang="zh-CN" sz="2800" dirty="0"/>
          </a:p>
          <a:p>
            <a:endParaRPr lang="en-US" altLang="zh-CN" sz="2800" dirty="0"/>
          </a:p>
          <a:p>
            <a:r>
              <a:rPr lang="en-US" altLang="zh-CN" sz="2800" dirty="0"/>
              <a:t>2</a:t>
            </a:r>
            <a:r>
              <a:rPr lang="zh-CN" altLang="en-US" sz="2800" dirty="0"/>
              <a:t>）抽样出的原子核的能量和均方根半径等满足要求，</a:t>
            </a:r>
            <a:r>
              <a:rPr lang="en-US" altLang="zh-CN" sz="2800" dirty="0"/>
              <a:t>……</a:t>
            </a:r>
            <a:endParaRPr lang="zh-CN" altLang="en-US" sz="2800" dirty="0"/>
          </a:p>
        </p:txBody>
      </p:sp>
      <p:pic>
        <p:nvPicPr>
          <p:cNvPr id="4" name="图片 3">
            <a:extLst>
              <a:ext uri="{FF2B5EF4-FFF2-40B4-BE49-F238E27FC236}">
                <a16:creationId xmlns:a16="http://schemas.microsoft.com/office/drawing/2014/main" id="{86E43773-3F88-49CB-919C-C67A009E2CE3}"/>
              </a:ext>
            </a:extLst>
          </p:cNvPr>
          <p:cNvPicPr>
            <a:picLocks noChangeAspect="1"/>
          </p:cNvPicPr>
          <p:nvPr/>
        </p:nvPicPr>
        <p:blipFill>
          <a:blip r:embed="rId2"/>
          <a:stretch>
            <a:fillRect/>
          </a:stretch>
        </p:blipFill>
        <p:spPr>
          <a:xfrm>
            <a:off x="1926752" y="3144748"/>
            <a:ext cx="7852329" cy="719390"/>
          </a:xfrm>
          <a:prstGeom prst="rect">
            <a:avLst/>
          </a:prstGeom>
        </p:spPr>
      </p:pic>
    </p:spTree>
    <p:extLst>
      <p:ext uri="{BB962C8B-B14F-4D97-AF65-F5344CB8AC3E}">
        <p14:creationId xmlns:p14="http://schemas.microsoft.com/office/powerpoint/2010/main" val="1482689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D81E92F6-033B-4D83-8C13-C6ADA40A0290}"/>
                  </a:ext>
                </a:extLst>
              </p:cNvPr>
              <p:cNvSpPr txBox="1"/>
              <p:nvPr/>
            </p:nvSpPr>
            <p:spPr>
              <a:xfrm flipH="1">
                <a:off x="707037" y="656841"/>
                <a:ext cx="5047302" cy="2694520"/>
              </a:xfrm>
              <a:prstGeom prst="rect">
                <a:avLst/>
              </a:prstGeom>
              <a:solidFill>
                <a:schemeClr val="bg1"/>
              </a:solidFill>
              <a:ln>
                <a:solidFill>
                  <a:srgbClr val="FF0000"/>
                </a:solidFill>
              </a:ln>
            </p:spPr>
            <p:txBody>
              <a:bodyPr wrap="square" rtlCol="0">
                <a:spAutoFit/>
              </a:bodyPr>
              <a:lstStyle/>
              <a:p>
                <a:r>
                  <a:rPr lang="zh-CN" altLang="en-US" sz="2000" dirty="0"/>
                  <a:t>波包中心在硬球内均匀抽样</a:t>
                </a:r>
                <a:r>
                  <a:rPr lang="en-US" altLang="zh-CN" sz="2000" dirty="0"/>
                  <a:t>(</a:t>
                </a:r>
                <a:r>
                  <a:rPr lang="zh-CN" altLang="en-US" sz="2000" dirty="0">
                    <a:solidFill>
                      <a:srgbClr val="7030A0"/>
                    </a:solidFill>
                  </a:rPr>
                  <a:t>需要掌握</a:t>
                </a:r>
                <a:r>
                  <a:rPr lang="en-US" altLang="zh-CN" sz="2000" dirty="0">
                    <a:solidFill>
                      <a:srgbClr val="7030A0"/>
                    </a:solidFill>
                  </a:rPr>
                  <a:t>Monte-Carlo</a:t>
                </a:r>
                <a:r>
                  <a:rPr lang="zh-CN" altLang="en-US" sz="2000" dirty="0">
                    <a:solidFill>
                      <a:srgbClr val="7030A0"/>
                    </a:solidFill>
                  </a:rPr>
                  <a:t>抽样</a:t>
                </a:r>
                <a:r>
                  <a:rPr lang="en-US" altLang="zh-CN" sz="2000" dirty="0"/>
                  <a:t>)</a:t>
                </a:r>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𝑟</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𝑅</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𝜉</m:t>
                          </m:r>
                        </m:e>
                        <m:sup>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r>
                                <a:rPr lang="en-US" altLang="zh-CN" sz="2000" b="0" i="1" smtClean="0">
                                  <a:latin typeface="Cambria Math" panose="02040503050406030204" pitchFamily="18" charset="0"/>
                                </a:rPr>
                                <m:t>3</m:t>
                              </m:r>
                            </m:den>
                          </m:f>
                        </m:sup>
                      </m:sSup>
                      <m:r>
                        <a:rPr lang="en-US" altLang="zh-CN" sz="2000" b="0" i="1" smtClean="0">
                          <a:latin typeface="Cambria Math" panose="02040503050406030204" pitchFamily="18" charset="0"/>
                        </a:rPr>
                        <m:t>,  </m:t>
                      </m:r>
                    </m:oMath>
                  </m:oMathPara>
                </a14:m>
                <a:endParaRPr lang="en-US" altLang="zh-CN"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𝑐𝑜𝑠</m:t>
                          </m:r>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=2</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𝜉</m:t>
                          </m:r>
                        </m:e>
                        <m:sup>
                          <m:r>
                            <a:rPr lang="en-US" altLang="zh-CN" sz="2000" b="0" i="1" smtClean="0">
                              <a:latin typeface="Cambria Math" panose="02040503050406030204" pitchFamily="18" charset="0"/>
                            </a:rPr>
                            <m:t>′</m:t>
                          </m:r>
                        </m:sup>
                      </m:sSup>
                      <m:r>
                        <a:rPr lang="en-US" altLang="zh-CN" sz="2000" b="0" i="1" smtClean="0">
                          <a:latin typeface="Cambria Math" panose="02040503050406030204" pitchFamily="18" charset="0"/>
                        </a:rPr>
                        <m:t>−1,    </m:t>
                      </m:r>
                    </m:oMath>
                  </m:oMathPara>
                </a14:m>
                <a:endParaRPr lang="en-US" altLang="zh-CN"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=2</m:t>
                      </m:r>
                      <m:r>
                        <a:rPr lang="en-US" altLang="zh-CN" sz="2000" b="0" i="1" smtClean="0">
                          <a:latin typeface="Cambria Math" panose="02040503050406030204" pitchFamily="18" charset="0"/>
                        </a:rPr>
                        <m:t>𝜋𝜉</m:t>
                      </m:r>
                      <m:r>
                        <a:rPr lang="en-US" altLang="zh-CN" sz="2000" b="0" i="1" smtClean="0">
                          <a:latin typeface="Cambria Math" panose="02040503050406030204" pitchFamily="18" charset="0"/>
                        </a:rPr>
                        <m:t>′′</m:t>
                      </m:r>
                    </m:oMath>
                  </m:oMathPara>
                </a14:m>
                <a:endParaRPr lang="en-US" altLang="zh-CN" sz="2000" b="0" dirty="0"/>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𝑟</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𝑠𝑖𝑛</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𝑐𝑜𝑠</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𝑖</m:t>
                          </m:r>
                        </m:sub>
                      </m:sSub>
                    </m:oMath>
                  </m:oMathPara>
                </a14:m>
                <a:endParaRPr lang="en-US" altLang="zh-CN" sz="2000" b="0" dirty="0"/>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𝑟</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𝑠𝑖𝑛</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𝑠𝑖𝑛</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𝑖</m:t>
                          </m:r>
                        </m:sub>
                      </m:sSub>
                    </m:oMath>
                  </m:oMathPara>
                </a14:m>
                <a:endParaRPr lang="en-US" altLang="zh-CN" sz="2000" b="0" dirty="0"/>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𝑧</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𝑟</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𝑐𝑜𝑠</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oMath>
                  </m:oMathPara>
                </a14:m>
                <a:endParaRPr lang="en-US" altLang="zh-CN" sz="2000" b="0" dirty="0"/>
              </a:p>
            </p:txBody>
          </p:sp>
        </mc:Choice>
        <mc:Fallback xmlns="">
          <p:sp>
            <p:nvSpPr>
              <p:cNvPr id="2" name="文本框 1">
                <a:extLst>
                  <a:ext uri="{FF2B5EF4-FFF2-40B4-BE49-F238E27FC236}">
                    <a16:creationId xmlns:a16="http://schemas.microsoft.com/office/drawing/2014/main" id="{D81E92F6-033B-4D83-8C13-C6ADA40A0290}"/>
                  </a:ext>
                </a:extLst>
              </p:cNvPr>
              <p:cNvSpPr txBox="1">
                <a:spLocks noRot="1" noChangeAspect="1" noMove="1" noResize="1" noEditPoints="1" noAdjustHandles="1" noChangeArrowheads="1" noChangeShapeType="1" noTextEdit="1"/>
              </p:cNvSpPr>
              <p:nvPr/>
            </p:nvSpPr>
            <p:spPr>
              <a:xfrm flipH="1">
                <a:off x="707037" y="656841"/>
                <a:ext cx="5047302" cy="2694520"/>
              </a:xfrm>
              <a:prstGeom prst="rect">
                <a:avLst/>
              </a:prstGeom>
              <a:blipFill>
                <a:blip r:embed="rId2"/>
                <a:stretch>
                  <a:fillRect l="-1205" t="-1126"/>
                </a:stretch>
              </a:blipFill>
              <a:ln>
                <a:solidFill>
                  <a:srgbClr val="FF0000"/>
                </a:solidFill>
              </a:ln>
            </p:spPr>
            <p:txBody>
              <a:bodyPr/>
              <a:lstStyle/>
              <a:p>
                <a:r>
                  <a:rPr lang="zh-CN" altLang="en-US">
                    <a:noFill/>
                  </a:rPr>
                  <a:t> </a:t>
                </a:r>
              </a:p>
            </p:txBody>
          </p:sp>
        </mc:Fallback>
      </mc:AlternateContent>
      <p:grpSp>
        <p:nvGrpSpPr>
          <p:cNvPr id="3" name="组合 2">
            <a:extLst>
              <a:ext uri="{FF2B5EF4-FFF2-40B4-BE49-F238E27FC236}">
                <a16:creationId xmlns:a16="http://schemas.microsoft.com/office/drawing/2014/main" id="{7C6CF18D-F0E6-4E96-9507-AA026A935C49}"/>
              </a:ext>
            </a:extLst>
          </p:cNvPr>
          <p:cNvGrpSpPr/>
          <p:nvPr/>
        </p:nvGrpSpPr>
        <p:grpSpPr>
          <a:xfrm>
            <a:off x="6452792" y="1039530"/>
            <a:ext cx="2240083" cy="2165684"/>
            <a:chOff x="9791496" y="3917483"/>
            <a:chExt cx="2240083" cy="2165684"/>
          </a:xfrm>
        </p:grpSpPr>
        <p:sp>
          <p:nvSpPr>
            <p:cNvPr id="4" name="椭圆 3">
              <a:extLst>
                <a:ext uri="{FF2B5EF4-FFF2-40B4-BE49-F238E27FC236}">
                  <a16:creationId xmlns:a16="http://schemas.microsoft.com/office/drawing/2014/main" id="{72B9B3DF-684A-46BC-A5F3-0330C8655653}"/>
                </a:ext>
              </a:extLst>
            </p:cNvPr>
            <p:cNvSpPr/>
            <p:nvPr/>
          </p:nvSpPr>
          <p:spPr>
            <a:xfrm>
              <a:off x="9791496" y="3917483"/>
              <a:ext cx="2240083" cy="216568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a:extLst>
                <a:ext uri="{FF2B5EF4-FFF2-40B4-BE49-F238E27FC236}">
                  <a16:creationId xmlns:a16="http://schemas.microsoft.com/office/drawing/2014/main" id="{F97E2F67-EA58-4C80-B389-314BFD7C0FDC}"/>
                </a:ext>
              </a:extLst>
            </p:cNvPr>
            <p:cNvSpPr/>
            <p:nvPr/>
          </p:nvSpPr>
          <p:spPr>
            <a:xfrm>
              <a:off x="10250905" y="4379494"/>
              <a:ext cx="327259" cy="31095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a:extLst>
                <a:ext uri="{FF2B5EF4-FFF2-40B4-BE49-F238E27FC236}">
                  <a16:creationId xmlns:a16="http://schemas.microsoft.com/office/drawing/2014/main" id="{4F3E5E43-0683-4199-858B-B3C01B4E3F10}"/>
                </a:ext>
              </a:extLst>
            </p:cNvPr>
            <p:cNvSpPr/>
            <p:nvPr/>
          </p:nvSpPr>
          <p:spPr>
            <a:xfrm>
              <a:off x="10546458" y="4780109"/>
              <a:ext cx="327259" cy="31095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a:extLst>
                <a:ext uri="{FF2B5EF4-FFF2-40B4-BE49-F238E27FC236}">
                  <a16:creationId xmlns:a16="http://schemas.microsoft.com/office/drawing/2014/main" id="{D8AE5609-9DA7-4EB7-AB88-3354A7890592}"/>
                </a:ext>
              </a:extLst>
            </p:cNvPr>
            <p:cNvSpPr/>
            <p:nvPr/>
          </p:nvSpPr>
          <p:spPr>
            <a:xfrm>
              <a:off x="11527774" y="4720321"/>
              <a:ext cx="327259" cy="31095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a:extLst>
                <a:ext uri="{FF2B5EF4-FFF2-40B4-BE49-F238E27FC236}">
                  <a16:creationId xmlns:a16="http://schemas.microsoft.com/office/drawing/2014/main" id="{D64965BF-C413-4A89-AC6E-CA41A6F0AC9A}"/>
                </a:ext>
              </a:extLst>
            </p:cNvPr>
            <p:cNvSpPr/>
            <p:nvPr/>
          </p:nvSpPr>
          <p:spPr>
            <a:xfrm>
              <a:off x="10406903" y="5607057"/>
              <a:ext cx="327259" cy="31095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59D5B6EB-0898-4DFD-8AA6-8DC248A1C7C6}"/>
                </a:ext>
              </a:extLst>
            </p:cNvPr>
            <p:cNvSpPr/>
            <p:nvPr/>
          </p:nvSpPr>
          <p:spPr>
            <a:xfrm>
              <a:off x="10956045" y="5573566"/>
              <a:ext cx="327259" cy="31095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EB6CF1CC-A601-4BE1-B7D8-1D59BE85ED73}"/>
                </a:ext>
              </a:extLst>
            </p:cNvPr>
            <p:cNvSpPr/>
            <p:nvPr/>
          </p:nvSpPr>
          <p:spPr>
            <a:xfrm>
              <a:off x="10978079" y="4224018"/>
              <a:ext cx="327259" cy="31095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a:extLst>
                <a:ext uri="{FF2B5EF4-FFF2-40B4-BE49-F238E27FC236}">
                  <a16:creationId xmlns:a16="http://schemas.microsoft.com/office/drawing/2014/main" id="{90CE5A71-1B87-415E-8731-EBFF5C43B75F}"/>
                </a:ext>
              </a:extLst>
            </p:cNvPr>
            <p:cNvSpPr/>
            <p:nvPr/>
          </p:nvSpPr>
          <p:spPr>
            <a:xfrm>
              <a:off x="11361350" y="5111951"/>
              <a:ext cx="327259" cy="31095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a:extLst>
                <a:ext uri="{FF2B5EF4-FFF2-40B4-BE49-F238E27FC236}">
                  <a16:creationId xmlns:a16="http://schemas.microsoft.com/office/drawing/2014/main" id="{BFECDDF6-9EDD-4B95-BAE3-219952D20644}"/>
                </a:ext>
              </a:extLst>
            </p:cNvPr>
            <p:cNvSpPr/>
            <p:nvPr/>
          </p:nvSpPr>
          <p:spPr>
            <a:xfrm>
              <a:off x="10919523" y="4646149"/>
              <a:ext cx="327259" cy="31095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a:extLst>
                <a:ext uri="{FF2B5EF4-FFF2-40B4-BE49-F238E27FC236}">
                  <a16:creationId xmlns:a16="http://schemas.microsoft.com/office/drawing/2014/main" id="{5D30C122-A1E1-4EF2-B884-368B7005B3FE}"/>
                </a:ext>
              </a:extLst>
            </p:cNvPr>
            <p:cNvSpPr/>
            <p:nvPr/>
          </p:nvSpPr>
          <p:spPr>
            <a:xfrm>
              <a:off x="10166729" y="5262615"/>
              <a:ext cx="327259" cy="31095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3F1B538D-4192-4621-B953-732E06FAC692}"/>
                </a:ext>
              </a:extLst>
            </p:cNvPr>
            <p:cNvSpPr/>
            <p:nvPr/>
          </p:nvSpPr>
          <p:spPr>
            <a:xfrm>
              <a:off x="10590554" y="4132124"/>
              <a:ext cx="327259" cy="31095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B6218A57-7D0B-4621-93DC-731C8EC90C3C}"/>
                </a:ext>
              </a:extLst>
            </p:cNvPr>
            <p:cNvSpPr/>
            <p:nvPr/>
          </p:nvSpPr>
          <p:spPr>
            <a:xfrm>
              <a:off x="9891924" y="4908830"/>
              <a:ext cx="327259" cy="31095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a:extLst>
                <a:ext uri="{FF2B5EF4-FFF2-40B4-BE49-F238E27FC236}">
                  <a16:creationId xmlns:a16="http://schemas.microsoft.com/office/drawing/2014/main" id="{B0FF15B8-38D7-41BF-A87C-AEA55928D6E7}"/>
                </a:ext>
              </a:extLst>
            </p:cNvPr>
            <p:cNvSpPr/>
            <p:nvPr/>
          </p:nvSpPr>
          <p:spPr>
            <a:xfrm>
              <a:off x="10734162" y="5170166"/>
              <a:ext cx="327259" cy="31095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17" name="直接箭头连接符 16">
            <a:extLst>
              <a:ext uri="{FF2B5EF4-FFF2-40B4-BE49-F238E27FC236}">
                <a16:creationId xmlns:a16="http://schemas.microsoft.com/office/drawing/2014/main" id="{5678BFD8-C91F-4412-9940-2DD567030C86}"/>
              </a:ext>
            </a:extLst>
          </p:cNvPr>
          <p:cNvCxnSpPr/>
          <p:nvPr/>
        </p:nvCxnSpPr>
        <p:spPr>
          <a:xfrm flipV="1">
            <a:off x="7580819" y="1565122"/>
            <a:ext cx="935510" cy="588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FB001006-F896-4907-A55D-422CCCB15423}"/>
              </a:ext>
            </a:extLst>
          </p:cNvPr>
          <p:cNvSpPr txBox="1"/>
          <p:nvPr/>
        </p:nvSpPr>
        <p:spPr>
          <a:xfrm>
            <a:off x="8140052" y="1373746"/>
            <a:ext cx="309700" cy="369332"/>
          </a:xfrm>
          <a:prstGeom prst="rect">
            <a:avLst/>
          </a:prstGeom>
          <a:noFill/>
        </p:spPr>
        <p:txBody>
          <a:bodyPr wrap="none" rtlCol="0">
            <a:spAutoFit/>
          </a:bodyPr>
          <a:lstStyle/>
          <a:p>
            <a:r>
              <a:rPr lang="en-US" altLang="zh-CN" dirty="0"/>
              <a:t>R</a:t>
            </a:r>
          </a:p>
        </p:txBody>
      </p:sp>
      <p:pic>
        <p:nvPicPr>
          <p:cNvPr id="19" name="图片 18">
            <a:extLst>
              <a:ext uri="{FF2B5EF4-FFF2-40B4-BE49-F238E27FC236}">
                <a16:creationId xmlns:a16="http://schemas.microsoft.com/office/drawing/2014/main" id="{80B96A07-348E-44F0-9F9F-CFBBEFE64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1431" y="771274"/>
            <a:ext cx="3440569" cy="2402220"/>
          </a:xfrm>
          <a:prstGeom prst="rect">
            <a:avLst/>
          </a:prstGeom>
        </p:spPr>
      </p:pic>
      <p:sp>
        <p:nvSpPr>
          <p:cNvPr id="20" name="矩形 19">
            <a:extLst>
              <a:ext uri="{FF2B5EF4-FFF2-40B4-BE49-F238E27FC236}">
                <a16:creationId xmlns:a16="http://schemas.microsoft.com/office/drawing/2014/main" id="{3DA2E043-F5E5-452C-A64F-F730FBC1267A}"/>
              </a:ext>
            </a:extLst>
          </p:cNvPr>
          <p:cNvSpPr/>
          <p:nvPr/>
        </p:nvSpPr>
        <p:spPr>
          <a:xfrm>
            <a:off x="9376269" y="1695516"/>
            <a:ext cx="1405289" cy="107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E8E5FF56-406D-4CBF-BD36-D88BD42F2C28}"/>
              </a:ext>
            </a:extLst>
          </p:cNvPr>
          <p:cNvSpPr txBox="1"/>
          <p:nvPr/>
        </p:nvSpPr>
        <p:spPr>
          <a:xfrm>
            <a:off x="171314" y="0"/>
            <a:ext cx="3269256" cy="646331"/>
          </a:xfrm>
          <a:prstGeom prst="rect">
            <a:avLst/>
          </a:prstGeom>
          <a:noFill/>
        </p:spPr>
        <p:txBody>
          <a:bodyPr wrap="square">
            <a:spAutoFit/>
          </a:bodyPr>
          <a:lstStyle/>
          <a:p>
            <a:r>
              <a:rPr lang="zh-CN" altLang="en-US" sz="3600" dirty="0"/>
              <a:t>简单例子：</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CFC3421E-92B6-4FB6-8EB2-997FB01D6601}"/>
                  </a:ext>
                </a:extLst>
              </p:cNvPr>
              <p:cNvSpPr txBox="1"/>
              <p:nvPr/>
            </p:nvSpPr>
            <p:spPr>
              <a:xfrm flipH="1">
                <a:off x="704680" y="3625635"/>
                <a:ext cx="5666294" cy="2418483"/>
              </a:xfrm>
              <a:prstGeom prst="rect">
                <a:avLst/>
              </a:prstGeom>
              <a:solidFill>
                <a:schemeClr val="bg1"/>
              </a:solidFill>
              <a:ln>
                <a:solidFill>
                  <a:srgbClr val="FF0000"/>
                </a:solidFill>
              </a:ln>
            </p:spPr>
            <p:txBody>
              <a:bodyPr wrap="square" rtlCol="0">
                <a:spAutoFit/>
              </a:bodyPr>
              <a:lstStyle/>
              <a:p>
                <a:r>
                  <a:rPr lang="zh-CN" altLang="en-US" sz="2000" dirty="0"/>
                  <a:t>动量在</a:t>
                </a:r>
                <a:r>
                  <a:rPr lang="en-US" altLang="zh-CN" sz="2000" dirty="0"/>
                  <a:t>Fermi</a:t>
                </a:r>
                <a:r>
                  <a:rPr lang="zh-CN" altLang="en-US" sz="2000" dirty="0"/>
                  <a:t>球内均匀抽样</a:t>
                </a:r>
                <a:endParaRPr lang="en-US" altLang="zh-CN" sz="2000" dirty="0"/>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𝑓</m:t>
                          </m:r>
                        </m:sub>
                      </m:sSub>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𝜉</m:t>
                          </m:r>
                        </m:e>
                        <m:sup>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r>
                                <a:rPr lang="en-US" altLang="zh-CN" sz="2000" b="0" i="1" smtClean="0">
                                  <a:latin typeface="Cambria Math" panose="02040503050406030204" pitchFamily="18" charset="0"/>
                                </a:rPr>
                                <m:t>3</m:t>
                              </m:r>
                            </m:den>
                          </m:f>
                        </m:sup>
                      </m:sSup>
                      <m:r>
                        <a:rPr lang="en-US" altLang="zh-CN" sz="2000" b="0" i="1" smtClean="0">
                          <a:latin typeface="Cambria Math" panose="02040503050406030204" pitchFamily="18" charset="0"/>
                        </a:rPr>
                        <m:t>,  </m:t>
                      </m:r>
                    </m:oMath>
                  </m:oMathPara>
                </a14:m>
                <a:endParaRPr lang="en-US" altLang="zh-CN"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𝑐𝑜𝑠</m:t>
                          </m:r>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=2</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𝜉</m:t>
                          </m:r>
                        </m:e>
                        <m:sup>
                          <m:r>
                            <a:rPr lang="en-US" altLang="zh-CN" sz="2000" b="0" i="1" smtClean="0">
                              <a:latin typeface="Cambria Math" panose="02040503050406030204" pitchFamily="18" charset="0"/>
                            </a:rPr>
                            <m:t>′</m:t>
                          </m:r>
                        </m:sup>
                      </m:sSup>
                      <m:r>
                        <a:rPr lang="en-US" altLang="zh-CN" sz="2000" b="0" i="1" smtClean="0">
                          <a:latin typeface="Cambria Math" panose="02040503050406030204" pitchFamily="18" charset="0"/>
                        </a:rPr>
                        <m:t>−1,    </m:t>
                      </m:r>
                    </m:oMath>
                  </m:oMathPara>
                </a14:m>
                <a:endParaRPr lang="en-US" altLang="zh-CN"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=2</m:t>
                      </m:r>
                      <m:r>
                        <a:rPr lang="en-US" altLang="zh-CN" sz="2000" b="0" i="1" smtClean="0">
                          <a:latin typeface="Cambria Math" panose="02040503050406030204" pitchFamily="18" charset="0"/>
                        </a:rPr>
                        <m:t>𝜋𝜉</m:t>
                      </m:r>
                      <m:r>
                        <a:rPr lang="en-US" altLang="zh-CN" sz="2000" b="0" i="1" smtClean="0">
                          <a:latin typeface="Cambria Math" panose="02040503050406030204" pitchFamily="18" charset="0"/>
                        </a:rPr>
                        <m:t>′′</m:t>
                      </m:r>
                    </m:oMath>
                  </m:oMathPara>
                </a14:m>
                <a:endParaRPr lang="en-US" altLang="zh-CN" sz="2000" b="0" dirty="0"/>
              </a:p>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𝑝</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𝑠𝑖𝑛</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𝑐𝑜𝑠</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𝑖</m:t>
                          </m:r>
                        </m:sub>
                      </m:sSub>
                    </m:oMath>
                  </m:oMathPara>
                </a14:m>
                <a:endParaRPr lang="en-US" altLang="zh-CN" sz="2000" b="0" dirty="0"/>
              </a:p>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𝑝𝑦</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𝑠𝑖𝑛</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𝑠𝑖𝑛</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𝑖</m:t>
                          </m:r>
                        </m:sub>
                      </m:sSub>
                    </m:oMath>
                  </m:oMathPara>
                </a14:m>
                <a:endParaRPr lang="en-US" altLang="zh-CN" sz="2000" b="0" dirty="0"/>
              </a:p>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𝑝</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𝑧</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𝑐𝑜𝑠</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𝑖</m:t>
                          </m:r>
                        </m:sub>
                      </m:sSub>
                    </m:oMath>
                  </m:oMathPara>
                </a14:m>
                <a:endParaRPr lang="en-US" altLang="zh-CN" sz="2000" b="0" dirty="0"/>
              </a:p>
            </p:txBody>
          </p:sp>
        </mc:Choice>
        <mc:Fallback xmlns="">
          <p:sp>
            <p:nvSpPr>
              <p:cNvPr id="23" name="文本框 22">
                <a:extLst>
                  <a:ext uri="{FF2B5EF4-FFF2-40B4-BE49-F238E27FC236}">
                    <a16:creationId xmlns:a16="http://schemas.microsoft.com/office/drawing/2014/main" id="{CFC3421E-92B6-4FB6-8EB2-997FB01D6601}"/>
                  </a:ext>
                </a:extLst>
              </p:cNvPr>
              <p:cNvSpPr txBox="1">
                <a:spLocks noRot="1" noChangeAspect="1" noMove="1" noResize="1" noEditPoints="1" noAdjustHandles="1" noChangeArrowheads="1" noChangeShapeType="1" noTextEdit="1"/>
              </p:cNvSpPr>
              <p:nvPr/>
            </p:nvSpPr>
            <p:spPr>
              <a:xfrm flipH="1">
                <a:off x="704680" y="3625635"/>
                <a:ext cx="5666294" cy="2418483"/>
              </a:xfrm>
              <a:prstGeom prst="rect">
                <a:avLst/>
              </a:prstGeom>
              <a:blipFill>
                <a:blip r:embed="rId4"/>
                <a:stretch>
                  <a:fillRect l="-1074" t="-1256" b="-251"/>
                </a:stretch>
              </a:blipFill>
              <a:ln>
                <a:solidFill>
                  <a:srgbClr val="FF0000"/>
                </a:solidFill>
              </a:ln>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B112D9EE-0282-411B-8893-231C39A0EC8A}"/>
              </a:ext>
            </a:extLst>
          </p:cNvPr>
          <p:cNvSpPr txBox="1"/>
          <p:nvPr/>
        </p:nvSpPr>
        <p:spPr>
          <a:xfrm>
            <a:off x="6912201" y="3881388"/>
            <a:ext cx="5109753" cy="2308324"/>
          </a:xfrm>
          <a:prstGeom prst="rect">
            <a:avLst/>
          </a:prstGeom>
          <a:noFill/>
        </p:spPr>
        <p:txBody>
          <a:bodyPr wrap="square" rtlCol="0">
            <a:spAutoFit/>
          </a:bodyPr>
          <a:lstStyle/>
          <a:p>
            <a:r>
              <a:rPr lang="zh-CN" altLang="en-US" sz="2400" dirty="0"/>
              <a:t>进阶：</a:t>
            </a:r>
            <a:endParaRPr lang="en-US" altLang="zh-CN" sz="2400" dirty="0"/>
          </a:p>
          <a:p>
            <a:r>
              <a:rPr lang="en-US" altLang="zh-CN" sz="2400" dirty="0"/>
              <a:t>1</a:t>
            </a:r>
            <a:r>
              <a:rPr lang="zh-CN" altLang="en-US" sz="2400" dirty="0"/>
              <a:t>，如何按照真实密度分布抽样？</a:t>
            </a:r>
            <a:endParaRPr lang="en-US" altLang="zh-CN" sz="2400" dirty="0"/>
          </a:p>
          <a:p>
            <a:r>
              <a:rPr lang="en-US" altLang="zh-CN" sz="2400" dirty="0"/>
              <a:t>2</a:t>
            </a:r>
            <a:r>
              <a:rPr lang="zh-CN" altLang="en-US" sz="2400" dirty="0"/>
              <a:t>，动量按照局域密度近似的方法抽样，</a:t>
            </a:r>
            <a:r>
              <a:rPr lang="en-US" altLang="zh-CN" sz="2400" dirty="0"/>
              <a:t>SRC</a:t>
            </a:r>
            <a:r>
              <a:rPr lang="zh-CN" altLang="en-US" sz="2400" dirty="0"/>
              <a:t>？</a:t>
            </a:r>
            <a:endParaRPr lang="en-US" altLang="zh-CN" sz="2400" dirty="0"/>
          </a:p>
          <a:p>
            <a:r>
              <a:rPr lang="en-US" altLang="zh-CN" sz="2400" dirty="0"/>
              <a:t>3</a:t>
            </a:r>
            <a:r>
              <a:rPr lang="zh-CN" altLang="en-US" sz="2400" dirty="0"/>
              <a:t>，区分同位旋</a:t>
            </a:r>
            <a:endParaRPr lang="en-US" altLang="zh-CN" sz="2400" dirty="0"/>
          </a:p>
          <a:p>
            <a:r>
              <a:rPr lang="en-US" altLang="zh-CN" sz="2400" dirty="0"/>
              <a:t>4</a:t>
            </a:r>
            <a:r>
              <a:rPr lang="zh-CN" altLang="en-US" sz="2400" dirty="0"/>
              <a:t>， </a:t>
            </a:r>
            <a:r>
              <a:rPr lang="en-US" altLang="zh-CN" sz="2400" dirty="0"/>
              <a:t>……</a:t>
            </a:r>
            <a:endParaRPr lang="zh-CN" altLang="en-US" sz="2400" dirty="0"/>
          </a:p>
        </p:txBody>
      </p:sp>
    </p:spTree>
    <p:extLst>
      <p:ext uri="{BB962C8B-B14F-4D97-AF65-F5344CB8AC3E}">
        <p14:creationId xmlns:p14="http://schemas.microsoft.com/office/powerpoint/2010/main" val="2738212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8A9BA80E-D7F5-4DEC-A5E7-B7F9F411DA65}"/>
              </a:ext>
            </a:extLst>
          </p:cNvPr>
          <p:cNvGrpSpPr/>
          <p:nvPr/>
        </p:nvGrpSpPr>
        <p:grpSpPr>
          <a:xfrm>
            <a:off x="1317057" y="182334"/>
            <a:ext cx="5919536" cy="2780643"/>
            <a:chOff x="1317057" y="182334"/>
            <a:chExt cx="5919536" cy="2780643"/>
          </a:xfrm>
        </p:grpSpPr>
        <p:sp>
          <p:nvSpPr>
            <p:cNvPr id="2" name="椭圆 1">
              <a:extLst>
                <a:ext uri="{FF2B5EF4-FFF2-40B4-BE49-F238E27FC236}">
                  <a16:creationId xmlns:a16="http://schemas.microsoft.com/office/drawing/2014/main" id="{D6F7049F-084F-443F-AAD2-951E70D2B2CC}"/>
                </a:ext>
              </a:extLst>
            </p:cNvPr>
            <p:cNvSpPr/>
            <p:nvPr/>
          </p:nvSpPr>
          <p:spPr>
            <a:xfrm>
              <a:off x="1790299" y="567891"/>
              <a:ext cx="1318661" cy="1366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F500ED19-4543-4412-9FCC-BFBC54096FD0}"/>
                </a:ext>
              </a:extLst>
            </p:cNvPr>
            <p:cNvSpPr/>
            <p:nvPr/>
          </p:nvSpPr>
          <p:spPr>
            <a:xfrm>
              <a:off x="4777339" y="1596190"/>
              <a:ext cx="1318661" cy="1366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右 3">
              <a:extLst>
                <a:ext uri="{FF2B5EF4-FFF2-40B4-BE49-F238E27FC236}">
                  <a16:creationId xmlns:a16="http://schemas.microsoft.com/office/drawing/2014/main" id="{8515F33C-9983-40C3-A865-EDE92E70BD0A}"/>
                </a:ext>
              </a:extLst>
            </p:cNvPr>
            <p:cNvSpPr/>
            <p:nvPr/>
          </p:nvSpPr>
          <p:spPr>
            <a:xfrm>
              <a:off x="3108960" y="1161545"/>
              <a:ext cx="1038531" cy="179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id="{D576C3B1-C1FD-4B27-B34E-5685294A843D}"/>
                </a:ext>
              </a:extLst>
            </p:cNvPr>
            <p:cNvCxnSpPr/>
            <p:nvPr/>
          </p:nvCxnSpPr>
          <p:spPr>
            <a:xfrm>
              <a:off x="1317057" y="1251283"/>
              <a:ext cx="59195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F4EDC7F3-D515-496B-9E33-2FC958DF9A1D}"/>
                </a:ext>
              </a:extLst>
            </p:cNvPr>
            <p:cNvCxnSpPr/>
            <p:nvPr/>
          </p:nvCxnSpPr>
          <p:spPr>
            <a:xfrm>
              <a:off x="2449629" y="1251283"/>
              <a:ext cx="0" cy="1028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430742B2-5C3C-49FD-AE33-81C7DD98F0AE}"/>
                </a:ext>
              </a:extLst>
            </p:cNvPr>
            <p:cNvSpPr txBox="1"/>
            <p:nvPr/>
          </p:nvSpPr>
          <p:spPr>
            <a:xfrm>
              <a:off x="1790299" y="182334"/>
              <a:ext cx="1070614" cy="369332"/>
            </a:xfrm>
            <a:prstGeom prst="rect">
              <a:avLst/>
            </a:prstGeom>
            <a:noFill/>
          </p:spPr>
          <p:txBody>
            <a:bodyPr wrap="none" rtlCol="0">
              <a:spAutoFit/>
            </a:bodyPr>
            <a:lstStyle/>
            <a:p>
              <a:r>
                <a:rPr lang="en-US" altLang="zh-CN" dirty="0"/>
                <a:t>projectile</a:t>
              </a:r>
              <a:endParaRPr lang="zh-CN" altLang="en-US" dirty="0"/>
            </a:p>
          </p:txBody>
        </p:sp>
        <p:sp>
          <p:nvSpPr>
            <p:cNvPr id="10" name="文本框 9">
              <a:extLst>
                <a:ext uri="{FF2B5EF4-FFF2-40B4-BE49-F238E27FC236}">
                  <a16:creationId xmlns:a16="http://schemas.microsoft.com/office/drawing/2014/main" id="{A1A6C6D8-7050-4EDD-B076-A9C345F75333}"/>
                </a:ext>
              </a:extLst>
            </p:cNvPr>
            <p:cNvSpPr txBox="1"/>
            <p:nvPr/>
          </p:nvSpPr>
          <p:spPr>
            <a:xfrm>
              <a:off x="5064355" y="1214121"/>
              <a:ext cx="744627" cy="369332"/>
            </a:xfrm>
            <a:prstGeom prst="rect">
              <a:avLst/>
            </a:prstGeom>
            <a:noFill/>
          </p:spPr>
          <p:txBody>
            <a:bodyPr wrap="none" rtlCol="0">
              <a:spAutoFit/>
            </a:bodyPr>
            <a:lstStyle/>
            <a:p>
              <a:r>
                <a:rPr lang="en-US" altLang="zh-CN" dirty="0"/>
                <a:t>target</a:t>
              </a:r>
              <a:endParaRPr lang="zh-CN" altLang="en-US" dirty="0"/>
            </a:p>
          </p:txBody>
        </p:sp>
        <p:sp>
          <p:nvSpPr>
            <p:cNvPr id="11" name="文本框 10">
              <a:extLst>
                <a:ext uri="{FF2B5EF4-FFF2-40B4-BE49-F238E27FC236}">
                  <a16:creationId xmlns:a16="http://schemas.microsoft.com/office/drawing/2014/main" id="{3D92035F-8C31-42B6-8070-F8E82F1BFD00}"/>
                </a:ext>
              </a:extLst>
            </p:cNvPr>
            <p:cNvSpPr txBox="1"/>
            <p:nvPr/>
          </p:nvSpPr>
          <p:spPr>
            <a:xfrm>
              <a:off x="2463902" y="1341022"/>
              <a:ext cx="373820" cy="523220"/>
            </a:xfrm>
            <a:prstGeom prst="rect">
              <a:avLst/>
            </a:prstGeom>
            <a:noFill/>
          </p:spPr>
          <p:txBody>
            <a:bodyPr wrap="none" rtlCol="0">
              <a:spAutoFit/>
            </a:bodyPr>
            <a:lstStyle/>
            <a:p>
              <a:r>
                <a:rPr lang="en-US" altLang="zh-CN" sz="2800" dirty="0">
                  <a:solidFill>
                    <a:srgbClr val="FF0000"/>
                  </a:solidFill>
                </a:rPr>
                <a:t>b</a:t>
              </a:r>
              <a:endParaRPr lang="zh-CN" altLang="en-US" sz="2800" dirty="0">
                <a:solidFill>
                  <a:srgbClr val="FF0000"/>
                </a:solidFill>
              </a:endParaRPr>
            </a:p>
          </p:txBody>
        </p:sp>
        <p:sp>
          <p:nvSpPr>
            <p:cNvPr id="12" name="文本框 11">
              <a:extLst>
                <a:ext uri="{FF2B5EF4-FFF2-40B4-BE49-F238E27FC236}">
                  <a16:creationId xmlns:a16="http://schemas.microsoft.com/office/drawing/2014/main" id="{4F0C1E85-343A-4BB0-B168-8F1F99E2BED0}"/>
                </a:ext>
              </a:extLst>
            </p:cNvPr>
            <p:cNvSpPr txBox="1"/>
            <p:nvPr/>
          </p:nvSpPr>
          <p:spPr>
            <a:xfrm>
              <a:off x="3427063" y="680052"/>
              <a:ext cx="829073" cy="369332"/>
            </a:xfrm>
            <a:prstGeom prst="rect">
              <a:avLst/>
            </a:prstGeom>
            <a:noFill/>
          </p:spPr>
          <p:txBody>
            <a:bodyPr wrap="none" rtlCol="0">
              <a:spAutoFit/>
            </a:bodyPr>
            <a:lstStyle/>
            <a:p>
              <a:r>
                <a:rPr lang="en-US" altLang="zh-CN" dirty="0" err="1"/>
                <a:t>Ebeam</a:t>
              </a:r>
              <a:endParaRPr lang="zh-CN" altLang="en-US" dirty="0"/>
            </a:p>
          </p:txBody>
        </p:sp>
      </p:grpSp>
      <p:sp>
        <p:nvSpPr>
          <p:cNvPr id="13" name="文本框 12">
            <a:extLst>
              <a:ext uri="{FF2B5EF4-FFF2-40B4-BE49-F238E27FC236}">
                <a16:creationId xmlns:a16="http://schemas.microsoft.com/office/drawing/2014/main" id="{61A1C854-056E-4A0E-9E0D-26CAFD6409A1}"/>
              </a:ext>
            </a:extLst>
          </p:cNvPr>
          <p:cNvSpPr txBox="1"/>
          <p:nvPr/>
        </p:nvSpPr>
        <p:spPr>
          <a:xfrm>
            <a:off x="8684357" y="156718"/>
            <a:ext cx="2031325" cy="646331"/>
          </a:xfrm>
          <a:prstGeom prst="rect">
            <a:avLst/>
          </a:prstGeom>
          <a:noFill/>
        </p:spPr>
        <p:txBody>
          <a:bodyPr wrap="none" rtlCol="0">
            <a:spAutoFit/>
          </a:bodyPr>
          <a:lstStyle/>
          <a:p>
            <a:r>
              <a:rPr lang="zh-CN" altLang="en-US" sz="3600" dirty="0"/>
              <a:t>实验室系</a:t>
            </a:r>
          </a:p>
        </p:txBody>
      </p:sp>
      <p:grpSp>
        <p:nvGrpSpPr>
          <p:cNvPr id="15" name="组合 14">
            <a:extLst>
              <a:ext uri="{FF2B5EF4-FFF2-40B4-BE49-F238E27FC236}">
                <a16:creationId xmlns:a16="http://schemas.microsoft.com/office/drawing/2014/main" id="{2E4C4743-6627-4AFF-B83F-3A263A8F121C}"/>
              </a:ext>
            </a:extLst>
          </p:cNvPr>
          <p:cNvGrpSpPr/>
          <p:nvPr/>
        </p:nvGrpSpPr>
        <p:grpSpPr>
          <a:xfrm>
            <a:off x="1784489" y="3640276"/>
            <a:ext cx="4305701" cy="2780643"/>
            <a:chOff x="1790299" y="182334"/>
            <a:chExt cx="4305701" cy="2780643"/>
          </a:xfrm>
        </p:grpSpPr>
        <p:sp>
          <p:nvSpPr>
            <p:cNvPr id="16" name="椭圆 15">
              <a:extLst>
                <a:ext uri="{FF2B5EF4-FFF2-40B4-BE49-F238E27FC236}">
                  <a16:creationId xmlns:a16="http://schemas.microsoft.com/office/drawing/2014/main" id="{A3788E7C-9EA2-4A0C-B9CE-8907F3520A34}"/>
                </a:ext>
              </a:extLst>
            </p:cNvPr>
            <p:cNvSpPr/>
            <p:nvPr/>
          </p:nvSpPr>
          <p:spPr>
            <a:xfrm>
              <a:off x="1790299" y="567891"/>
              <a:ext cx="1318661" cy="1366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005DE6B3-66B1-4456-9736-863D3D064866}"/>
                </a:ext>
              </a:extLst>
            </p:cNvPr>
            <p:cNvSpPr/>
            <p:nvPr/>
          </p:nvSpPr>
          <p:spPr>
            <a:xfrm>
              <a:off x="4777339" y="1596190"/>
              <a:ext cx="1318661" cy="1366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F22AF0D5-834F-451B-B3C3-E61CBA10563E}"/>
                </a:ext>
              </a:extLst>
            </p:cNvPr>
            <p:cNvSpPr/>
            <p:nvPr/>
          </p:nvSpPr>
          <p:spPr>
            <a:xfrm>
              <a:off x="3108960" y="1161546"/>
              <a:ext cx="596763" cy="89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C2C1306F-C60A-4280-939C-E1D2EA23E1E5}"/>
                </a:ext>
              </a:extLst>
            </p:cNvPr>
            <p:cNvCxnSpPr/>
            <p:nvPr/>
          </p:nvCxnSpPr>
          <p:spPr>
            <a:xfrm>
              <a:off x="2449629" y="1251283"/>
              <a:ext cx="0" cy="1028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B20A59B0-FCC5-4F1D-BD21-751606721409}"/>
                </a:ext>
              </a:extLst>
            </p:cNvPr>
            <p:cNvSpPr txBox="1"/>
            <p:nvPr/>
          </p:nvSpPr>
          <p:spPr>
            <a:xfrm>
              <a:off x="1790299" y="182334"/>
              <a:ext cx="1070614" cy="369332"/>
            </a:xfrm>
            <a:prstGeom prst="rect">
              <a:avLst/>
            </a:prstGeom>
            <a:noFill/>
          </p:spPr>
          <p:txBody>
            <a:bodyPr wrap="none" rtlCol="0">
              <a:spAutoFit/>
            </a:bodyPr>
            <a:lstStyle/>
            <a:p>
              <a:r>
                <a:rPr lang="en-US" altLang="zh-CN" dirty="0"/>
                <a:t>projectile</a:t>
              </a:r>
              <a:endParaRPr lang="zh-CN" altLang="en-US" dirty="0"/>
            </a:p>
          </p:txBody>
        </p:sp>
        <p:sp>
          <p:nvSpPr>
            <p:cNvPr id="22" name="文本框 21">
              <a:extLst>
                <a:ext uri="{FF2B5EF4-FFF2-40B4-BE49-F238E27FC236}">
                  <a16:creationId xmlns:a16="http://schemas.microsoft.com/office/drawing/2014/main" id="{B0730CC0-19C4-4C0D-AC65-551FFC9A74F5}"/>
                </a:ext>
              </a:extLst>
            </p:cNvPr>
            <p:cNvSpPr txBox="1"/>
            <p:nvPr/>
          </p:nvSpPr>
          <p:spPr>
            <a:xfrm>
              <a:off x="5064355" y="1214121"/>
              <a:ext cx="744627" cy="369332"/>
            </a:xfrm>
            <a:prstGeom prst="rect">
              <a:avLst/>
            </a:prstGeom>
            <a:noFill/>
          </p:spPr>
          <p:txBody>
            <a:bodyPr wrap="none" rtlCol="0">
              <a:spAutoFit/>
            </a:bodyPr>
            <a:lstStyle/>
            <a:p>
              <a:r>
                <a:rPr lang="en-US" altLang="zh-CN" dirty="0"/>
                <a:t>target</a:t>
              </a:r>
              <a:endParaRPr lang="zh-CN" altLang="en-US" dirty="0"/>
            </a:p>
          </p:txBody>
        </p:sp>
        <p:sp>
          <p:nvSpPr>
            <p:cNvPr id="23" name="文本框 22">
              <a:extLst>
                <a:ext uri="{FF2B5EF4-FFF2-40B4-BE49-F238E27FC236}">
                  <a16:creationId xmlns:a16="http://schemas.microsoft.com/office/drawing/2014/main" id="{ACB3F91D-69DB-449F-B304-44FA376CF454}"/>
                </a:ext>
              </a:extLst>
            </p:cNvPr>
            <p:cNvSpPr txBox="1"/>
            <p:nvPr/>
          </p:nvSpPr>
          <p:spPr>
            <a:xfrm>
              <a:off x="2463902" y="1341022"/>
              <a:ext cx="373820" cy="523220"/>
            </a:xfrm>
            <a:prstGeom prst="rect">
              <a:avLst/>
            </a:prstGeom>
            <a:noFill/>
          </p:spPr>
          <p:txBody>
            <a:bodyPr wrap="none" rtlCol="0">
              <a:spAutoFit/>
            </a:bodyPr>
            <a:lstStyle/>
            <a:p>
              <a:r>
                <a:rPr lang="en-US" altLang="zh-CN" sz="2800" dirty="0">
                  <a:solidFill>
                    <a:srgbClr val="FF0000"/>
                  </a:solidFill>
                </a:rPr>
                <a:t>b</a:t>
              </a:r>
              <a:endParaRPr lang="zh-CN" altLang="en-US" sz="2800" dirty="0">
                <a:solidFill>
                  <a:srgbClr val="FF0000"/>
                </a:solidFill>
              </a:endParaRPr>
            </a:p>
          </p:txBody>
        </p:sp>
        <p:sp>
          <p:nvSpPr>
            <p:cNvPr id="24" name="文本框 23">
              <a:extLst>
                <a:ext uri="{FF2B5EF4-FFF2-40B4-BE49-F238E27FC236}">
                  <a16:creationId xmlns:a16="http://schemas.microsoft.com/office/drawing/2014/main" id="{E8C07A6E-9974-4E79-BEF1-FA0A210A705F}"/>
                </a:ext>
              </a:extLst>
            </p:cNvPr>
            <p:cNvSpPr txBox="1"/>
            <p:nvPr/>
          </p:nvSpPr>
          <p:spPr>
            <a:xfrm>
              <a:off x="3427063" y="680052"/>
              <a:ext cx="184731" cy="369332"/>
            </a:xfrm>
            <a:prstGeom prst="rect">
              <a:avLst/>
            </a:prstGeom>
            <a:noFill/>
          </p:spPr>
          <p:txBody>
            <a:bodyPr wrap="none" rtlCol="0">
              <a:spAutoFit/>
            </a:bodyPr>
            <a:lstStyle/>
            <a:p>
              <a:endParaRPr lang="zh-CN" altLang="en-US" dirty="0"/>
            </a:p>
          </p:txBody>
        </p:sp>
      </p:grpSp>
      <p:sp>
        <p:nvSpPr>
          <p:cNvPr id="25" name="箭头: 右 24">
            <a:extLst>
              <a:ext uri="{FF2B5EF4-FFF2-40B4-BE49-F238E27FC236}">
                <a16:creationId xmlns:a16="http://schemas.microsoft.com/office/drawing/2014/main" id="{9859662F-D545-4605-BBC7-43B76FE2296F}"/>
              </a:ext>
            </a:extLst>
          </p:cNvPr>
          <p:cNvSpPr/>
          <p:nvPr/>
        </p:nvSpPr>
        <p:spPr>
          <a:xfrm flipH="1">
            <a:off x="4287057" y="5692662"/>
            <a:ext cx="500514" cy="897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3C01025F-2A20-46E1-BB1E-4C37E82CC2CA}"/>
              </a:ext>
            </a:extLst>
          </p:cNvPr>
          <p:cNvGrpSpPr/>
          <p:nvPr/>
        </p:nvGrpSpPr>
        <p:grpSpPr>
          <a:xfrm>
            <a:off x="2628484" y="3071251"/>
            <a:ext cx="2848714" cy="2808188"/>
            <a:chOff x="4225763" y="154789"/>
            <a:chExt cx="2848714" cy="2808188"/>
          </a:xfrm>
        </p:grpSpPr>
        <p:cxnSp>
          <p:nvCxnSpPr>
            <p:cNvPr id="27" name="直接箭头连接符 26">
              <a:extLst>
                <a:ext uri="{FF2B5EF4-FFF2-40B4-BE49-F238E27FC236}">
                  <a16:creationId xmlns:a16="http://schemas.microsoft.com/office/drawing/2014/main" id="{B5355EE6-E115-4FA6-AF7E-FF06D3F48BC3}"/>
                </a:ext>
              </a:extLst>
            </p:cNvPr>
            <p:cNvCxnSpPr/>
            <p:nvPr/>
          </p:nvCxnSpPr>
          <p:spPr>
            <a:xfrm flipV="1">
              <a:off x="5438274" y="268959"/>
              <a:ext cx="0" cy="2002601"/>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FD67B4C7-A3F5-4881-9367-1E9EA9F68565}"/>
                </a:ext>
              </a:extLst>
            </p:cNvPr>
            <p:cNvCxnSpPr/>
            <p:nvPr/>
          </p:nvCxnSpPr>
          <p:spPr>
            <a:xfrm flipH="1">
              <a:off x="4437246" y="2279583"/>
              <a:ext cx="1001028" cy="68339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FBB3FC81-88C9-42A6-B212-8780167B073B}"/>
                </a:ext>
              </a:extLst>
            </p:cNvPr>
            <p:cNvCxnSpPr/>
            <p:nvPr/>
          </p:nvCxnSpPr>
          <p:spPr>
            <a:xfrm>
              <a:off x="5438274" y="2271560"/>
              <a:ext cx="1540042" cy="8023"/>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70E9F06B-0939-4282-9A39-EC190B26D166}"/>
                </a:ext>
              </a:extLst>
            </p:cNvPr>
            <p:cNvSpPr txBox="1"/>
            <p:nvPr/>
          </p:nvSpPr>
          <p:spPr>
            <a:xfrm>
              <a:off x="5503271" y="154789"/>
              <a:ext cx="284052" cy="369332"/>
            </a:xfrm>
            <a:prstGeom prst="rect">
              <a:avLst/>
            </a:prstGeom>
            <a:noFill/>
          </p:spPr>
          <p:txBody>
            <a:bodyPr wrap="none" rtlCol="0">
              <a:spAutoFit/>
            </a:bodyPr>
            <a:lstStyle/>
            <a:p>
              <a:r>
                <a:rPr lang="en-US" altLang="zh-CN" dirty="0"/>
                <a:t>x</a:t>
              </a:r>
              <a:endParaRPr lang="zh-CN" altLang="en-US" dirty="0"/>
            </a:p>
          </p:txBody>
        </p:sp>
        <p:sp>
          <p:nvSpPr>
            <p:cNvPr id="33" name="文本框 32">
              <a:extLst>
                <a:ext uri="{FF2B5EF4-FFF2-40B4-BE49-F238E27FC236}">
                  <a16:creationId xmlns:a16="http://schemas.microsoft.com/office/drawing/2014/main" id="{64C48865-62F8-4730-9904-382A92B24DD2}"/>
                </a:ext>
              </a:extLst>
            </p:cNvPr>
            <p:cNvSpPr txBox="1"/>
            <p:nvPr/>
          </p:nvSpPr>
          <p:spPr>
            <a:xfrm>
              <a:off x="4225763" y="2525351"/>
              <a:ext cx="288862" cy="369332"/>
            </a:xfrm>
            <a:prstGeom prst="rect">
              <a:avLst/>
            </a:prstGeom>
            <a:noFill/>
          </p:spPr>
          <p:txBody>
            <a:bodyPr wrap="none" rtlCol="0">
              <a:spAutoFit/>
            </a:bodyPr>
            <a:lstStyle/>
            <a:p>
              <a:r>
                <a:rPr lang="en-US" altLang="zh-CN" dirty="0"/>
                <a:t>y</a:t>
              </a:r>
              <a:endParaRPr lang="zh-CN" altLang="en-US" dirty="0"/>
            </a:p>
          </p:txBody>
        </p:sp>
        <p:sp>
          <p:nvSpPr>
            <p:cNvPr id="34" name="文本框 33">
              <a:extLst>
                <a:ext uri="{FF2B5EF4-FFF2-40B4-BE49-F238E27FC236}">
                  <a16:creationId xmlns:a16="http://schemas.microsoft.com/office/drawing/2014/main" id="{BCD45753-A64E-4573-953D-C0C6AB6B9553}"/>
                </a:ext>
              </a:extLst>
            </p:cNvPr>
            <p:cNvSpPr txBox="1"/>
            <p:nvPr/>
          </p:nvSpPr>
          <p:spPr>
            <a:xfrm>
              <a:off x="6798439" y="1841127"/>
              <a:ext cx="276038" cy="369332"/>
            </a:xfrm>
            <a:prstGeom prst="rect">
              <a:avLst/>
            </a:prstGeom>
            <a:noFill/>
          </p:spPr>
          <p:txBody>
            <a:bodyPr wrap="none" rtlCol="0">
              <a:spAutoFit/>
            </a:bodyPr>
            <a:lstStyle/>
            <a:p>
              <a:r>
                <a:rPr lang="en-US" altLang="zh-CN" dirty="0"/>
                <a:t>z</a:t>
              </a:r>
              <a:endParaRPr lang="zh-CN" altLang="en-US" dirty="0"/>
            </a:p>
          </p:txBody>
        </p:sp>
      </p:grpSp>
      <p:cxnSp>
        <p:nvCxnSpPr>
          <p:cNvPr id="36" name="直接连接符 35">
            <a:extLst>
              <a:ext uri="{FF2B5EF4-FFF2-40B4-BE49-F238E27FC236}">
                <a16:creationId xmlns:a16="http://schemas.microsoft.com/office/drawing/2014/main" id="{70438C5E-E915-49BD-8D91-67271295AC93}"/>
              </a:ext>
            </a:extLst>
          </p:cNvPr>
          <p:cNvCxnSpPr/>
          <p:nvPr/>
        </p:nvCxnSpPr>
        <p:spPr>
          <a:xfrm>
            <a:off x="1525515" y="2279583"/>
            <a:ext cx="59195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7" name="组合 36">
            <a:extLst>
              <a:ext uri="{FF2B5EF4-FFF2-40B4-BE49-F238E27FC236}">
                <a16:creationId xmlns:a16="http://schemas.microsoft.com/office/drawing/2014/main" id="{81359572-5BFC-498F-B6EC-E6F9381B70AF}"/>
              </a:ext>
            </a:extLst>
          </p:cNvPr>
          <p:cNvGrpSpPr/>
          <p:nvPr/>
        </p:nvGrpSpPr>
        <p:grpSpPr>
          <a:xfrm>
            <a:off x="4193739" y="156718"/>
            <a:ext cx="2848714" cy="2808188"/>
            <a:chOff x="4225763" y="154789"/>
            <a:chExt cx="2848714" cy="2808188"/>
          </a:xfrm>
        </p:grpSpPr>
        <p:cxnSp>
          <p:nvCxnSpPr>
            <p:cNvPr id="38" name="直接箭头连接符 37">
              <a:extLst>
                <a:ext uri="{FF2B5EF4-FFF2-40B4-BE49-F238E27FC236}">
                  <a16:creationId xmlns:a16="http://schemas.microsoft.com/office/drawing/2014/main" id="{066136E4-5F7D-4935-8151-941897DDAB35}"/>
                </a:ext>
              </a:extLst>
            </p:cNvPr>
            <p:cNvCxnSpPr/>
            <p:nvPr/>
          </p:nvCxnSpPr>
          <p:spPr>
            <a:xfrm flipV="1">
              <a:off x="5438274" y="268959"/>
              <a:ext cx="0" cy="2002601"/>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CDCEACC-C1F5-4CEB-94BA-D2BF534B97E0}"/>
                </a:ext>
              </a:extLst>
            </p:cNvPr>
            <p:cNvCxnSpPr/>
            <p:nvPr/>
          </p:nvCxnSpPr>
          <p:spPr>
            <a:xfrm flipH="1">
              <a:off x="4437246" y="2279583"/>
              <a:ext cx="1001028" cy="68339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24D66F98-2D0F-400E-BEBF-C2E3C6E64E19}"/>
                </a:ext>
              </a:extLst>
            </p:cNvPr>
            <p:cNvCxnSpPr/>
            <p:nvPr/>
          </p:nvCxnSpPr>
          <p:spPr>
            <a:xfrm>
              <a:off x="5438274" y="2271560"/>
              <a:ext cx="1540042" cy="8023"/>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7FEB7F64-9B94-425D-9A5B-6AB6A56AEFFB}"/>
                </a:ext>
              </a:extLst>
            </p:cNvPr>
            <p:cNvSpPr txBox="1"/>
            <p:nvPr/>
          </p:nvSpPr>
          <p:spPr>
            <a:xfrm>
              <a:off x="5503271" y="154789"/>
              <a:ext cx="284052" cy="369332"/>
            </a:xfrm>
            <a:prstGeom prst="rect">
              <a:avLst/>
            </a:prstGeom>
            <a:noFill/>
          </p:spPr>
          <p:txBody>
            <a:bodyPr wrap="none" rtlCol="0">
              <a:spAutoFit/>
            </a:bodyPr>
            <a:lstStyle/>
            <a:p>
              <a:r>
                <a:rPr lang="en-US" altLang="zh-CN" dirty="0"/>
                <a:t>x</a:t>
              </a:r>
              <a:endParaRPr lang="zh-CN" altLang="en-US" dirty="0"/>
            </a:p>
          </p:txBody>
        </p:sp>
        <p:sp>
          <p:nvSpPr>
            <p:cNvPr id="42" name="文本框 41">
              <a:extLst>
                <a:ext uri="{FF2B5EF4-FFF2-40B4-BE49-F238E27FC236}">
                  <a16:creationId xmlns:a16="http://schemas.microsoft.com/office/drawing/2014/main" id="{D25F5D14-70B0-4A27-AE27-993B6682CDA0}"/>
                </a:ext>
              </a:extLst>
            </p:cNvPr>
            <p:cNvSpPr txBox="1"/>
            <p:nvPr/>
          </p:nvSpPr>
          <p:spPr>
            <a:xfrm>
              <a:off x="4225763" y="2525351"/>
              <a:ext cx="288862" cy="369332"/>
            </a:xfrm>
            <a:prstGeom prst="rect">
              <a:avLst/>
            </a:prstGeom>
            <a:noFill/>
          </p:spPr>
          <p:txBody>
            <a:bodyPr wrap="none" rtlCol="0">
              <a:spAutoFit/>
            </a:bodyPr>
            <a:lstStyle/>
            <a:p>
              <a:r>
                <a:rPr lang="en-US" altLang="zh-CN" dirty="0"/>
                <a:t>y</a:t>
              </a:r>
              <a:endParaRPr lang="zh-CN" altLang="en-US" dirty="0"/>
            </a:p>
          </p:txBody>
        </p:sp>
        <p:sp>
          <p:nvSpPr>
            <p:cNvPr id="43" name="文本框 42">
              <a:extLst>
                <a:ext uri="{FF2B5EF4-FFF2-40B4-BE49-F238E27FC236}">
                  <a16:creationId xmlns:a16="http://schemas.microsoft.com/office/drawing/2014/main" id="{C16065EF-9F90-4CAE-9BFF-09877D5858A6}"/>
                </a:ext>
              </a:extLst>
            </p:cNvPr>
            <p:cNvSpPr txBox="1"/>
            <p:nvPr/>
          </p:nvSpPr>
          <p:spPr>
            <a:xfrm>
              <a:off x="6798439" y="1841127"/>
              <a:ext cx="276038" cy="369332"/>
            </a:xfrm>
            <a:prstGeom prst="rect">
              <a:avLst/>
            </a:prstGeom>
            <a:noFill/>
          </p:spPr>
          <p:txBody>
            <a:bodyPr wrap="none" rtlCol="0">
              <a:spAutoFit/>
            </a:bodyPr>
            <a:lstStyle/>
            <a:p>
              <a:r>
                <a:rPr lang="en-US" altLang="zh-CN" dirty="0"/>
                <a:t>z</a:t>
              </a:r>
              <a:endParaRPr lang="zh-CN" altLang="en-US" dirty="0"/>
            </a:p>
          </p:txBody>
        </p:sp>
      </p:grpSp>
      <p:sp>
        <p:nvSpPr>
          <p:cNvPr id="44" name="文本框 43">
            <a:extLst>
              <a:ext uri="{FF2B5EF4-FFF2-40B4-BE49-F238E27FC236}">
                <a16:creationId xmlns:a16="http://schemas.microsoft.com/office/drawing/2014/main" id="{C9730A7C-F830-490F-9B20-28CFDFBEEB2E}"/>
              </a:ext>
            </a:extLst>
          </p:cNvPr>
          <p:cNvSpPr txBox="1"/>
          <p:nvPr/>
        </p:nvSpPr>
        <p:spPr>
          <a:xfrm>
            <a:off x="8106569" y="3105834"/>
            <a:ext cx="3877985" cy="646331"/>
          </a:xfrm>
          <a:prstGeom prst="rect">
            <a:avLst/>
          </a:prstGeom>
          <a:noFill/>
        </p:spPr>
        <p:txBody>
          <a:bodyPr wrap="none" rtlCol="0">
            <a:spAutoFit/>
          </a:bodyPr>
          <a:lstStyle/>
          <a:p>
            <a:r>
              <a:rPr lang="zh-CN" altLang="en-US" sz="3600" dirty="0"/>
              <a:t>质心系（计算系）</a:t>
            </a:r>
          </a:p>
        </p:txBody>
      </p:sp>
      <p:sp>
        <p:nvSpPr>
          <p:cNvPr id="5" name="箭头: 下 4">
            <a:extLst>
              <a:ext uri="{FF2B5EF4-FFF2-40B4-BE49-F238E27FC236}">
                <a16:creationId xmlns:a16="http://schemas.microsoft.com/office/drawing/2014/main" id="{00C4E0DD-250A-4FAA-B247-2780E72C7197}"/>
              </a:ext>
            </a:extLst>
          </p:cNvPr>
          <p:cNvSpPr/>
          <p:nvPr/>
        </p:nvSpPr>
        <p:spPr>
          <a:xfrm>
            <a:off x="9545991" y="971893"/>
            <a:ext cx="481260" cy="18668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159362-82FA-4A84-95BC-8F60D05B3632}"/>
                  </a:ext>
                </a:extLst>
              </p:cNvPr>
              <p:cNvSpPr txBox="1"/>
              <p:nvPr/>
            </p:nvSpPr>
            <p:spPr>
              <a:xfrm>
                <a:off x="8684357" y="3792080"/>
                <a:ext cx="2425792" cy="1842940"/>
              </a:xfrm>
              <a:prstGeom prst="rect">
                <a:avLst/>
              </a:prstGeom>
              <a:noFill/>
              <a:ln>
                <a:solidFill>
                  <a:srgbClr val="FF0000"/>
                </a:solidFill>
              </a:ln>
            </p:spPr>
            <p:txBody>
              <a:bodyPr wrap="none" rtlCol="0">
                <a:spAutoFit/>
              </a:bodyPr>
              <a:lstStyle/>
              <a:p>
                <a:r>
                  <a:rPr lang="zh-CN" altLang="en-US" dirty="0"/>
                  <a:t>一个有用的公式：</a:t>
                </a:r>
                <a:endParaRPr lang="en-US" altLang="zh-CN" dirty="0"/>
              </a:p>
              <a:p>
                <a:endParaRPr lang="en-US" altLang="zh-CN" dirty="0"/>
              </a:p>
              <a:p>
                <a:pPr/>
                <a14:m>
                  <m:oMathPara xmlns:m="http://schemas.openxmlformats.org/officeDocument/2006/math">
                    <m:oMathParaPr>
                      <m:jc m:val="centerGroup"/>
                    </m:oMathParaPr>
                    <m:oMath xmlns:m="http://schemas.openxmlformats.org/officeDocument/2006/math">
                      <m:sSup>
                        <m:sSupPr>
                          <m:ctrlPr>
                            <a:rPr lang="en-US" altLang="zh-CN" b="1" i="1" smtClean="0">
                              <a:latin typeface="Cambria Math" panose="02040503050406030204" pitchFamily="18" charset="0"/>
                            </a:rPr>
                          </m:ctrlPr>
                        </m:sSupPr>
                        <m:e>
                          <m:r>
                            <a:rPr lang="en-US" altLang="zh-CN" b="1" i="1" smtClean="0">
                              <a:latin typeface="Cambria Math" panose="02040503050406030204" pitchFamily="18" charset="0"/>
                            </a:rPr>
                            <m:t>𝒙</m:t>
                          </m:r>
                        </m:e>
                        <m:sup>
                          <m:r>
                            <a:rPr lang="en-US" altLang="zh-CN" b="1" i="1" smtClean="0">
                              <a:latin typeface="Cambria Math" panose="02040503050406030204" pitchFamily="18" charset="0"/>
                            </a:rPr>
                            <m:t>′</m:t>
                          </m:r>
                        </m:sup>
                      </m:sSup>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𝒙</m:t>
                          </m:r>
                        </m:e>
                        <m:sub>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𝛾</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𝒙</m:t>
                              </m:r>
                            </m:e>
                            <m:sub>
                              <m:r>
                                <a:rPr lang="en-US" altLang="zh-CN" i="1">
                                  <a:latin typeface="Cambria Math" panose="02040503050406030204" pitchFamily="18" charset="0"/>
                                  <a:ea typeface="Cambria Math" panose="02040503050406030204" pitchFamily="18" charset="0"/>
                                </a:rPr>
                                <m:t>∥</m:t>
                              </m:r>
                            </m:sub>
                          </m:sSub>
                          <m:r>
                            <a:rPr lang="en-US" altLang="zh-CN" b="0" i="1" smtClean="0">
                              <a:latin typeface="Cambria Math" panose="02040503050406030204" pitchFamily="18" charset="0"/>
                            </a:rPr>
                            <m:t>−</m:t>
                          </m:r>
                          <m:r>
                            <a:rPr lang="en-US" altLang="zh-CN" b="1" i="1" smtClean="0">
                              <a:latin typeface="Cambria Math" panose="02040503050406030204" pitchFamily="18" charset="0"/>
                            </a:rPr>
                            <m:t>𝜷</m:t>
                          </m:r>
                          <m:r>
                            <a:rPr lang="en-US" altLang="zh-CN" b="0" i="1" smtClean="0">
                              <a:latin typeface="Cambria Math" panose="02040503050406030204" pitchFamily="18" charset="0"/>
                            </a:rPr>
                            <m:t>𝑡</m:t>
                          </m:r>
                        </m:e>
                      </m:d>
                    </m:oMath>
                  </m:oMathPara>
                </a14:m>
                <a:endParaRPr lang="en-US" altLang="zh-CN" b="0" dirty="0"/>
              </a:p>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𝑡</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𝛾</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1" i="1" smtClean="0">
                              <a:latin typeface="Cambria Math" panose="02040503050406030204" pitchFamily="18" charset="0"/>
                            </a:rPr>
                            <m:t>𝜷</m:t>
                          </m:r>
                          <m:r>
                            <a:rPr lang="en-US" altLang="zh-CN" b="0" i="1" smtClean="0">
                              <a:latin typeface="Cambria Math" panose="02040503050406030204" pitchFamily="18" charset="0"/>
                            </a:rPr>
                            <m:t>⋅</m:t>
                          </m:r>
                          <m:r>
                            <a:rPr lang="en-US" altLang="zh-CN" b="1" i="1" smtClean="0">
                              <a:latin typeface="Cambria Math" panose="02040503050406030204" pitchFamily="18" charset="0"/>
                            </a:rPr>
                            <m:t>𝒙</m:t>
                          </m:r>
                        </m:e>
                      </m:d>
                    </m:oMath>
                  </m:oMathPara>
                </a14:m>
                <a:endParaRPr lang="en-US" altLang="zh-CN" b="0" dirty="0"/>
              </a:p>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𝜷</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𝑣</m:t>
                          </m:r>
                        </m:num>
                        <m:den>
                          <m:r>
                            <a:rPr lang="en-US" altLang="zh-CN" b="0" i="1" smtClean="0">
                              <a:latin typeface="Cambria Math" panose="02040503050406030204" pitchFamily="18" charset="0"/>
                            </a:rPr>
                            <m:t>𝑐</m:t>
                          </m:r>
                        </m:den>
                      </m:f>
                      <m:r>
                        <a:rPr lang="en-US" altLang="zh-CN" b="0" i="1" smtClean="0">
                          <a:latin typeface="Cambria Math" panose="02040503050406030204" pitchFamily="18" charset="0"/>
                        </a:rPr>
                        <m:t>, </m:t>
                      </m:r>
                      <m:r>
                        <a:rPr lang="en-US" altLang="zh-CN" b="0" i="1" smtClean="0">
                          <a:latin typeface="Cambria Math" panose="02040503050406030204" pitchFamily="18" charset="0"/>
                        </a:rPr>
                        <m:t>𝛾</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1−</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𝛽</m:t>
                                  </m:r>
                                </m:e>
                                <m:sup>
                                  <m:r>
                                    <a:rPr lang="en-US" altLang="zh-CN" b="0" i="1" smtClean="0">
                                      <a:latin typeface="Cambria Math" panose="02040503050406030204" pitchFamily="18" charset="0"/>
                                    </a:rPr>
                                    <m:t>2</m:t>
                                  </m:r>
                                </m:sup>
                              </m:sSup>
                            </m:e>
                          </m:rad>
                        </m:den>
                      </m:f>
                    </m:oMath>
                  </m:oMathPara>
                </a14:m>
                <a:endParaRPr lang="zh-CN" altLang="en-US" dirty="0"/>
              </a:p>
            </p:txBody>
          </p:sp>
        </mc:Choice>
        <mc:Fallback xmlns="">
          <p:sp>
            <p:nvSpPr>
              <p:cNvPr id="7" name="文本框 6">
                <a:extLst>
                  <a:ext uri="{FF2B5EF4-FFF2-40B4-BE49-F238E27FC236}">
                    <a16:creationId xmlns:a16="http://schemas.microsoft.com/office/drawing/2014/main" id="{F6159362-82FA-4A84-95BC-8F60D05B3632}"/>
                  </a:ext>
                </a:extLst>
              </p:cNvPr>
              <p:cNvSpPr txBox="1">
                <a:spLocks noRot="1" noChangeAspect="1" noMove="1" noResize="1" noEditPoints="1" noAdjustHandles="1" noChangeArrowheads="1" noChangeShapeType="1" noTextEdit="1"/>
              </p:cNvSpPr>
              <p:nvPr/>
            </p:nvSpPr>
            <p:spPr>
              <a:xfrm>
                <a:off x="8684357" y="3792080"/>
                <a:ext cx="2425792" cy="1842940"/>
              </a:xfrm>
              <a:prstGeom prst="rect">
                <a:avLst/>
              </a:prstGeom>
              <a:blipFill>
                <a:blip r:embed="rId2"/>
                <a:stretch>
                  <a:fillRect l="-2000" t="-1316"/>
                </a:stretch>
              </a:blipFill>
              <a:ln>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3416456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7B5FECB-5862-4664-B038-AD908EF02C4F}"/>
              </a:ext>
            </a:extLst>
          </p:cNvPr>
          <p:cNvPicPr>
            <a:picLocks noChangeAspect="1" noChangeArrowheads="1"/>
          </p:cNvPicPr>
          <p:nvPr/>
        </p:nvPicPr>
        <p:blipFill>
          <a:blip r:embed="rId2" cstate="print"/>
          <a:srcRect/>
          <a:stretch>
            <a:fillRect/>
          </a:stretch>
        </p:blipFill>
        <p:spPr bwMode="auto">
          <a:xfrm>
            <a:off x="6596399" y="1169901"/>
            <a:ext cx="3798083" cy="1358845"/>
          </a:xfrm>
          <a:prstGeom prst="rect">
            <a:avLst/>
          </a:prstGeom>
          <a:noFill/>
          <a:ln w="9525">
            <a:noFill/>
            <a:miter lim="800000"/>
            <a:headEnd/>
            <a:tailEnd/>
          </a:ln>
        </p:spPr>
      </p:pic>
      <p:sp>
        <p:nvSpPr>
          <p:cNvPr id="5" name="文本框 4">
            <a:extLst>
              <a:ext uri="{FF2B5EF4-FFF2-40B4-BE49-F238E27FC236}">
                <a16:creationId xmlns:a16="http://schemas.microsoft.com/office/drawing/2014/main" id="{1BF3E98A-44C4-4197-9909-EF0D824E5366}"/>
              </a:ext>
            </a:extLst>
          </p:cNvPr>
          <p:cNvSpPr txBox="1"/>
          <p:nvPr/>
        </p:nvSpPr>
        <p:spPr>
          <a:xfrm>
            <a:off x="559867" y="26687"/>
            <a:ext cx="10709382" cy="523220"/>
          </a:xfrm>
          <a:prstGeom prst="rect">
            <a:avLst/>
          </a:prstGeom>
          <a:noFill/>
        </p:spPr>
        <p:txBody>
          <a:bodyPr wrap="square" rtlCol="0">
            <a:spAutoFit/>
          </a:bodyPr>
          <a:lstStyle/>
          <a:p>
            <a:r>
              <a:rPr lang="en-US" altLang="zh-CN" sz="2800" dirty="0">
                <a:solidFill>
                  <a:srgbClr val="FF0000"/>
                </a:solidFill>
              </a:rPr>
              <a:t>2</a:t>
            </a:r>
            <a:r>
              <a:rPr lang="zh-CN" altLang="en-US" sz="2800" dirty="0">
                <a:solidFill>
                  <a:srgbClr val="FF0000"/>
                </a:solidFill>
              </a:rPr>
              <a:t>，势场部分：</a:t>
            </a:r>
            <a:endParaRPr lang="en-US" altLang="zh-CN" sz="2800" dirty="0">
              <a:solidFill>
                <a:srgbClr val="FF0000"/>
              </a:solidFill>
            </a:endParaRPr>
          </a:p>
        </p:txBody>
      </p:sp>
      <p:grpSp>
        <p:nvGrpSpPr>
          <p:cNvPr id="6" name="组合 5">
            <a:extLst>
              <a:ext uri="{FF2B5EF4-FFF2-40B4-BE49-F238E27FC236}">
                <a16:creationId xmlns:a16="http://schemas.microsoft.com/office/drawing/2014/main" id="{09A9528F-9D1E-4C5E-8616-5D4532C57D8A}"/>
              </a:ext>
            </a:extLst>
          </p:cNvPr>
          <p:cNvGrpSpPr/>
          <p:nvPr/>
        </p:nvGrpSpPr>
        <p:grpSpPr>
          <a:xfrm>
            <a:off x="1816461" y="3655075"/>
            <a:ext cx="6964882" cy="400824"/>
            <a:chOff x="6232636" y="5022591"/>
            <a:chExt cx="6964882" cy="400824"/>
          </a:xfrm>
        </p:grpSpPr>
        <p:pic>
          <p:nvPicPr>
            <p:cNvPr id="7" name="图片 6">
              <a:extLst>
                <a:ext uri="{FF2B5EF4-FFF2-40B4-BE49-F238E27FC236}">
                  <a16:creationId xmlns:a16="http://schemas.microsoft.com/office/drawing/2014/main" id="{971592DE-3565-4CE6-BF70-DAD7E5681108}"/>
                </a:ext>
              </a:extLst>
            </p:cNvPr>
            <p:cNvPicPr>
              <a:picLocks noChangeAspect="1"/>
            </p:cNvPicPr>
            <p:nvPr/>
          </p:nvPicPr>
          <p:blipFill rotWithShape="1">
            <a:blip r:embed="rId3"/>
            <a:srcRect l="39834" t="35480" b="31286"/>
            <a:stretch/>
          </p:blipFill>
          <p:spPr>
            <a:xfrm>
              <a:off x="6232636" y="5078109"/>
              <a:ext cx="4133582" cy="345306"/>
            </a:xfrm>
            <a:prstGeom prst="rect">
              <a:avLst/>
            </a:prstGeom>
          </p:spPr>
        </p:pic>
        <p:pic>
          <p:nvPicPr>
            <p:cNvPr id="8" name="图片 7">
              <a:extLst>
                <a:ext uri="{FF2B5EF4-FFF2-40B4-BE49-F238E27FC236}">
                  <a16:creationId xmlns:a16="http://schemas.microsoft.com/office/drawing/2014/main" id="{A6EAC767-3AFB-490E-892A-F69D9376AC80}"/>
                </a:ext>
              </a:extLst>
            </p:cNvPr>
            <p:cNvPicPr>
              <a:picLocks noChangeAspect="1"/>
            </p:cNvPicPr>
            <p:nvPr/>
          </p:nvPicPr>
          <p:blipFill rotWithShape="1">
            <a:blip r:embed="rId3"/>
            <a:srcRect t="57807" r="58789" b="3616"/>
            <a:stretch/>
          </p:blipFill>
          <p:spPr>
            <a:xfrm>
              <a:off x="10366218" y="5022591"/>
              <a:ext cx="2831300" cy="400824"/>
            </a:xfrm>
            <a:prstGeom prst="rect">
              <a:avLst/>
            </a:prstGeom>
          </p:spPr>
        </p:pic>
      </p:grpSp>
      <p:pic>
        <p:nvPicPr>
          <p:cNvPr id="9" name="图片 8">
            <a:extLst>
              <a:ext uri="{FF2B5EF4-FFF2-40B4-BE49-F238E27FC236}">
                <a16:creationId xmlns:a16="http://schemas.microsoft.com/office/drawing/2014/main" id="{7549ECE8-8E7B-4B96-A393-AC14F0289255}"/>
              </a:ext>
            </a:extLst>
          </p:cNvPr>
          <p:cNvPicPr>
            <a:picLocks noChangeAspect="1"/>
          </p:cNvPicPr>
          <p:nvPr/>
        </p:nvPicPr>
        <p:blipFill>
          <a:blip r:embed="rId4"/>
          <a:stretch>
            <a:fillRect/>
          </a:stretch>
        </p:blipFill>
        <p:spPr>
          <a:xfrm>
            <a:off x="1033848" y="1077512"/>
            <a:ext cx="4561755" cy="1543625"/>
          </a:xfrm>
          <a:prstGeom prst="rect">
            <a:avLst/>
          </a:prstGeom>
        </p:spPr>
      </p:pic>
      <p:pic>
        <p:nvPicPr>
          <p:cNvPr id="16" name="图片 15">
            <a:extLst>
              <a:ext uri="{FF2B5EF4-FFF2-40B4-BE49-F238E27FC236}">
                <a16:creationId xmlns:a16="http://schemas.microsoft.com/office/drawing/2014/main" id="{9F0C8092-0829-4B36-928E-A48DB50C640D}"/>
              </a:ext>
            </a:extLst>
          </p:cNvPr>
          <p:cNvPicPr>
            <a:picLocks noChangeAspect="1"/>
          </p:cNvPicPr>
          <p:nvPr/>
        </p:nvPicPr>
        <p:blipFill>
          <a:blip r:embed="rId5"/>
          <a:stretch>
            <a:fillRect/>
          </a:stretch>
        </p:blipFill>
        <p:spPr>
          <a:xfrm>
            <a:off x="3922761" y="4989998"/>
            <a:ext cx="2934427" cy="472322"/>
          </a:xfrm>
          <a:prstGeom prst="rect">
            <a:avLst/>
          </a:prstGeom>
          <a:ln>
            <a:solidFill>
              <a:srgbClr val="FF0000"/>
            </a:solidFill>
          </a:ln>
        </p:spPr>
      </p:pic>
    </p:spTree>
    <p:extLst>
      <p:ext uri="{BB962C8B-B14F-4D97-AF65-F5344CB8AC3E}">
        <p14:creationId xmlns:p14="http://schemas.microsoft.com/office/powerpoint/2010/main" val="1353236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02ADE41-F877-4589-AF73-8C64C3BD78B3}"/>
              </a:ext>
            </a:extLst>
          </p:cNvPr>
          <p:cNvPicPr>
            <a:picLocks noChangeAspect="1"/>
          </p:cNvPicPr>
          <p:nvPr/>
        </p:nvPicPr>
        <p:blipFill>
          <a:blip r:embed="rId2"/>
          <a:stretch>
            <a:fillRect/>
          </a:stretch>
        </p:blipFill>
        <p:spPr>
          <a:xfrm>
            <a:off x="5600361" y="124827"/>
            <a:ext cx="5478318" cy="5017855"/>
          </a:xfrm>
          <a:prstGeom prst="rect">
            <a:avLst/>
          </a:prstGeom>
        </p:spPr>
      </p:pic>
      <p:pic>
        <p:nvPicPr>
          <p:cNvPr id="4" name="图片 3">
            <a:extLst>
              <a:ext uri="{FF2B5EF4-FFF2-40B4-BE49-F238E27FC236}">
                <a16:creationId xmlns:a16="http://schemas.microsoft.com/office/drawing/2014/main" id="{ACCC49AD-7D3B-43DB-A510-60759154D4B8}"/>
              </a:ext>
            </a:extLst>
          </p:cNvPr>
          <p:cNvPicPr>
            <a:picLocks noChangeAspect="1"/>
          </p:cNvPicPr>
          <p:nvPr/>
        </p:nvPicPr>
        <p:blipFill>
          <a:blip r:embed="rId3"/>
          <a:stretch>
            <a:fillRect/>
          </a:stretch>
        </p:blipFill>
        <p:spPr>
          <a:xfrm>
            <a:off x="709060" y="673001"/>
            <a:ext cx="2934427" cy="472322"/>
          </a:xfrm>
          <a:prstGeom prst="rect">
            <a:avLst/>
          </a:prstGeom>
          <a:ln>
            <a:solidFill>
              <a:srgbClr val="FF0000"/>
            </a:solidFill>
          </a:ln>
        </p:spPr>
      </p:pic>
      <p:sp>
        <p:nvSpPr>
          <p:cNvPr id="5" name="文本框 4">
            <a:extLst>
              <a:ext uri="{FF2B5EF4-FFF2-40B4-BE49-F238E27FC236}">
                <a16:creationId xmlns:a16="http://schemas.microsoft.com/office/drawing/2014/main" id="{DD734D5A-628F-4F2E-A08D-7E1C5DE07580}"/>
              </a:ext>
            </a:extLst>
          </p:cNvPr>
          <p:cNvSpPr txBox="1"/>
          <p:nvPr/>
        </p:nvSpPr>
        <p:spPr>
          <a:xfrm>
            <a:off x="4190852" y="6488668"/>
            <a:ext cx="6097604" cy="369332"/>
          </a:xfrm>
          <a:prstGeom prst="rect">
            <a:avLst/>
          </a:prstGeom>
          <a:solidFill>
            <a:schemeClr val="bg1"/>
          </a:solidFill>
        </p:spPr>
        <p:txBody>
          <a:bodyPr wrap="square">
            <a:spAutoFit/>
          </a:bodyPr>
          <a:lstStyle/>
          <a:p>
            <a:r>
              <a:rPr lang="fr-FR" altLang="zh-CN" dirty="0"/>
              <a:t>Ying-Xun Zhang, et al., Front. Phys. 15(5), 54301 (2020)</a:t>
            </a:r>
            <a:endParaRPr lang="zh-CN" altLang="en-US" dirty="0"/>
          </a:p>
        </p:txBody>
      </p:sp>
      <p:sp>
        <p:nvSpPr>
          <p:cNvPr id="6" name="文本框 5">
            <a:extLst>
              <a:ext uri="{FF2B5EF4-FFF2-40B4-BE49-F238E27FC236}">
                <a16:creationId xmlns:a16="http://schemas.microsoft.com/office/drawing/2014/main" id="{54C1C923-5311-4F9C-A073-9E5F3FA69B1A}"/>
              </a:ext>
            </a:extLst>
          </p:cNvPr>
          <p:cNvSpPr txBox="1"/>
          <p:nvPr/>
        </p:nvSpPr>
        <p:spPr>
          <a:xfrm>
            <a:off x="1592934" y="6488668"/>
            <a:ext cx="2492990" cy="369332"/>
          </a:xfrm>
          <a:prstGeom prst="rect">
            <a:avLst/>
          </a:prstGeom>
          <a:solidFill>
            <a:schemeClr val="bg1"/>
          </a:solidFill>
        </p:spPr>
        <p:txBody>
          <a:bodyPr wrap="none" rtlCol="0">
            <a:spAutoFit/>
          </a:bodyPr>
          <a:lstStyle/>
          <a:p>
            <a:r>
              <a:rPr lang="zh-CN" altLang="en-US" dirty="0"/>
              <a:t>推导的思路和细节见：</a:t>
            </a:r>
          </a:p>
        </p:txBody>
      </p:sp>
      <p:sp>
        <p:nvSpPr>
          <p:cNvPr id="7" name="文本框 6">
            <a:extLst>
              <a:ext uri="{FF2B5EF4-FFF2-40B4-BE49-F238E27FC236}">
                <a16:creationId xmlns:a16="http://schemas.microsoft.com/office/drawing/2014/main" id="{1A8A642D-9413-4085-BC4E-6426849EBF5B}"/>
              </a:ext>
            </a:extLst>
          </p:cNvPr>
          <p:cNvSpPr txBox="1"/>
          <p:nvPr/>
        </p:nvSpPr>
        <p:spPr>
          <a:xfrm>
            <a:off x="940386" y="5400176"/>
            <a:ext cx="9348070" cy="830997"/>
          </a:xfrm>
          <a:prstGeom prst="rect">
            <a:avLst/>
          </a:prstGeom>
          <a:noFill/>
        </p:spPr>
        <p:txBody>
          <a:bodyPr wrap="square">
            <a:spAutoFit/>
          </a:bodyPr>
          <a:lstStyle/>
          <a:p>
            <a:r>
              <a:rPr lang="en-US" altLang="zh-CN" sz="2400" dirty="0"/>
              <a:t>1</a:t>
            </a:r>
            <a:r>
              <a:rPr lang="zh-CN" altLang="en-US" sz="2400" dirty="0"/>
              <a:t>）核子的势场由</a:t>
            </a:r>
            <a:r>
              <a:rPr lang="en-US" altLang="zh-CN" sz="2400" dirty="0" err="1"/>
              <a:t>Skyrme</a:t>
            </a:r>
            <a:r>
              <a:rPr lang="zh-CN" altLang="en-US" sz="2400" dirty="0"/>
              <a:t>能量密度泛函导出，与结构研究可以联系</a:t>
            </a:r>
            <a:endParaRPr lang="en-US" altLang="zh-CN" sz="2400" dirty="0"/>
          </a:p>
          <a:p>
            <a:r>
              <a:rPr lang="en-US" altLang="zh-CN" sz="2400" dirty="0"/>
              <a:t>2</a:t>
            </a:r>
            <a:r>
              <a:rPr lang="zh-CN" altLang="en-US" sz="2400" dirty="0"/>
              <a:t>）包含</a:t>
            </a:r>
            <a:r>
              <a:rPr lang="en-US" altLang="zh-CN" sz="2400" dirty="0" err="1"/>
              <a:t>Skyrme</a:t>
            </a:r>
            <a:r>
              <a:rPr lang="zh-CN" altLang="en-US" sz="2400" dirty="0"/>
              <a:t>类型的动量相关，探索有效质量劈裂问题</a:t>
            </a:r>
          </a:p>
        </p:txBody>
      </p:sp>
    </p:spTree>
    <p:extLst>
      <p:ext uri="{BB962C8B-B14F-4D97-AF65-F5344CB8AC3E}">
        <p14:creationId xmlns:p14="http://schemas.microsoft.com/office/powerpoint/2010/main" val="2268396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5D80D54-1B37-42F6-BF8D-A525CBCF38C0}"/>
              </a:ext>
            </a:extLst>
          </p:cNvPr>
          <p:cNvSpPr txBox="1"/>
          <p:nvPr/>
        </p:nvSpPr>
        <p:spPr>
          <a:xfrm>
            <a:off x="413886" y="105878"/>
            <a:ext cx="5958682" cy="646331"/>
          </a:xfrm>
          <a:prstGeom prst="rect">
            <a:avLst/>
          </a:prstGeom>
          <a:noFill/>
        </p:spPr>
        <p:txBody>
          <a:bodyPr wrap="none" rtlCol="0">
            <a:spAutoFit/>
          </a:bodyPr>
          <a:lstStyle/>
          <a:p>
            <a:r>
              <a:rPr lang="zh-CN" altLang="en-US" sz="3600" dirty="0"/>
              <a:t>例</a:t>
            </a:r>
            <a:r>
              <a:rPr lang="en-US" altLang="zh-CN" sz="3600" dirty="0"/>
              <a:t>1</a:t>
            </a:r>
            <a:r>
              <a:rPr lang="zh-CN" altLang="en-US" sz="3600" dirty="0"/>
              <a:t>：局域相互作用及其势能</a:t>
            </a:r>
          </a:p>
        </p:txBody>
      </p:sp>
      <p:pic>
        <p:nvPicPr>
          <p:cNvPr id="4" name="图片 3">
            <a:extLst>
              <a:ext uri="{FF2B5EF4-FFF2-40B4-BE49-F238E27FC236}">
                <a16:creationId xmlns:a16="http://schemas.microsoft.com/office/drawing/2014/main" id="{18636370-ECAE-4A91-B96B-394275FBEAE8}"/>
              </a:ext>
            </a:extLst>
          </p:cNvPr>
          <p:cNvPicPr>
            <a:picLocks noChangeAspect="1"/>
          </p:cNvPicPr>
          <p:nvPr/>
        </p:nvPicPr>
        <p:blipFill>
          <a:blip r:embed="rId2"/>
          <a:stretch>
            <a:fillRect/>
          </a:stretch>
        </p:blipFill>
        <p:spPr>
          <a:xfrm>
            <a:off x="1066420" y="963502"/>
            <a:ext cx="5640697" cy="646330"/>
          </a:xfrm>
          <a:prstGeom prst="rect">
            <a:avLst/>
          </a:prstGeom>
        </p:spPr>
      </p:pic>
      <p:pic>
        <p:nvPicPr>
          <p:cNvPr id="6" name="图片 5">
            <a:extLst>
              <a:ext uri="{FF2B5EF4-FFF2-40B4-BE49-F238E27FC236}">
                <a16:creationId xmlns:a16="http://schemas.microsoft.com/office/drawing/2014/main" id="{5184B0DD-D552-412E-84D1-0792EF96F879}"/>
              </a:ext>
            </a:extLst>
          </p:cNvPr>
          <p:cNvPicPr>
            <a:picLocks noChangeAspect="1"/>
          </p:cNvPicPr>
          <p:nvPr/>
        </p:nvPicPr>
        <p:blipFill>
          <a:blip r:embed="rId3"/>
          <a:stretch>
            <a:fillRect/>
          </a:stretch>
        </p:blipFill>
        <p:spPr>
          <a:xfrm>
            <a:off x="1066420" y="4477883"/>
            <a:ext cx="5899239" cy="2274239"/>
          </a:xfrm>
          <a:prstGeom prst="rect">
            <a:avLst/>
          </a:prstGeom>
        </p:spPr>
      </p:pic>
      <p:pic>
        <p:nvPicPr>
          <p:cNvPr id="7" name="图片 6">
            <a:extLst>
              <a:ext uri="{FF2B5EF4-FFF2-40B4-BE49-F238E27FC236}">
                <a16:creationId xmlns:a16="http://schemas.microsoft.com/office/drawing/2014/main" id="{A1AF5EDE-DA3D-4FD2-BCD6-883D4C6B94E8}"/>
              </a:ext>
            </a:extLst>
          </p:cNvPr>
          <p:cNvPicPr>
            <a:picLocks noChangeAspect="1"/>
          </p:cNvPicPr>
          <p:nvPr/>
        </p:nvPicPr>
        <p:blipFill rotWithShape="1">
          <a:blip r:embed="rId4"/>
          <a:srcRect r="24751" b="62998"/>
          <a:stretch/>
        </p:blipFill>
        <p:spPr>
          <a:xfrm>
            <a:off x="868490" y="1821125"/>
            <a:ext cx="5049474" cy="2274239"/>
          </a:xfrm>
          <a:prstGeom prst="rect">
            <a:avLst/>
          </a:prstGeom>
        </p:spPr>
      </p:pic>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03E5EDA1-8276-4B9D-B852-48BAAF802497}"/>
                  </a:ext>
                </a:extLst>
              </p:cNvPr>
              <p:cNvSpPr txBox="1"/>
              <p:nvPr/>
            </p:nvSpPr>
            <p:spPr>
              <a:xfrm>
                <a:off x="6630684" y="1821125"/>
                <a:ext cx="4584717" cy="1008289"/>
              </a:xfrm>
              <a:prstGeom prst="rect">
                <a:avLst/>
              </a:prstGeom>
              <a:noFill/>
              <a:ln>
                <a:solidFill>
                  <a:srgbClr val="FF0000"/>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𝑓</m:t>
                          </m:r>
                        </m:e>
                        <m:sub>
                          <m:r>
                            <a:rPr lang="en-US" altLang="zh-CN" sz="2400" b="0" i="1" smtClean="0">
                              <a:latin typeface="Cambria Math" panose="02040503050406030204" pitchFamily="18" charset="0"/>
                            </a:rPr>
                            <m:t>𝑖</m:t>
                          </m:r>
                        </m:sub>
                      </m:sSub>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𝑝</m:t>
                          </m:r>
                        </m:e>
                      </m:d>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sSup>
                            <m:sSupPr>
                              <m:ctrlPr>
                                <a:rPr lang="en-US" altLang="zh-CN" sz="2400" b="0" i="1" smtClean="0">
                                  <a:latin typeface="Cambria Math" panose="02040503050406030204" pitchFamily="18" charset="0"/>
                                </a:rPr>
                              </m:ctrlPr>
                            </m:sSupPr>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𝜋</m:t>
                                  </m:r>
                                  <m:r>
                                    <a:rPr lang="en-US" altLang="zh-CN" sz="2400" b="0" i="1" smtClean="0">
                                      <a:latin typeface="Cambria Math" panose="02040503050406030204" pitchFamily="18" charset="0"/>
                                    </a:rPr>
                                    <m:t>ℏ</m:t>
                                  </m:r>
                                </m:e>
                              </m:d>
                            </m:e>
                            <m:sup>
                              <m:r>
                                <a:rPr lang="en-US" altLang="zh-CN" sz="2400" b="0" i="1" smtClean="0">
                                  <a:latin typeface="Cambria Math" panose="02040503050406030204" pitchFamily="18" charset="0"/>
                                </a:rPr>
                                <m:t>3</m:t>
                              </m:r>
                            </m:sup>
                          </m:sSup>
                        </m:den>
                      </m:f>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𝑒</m:t>
                          </m:r>
                        </m:e>
                        <m:sup>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sSup>
                                <m:sSupPr>
                                  <m:ctrlPr>
                                    <a:rPr lang="en-US" altLang="zh-CN" sz="2400" b="0" i="1" smtClean="0">
                                      <a:latin typeface="Cambria Math" panose="02040503050406030204" pitchFamily="18" charset="0"/>
                                    </a:rPr>
                                  </m:ctrlPr>
                                </m:sSupPr>
                                <m:e>
                                  <m:d>
                                    <m:dPr>
                                      <m:ctrlPr>
                                        <a:rPr lang="en-US" altLang="zh-CN" sz="2400" b="0" i="1" smtClean="0">
                                          <a:latin typeface="Cambria Math" panose="02040503050406030204" pitchFamily="18" charset="0"/>
                                        </a:rPr>
                                      </m:ctrlPr>
                                    </m:d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𝑟</m:t>
                                          </m:r>
                                        </m:e>
                                      </m:acc>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𝑟</m:t>
                                              </m:r>
                                            </m:e>
                                          </m:acc>
                                        </m:e>
                                        <m:sub>
                                          <m:r>
                                            <a:rPr lang="en-US" altLang="zh-CN" sz="2400" b="0" i="1" smtClean="0">
                                              <a:latin typeface="Cambria Math" panose="02040503050406030204" pitchFamily="18" charset="0"/>
                                            </a:rPr>
                                            <m:t>𝑖</m:t>
                                          </m:r>
                                        </m:sub>
                                      </m:sSub>
                                    </m:e>
                                  </m:d>
                                </m:e>
                                <m:sup>
                                  <m:r>
                                    <a:rPr lang="en-US" altLang="zh-CN" sz="2400" b="0" i="1" smtClean="0">
                                      <a:latin typeface="Cambria Math" panose="02040503050406030204" pitchFamily="18" charset="0"/>
                                    </a:rPr>
                                    <m:t>2</m:t>
                                  </m:r>
                                </m:sup>
                              </m:sSup>
                            </m:num>
                            <m:den>
                              <m:r>
                                <a:rPr lang="en-US" altLang="zh-CN" sz="2400" b="0" i="1" smtClean="0">
                                  <a:latin typeface="Cambria Math" panose="02040503050406030204" pitchFamily="18" charset="0"/>
                                </a:rPr>
                                <m:t>2</m:t>
                              </m:r>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𝜎</m:t>
                                  </m:r>
                                </m:e>
                                <m:sub>
                                  <m:r>
                                    <a:rPr lang="en-US" altLang="zh-CN" sz="2400" b="0" i="1" smtClean="0">
                                      <a:latin typeface="Cambria Math" panose="02040503050406030204" pitchFamily="18" charset="0"/>
                                    </a:rPr>
                                    <m:t>𝑟</m:t>
                                  </m:r>
                                </m:sub>
                                <m:sup>
                                  <m:r>
                                    <a:rPr lang="en-US" altLang="zh-CN" sz="2400" b="0" i="1" smtClean="0">
                                      <a:latin typeface="Cambria Math" panose="02040503050406030204" pitchFamily="18" charset="0"/>
                                    </a:rPr>
                                    <m:t>2</m:t>
                                  </m:r>
                                </m:sup>
                              </m:sSubSup>
                            </m:den>
                          </m:f>
                          <m:r>
                            <a:rPr lang="en-US" altLang="zh-CN" sz="2400" b="0" i="1" smtClean="0">
                              <a:latin typeface="Cambria Math" panose="02040503050406030204" pitchFamily="18" charset="0"/>
                            </a:rPr>
                            <m:t>−</m:t>
                          </m:r>
                          <m:f>
                            <m:fPr>
                              <m:ctrlPr>
                                <a:rPr lang="en-US" altLang="zh-CN" sz="2400" i="1">
                                  <a:latin typeface="Cambria Math" panose="02040503050406030204" pitchFamily="18" charset="0"/>
                                </a:rPr>
                              </m:ctrlPr>
                            </m:fPr>
                            <m:num>
                              <m:sSup>
                                <m:sSupPr>
                                  <m:ctrlPr>
                                    <a:rPr lang="en-US" altLang="zh-CN" sz="2400" i="1">
                                      <a:latin typeface="Cambria Math" panose="02040503050406030204" pitchFamily="18" charset="0"/>
                                    </a:rPr>
                                  </m:ctrlPr>
                                </m:sSupPr>
                                <m:e>
                                  <m:d>
                                    <m:dPr>
                                      <m:ctrlPr>
                                        <a:rPr lang="en-US" altLang="zh-CN" sz="2400" i="1">
                                          <a:latin typeface="Cambria Math" panose="02040503050406030204" pitchFamily="18" charset="0"/>
                                        </a:rPr>
                                      </m:ctrlPr>
                                    </m:dPr>
                                    <m:e>
                                      <m:acc>
                                        <m:accPr>
                                          <m:chr m:val="⃗"/>
                                          <m:ctrlPr>
                                            <a:rPr lang="en-US" altLang="zh-CN" sz="2400" i="1">
                                              <a:latin typeface="Cambria Math" panose="02040503050406030204" pitchFamily="18" charset="0"/>
                                            </a:rPr>
                                          </m:ctrlPr>
                                        </m:accPr>
                                        <m:e>
                                          <m:r>
                                            <a:rPr lang="en-US" altLang="zh-CN" sz="2400" b="0" i="1" smtClean="0">
                                              <a:latin typeface="Cambria Math" panose="02040503050406030204" pitchFamily="18" charset="0"/>
                                            </a:rPr>
                                            <m:t>𝑝</m:t>
                                          </m:r>
                                        </m:e>
                                      </m:acc>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b="0" i="1" smtClean="0">
                                                  <a:latin typeface="Cambria Math" panose="02040503050406030204" pitchFamily="18" charset="0"/>
                                                </a:rPr>
                                                <m:t>𝑝</m:t>
                                              </m:r>
                                            </m:e>
                                          </m:acc>
                                        </m:e>
                                        <m:sub>
                                          <m:r>
                                            <a:rPr lang="en-US" altLang="zh-CN" sz="2400" i="1">
                                              <a:latin typeface="Cambria Math" panose="02040503050406030204" pitchFamily="18" charset="0"/>
                                            </a:rPr>
                                            <m:t>𝑖</m:t>
                                          </m:r>
                                        </m:sub>
                                      </m:sSub>
                                    </m:e>
                                  </m:d>
                                </m:e>
                                <m:sup>
                                  <m:r>
                                    <a:rPr lang="en-US" altLang="zh-CN" sz="2400" i="1">
                                      <a:latin typeface="Cambria Math" panose="02040503050406030204" pitchFamily="18" charset="0"/>
                                    </a:rPr>
                                    <m:t>2</m:t>
                                  </m:r>
                                </m:sup>
                              </m:sSup>
                            </m:num>
                            <m:den>
                              <m:r>
                                <a:rPr lang="en-US" altLang="zh-CN" sz="2400" i="1">
                                  <a:latin typeface="Cambria Math" panose="02040503050406030204" pitchFamily="18" charset="0"/>
                                </a:rPr>
                                <m:t>2</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𝜎</m:t>
                                  </m:r>
                                </m:e>
                                <m:sub>
                                  <m:r>
                                    <a:rPr lang="en-US" altLang="zh-CN" sz="2400" b="0" i="1" smtClean="0">
                                      <a:latin typeface="Cambria Math" panose="02040503050406030204" pitchFamily="18" charset="0"/>
                                    </a:rPr>
                                    <m:t>𝑝</m:t>
                                  </m:r>
                                </m:sub>
                                <m:sup>
                                  <m:r>
                                    <a:rPr lang="en-US" altLang="zh-CN" sz="2400" i="1">
                                      <a:latin typeface="Cambria Math" panose="02040503050406030204" pitchFamily="18" charset="0"/>
                                    </a:rPr>
                                    <m:t>2</m:t>
                                  </m:r>
                                </m:sup>
                              </m:sSubSup>
                            </m:den>
                          </m:f>
                        </m:sup>
                      </m:sSup>
                      <m:r>
                        <a:rPr lang="en-US" altLang="zh-CN" sz="2400" b="0" i="1" smtClean="0">
                          <a:latin typeface="Cambria Math" panose="02040503050406030204" pitchFamily="18" charset="0"/>
                        </a:rPr>
                        <m:t> </m:t>
                      </m:r>
                    </m:oMath>
                  </m:oMathPara>
                </a14:m>
                <a:endParaRPr lang="zh-CN" altLang="en-US" sz="2400" i="1" dirty="0">
                  <a:latin typeface="Cambria Math" panose="02040503050406030204" pitchFamily="18" charset="0"/>
                </a:endParaRPr>
              </a:p>
            </p:txBody>
          </p:sp>
        </mc:Choice>
        <mc:Fallback>
          <p:sp>
            <p:nvSpPr>
              <p:cNvPr id="3" name="文本框 2">
                <a:extLst>
                  <a:ext uri="{FF2B5EF4-FFF2-40B4-BE49-F238E27FC236}">
                    <a16:creationId xmlns:a16="http://schemas.microsoft.com/office/drawing/2014/main" id="{03E5EDA1-8276-4B9D-B852-48BAAF802497}"/>
                  </a:ext>
                </a:extLst>
              </p:cNvPr>
              <p:cNvSpPr txBox="1">
                <a:spLocks noRot="1" noChangeAspect="1" noMove="1" noResize="1" noEditPoints="1" noAdjustHandles="1" noChangeArrowheads="1" noChangeShapeType="1" noTextEdit="1"/>
              </p:cNvSpPr>
              <p:nvPr/>
            </p:nvSpPr>
            <p:spPr>
              <a:xfrm>
                <a:off x="6630684" y="1821125"/>
                <a:ext cx="4584717" cy="1008289"/>
              </a:xfrm>
              <a:prstGeom prst="rect">
                <a:avLst/>
              </a:prstGeom>
              <a:blipFill>
                <a:blip r:embed="rId5"/>
                <a:stretch>
                  <a:fillRect/>
                </a:stretch>
              </a:blipFill>
              <a:ln>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1940449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07DB7E4-5172-4EFC-AB18-9C1D63F28E67}"/>
              </a:ext>
            </a:extLst>
          </p:cNvPr>
          <p:cNvPicPr>
            <a:picLocks noChangeAspect="1"/>
          </p:cNvPicPr>
          <p:nvPr/>
        </p:nvPicPr>
        <p:blipFill>
          <a:blip r:embed="rId3"/>
          <a:stretch>
            <a:fillRect/>
          </a:stretch>
        </p:blipFill>
        <p:spPr>
          <a:xfrm>
            <a:off x="1240081" y="726418"/>
            <a:ext cx="9427919" cy="5579789"/>
          </a:xfrm>
          <a:prstGeom prst="rect">
            <a:avLst/>
          </a:prstGeom>
        </p:spPr>
      </p:pic>
    </p:spTree>
    <p:extLst>
      <p:ext uri="{BB962C8B-B14F-4D97-AF65-F5344CB8AC3E}">
        <p14:creationId xmlns:p14="http://schemas.microsoft.com/office/powerpoint/2010/main" val="516713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956B84-6F34-4996-8463-7942D4229F77}"/>
              </a:ext>
            </a:extLst>
          </p:cNvPr>
          <p:cNvSpPr txBox="1"/>
          <p:nvPr/>
        </p:nvSpPr>
        <p:spPr>
          <a:xfrm>
            <a:off x="413886" y="105878"/>
            <a:ext cx="6537367" cy="646331"/>
          </a:xfrm>
          <a:prstGeom prst="rect">
            <a:avLst/>
          </a:prstGeom>
          <a:noFill/>
        </p:spPr>
        <p:txBody>
          <a:bodyPr wrap="none" rtlCol="0">
            <a:spAutoFit/>
          </a:bodyPr>
          <a:lstStyle/>
          <a:p>
            <a:r>
              <a:rPr lang="zh-CN" altLang="en-US" sz="3600" dirty="0"/>
              <a:t>例</a:t>
            </a:r>
            <a:r>
              <a:rPr lang="en-US" altLang="zh-CN" sz="3600" dirty="0"/>
              <a:t>2</a:t>
            </a:r>
            <a:r>
              <a:rPr lang="zh-CN" altLang="en-US" sz="3600" dirty="0"/>
              <a:t>：非局域相互作用及其势能</a:t>
            </a:r>
          </a:p>
        </p:txBody>
      </p:sp>
      <p:pic>
        <p:nvPicPr>
          <p:cNvPr id="3" name="图片 2">
            <a:extLst>
              <a:ext uri="{FF2B5EF4-FFF2-40B4-BE49-F238E27FC236}">
                <a16:creationId xmlns:a16="http://schemas.microsoft.com/office/drawing/2014/main" id="{3D25A175-9712-439B-A400-7328E0FA5A69}"/>
              </a:ext>
            </a:extLst>
          </p:cNvPr>
          <p:cNvPicPr>
            <a:picLocks noChangeAspect="1"/>
          </p:cNvPicPr>
          <p:nvPr/>
        </p:nvPicPr>
        <p:blipFill>
          <a:blip r:embed="rId2"/>
          <a:stretch>
            <a:fillRect/>
          </a:stretch>
        </p:blipFill>
        <p:spPr>
          <a:xfrm>
            <a:off x="7629323" y="1152277"/>
            <a:ext cx="3831071" cy="2948085"/>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64603B2-0A44-42DF-8FE5-EA79CA58F439}"/>
                  </a:ext>
                </a:extLst>
              </p:cNvPr>
              <p:cNvSpPr txBox="1"/>
              <p:nvPr/>
            </p:nvSpPr>
            <p:spPr>
              <a:xfrm>
                <a:off x="1010652" y="1395662"/>
                <a:ext cx="6424900" cy="491417"/>
              </a:xfrm>
              <a:prstGeom prst="rect">
                <a:avLst/>
              </a:prstGeom>
              <a:noFill/>
            </p:spPr>
            <p:txBody>
              <a:bodyPr wrap="none" rtlCol="0">
                <a:spAutoFit/>
              </a:bodyPr>
              <a:lstStyle/>
              <a:p>
                <a:r>
                  <a:rPr lang="en-US" altLang="zh-CN" sz="2400" dirty="0"/>
                  <a:t>1</a:t>
                </a:r>
                <a:r>
                  <a:rPr lang="zh-CN" altLang="en-US" sz="2400" dirty="0"/>
                  <a:t>， 需要知道动量相关的相互作用</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𝑚𝑑</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𝑗</m:t>
                        </m:r>
                      </m:sub>
                    </m:sSub>
                    <m:r>
                      <a:rPr lang="en-US" altLang="zh-CN" sz="2400" b="0" i="1" smtClean="0">
                        <a:latin typeface="Cambria Math" panose="02040503050406030204" pitchFamily="18" charset="0"/>
                      </a:rPr>
                      <m:t>)</m:t>
                    </m:r>
                  </m:oMath>
                </a14:m>
                <a:endParaRPr lang="zh-CN" altLang="en-US" sz="2400" dirty="0"/>
              </a:p>
            </p:txBody>
          </p:sp>
        </mc:Choice>
        <mc:Fallback xmlns="">
          <p:sp>
            <p:nvSpPr>
              <p:cNvPr id="4" name="文本框 3">
                <a:extLst>
                  <a:ext uri="{FF2B5EF4-FFF2-40B4-BE49-F238E27FC236}">
                    <a16:creationId xmlns:a16="http://schemas.microsoft.com/office/drawing/2014/main" id="{C64603B2-0A44-42DF-8FE5-EA79CA58F439}"/>
                  </a:ext>
                </a:extLst>
              </p:cNvPr>
              <p:cNvSpPr txBox="1">
                <a:spLocks noRot="1" noChangeAspect="1" noMove="1" noResize="1" noEditPoints="1" noAdjustHandles="1" noChangeArrowheads="1" noChangeShapeType="1" noTextEdit="1"/>
              </p:cNvSpPr>
              <p:nvPr/>
            </p:nvSpPr>
            <p:spPr>
              <a:xfrm>
                <a:off x="1010652" y="1395662"/>
                <a:ext cx="6424900" cy="491417"/>
              </a:xfrm>
              <a:prstGeom prst="rect">
                <a:avLst/>
              </a:prstGeom>
              <a:blipFill>
                <a:blip r:embed="rId3"/>
                <a:stretch>
                  <a:fillRect l="-1518" t="-8642" b="-23457"/>
                </a:stretch>
              </a:blipFill>
            </p:spPr>
            <p:txBody>
              <a:bodyPr/>
              <a:lstStyle/>
              <a:p>
                <a:r>
                  <a:rPr lang="zh-CN" altLang="en-US">
                    <a:noFill/>
                  </a:rPr>
                  <a:t> </a:t>
                </a:r>
              </a:p>
            </p:txBody>
          </p:sp>
        </mc:Fallback>
      </mc:AlternateContent>
      <p:pic>
        <p:nvPicPr>
          <p:cNvPr id="5" name="Picture 4">
            <a:extLst>
              <a:ext uri="{FF2B5EF4-FFF2-40B4-BE49-F238E27FC236}">
                <a16:creationId xmlns:a16="http://schemas.microsoft.com/office/drawing/2014/main" id="{7DC0FDDB-DCCB-4CDB-9B5E-480F29AC386B}"/>
              </a:ext>
            </a:extLst>
          </p:cNvPr>
          <p:cNvPicPr>
            <a:picLocks noChangeAspect="1" noChangeArrowheads="1"/>
          </p:cNvPicPr>
          <p:nvPr/>
        </p:nvPicPr>
        <p:blipFill>
          <a:blip r:embed="rId4"/>
          <a:srcRect l="5356"/>
          <a:stretch>
            <a:fillRect/>
          </a:stretch>
        </p:blipFill>
        <p:spPr bwMode="auto">
          <a:xfrm>
            <a:off x="2128495" y="2371316"/>
            <a:ext cx="3786218" cy="685800"/>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0791FA6-C9E3-4800-B6AE-1EA9FB391805}"/>
                  </a:ext>
                </a:extLst>
              </p:cNvPr>
              <p:cNvSpPr txBox="1"/>
              <p:nvPr/>
            </p:nvSpPr>
            <p:spPr>
              <a:xfrm>
                <a:off x="1405288" y="3429000"/>
                <a:ext cx="5743688" cy="369332"/>
              </a:xfrm>
              <a:prstGeom prst="rect">
                <a:avLst/>
              </a:prstGeom>
              <a:noFill/>
            </p:spPr>
            <p:txBody>
              <a:bodyPr wrap="none" rtlCol="0">
                <a:spAutoFit/>
              </a:bodyPr>
              <a:lstStyle/>
              <a:p>
                <a:r>
                  <a:rPr lang="zh-CN" altLang="en-US" dirty="0"/>
                  <a:t>利用上式，从实验数据</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b="0" i="1" smtClean="0">
                            <a:latin typeface="Cambria Math" panose="02040503050406030204" pitchFamily="18" charset="0"/>
                          </a:rPr>
                          <m:t>𝑚𝑑</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𝑝</m:t>
                    </m:r>
                    <m:r>
                      <a:rPr lang="en-US" altLang="zh-CN" b="0" i="1" smtClean="0">
                        <a:latin typeface="Cambria Math" panose="02040503050406030204" pitchFamily="18" charset="0"/>
                      </a:rPr>
                      <m:t>)</m:t>
                    </m:r>
                  </m:oMath>
                </a14:m>
                <a:r>
                  <a:rPr lang="zh-CN" altLang="en-US" dirty="0"/>
                  <a:t>反推出相互作用</a:t>
                </a:r>
                <a14:m>
                  <m:oMath xmlns:m="http://schemas.openxmlformats.org/officeDocument/2006/math">
                    <m:r>
                      <a:rPr lang="en-US" altLang="zh-CN" b="0" i="1" smtClean="0">
                        <a:latin typeface="Cambria Math" panose="02040503050406030204" pitchFamily="18" charset="0"/>
                      </a:rPr>
                      <m:t>𝑣</m:t>
                    </m:r>
                    <m:r>
                      <a:rPr lang="en-US" altLang="zh-CN" b="0" i="1" smtClean="0">
                        <a:latin typeface="Cambria Math" panose="02040503050406030204" pitchFamily="18" charset="0"/>
                      </a:rPr>
                      <m:t>(</m:t>
                    </m:r>
                    <m:r>
                      <a:rPr lang="en-US" altLang="zh-CN" b="0" i="1" smtClean="0">
                        <a:latin typeface="Cambria Math" panose="02040503050406030204" pitchFamily="18" charset="0"/>
                      </a:rPr>
                      <m:t>𝑝</m:t>
                    </m:r>
                    <m:r>
                      <a:rPr lang="en-US" altLang="zh-CN" b="0" i="1" smtClean="0">
                        <a:latin typeface="Cambria Math" panose="02040503050406030204" pitchFamily="18" charset="0"/>
                      </a:rPr>
                      <m:t>−</m:t>
                    </m:r>
                    <m:r>
                      <a:rPr lang="en-US" altLang="zh-CN" b="0" i="1" smtClean="0">
                        <a:latin typeface="Cambria Math" panose="02040503050406030204" pitchFamily="18" charset="0"/>
                      </a:rPr>
                      <m:t>𝑝</m:t>
                    </m:r>
                    <m:r>
                      <a:rPr lang="en-US" altLang="zh-CN" b="0" i="1" smtClean="0">
                        <a:latin typeface="Cambria Math" panose="02040503050406030204" pitchFamily="18" charset="0"/>
                      </a:rPr>
                      <m:t>′)</m:t>
                    </m:r>
                  </m:oMath>
                </a14:m>
                <a:endParaRPr lang="zh-CN" altLang="en-US" dirty="0"/>
              </a:p>
            </p:txBody>
          </p:sp>
        </mc:Choice>
        <mc:Fallback xmlns="">
          <p:sp>
            <p:nvSpPr>
              <p:cNvPr id="6" name="文本框 5">
                <a:extLst>
                  <a:ext uri="{FF2B5EF4-FFF2-40B4-BE49-F238E27FC236}">
                    <a16:creationId xmlns:a16="http://schemas.microsoft.com/office/drawing/2014/main" id="{F0791FA6-C9E3-4800-B6AE-1EA9FB391805}"/>
                  </a:ext>
                </a:extLst>
              </p:cNvPr>
              <p:cNvSpPr txBox="1">
                <a:spLocks noRot="1" noChangeAspect="1" noMove="1" noResize="1" noEditPoints="1" noAdjustHandles="1" noChangeArrowheads="1" noChangeShapeType="1" noTextEdit="1"/>
              </p:cNvSpPr>
              <p:nvPr/>
            </p:nvSpPr>
            <p:spPr>
              <a:xfrm>
                <a:off x="1405288" y="3429000"/>
                <a:ext cx="5743688" cy="369332"/>
              </a:xfrm>
              <a:prstGeom prst="rect">
                <a:avLst/>
              </a:prstGeom>
              <a:blipFill>
                <a:blip r:embed="rId5"/>
                <a:stretch>
                  <a:fillRect l="-955" t="-1000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53D06F7-CA62-4850-B474-53450E3464BB}"/>
                  </a:ext>
                </a:extLst>
              </p:cNvPr>
              <p:cNvSpPr txBox="1"/>
              <p:nvPr/>
            </p:nvSpPr>
            <p:spPr>
              <a:xfrm>
                <a:off x="1064682" y="4170216"/>
                <a:ext cx="6424900" cy="491417"/>
              </a:xfrm>
              <a:prstGeom prst="rect">
                <a:avLst/>
              </a:prstGeom>
              <a:noFill/>
            </p:spPr>
            <p:txBody>
              <a:bodyPr wrap="none" rtlCol="0">
                <a:spAutoFit/>
              </a:bodyPr>
              <a:lstStyle/>
              <a:p>
                <a:r>
                  <a:rPr lang="en-US" altLang="zh-CN" sz="2400" dirty="0"/>
                  <a:t>2</a:t>
                </a:r>
                <a:r>
                  <a:rPr lang="zh-CN" altLang="en-US" sz="2400" dirty="0"/>
                  <a:t>， 利用相互作用</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𝑚𝑑</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𝑗</m:t>
                        </m:r>
                      </m:sub>
                    </m:sSub>
                    <m:r>
                      <a:rPr lang="en-US" altLang="zh-CN" sz="2400" b="0" i="1" smtClean="0">
                        <a:latin typeface="Cambria Math" panose="02040503050406030204" pitchFamily="18" charset="0"/>
                      </a:rPr>
                      <m:t>)</m:t>
                    </m:r>
                  </m:oMath>
                </a14:m>
                <a:r>
                  <a:rPr lang="zh-CN" altLang="en-US" sz="2400" dirty="0"/>
                  <a:t>求出相应的势能</a:t>
                </a:r>
              </a:p>
            </p:txBody>
          </p:sp>
        </mc:Choice>
        <mc:Fallback xmlns="">
          <p:sp>
            <p:nvSpPr>
              <p:cNvPr id="7" name="文本框 6">
                <a:extLst>
                  <a:ext uri="{FF2B5EF4-FFF2-40B4-BE49-F238E27FC236}">
                    <a16:creationId xmlns:a16="http://schemas.microsoft.com/office/drawing/2014/main" id="{753D06F7-CA62-4850-B474-53450E3464BB}"/>
                  </a:ext>
                </a:extLst>
              </p:cNvPr>
              <p:cNvSpPr txBox="1">
                <a:spLocks noRot="1" noChangeAspect="1" noMove="1" noResize="1" noEditPoints="1" noAdjustHandles="1" noChangeArrowheads="1" noChangeShapeType="1" noTextEdit="1"/>
              </p:cNvSpPr>
              <p:nvPr/>
            </p:nvSpPr>
            <p:spPr>
              <a:xfrm>
                <a:off x="1064682" y="4170216"/>
                <a:ext cx="6424900" cy="491417"/>
              </a:xfrm>
              <a:prstGeom prst="rect">
                <a:avLst/>
              </a:prstGeom>
              <a:blipFill>
                <a:blip r:embed="rId6"/>
                <a:stretch>
                  <a:fillRect l="-1518" t="-8642" r="-380" b="-23457"/>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5E61371B-BCFB-4F84-AC22-A06F9BB2E59C}"/>
              </a:ext>
            </a:extLst>
          </p:cNvPr>
          <p:cNvPicPr>
            <a:picLocks noChangeAspect="1"/>
          </p:cNvPicPr>
          <p:nvPr/>
        </p:nvPicPr>
        <p:blipFill rotWithShape="1">
          <a:blip r:embed="rId7"/>
          <a:srcRect l="17380" r="24751" b="87058"/>
          <a:stretch/>
        </p:blipFill>
        <p:spPr>
          <a:xfrm>
            <a:off x="2733573" y="4907375"/>
            <a:ext cx="3883235" cy="795422"/>
          </a:xfrm>
          <a:prstGeom prst="rect">
            <a:avLst/>
          </a:prstGeom>
        </p:spPr>
      </p:pic>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2C85D6C5-C566-47B2-8094-DADC1FF883EA}"/>
                  </a:ext>
                </a:extLst>
              </p:cNvPr>
              <p:cNvSpPr txBox="1"/>
              <p:nvPr/>
            </p:nvSpPr>
            <p:spPr>
              <a:xfrm>
                <a:off x="1665171" y="5900539"/>
                <a:ext cx="6468117" cy="369332"/>
              </a:xfrm>
              <a:prstGeom prst="rect">
                <a:avLst/>
              </a:prstGeom>
              <a:noFill/>
            </p:spPr>
            <p:txBody>
              <a:bodyPr wrap="none" rtlCol="0">
                <a:spAutoFit/>
              </a:bodyPr>
              <a:lstStyle/>
              <a:p>
                <a:r>
                  <a:rPr lang="zh-CN" altLang="en-US" dirty="0">
                    <a:solidFill>
                      <a:srgbClr val="7030A0"/>
                    </a:solidFill>
                  </a:rPr>
                  <a:t>注意：在</a:t>
                </a:r>
                <a:r>
                  <a:rPr lang="en-US" altLang="zh-CN" dirty="0">
                    <a:solidFill>
                      <a:srgbClr val="7030A0"/>
                    </a:solidFill>
                  </a:rPr>
                  <a:t>QMD</a:t>
                </a:r>
                <a:r>
                  <a:rPr lang="zh-CN" altLang="en-US" dirty="0">
                    <a:solidFill>
                      <a:srgbClr val="7030A0"/>
                    </a:solidFill>
                  </a:rPr>
                  <a:t>模型要采用</a:t>
                </a:r>
                <a:r>
                  <a:rPr lang="en-US" altLang="zh-CN" dirty="0">
                    <a:solidFill>
                      <a:srgbClr val="7030A0"/>
                    </a:solidFill>
                  </a:rPr>
                  <a:t>QMD</a:t>
                </a:r>
                <a:r>
                  <a:rPr lang="zh-CN" altLang="en-US" dirty="0">
                    <a:solidFill>
                      <a:srgbClr val="7030A0"/>
                    </a:solidFill>
                  </a:rPr>
                  <a:t>相应的</a:t>
                </a:r>
                <a14:m>
                  <m:oMath xmlns:m="http://schemas.openxmlformats.org/officeDocument/2006/math">
                    <m:sSub>
                      <m:sSubPr>
                        <m:ctrlPr>
                          <a:rPr lang="en-US" altLang="zh-CN" b="0" i="1" smtClean="0">
                            <a:solidFill>
                              <a:srgbClr val="7030A0"/>
                            </a:solidFill>
                            <a:latin typeface="Cambria Math" panose="02040503050406030204" pitchFamily="18" charset="0"/>
                          </a:rPr>
                        </m:ctrlPr>
                      </m:sSubPr>
                      <m:e>
                        <m:r>
                          <a:rPr lang="en-US" altLang="zh-CN" b="0" i="1" smtClean="0">
                            <a:solidFill>
                              <a:srgbClr val="7030A0"/>
                            </a:solidFill>
                            <a:latin typeface="Cambria Math" panose="02040503050406030204" pitchFamily="18" charset="0"/>
                          </a:rPr>
                          <m:t>𝑓</m:t>
                        </m:r>
                      </m:e>
                      <m:sub>
                        <m:r>
                          <a:rPr lang="en-US" altLang="zh-CN" b="0" i="1" smtClean="0">
                            <a:solidFill>
                              <a:srgbClr val="7030A0"/>
                            </a:solidFill>
                            <a:latin typeface="Cambria Math" panose="02040503050406030204" pitchFamily="18" charset="0"/>
                          </a:rPr>
                          <m:t>𝑖</m:t>
                        </m:r>
                      </m:sub>
                    </m:sSub>
                    <m:r>
                      <a:rPr lang="en-US" altLang="zh-CN" b="0" i="1" smtClean="0">
                        <a:solidFill>
                          <a:srgbClr val="7030A0"/>
                        </a:solidFill>
                        <a:latin typeface="Cambria Math" panose="02040503050406030204" pitchFamily="18" charset="0"/>
                      </a:rPr>
                      <m:t>(</m:t>
                    </m:r>
                    <m:sSub>
                      <m:sSubPr>
                        <m:ctrlPr>
                          <a:rPr lang="en-US" altLang="zh-CN" b="0" i="1" smtClean="0">
                            <a:solidFill>
                              <a:srgbClr val="7030A0"/>
                            </a:solidFill>
                            <a:latin typeface="Cambria Math" panose="02040503050406030204" pitchFamily="18" charset="0"/>
                          </a:rPr>
                        </m:ctrlPr>
                      </m:sSubPr>
                      <m:e>
                        <m:r>
                          <a:rPr lang="en-US" altLang="zh-CN" b="0" i="1" smtClean="0">
                            <a:solidFill>
                              <a:srgbClr val="7030A0"/>
                            </a:solidFill>
                            <a:latin typeface="Cambria Math" panose="02040503050406030204" pitchFamily="18" charset="0"/>
                          </a:rPr>
                          <m:t>𝑟</m:t>
                        </m:r>
                      </m:e>
                      <m:sub>
                        <m:r>
                          <a:rPr lang="en-US" altLang="zh-CN" b="0" i="1" smtClean="0">
                            <a:solidFill>
                              <a:srgbClr val="7030A0"/>
                            </a:solidFill>
                            <a:latin typeface="Cambria Math" panose="02040503050406030204" pitchFamily="18" charset="0"/>
                          </a:rPr>
                          <m:t>𝑖</m:t>
                        </m:r>
                      </m:sub>
                    </m:sSub>
                    <m:r>
                      <a:rPr lang="en-US" altLang="zh-CN" b="0" i="1" smtClean="0">
                        <a:solidFill>
                          <a:srgbClr val="7030A0"/>
                        </a:solidFill>
                        <a:latin typeface="Cambria Math" panose="02040503050406030204" pitchFamily="18" charset="0"/>
                      </a:rPr>
                      <m:t>,</m:t>
                    </m:r>
                    <m:sSub>
                      <m:sSubPr>
                        <m:ctrlPr>
                          <a:rPr lang="en-US" altLang="zh-CN" b="0" i="1" smtClean="0">
                            <a:solidFill>
                              <a:srgbClr val="7030A0"/>
                            </a:solidFill>
                            <a:latin typeface="Cambria Math" panose="02040503050406030204" pitchFamily="18" charset="0"/>
                          </a:rPr>
                        </m:ctrlPr>
                      </m:sSubPr>
                      <m:e>
                        <m:r>
                          <a:rPr lang="en-US" altLang="zh-CN" b="0" i="1" smtClean="0">
                            <a:solidFill>
                              <a:srgbClr val="7030A0"/>
                            </a:solidFill>
                            <a:latin typeface="Cambria Math" panose="02040503050406030204" pitchFamily="18" charset="0"/>
                          </a:rPr>
                          <m:t>𝑝</m:t>
                        </m:r>
                      </m:e>
                      <m:sub>
                        <m:r>
                          <a:rPr lang="en-US" altLang="zh-CN" b="0" i="1" smtClean="0">
                            <a:solidFill>
                              <a:srgbClr val="7030A0"/>
                            </a:solidFill>
                            <a:latin typeface="Cambria Math" panose="02040503050406030204" pitchFamily="18" charset="0"/>
                          </a:rPr>
                          <m:t>𝑖</m:t>
                        </m:r>
                      </m:sub>
                    </m:sSub>
                    <m:r>
                      <a:rPr lang="en-US" altLang="zh-CN" b="0" i="1" smtClean="0">
                        <a:solidFill>
                          <a:srgbClr val="7030A0"/>
                        </a:solidFill>
                        <a:latin typeface="Cambria Math" panose="02040503050406030204" pitchFamily="18" charset="0"/>
                      </a:rPr>
                      <m:t>)</m:t>
                    </m:r>
                    <m:r>
                      <a:rPr lang="zh-CN" altLang="en-US" i="1">
                        <a:solidFill>
                          <a:srgbClr val="7030A0"/>
                        </a:solidFill>
                        <a:latin typeface="Cambria Math" panose="02040503050406030204" pitchFamily="18" charset="0"/>
                      </a:rPr>
                      <m:t>，</m:t>
                    </m:r>
                  </m:oMath>
                </a14:m>
                <a:r>
                  <a:rPr lang="zh-CN" altLang="en-US" dirty="0">
                    <a:solidFill>
                      <a:srgbClr val="7030A0"/>
                    </a:solidFill>
                  </a:rPr>
                  <a:t>需要数值求解</a:t>
                </a:r>
              </a:p>
            </p:txBody>
          </p:sp>
        </mc:Choice>
        <mc:Fallback>
          <p:sp>
            <p:nvSpPr>
              <p:cNvPr id="9" name="文本框 8">
                <a:extLst>
                  <a:ext uri="{FF2B5EF4-FFF2-40B4-BE49-F238E27FC236}">
                    <a16:creationId xmlns:a16="http://schemas.microsoft.com/office/drawing/2014/main" id="{2C85D6C5-C566-47B2-8094-DADC1FF883EA}"/>
                  </a:ext>
                </a:extLst>
              </p:cNvPr>
              <p:cNvSpPr txBox="1">
                <a:spLocks noRot="1" noChangeAspect="1" noMove="1" noResize="1" noEditPoints="1" noAdjustHandles="1" noChangeArrowheads="1" noChangeShapeType="1" noTextEdit="1"/>
              </p:cNvSpPr>
              <p:nvPr/>
            </p:nvSpPr>
            <p:spPr>
              <a:xfrm>
                <a:off x="1665171" y="5900539"/>
                <a:ext cx="6468117" cy="369332"/>
              </a:xfrm>
              <a:prstGeom prst="rect">
                <a:avLst/>
              </a:prstGeom>
              <a:blipFill>
                <a:blip r:embed="rId8"/>
                <a:stretch>
                  <a:fillRect l="-754" t="-9836"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04527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C3D1A578-0D34-4CEA-B12E-3425E647C1B1}"/>
              </a:ext>
            </a:extLst>
          </p:cNvPr>
          <p:cNvSpPr txBox="1"/>
          <p:nvPr/>
        </p:nvSpPr>
        <p:spPr>
          <a:xfrm>
            <a:off x="197478" y="118015"/>
            <a:ext cx="10709382" cy="1384995"/>
          </a:xfrm>
          <a:prstGeom prst="rect">
            <a:avLst/>
          </a:prstGeom>
          <a:noFill/>
        </p:spPr>
        <p:txBody>
          <a:bodyPr wrap="square" rtlCol="0">
            <a:spAutoFit/>
          </a:bodyPr>
          <a:lstStyle/>
          <a:p>
            <a:r>
              <a:rPr lang="en-US" altLang="zh-CN" sz="2800" dirty="0">
                <a:solidFill>
                  <a:srgbClr val="FF0000"/>
                </a:solidFill>
              </a:rPr>
              <a:t>3</a:t>
            </a:r>
            <a:r>
              <a:rPr lang="zh-CN" altLang="en-US" sz="2800" dirty="0">
                <a:solidFill>
                  <a:srgbClr val="FF0000"/>
                </a:solidFill>
              </a:rPr>
              <a:t>，碰撞部分（截面、衰变宽度、</a:t>
            </a:r>
            <a:r>
              <a:rPr lang="en-US" altLang="zh-CN" sz="2800" dirty="0">
                <a:solidFill>
                  <a:srgbClr val="FF0000"/>
                </a:solidFill>
              </a:rPr>
              <a:t>Monte-Carlo</a:t>
            </a:r>
            <a:r>
              <a:rPr lang="zh-CN" altLang="en-US" sz="2800" dirty="0">
                <a:solidFill>
                  <a:srgbClr val="FF0000"/>
                </a:solidFill>
              </a:rPr>
              <a:t>抽样等知识）：</a:t>
            </a:r>
            <a:endParaRPr lang="en-US" altLang="zh-CN" sz="2800" dirty="0">
              <a:solidFill>
                <a:srgbClr val="FF0000"/>
              </a:solidFill>
            </a:endParaRPr>
          </a:p>
          <a:p>
            <a:endParaRPr lang="en-US" altLang="zh-CN" sz="2800" dirty="0">
              <a:solidFill>
                <a:srgbClr val="FF0000"/>
              </a:solidFill>
            </a:endParaRPr>
          </a:p>
          <a:p>
            <a:r>
              <a:rPr lang="en-US" altLang="zh-CN" sz="2800" dirty="0"/>
              <a:t>1</a:t>
            </a:r>
            <a:r>
              <a:rPr lang="zh-CN" altLang="en-US" sz="2800" dirty="0"/>
              <a:t>）粒子</a:t>
            </a:r>
            <a:r>
              <a:rPr lang="en-US" altLang="zh-CN" sz="2800" dirty="0"/>
              <a:t>-</a:t>
            </a:r>
            <a:r>
              <a:rPr lang="zh-CN" altLang="en-US" sz="2800" dirty="0"/>
              <a:t>粒子碰撞截面</a:t>
            </a:r>
            <a:endParaRPr lang="en-US" altLang="zh-CN" sz="2800" dirty="0"/>
          </a:p>
        </p:txBody>
      </p:sp>
      <p:sp>
        <p:nvSpPr>
          <p:cNvPr id="11" name="文本框 10">
            <a:extLst>
              <a:ext uri="{FF2B5EF4-FFF2-40B4-BE49-F238E27FC236}">
                <a16:creationId xmlns:a16="http://schemas.microsoft.com/office/drawing/2014/main" id="{E65BB3FF-0D4D-46B2-A87F-0D76F0ECEC2B}"/>
              </a:ext>
            </a:extLst>
          </p:cNvPr>
          <p:cNvSpPr txBox="1"/>
          <p:nvPr/>
        </p:nvSpPr>
        <p:spPr>
          <a:xfrm>
            <a:off x="847023" y="2079057"/>
            <a:ext cx="2266967" cy="584775"/>
          </a:xfrm>
          <a:prstGeom prst="rect">
            <a:avLst/>
          </a:prstGeom>
          <a:noFill/>
        </p:spPr>
        <p:txBody>
          <a:bodyPr wrap="none" rtlCol="0">
            <a:spAutoFit/>
          </a:bodyPr>
          <a:lstStyle/>
          <a:p>
            <a:r>
              <a:rPr lang="en-US" altLang="zh-CN" sz="3200" dirty="0"/>
              <a:t>A: </a:t>
            </a:r>
            <a:r>
              <a:rPr lang="zh-CN" altLang="en-US" sz="3200" dirty="0"/>
              <a:t>实验数据</a:t>
            </a:r>
          </a:p>
        </p:txBody>
      </p:sp>
      <p:pic>
        <p:nvPicPr>
          <p:cNvPr id="14" name="图片 13">
            <a:extLst>
              <a:ext uri="{FF2B5EF4-FFF2-40B4-BE49-F238E27FC236}">
                <a16:creationId xmlns:a16="http://schemas.microsoft.com/office/drawing/2014/main" id="{35DD8EA3-D48D-46CD-8435-A560BD7C5799}"/>
              </a:ext>
            </a:extLst>
          </p:cNvPr>
          <p:cNvPicPr>
            <a:picLocks noChangeAspect="1"/>
          </p:cNvPicPr>
          <p:nvPr/>
        </p:nvPicPr>
        <p:blipFill>
          <a:blip r:embed="rId2"/>
          <a:stretch>
            <a:fillRect/>
          </a:stretch>
        </p:blipFill>
        <p:spPr>
          <a:xfrm>
            <a:off x="7990348" y="555609"/>
            <a:ext cx="3136456" cy="2352343"/>
          </a:xfrm>
          <a:prstGeom prst="rect">
            <a:avLst/>
          </a:prstGeom>
        </p:spPr>
      </p:pic>
      <p:sp>
        <p:nvSpPr>
          <p:cNvPr id="15" name="文本框 14">
            <a:extLst>
              <a:ext uri="{FF2B5EF4-FFF2-40B4-BE49-F238E27FC236}">
                <a16:creationId xmlns:a16="http://schemas.microsoft.com/office/drawing/2014/main" id="{3A7B3AA9-0AC5-4F4A-980C-EDEED42D9091}"/>
              </a:ext>
            </a:extLst>
          </p:cNvPr>
          <p:cNvSpPr txBox="1"/>
          <p:nvPr/>
        </p:nvSpPr>
        <p:spPr>
          <a:xfrm>
            <a:off x="9207704" y="960512"/>
            <a:ext cx="1699156" cy="369332"/>
          </a:xfrm>
          <a:prstGeom prst="rect">
            <a:avLst/>
          </a:prstGeom>
          <a:noFill/>
        </p:spPr>
        <p:txBody>
          <a:bodyPr wrap="square" rtlCol="0">
            <a:spAutoFit/>
          </a:bodyPr>
          <a:lstStyle/>
          <a:p>
            <a:r>
              <a:rPr lang="en-US" altLang="zh-CN" dirty="0" err="1"/>
              <a:t>Cugnon</a:t>
            </a:r>
            <a:r>
              <a:rPr lang="en-US" altLang="zh-CN" dirty="0"/>
              <a:t> NIMB</a:t>
            </a:r>
            <a:endParaRPr lang="zh-CN" altLang="en-US" dirty="0"/>
          </a:p>
        </p:txBody>
      </p:sp>
      <p:pic>
        <p:nvPicPr>
          <p:cNvPr id="17" name="图片 16">
            <a:extLst>
              <a:ext uri="{FF2B5EF4-FFF2-40B4-BE49-F238E27FC236}">
                <a16:creationId xmlns:a16="http://schemas.microsoft.com/office/drawing/2014/main" id="{9F72223B-BB21-4EBC-9EA8-045F230E60AD}"/>
              </a:ext>
            </a:extLst>
          </p:cNvPr>
          <p:cNvPicPr>
            <a:picLocks noChangeAspect="1"/>
          </p:cNvPicPr>
          <p:nvPr/>
        </p:nvPicPr>
        <p:blipFill>
          <a:blip r:embed="rId3"/>
          <a:stretch>
            <a:fillRect/>
          </a:stretch>
        </p:blipFill>
        <p:spPr>
          <a:xfrm>
            <a:off x="411369" y="2995108"/>
            <a:ext cx="6932708" cy="3052379"/>
          </a:xfrm>
          <a:prstGeom prst="rect">
            <a:avLst/>
          </a:prstGeom>
        </p:spPr>
      </p:pic>
      <p:sp>
        <p:nvSpPr>
          <p:cNvPr id="18" name="文本框 17">
            <a:extLst>
              <a:ext uri="{FF2B5EF4-FFF2-40B4-BE49-F238E27FC236}">
                <a16:creationId xmlns:a16="http://schemas.microsoft.com/office/drawing/2014/main" id="{0C47841F-32D6-44B1-A694-A7154598C8AC}"/>
              </a:ext>
            </a:extLst>
          </p:cNvPr>
          <p:cNvSpPr txBox="1"/>
          <p:nvPr/>
        </p:nvSpPr>
        <p:spPr>
          <a:xfrm>
            <a:off x="2906829" y="6198669"/>
            <a:ext cx="1733551" cy="369332"/>
          </a:xfrm>
          <a:prstGeom prst="rect">
            <a:avLst/>
          </a:prstGeom>
          <a:noFill/>
        </p:spPr>
        <p:txBody>
          <a:bodyPr wrap="none" rtlCol="0">
            <a:spAutoFit/>
          </a:bodyPr>
          <a:lstStyle/>
          <a:p>
            <a:r>
              <a:rPr lang="en-US" altLang="zh-CN" dirty="0"/>
              <a:t>Bass et al., PPNP</a:t>
            </a:r>
            <a:endParaRPr lang="zh-CN" altLang="en-US" dirty="0"/>
          </a:p>
        </p:txBody>
      </p:sp>
      <p:pic>
        <p:nvPicPr>
          <p:cNvPr id="20" name="图片 19">
            <a:extLst>
              <a:ext uri="{FF2B5EF4-FFF2-40B4-BE49-F238E27FC236}">
                <a16:creationId xmlns:a16="http://schemas.microsoft.com/office/drawing/2014/main" id="{E7C0EDC2-CF17-4390-9A19-83AE674B0F71}"/>
              </a:ext>
            </a:extLst>
          </p:cNvPr>
          <p:cNvPicPr>
            <a:picLocks noChangeAspect="1"/>
          </p:cNvPicPr>
          <p:nvPr/>
        </p:nvPicPr>
        <p:blipFill>
          <a:blip r:embed="rId4"/>
          <a:stretch>
            <a:fillRect/>
          </a:stretch>
        </p:blipFill>
        <p:spPr>
          <a:xfrm>
            <a:off x="7980723" y="2975892"/>
            <a:ext cx="3565003" cy="3078866"/>
          </a:xfrm>
          <a:prstGeom prst="rect">
            <a:avLst/>
          </a:prstGeom>
        </p:spPr>
      </p:pic>
    </p:spTree>
    <p:extLst>
      <p:ext uri="{BB962C8B-B14F-4D97-AF65-F5344CB8AC3E}">
        <p14:creationId xmlns:p14="http://schemas.microsoft.com/office/powerpoint/2010/main" val="1479034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F892513-29EB-4456-9459-4C5B83C6EF48}"/>
              </a:ext>
            </a:extLst>
          </p:cNvPr>
          <p:cNvSpPr txBox="1"/>
          <p:nvPr/>
        </p:nvSpPr>
        <p:spPr>
          <a:xfrm>
            <a:off x="365760" y="123318"/>
            <a:ext cx="11020926" cy="584775"/>
          </a:xfrm>
          <a:prstGeom prst="rect">
            <a:avLst/>
          </a:prstGeom>
          <a:noFill/>
        </p:spPr>
        <p:txBody>
          <a:bodyPr wrap="square" rtlCol="0">
            <a:spAutoFit/>
          </a:bodyPr>
          <a:lstStyle/>
          <a:p>
            <a:r>
              <a:rPr lang="en-US" altLang="zh-CN" sz="3200" dirty="0"/>
              <a:t>B: </a:t>
            </a:r>
            <a:r>
              <a:rPr lang="zh-CN" altLang="en-US" sz="3200" dirty="0"/>
              <a:t>理论计算 （</a:t>
            </a:r>
            <a:r>
              <a:rPr lang="en-US" altLang="zh-CN" sz="3200" dirty="0"/>
              <a:t>RBUU, OBEM, ……</a:t>
            </a:r>
            <a:r>
              <a:rPr lang="zh-CN" altLang="en-US" sz="3200" dirty="0"/>
              <a:t>：</a:t>
            </a:r>
            <a:r>
              <a:rPr lang="zh-CN" altLang="en-US" sz="3200" dirty="0">
                <a:solidFill>
                  <a:srgbClr val="FF0000"/>
                </a:solidFill>
              </a:rPr>
              <a:t>需要量子场论的知识</a:t>
            </a:r>
            <a:r>
              <a:rPr lang="zh-CN" altLang="en-US" sz="3200" dirty="0"/>
              <a:t>）</a:t>
            </a:r>
          </a:p>
        </p:txBody>
      </p:sp>
      <p:pic>
        <p:nvPicPr>
          <p:cNvPr id="4" name="图片 3">
            <a:extLst>
              <a:ext uri="{FF2B5EF4-FFF2-40B4-BE49-F238E27FC236}">
                <a16:creationId xmlns:a16="http://schemas.microsoft.com/office/drawing/2014/main" id="{515F29F4-5D51-4256-BFC1-02609C0A2151}"/>
              </a:ext>
            </a:extLst>
          </p:cNvPr>
          <p:cNvPicPr>
            <a:picLocks noChangeAspect="1"/>
          </p:cNvPicPr>
          <p:nvPr/>
        </p:nvPicPr>
        <p:blipFill>
          <a:blip r:embed="rId2"/>
          <a:stretch>
            <a:fillRect/>
          </a:stretch>
        </p:blipFill>
        <p:spPr>
          <a:xfrm>
            <a:off x="3268282" y="1133140"/>
            <a:ext cx="6741906" cy="1694687"/>
          </a:xfrm>
          <a:prstGeom prst="rect">
            <a:avLst/>
          </a:prstGeom>
        </p:spPr>
      </p:pic>
      <p:pic>
        <p:nvPicPr>
          <p:cNvPr id="6" name="图片 5">
            <a:extLst>
              <a:ext uri="{FF2B5EF4-FFF2-40B4-BE49-F238E27FC236}">
                <a16:creationId xmlns:a16="http://schemas.microsoft.com/office/drawing/2014/main" id="{0093245B-1A4D-4278-8000-12F3A050FE0B}"/>
              </a:ext>
            </a:extLst>
          </p:cNvPr>
          <p:cNvPicPr>
            <a:picLocks noChangeAspect="1"/>
          </p:cNvPicPr>
          <p:nvPr/>
        </p:nvPicPr>
        <p:blipFill>
          <a:blip r:embed="rId3"/>
          <a:stretch>
            <a:fillRect/>
          </a:stretch>
        </p:blipFill>
        <p:spPr>
          <a:xfrm>
            <a:off x="675906" y="3167316"/>
            <a:ext cx="4314691" cy="614343"/>
          </a:xfrm>
          <a:prstGeom prst="rect">
            <a:avLst/>
          </a:prstGeom>
          <a:ln>
            <a:solidFill>
              <a:srgbClr val="FF0000"/>
            </a:solidFill>
          </a:ln>
        </p:spPr>
      </p:pic>
      <p:pic>
        <p:nvPicPr>
          <p:cNvPr id="8" name="图片 7">
            <a:extLst>
              <a:ext uri="{FF2B5EF4-FFF2-40B4-BE49-F238E27FC236}">
                <a16:creationId xmlns:a16="http://schemas.microsoft.com/office/drawing/2014/main" id="{2A061ABE-E4A8-4E6B-BD3B-5B5158A48510}"/>
              </a:ext>
            </a:extLst>
          </p:cNvPr>
          <p:cNvPicPr>
            <a:picLocks noChangeAspect="1"/>
          </p:cNvPicPr>
          <p:nvPr/>
        </p:nvPicPr>
        <p:blipFill>
          <a:blip r:embed="rId4"/>
          <a:stretch>
            <a:fillRect/>
          </a:stretch>
        </p:blipFill>
        <p:spPr>
          <a:xfrm>
            <a:off x="5745671" y="3081758"/>
            <a:ext cx="5231757" cy="734992"/>
          </a:xfrm>
          <a:prstGeom prst="rect">
            <a:avLst/>
          </a:prstGeom>
          <a:ln>
            <a:solidFill>
              <a:srgbClr val="FF0000"/>
            </a:solidFill>
          </a:ln>
        </p:spPr>
      </p:pic>
      <p:sp>
        <p:nvSpPr>
          <p:cNvPr id="9" name="等号 8">
            <a:extLst>
              <a:ext uri="{FF2B5EF4-FFF2-40B4-BE49-F238E27FC236}">
                <a16:creationId xmlns:a16="http://schemas.microsoft.com/office/drawing/2014/main" id="{E73B0167-E6A0-40B8-917F-20ABD20869B6}"/>
              </a:ext>
            </a:extLst>
          </p:cNvPr>
          <p:cNvSpPr/>
          <p:nvPr/>
        </p:nvSpPr>
        <p:spPr>
          <a:xfrm>
            <a:off x="5057363" y="3329138"/>
            <a:ext cx="548640" cy="19972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1" name="图片 10">
            <a:extLst>
              <a:ext uri="{FF2B5EF4-FFF2-40B4-BE49-F238E27FC236}">
                <a16:creationId xmlns:a16="http://schemas.microsoft.com/office/drawing/2014/main" id="{073CBCB2-80F9-445B-8D2B-6A19E3E2050C}"/>
              </a:ext>
            </a:extLst>
          </p:cNvPr>
          <p:cNvPicPr>
            <a:picLocks noChangeAspect="1"/>
          </p:cNvPicPr>
          <p:nvPr/>
        </p:nvPicPr>
        <p:blipFill>
          <a:blip r:embed="rId5"/>
          <a:stretch>
            <a:fillRect/>
          </a:stretch>
        </p:blipFill>
        <p:spPr>
          <a:xfrm>
            <a:off x="837398" y="4354895"/>
            <a:ext cx="7294558" cy="865697"/>
          </a:xfrm>
          <a:prstGeom prst="rect">
            <a:avLst/>
          </a:prstGeom>
        </p:spPr>
      </p:pic>
      <p:pic>
        <p:nvPicPr>
          <p:cNvPr id="13" name="图片 12">
            <a:extLst>
              <a:ext uri="{FF2B5EF4-FFF2-40B4-BE49-F238E27FC236}">
                <a16:creationId xmlns:a16="http://schemas.microsoft.com/office/drawing/2014/main" id="{39A98149-FFFB-4BE4-B981-E3FC99A4AF47}"/>
              </a:ext>
            </a:extLst>
          </p:cNvPr>
          <p:cNvPicPr>
            <a:picLocks noChangeAspect="1"/>
          </p:cNvPicPr>
          <p:nvPr/>
        </p:nvPicPr>
        <p:blipFill>
          <a:blip r:embed="rId6"/>
          <a:stretch>
            <a:fillRect/>
          </a:stretch>
        </p:blipFill>
        <p:spPr>
          <a:xfrm>
            <a:off x="7332254" y="4886324"/>
            <a:ext cx="3078866" cy="2013995"/>
          </a:xfrm>
          <a:prstGeom prst="rect">
            <a:avLst/>
          </a:prstGeom>
          <a:ln>
            <a:solidFill>
              <a:srgbClr val="FF0000"/>
            </a:solidFill>
          </a:ln>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87E5873-E9C6-4E50-B711-649DD3131D39}"/>
                  </a:ext>
                </a:extLst>
              </p:cNvPr>
              <p:cNvSpPr txBox="1"/>
              <p:nvPr/>
            </p:nvSpPr>
            <p:spPr>
              <a:xfrm>
                <a:off x="855638" y="5899795"/>
                <a:ext cx="5409558" cy="487569"/>
              </a:xfrm>
              <a:prstGeom prst="rect">
                <a:avLst/>
              </a:prstGeom>
              <a:solidFill>
                <a:schemeClr val="bg1"/>
              </a:solidFill>
              <a:ln>
                <a:solidFill>
                  <a:srgbClr val="FF0000"/>
                </a:solidFill>
              </a:ln>
            </p:spPr>
            <p:txBody>
              <a:bodyPr wrap="none" rtlCol="0">
                <a:spAutoFit/>
              </a:bodyPr>
              <a:lstStyle/>
              <a:p>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𝑇</m:t>
                        </m:r>
                      </m:e>
                      <m:sub>
                        <m:r>
                          <a:rPr lang="en-US" altLang="zh-CN" sz="2400" b="0" i="1" smtClean="0">
                            <a:latin typeface="Cambria Math" panose="02040503050406030204" pitchFamily="18" charset="0"/>
                          </a:rPr>
                          <m:t>8</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𝑎</m:t>
                            </m:r>
                          </m:e>
                        </m:d>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𝑇</m:t>
                        </m:r>
                      </m:e>
                      <m:sub>
                        <m:r>
                          <a:rPr lang="en-US" altLang="zh-CN" sz="2400" b="0" i="1" smtClean="0">
                            <a:latin typeface="Cambria Math" panose="02040503050406030204" pitchFamily="18" charset="0"/>
                          </a:rPr>
                          <m:t>8</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𝑏</m:t>
                            </m:r>
                          </m:e>
                        </m:d>
                      </m:sub>
                    </m:sSub>
                    <m:r>
                      <a:rPr lang="en-US" altLang="zh-CN" sz="2400" b="0" i="1" smtClean="0">
                        <a:latin typeface="Cambria Math" panose="02040503050406030204" pitchFamily="18" charset="0"/>
                      </a:rPr>
                      <m:t>,</m:t>
                    </m:r>
                    <m:r>
                      <a:rPr lang="zh-CN" altLang="en-US" sz="2400" i="1">
                        <a:latin typeface="Cambria Math" panose="02040503050406030204" pitchFamily="18" charset="0"/>
                      </a:rPr>
                      <m:t>可以</m:t>
                    </m:r>
                  </m:oMath>
                </a14:m>
                <a:r>
                  <a:rPr lang="zh-CN" altLang="en-US" sz="2400" dirty="0"/>
                  <a:t>从右侧的</a:t>
                </a:r>
                <a:r>
                  <a:rPr lang="en-US" altLang="zh-CN" sz="2400" dirty="0" err="1">
                    <a:solidFill>
                      <a:srgbClr val="FF0000"/>
                    </a:solidFill>
                  </a:rPr>
                  <a:t>Feyman</a:t>
                </a:r>
                <a:r>
                  <a:rPr lang="zh-CN" altLang="en-US" sz="2400" dirty="0"/>
                  <a:t>图计算</a:t>
                </a:r>
              </a:p>
            </p:txBody>
          </p:sp>
        </mc:Choice>
        <mc:Fallback xmlns="">
          <p:sp>
            <p:nvSpPr>
              <p:cNvPr id="14" name="文本框 13">
                <a:extLst>
                  <a:ext uri="{FF2B5EF4-FFF2-40B4-BE49-F238E27FC236}">
                    <a16:creationId xmlns:a16="http://schemas.microsoft.com/office/drawing/2014/main" id="{187E5873-E9C6-4E50-B711-649DD3131D39}"/>
                  </a:ext>
                </a:extLst>
              </p:cNvPr>
              <p:cNvSpPr txBox="1">
                <a:spLocks noRot="1" noChangeAspect="1" noMove="1" noResize="1" noEditPoints="1" noAdjustHandles="1" noChangeArrowheads="1" noChangeShapeType="1" noTextEdit="1"/>
              </p:cNvSpPr>
              <p:nvPr/>
            </p:nvSpPr>
            <p:spPr>
              <a:xfrm>
                <a:off x="855638" y="5899795"/>
                <a:ext cx="5409558" cy="487569"/>
              </a:xfrm>
              <a:prstGeom prst="rect">
                <a:avLst/>
              </a:prstGeom>
              <a:blipFill>
                <a:blip r:embed="rId7"/>
                <a:stretch>
                  <a:fillRect l="-112" t="-7317" r="-674" b="-23171"/>
                </a:stretch>
              </a:blipFill>
              <a:ln>
                <a:solidFill>
                  <a:srgbClr val="FF0000"/>
                </a:solidFill>
              </a:ln>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75EEBD55-5672-4E5E-A78B-35920205D53B}"/>
              </a:ext>
            </a:extLst>
          </p:cNvPr>
          <p:cNvSpPr txBox="1"/>
          <p:nvPr/>
        </p:nvSpPr>
        <p:spPr>
          <a:xfrm>
            <a:off x="675906" y="1133140"/>
            <a:ext cx="2096170" cy="584775"/>
          </a:xfrm>
          <a:prstGeom prst="rect">
            <a:avLst/>
          </a:prstGeom>
          <a:noFill/>
        </p:spPr>
        <p:txBody>
          <a:bodyPr wrap="square">
            <a:spAutoFit/>
          </a:bodyPr>
          <a:lstStyle/>
          <a:p>
            <a:r>
              <a:rPr lang="en-US" altLang="zh-CN" sz="3200" dirty="0"/>
              <a:t>RBUU</a:t>
            </a:r>
            <a:endParaRPr lang="zh-CN" altLang="en-US" sz="3200" dirty="0"/>
          </a:p>
        </p:txBody>
      </p:sp>
      <p:sp>
        <p:nvSpPr>
          <p:cNvPr id="3" name="文本框 2">
            <a:extLst>
              <a:ext uri="{FF2B5EF4-FFF2-40B4-BE49-F238E27FC236}">
                <a16:creationId xmlns:a16="http://schemas.microsoft.com/office/drawing/2014/main" id="{52E0F585-096D-4B76-8BD9-6042A5F65574}"/>
              </a:ext>
            </a:extLst>
          </p:cNvPr>
          <p:cNvSpPr txBox="1"/>
          <p:nvPr/>
        </p:nvSpPr>
        <p:spPr>
          <a:xfrm>
            <a:off x="7040738" y="3821026"/>
            <a:ext cx="2641621" cy="369332"/>
          </a:xfrm>
          <a:prstGeom prst="rect">
            <a:avLst/>
          </a:prstGeom>
          <a:noFill/>
        </p:spPr>
        <p:txBody>
          <a:bodyPr wrap="none" rtlCol="0">
            <a:spAutoFit/>
          </a:bodyPr>
          <a:lstStyle/>
          <a:p>
            <a:r>
              <a:rPr lang="en-US" altLang="zh-CN" dirty="0"/>
              <a:t>W</a:t>
            </a:r>
            <a:r>
              <a:rPr lang="zh-CN" altLang="en-US" dirty="0"/>
              <a:t>： </a:t>
            </a:r>
            <a:r>
              <a:rPr lang="en-US" altLang="zh-CN" dirty="0"/>
              <a:t>transition probability</a:t>
            </a:r>
            <a:endParaRPr lang="zh-CN" altLang="en-US" dirty="0"/>
          </a:p>
        </p:txBody>
      </p:sp>
      <p:sp>
        <p:nvSpPr>
          <p:cNvPr id="5" name="文本框 4">
            <a:extLst>
              <a:ext uri="{FF2B5EF4-FFF2-40B4-BE49-F238E27FC236}">
                <a16:creationId xmlns:a16="http://schemas.microsoft.com/office/drawing/2014/main" id="{DB7F5129-E262-45D2-A9B5-A22F35C5CF17}"/>
              </a:ext>
            </a:extLst>
          </p:cNvPr>
          <p:cNvSpPr txBox="1"/>
          <p:nvPr/>
        </p:nvSpPr>
        <p:spPr>
          <a:xfrm>
            <a:off x="837398" y="6387364"/>
            <a:ext cx="4884671" cy="461665"/>
          </a:xfrm>
          <a:prstGeom prst="rect">
            <a:avLst/>
          </a:prstGeom>
          <a:solidFill>
            <a:schemeClr val="bg1"/>
          </a:solidFill>
        </p:spPr>
        <p:txBody>
          <a:bodyPr wrap="none" rtlCol="0">
            <a:spAutoFit/>
          </a:bodyPr>
          <a:lstStyle/>
          <a:p>
            <a:pPr algn="l"/>
            <a:r>
              <a:rPr lang="zh-CN" altLang="en-US" sz="2400" dirty="0">
                <a:latin typeface="Cambria Math" panose="02040503050406030204" pitchFamily="18" charset="0"/>
              </a:rPr>
              <a:t>可参考</a:t>
            </a:r>
            <a:r>
              <a:rPr lang="en-US" altLang="zh-CN" sz="2400" dirty="0">
                <a:latin typeface="Cambria Math" panose="02040503050406030204" pitchFamily="18" charset="0"/>
              </a:rPr>
              <a:t>  </a:t>
            </a:r>
            <a:r>
              <a:rPr lang="en-US" altLang="zh-CN" sz="2400" dirty="0" err="1">
                <a:latin typeface="Cambria Math" panose="02040503050406030204" pitchFamily="18" charset="0"/>
              </a:rPr>
              <a:t>G.J.Mao</a:t>
            </a:r>
            <a:r>
              <a:rPr lang="en-US" altLang="zh-CN" sz="2400" dirty="0">
                <a:latin typeface="Cambria Math" panose="02040503050406030204" pitchFamily="18" charset="0"/>
              </a:rPr>
              <a:t>, </a:t>
            </a:r>
            <a:r>
              <a:rPr lang="en-US" altLang="zh-CN" sz="2400" dirty="0" err="1">
                <a:latin typeface="Cambria Math" panose="02040503050406030204" pitchFamily="18" charset="0"/>
              </a:rPr>
              <a:t>QFLi</a:t>
            </a:r>
            <a:r>
              <a:rPr lang="en-US" altLang="zh-CN" sz="2400" dirty="0">
                <a:latin typeface="Cambria Math" panose="02040503050406030204" pitchFamily="18" charset="0"/>
              </a:rPr>
              <a:t>, </a:t>
            </a:r>
            <a:r>
              <a:rPr lang="en-US" altLang="zh-CN" sz="2400" dirty="0" err="1">
                <a:latin typeface="Cambria Math" panose="02040503050406030204" pitchFamily="18" charset="0"/>
              </a:rPr>
              <a:t>ZXLi</a:t>
            </a:r>
            <a:r>
              <a:rPr lang="en-US" altLang="zh-CN" sz="2400" dirty="0">
                <a:latin typeface="Cambria Math" panose="02040503050406030204" pitchFamily="18" charset="0"/>
              </a:rPr>
              <a:t>, </a:t>
            </a:r>
            <a:r>
              <a:rPr lang="zh-CN" altLang="en-US" sz="2400" dirty="0">
                <a:latin typeface="Cambria Math" panose="02040503050406030204" pitchFamily="18" charset="0"/>
              </a:rPr>
              <a:t>等工作</a:t>
            </a:r>
            <a:r>
              <a:rPr lang="en-US" altLang="zh-CN" sz="2400" dirty="0">
                <a:latin typeface="Cambria Math" panose="02040503050406030204" pitchFamily="18" charset="0"/>
              </a:rPr>
              <a:t> </a:t>
            </a:r>
            <a:endParaRPr lang="zh-CN" altLang="en-US" sz="2400" dirty="0">
              <a:latin typeface="Cambria Math" panose="02040503050406030204" pitchFamily="18" charset="0"/>
            </a:endParaRPr>
          </a:p>
        </p:txBody>
      </p:sp>
    </p:spTree>
    <p:extLst>
      <p:ext uri="{BB962C8B-B14F-4D97-AF65-F5344CB8AC3E}">
        <p14:creationId xmlns:p14="http://schemas.microsoft.com/office/powerpoint/2010/main" val="2425655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30145" y="2866971"/>
            <a:ext cx="4227562" cy="700424"/>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433261" y="897466"/>
            <a:ext cx="10024511" cy="941959"/>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158495" y="4156708"/>
            <a:ext cx="6768752" cy="180542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055214" y="2207934"/>
            <a:ext cx="1390650" cy="398594"/>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6306507" y="2220021"/>
            <a:ext cx="1296144" cy="479396"/>
          </a:xfrm>
          <a:prstGeom prst="rect">
            <a:avLst/>
          </a:prstGeom>
          <a:noFill/>
          <a:ln w="9525">
            <a:noFill/>
            <a:miter lim="800000"/>
            <a:headEnd/>
            <a:tailEnd/>
          </a:ln>
        </p:spPr>
      </p:pic>
      <p:grpSp>
        <p:nvGrpSpPr>
          <p:cNvPr id="14" name="组合 13">
            <a:extLst>
              <a:ext uri="{FF2B5EF4-FFF2-40B4-BE49-F238E27FC236}">
                <a16:creationId xmlns:a16="http://schemas.microsoft.com/office/drawing/2014/main" id="{DE95188A-766B-4082-828D-9679C84FD4CA}"/>
              </a:ext>
            </a:extLst>
          </p:cNvPr>
          <p:cNvGrpSpPr/>
          <p:nvPr/>
        </p:nvGrpSpPr>
        <p:grpSpPr>
          <a:xfrm>
            <a:off x="713181" y="4377512"/>
            <a:ext cx="1401268" cy="1363812"/>
            <a:chOff x="971600" y="1268760"/>
            <a:chExt cx="1401268" cy="1363812"/>
          </a:xfrm>
        </p:grpSpPr>
        <p:pic>
          <p:nvPicPr>
            <p:cNvPr id="15" name="Picture 2">
              <a:extLst>
                <a:ext uri="{FF2B5EF4-FFF2-40B4-BE49-F238E27FC236}">
                  <a16:creationId xmlns:a16="http://schemas.microsoft.com/office/drawing/2014/main" id="{A3004804-951C-4D27-8000-21FA321AE8C2}"/>
                </a:ext>
              </a:extLst>
            </p:cNvPr>
            <p:cNvPicPr>
              <a:picLocks noChangeAspect="1" noChangeArrowheads="1"/>
            </p:cNvPicPr>
            <p:nvPr/>
          </p:nvPicPr>
          <p:blipFill>
            <a:blip r:embed="rId7" cstate="print"/>
            <a:srcRect/>
            <a:stretch>
              <a:fillRect/>
            </a:stretch>
          </p:blipFill>
          <p:spPr bwMode="auto">
            <a:xfrm>
              <a:off x="971600" y="1268760"/>
              <a:ext cx="1401268" cy="1363812"/>
            </a:xfrm>
            <a:prstGeom prst="rect">
              <a:avLst/>
            </a:prstGeom>
            <a:noFill/>
            <a:ln w="9525">
              <a:noFill/>
              <a:miter lim="800000"/>
              <a:headEnd/>
              <a:tailEnd/>
            </a:ln>
          </p:spPr>
        </p:pic>
        <p:sp>
          <p:nvSpPr>
            <p:cNvPr id="16" name="TextBox 20">
              <a:extLst>
                <a:ext uri="{FF2B5EF4-FFF2-40B4-BE49-F238E27FC236}">
                  <a16:creationId xmlns:a16="http://schemas.microsoft.com/office/drawing/2014/main" id="{C1F3387D-6D6E-469D-B105-26CCF6664636}"/>
                </a:ext>
              </a:extLst>
            </p:cNvPr>
            <p:cNvSpPr txBox="1"/>
            <p:nvPr/>
          </p:nvSpPr>
          <p:spPr>
            <a:xfrm>
              <a:off x="1691680" y="1700808"/>
              <a:ext cx="312906" cy="369332"/>
            </a:xfrm>
            <a:prstGeom prst="rect">
              <a:avLst/>
            </a:prstGeom>
            <a:noFill/>
          </p:spPr>
          <p:txBody>
            <a:bodyPr wrap="none" rtlCol="0">
              <a:spAutoFit/>
            </a:bodyPr>
            <a:lstStyle/>
            <a:p>
              <a:r>
                <a:rPr lang="el-GR" altLang="zh-CN" dirty="0">
                  <a:latin typeface="Times New Roman" pitchFamily="18" charset="0"/>
                  <a:cs typeface="Times New Roman" pitchFamily="18" charset="0"/>
                </a:rPr>
                <a:t>π</a:t>
              </a:r>
              <a:endParaRPr lang="zh-CN" altLang="en-US" dirty="0">
                <a:latin typeface="Times New Roman" pitchFamily="18" charset="0"/>
                <a:cs typeface="Times New Roman" pitchFamily="18" charset="0"/>
              </a:endParaRPr>
            </a:p>
          </p:txBody>
        </p:sp>
      </p:grpSp>
      <p:grpSp>
        <p:nvGrpSpPr>
          <p:cNvPr id="17" name="组合 16">
            <a:extLst>
              <a:ext uri="{FF2B5EF4-FFF2-40B4-BE49-F238E27FC236}">
                <a16:creationId xmlns:a16="http://schemas.microsoft.com/office/drawing/2014/main" id="{E3D01962-31DC-44CB-B0CD-DDC375D00AB3}"/>
              </a:ext>
            </a:extLst>
          </p:cNvPr>
          <p:cNvGrpSpPr/>
          <p:nvPr/>
        </p:nvGrpSpPr>
        <p:grpSpPr>
          <a:xfrm>
            <a:off x="2820897" y="4377512"/>
            <a:ext cx="1296144" cy="1293788"/>
            <a:chOff x="1174966" y="3149795"/>
            <a:chExt cx="1207617" cy="1149772"/>
          </a:xfrm>
        </p:grpSpPr>
        <p:pic>
          <p:nvPicPr>
            <p:cNvPr id="18" name="Picture 3">
              <a:extLst>
                <a:ext uri="{FF2B5EF4-FFF2-40B4-BE49-F238E27FC236}">
                  <a16:creationId xmlns:a16="http://schemas.microsoft.com/office/drawing/2014/main" id="{BD9B07BE-6E45-43BB-AEF3-75928DECABCE}"/>
                </a:ext>
              </a:extLst>
            </p:cNvPr>
            <p:cNvPicPr>
              <a:picLocks noChangeAspect="1" noChangeArrowheads="1"/>
            </p:cNvPicPr>
            <p:nvPr/>
          </p:nvPicPr>
          <p:blipFill>
            <a:blip r:embed="rId8" cstate="print"/>
            <a:srcRect/>
            <a:stretch>
              <a:fillRect/>
            </a:stretch>
          </p:blipFill>
          <p:spPr bwMode="auto">
            <a:xfrm>
              <a:off x="1174966" y="3149795"/>
              <a:ext cx="1207617" cy="1149772"/>
            </a:xfrm>
            <a:prstGeom prst="rect">
              <a:avLst/>
            </a:prstGeom>
            <a:noFill/>
            <a:ln w="9525">
              <a:noFill/>
              <a:miter lim="800000"/>
              <a:headEnd/>
              <a:tailEnd/>
            </a:ln>
          </p:spPr>
        </p:pic>
        <p:sp>
          <p:nvSpPr>
            <p:cNvPr id="19" name="TextBox 23">
              <a:extLst>
                <a:ext uri="{FF2B5EF4-FFF2-40B4-BE49-F238E27FC236}">
                  <a16:creationId xmlns:a16="http://schemas.microsoft.com/office/drawing/2014/main" id="{F5CEF104-0ACD-4431-8997-92D6526DC1AC}"/>
                </a:ext>
              </a:extLst>
            </p:cNvPr>
            <p:cNvSpPr txBox="1"/>
            <p:nvPr/>
          </p:nvSpPr>
          <p:spPr>
            <a:xfrm>
              <a:off x="1835696" y="3501008"/>
              <a:ext cx="279586" cy="328220"/>
            </a:xfrm>
            <a:prstGeom prst="rect">
              <a:avLst/>
            </a:prstGeom>
            <a:noFill/>
          </p:spPr>
          <p:txBody>
            <a:bodyPr wrap="none" rtlCol="0">
              <a:spAutoFit/>
            </a:bodyPr>
            <a:lstStyle/>
            <a:p>
              <a:r>
                <a:rPr lang="el-GR" altLang="zh-CN" dirty="0">
                  <a:latin typeface="Times New Roman" pitchFamily="18" charset="0"/>
                  <a:cs typeface="Times New Roman" pitchFamily="18" charset="0"/>
                </a:rPr>
                <a:t>ρ</a:t>
              </a:r>
              <a:endParaRPr lang="zh-CN" altLang="en-US" dirty="0">
                <a:latin typeface="Times New Roman" pitchFamily="18" charset="0"/>
                <a:cs typeface="Times New Roman" pitchFamily="18" charset="0"/>
              </a:endParaRPr>
            </a:p>
          </p:txBody>
        </p:sp>
      </p:grpSp>
      <p:sp>
        <p:nvSpPr>
          <p:cNvPr id="22" name="文本框 21">
            <a:extLst>
              <a:ext uri="{FF2B5EF4-FFF2-40B4-BE49-F238E27FC236}">
                <a16:creationId xmlns:a16="http://schemas.microsoft.com/office/drawing/2014/main" id="{29F8305D-121A-4B41-BC95-F5DB9DC4D847}"/>
              </a:ext>
            </a:extLst>
          </p:cNvPr>
          <p:cNvSpPr txBox="1"/>
          <p:nvPr/>
        </p:nvSpPr>
        <p:spPr>
          <a:xfrm>
            <a:off x="283389" y="206692"/>
            <a:ext cx="7093512" cy="523220"/>
          </a:xfrm>
          <a:prstGeom prst="rect">
            <a:avLst/>
          </a:prstGeom>
          <a:noFill/>
        </p:spPr>
        <p:txBody>
          <a:bodyPr wrap="square">
            <a:spAutoFit/>
          </a:bodyPr>
          <a:lstStyle/>
          <a:p>
            <a:r>
              <a:rPr lang="en-US" altLang="zh-CN" sz="2800" dirty="0"/>
              <a:t>OBEM(One-boson-exchange model)</a:t>
            </a:r>
            <a:endParaRPr lang="zh-CN" altLang="en-US" sz="2800" dirty="0"/>
          </a:p>
        </p:txBody>
      </p:sp>
      <p:sp>
        <p:nvSpPr>
          <p:cNvPr id="20" name="文本框 19">
            <a:extLst>
              <a:ext uri="{FF2B5EF4-FFF2-40B4-BE49-F238E27FC236}">
                <a16:creationId xmlns:a16="http://schemas.microsoft.com/office/drawing/2014/main" id="{E137973D-8E91-492E-BF2F-6360DB2B3D9D}"/>
              </a:ext>
            </a:extLst>
          </p:cNvPr>
          <p:cNvSpPr txBox="1"/>
          <p:nvPr/>
        </p:nvSpPr>
        <p:spPr>
          <a:xfrm>
            <a:off x="1413815" y="6402913"/>
            <a:ext cx="6097604" cy="369332"/>
          </a:xfrm>
          <a:prstGeom prst="rect">
            <a:avLst/>
          </a:prstGeom>
          <a:solidFill>
            <a:schemeClr val="bg1"/>
          </a:solidFill>
        </p:spPr>
        <p:txBody>
          <a:bodyPr wrap="square">
            <a:spAutoFit/>
          </a:bodyPr>
          <a:lstStyle/>
          <a:p>
            <a:pPr marL="285750" indent="-285750" algn="l">
              <a:buFont typeface="Arial" panose="020B0604020202020204" pitchFamily="34" charset="0"/>
              <a:buChar char="•"/>
            </a:pPr>
            <a:r>
              <a:rPr lang="zh-CN" altLang="en-US" sz="1800" dirty="0">
                <a:latin typeface="Cambria Math" panose="02040503050406030204" pitchFamily="18" charset="0"/>
              </a:rPr>
              <a:t>可参考</a:t>
            </a:r>
            <a:r>
              <a:rPr lang="en-US" altLang="zh-CN" sz="1800" dirty="0">
                <a:latin typeface="Cambria Math" panose="02040503050406030204" pitchFamily="18" charset="0"/>
              </a:rPr>
              <a:t>  Huber, </a:t>
            </a:r>
            <a:r>
              <a:rPr lang="en-US" altLang="zh-CN" sz="1800" dirty="0" err="1">
                <a:latin typeface="Cambria Math" panose="02040503050406030204" pitchFamily="18" charset="0"/>
              </a:rPr>
              <a:t>Aichelin</a:t>
            </a:r>
            <a:r>
              <a:rPr lang="en-US" altLang="zh-CN" sz="1800" dirty="0">
                <a:latin typeface="Cambria Math" panose="02040503050406030204" pitchFamily="18" charset="0"/>
              </a:rPr>
              <a:t>, Y Cui, </a:t>
            </a:r>
            <a:r>
              <a:rPr lang="en-US" altLang="zh-CN" sz="1800" dirty="0" err="1">
                <a:latin typeface="Cambria Math" panose="02040503050406030204" pitchFamily="18" charset="0"/>
              </a:rPr>
              <a:t>YXZhang</a:t>
            </a:r>
            <a:r>
              <a:rPr lang="en-US" altLang="zh-CN" sz="1800" dirty="0">
                <a:latin typeface="Cambria Math" panose="02040503050406030204" pitchFamily="18" charset="0"/>
              </a:rPr>
              <a:t>, </a:t>
            </a:r>
            <a:r>
              <a:rPr lang="zh-CN" altLang="en-US" sz="1800" dirty="0">
                <a:latin typeface="Cambria Math" panose="02040503050406030204" pitchFamily="18" charset="0"/>
              </a:rPr>
              <a:t>等</a:t>
            </a:r>
            <a:r>
              <a:rPr lang="zh-CN" altLang="en-US" dirty="0">
                <a:latin typeface="Cambria Math" panose="02040503050406030204" pitchFamily="18" charset="0"/>
              </a:rPr>
              <a:t>文章</a:t>
            </a:r>
            <a:r>
              <a:rPr lang="en-US" altLang="zh-CN" sz="1800" dirty="0">
                <a:latin typeface="Cambria Math" panose="02040503050406030204" pitchFamily="18" charset="0"/>
              </a:rPr>
              <a:t> </a:t>
            </a:r>
            <a:endParaRPr lang="zh-CN" altLang="en-US" sz="1800" dirty="0">
              <a:latin typeface="Cambria Math" panose="020405030504060302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B92A197-1A4F-4C44-9A42-76E0DA35C580}"/>
              </a:ext>
            </a:extLst>
          </p:cNvPr>
          <p:cNvSpPr txBox="1"/>
          <p:nvPr/>
        </p:nvSpPr>
        <p:spPr>
          <a:xfrm>
            <a:off x="0" y="38924"/>
            <a:ext cx="8058752" cy="584775"/>
          </a:xfrm>
          <a:prstGeom prst="rect">
            <a:avLst/>
          </a:prstGeom>
          <a:noFill/>
        </p:spPr>
        <p:txBody>
          <a:bodyPr wrap="square">
            <a:spAutoFit/>
          </a:bodyPr>
          <a:lstStyle/>
          <a:p>
            <a:r>
              <a:rPr lang="en-US" altLang="zh-CN" sz="3200" dirty="0"/>
              <a:t>2</a:t>
            </a:r>
            <a:r>
              <a:rPr lang="zh-CN" altLang="en-US" sz="3200" dirty="0"/>
              <a:t>）碰撞处理（</a:t>
            </a:r>
            <a:r>
              <a:rPr lang="zh-CN" altLang="en-US" sz="3200" dirty="0">
                <a:solidFill>
                  <a:srgbClr val="FF0000"/>
                </a:solidFill>
              </a:rPr>
              <a:t>试探碰撞</a:t>
            </a:r>
            <a:r>
              <a:rPr lang="en-US" altLang="zh-CN" sz="3200" dirty="0"/>
              <a:t>+Pauli</a:t>
            </a:r>
            <a:r>
              <a:rPr lang="zh-CN" altLang="en-US" sz="3200" dirty="0"/>
              <a:t>阻塞）</a:t>
            </a:r>
          </a:p>
        </p:txBody>
      </p:sp>
      <p:sp>
        <p:nvSpPr>
          <p:cNvPr id="7" name="文本框 6">
            <a:extLst>
              <a:ext uri="{FF2B5EF4-FFF2-40B4-BE49-F238E27FC236}">
                <a16:creationId xmlns:a16="http://schemas.microsoft.com/office/drawing/2014/main" id="{935F2B00-59F5-4533-A9A1-C2D76D06A73D}"/>
              </a:ext>
            </a:extLst>
          </p:cNvPr>
          <p:cNvSpPr txBox="1"/>
          <p:nvPr/>
        </p:nvSpPr>
        <p:spPr>
          <a:xfrm>
            <a:off x="464701" y="1016107"/>
            <a:ext cx="4759451" cy="461665"/>
          </a:xfrm>
          <a:prstGeom prst="rect">
            <a:avLst/>
          </a:prstGeom>
          <a:noFill/>
        </p:spPr>
        <p:txBody>
          <a:bodyPr wrap="square" rtlCol="0">
            <a:spAutoFit/>
          </a:bodyPr>
          <a:lstStyle/>
          <a:p>
            <a:pPr marL="342900" indent="-342900" algn="l">
              <a:buFont typeface="+mj-ea"/>
              <a:buAutoNum type="circleNumDbPlain"/>
            </a:pPr>
            <a:r>
              <a:rPr lang="zh-CN" altLang="en-US" sz="2400" b="1" dirty="0">
                <a:solidFill>
                  <a:srgbClr val="FF0000"/>
                </a:solidFill>
              </a:rPr>
              <a:t>最接近距离算法</a:t>
            </a:r>
            <a:r>
              <a:rPr lang="zh-CN" altLang="en-US" sz="2400" dirty="0">
                <a:solidFill>
                  <a:srgbClr val="FF0000"/>
                </a:solidFill>
                <a:latin typeface="Times New Roman" pitchFamily="18" charset="0"/>
                <a:cs typeface="Times New Roman" pitchFamily="18" charset="0"/>
              </a:rPr>
              <a:t>：</a:t>
            </a:r>
            <a:endParaRPr lang="zh-CN" altLang="en-US" sz="2400" dirty="0">
              <a:solidFill>
                <a:srgbClr val="FF0000"/>
              </a:solidFill>
            </a:endParaRPr>
          </a:p>
        </p:txBody>
      </p:sp>
      <p:pic>
        <p:nvPicPr>
          <p:cNvPr id="8" name="图片 7">
            <a:extLst>
              <a:ext uri="{FF2B5EF4-FFF2-40B4-BE49-F238E27FC236}">
                <a16:creationId xmlns:a16="http://schemas.microsoft.com/office/drawing/2014/main" id="{944BD2A6-1245-4F40-93AE-63B37B9A7F28}"/>
              </a:ext>
            </a:extLst>
          </p:cNvPr>
          <p:cNvPicPr>
            <a:picLocks noChangeAspect="1"/>
          </p:cNvPicPr>
          <p:nvPr/>
        </p:nvPicPr>
        <p:blipFill>
          <a:blip r:embed="rId2"/>
          <a:stretch>
            <a:fillRect/>
          </a:stretch>
        </p:blipFill>
        <p:spPr>
          <a:xfrm>
            <a:off x="753032" y="1785817"/>
            <a:ext cx="4396483" cy="3023090"/>
          </a:xfrm>
          <a:prstGeom prst="rect">
            <a:avLst/>
          </a:prstGeom>
        </p:spPr>
      </p:pic>
      <p:pic>
        <p:nvPicPr>
          <p:cNvPr id="9" name="图片 8">
            <a:extLst>
              <a:ext uri="{FF2B5EF4-FFF2-40B4-BE49-F238E27FC236}">
                <a16:creationId xmlns:a16="http://schemas.microsoft.com/office/drawing/2014/main" id="{2E200761-225C-42C1-A5F5-17AEDF2BC123}"/>
              </a:ext>
            </a:extLst>
          </p:cNvPr>
          <p:cNvPicPr>
            <a:picLocks noChangeAspect="1"/>
          </p:cNvPicPr>
          <p:nvPr/>
        </p:nvPicPr>
        <p:blipFill>
          <a:blip r:embed="rId3"/>
          <a:stretch>
            <a:fillRect/>
          </a:stretch>
        </p:blipFill>
        <p:spPr>
          <a:xfrm>
            <a:off x="7230914" y="4485372"/>
            <a:ext cx="3605372" cy="1222409"/>
          </a:xfrm>
          <a:prstGeom prst="rect">
            <a:avLst/>
          </a:prstGeom>
        </p:spPr>
      </p:pic>
      <p:pic>
        <p:nvPicPr>
          <p:cNvPr id="14" name="Picture 2">
            <a:extLst>
              <a:ext uri="{FF2B5EF4-FFF2-40B4-BE49-F238E27FC236}">
                <a16:creationId xmlns:a16="http://schemas.microsoft.com/office/drawing/2014/main" id="{03067230-F091-4268-8DA1-740DFCE58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045" y="2144046"/>
            <a:ext cx="4942919" cy="210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本框 16">
            <a:extLst>
              <a:ext uri="{FF2B5EF4-FFF2-40B4-BE49-F238E27FC236}">
                <a16:creationId xmlns:a16="http://schemas.microsoft.com/office/drawing/2014/main" id="{0D2A37C5-4632-42CF-9D7B-B56CFAF6461B}"/>
              </a:ext>
            </a:extLst>
          </p:cNvPr>
          <p:cNvSpPr txBox="1"/>
          <p:nvPr/>
        </p:nvSpPr>
        <p:spPr>
          <a:xfrm>
            <a:off x="0" y="5331460"/>
            <a:ext cx="7007046" cy="523220"/>
          </a:xfrm>
          <a:prstGeom prst="rect">
            <a:avLst/>
          </a:prstGeom>
          <a:noFill/>
        </p:spPr>
        <p:txBody>
          <a:bodyPr wrap="none" rtlCol="0">
            <a:spAutoFit/>
          </a:bodyPr>
          <a:lstStyle/>
          <a:p>
            <a:r>
              <a:rPr lang="zh-CN" altLang="en-US" sz="2800" dirty="0"/>
              <a:t>注意：计算距离需要转换到两粒子的质心系</a:t>
            </a:r>
          </a:p>
        </p:txBody>
      </p:sp>
    </p:spTree>
    <p:extLst>
      <p:ext uri="{BB962C8B-B14F-4D97-AF65-F5344CB8AC3E}">
        <p14:creationId xmlns:p14="http://schemas.microsoft.com/office/powerpoint/2010/main" val="263212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DFD630D-F674-4548-87A8-99D6A143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009" y="2267201"/>
            <a:ext cx="3397404" cy="84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a:extLst>
              <a:ext uri="{FF2B5EF4-FFF2-40B4-BE49-F238E27FC236}">
                <a16:creationId xmlns:a16="http://schemas.microsoft.com/office/drawing/2014/main" id="{146C41C8-0A9F-40D6-9FAA-13758D435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291" y="3404442"/>
            <a:ext cx="1469900" cy="53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a:extLst>
              <a:ext uri="{FF2B5EF4-FFF2-40B4-BE49-F238E27FC236}">
                <a16:creationId xmlns:a16="http://schemas.microsoft.com/office/drawing/2014/main" id="{933D9D02-1E93-47E4-8401-9EDDB03F057A}"/>
              </a:ext>
            </a:extLst>
          </p:cNvPr>
          <p:cNvPicPr>
            <a:picLocks noChangeAspect="1"/>
          </p:cNvPicPr>
          <p:nvPr/>
        </p:nvPicPr>
        <p:blipFill>
          <a:blip r:embed="rId4"/>
          <a:stretch>
            <a:fillRect/>
          </a:stretch>
        </p:blipFill>
        <p:spPr>
          <a:xfrm>
            <a:off x="7520208" y="3893053"/>
            <a:ext cx="1469900" cy="695004"/>
          </a:xfrm>
          <a:prstGeom prst="rect">
            <a:avLst/>
          </a:prstGeom>
        </p:spPr>
      </p:pic>
      <p:sp>
        <p:nvSpPr>
          <p:cNvPr id="7" name="文本框 6">
            <a:extLst>
              <a:ext uri="{FF2B5EF4-FFF2-40B4-BE49-F238E27FC236}">
                <a16:creationId xmlns:a16="http://schemas.microsoft.com/office/drawing/2014/main" id="{C5D36510-FA64-4EDF-A976-E42D482ABC07}"/>
              </a:ext>
            </a:extLst>
          </p:cNvPr>
          <p:cNvSpPr txBox="1"/>
          <p:nvPr/>
        </p:nvSpPr>
        <p:spPr>
          <a:xfrm>
            <a:off x="323229" y="205870"/>
            <a:ext cx="2880320" cy="461665"/>
          </a:xfrm>
          <a:prstGeom prst="rect">
            <a:avLst/>
          </a:prstGeom>
          <a:noFill/>
        </p:spPr>
        <p:txBody>
          <a:bodyPr wrap="square" rtlCol="0">
            <a:spAutoFit/>
          </a:bodyPr>
          <a:lstStyle/>
          <a:p>
            <a:pPr marL="342900" indent="-342900" algn="l">
              <a:buFont typeface="Arial" panose="020B0604020202020204" pitchFamily="34" charset="0"/>
              <a:buChar char="•"/>
            </a:pPr>
            <a:r>
              <a:rPr lang="zh-CN" altLang="en-US" sz="2400" b="1" dirty="0">
                <a:solidFill>
                  <a:srgbClr val="FF0000"/>
                </a:solidFill>
                <a:latin typeface="宋体" pitchFamily="2" charset="-122"/>
                <a:cs typeface="Times New Roman" pitchFamily="18" charset="0"/>
              </a:rPr>
              <a:t>碰撞时间判据</a:t>
            </a:r>
            <a:endParaRPr lang="zh-CN" altLang="en-US" sz="2400" b="1" dirty="0">
              <a:solidFill>
                <a:srgbClr val="FF0000"/>
              </a:solidFill>
            </a:endParaRPr>
          </a:p>
        </p:txBody>
      </p:sp>
      <p:sp>
        <p:nvSpPr>
          <p:cNvPr id="8" name="文本框 7">
            <a:extLst>
              <a:ext uri="{FF2B5EF4-FFF2-40B4-BE49-F238E27FC236}">
                <a16:creationId xmlns:a16="http://schemas.microsoft.com/office/drawing/2014/main" id="{7E07D42C-0041-4EB4-A9AD-7C68A997B0FB}"/>
              </a:ext>
            </a:extLst>
          </p:cNvPr>
          <p:cNvSpPr txBox="1"/>
          <p:nvPr/>
        </p:nvSpPr>
        <p:spPr>
          <a:xfrm>
            <a:off x="393573" y="1359995"/>
            <a:ext cx="11710257" cy="461665"/>
          </a:xfrm>
          <a:prstGeom prst="rect">
            <a:avLst/>
          </a:prstGeom>
          <a:noFill/>
        </p:spPr>
        <p:txBody>
          <a:bodyPr wrap="none" rtlCol="0">
            <a:spAutoFit/>
          </a:bodyPr>
          <a:lstStyle/>
          <a:p>
            <a:r>
              <a:rPr lang="zh-CN" altLang="en-US" sz="2400" dirty="0"/>
              <a:t>计算两粒子质心系中，两粒子碰撞需要的时间，转化到计算系和演化的时间步长比较</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3F42BF70-0E03-47FE-A713-8D8C54775B65}"/>
                  </a:ext>
                </a:extLst>
              </p:cNvPr>
              <p:cNvSpPr txBox="1"/>
              <p:nvPr/>
            </p:nvSpPr>
            <p:spPr>
              <a:xfrm>
                <a:off x="9447050" y="3708387"/>
                <a:ext cx="2319096" cy="369332"/>
              </a:xfrm>
              <a:prstGeom prst="rect">
                <a:avLst/>
              </a:prstGeom>
              <a:noFill/>
            </p:spPr>
            <p:txBody>
              <a:bodyPr wrap="none" rtlCol="0">
                <a:spAutoFit/>
              </a:bodyPr>
              <a:lstStyle/>
              <a:p>
                <a14:m>
                  <m:oMath xmlns:m="http://schemas.openxmlformats.org/officeDocument/2006/math">
                    <m:r>
                      <m:rPr>
                        <m:sty m:val="p"/>
                      </m:rPr>
                      <a:rPr lang="en-US" altLang="zh-CN" b="0" i="0" smtClean="0">
                        <a:latin typeface="Cambria Math" panose="02040503050406030204" pitchFamily="18" charset="0"/>
                      </a:rPr>
                      <m:t>Δ</m:t>
                    </m:r>
                    <m:r>
                      <a:rPr lang="en-US" altLang="zh-CN" b="0" i="1" smtClean="0">
                        <a:latin typeface="Cambria Math" panose="02040503050406030204" pitchFamily="18" charset="0"/>
                      </a:rPr>
                      <m:t>𝑡</m:t>
                    </m:r>
                  </m:oMath>
                </a14:m>
                <a:r>
                  <a:rPr lang="zh-CN" altLang="en-US" dirty="0"/>
                  <a:t> 计算系中时间步长</a:t>
                </a:r>
              </a:p>
            </p:txBody>
          </p:sp>
        </mc:Choice>
        <mc:Fallback xmlns="">
          <p:sp>
            <p:nvSpPr>
              <p:cNvPr id="9" name="文本框 8">
                <a:extLst>
                  <a:ext uri="{FF2B5EF4-FFF2-40B4-BE49-F238E27FC236}">
                    <a16:creationId xmlns:a16="http://schemas.microsoft.com/office/drawing/2014/main" id="{3F42BF70-0E03-47FE-A713-8D8C54775B65}"/>
                  </a:ext>
                </a:extLst>
              </p:cNvPr>
              <p:cNvSpPr txBox="1">
                <a:spLocks noRot="1" noChangeAspect="1" noMove="1" noResize="1" noEditPoints="1" noAdjustHandles="1" noChangeArrowheads="1" noChangeShapeType="1" noTextEdit="1"/>
              </p:cNvSpPr>
              <p:nvPr/>
            </p:nvSpPr>
            <p:spPr>
              <a:xfrm>
                <a:off x="9447050" y="3708387"/>
                <a:ext cx="2319096" cy="369332"/>
              </a:xfrm>
              <a:prstGeom prst="rect">
                <a:avLst/>
              </a:prstGeom>
              <a:blipFill>
                <a:blip r:embed="rId6"/>
                <a:stretch>
                  <a:fillRect t="-8197" r="-2105" b="-24590"/>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A3158A97-9004-4FF3-B92F-9D839242FFF7}"/>
              </a:ext>
            </a:extLst>
          </p:cNvPr>
          <p:cNvSpPr txBox="1"/>
          <p:nvPr/>
        </p:nvSpPr>
        <p:spPr>
          <a:xfrm>
            <a:off x="615047" y="5036341"/>
            <a:ext cx="10222911" cy="830997"/>
          </a:xfrm>
          <a:prstGeom prst="rect">
            <a:avLst/>
          </a:prstGeom>
          <a:noFill/>
        </p:spPr>
        <p:txBody>
          <a:bodyPr wrap="square" rtlCol="0">
            <a:spAutoFit/>
          </a:bodyPr>
          <a:lstStyle/>
          <a:p>
            <a:r>
              <a:rPr lang="zh-CN" altLang="en-US" sz="2400" dirty="0">
                <a:solidFill>
                  <a:srgbClr val="FF0000"/>
                </a:solidFill>
              </a:rPr>
              <a:t>注意：</a:t>
            </a:r>
            <a:r>
              <a:rPr lang="zh-CN" altLang="en-US" sz="2400" dirty="0"/>
              <a:t>如果有共振粒子</a:t>
            </a:r>
            <a:r>
              <a:rPr lang="en-US" altLang="zh-CN" sz="2400" dirty="0"/>
              <a:t>R</a:t>
            </a:r>
            <a:r>
              <a:rPr lang="zh-CN" altLang="en-US" sz="2400" dirty="0"/>
              <a:t>参与碰撞或者衰变，</a:t>
            </a:r>
            <a:r>
              <a:rPr lang="en-US" altLang="zh-CN" sz="2400" dirty="0"/>
              <a:t>R</a:t>
            </a:r>
            <a:r>
              <a:rPr lang="zh-CN" altLang="en-US" sz="2400" dirty="0"/>
              <a:t>到底是先衰变还是碰撞，不能自洽处理</a:t>
            </a:r>
          </a:p>
        </p:txBody>
      </p:sp>
      <p:pic>
        <p:nvPicPr>
          <p:cNvPr id="14" name="图片 13">
            <a:extLst>
              <a:ext uri="{FF2B5EF4-FFF2-40B4-BE49-F238E27FC236}">
                <a16:creationId xmlns:a16="http://schemas.microsoft.com/office/drawing/2014/main" id="{6165C61C-3AF1-46A7-8450-8B570B474EC2}"/>
              </a:ext>
            </a:extLst>
          </p:cNvPr>
          <p:cNvPicPr>
            <a:picLocks noChangeAspect="1"/>
          </p:cNvPicPr>
          <p:nvPr/>
        </p:nvPicPr>
        <p:blipFill>
          <a:blip r:embed="rId7"/>
          <a:stretch>
            <a:fillRect/>
          </a:stretch>
        </p:blipFill>
        <p:spPr>
          <a:xfrm>
            <a:off x="1955834" y="3716332"/>
            <a:ext cx="3248875" cy="515066"/>
          </a:xfrm>
          <a:prstGeom prst="rect">
            <a:avLst/>
          </a:prstGeom>
        </p:spPr>
      </p:pic>
    </p:spTree>
    <p:extLst>
      <p:ext uri="{BB962C8B-B14F-4D97-AF65-F5344CB8AC3E}">
        <p14:creationId xmlns:p14="http://schemas.microsoft.com/office/powerpoint/2010/main" val="2812151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5755BCC-3368-4859-A274-9FB3FC235EF3}"/>
              </a:ext>
            </a:extLst>
          </p:cNvPr>
          <p:cNvSpPr txBox="1"/>
          <p:nvPr/>
        </p:nvSpPr>
        <p:spPr>
          <a:xfrm>
            <a:off x="150846" y="249413"/>
            <a:ext cx="4286399" cy="523220"/>
          </a:xfrm>
          <a:prstGeom prst="rect">
            <a:avLst/>
          </a:prstGeom>
          <a:noFill/>
        </p:spPr>
        <p:txBody>
          <a:bodyPr wrap="square" rtlCol="0">
            <a:spAutoFit/>
          </a:bodyPr>
          <a:lstStyle/>
          <a:p>
            <a:pPr marL="342900" indent="-342900" algn="l">
              <a:buFont typeface="Arial" panose="020B0604020202020204" pitchFamily="34" charset="0"/>
              <a:buChar char="•"/>
            </a:pPr>
            <a:r>
              <a:rPr lang="zh-CN" altLang="en-US" sz="2800" b="1" dirty="0">
                <a:solidFill>
                  <a:srgbClr val="FF0000"/>
                </a:solidFill>
                <a:latin typeface="宋体" pitchFamily="2" charset="-122"/>
                <a:cs typeface="Times New Roman" pitchFamily="18" charset="0"/>
              </a:rPr>
              <a:t>碰撞时间表算法</a:t>
            </a:r>
            <a:endParaRPr lang="zh-CN" altLang="en-US" sz="2800" b="1" dirty="0">
              <a:solidFill>
                <a:srgbClr val="FF0000"/>
              </a:solidFill>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ED62DB5-2A1F-42BC-BBBF-5FE9E7D31F9F}"/>
                  </a:ext>
                </a:extLst>
              </p:cNvPr>
              <p:cNvSpPr txBox="1"/>
              <p:nvPr/>
            </p:nvSpPr>
            <p:spPr>
              <a:xfrm>
                <a:off x="593517" y="1193080"/>
                <a:ext cx="7056784" cy="461665"/>
              </a:xfrm>
              <a:prstGeom prst="rect">
                <a:avLst/>
              </a:prstGeom>
              <a:noFill/>
            </p:spPr>
            <p:txBody>
              <a:bodyPr wrap="square" rtlCol="0">
                <a:spAutoFit/>
              </a:bodyPr>
              <a:lstStyle/>
              <a:p>
                <a:pPr algn="l"/>
                <a:r>
                  <a:rPr lang="zh-CN" altLang="en-US" dirty="0"/>
                  <a:t>在</a:t>
                </a:r>
                <a:r>
                  <a:rPr lang="zh-CN" altLang="en-US" sz="2400" b="1" dirty="0">
                    <a:solidFill>
                      <a:srgbClr val="FF0000"/>
                    </a:solidFill>
                  </a:rPr>
                  <a:t>计算系</a:t>
                </a:r>
                <a:r>
                  <a:rPr lang="zh-CN" altLang="en-US" dirty="0"/>
                  <a:t>中计算两粒子</a:t>
                </a:r>
                <a:r>
                  <a:rPr lang="en-US" altLang="zh-CN" dirty="0"/>
                  <a:t>1</a:t>
                </a:r>
                <a:r>
                  <a:rPr lang="zh-CN" altLang="en-US" dirty="0"/>
                  <a:t>，</a:t>
                </a:r>
                <a:r>
                  <a:rPr lang="en-US" altLang="zh-CN" dirty="0"/>
                  <a:t>2</a:t>
                </a:r>
                <a:r>
                  <a:rPr lang="zh-CN" altLang="en-US" dirty="0"/>
                  <a:t>能够发生碰撞所需要的时间间隔</a:t>
                </a:r>
                <a14:m>
                  <m:oMath xmlns:m="http://schemas.openxmlformats.org/officeDocument/2006/math">
                    <m:r>
                      <a:rPr lang="zh-CN" altLang="en-US"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𝑐𝑜𝑙𝑙</m:t>
                        </m:r>
                      </m:sub>
                    </m:sSub>
                  </m:oMath>
                </a14:m>
                <a:r>
                  <a:rPr lang="zh-CN" altLang="en-US" dirty="0"/>
                  <a:t>：</a:t>
                </a:r>
              </a:p>
            </p:txBody>
          </p:sp>
        </mc:Choice>
        <mc:Fallback xmlns="">
          <p:sp>
            <p:nvSpPr>
              <p:cNvPr id="4" name="文本框 3">
                <a:extLst>
                  <a:ext uri="{FF2B5EF4-FFF2-40B4-BE49-F238E27FC236}">
                    <a16:creationId xmlns:a16="http://schemas.microsoft.com/office/drawing/2014/main" id="{AED62DB5-2A1F-42BC-BBBF-5FE9E7D31F9F}"/>
                  </a:ext>
                </a:extLst>
              </p:cNvPr>
              <p:cNvSpPr txBox="1">
                <a:spLocks noRot="1" noChangeAspect="1" noMove="1" noResize="1" noEditPoints="1" noAdjustHandles="1" noChangeArrowheads="1" noChangeShapeType="1" noTextEdit="1"/>
              </p:cNvSpPr>
              <p:nvPr/>
            </p:nvSpPr>
            <p:spPr>
              <a:xfrm>
                <a:off x="593517" y="1193080"/>
                <a:ext cx="7056784" cy="461665"/>
              </a:xfrm>
              <a:prstGeom prst="rect">
                <a:avLst/>
              </a:prstGeom>
              <a:blipFill>
                <a:blip r:embed="rId2"/>
                <a:stretch>
                  <a:fillRect l="-691" t="-9333" r="-3972" b="-3200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DDD0B8C5-C56F-4C03-BBB8-007ED945726D}"/>
              </a:ext>
            </a:extLst>
          </p:cNvPr>
          <p:cNvPicPr>
            <a:picLocks noChangeAspect="1"/>
          </p:cNvPicPr>
          <p:nvPr/>
        </p:nvPicPr>
        <p:blipFill>
          <a:blip r:embed="rId3"/>
          <a:stretch>
            <a:fillRect/>
          </a:stretch>
        </p:blipFill>
        <p:spPr>
          <a:xfrm>
            <a:off x="1591007" y="1827957"/>
            <a:ext cx="3327502" cy="1908420"/>
          </a:xfrm>
          <a:prstGeom prst="rect">
            <a:avLst/>
          </a:prstGeom>
        </p:spPr>
      </p:pic>
      <p:sp>
        <p:nvSpPr>
          <p:cNvPr id="6" name="TextBox 6">
            <a:extLst>
              <a:ext uri="{FF2B5EF4-FFF2-40B4-BE49-F238E27FC236}">
                <a16:creationId xmlns:a16="http://schemas.microsoft.com/office/drawing/2014/main" id="{AA6B9978-C093-4CBC-8EAA-CB35208D3EFE}"/>
              </a:ext>
            </a:extLst>
          </p:cNvPr>
          <p:cNvSpPr txBox="1"/>
          <p:nvPr/>
        </p:nvSpPr>
        <p:spPr>
          <a:xfrm>
            <a:off x="7487547" y="1898945"/>
            <a:ext cx="2304256" cy="646331"/>
          </a:xfrm>
          <a:prstGeom prst="rect">
            <a:avLst/>
          </a:prstGeom>
          <a:noFill/>
          <a:ln w="12700">
            <a:solidFill>
              <a:srgbClr val="0000FF"/>
            </a:solidFill>
          </a:ln>
        </p:spPr>
        <p:txBody>
          <a:bodyPr wrap="square" rtlCol="0">
            <a:spAutoFit/>
          </a:bodyPr>
          <a:lstStyle/>
          <a:p>
            <a:r>
              <a:rPr lang="en-US" altLang="zh-CN" dirty="0">
                <a:latin typeface="宋体" pitchFamily="2" charset="-122"/>
              </a:rPr>
              <a:t>A</a:t>
            </a:r>
            <a:r>
              <a:rPr lang="en-US" altLang="zh-CN" dirty="0">
                <a:latin typeface="+mn-lt"/>
              </a:rPr>
              <a:t>(</a:t>
            </a:r>
            <a:r>
              <a:rPr lang="en-US" altLang="zh-CN" dirty="0">
                <a:latin typeface="宋体" pitchFamily="2" charset="-122"/>
              </a:rPr>
              <a:t>A-1</a:t>
            </a:r>
            <a:r>
              <a:rPr lang="en-US" altLang="zh-CN" dirty="0">
                <a:latin typeface="+mn-lt"/>
              </a:rPr>
              <a:t>)/2</a:t>
            </a:r>
            <a:r>
              <a:rPr lang="zh-CN" altLang="en-US" dirty="0">
                <a:latin typeface="+mn-lt"/>
              </a:rPr>
              <a:t>对，</a:t>
            </a:r>
            <a:r>
              <a:rPr lang="en-US" altLang="zh-CN" dirty="0">
                <a:latin typeface="+mn-lt"/>
              </a:rPr>
              <a:t>A</a:t>
            </a:r>
            <a:r>
              <a:rPr lang="zh-CN" altLang="en-US" dirty="0">
                <a:latin typeface="+mn-lt"/>
              </a:rPr>
              <a:t>：系统总的核子数。</a:t>
            </a:r>
            <a:endParaRPr lang="zh-CN" altLang="en-US" dirty="0"/>
          </a:p>
        </p:txBody>
      </p:sp>
      <p:cxnSp>
        <p:nvCxnSpPr>
          <p:cNvPr id="7" name="直接连接符 6">
            <a:extLst>
              <a:ext uri="{FF2B5EF4-FFF2-40B4-BE49-F238E27FC236}">
                <a16:creationId xmlns:a16="http://schemas.microsoft.com/office/drawing/2014/main" id="{C042581D-7B12-4366-AC22-276B585B6EFD}"/>
              </a:ext>
            </a:extLst>
          </p:cNvPr>
          <p:cNvCxnSpPr/>
          <p:nvPr/>
        </p:nvCxnSpPr>
        <p:spPr>
          <a:xfrm>
            <a:off x="7777549" y="3307747"/>
            <a:ext cx="576064"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C7EADA54-0B0A-4EA1-9748-21BDA8D1ACF2}"/>
              </a:ext>
            </a:extLst>
          </p:cNvPr>
          <p:cNvSpPr/>
          <p:nvPr/>
        </p:nvSpPr>
        <p:spPr>
          <a:xfrm>
            <a:off x="8353613" y="3231486"/>
            <a:ext cx="144016" cy="14323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TextBox 11">
                <a:extLst>
                  <a:ext uri="{FF2B5EF4-FFF2-40B4-BE49-F238E27FC236}">
                    <a16:creationId xmlns:a16="http://schemas.microsoft.com/office/drawing/2014/main" id="{C5D9163D-DF6A-408D-952C-FA5FB9B26529}"/>
                  </a:ext>
                </a:extLst>
              </p:cNvPr>
              <p:cNvSpPr txBox="1"/>
              <p:nvPr/>
            </p:nvSpPr>
            <p:spPr>
              <a:xfrm>
                <a:off x="7379535" y="3127605"/>
                <a:ext cx="2160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𝑖</m:t>
                      </m:r>
                    </m:oMath>
                  </m:oMathPara>
                </a14:m>
                <a:endParaRPr lang="zh-CN" altLang="en-US" dirty="0"/>
              </a:p>
            </p:txBody>
          </p:sp>
        </mc:Choice>
        <mc:Fallback xmlns="">
          <p:sp>
            <p:nvSpPr>
              <p:cNvPr id="9" name="TextBox 11">
                <a:extLst>
                  <a:ext uri="{FF2B5EF4-FFF2-40B4-BE49-F238E27FC236}">
                    <a16:creationId xmlns:a16="http://schemas.microsoft.com/office/drawing/2014/main" id="{C5D9163D-DF6A-408D-952C-FA5FB9B26529}"/>
                  </a:ext>
                </a:extLst>
              </p:cNvPr>
              <p:cNvSpPr txBox="1">
                <a:spLocks noRot="1" noChangeAspect="1" noMove="1" noResize="1" noEditPoints="1" noAdjustHandles="1" noChangeArrowheads="1" noChangeShapeType="1" noTextEdit="1"/>
              </p:cNvSpPr>
              <p:nvPr/>
            </p:nvSpPr>
            <p:spPr>
              <a:xfrm>
                <a:off x="7379535" y="3127605"/>
                <a:ext cx="216024" cy="369332"/>
              </a:xfrm>
              <a:prstGeom prst="rect">
                <a:avLst/>
              </a:prstGeom>
              <a:blipFill>
                <a:blip r:embed="rId4"/>
                <a:stretch>
                  <a:fillRect r="-17143"/>
                </a:stretch>
              </a:blipFill>
            </p:spPr>
            <p:txBody>
              <a:bodyPr/>
              <a:lstStyle/>
              <a:p>
                <a:r>
                  <a:rPr lang="zh-CN" altLang="en-US">
                    <a:noFill/>
                  </a:rPr>
                  <a:t> </a:t>
                </a:r>
              </a:p>
            </p:txBody>
          </p:sp>
        </mc:Fallback>
      </mc:AlternateContent>
      <p:sp>
        <p:nvSpPr>
          <p:cNvPr id="10" name="椭圆 9">
            <a:extLst>
              <a:ext uri="{FF2B5EF4-FFF2-40B4-BE49-F238E27FC236}">
                <a16:creationId xmlns:a16="http://schemas.microsoft.com/office/drawing/2014/main" id="{1AC005E2-2E8A-4F74-87DC-139EB25ED02C}"/>
              </a:ext>
            </a:extLst>
          </p:cNvPr>
          <p:cNvSpPr/>
          <p:nvPr/>
        </p:nvSpPr>
        <p:spPr>
          <a:xfrm>
            <a:off x="7633533" y="3240656"/>
            <a:ext cx="144016" cy="14323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E75294FE-4668-49A8-8D3D-51F35EFFE10C}"/>
                  </a:ext>
                </a:extLst>
              </p:cNvPr>
              <p:cNvSpPr/>
              <p:nvPr/>
            </p:nvSpPr>
            <p:spPr>
              <a:xfrm>
                <a:off x="8569637" y="3123081"/>
                <a:ext cx="2900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𝑗</m:t>
                      </m:r>
                    </m:oMath>
                  </m:oMathPara>
                </a14:m>
                <a:endParaRPr lang="zh-CN" altLang="en-US" dirty="0"/>
              </a:p>
            </p:txBody>
          </p:sp>
        </mc:Choice>
        <mc:Fallback xmlns="">
          <p:sp>
            <p:nvSpPr>
              <p:cNvPr id="11" name="矩形 10">
                <a:extLst>
                  <a:ext uri="{FF2B5EF4-FFF2-40B4-BE49-F238E27FC236}">
                    <a16:creationId xmlns:a16="http://schemas.microsoft.com/office/drawing/2014/main" id="{E75294FE-4668-49A8-8D3D-51F35EFFE10C}"/>
                  </a:ext>
                </a:extLst>
              </p:cNvPr>
              <p:cNvSpPr>
                <a:spLocks noRot="1" noChangeAspect="1" noMove="1" noResize="1" noEditPoints="1" noAdjustHandles="1" noChangeArrowheads="1" noChangeShapeType="1" noTextEdit="1"/>
              </p:cNvSpPr>
              <p:nvPr/>
            </p:nvSpPr>
            <p:spPr>
              <a:xfrm>
                <a:off x="8569637" y="3123081"/>
                <a:ext cx="290002" cy="369332"/>
              </a:xfrm>
              <a:prstGeom prst="rect">
                <a:avLst/>
              </a:prstGeom>
              <a:blipFill>
                <a:blip r:embed="rId5"/>
                <a:stretch>
                  <a:fillRect l="-2128" r="-4255" b="-13115"/>
                </a:stretch>
              </a:blipFill>
            </p:spPr>
            <p:txBody>
              <a:bodyPr/>
              <a:lstStyle/>
              <a:p>
                <a:r>
                  <a:rPr lang="zh-CN" altLang="en-US">
                    <a:noFill/>
                  </a:rPr>
                  <a:t> </a:t>
                </a:r>
              </a:p>
            </p:txBody>
          </p:sp>
        </mc:Fallback>
      </mc:AlternateContent>
      <p:cxnSp>
        <p:nvCxnSpPr>
          <p:cNvPr id="12" name="直接连接符 11">
            <a:extLst>
              <a:ext uri="{FF2B5EF4-FFF2-40B4-BE49-F238E27FC236}">
                <a16:creationId xmlns:a16="http://schemas.microsoft.com/office/drawing/2014/main" id="{0A28E271-7665-4BCF-B3EC-BFEE68B1E075}"/>
              </a:ext>
            </a:extLst>
          </p:cNvPr>
          <p:cNvCxnSpPr>
            <a:stCxn id="15" idx="6"/>
          </p:cNvCxnSpPr>
          <p:nvPr/>
        </p:nvCxnSpPr>
        <p:spPr>
          <a:xfrm>
            <a:off x="7785933" y="3725787"/>
            <a:ext cx="1073706" cy="16523"/>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DF795457-B01F-450B-A533-260D21BC4531}"/>
              </a:ext>
            </a:extLst>
          </p:cNvPr>
          <p:cNvSpPr/>
          <p:nvPr/>
        </p:nvSpPr>
        <p:spPr>
          <a:xfrm>
            <a:off x="8891225" y="3673498"/>
            <a:ext cx="144016" cy="14323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TextBox 16">
                <a:extLst>
                  <a:ext uri="{FF2B5EF4-FFF2-40B4-BE49-F238E27FC236}">
                    <a16:creationId xmlns:a16="http://schemas.microsoft.com/office/drawing/2014/main" id="{25C92EE2-A0F4-4C3E-87A0-E22379738698}"/>
                  </a:ext>
                </a:extLst>
              </p:cNvPr>
              <p:cNvSpPr txBox="1"/>
              <p:nvPr/>
            </p:nvSpPr>
            <p:spPr>
              <a:xfrm>
                <a:off x="7387919" y="3541121"/>
                <a:ext cx="2160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𝑖</m:t>
                      </m:r>
                    </m:oMath>
                  </m:oMathPara>
                </a14:m>
                <a:endParaRPr lang="zh-CN" altLang="en-US" dirty="0"/>
              </a:p>
            </p:txBody>
          </p:sp>
        </mc:Choice>
        <mc:Fallback xmlns="">
          <p:sp>
            <p:nvSpPr>
              <p:cNvPr id="14" name="TextBox 16">
                <a:extLst>
                  <a:ext uri="{FF2B5EF4-FFF2-40B4-BE49-F238E27FC236}">
                    <a16:creationId xmlns:a16="http://schemas.microsoft.com/office/drawing/2014/main" id="{25C92EE2-A0F4-4C3E-87A0-E22379738698}"/>
                  </a:ext>
                </a:extLst>
              </p:cNvPr>
              <p:cNvSpPr txBox="1">
                <a:spLocks noRot="1" noChangeAspect="1" noMove="1" noResize="1" noEditPoints="1" noAdjustHandles="1" noChangeArrowheads="1" noChangeShapeType="1" noTextEdit="1"/>
              </p:cNvSpPr>
              <p:nvPr/>
            </p:nvSpPr>
            <p:spPr>
              <a:xfrm>
                <a:off x="7387919" y="3541121"/>
                <a:ext cx="216024" cy="369332"/>
              </a:xfrm>
              <a:prstGeom prst="rect">
                <a:avLst/>
              </a:prstGeom>
              <a:blipFill>
                <a:blip r:embed="rId6"/>
                <a:stretch>
                  <a:fillRect r="-17143"/>
                </a:stretch>
              </a:blipFill>
            </p:spPr>
            <p:txBody>
              <a:bodyPr/>
              <a:lstStyle/>
              <a:p>
                <a:r>
                  <a:rPr lang="zh-CN" altLang="en-US">
                    <a:noFill/>
                  </a:rPr>
                  <a:t> </a:t>
                </a:r>
              </a:p>
            </p:txBody>
          </p:sp>
        </mc:Fallback>
      </mc:AlternateContent>
      <p:sp>
        <p:nvSpPr>
          <p:cNvPr id="15" name="椭圆 14">
            <a:extLst>
              <a:ext uri="{FF2B5EF4-FFF2-40B4-BE49-F238E27FC236}">
                <a16:creationId xmlns:a16="http://schemas.microsoft.com/office/drawing/2014/main" id="{793EBE73-356B-471F-A11D-03AA66B40851}"/>
              </a:ext>
            </a:extLst>
          </p:cNvPr>
          <p:cNvSpPr/>
          <p:nvPr/>
        </p:nvSpPr>
        <p:spPr>
          <a:xfrm>
            <a:off x="7641917" y="3654172"/>
            <a:ext cx="144016" cy="14323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AE8328C6-C9AC-45D5-8721-C09EF90A9768}"/>
                  </a:ext>
                </a:extLst>
              </p:cNvPr>
              <p:cNvSpPr/>
              <p:nvPr/>
            </p:nvSpPr>
            <p:spPr>
              <a:xfrm>
                <a:off x="9071723" y="3560447"/>
                <a:ext cx="2900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𝑘</m:t>
                      </m:r>
                    </m:oMath>
                  </m:oMathPara>
                </a14:m>
                <a:endParaRPr lang="zh-CN" altLang="en-US" dirty="0"/>
              </a:p>
            </p:txBody>
          </p:sp>
        </mc:Choice>
        <mc:Fallback xmlns="">
          <p:sp>
            <p:nvSpPr>
              <p:cNvPr id="16" name="矩形 15">
                <a:extLst>
                  <a:ext uri="{FF2B5EF4-FFF2-40B4-BE49-F238E27FC236}">
                    <a16:creationId xmlns:a16="http://schemas.microsoft.com/office/drawing/2014/main" id="{AE8328C6-C9AC-45D5-8721-C09EF90A9768}"/>
                  </a:ext>
                </a:extLst>
              </p:cNvPr>
              <p:cNvSpPr>
                <a:spLocks noRot="1" noChangeAspect="1" noMove="1" noResize="1" noEditPoints="1" noAdjustHandles="1" noChangeArrowheads="1" noChangeShapeType="1" noTextEdit="1"/>
              </p:cNvSpPr>
              <p:nvPr/>
            </p:nvSpPr>
            <p:spPr>
              <a:xfrm>
                <a:off x="9071723" y="3560447"/>
                <a:ext cx="290002" cy="369332"/>
              </a:xfrm>
              <a:prstGeom prst="rect">
                <a:avLst/>
              </a:prstGeom>
              <a:blipFill>
                <a:blip r:embed="rId7"/>
                <a:stretch>
                  <a:fillRect r="-4167"/>
                </a:stretch>
              </a:blipFill>
            </p:spPr>
            <p:txBody>
              <a:bodyPr/>
              <a:lstStyle/>
              <a:p>
                <a:r>
                  <a:rPr lang="zh-CN" altLang="en-US">
                    <a:noFill/>
                  </a:rPr>
                  <a:t> </a:t>
                </a:r>
              </a:p>
            </p:txBody>
          </p:sp>
        </mc:Fallback>
      </mc:AlternateContent>
      <p:cxnSp>
        <p:nvCxnSpPr>
          <p:cNvPr id="17" name="直接连接符 16">
            <a:extLst>
              <a:ext uri="{FF2B5EF4-FFF2-40B4-BE49-F238E27FC236}">
                <a16:creationId xmlns:a16="http://schemas.microsoft.com/office/drawing/2014/main" id="{8F1FF5A1-E00F-448A-A00B-F62569B2F166}"/>
              </a:ext>
            </a:extLst>
          </p:cNvPr>
          <p:cNvCxnSpPr>
            <a:stCxn id="20" idx="6"/>
            <a:endCxn id="18" idx="2"/>
          </p:cNvCxnSpPr>
          <p:nvPr/>
        </p:nvCxnSpPr>
        <p:spPr>
          <a:xfrm>
            <a:off x="7794317" y="4132956"/>
            <a:ext cx="1639416" cy="2420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A3E8E8B7-B013-4B90-B993-6A24D57C59D6}"/>
              </a:ext>
            </a:extLst>
          </p:cNvPr>
          <p:cNvSpPr/>
          <p:nvPr/>
        </p:nvSpPr>
        <p:spPr>
          <a:xfrm>
            <a:off x="9433733" y="4085547"/>
            <a:ext cx="144016" cy="14323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9" name="TextBox 28">
                <a:extLst>
                  <a:ext uri="{FF2B5EF4-FFF2-40B4-BE49-F238E27FC236}">
                    <a16:creationId xmlns:a16="http://schemas.microsoft.com/office/drawing/2014/main" id="{C1D529B0-38F8-4920-9C60-BBF806F54C00}"/>
                  </a:ext>
                </a:extLst>
              </p:cNvPr>
              <p:cNvSpPr txBox="1"/>
              <p:nvPr/>
            </p:nvSpPr>
            <p:spPr>
              <a:xfrm>
                <a:off x="7396303" y="3948290"/>
                <a:ext cx="2160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𝑖</m:t>
                      </m:r>
                    </m:oMath>
                  </m:oMathPara>
                </a14:m>
                <a:endParaRPr lang="zh-CN" altLang="en-US" dirty="0"/>
              </a:p>
            </p:txBody>
          </p:sp>
        </mc:Choice>
        <mc:Fallback xmlns="">
          <p:sp>
            <p:nvSpPr>
              <p:cNvPr id="19" name="TextBox 28">
                <a:extLst>
                  <a:ext uri="{FF2B5EF4-FFF2-40B4-BE49-F238E27FC236}">
                    <a16:creationId xmlns:a16="http://schemas.microsoft.com/office/drawing/2014/main" id="{C1D529B0-38F8-4920-9C60-BBF806F54C00}"/>
                  </a:ext>
                </a:extLst>
              </p:cNvPr>
              <p:cNvSpPr txBox="1">
                <a:spLocks noRot="1" noChangeAspect="1" noMove="1" noResize="1" noEditPoints="1" noAdjustHandles="1" noChangeArrowheads="1" noChangeShapeType="1" noTextEdit="1"/>
              </p:cNvSpPr>
              <p:nvPr/>
            </p:nvSpPr>
            <p:spPr>
              <a:xfrm>
                <a:off x="7396303" y="3948290"/>
                <a:ext cx="216024" cy="369332"/>
              </a:xfrm>
              <a:prstGeom prst="rect">
                <a:avLst/>
              </a:prstGeom>
              <a:blipFill>
                <a:blip r:embed="rId8"/>
                <a:stretch>
                  <a:fillRect r="-13889"/>
                </a:stretch>
              </a:blipFill>
            </p:spPr>
            <p:txBody>
              <a:bodyPr/>
              <a:lstStyle/>
              <a:p>
                <a:r>
                  <a:rPr lang="zh-CN" altLang="en-US">
                    <a:noFill/>
                  </a:rPr>
                  <a:t> </a:t>
                </a:r>
              </a:p>
            </p:txBody>
          </p:sp>
        </mc:Fallback>
      </mc:AlternateContent>
      <p:sp>
        <p:nvSpPr>
          <p:cNvPr id="20" name="椭圆 19">
            <a:extLst>
              <a:ext uri="{FF2B5EF4-FFF2-40B4-BE49-F238E27FC236}">
                <a16:creationId xmlns:a16="http://schemas.microsoft.com/office/drawing/2014/main" id="{4D652D10-7848-42A4-AC0D-D2F4EE5B9F5D}"/>
              </a:ext>
            </a:extLst>
          </p:cNvPr>
          <p:cNvSpPr/>
          <p:nvPr/>
        </p:nvSpPr>
        <p:spPr>
          <a:xfrm>
            <a:off x="7650301" y="4061341"/>
            <a:ext cx="144016" cy="14323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6E89C2FB-99E4-43D8-A4D8-D98DC7A82C9E}"/>
                  </a:ext>
                </a:extLst>
              </p:cNvPr>
              <p:cNvSpPr/>
              <p:nvPr/>
            </p:nvSpPr>
            <p:spPr>
              <a:xfrm>
                <a:off x="9638826" y="3995679"/>
                <a:ext cx="2900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ea typeface="Cambria Math"/>
                        </a:rPr>
                        <m:t>ℓ</m:t>
                      </m:r>
                    </m:oMath>
                  </m:oMathPara>
                </a14:m>
                <a:endParaRPr lang="zh-CN" altLang="en-US" dirty="0"/>
              </a:p>
            </p:txBody>
          </p:sp>
        </mc:Choice>
        <mc:Fallback xmlns="">
          <p:sp>
            <p:nvSpPr>
              <p:cNvPr id="21" name="矩形 20">
                <a:extLst>
                  <a:ext uri="{FF2B5EF4-FFF2-40B4-BE49-F238E27FC236}">
                    <a16:creationId xmlns:a16="http://schemas.microsoft.com/office/drawing/2014/main" id="{6E89C2FB-99E4-43D8-A4D8-D98DC7A82C9E}"/>
                  </a:ext>
                </a:extLst>
              </p:cNvPr>
              <p:cNvSpPr>
                <a:spLocks noRot="1" noChangeAspect="1" noMove="1" noResize="1" noEditPoints="1" noAdjustHandles="1" noChangeArrowheads="1" noChangeShapeType="1" noTextEdit="1"/>
              </p:cNvSpPr>
              <p:nvPr/>
            </p:nvSpPr>
            <p:spPr>
              <a:xfrm>
                <a:off x="9638826" y="3995679"/>
                <a:ext cx="290002" cy="369332"/>
              </a:xfrm>
              <a:prstGeom prst="rect">
                <a:avLst/>
              </a:prstGeom>
              <a:blipFill>
                <a:blip r:embed="rId9"/>
                <a:stretch>
                  <a:fillRect r="-2083"/>
                </a:stretch>
              </a:blipFill>
            </p:spPr>
            <p:txBody>
              <a:bodyPr/>
              <a:lstStyle/>
              <a:p>
                <a:r>
                  <a:rPr lang="zh-CN" altLang="en-US">
                    <a:noFill/>
                  </a:rPr>
                  <a:t> </a:t>
                </a:r>
              </a:p>
            </p:txBody>
          </p:sp>
        </mc:Fallback>
      </mc:AlternateContent>
      <p:sp>
        <p:nvSpPr>
          <p:cNvPr id="22" name="TextBox 32">
            <a:extLst>
              <a:ext uri="{FF2B5EF4-FFF2-40B4-BE49-F238E27FC236}">
                <a16:creationId xmlns:a16="http://schemas.microsoft.com/office/drawing/2014/main" id="{B4C6D4B0-13C5-4865-A3E1-C1C7215B981E}"/>
              </a:ext>
            </a:extLst>
          </p:cNvPr>
          <p:cNvSpPr txBox="1"/>
          <p:nvPr/>
        </p:nvSpPr>
        <p:spPr>
          <a:xfrm>
            <a:off x="8185970" y="4256586"/>
            <a:ext cx="738664" cy="990318"/>
          </a:xfrm>
          <a:prstGeom prst="rect">
            <a:avLst/>
          </a:prstGeom>
          <a:noFill/>
        </p:spPr>
        <p:txBody>
          <a:bodyPr vert="eaVert" wrap="square" rtlCol="0">
            <a:spAutoFit/>
          </a:bodyPr>
          <a:lstStyle/>
          <a:p>
            <a:r>
              <a:rPr lang="en-US" altLang="zh-CN" sz="3600" dirty="0">
                <a:solidFill>
                  <a:srgbClr val="FF0000"/>
                </a:solidFill>
              </a:rPr>
              <a:t>…</a:t>
            </a:r>
            <a:endParaRPr lang="zh-CN" altLang="en-US" sz="3600" dirty="0">
              <a:solidFill>
                <a:srgbClr val="FF0000"/>
              </a:solidFill>
            </a:endParaRPr>
          </a:p>
        </p:txBody>
      </p:sp>
      <mc:AlternateContent xmlns:mc="http://schemas.openxmlformats.org/markup-compatibility/2006" xmlns:a14="http://schemas.microsoft.com/office/drawing/2010/main">
        <mc:Choice Requires="a14">
          <p:sp>
            <p:nvSpPr>
              <p:cNvPr id="23" name="TextBox 44">
                <a:extLst>
                  <a:ext uri="{FF2B5EF4-FFF2-40B4-BE49-F238E27FC236}">
                    <a16:creationId xmlns:a16="http://schemas.microsoft.com/office/drawing/2014/main" id="{2429DDDF-43CF-4DC3-85C1-6E9CAEEF09FB}"/>
                  </a:ext>
                </a:extLst>
              </p:cNvPr>
              <p:cNvSpPr txBox="1"/>
              <p:nvPr/>
            </p:nvSpPr>
            <p:spPr>
              <a:xfrm>
                <a:off x="7515953" y="2619025"/>
                <a:ext cx="1137330" cy="369332"/>
              </a:xfrm>
              <a:prstGeom prst="rect">
                <a:avLst/>
              </a:prstGeom>
              <a:noFill/>
              <a:ln w="12700">
                <a:solidFill>
                  <a:srgbClr val="0000FF"/>
                </a:solidFill>
              </a:ln>
            </p:spPr>
            <p:txBody>
              <a:bodyPr wrap="square" rtlCol="0">
                <a:spAutoFit/>
              </a:bodyPr>
              <a:lstStyle/>
              <a:p>
                <a14:m>
                  <m:oMath xmlns:m="http://schemas.openxmlformats.org/officeDocument/2006/math">
                    <m:r>
                      <a:rPr lang="zh-CN" altLang="en-US"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𝑐𝑜𝑙𝑙</m:t>
                        </m:r>
                      </m:sub>
                    </m:sSub>
                    <m:r>
                      <a:rPr lang="en-US" altLang="zh-CN" b="0" i="0" smtClean="0">
                        <a:latin typeface="Cambria Math"/>
                      </a:rPr>
                      <m:t>(</m:t>
                    </m:r>
                    <m:r>
                      <a:rPr lang="en-US" altLang="zh-CN" b="0" i="1" smtClean="0">
                        <a:latin typeface="Cambria Math"/>
                      </a:rPr>
                      <m:t>𝑖</m:t>
                    </m:r>
                    <m:r>
                      <a:rPr lang="en-US" altLang="zh-CN" b="0" i="0" smtClean="0">
                        <a:latin typeface="Cambria Math"/>
                      </a:rPr>
                      <m:t>)</m:t>
                    </m:r>
                  </m:oMath>
                </a14:m>
                <a:r>
                  <a:rPr lang="en-US" altLang="zh-CN" dirty="0"/>
                  <a:t>:</a:t>
                </a:r>
                <a:endParaRPr lang="zh-CN" altLang="en-US" dirty="0"/>
              </a:p>
            </p:txBody>
          </p:sp>
        </mc:Choice>
        <mc:Fallback xmlns="">
          <p:sp>
            <p:nvSpPr>
              <p:cNvPr id="23" name="TextBox 44">
                <a:extLst>
                  <a:ext uri="{FF2B5EF4-FFF2-40B4-BE49-F238E27FC236}">
                    <a16:creationId xmlns:a16="http://schemas.microsoft.com/office/drawing/2014/main" id="{2429DDDF-43CF-4DC3-85C1-6E9CAEEF09FB}"/>
                  </a:ext>
                </a:extLst>
              </p:cNvPr>
              <p:cNvSpPr txBox="1">
                <a:spLocks noRot="1" noChangeAspect="1" noMove="1" noResize="1" noEditPoints="1" noAdjustHandles="1" noChangeArrowheads="1" noChangeShapeType="1" noTextEdit="1"/>
              </p:cNvSpPr>
              <p:nvPr/>
            </p:nvSpPr>
            <p:spPr>
              <a:xfrm>
                <a:off x="7515953" y="2619025"/>
                <a:ext cx="1137330" cy="369332"/>
              </a:xfrm>
              <a:prstGeom prst="rect">
                <a:avLst/>
              </a:prstGeom>
              <a:blipFill>
                <a:blip r:embed="rId10"/>
                <a:stretch>
                  <a:fillRect t="-8065" b="-24194"/>
                </a:stretch>
              </a:blipFill>
              <a:ln w="12700">
                <a:solidFill>
                  <a:srgbClr val="0000FF"/>
                </a:solidFill>
              </a:ln>
            </p:spPr>
            <p:txBody>
              <a:bodyPr/>
              <a:lstStyle/>
              <a:p>
                <a:r>
                  <a:rPr lang="zh-CN" altLang="en-US">
                    <a:noFill/>
                  </a:rPr>
                  <a:t> </a:t>
                </a:r>
              </a:p>
            </p:txBody>
          </p:sp>
        </mc:Fallback>
      </mc:AlternateContent>
      <p:sp>
        <p:nvSpPr>
          <p:cNvPr id="24" name="TextBox 45">
            <a:extLst>
              <a:ext uri="{FF2B5EF4-FFF2-40B4-BE49-F238E27FC236}">
                <a16:creationId xmlns:a16="http://schemas.microsoft.com/office/drawing/2014/main" id="{8DECECF7-E1CD-4356-8EA5-ECA2E1591B05}"/>
              </a:ext>
            </a:extLst>
          </p:cNvPr>
          <p:cNvSpPr txBox="1"/>
          <p:nvPr/>
        </p:nvSpPr>
        <p:spPr>
          <a:xfrm>
            <a:off x="7273493" y="3131185"/>
            <a:ext cx="2655335" cy="2031325"/>
          </a:xfrm>
          <a:prstGeom prst="rect">
            <a:avLst/>
          </a:prstGeom>
          <a:noFill/>
          <a:ln w="12700">
            <a:solidFill>
              <a:srgbClr val="00B050"/>
            </a:solidFill>
          </a:ln>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sp>
        <p:nvSpPr>
          <p:cNvPr id="25" name="TextBox 47">
            <a:extLst>
              <a:ext uri="{FF2B5EF4-FFF2-40B4-BE49-F238E27FC236}">
                <a16:creationId xmlns:a16="http://schemas.microsoft.com/office/drawing/2014/main" id="{E5B941AE-CABA-4A94-B263-F121D018F4B5}"/>
              </a:ext>
            </a:extLst>
          </p:cNvPr>
          <p:cNvSpPr txBox="1"/>
          <p:nvPr/>
        </p:nvSpPr>
        <p:spPr>
          <a:xfrm>
            <a:off x="6306980" y="3121462"/>
            <a:ext cx="936104" cy="646331"/>
          </a:xfrm>
          <a:prstGeom prst="rect">
            <a:avLst/>
          </a:prstGeom>
          <a:noFill/>
        </p:spPr>
        <p:txBody>
          <a:bodyPr wrap="square" rtlCol="0">
            <a:spAutoFit/>
          </a:bodyPr>
          <a:lstStyle/>
          <a:p>
            <a:r>
              <a:rPr lang="zh-CN" altLang="en-US" b="1" dirty="0">
                <a:solidFill>
                  <a:srgbClr val="00B050"/>
                </a:solidFill>
              </a:rPr>
              <a:t>碰撞时间表：</a:t>
            </a: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7B46B79-5415-4429-8B05-61735A398019}"/>
                  </a:ext>
                </a:extLst>
              </p:cNvPr>
              <p:cNvSpPr txBox="1"/>
              <p:nvPr/>
            </p:nvSpPr>
            <p:spPr>
              <a:xfrm>
                <a:off x="715322" y="4043859"/>
                <a:ext cx="6097604" cy="707886"/>
              </a:xfrm>
              <a:prstGeom prst="rect">
                <a:avLst/>
              </a:prstGeom>
              <a:noFill/>
            </p:spPr>
            <p:txBody>
              <a:bodyPr wrap="square">
                <a:spAutoFit/>
              </a:bodyPr>
              <a:lstStyle/>
              <a:p>
                <a:pPr algn="l"/>
                <a:r>
                  <a:rPr lang="zh-CN" altLang="en-US" sz="2000" b="1" dirty="0">
                    <a:solidFill>
                      <a:srgbClr val="FF0000"/>
                    </a:solidFill>
                  </a:rPr>
                  <a:t>如果有共振粒子</a:t>
                </a:r>
                <a:r>
                  <a:rPr lang="en-US" altLang="zh-CN" sz="2000" b="1" dirty="0">
                    <a:solidFill>
                      <a:srgbClr val="FF0000"/>
                    </a:solidFill>
                  </a:rPr>
                  <a:t>R</a:t>
                </a:r>
                <a:r>
                  <a:rPr lang="zh-CN" altLang="en-US" sz="2000" b="1" dirty="0">
                    <a:solidFill>
                      <a:srgbClr val="FF0000"/>
                    </a:solidFill>
                  </a:rPr>
                  <a:t>，</a:t>
                </a:r>
                <a:r>
                  <a:rPr lang="zh-CN" altLang="en-US" sz="2000" dirty="0"/>
                  <a:t>计算</a:t>
                </a:r>
                <a:r>
                  <a:rPr lang="en-US" altLang="zh-CN" sz="2000" dirty="0"/>
                  <a:t>R</a:t>
                </a:r>
                <a:r>
                  <a:rPr lang="zh-CN" altLang="en-US" sz="2000" dirty="0"/>
                  <a:t>发生碰撞所需要的时间间隔</a:t>
                </a:r>
                <a14:m>
                  <m:oMath xmlns:m="http://schemas.openxmlformats.org/officeDocument/2006/math">
                    <m:r>
                      <a:rPr lang="zh-CN" altLang="en-US" sz="2000" i="1" smtClean="0">
                        <a:latin typeface="Cambria Math" panose="02040503050406030204" pitchFamily="18" charset="0"/>
                      </a:rPr>
                      <m:t>∆</m:t>
                    </m:r>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𝑡</m:t>
                        </m:r>
                      </m:e>
                      <m:sub>
                        <m:r>
                          <a:rPr lang="en-US" altLang="zh-CN" sz="2000" b="0" i="1" smtClean="0">
                            <a:latin typeface="Cambria Math" panose="02040503050406030204" pitchFamily="18" charset="0"/>
                          </a:rPr>
                          <m:t>𝑐𝑜𝑙𝑙</m:t>
                        </m:r>
                      </m:sub>
                    </m:sSub>
                  </m:oMath>
                </a14:m>
                <a:r>
                  <a:rPr lang="zh-CN" altLang="en-US" sz="2000" dirty="0"/>
                  <a:t>，以及衰变时间</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𝑡</m:t>
                        </m:r>
                      </m:e>
                      <m:sub>
                        <m:r>
                          <a:rPr lang="en-US" altLang="zh-CN" sz="2000" b="0" i="1" smtClean="0">
                            <a:latin typeface="Cambria Math" panose="02040503050406030204" pitchFamily="18" charset="0"/>
                          </a:rPr>
                          <m:t>𝑑𝑒𝑐</m:t>
                        </m:r>
                      </m:sub>
                    </m:sSub>
                  </m:oMath>
                </a14:m>
                <a:endParaRPr lang="zh-CN" altLang="en-US" sz="2000" dirty="0"/>
              </a:p>
            </p:txBody>
          </p:sp>
        </mc:Choice>
        <mc:Fallback xmlns="">
          <p:sp>
            <p:nvSpPr>
              <p:cNvPr id="27" name="文本框 26">
                <a:extLst>
                  <a:ext uri="{FF2B5EF4-FFF2-40B4-BE49-F238E27FC236}">
                    <a16:creationId xmlns:a16="http://schemas.microsoft.com/office/drawing/2014/main" id="{F7B46B79-5415-4429-8B05-61735A398019}"/>
                  </a:ext>
                </a:extLst>
              </p:cNvPr>
              <p:cNvSpPr txBox="1">
                <a:spLocks noRot="1" noChangeAspect="1" noMove="1" noResize="1" noEditPoints="1" noAdjustHandles="1" noChangeArrowheads="1" noChangeShapeType="1" noTextEdit="1"/>
              </p:cNvSpPr>
              <p:nvPr/>
            </p:nvSpPr>
            <p:spPr>
              <a:xfrm>
                <a:off x="715322" y="4043859"/>
                <a:ext cx="6097604" cy="707886"/>
              </a:xfrm>
              <a:prstGeom prst="rect">
                <a:avLst/>
              </a:prstGeom>
              <a:blipFill>
                <a:blip r:embed="rId11"/>
                <a:stretch>
                  <a:fillRect l="-999" t="-4310" r="-599" b="-14655"/>
                </a:stretch>
              </a:blipFill>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63B3E8A4-3694-4877-BD9C-FC6498CA0319}"/>
              </a:ext>
            </a:extLst>
          </p:cNvPr>
          <p:cNvPicPr>
            <a:picLocks noChangeAspect="1"/>
          </p:cNvPicPr>
          <p:nvPr/>
        </p:nvPicPr>
        <p:blipFill>
          <a:blip r:embed="rId12"/>
          <a:stretch>
            <a:fillRect/>
          </a:stretch>
        </p:blipFill>
        <p:spPr>
          <a:xfrm>
            <a:off x="1623402" y="4819828"/>
            <a:ext cx="3613205" cy="510561"/>
          </a:xfrm>
          <a:prstGeom prst="rect">
            <a:avLst/>
          </a:prstGeom>
        </p:spPr>
      </p:pic>
      <p:pic>
        <p:nvPicPr>
          <p:cNvPr id="31" name="图片 30">
            <a:extLst>
              <a:ext uri="{FF2B5EF4-FFF2-40B4-BE49-F238E27FC236}">
                <a16:creationId xmlns:a16="http://schemas.microsoft.com/office/drawing/2014/main" id="{1496D81D-A427-4CBF-873D-AFDC5CA101FE}"/>
              </a:ext>
            </a:extLst>
          </p:cNvPr>
          <p:cNvPicPr>
            <a:picLocks noChangeAspect="1"/>
          </p:cNvPicPr>
          <p:nvPr/>
        </p:nvPicPr>
        <p:blipFill>
          <a:blip r:embed="rId13"/>
          <a:stretch>
            <a:fillRect/>
          </a:stretch>
        </p:blipFill>
        <p:spPr>
          <a:xfrm>
            <a:off x="1578965" y="5286988"/>
            <a:ext cx="2185159" cy="627221"/>
          </a:xfrm>
          <a:prstGeom prst="rect">
            <a:avLst/>
          </a:prstGeom>
        </p:spPr>
      </p:pic>
      <p:pic>
        <p:nvPicPr>
          <p:cNvPr id="33" name="图片 32">
            <a:extLst>
              <a:ext uri="{FF2B5EF4-FFF2-40B4-BE49-F238E27FC236}">
                <a16:creationId xmlns:a16="http://schemas.microsoft.com/office/drawing/2014/main" id="{80ECAB64-7E51-417C-B9C6-16331AE64950}"/>
              </a:ext>
            </a:extLst>
          </p:cNvPr>
          <p:cNvPicPr>
            <a:picLocks noChangeAspect="1"/>
          </p:cNvPicPr>
          <p:nvPr/>
        </p:nvPicPr>
        <p:blipFill>
          <a:blip r:embed="rId14"/>
          <a:stretch>
            <a:fillRect/>
          </a:stretch>
        </p:blipFill>
        <p:spPr>
          <a:xfrm>
            <a:off x="2494550" y="5933337"/>
            <a:ext cx="3195166" cy="545516"/>
          </a:xfrm>
          <a:prstGeom prst="rect">
            <a:avLst/>
          </a:prstGeom>
        </p:spPr>
      </p:pic>
      <mc:AlternateContent xmlns:mc="http://schemas.openxmlformats.org/markup-compatibility/2006" xmlns:a14="http://schemas.microsoft.com/office/drawing/2010/main">
        <mc:Choice Requires="a14">
          <p:sp>
            <p:nvSpPr>
              <p:cNvPr id="34" name="TextBox 44">
                <a:extLst>
                  <a:ext uri="{FF2B5EF4-FFF2-40B4-BE49-F238E27FC236}">
                    <a16:creationId xmlns:a16="http://schemas.microsoft.com/office/drawing/2014/main" id="{D4E3F6B2-50F8-492A-A7FB-1A0005E89BF9}"/>
                  </a:ext>
                </a:extLst>
              </p:cNvPr>
              <p:cNvSpPr txBox="1"/>
              <p:nvPr/>
            </p:nvSpPr>
            <p:spPr>
              <a:xfrm>
                <a:off x="7076584" y="5481674"/>
                <a:ext cx="3696100" cy="646331"/>
              </a:xfrm>
              <a:prstGeom prst="rect">
                <a:avLst/>
              </a:prstGeom>
              <a:noFill/>
              <a:ln w="12700">
                <a:solidFill>
                  <a:srgbClr val="0000FF"/>
                </a:solidFill>
              </a:ln>
            </p:spPr>
            <p:txBody>
              <a:bodyPr wrap="square" rtlCol="0">
                <a:spAutoFit/>
              </a:bodyPr>
              <a:lstStyle/>
              <a:p>
                <a:r>
                  <a:rPr lang="zh-CN" altLang="en-US" dirty="0">
                    <a:solidFill>
                      <a:srgbClr val="FF0000"/>
                    </a:solidFill>
                  </a:rPr>
                  <a:t>比较</a:t>
                </a:r>
                <a14:m>
                  <m:oMath xmlns:m="http://schemas.openxmlformats.org/officeDocument/2006/math">
                    <m:r>
                      <a:rPr lang="zh-CN" altLang="en-US" i="1" smtClean="0">
                        <a:solidFill>
                          <a:srgbClr val="FF0000"/>
                        </a:solidFill>
                        <a:latin typeface="Cambria Math" panose="02040503050406030204" pitchFamily="18" charset="0"/>
                      </a:rPr>
                      <m:t>∆</m:t>
                    </m:r>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𝑡</m:t>
                        </m:r>
                      </m:e>
                      <m:sub>
                        <m:r>
                          <a:rPr lang="en-US" altLang="zh-CN" i="1">
                            <a:solidFill>
                              <a:srgbClr val="FF0000"/>
                            </a:solidFill>
                            <a:latin typeface="Cambria Math" panose="02040503050406030204" pitchFamily="18" charset="0"/>
                          </a:rPr>
                          <m:t>𝑐𝑜𝑙𝑙</m:t>
                        </m:r>
                      </m:sub>
                    </m:sSub>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a:rPr>
                          <m:t>𝑖</m:t>
                        </m:r>
                      </m:e>
                    </m:d>
                  </m:oMath>
                </a14:m>
                <a:r>
                  <a:rPr lang="zh-CN" altLang="en-US" dirty="0">
                    <a:solidFill>
                      <a:srgbClr val="FF0000"/>
                    </a:solidFill>
                  </a:rPr>
                  <a:t>与</a:t>
                </a:r>
                <a:r>
                  <a:rPr lang="en-US" altLang="zh-CN" dirty="0">
                    <a:solidFill>
                      <a:srgbClr val="FF0000"/>
                    </a:solidFill>
                  </a:rPr>
                  <a:t> </a:t>
                </a:r>
                <a14:m>
                  <m:oMath xmlns:m="http://schemas.openxmlformats.org/officeDocument/2006/math">
                    <m:sSub>
                      <m:sSubPr>
                        <m:ctrlPr>
                          <a:rPr lang="en-US" altLang="zh-CN" b="0" i="1" dirty="0" smtClean="0">
                            <a:solidFill>
                              <a:srgbClr val="FF0000"/>
                            </a:solidFill>
                            <a:latin typeface="Cambria Math" panose="02040503050406030204" pitchFamily="18" charset="0"/>
                          </a:rPr>
                        </m:ctrlPr>
                      </m:sSubPr>
                      <m:e>
                        <m:r>
                          <a:rPr lang="en-US" altLang="zh-CN" b="0" i="1" dirty="0" smtClean="0">
                            <a:solidFill>
                              <a:srgbClr val="FF0000"/>
                            </a:solidFill>
                            <a:latin typeface="Cambria Math" panose="02040503050406030204" pitchFamily="18" charset="0"/>
                          </a:rPr>
                          <m:t>𝑡</m:t>
                        </m:r>
                      </m:e>
                      <m:sub>
                        <m:r>
                          <a:rPr lang="en-US" altLang="zh-CN" b="0" i="1" dirty="0" smtClean="0">
                            <a:solidFill>
                              <a:srgbClr val="FF0000"/>
                            </a:solidFill>
                            <a:latin typeface="Cambria Math" panose="02040503050406030204" pitchFamily="18" charset="0"/>
                          </a:rPr>
                          <m:t>𝑑𝑒𝑐</m:t>
                        </m:r>
                      </m:sub>
                    </m:sSub>
                    <m:r>
                      <a:rPr lang="en-US" altLang="zh-CN" b="0" i="1" dirty="0" smtClean="0">
                        <a:solidFill>
                          <a:srgbClr val="FF0000"/>
                        </a:solidFill>
                        <a:latin typeface="Cambria Math" panose="02040503050406030204" pitchFamily="18" charset="0"/>
                      </a:rPr>
                      <m:t>(</m:t>
                    </m:r>
                    <m:r>
                      <a:rPr lang="en-US" altLang="zh-CN" b="0" i="1" dirty="0" smtClean="0">
                        <a:solidFill>
                          <a:srgbClr val="FF0000"/>
                        </a:solidFill>
                        <a:latin typeface="Cambria Math" panose="02040503050406030204" pitchFamily="18" charset="0"/>
                      </a:rPr>
                      <m:t>𝑖</m:t>
                    </m:r>
                    <m:r>
                      <a:rPr lang="en-US" altLang="zh-CN" b="0" i="1" dirty="0" smtClean="0">
                        <a:solidFill>
                          <a:srgbClr val="FF0000"/>
                        </a:solidFill>
                        <a:latin typeface="Cambria Math" panose="02040503050406030204" pitchFamily="18" charset="0"/>
                      </a:rPr>
                      <m:t>)</m:t>
                    </m:r>
                    <m:r>
                      <a:rPr lang="zh-CN" altLang="en-US" i="1" dirty="0">
                        <a:solidFill>
                          <a:srgbClr val="FF0000"/>
                        </a:solidFill>
                        <a:latin typeface="Cambria Math" panose="02040503050406030204" pitchFamily="18" charset="0"/>
                      </a:rPr>
                      <m:t>，</m:t>
                    </m:r>
                    <m:r>
                      <a:rPr lang="zh-CN" altLang="en-US" i="1" dirty="0" smtClean="0">
                        <a:solidFill>
                          <a:srgbClr val="FF0000"/>
                        </a:solidFill>
                        <a:latin typeface="Cambria Math" panose="02040503050406030204" pitchFamily="18" charset="0"/>
                      </a:rPr>
                      <m:t>自动</m:t>
                    </m:r>
                  </m:oMath>
                </a14:m>
                <a:r>
                  <a:rPr lang="zh-CN" altLang="en-US" dirty="0">
                    <a:solidFill>
                      <a:srgbClr val="FF0000"/>
                    </a:solidFill>
                  </a:rPr>
                  <a:t>确定先碰撞还是先衰变</a:t>
                </a:r>
              </a:p>
            </p:txBody>
          </p:sp>
        </mc:Choice>
        <mc:Fallback xmlns="">
          <p:sp>
            <p:nvSpPr>
              <p:cNvPr id="34" name="TextBox 44">
                <a:extLst>
                  <a:ext uri="{FF2B5EF4-FFF2-40B4-BE49-F238E27FC236}">
                    <a16:creationId xmlns:a16="http://schemas.microsoft.com/office/drawing/2014/main" id="{D4E3F6B2-50F8-492A-A7FB-1A0005E89BF9}"/>
                  </a:ext>
                </a:extLst>
              </p:cNvPr>
              <p:cNvSpPr txBox="1">
                <a:spLocks noRot="1" noChangeAspect="1" noMove="1" noResize="1" noEditPoints="1" noAdjustHandles="1" noChangeArrowheads="1" noChangeShapeType="1" noTextEdit="1"/>
              </p:cNvSpPr>
              <p:nvPr/>
            </p:nvSpPr>
            <p:spPr>
              <a:xfrm>
                <a:off x="7076584" y="5481674"/>
                <a:ext cx="3696100" cy="646331"/>
              </a:xfrm>
              <a:prstGeom prst="rect">
                <a:avLst/>
              </a:prstGeom>
              <a:blipFill>
                <a:blip r:embed="rId15"/>
                <a:stretch>
                  <a:fillRect l="-1316" t="-3704" b="-12963"/>
                </a:stretch>
              </a:blipFill>
              <a:ln w="12700">
                <a:solidFill>
                  <a:srgbClr val="0000FF"/>
                </a:solidFill>
              </a:ln>
            </p:spPr>
            <p:txBody>
              <a:bodyPr/>
              <a:lstStyle/>
              <a:p>
                <a:r>
                  <a:rPr lang="zh-CN" altLang="en-US">
                    <a:noFill/>
                  </a:rPr>
                  <a:t> </a:t>
                </a:r>
              </a:p>
            </p:txBody>
          </p:sp>
        </mc:Fallback>
      </mc:AlternateContent>
      <p:sp>
        <p:nvSpPr>
          <p:cNvPr id="36" name="文本框 35">
            <a:extLst>
              <a:ext uri="{FF2B5EF4-FFF2-40B4-BE49-F238E27FC236}">
                <a16:creationId xmlns:a16="http://schemas.microsoft.com/office/drawing/2014/main" id="{3C18991A-242C-43DB-8F95-5C97A9A0B77E}"/>
              </a:ext>
            </a:extLst>
          </p:cNvPr>
          <p:cNvSpPr txBox="1"/>
          <p:nvPr/>
        </p:nvSpPr>
        <p:spPr>
          <a:xfrm>
            <a:off x="752253" y="6078743"/>
            <a:ext cx="1742297" cy="400110"/>
          </a:xfrm>
          <a:prstGeom prst="rect">
            <a:avLst/>
          </a:prstGeom>
          <a:solidFill>
            <a:schemeClr val="bg1"/>
          </a:solidFill>
        </p:spPr>
        <p:txBody>
          <a:bodyPr wrap="square">
            <a:spAutoFit/>
          </a:bodyPr>
          <a:lstStyle/>
          <a:p>
            <a:r>
              <a:rPr lang="zh-CN" altLang="en-US" sz="2000" dirty="0"/>
              <a:t>在</a:t>
            </a:r>
            <a:r>
              <a:rPr lang="zh-CN" altLang="en-US" sz="2000" b="1" dirty="0">
                <a:solidFill>
                  <a:srgbClr val="FF0000"/>
                </a:solidFill>
              </a:rPr>
              <a:t>计算系</a:t>
            </a:r>
            <a:r>
              <a:rPr lang="zh-CN" altLang="en-US" sz="2000" dirty="0"/>
              <a:t>中</a:t>
            </a:r>
          </a:p>
        </p:txBody>
      </p:sp>
    </p:spTree>
    <p:extLst>
      <p:ext uri="{BB962C8B-B14F-4D97-AF65-F5344CB8AC3E}">
        <p14:creationId xmlns:p14="http://schemas.microsoft.com/office/powerpoint/2010/main" val="2193739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467FD6-4863-4726-A20A-3E0FA33A204E}"/>
              </a:ext>
            </a:extLst>
          </p:cNvPr>
          <p:cNvSpPr txBox="1"/>
          <p:nvPr/>
        </p:nvSpPr>
        <p:spPr>
          <a:xfrm>
            <a:off x="560953" y="226835"/>
            <a:ext cx="4759451" cy="584775"/>
          </a:xfrm>
          <a:prstGeom prst="rect">
            <a:avLst/>
          </a:prstGeom>
          <a:noFill/>
        </p:spPr>
        <p:txBody>
          <a:bodyPr wrap="square" rtlCol="0">
            <a:spAutoFit/>
          </a:bodyPr>
          <a:lstStyle/>
          <a:p>
            <a:pPr marL="457200" indent="-457200" algn="l">
              <a:buFont typeface="+mj-ea"/>
              <a:buAutoNum type="circleNumDbPlain" startAt="2"/>
            </a:pPr>
            <a:r>
              <a:rPr lang="zh-CN" altLang="en-US" sz="3200" b="1" dirty="0">
                <a:solidFill>
                  <a:srgbClr val="FF0000"/>
                </a:solidFill>
              </a:rPr>
              <a:t>碰撞几率算法</a:t>
            </a:r>
            <a:r>
              <a:rPr lang="zh-CN" altLang="en-US" sz="3200" dirty="0">
                <a:solidFill>
                  <a:srgbClr val="FF0000"/>
                </a:solidFill>
                <a:latin typeface="Times New Roman" pitchFamily="18" charset="0"/>
                <a:cs typeface="Times New Roman" pitchFamily="18" charset="0"/>
              </a:rPr>
              <a:t>：</a:t>
            </a:r>
            <a:endParaRPr lang="zh-CN" altLang="en-US" sz="3200" dirty="0">
              <a:solidFill>
                <a:srgbClr val="FF0000"/>
              </a:solidFill>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76FA635-B007-488C-A3AC-9E15DB158247}"/>
                  </a:ext>
                </a:extLst>
              </p:cNvPr>
              <p:cNvSpPr txBox="1"/>
              <p:nvPr/>
            </p:nvSpPr>
            <p:spPr>
              <a:xfrm>
                <a:off x="2271563" y="2304223"/>
                <a:ext cx="3243713" cy="8937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𝑃</m:t>
                      </m:r>
                      <m:r>
                        <a:rPr lang="en-US" altLang="zh-CN" sz="3200" b="0" i="1" smtClean="0">
                          <a:latin typeface="Cambria Math" panose="02040503050406030204" pitchFamily="18" charset="0"/>
                        </a:rPr>
                        <m:t>=1−</m:t>
                      </m:r>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𝑒</m:t>
                          </m:r>
                        </m:e>
                        <m:sup>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m:rPr>
                                  <m:sty m:val="p"/>
                                </m:rPr>
                                <a:rPr lang="en-US" altLang="zh-CN" sz="3200" b="0" i="0" smtClean="0">
                                  <a:latin typeface="Cambria Math" panose="02040503050406030204" pitchFamily="18" charset="0"/>
                                </a:rPr>
                                <m:t>Δ</m:t>
                              </m:r>
                              <m:r>
                                <a:rPr lang="en-US" altLang="zh-CN" sz="3200" b="0" i="1" smtClean="0">
                                  <a:latin typeface="Cambria Math" panose="02040503050406030204" pitchFamily="18" charset="0"/>
                                </a:rPr>
                                <m:t>𝑡</m:t>
                              </m:r>
                            </m:num>
                            <m:den>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𝜏</m:t>
                                  </m:r>
                                </m:e>
                                <m:sub>
                                  <m:r>
                                    <a:rPr lang="en-US" altLang="zh-CN" sz="3200" b="0" i="1" smtClean="0">
                                      <a:latin typeface="Cambria Math" panose="02040503050406030204" pitchFamily="18" charset="0"/>
                                    </a:rPr>
                                    <m:t>𝑐𝑜𝑙𝑙</m:t>
                                  </m:r>
                                </m:sub>
                              </m:sSub>
                            </m:den>
                          </m:f>
                        </m:sup>
                      </m:sSup>
                    </m:oMath>
                  </m:oMathPara>
                </a14:m>
                <a:endParaRPr lang="zh-CN" altLang="en-US" sz="3200" dirty="0"/>
              </a:p>
            </p:txBody>
          </p:sp>
        </mc:Choice>
        <mc:Fallback xmlns="">
          <p:sp>
            <p:nvSpPr>
              <p:cNvPr id="3" name="文本框 2">
                <a:extLst>
                  <a:ext uri="{FF2B5EF4-FFF2-40B4-BE49-F238E27FC236}">
                    <a16:creationId xmlns:a16="http://schemas.microsoft.com/office/drawing/2014/main" id="{276FA635-B007-488C-A3AC-9E15DB158247}"/>
                  </a:ext>
                </a:extLst>
              </p:cNvPr>
              <p:cNvSpPr txBox="1">
                <a:spLocks noRot="1" noChangeAspect="1" noMove="1" noResize="1" noEditPoints="1" noAdjustHandles="1" noChangeArrowheads="1" noChangeShapeType="1" noTextEdit="1"/>
              </p:cNvSpPr>
              <p:nvPr/>
            </p:nvSpPr>
            <p:spPr>
              <a:xfrm>
                <a:off x="2271563" y="2304223"/>
                <a:ext cx="3243713" cy="893771"/>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4CBBE054-DA79-4667-B870-A7BA5D74FFBC}"/>
                  </a:ext>
                </a:extLst>
              </p:cNvPr>
              <p:cNvSpPr txBox="1"/>
              <p:nvPr/>
            </p:nvSpPr>
            <p:spPr>
              <a:xfrm>
                <a:off x="2512196" y="3429000"/>
                <a:ext cx="2532334" cy="11564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𝜏</m:t>
                          </m:r>
                        </m:e>
                        <m:sub>
                          <m:r>
                            <a:rPr lang="en-US" altLang="zh-CN" sz="3200" b="0" i="1" smtClean="0">
                              <a:latin typeface="Cambria Math" panose="02040503050406030204" pitchFamily="18" charset="0"/>
                            </a:rPr>
                            <m:t>𝑐𝑜𝑙𝑙</m:t>
                          </m:r>
                        </m:sub>
                      </m:sSub>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a:rPr lang="en-US" altLang="zh-CN" sz="3200" b="0" i="1" smtClean="0">
                              <a:latin typeface="Cambria Math" panose="02040503050406030204" pitchFamily="18" charset="0"/>
                            </a:rPr>
                            <m:t>1</m:t>
                          </m:r>
                        </m:num>
                        <m:den>
                          <m:r>
                            <a:rPr lang="en-US" altLang="zh-CN" sz="3200" b="0" i="1" smtClean="0">
                              <a:latin typeface="Cambria Math" panose="02040503050406030204" pitchFamily="18" charset="0"/>
                            </a:rPr>
                            <m:t>𝜎𝜌</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𝑣</m:t>
                              </m:r>
                            </m:e>
                            <m:sub>
                              <m:r>
                                <a:rPr lang="en-US" altLang="zh-CN" sz="3200" b="0" i="1" smtClean="0">
                                  <a:latin typeface="Cambria Math" panose="02040503050406030204" pitchFamily="18" charset="0"/>
                                </a:rPr>
                                <m:t>𝑖𝑗</m:t>
                              </m:r>
                            </m:sub>
                          </m:sSub>
                        </m:den>
                      </m:f>
                    </m:oMath>
                  </m:oMathPara>
                </a14:m>
                <a:endParaRPr lang="zh-CN" altLang="en-US" sz="3200" dirty="0"/>
              </a:p>
            </p:txBody>
          </p:sp>
        </mc:Choice>
        <mc:Fallback xmlns="">
          <p:sp>
            <p:nvSpPr>
              <p:cNvPr id="4" name="文本框 3">
                <a:extLst>
                  <a:ext uri="{FF2B5EF4-FFF2-40B4-BE49-F238E27FC236}">
                    <a16:creationId xmlns:a16="http://schemas.microsoft.com/office/drawing/2014/main" id="{4CBBE054-DA79-4667-B870-A7BA5D74FFBC}"/>
                  </a:ext>
                </a:extLst>
              </p:cNvPr>
              <p:cNvSpPr txBox="1">
                <a:spLocks noRot="1" noChangeAspect="1" noMove="1" noResize="1" noEditPoints="1" noAdjustHandles="1" noChangeArrowheads="1" noChangeShapeType="1" noTextEdit="1"/>
              </p:cNvSpPr>
              <p:nvPr/>
            </p:nvSpPr>
            <p:spPr>
              <a:xfrm>
                <a:off x="2512196" y="3429000"/>
                <a:ext cx="2532334" cy="115640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23CACFC-62A5-4E56-8D53-B5A70CD89C3A}"/>
                  </a:ext>
                </a:extLst>
              </p:cNvPr>
              <p:cNvSpPr txBox="1"/>
              <p:nvPr/>
            </p:nvSpPr>
            <p:spPr>
              <a:xfrm>
                <a:off x="1501541" y="1280160"/>
                <a:ext cx="10125777" cy="830997"/>
              </a:xfrm>
              <a:prstGeom prst="rect">
                <a:avLst/>
              </a:prstGeom>
              <a:noFill/>
            </p:spPr>
            <p:txBody>
              <a:bodyPr wrap="square" rtlCol="0">
                <a:spAutoFit/>
              </a:bodyPr>
              <a:lstStyle/>
              <a:p>
                <a:r>
                  <a:rPr lang="zh-CN" altLang="en-US" sz="2400" dirty="0"/>
                  <a:t>对于粒子</a:t>
                </a:r>
                <a:r>
                  <a:rPr lang="en-US" altLang="zh-CN" sz="2400" dirty="0" err="1"/>
                  <a:t>i</a:t>
                </a:r>
                <a:r>
                  <a:rPr lang="zh-CN" altLang="en-US" sz="2400" dirty="0"/>
                  <a:t>，寻找与其最接近的粒子</a:t>
                </a:r>
                <a:r>
                  <a:rPr lang="en-US" altLang="zh-CN" sz="2400" dirty="0"/>
                  <a:t>j</a:t>
                </a:r>
                <a:r>
                  <a:rPr lang="zh-CN" altLang="en-US" sz="2400" dirty="0"/>
                  <a:t>。计算</a:t>
                </a:r>
                <a:r>
                  <a:rPr lang="en-US" altLang="zh-CN" sz="2400" dirty="0" err="1"/>
                  <a:t>i</a:t>
                </a:r>
                <a:r>
                  <a:rPr lang="zh-CN" altLang="en-US" sz="2400" dirty="0"/>
                  <a:t>，</a:t>
                </a:r>
                <a:r>
                  <a:rPr lang="en-US" altLang="zh-CN" sz="2400" dirty="0"/>
                  <a:t>j</a:t>
                </a:r>
                <a:r>
                  <a:rPr lang="zh-CN" altLang="en-US" sz="2400" dirty="0"/>
                  <a:t>粒子对的碰撞的特征时间</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𝜏</m:t>
                        </m:r>
                      </m:e>
                      <m:sub>
                        <m:r>
                          <a:rPr lang="en-US" altLang="zh-CN" sz="2400" b="0" i="1" smtClean="0">
                            <a:latin typeface="Cambria Math" panose="02040503050406030204" pitchFamily="18" charset="0"/>
                          </a:rPr>
                          <m:t>𝑐𝑜𝑙𝑙</m:t>
                        </m:r>
                      </m:sub>
                    </m:sSub>
                  </m:oMath>
                </a14:m>
                <a:r>
                  <a:rPr lang="zh-CN" altLang="en-US" sz="2400" dirty="0"/>
                  <a:t>，给出计算的时间步长</a:t>
                </a:r>
                <a14:m>
                  <m:oMath xmlns:m="http://schemas.openxmlformats.org/officeDocument/2006/math">
                    <m:r>
                      <m:rPr>
                        <m:sty m:val="p"/>
                      </m:rPr>
                      <a:rPr lang="en-US" altLang="zh-CN" sz="2400" b="0" i="0" smtClean="0">
                        <a:latin typeface="Cambria Math" panose="02040503050406030204" pitchFamily="18" charset="0"/>
                      </a:rPr>
                      <m:t>Δ</m:t>
                    </m:r>
                    <m:r>
                      <a:rPr lang="en-US" altLang="zh-CN" sz="2400" b="0" i="1" smtClean="0">
                        <a:latin typeface="Cambria Math" panose="02040503050406030204" pitchFamily="18" charset="0"/>
                      </a:rPr>
                      <m:t>𝑡</m:t>
                    </m:r>
                  </m:oMath>
                </a14:m>
                <a:r>
                  <a:rPr lang="zh-CN" altLang="en-US" sz="2400" dirty="0"/>
                  <a:t>内发生碰撞的概率</a:t>
                </a:r>
              </a:p>
            </p:txBody>
          </p:sp>
        </mc:Choice>
        <mc:Fallback xmlns="">
          <p:sp>
            <p:nvSpPr>
              <p:cNvPr id="5" name="文本框 4">
                <a:extLst>
                  <a:ext uri="{FF2B5EF4-FFF2-40B4-BE49-F238E27FC236}">
                    <a16:creationId xmlns:a16="http://schemas.microsoft.com/office/drawing/2014/main" id="{623CACFC-62A5-4E56-8D53-B5A70CD89C3A}"/>
                  </a:ext>
                </a:extLst>
              </p:cNvPr>
              <p:cNvSpPr txBox="1">
                <a:spLocks noRot="1" noChangeAspect="1" noMove="1" noResize="1" noEditPoints="1" noAdjustHandles="1" noChangeArrowheads="1" noChangeShapeType="1" noTextEdit="1"/>
              </p:cNvSpPr>
              <p:nvPr/>
            </p:nvSpPr>
            <p:spPr>
              <a:xfrm>
                <a:off x="1501541" y="1280160"/>
                <a:ext cx="10125777" cy="830997"/>
              </a:xfrm>
              <a:prstGeom prst="rect">
                <a:avLst/>
              </a:prstGeom>
              <a:blipFill>
                <a:blip r:embed="rId4"/>
                <a:stretch>
                  <a:fillRect l="-903" t="-5882" b="-16912"/>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979C4B15-2265-4D79-9DC6-EDC047423A9D}"/>
              </a:ext>
            </a:extLst>
          </p:cNvPr>
          <p:cNvSpPr txBox="1"/>
          <p:nvPr/>
        </p:nvSpPr>
        <p:spPr>
          <a:xfrm>
            <a:off x="1628210" y="5399772"/>
            <a:ext cx="3416320" cy="523220"/>
          </a:xfrm>
          <a:prstGeom prst="rect">
            <a:avLst/>
          </a:prstGeom>
          <a:noFill/>
        </p:spPr>
        <p:txBody>
          <a:bodyPr wrap="none" rtlCol="0">
            <a:spAutoFit/>
          </a:bodyPr>
          <a:lstStyle/>
          <a:p>
            <a:r>
              <a:rPr lang="zh-CN" altLang="en-US" sz="2800" dirty="0"/>
              <a:t>注意：坐标系的变化</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2359217-7B10-4824-BCA0-470C91CA3C92}"/>
                  </a:ext>
                </a:extLst>
              </p:cNvPr>
              <p:cNvSpPr txBox="1"/>
              <p:nvPr/>
            </p:nvSpPr>
            <p:spPr>
              <a:xfrm>
                <a:off x="6006433" y="3429000"/>
                <a:ext cx="2532334" cy="1014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𝜏</m:t>
                          </m:r>
                        </m:e>
                        <m:sub>
                          <m:r>
                            <m:rPr>
                              <m:sty m:val="p"/>
                            </m:rPr>
                            <a:rPr lang="en-US" altLang="zh-CN" sz="3200" i="1">
                              <a:latin typeface="Cambria Math" panose="02040503050406030204" pitchFamily="18" charset="0"/>
                            </a:rPr>
                            <m:t>dec</m:t>
                          </m:r>
                        </m:sub>
                      </m:sSub>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a:rPr lang="en-US" altLang="zh-CN" sz="3200" b="0" i="1" smtClean="0">
                              <a:latin typeface="Cambria Math" panose="02040503050406030204" pitchFamily="18" charset="0"/>
                            </a:rPr>
                            <m:t>1</m:t>
                          </m:r>
                        </m:num>
                        <m:den>
                          <m:r>
                            <m:rPr>
                              <m:sty m:val="p"/>
                            </m:rPr>
                            <a:rPr lang="en-US" altLang="zh-CN" sz="3200" b="0" i="0" smtClean="0">
                              <a:latin typeface="Cambria Math" panose="02040503050406030204" pitchFamily="18" charset="0"/>
                            </a:rPr>
                            <m:t>Γ</m:t>
                          </m:r>
                        </m:den>
                      </m:f>
                    </m:oMath>
                  </m:oMathPara>
                </a14:m>
                <a:endParaRPr lang="zh-CN" altLang="en-US" sz="3200" dirty="0"/>
              </a:p>
            </p:txBody>
          </p:sp>
        </mc:Choice>
        <mc:Fallback xmlns="">
          <p:sp>
            <p:nvSpPr>
              <p:cNvPr id="7" name="文本框 6">
                <a:extLst>
                  <a:ext uri="{FF2B5EF4-FFF2-40B4-BE49-F238E27FC236}">
                    <a16:creationId xmlns:a16="http://schemas.microsoft.com/office/drawing/2014/main" id="{12359217-7B10-4824-BCA0-470C91CA3C92}"/>
                  </a:ext>
                </a:extLst>
              </p:cNvPr>
              <p:cNvSpPr txBox="1">
                <a:spLocks noRot="1" noChangeAspect="1" noMove="1" noResize="1" noEditPoints="1" noAdjustHandles="1" noChangeArrowheads="1" noChangeShapeType="1" noTextEdit="1"/>
              </p:cNvSpPr>
              <p:nvPr/>
            </p:nvSpPr>
            <p:spPr>
              <a:xfrm>
                <a:off x="6006433" y="3429000"/>
                <a:ext cx="2532334" cy="1014317"/>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9507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A00E876-9628-4560-B1B9-B3DC1319C5DE}"/>
              </a:ext>
            </a:extLst>
          </p:cNvPr>
          <p:cNvSpPr txBox="1"/>
          <p:nvPr/>
        </p:nvSpPr>
        <p:spPr>
          <a:xfrm>
            <a:off x="471638" y="2819388"/>
            <a:ext cx="7468711" cy="523220"/>
          </a:xfrm>
          <a:prstGeom prst="rect">
            <a:avLst/>
          </a:prstGeom>
          <a:noFill/>
        </p:spPr>
        <p:txBody>
          <a:bodyPr wrap="none" rtlCol="0">
            <a:spAutoFit/>
          </a:bodyPr>
          <a:lstStyle/>
          <a:p>
            <a:pPr marL="457200" indent="-457200" algn="l">
              <a:buFont typeface="Arial" panose="020B0604020202020204" pitchFamily="34" charset="0"/>
              <a:buChar char="•"/>
            </a:pPr>
            <a:r>
              <a:rPr lang="zh-CN" altLang="en-US" sz="2800" dirty="0">
                <a:solidFill>
                  <a:srgbClr val="FF0000"/>
                </a:solidFill>
                <a:latin typeface="Cambria Math" panose="02040503050406030204" pitchFamily="18" charset="0"/>
              </a:rPr>
              <a:t>碰撞后末态粒子的动量、质量等如何确定？</a:t>
            </a:r>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57570156-075C-4A95-B111-59D8D9CFC8AD}"/>
                  </a:ext>
                </a:extLst>
              </p:cNvPr>
              <p:cNvSpPr txBox="1"/>
              <p:nvPr/>
            </p:nvSpPr>
            <p:spPr>
              <a:xfrm>
                <a:off x="2390280" y="3458361"/>
                <a:ext cx="7908751" cy="3199466"/>
              </a:xfrm>
              <a:prstGeom prst="rect">
                <a:avLst/>
              </a:prstGeom>
              <a:noFill/>
            </p:spPr>
            <p:txBody>
              <a:bodyPr wrap="square" rtlCol="0">
                <a:spAutoFit/>
              </a:bodyPr>
              <a:lstStyle/>
              <a:p>
                <a:r>
                  <a:rPr lang="zh-CN" altLang="en-US" sz="2800" dirty="0">
                    <a:latin typeface="Cambria Math" panose="02040503050406030204" pitchFamily="18" charset="0"/>
                  </a:rPr>
                  <a:t>基本知识：</a:t>
                </a:r>
                <a:endParaRPr lang="en-US" altLang="zh-CN" sz="2800" dirty="0">
                  <a:latin typeface="Cambria Math" panose="02040503050406030204" pitchFamily="18" charset="0"/>
                </a:endParaRPr>
              </a:p>
              <a:p>
                <a:r>
                  <a:rPr lang="zh-CN" altLang="en-US" sz="2800" dirty="0">
                    <a:latin typeface="Cambria Math" panose="02040503050406030204" pitchFamily="18" charset="0"/>
                  </a:rPr>
                  <a:t>四维空间</a:t>
                </a:r>
                <a:r>
                  <a:rPr lang="en-US" altLang="zh-CN" sz="2800" dirty="0">
                    <a:latin typeface="Cambria Math" panose="02040503050406030204" pitchFamily="18" charset="0"/>
                  </a:rPr>
                  <a:t>-</a:t>
                </a:r>
                <a:r>
                  <a:rPr lang="zh-CN" altLang="en-US" sz="2800" dirty="0">
                    <a:latin typeface="Cambria Math" panose="02040503050406030204" pitchFamily="18" charset="0"/>
                  </a:rPr>
                  <a:t>时间矢量</a:t>
                </a:r>
                <a14:m>
                  <m:oMath xmlns:m="http://schemas.openxmlformats.org/officeDocument/2006/math">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𝑥</m:t>
                        </m:r>
                      </m:e>
                      <m:sup>
                        <m:r>
                          <a:rPr lang="en-US" altLang="zh-CN" sz="2800" b="0" i="1" smtClean="0">
                            <a:latin typeface="Cambria Math" panose="02040503050406030204" pitchFamily="18" charset="0"/>
                          </a:rPr>
                          <m:t>𝜇</m:t>
                        </m:r>
                      </m:sup>
                    </m:sSup>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0</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𝑐𝑡</m:t>
                    </m:r>
                    <m:r>
                      <a:rPr lang="en-US" altLang="zh-CN" sz="2800" b="0" i="1" smtClean="0">
                        <a:latin typeface="Cambria Math" panose="02040503050406030204" pitchFamily="18" charset="0"/>
                      </a:rPr>
                      <m:t>,</m:t>
                    </m:r>
                    <m:acc>
                      <m:accPr>
                        <m:chr m:val="⃗"/>
                        <m:ctrlPr>
                          <a:rPr lang="en-US" altLang="zh-CN" sz="2800" b="0" i="1" smtClean="0">
                            <a:latin typeface="Cambria Math" panose="02040503050406030204" pitchFamily="18" charset="0"/>
                          </a:rPr>
                        </m:ctrlPr>
                      </m:accPr>
                      <m:e>
                        <m:r>
                          <a:rPr lang="en-US" altLang="zh-CN" sz="2800" b="0" i="1" smtClean="0">
                            <a:latin typeface="Cambria Math" panose="02040503050406030204" pitchFamily="18" charset="0"/>
                          </a:rPr>
                          <m:t>𝑥</m:t>
                        </m:r>
                      </m:e>
                    </m:acc>
                    <m:r>
                      <a:rPr lang="en-US" altLang="zh-CN" sz="2800" b="0" i="1" smtClean="0">
                        <a:latin typeface="Cambria Math" panose="02040503050406030204" pitchFamily="18" charset="0"/>
                      </a:rPr>
                      <m:t>)</m:t>
                    </m:r>
                  </m:oMath>
                </a14:m>
                <a:r>
                  <a:rPr lang="zh-CN" altLang="en-US" sz="2800" dirty="0">
                    <a:latin typeface="Cambria Math" panose="02040503050406030204" pitchFamily="18" charset="0"/>
                  </a:rPr>
                  <a:t>、</a:t>
                </a:r>
                <a:endParaRPr lang="en-US" altLang="zh-CN" sz="2800" dirty="0">
                  <a:latin typeface="Cambria Math" panose="02040503050406030204" pitchFamily="18" charset="0"/>
                </a:endParaRPr>
              </a:p>
              <a:p>
                <a:r>
                  <a:rPr lang="zh-CN" altLang="en-US" sz="2800" dirty="0">
                    <a:latin typeface="Cambria Math" panose="02040503050406030204" pitchFamily="18" charset="0"/>
                  </a:rPr>
                  <a:t>四维动量</a:t>
                </a:r>
                <a:r>
                  <a:rPr lang="en-US" altLang="zh-CN" sz="2800" dirty="0">
                    <a:latin typeface="Cambria Math" panose="02040503050406030204" pitchFamily="18" charset="0"/>
                  </a:rPr>
                  <a:t>-</a:t>
                </a:r>
                <a:r>
                  <a:rPr lang="zh-CN" altLang="en-US" sz="2800" dirty="0">
                    <a:latin typeface="Cambria Math" panose="02040503050406030204" pitchFamily="18" charset="0"/>
                  </a:rPr>
                  <a:t>能量矢量</a:t>
                </a:r>
                <a14:m>
                  <m:oMath xmlns:m="http://schemas.openxmlformats.org/officeDocument/2006/math">
                    <m:sSup>
                      <m:sSupPr>
                        <m:ctrlPr>
                          <a:rPr lang="en-US" altLang="zh-CN" sz="2800" i="1">
                            <a:latin typeface="Cambria Math" panose="02040503050406030204" pitchFamily="18" charset="0"/>
                          </a:rPr>
                        </m:ctrlPr>
                      </m:sSupPr>
                      <m:e>
                        <m:r>
                          <a:rPr lang="en-US" altLang="zh-CN" sz="2800" b="0" i="1" smtClean="0">
                            <a:latin typeface="Cambria Math" panose="02040503050406030204" pitchFamily="18" charset="0"/>
                          </a:rPr>
                          <m:t>𝑝</m:t>
                        </m:r>
                      </m:e>
                      <m:sup>
                        <m:r>
                          <a:rPr lang="en-US" altLang="zh-CN" sz="2800" i="1">
                            <a:latin typeface="Cambria Math" panose="02040503050406030204" pitchFamily="18" charset="0"/>
                          </a:rPr>
                          <m:t>𝜇</m:t>
                        </m:r>
                      </m:sup>
                    </m:sSup>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i="1">
                            <a:latin typeface="Cambria Math" panose="02040503050406030204" pitchFamily="18" charset="0"/>
                          </a:rPr>
                          <m:t>0</m:t>
                        </m:r>
                      </m:sub>
                    </m:sSub>
                    <m:r>
                      <a:rPr lang="en-US" altLang="zh-CN" sz="2800" b="0" i="1" smtClean="0">
                        <a:latin typeface="Cambria Math" panose="02040503050406030204" pitchFamily="18" charset="0"/>
                      </a:rPr>
                      <m:t>=</m:t>
                    </m:r>
                    <m:rad>
                      <m:radPr>
                        <m:degHide m:val="on"/>
                        <m:ctrlPr>
                          <a:rPr lang="en-US" altLang="zh-CN" sz="2800" b="0" i="1" smtClean="0">
                            <a:latin typeface="Cambria Math" panose="02040503050406030204" pitchFamily="18" charset="0"/>
                          </a:rPr>
                        </m:ctrlPr>
                      </m:radPr>
                      <m:deg/>
                      <m:e>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𝑚</m:t>
                            </m:r>
                          </m:e>
                          <m:sup>
                            <m:r>
                              <a:rPr lang="en-US" altLang="zh-CN" sz="2800" b="0" i="1" smtClean="0">
                                <a:latin typeface="Cambria Math" panose="02040503050406030204" pitchFamily="18" charset="0"/>
                              </a:rPr>
                              <m:t>2</m:t>
                            </m:r>
                          </m:sup>
                        </m:s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𝑝</m:t>
                            </m:r>
                          </m:e>
                          <m:sup>
                            <m:r>
                              <a:rPr lang="en-US" altLang="zh-CN" sz="2800" b="0" i="1" smtClean="0">
                                <a:latin typeface="Cambria Math" panose="02040503050406030204" pitchFamily="18" charset="0"/>
                              </a:rPr>
                              <m:t>2</m:t>
                            </m:r>
                          </m:sup>
                        </m:sSup>
                      </m:e>
                    </m:rad>
                    <m:r>
                      <a:rPr lang="en-US" altLang="zh-CN" sz="2800" b="0" i="1" smtClean="0">
                        <a:latin typeface="Cambria Math" panose="02040503050406030204" pitchFamily="18" charset="0"/>
                      </a:rPr>
                      <m:t> </m:t>
                    </m:r>
                    <m:r>
                      <a:rPr lang="en-US" altLang="zh-CN" sz="2800" i="1">
                        <a:latin typeface="Cambria Math" panose="02040503050406030204" pitchFamily="18" charset="0"/>
                      </a:rPr>
                      <m:t>,</m:t>
                    </m:r>
                    <m:acc>
                      <m:accPr>
                        <m:chr m:val="⃗"/>
                        <m:ctrlPr>
                          <a:rPr lang="en-US" altLang="zh-CN" sz="2800" i="1">
                            <a:latin typeface="Cambria Math" panose="02040503050406030204" pitchFamily="18" charset="0"/>
                          </a:rPr>
                        </m:ctrlPr>
                      </m:accPr>
                      <m:e>
                        <m:r>
                          <a:rPr lang="en-US" altLang="zh-CN" sz="2800" b="0" i="1" smtClean="0">
                            <a:latin typeface="Cambria Math" panose="02040503050406030204" pitchFamily="18" charset="0"/>
                          </a:rPr>
                          <m:t>𝑝</m:t>
                        </m:r>
                      </m:e>
                    </m:acc>
                    <m:r>
                      <a:rPr lang="en-US" altLang="zh-CN" sz="2800" i="1">
                        <a:latin typeface="Cambria Math" panose="02040503050406030204" pitchFamily="18" charset="0"/>
                      </a:rPr>
                      <m:t>)</m:t>
                    </m:r>
                  </m:oMath>
                </a14:m>
                <a:endParaRPr lang="en-US" altLang="zh-CN" sz="2800" dirty="0">
                  <a:latin typeface="Cambria Math" panose="02040503050406030204" pitchFamily="18" charset="0"/>
                </a:endParaRPr>
              </a:p>
              <a:p>
                <a:pPr algn="l"/>
                <a:r>
                  <a:rPr lang="en-US" altLang="zh-CN" sz="2800" dirty="0">
                    <a:latin typeface="Cambria Math" panose="02040503050406030204" pitchFamily="18" charset="0"/>
                  </a:rPr>
                  <a:t>Mandelstam </a:t>
                </a:r>
                <a:r>
                  <a:rPr lang="zh-CN" altLang="en-US" sz="2800" dirty="0">
                    <a:latin typeface="Cambria Math" panose="02040503050406030204" pitchFamily="18" charset="0"/>
                  </a:rPr>
                  <a:t>变量</a:t>
                </a:r>
                <a:r>
                  <a:rPr lang="en-US" altLang="zh-CN" sz="2800" dirty="0">
                    <a:latin typeface="Cambria Math" panose="02040503050406030204" pitchFamily="18" charset="0"/>
                  </a:rPr>
                  <a:t>: </a:t>
                </a:r>
              </a:p>
              <a:p>
                <a:pPr algn="l"/>
                <a14:m>
                  <m:oMath xmlns:m="http://schemas.openxmlformats.org/officeDocument/2006/math">
                    <m:r>
                      <a:rPr lang="en-US" altLang="zh-CN" sz="2800" b="0" i="1" smtClean="0">
                        <a:latin typeface="Cambria Math" panose="02040503050406030204" pitchFamily="18" charset="0"/>
                      </a:rPr>
                      <m:t>𝑠</m:t>
                    </m:r>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2</m:t>
                                </m:r>
                              </m:sub>
                            </m:sSub>
                          </m:e>
                        </m:d>
                      </m:e>
                      <m:sup>
                        <m:r>
                          <a:rPr lang="en-US" altLang="zh-CN" sz="2800" b="0" i="1" smtClean="0">
                            <a:latin typeface="Cambria Math" panose="02040503050406030204" pitchFamily="18" charset="0"/>
                          </a:rPr>
                          <m:t>2</m:t>
                        </m:r>
                      </m:sup>
                    </m:s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3</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4</m:t>
                                </m:r>
                              </m:sub>
                            </m:sSub>
                          </m:e>
                        </m:d>
                      </m:e>
                      <m:sup>
                        <m:r>
                          <a:rPr lang="en-US" altLang="zh-CN" sz="2800" b="0" i="1" smtClean="0">
                            <a:latin typeface="Cambria Math" panose="02040503050406030204" pitchFamily="18" charset="0"/>
                          </a:rPr>
                          <m:t>2</m:t>
                        </m:r>
                      </m:sup>
                    </m:sSup>
                  </m:oMath>
                </a14:m>
                <a:r>
                  <a:rPr lang="en-US" altLang="zh-CN" sz="2800" dirty="0">
                    <a:latin typeface="Cambria Math" panose="02040503050406030204" pitchFamily="18" charset="0"/>
                  </a:rPr>
                  <a:t>, </a:t>
                </a:r>
              </a:p>
              <a:p>
                <a14:m>
                  <m:oMath xmlns:m="http://schemas.openxmlformats.org/officeDocument/2006/math">
                    <m:r>
                      <a:rPr lang="en-US" altLang="zh-CN" sz="2800" b="0" i="1" smtClean="0">
                        <a:latin typeface="Cambria Math" panose="02040503050406030204" pitchFamily="18" charset="0"/>
                      </a:rPr>
                      <m:t>𝑡</m:t>
                    </m:r>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3</m:t>
                                </m:r>
                              </m:sub>
                            </m:sSub>
                          </m:e>
                        </m:d>
                      </m:e>
                      <m:sup>
                        <m:r>
                          <a:rPr lang="en-US" altLang="zh-CN" sz="2800" b="0" i="1" smtClean="0">
                            <a:latin typeface="Cambria Math" panose="02040503050406030204" pitchFamily="18" charset="0"/>
                          </a:rPr>
                          <m:t>2</m:t>
                        </m:r>
                      </m:sup>
                    </m:s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2</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4</m:t>
                                </m:r>
                              </m:sub>
                            </m:sSub>
                          </m:e>
                        </m:d>
                      </m:e>
                      <m:sup>
                        <m:r>
                          <a:rPr lang="en-US" altLang="zh-CN" sz="2800" b="0" i="1" smtClean="0">
                            <a:latin typeface="Cambria Math" panose="02040503050406030204" pitchFamily="18" charset="0"/>
                          </a:rPr>
                          <m:t>2</m:t>
                        </m:r>
                      </m:sup>
                    </m:sSup>
                  </m:oMath>
                </a14:m>
                <a:r>
                  <a:rPr lang="en-US" altLang="zh-CN" sz="2800" dirty="0">
                    <a:latin typeface="Cambria Math" panose="02040503050406030204" pitchFamily="18" charset="0"/>
                  </a:rPr>
                  <a:t>, </a:t>
                </a:r>
              </a:p>
              <a:p>
                <a14:m>
                  <m:oMath xmlns:m="http://schemas.openxmlformats.org/officeDocument/2006/math">
                    <m:r>
                      <a:rPr lang="en-US" altLang="zh-CN" sz="2800" b="0" i="1" smtClean="0">
                        <a:latin typeface="Cambria Math" panose="02040503050406030204" pitchFamily="18" charset="0"/>
                      </a:rPr>
                      <m:t>𝑠</m:t>
                    </m:r>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4</m:t>
                                </m:r>
                              </m:sub>
                            </m:sSub>
                          </m:e>
                        </m:d>
                      </m:e>
                      <m:sup>
                        <m:r>
                          <a:rPr lang="en-US" altLang="zh-CN" sz="2800" b="0" i="1" smtClean="0">
                            <a:latin typeface="Cambria Math" panose="02040503050406030204" pitchFamily="18" charset="0"/>
                          </a:rPr>
                          <m:t>2</m:t>
                        </m:r>
                      </m:sup>
                    </m:s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2</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𝑝</m:t>
                                </m:r>
                              </m:e>
                              <m:sub>
                                <m:r>
                                  <a:rPr lang="en-US" altLang="zh-CN" sz="2800" b="0" i="1" smtClean="0">
                                    <a:latin typeface="Cambria Math" panose="02040503050406030204" pitchFamily="18" charset="0"/>
                                  </a:rPr>
                                  <m:t>3</m:t>
                                </m:r>
                              </m:sub>
                            </m:sSub>
                          </m:e>
                        </m:d>
                      </m:e>
                      <m:sup>
                        <m:r>
                          <a:rPr lang="en-US" altLang="zh-CN" sz="2800" b="0" i="1" smtClean="0">
                            <a:latin typeface="Cambria Math" panose="02040503050406030204" pitchFamily="18" charset="0"/>
                          </a:rPr>
                          <m:t>2</m:t>
                        </m:r>
                      </m:sup>
                    </m:sSup>
                  </m:oMath>
                </a14:m>
                <a:r>
                  <a:rPr lang="en-US" altLang="zh-CN" sz="2800" dirty="0">
                    <a:latin typeface="Cambria Math" panose="02040503050406030204" pitchFamily="18" charset="0"/>
                  </a:rPr>
                  <a:t>, </a:t>
                </a:r>
              </a:p>
            </p:txBody>
          </p:sp>
        </mc:Choice>
        <mc:Fallback>
          <p:sp>
            <p:nvSpPr>
              <p:cNvPr id="4" name="文本框 3">
                <a:extLst>
                  <a:ext uri="{FF2B5EF4-FFF2-40B4-BE49-F238E27FC236}">
                    <a16:creationId xmlns:a16="http://schemas.microsoft.com/office/drawing/2014/main" id="{57570156-075C-4A95-B111-59D8D9CFC8AD}"/>
                  </a:ext>
                </a:extLst>
              </p:cNvPr>
              <p:cNvSpPr txBox="1">
                <a:spLocks noRot="1" noChangeAspect="1" noMove="1" noResize="1" noEditPoints="1" noAdjustHandles="1" noChangeArrowheads="1" noChangeShapeType="1" noTextEdit="1"/>
              </p:cNvSpPr>
              <p:nvPr/>
            </p:nvSpPr>
            <p:spPr>
              <a:xfrm>
                <a:off x="2390280" y="3458361"/>
                <a:ext cx="7908751" cy="3199466"/>
              </a:xfrm>
              <a:prstGeom prst="rect">
                <a:avLst/>
              </a:prstGeom>
              <a:blipFill>
                <a:blip r:embed="rId2"/>
                <a:stretch>
                  <a:fillRect l="-1542" t="-1905" b="-4381"/>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FD5B63C2-9E00-4CF0-85AB-26C86907113F}"/>
              </a:ext>
            </a:extLst>
          </p:cNvPr>
          <p:cNvSpPr txBox="1"/>
          <p:nvPr/>
        </p:nvSpPr>
        <p:spPr>
          <a:xfrm>
            <a:off x="471638" y="274308"/>
            <a:ext cx="10533589" cy="523220"/>
          </a:xfrm>
          <a:prstGeom prst="rect">
            <a:avLst/>
          </a:prstGeom>
          <a:noFill/>
        </p:spPr>
        <p:txBody>
          <a:bodyPr wrap="none" rtlCol="0">
            <a:spAutoFit/>
          </a:bodyPr>
          <a:lstStyle/>
          <a:p>
            <a:pPr marL="457200" indent="-457200" algn="l">
              <a:buFont typeface="Arial" panose="020B0604020202020204" pitchFamily="34" charset="0"/>
              <a:buChar char="•"/>
            </a:pPr>
            <a:r>
              <a:rPr lang="zh-CN" altLang="en-US" sz="2800" dirty="0">
                <a:solidFill>
                  <a:srgbClr val="FF0000"/>
                </a:solidFill>
                <a:latin typeface="Cambria Math" panose="02040503050406030204" pitchFamily="18" charset="0"/>
              </a:rPr>
              <a:t>末态去那个反应道，由截面的分支比决定（</a:t>
            </a:r>
            <a:r>
              <a:rPr lang="en-US" altLang="zh-CN" sz="2800" dirty="0">
                <a:solidFill>
                  <a:srgbClr val="FF0000"/>
                </a:solidFill>
                <a:latin typeface="Cambria Math" panose="02040503050406030204" pitchFamily="18" charset="0"/>
              </a:rPr>
              <a:t>Monte-Carlo </a:t>
            </a:r>
            <a:r>
              <a:rPr lang="zh-CN" altLang="en-US" sz="2800" dirty="0">
                <a:solidFill>
                  <a:srgbClr val="FF0000"/>
                </a:solidFill>
                <a:latin typeface="Cambria Math" panose="02040503050406030204" pitchFamily="18" charset="0"/>
              </a:rPr>
              <a:t>抽样）</a:t>
            </a: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6DC74FC5-6196-4BE3-8599-13824DFC19B1}"/>
                  </a:ext>
                </a:extLst>
              </p:cNvPr>
              <p:cNvSpPr txBox="1"/>
              <p:nvPr/>
            </p:nvSpPr>
            <p:spPr>
              <a:xfrm>
                <a:off x="2920208" y="1426425"/>
                <a:ext cx="4578369" cy="482889"/>
              </a:xfrm>
              <a:prstGeom prst="rect">
                <a:avLst/>
              </a:prstGeom>
              <a:noFill/>
            </p:spPr>
            <p:txBody>
              <a:bodyPr wrap="none" rtlCol="0">
                <a:spAutoFit/>
              </a:bodyPr>
              <a:lstStyle/>
              <a:p>
                <a14:m>
                  <m:oMath xmlns:m="http://schemas.openxmlformats.org/officeDocument/2006/math">
                    <m:nary>
                      <m:naryPr>
                        <m:chr m:val="∑"/>
                        <m:ctrlPr>
                          <a:rPr lang="en-US" altLang="zh-CN" sz="2400" i="1" smtClean="0">
                            <a:latin typeface="Cambria Math" panose="02040503050406030204" pitchFamily="18" charset="0"/>
                          </a:rPr>
                        </m:ctrlPr>
                      </m:naryPr>
                      <m:sub>
                        <m:r>
                          <a:rPr lang="en-US" altLang="zh-CN" sz="2400" i="1">
                            <a:latin typeface="Cambria Math" panose="02040503050406030204" pitchFamily="18" charset="0"/>
                          </a:rPr>
                          <m:t>𝑖</m:t>
                        </m:r>
                        <m:r>
                          <a:rPr lang="en-US" altLang="zh-CN" sz="2400" i="1">
                            <a:latin typeface="Cambria Math" panose="02040503050406030204" pitchFamily="18" charset="0"/>
                          </a:rPr>
                          <m:t>=1</m:t>
                        </m:r>
                      </m:sub>
                      <m:sup>
                        <m:r>
                          <a:rPr lang="en-US" altLang="zh-CN" sz="2400" i="1">
                            <a:latin typeface="Cambria Math" panose="02040503050406030204" pitchFamily="18" charset="0"/>
                          </a:rPr>
                          <m:t>𝑚</m:t>
                        </m:r>
                      </m:sup>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𝜎</m:t>
                            </m:r>
                          </m:e>
                          <m:sub>
                            <m:r>
                              <a:rPr lang="en-US" altLang="zh-CN" sz="2400" i="1">
                                <a:latin typeface="Cambria Math" panose="02040503050406030204" pitchFamily="18" charset="0"/>
                              </a:rPr>
                              <m:t>𝑖</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𝜎</m:t>
                            </m:r>
                          </m:e>
                          <m:sub>
                            <m:r>
                              <a:rPr lang="en-US" altLang="zh-CN" sz="2400" i="1">
                                <a:latin typeface="Cambria Math" panose="02040503050406030204" pitchFamily="18" charset="0"/>
                              </a:rPr>
                              <m:t>𝑡𝑜𝑡</m:t>
                            </m:r>
                          </m:sub>
                        </m:sSub>
                      </m:e>
                    </m:nary>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𝜉</m:t>
                    </m:r>
                    <m:r>
                      <a:rPr lang="en-US" altLang="zh-CN" sz="2400" b="0" i="1" smtClean="0">
                        <a:latin typeface="Cambria Math" panose="02040503050406030204" pitchFamily="18" charset="0"/>
                      </a:rPr>
                      <m:t>&lt;</m:t>
                    </m:r>
                    <m:nary>
                      <m:naryPr>
                        <m:chr m:val="∑"/>
                        <m:ctrlPr>
                          <a:rPr lang="en-US" altLang="zh-CN" sz="2400" b="0" i="1" smtClean="0">
                            <a:latin typeface="Cambria Math" panose="02040503050406030204" pitchFamily="18" charset="0"/>
                          </a:rPr>
                        </m:ctrlPr>
                      </m:naryPr>
                      <m:sub>
                        <m: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𝑚</m:t>
                        </m:r>
                        <m:r>
                          <a:rPr lang="en-US" altLang="zh-CN" sz="2400" b="0" i="1" smtClean="0">
                            <a:latin typeface="Cambria Math" panose="02040503050406030204" pitchFamily="18" charset="0"/>
                          </a:rPr>
                          <m:t>+1</m:t>
                        </m:r>
                      </m:sup>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𝜎</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𝜎</m:t>
                            </m:r>
                          </m:e>
                          <m:sub>
                            <m:r>
                              <a:rPr lang="en-US" altLang="zh-CN" sz="2400" b="0" i="1" smtClean="0">
                                <a:latin typeface="Cambria Math" panose="02040503050406030204" pitchFamily="18" charset="0"/>
                              </a:rPr>
                              <m:t>𝑡𝑜𝑡</m:t>
                            </m:r>
                          </m:sub>
                        </m:sSub>
                      </m:e>
                    </m:nary>
                  </m:oMath>
                </a14:m>
                <a:r>
                  <a:rPr lang="zh-CN" altLang="en-US" sz="2400" i="1" dirty="0">
                    <a:latin typeface="Cambria Math" panose="02040503050406030204" pitchFamily="18" charset="0"/>
                  </a:rPr>
                  <a:t>  </a:t>
                </a:r>
              </a:p>
            </p:txBody>
          </p:sp>
        </mc:Choice>
        <mc:Fallback>
          <p:sp>
            <p:nvSpPr>
              <p:cNvPr id="3" name="文本框 2">
                <a:extLst>
                  <a:ext uri="{FF2B5EF4-FFF2-40B4-BE49-F238E27FC236}">
                    <a16:creationId xmlns:a16="http://schemas.microsoft.com/office/drawing/2014/main" id="{6DC74FC5-6196-4BE3-8599-13824DFC19B1}"/>
                  </a:ext>
                </a:extLst>
              </p:cNvPr>
              <p:cNvSpPr txBox="1">
                <a:spLocks noRot="1" noChangeAspect="1" noMove="1" noResize="1" noEditPoints="1" noAdjustHandles="1" noChangeArrowheads="1" noChangeShapeType="1" noTextEdit="1"/>
              </p:cNvSpPr>
              <p:nvPr/>
            </p:nvSpPr>
            <p:spPr>
              <a:xfrm>
                <a:off x="2920208" y="1426425"/>
                <a:ext cx="4578369" cy="482889"/>
              </a:xfrm>
              <a:prstGeom prst="rect">
                <a:avLst/>
              </a:prstGeom>
              <a:blipFill>
                <a:blip r:embed="rId3"/>
                <a:stretch>
                  <a:fillRect/>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10758F14-CE0E-470E-B25B-DF839950D692}"/>
              </a:ext>
            </a:extLst>
          </p:cNvPr>
          <p:cNvSpPr txBox="1"/>
          <p:nvPr/>
        </p:nvSpPr>
        <p:spPr>
          <a:xfrm>
            <a:off x="1482290" y="974836"/>
            <a:ext cx="3211135" cy="461665"/>
          </a:xfrm>
          <a:prstGeom prst="rect">
            <a:avLst/>
          </a:prstGeom>
          <a:noFill/>
        </p:spPr>
        <p:txBody>
          <a:bodyPr wrap="none" rtlCol="0">
            <a:spAutoFit/>
          </a:bodyPr>
          <a:lstStyle/>
          <a:p>
            <a:pPr algn="l"/>
            <a:r>
              <a:rPr lang="zh-CN" altLang="en-US" sz="2400" dirty="0">
                <a:latin typeface="Cambria Math" panose="02040503050406030204" pitchFamily="18" charset="0"/>
              </a:rPr>
              <a:t>比如，去第</a:t>
            </a:r>
            <a:r>
              <a:rPr lang="en-US" altLang="zh-CN" sz="2400" dirty="0">
                <a:latin typeface="Cambria Math" panose="02040503050406030204" pitchFamily="18" charset="0"/>
              </a:rPr>
              <a:t>m</a:t>
            </a:r>
            <a:r>
              <a:rPr lang="zh-CN" altLang="en-US" sz="2400" dirty="0">
                <a:latin typeface="Cambria Math" panose="02040503050406030204" pitchFamily="18" charset="0"/>
              </a:rPr>
              <a:t>个反应道</a:t>
            </a:r>
          </a:p>
        </p:txBody>
      </p:sp>
      <p:sp>
        <p:nvSpPr>
          <p:cNvPr id="7" name="文本框 6">
            <a:extLst>
              <a:ext uri="{FF2B5EF4-FFF2-40B4-BE49-F238E27FC236}">
                <a16:creationId xmlns:a16="http://schemas.microsoft.com/office/drawing/2014/main" id="{F68BFEB5-F7B0-4211-A9E4-97A53E0C6D55}"/>
              </a:ext>
            </a:extLst>
          </p:cNvPr>
          <p:cNvSpPr txBox="1"/>
          <p:nvPr/>
        </p:nvSpPr>
        <p:spPr>
          <a:xfrm>
            <a:off x="1799924" y="2299846"/>
            <a:ext cx="4185761" cy="461665"/>
          </a:xfrm>
          <a:prstGeom prst="rect">
            <a:avLst/>
          </a:prstGeom>
          <a:noFill/>
        </p:spPr>
        <p:txBody>
          <a:bodyPr wrap="none" rtlCol="0">
            <a:spAutoFit/>
          </a:bodyPr>
          <a:lstStyle/>
          <a:p>
            <a:pPr algn="l"/>
            <a:r>
              <a:rPr lang="zh-CN" altLang="en-US" sz="2400" i="1" dirty="0">
                <a:solidFill>
                  <a:srgbClr val="7030A0"/>
                </a:solidFill>
                <a:latin typeface="Cambria Math" panose="02040503050406030204" pitchFamily="18" charset="0"/>
              </a:rPr>
              <a:t>思考：介质效应如何放进去？</a:t>
            </a:r>
          </a:p>
        </p:txBody>
      </p:sp>
    </p:spTree>
    <p:extLst>
      <p:ext uri="{BB962C8B-B14F-4D97-AF65-F5344CB8AC3E}">
        <p14:creationId xmlns:p14="http://schemas.microsoft.com/office/powerpoint/2010/main" val="2536974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2C7F99F7-6376-4E60-9B51-258BCA006D04}"/>
                  </a:ext>
                </a:extLst>
              </p:cNvPr>
              <p:cNvSpPr txBox="1"/>
              <p:nvPr/>
            </p:nvSpPr>
            <p:spPr>
              <a:xfrm>
                <a:off x="406874" y="820368"/>
                <a:ext cx="11037564" cy="860620"/>
              </a:xfrm>
              <a:prstGeom prst="rect">
                <a:avLst/>
              </a:prstGeom>
              <a:noFill/>
            </p:spPr>
            <p:txBody>
              <a:bodyPr wrap="square" rtlCol="0">
                <a:spAutoFit/>
              </a:bodyPr>
              <a:lstStyle/>
              <a:p>
                <a:pPr algn="l"/>
                <a:r>
                  <a:rPr lang="zh-CN" altLang="en-US" sz="2400" dirty="0">
                    <a:latin typeface="Cambria Math" panose="02040503050406030204" pitchFamily="18" charset="0"/>
                  </a:rPr>
                  <a:t>例子：对于</a:t>
                </a:r>
                <a14:m>
                  <m:oMath xmlns:m="http://schemas.openxmlformats.org/officeDocument/2006/math">
                    <m:r>
                      <a:rPr lang="en-US" altLang="zh-CN" sz="2400" b="0" i="1" dirty="0" smtClean="0">
                        <a:latin typeface="Cambria Math" panose="02040503050406030204" pitchFamily="18" charset="0"/>
                      </a:rPr>
                      <m:t>𝑁𝑁</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𝑁</m:t>
                    </m:r>
                    <m:r>
                      <m:rPr>
                        <m:sty m:val="p"/>
                      </m:rPr>
                      <a:rPr lang="en-US" altLang="zh-CN" sz="2400" b="0" i="0" dirty="0" smtClean="0">
                        <a:latin typeface="Cambria Math" panose="02040503050406030204" pitchFamily="18" charset="0"/>
                      </a:rPr>
                      <m:t>Δ</m:t>
                    </m:r>
                  </m:oMath>
                </a14:m>
                <a:r>
                  <a:rPr lang="zh-CN" altLang="en-US" sz="2400" dirty="0">
                    <a:latin typeface="Cambria Math" panose="02040503050406030204" pitchFamily="18" charset="0"/>
                  </a:rPr>
                  <a:t> 散射，利用碰撞前后的</a:t>
                </a:r>
                <a:r>
                  <a:rPr lang="en-US" altLang="zh-CN" sz="2400" dirty="0">
                    <a:latin typeface="Cambria Math" panose="02040503050406030204" pitchFamily="18" charset="0"/>
                  </a:rPr>
                  <a:t>s</a:t>
                </a:r>
                <a:r>
                  <a:rPr lang="zh-CN" altLang="en-US" sz="2400" dirty="0">
                    <a:latin typeface="Cambria Math" panose="02040503050406030204" pitchFamily="18" charset="0"/>
                  </a:rPr>
                  <a:t>相等，如</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𝑠</m:t>
                        </m:r>
                      </m:e>
                      <m:sub>
                        <m:r>
                          <a:rPr lang="en-US" altLang="zh-CN" sz="2400" b="0" i="1" smtClean="0">
                            <a:latin typeface="Cambria Math" panose="02040503050406030204" pitchFamily="18" charset="0"/>
                          </a:rPr>
                          <m:t>𝑖𝑛</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𝑠</m:t>
                        </m:r>
                      </m:e>
                      <m:sub>
                        <m:r>
                          <a:rPr lang="en-US" altLang="zh-CN" sz="2400" b="0" i="1" smtClean="0">
                            <a:latin typeface="Cambria Math" panose="02040503050406030204" pitchFamily="18" charset="0"/>
                          </a:rPr>
                          <m:t>𝑓𝑖𝑛</m:t>
                        </m:r>
                      </m:sub>
                    </m:sSub>
                    <m:r>
                      <a:rPr lang="zh-CN" altLang="en-US" sz="2400" i="1">
                        <a:latin typeface="Cambria Math" panose="02040503050406030204" pitchFamily="18" charset="0"/>
                      </a:rPr>
                      <m:t>，</m:t>
                    </m:r>
                  </m:oMath>
                </a14:m>
                <a:r>
                  <a:rPr lang="zh-CN" altLang="en-US" sz="2400" dirty="0">
                    <a:latin typeface="Cambria Math" panose="02040503050406030204" pitchFamily="18" charset="0"/>
                  </a:rPr>
                  <a:t>确定末态</a:t>
                </a:r>
                <a:r>
                  <a:rPr lang="en-US" altLang="zh-CN" sz="2400" dirty="0">
                    <a:latin typeface="Cambria Math" panose="02040503050406030204" pitchFamily="18" charset="0"/>
                  </a:rPr>
                  <a:t>Delta</a:t>
                </a:r>
                <a:r>
                  <a:rPr lang="zh-CN" altLang="en-US" sz="2400" dirty="0">
                    <a:latin typeface="Cambria Math" panose="02040503050406030204" pitchFamily="18" charset="0"/>
                  </a:rPr>
                  <a:t>的动量大小。</a:t>
                </a:r>
              </a:p>
            </p:txBody>
          </p:sp>
        </mc:Choice>
        <mc:Fallback>
          <p:sp>
            <p:nvSpPr>
              <p:cNvPr id="2" name="文本框 1">
                <a:extLst>
                  <a:ext uri="{FF2B5EF4-FFF2-40B4-BE49-F238E27FC236}">
                    <a16:creationId xmlns:a16="http://schemas.microsoft.com/office/drawing/2014/main" id="{2C7F99F7-6376-4E60-9B51-258BCA006D04}"/>
                  </a:ext>
                </a:extLst>
              </p:cNvPr>
              <p:cNvSpPr txBox="1">
                <a:spLocks noRot="1" noChangeAspect="1" noMove="1" noResize="1" noEditPoints="1" noAdjustHandles="1" noChangeArrowheads="1" noChangeShapeType="1" noTextEdit="1"/>
              </p:cNvSpPr>
              <p:nvPr/>
            </p:nvSpPr>
            <p:spPr>
              <a:xfrm>
                <a:off x="406874" y="820368"/>
                <a:ext cx="11037564" cy="860620"/>
              </a:xfrm>
              <a:prstGeom prst="rect">
                <a:avLst/>
              </a:prstGeom>
              <a:blipFill>
                <a:blip r:embed="rId2"/>
                <a:stretch>
                  <a:fillRect l="-884" t="-6383" b="-163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E6FE750-339B-4543-965A-54AD14AA41E7}"/>
                  </a:ext>
                </a:extLst>
              </p:cNvPr>
              <p:cNvSpPr txBox="1"/>
              <p:nvPr/>
            </p:nvSpPr>
            <p:spPr>
              <a:xfrm>
                <a:off x="2711917" y="1711511"/>
                <a:ext cx="8222381" cy="1209498"/>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𝑠</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2</m:t>
                                  </m:r>
                                </m:sub>
                              </m:sSub>
                            </m:e>
                          </m:d>
                        </m:e>
                        <m:sup>
                          <m:r>
                            <a:rPr lang="en-US" altLang="zh-CN" sz="2400" b="0" i="1" smtClean="0">
                              <a:latin typeface="Cambria Math" panose="02040503050406030204" pitchFamily="18" charset="0"/>
                            </a:rPr>
                            <m:t>2</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3</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4</m:t>
                                  </m:r>
                                </m:sub>
                              </m:sSub>
                            </m:e>
                          </m:d>
                        </m:e>
                        <m:sup>
                          <m:r>
                            <a:rPr lang="en-US" altLang="zh-CN" sz="2400" b="0" i="1" smtClean="0">
                              <a:latin typeface="Cambria Math" panose="02040503050406030204" pitchFamily="18" charset="0"/>
                            </a:rPr>
                            <m:t>2</m:t>
                          </m:r>
                        </m:sup>
                      </m:sSup>
                    </m:oMath>
                  </m:oMathPara>
                </a14:m>
                <a:endParaRPr lang="en-US" altLang="zh-CN" sz="2400" b="0" dirty="0">
                  <a:latin typeface="Cambria Math" panose="02040503050406030204" pitchFamily="18" charset="0"/>
                </a:endParaRPr>
              </a:p>
              <a:p>
                <a:pPr algn="l"/>
                <a:endParaRPr lang="en-US" altLang="zh-CN" sz="2400" b="0" dirty="0">
                  <a:latin typeface="Cambria Math" panose="02040503050406030204" pitchFamily="18" charset="0"/>
                </a:endParaRPr>
              </a:p>
              <a:p>
                <a14:m>
                  <m:oMath xmlns:m="http://schemas.openxmlformats.org/officeDocument/2006/math">
                    <m:sSup>
                      <m:sSupPr>
                        <m:ctrlPr>
                          <a:rPr lang="en-US" altLang="zh-CN" sz="2400" b="0" i="1" smtClean="0">
                            <a:latin typeface="Cambria Math" panose="02040503050406030204" pitchFamily="18" charset="0"/>
                          </a:rPr>
                        </m:ctrlPr>
                      </m:sSupPr>
                      <m:e>
                        <m:d>
                          <m:dPr>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0</m:t>
                                </m:r>
                              </m:sup>
                            </m:sSubSup>
                            <m:r>
                              <a:rPr lang="en-US" altLang="zh-CN" sz="2400" b="0" i="1" smtClean="0">
                                <a:latin typeface="Cambria Math" panose="02040503050406030204" pitchFamily="18" charset="0"/>
                              </a:rPr>
                              <m:t>+</m:t>
                            </m:r>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0</m:t>
                                </m:r>
                              </m:sup>
                            </m:sSubSup>
                          </m:e>
                        </m:d>
                      </m:e>
                      <m:sup>
                        <m:r>
                          <a:rPr lang="en-US" altLang="zh-CN" sz="2400" b="0" i="1" smtClean="0">
                            <a:latin typeface="Cambria Math" panose="02040503050406030204" pitchFamily="18" charset="0"/>
                          </a:rPr>
                          <m:t>2</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𝑝</m:t>
                                    </m:r>
                                  </m:e>
                                </m:acc>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𝑝</m:t>
                                    </m:r>
                                  </m:e>
                                </m:acc>
                              </m:e>
                              <m:sub>
                                <m:r>
                                  <a:rPr lang="en-US" altLang="zh-CN" sz="2400" b="0" i="1" smtClean="0">
                                    <a:latin typeface="Cambria Math" panose="02040503050406030204" pitchFamily="18" charset="0"/>
                                  </a:rPr>
                                  <m:t>2</m:t>
                                </m:r>
                              </m:sub>
                            </m:sSub>
                          </m:e>
                        </m:d>
                      </m:e>
                      <m:sup>
                        <m:r>
                          <a:rPr lang="en-US" altLang="zh-CN" sz="2400" b="0" i="1" smtClean="0">
                            <a:latin typeface="Cambria Math" panose="02040503050406030204" pitchFamily="18" charset="0"/>
                          </a:rPr>
                          <m:t>2</m:t>
                        </m:r>
                      </m:sup>
                    </m:sSup>
                    <m:r>
                      <a:rPr lang="en-US" altLang="zh-CN" sz="2400" b="0" i="1" smtClean="0">
                        <a:latin typeface="Cambria Math" panose="02040503050406030204" pitchFamily="18" charset="0"/>
                      </a:rPr>
                      <m:t>=</m:t>
                    </m:r>
                    <m:sSup>
                      <m:sSupPr>
                        <m:ctrlPr>
                          <a:rPr lang="en-US" altLang="zh-CN" sz="2400" i="1">
                            <a:latin typeface="Cambria Math" panose="02040503050406030204" pitchFamily="18" charset="0"/>
                          </a:rPr>
                        </m:ctrlPr>
                      </m:sSupPr>
                      <m:e>
                        <m:d>
                          <m:dPr>
                            <m:ctrlPr>
                              <a:rPr lang="en-US" altLang="zh-CN" sz="2400" i="1">
                                <a:latin typeface="Cambria Math" panose="02040503050406030204" pitchFamily="18" charset="0"/>
                              </a:rPr>
                            </m:ctrlPr>
                          </m:dPr>
                          <m:e>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𝑝</m:t>
                                </m:r>
                              </m:e>
                              <m:sub>
                                <m:r>
                                  <a:rPr lang="en-US" altLang="zh-CN" sz="2400" b="0" i="1" smtClean="0">
                                    <a:latin typeface="Cambria Math" panose="02040503050406030204" pitchFamily="18" charset="0"/>
                                  </a:rPr>
                                  <m:t>3</m:t>
                                </m:r>
                              </m:sub>
                              <m:sup>
                                <m:r>
                                  <a:rPr lang="en-US" altLang="zh-CN" sz="2400" i="1">
                                    <a:latin typeface="Cambria Math" panose="02040503050406030204" pitchFamily="18" charset="0"/>
                                  </a:rPr>
                                  <m:t>0</m:t>
                                </m:r>
                              </m:sup>
                            </m:sSubSup>
                            <m:r>
                              <a:rPr lang="en-US" altLang="zh-CN" sz="2400" i="1">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𝑝</m:t>
                                </m:r>
                              </m:e>
                              <m:sub>
                                <m:r>
                                  <a:rPr lang="en-US" altLang="zh-CN" sz="2400" b="0" i="1" smtClean="0">
                                    <a:latin typeface="Cambria Math" panose="02040503050406030204" pitchFamily="18" charset="0"/>
                                  </a:rPr>
                                  <m:t>4</m:t>
                                </m:r>
                              </m:sub>
                              <m:sup>
                                <m:r>
                                  <a:rPr lang="en-US" altLang="zh-CN" sz="2400" i="1">
                                    <a:latin typeface="Cambria Math" panose="02040503050406030204" pitchFamily="18" charset="0"/>
                                  </a:rPr>
                                  <m:t>0</m:t>
                                </m:r>
                              </m:sup>
                            </m:sSubSup>
                          </m:e>
                        </m:d>
                      </m:e>
                      <m:sup>
                        <m:r>
                          <a:rPr lang="en-US" altLang="zh-CN" sz="2400" i="1">
                            <a:latin typeface="Cambria Math" panose="02040503050406030204" pitchFamily="18" charset="0"/>
                          </a:rPr>
                          <m:t>2</m:t>
                        </m:r>
                      </m:sup>
                    </m:sSup>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𝑝</m:t>
                                    </m:r>
                                  </m:e>
                                </m:acc>
                              </m:e>
                              <m:sub>
                                <m:r>
                                  <a:rPr lang="en-US" altLang="zh-CN" sz="2400" i="1">
                                    <a:latin typeface="Cambria Math" panose="02040503050406030204" pitchFamily="18" charset="0"/>
                                  </a:rPr>
                                  <m:t>1</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𝑝</m:t>
                                    </m:r>
                                  </m:e>
                                </m:acc>
                              </m:e>
                              <m:sub>
                                <m:r>
                                  <a:rPr lang="en-US" altLang="zh-CN" sz="2400" i="1">
                                    <a:latin typeface="Cambria Math" panose="02040503050406030204" pitchFamily="18" charset="0"/>
                                  </a:rPr>
                                  <m:t>2</m:t>
                                </m:r>
                              </m:sub>
                            </m:sSub>
                          </m:e>
                        </m:d>
                      </m:e>
                      <m:sup>
                        <m:r>
                          <a:rPr lang="en-US" altLang="zh-CN" sz="2400" i="1">
                            <a:latin typeface="Cambria Math" panose="02040503050406030204" pitchFamily="18" charset="0"/>
                          </a:rPr>
                          <m:t>2</m:t>
                        </m:r>
                      </m:sup>
                    </m:sSup>
                  </m:oMath>
                </a14:m>
                <a:r>
                  <a:rPr lang="en-US" altLang="zh-CN" sz="2400" dirty="0">
                    <a:latin typeface="Cambria Math" panose="02040503050406030204" pitchFamily="18" charset="0"/>
                  </a:rPr>
                  <a:t> , </a:t>
                </a:r>
              </a:p>
            </p:txBody>
          </p:sp>
        </mc:Choice>
        <mc:Fallback xmlns="">
          <p:sp>
            <p:nvSpPr>
              <p:cNvPr id="4" name="文本框 3">
                <a:extLst>
                  <a:ext uri="{FF2B5EF4-FFF2-40B4-BE49-F238E27FC236}">
                    <a16:creationId xmlns:a16="http://schemas.microsoft.com/office/drawing/2014/main" id="{3E6FE750-339B-4543-965A-54AD14AA41E7}"/>
                  </a:ext>
                </a:extLst>
              </p:cNvPr>
              <p:cNvSpPr txBox="1">
                <a:spLocks noRot="1" noChangeAspect="1" noMove="1" noResize="1" noEditPoints="1" noAdjustHandles="1" noChangeArrowheads="1" noChangeShapeType="1" noTextEdit="1"/>
              </p:cNvSpPr>
              <p:nvPr/>
            </p:nvSpPr>
            <p:spPr>
              <a:xfrm>
                <a:off x="2711917" y="1711511"/>
                <a:ext cx="8222381" cy="1209498"/>
              </a:xfrm>
              <a:prstGeom prst="rect">
                <a:avLst/>
              </a:prstGeom>
              <a:blipFill>
                <a:blip r:embed="rId3"/>
                <a:stretch>
                  <a:fillRect b="-106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ACCB23F-7B27-40C9-9198-DDEE35274E65}"/>
                  </a:ext>
                </a:extLst>
              </p:cNvPr>
              <p:cNvSpPr txBox="1"/>
              <p:nvPr/>
            </p:nvSpPr>
            <p:spPr>
              <a:xfrm flipH="1">
                <a:off x="1013861" y="3305474"/>
                <a:ext cx="10164278" cy="1200329"/>
              </a:xfrm>
              <a:prstGeom prst="rect">
                <a:avLst/>
              </a:prstGeom>
              <a:noFill/>
            </p:spPr>
            <p:txBody>
              <a:bodyPr wrap="square" rtlCol="0">
                <a:spAutoFit/>
              </a:bodyPr>
              <a:lstStyle/>
              <a:p>
                <a:r>
                  <a:rPr lang="zh-CN" altLang="en-US" sz="2400" dirty="0">
                    <a:latin typeface="Cambria Math" panose="02040503050406030204" pitchFamily="18" charset="0"/>
                  </a:rPr>
                  <a:t>两粒子质心系中，</a:t>
                </a:r>
                <a:endParaRPr lang="en-US" altLang="zh-CN" sz="24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𝑝</m:t>
                              </m:r>
                            </m:e>
                          </m:acc>
                        </m:e>
                        <m:sub>
                          <m:r>
                            <a:rPr lang="en-US" altLang="zh-CN" sz="2400" b="0" i="1" dirty="0" smtClean="0">
                              <a:latin typeface="Cambria Math" panose="02040503050406030204" pitchFamily="18" charset="0"/>
                            </a:rPr>
                            <m:t>1</m:t>
                          </m:r>
                        </m:sub>
                      </m:sSub>
                      <m:r>
                        <a:rPr lang="en-US" altLang="zh-CN" sz="2400" b="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acc>
                            <m:accPr>
                              <m:chr m:val="⃗"/>
                              <m:ctrlPr>
                                <a:rPr lang="en-US" altLang="zh-CN" sz="2400" b="0" i="1" dirty="0" smtClean="0">
                                  <a:latin typeface="Cambria Math" panose="02040503050406030204" pitchFamily="18" charset="0"/>
                                </a:rPr>
                              </m:ctrlPr>
                            </m:accPr>
                            <m:e>
                              <m:r>
                                <a:rPr lang="en-US" altLang="zh-CN" sz="2400" b="0" i="1" dirty="0" smtClean="0">
                                  <a:latin typeface="Cambria Math" panose="02040503050406030204" pitchFamily="18" charset="0"/>
                                </a:rPr>
                                <m:t>𝑝</m:t>
                              </m:r>
                            </m:e>
                          </m:acc>
                        </m:e>
                        <m:sub>
                          <m:r>
                            <a:rPr lang="en-US" altLang="zh-CN" sz="2400" b="0" i="1" dirty="0" smtClean="0">
                              <a:latin typeface="Cambria Math" panose="02040503050406030204" pitchFamily="18" charset="0"/>
                            </a:rPr>
                            <m:t>2</m:t>
                          </m:r>
                        </m:sub>
                      </m:sSub>
                      <m:r>
                        <a:rPr lang="en-US" altLang="zh-CN" sz="2400" b="0" i="1" dirty="0" smtClean="0">
                          <a:latin typeface="Cambria Math" panose="02040503050406030204" pitchFamily="18" charset="0"/>
                        </a:rPr>
                        <m:t>=0,  </m:t>
                      </m:r>
                      <m:d>
                        <m:dPr>
                          <m:begChr m:val="|"/>
                          <m:endChr m:val="|"/>
                          <m:ctrlPr>
                            <a:rPr lang="en-US" altLang="zh-CN" sz="2400" b="0" i="1" dirty="0" smtClean="0">
                              <a:latin typeface="Cambria Math" panose="02040503050406030204" pitchFamily="18" charset="0"/>
                            </a:rPr>
                          </m:ctrlPr>
                        </m:dPr>
                        <m:e>
                          <m:sSub>
                            <m:sSubPr>
                              <m:ctrlPr>
                                <a:rPr lang="en-US" altLang="zh-CN" sz="2400" i="1" dirty="0">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𝑝</m:t>
                                  </m:r>
                                </m:e>
                              </m:acc>
                            </m:e>
                            <m:sub>
                              <m:r>
                                <a:rPr lang="en-US" altLang="zh-CN" sz="2400" i="1" dirty="0">
                                  <a:latin typeface="Cambria Math" panose="02040503050406030204" pitchFamily="18" charset="0"/>
                                </a:rPr>
                                <m:t>1</m:t>
                              </m:r>
                            </m:sub>
                          </m:sSub>
                        </m:e>
                      </m:d>
                      <m:r>
                        <a:rPr lang="en-US" altLang="zh-CN" sz="2400" b="0" i="1" dirty="0" smtClean="0">
                          <a:latin typeface="Cambria Math" panose="02040503050406030204" pitchFamily="18" charset="0"/>
                        </a:rPr>
                        <m:t>=</m:t>
                      </m:r>
                      <m:d>
                        <m:dPr>
                          <m:begChr m:val="|"/>
                          <m:endChr m:val="|"/>
                          <m:ctrlPr>
                            <a:rPr lang="en-US" altLang="zh-CN" sz="2400" b="0" i="1" dirty="0" smtClean="0">
                              <a:latin typeface="Cambria Math" panose="02040503050406030204" pitchFamily="18" charset="0"/>
                            </a:rPr>
                          </m:ctrlPr>
                        </m:dPr>
                        <m:e>
                          <m:sSub>
                            <m:sSubPr>
                              <m:ctrlPr>
                                <a:rPr lang="en-US" altLang="zh-CN" sz="2400" i="1" dirty="0">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𝑝</m:t>
                                  </m:r>
                                </m:e>
                              </m:acc>
                            </m:e>
                            <m:sub>
                              <m:r>
                                <a:rPr lang="en-US" altLang="zh-CN" sz="2400" b="0" i="1" smtClean="0">
                                  <a:latin typeface="Cambria Math" panose="02040503050406030204" pitchFamily="18" charset="0"/>
                                </a:rPr>
                                <m:t>2</m:t>
                              </m:r>
                            </m:sub>
                          </m:sSub>
                        </m:e>
                      </m:d>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𝑝</m:t>
                      </m:r>
                    </m:oMath>
                  </m:oMathPara>
                </a14:m>
                <a:endParaRPr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𝑝</m:t>
                              </m:r>
                            </m:e>
                          </m:acc>
                        </m:e>
                        <m:sub>
                          <m:r>
                            <a:rPr lang="en-US" altLang="zh-CN" sz="2400" b="0" i="1" smtClean="0">
                              <a:latin typeface="Cambria Math" panose="02040503050406030204" pitchFamily="18" charset="0"/>
                            </a:rPr>
                            <m:t>3</m:t>
                          </m:r>
                        </m:sub>
                      </m:sSub>
                      <m:r>
                        <a:rPr lang="en-US" altLang="zh-CN" sz="2400" b="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acc>
                            <m:accPr>
                              <m:chr m:val="⃗"/>
                              <m:ctrlPr>
                                <a:rPr lang="en-US" altLang="zh-CN" sz="2400" b="0" i="1" dirty="0" smtClean="0">
                                  <a:latin typeface="Cambria Math" panose="02040503050406030204" pitchFamily="18" charset="0"/>
                                </a:rPr>
                              </m:ctrlPr>
                            </m:accPr>
                            <m:e>
                              <m:r>
                                <a:rPr lang="en-US" altLang="zh-CN" sz="2400" b="0" i="1" dirty="0" smtClean="0">
                                  <a:latin typeface="Cambria Math" panose="02040503050406030204" pitchFamily="18" charset="0"/>
                                </a:rPr>
                                <m:t>𝑝</m:t>
                              </m:r>
                            </m:e>
                          </m:acc>
                        </m:e>
                        <m:sub>
                          <m:r>
                            <a:rPr lang="en-US" altLang="zh-CN" sz="2400" b="0" i="1" dirty="0" smtClean="0">
                              <a:latin typeface="Cambria Math" panose="02040503050406030204" pitchFamily="18" charset="0"/>
                            </a:rPr>
                            <m:t>4</m:t>
                          </m:r>
                        </m:sub>
                      </m:sSub>
                      <m:r>
                        <a:rPr lang="en-US" altLang="zh-CN" sz="2400" b="0" i="1" dirty="0" smtClean="0">
                          <a:latin typeface="Cambria Math" panose="02040503050406030204" pitchFamily="18" charset="0"/>
                        </a:rPr>
                        <m:t>=0,  |</m:t>
                      </m:r>
                      <m:sSub>
                        <m:sSubPr>
                          <m:ctrlPr>
                            <a:rPr lang="en-US" altLang="zh-CN" sz="2400" i="1" dirty="0">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𝑝</m:t>
                              </m:r>
                            </m:e>
                          </m:acc>
                        </m:e>
                        <m:sub>
                          <m:r>
                            <a:rPr lang="en-US" altLang="zh-CN" sz="2400" b="0" i="1" smtClean="0">
                              <a:latin typeface="Cambria Math" panose="02040503050406030204" pitchFamily="18" charset="0"/>
                            </a:rPr>
                            <m:t>3</m:t>
                          </m:r>
                        </m:sub>
                      </m:sSub>
                      <m:r>
                        <a:rPr lang="en-US" altLang="zh-CN" sz="2400" b="0" i="1" dirty="0" smtClean="0">
                          <a:latin typeface="Cambria Math" panose="02040503050406030204" pitchFamily="18" charset="0"/>
                        </a:rPr>
                        <m:t>|=|</m:t>
                      </m:r>
                      <m:sSub>
                        <m:sSubPr>
                          <m:ctrlPr>
                            <a:rPr lang="en-US" altLang="zh-CN" sz="2400" i="1" dirty="0">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𝑝</m:t>
                              </m:r>
                            </m:e>
                          </m:acc>
                        </m:e>
                        <m:sub>
                          <m:r>
                            <a:rPr lang="en-US" altLang="zh-CN" sz="2400" b="0" i="1" smtClean="0">
                              <a:latin typeface="Cambria Math" panose="02040503050406030204" pitchFamily="18" charset="0"/>
                            </a:rPr>
                            <m:t>4</m:t>
                          </m:r>
                        </m:sub>
                      </m:sSub>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𝑝</m:t>
                      </m:r>
                      <m:r>
                        <a:rPr lang="en-US" altLang="zh-CN" sz="2400" b="0" i="1" dirty="0" smtClean="0">
                          <a:latin typeface="Cambria Math" panose="02040503050406030204" pitchFamily="18" charset="0"/>
                        </a:rPr>
                        <m:t>′</m:t>
                      </m:r>
                    </m:oMath>
                  </m:oMathPara>
                </a14:m>
                <a:endParaRPr lang="zh-CN" altLang="en-US" sz="2400" dirty="0">
                  <a:latin typeface="Cambria Math" panose="02040503050406030204" pitchFamily="18" charset="0"/>
                </a:endParaRPr>
              </a:p>
            </p:txBody>
          </p:sp>
        </mc:Choice>
        <mc:Fallback xmlns="">
          <p:sp>
            <p:nvSpPr>
              <p:cNvPr id="5" name="文本框 4">
                <a:extLst>
                  <a:ext uri="{FF2B5EF4-FFF2-40B4-BE49-F238E27FC236}">
                    <a16:creationId xmlns:a16="http://schemas.microsoft.com/office/drawing/2014/main" id="{9ACCB23F-7B27-40C9-9198-DDEE35274E65}"/>
                  </a:ext>
                </a:extLst>
              </p:cNvPr>
              <p:cNvSpPr txBox="1">
                <a:spLocks noRot="1" noChangeAspect="1" noMove="1" noResize="1" noEditPoints="1" noAdjustHandles="1" noChangeArrowheads="1" noChangeShapeType="1" noTextEdit="1"/>
              </p:cNvSpPr>
              <p:nvPr/>
            </p:nvSpPr>
            <p:spPr>
              <a:xfrm flipH="1">
                <a:off x="1013861" y="3305474"/>
                <a:ext cx="10164278" cy="1200329"/>
              </a:xfrm>
              <a:prstGeom prst="rect">
                <a:avLst/>
              </a:prstGeom>
              <a:blipFill>
                <a:blip r:embed="rId4"/>
                <a:stretch>
                  <a:fillRect l="-899" t="-3553" b="-710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A9450B39-62C3-455F-9443-A25E211596AE}"/>
              </a:ext>
            </a:extLst>
          </p:cNvPr>
          <p:cNvSpPr txBox="1"/>
          <p:nvPr/>
        </p:nvSpPr>
        <p:spPr>
          <a:xfrm>
            <a:off x="1183907" y="4668604"/>
            <a:ext cx="492443" cy="461665"/>
          </a:xfrm>
          <a:prstGeom prst="rect">
            <a:avLst/>
          </a:prstGeom>
          <a:noFill/>
        </p:spPr>
        <p:txBody>
          <a:bodyPr wrap="none" rtlCol="0">
            <a:spAutoFit/>
          </a:bodyPr>
          <a:lstStyle/>
          <a:p>
            <a:pPr algn="l"/>
            <a:r>
              <a:rPr lang="zh-CN" altLang="en-US" sz="2400" dirty="0">
                <a:latin typeface="Cambria Math" panose="02040503050406030204" pitchFamily="18" charset="0"/>
              </a:rPr>
              <a:t>由</a:t>
            </a:r>
          </a:p>
        </p:txBody>
      </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C263CB4C-78C9-4C0B-A36E-AEB4F6476B44}"/>
                  </a:ext>
                </a:extLst>
              </p:cNvPr>
              <p:cNvSpPr txBox="1"/>
              <p:nvPr/>
            </p:nvSpPr>
            <p:spPr>
              <a:xfrm>
                <a:off x="3047198" y="4899436"/>
                <a:ext cx="609760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800" b="0" i="1" smtClean="0">
                              <a:latin typeface="Cambria Math" panose="02040503050406030204" pitchFamily="18" charset="0"/>
                            </a:rPr>
                          </m:ctrlPr>
                        </m:sSupPr>
                        <m:e>
                          <m:d>
                            <m:dPr>
                              <m:ctrlPr>
                                <a:rPr lang="en-US" altLang="zh-CN" sz="1800" b="0" i="1" smtClean="0">
                                  <a:latin typeface="Cambria Math" panose="02040503050406030204" pitchFamily="18" charset="0"/>
                                </a:rPr>
                              </m:ctrlPr>
                            </m:dPr>
                            <m:e>
                              <m:rad>
                                <m:radPr>
                                  <m:degHide m:val="on"/>
                                  <m:ctrlPr>
                                    <a:rPr lang="en-US" altLang="zh-CN" sz="1800" b="0" i="1" smtClean="0">
                                      <a:latin typeface="Cambria Math" panose="02040503050406030204" pitchFamily="18" charset="0"/>
                                    </a:rPr>
                                  </m:ctrlPr>
                                </m:radPr>
                                <m:deg/>
                                <m:e>
                                  <m:sSubSup>
                                    <m:sSubSupPr>
                                      <m:ctrlPr>
                                        <a:rPr lang="en-US" altLang="zh-CN" sz="1800" b="0" i="1" smtClean="0">
                                          <a:latin typeface="Cambria Math" panose="02040503050406030204" pitchFamily="18" charset="0"/>
                                        </a:rPr>
                                      </m:ctrlPr>
                                    </m:sSubSupPr>
                                    <m:e>
                                      <m:r>
                                        <a:rPr lang="en-US" altLang="zh-CN" sz="1800" b="0" i="1" smtClean="0">
                                          <a:latin typeface="Cambria Math" panose="02040503050406030204" pitchFamily="18" charset="0"/>
                                        </a:rPr>
                                        <m:t>𝑚</m:t>
                                      </m:r>
                                    </m:e>
                                    <m:sub>
                                      <m:r>
                                        <a:rPr lang="en-US" altLang="zh-CN" sz="1800" b="0" i="1" smtClean="0">
                                          <a:latin typeface="Cambria Math" panose="02040503050406030204" pitchFamily="18" charset="0"/>
                                        </a:rPr>
                                        <m:t>𝑁</m:t>
                                      </m:r>
                                    </m:sub>
                                    <m:sup>
                                      <m:r>
                                        <a:rPr lang="en-US" altLang="zh-CN" sz="1800" b="0" i="1" smtClean="0">
                                          <a:latin typeface="Cambria Math" panose="02040503050406030204" pitchFamily="18" charset="0"/>
                                        </a:rPr>
                                        <m:t>2</m:t>
                                      </m:r>
                                    </m:sup>
                                  </m:sSubSup>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𝑝</m:t>
                                      </m:r>
                                    </m:e>
                                    <m:sup>
                                      <m:r>
                                        <a:rPr lang="en-US" altLang="zh-CN" sz="1800" b="0" i="1" smtClean="0">
                                          <a:latin typeface="Cambria Math" panose="02040503050406030204" pitchFamily="18" charset="0"/>
                                        </a:rPr>
                                        <m:t>2</m:t>
                                      </m:r>
                                    </m:sup>
                                  </m:sSup>
                                </m:e>
                              </m:rad>
                              <m:r>
                                <a:rPr lang="en-US" altLang="zh-CN" sz="1800" b="0" i="1" smtClean="0">
                                  <a:latin typeface="Cambria Math" panose="02040503050406030204" pitchFamily="18" charset="0"/>
                                </a:rPr>
                                <m:t>+</m:t>
                              </m:r>
                              <m:rad>
                                <m:radPr>
                                  <m:degHide m:val="on"/>
                                  <m:ctrlPr>
                                    <a:rPr lang="en-US" altLang="zh-CN" i="1">
                                      <a:latin typeface="Cambria Math" panose="02040503050406030204" pitchFamily="18" charset="0"/>
                                    </a:rPr>
                                  </m:ctrlPr>
                                </m:radPr>
                                <m:deg/>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𝑁</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𝑝</m:t>
                                      </m:r>
                                    </m:e>
                                    <m:sup>
                                      <m:r>
                                        <a:rPr lang="en-US" altLang="zh-CN" i="1">
                                          <a:latin typeface="Cambria Math" panose="02040503050406030204" pitchFamily="18" charset="0"/>
                                        </a:rPr>
                                        <m:t>2</m:t>
                                      </m:r>
                                    </m:sup>
                                  </m:sSup>
                                </m:e>
                              </m:rad>
                            </m:e>
                          </m:d>
                        </m:e>
                        <m:sup>
                          <m:r>
                            <a:rPr lang="en-US" altLang="zh-CN" sz="1800" b="0" i="1" smtClean="0">
                              <a:latin typeface="Cambria Math" panose="02040503050406030204" pitchFamily="18" charset="0"/>
                            </a:rPr>
                            <m:t>2</m:t>
                          </m:r>
                        </m:sup>
                      </m:sSup>
                      <m:r>
                        <a:rPr lang="en-US" altLang="zh-CN" sz="1800" b="0" i="1" smtClean="0">
                          <a:latin typeface="Cambria Math" panose="02040503050406030204" pitchFamily="18" charset="0"/>
                        </a:rPr>
                        <m:t>=</m:t>
                      </m:r>
                      <m:sSup>
                        <m:sSupPr>
                          <m:ctrlPr>
                            <a:rPr lang="en-US" altLang="zh-CN" sz="1800" i="1">
                              <a:latin typeface="Cambria Math" panose="02040503050406030204" pitchFamily="18" charset="0"/>
                            </a:rPr>
                          </m:ctrlPr>
                        </m:sSupPr>
                        <m:e>
                          <m:d>
                            <m:dPr>
                              <m:ctrlPr>
                                <a:rPr lang="en-US" altLang="zh-CN" sz="1800" i="1">
                                  <a:latin typeface="Cambria Math" panose="02040503050406030204" pitchFamily="18" charset="0"/>
                                </a:rPr>
                              </m:ctrlPr>
                            </m:dPr>
                            <m:e>
                              <m:rad>
                                <m:radPr>
                                  <m:degHide m:val="on"/>
                                  <m:ctrlPr>
                                    <a:rPr lang="en-US" altLang="zh-CN" i="1">
                                      <a:latin typeface="Cambria Math" panose="02040503050406030204" pitchFamily="18" charset="0"/>
                                    </a:rPr>
                                  </m:ctrlPr>
                                </m:radPr>
                                <m:deg/>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a:rPr lang="en-US" altLang="zh-CN" i="1">
                                          <a:latin typeface="Cambria Math" panose="02040503050406030204" pitchFamily="18" charset="0"/>
                                        </a:rPr>
                                        <m:t>𝑁</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𝑝</m:t>
                                      </m:r>
                                      <m:r>
                                        <a:rPr lang="en-US" altLang="zh-CN" b="0" i="1" smtClean="0">
                                          <a:latin typeface="Cambria Math" panose="02040503050406030204" pitchFamily="18" charset="0"/>
                                        </a:rPr>
                                        <m:t>′</m:t>
                                      </m:r>
                                    </m:e>
                                    <m:sup>
                                      <m:r>
                                        <a:rPr lang="en-US" altLang="zh-CN" i="1">
                                          <a:latin typeface="Cambria Math" panose="02040503050406030204" pitchFamily="18" charset="0"/>
                                        </a:rPr>
                                        <m:t>2</m:t>
                                      </m:r>
                                    </m:sup>
                                  </m:sSup>
                                </m:e>
                              </m:rad>
                              <m:r>
                                <a:rPr lang="en-US" altLang="zh-CN" sz="1800" i="1">
                                  <a:latin typeface="Cambria Math" panose="02040503050406030204" pitchFamily="18" charset="0"/>
                                </a:rPr>
                                <m:t>+</m:t>
                              </m:r>
                              <m:rad>
                                <m:radPr>
                                  <m:degHide m:val="on"/>
                                  <m:ctrlPr>
                                    <a:rPr lang="en-US" altLang="zh-CN" i="1">
                                      <a:latin typeface="Cambria Math" panose="02040503050406030204" pitchFamily="18" charset="0"/>
                                    </a:rPr>
                                  </m:ctrlPr>
                                </m:radPr>
                                <m:deg/>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𝑚</m:t>
                                      </m:r>
                                    </m:e>
                                    <m:sub>
                                      <m:r>
                                        <m:rPr>
                                          <m:sty m:val="p"/>
                                        </m:rPr>
                                        <a:rPr lang="en-US" altLang="zh-CN" b="0" i="0" smtClean="0">
                                          <a:latin typeface="Cambria Math" panose="02040503050406030204" pitchFamily="18" charset="0"/>
                                        </a:rPr>
                                        <m:t>Δ</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𝑝</m:t>
                                      </m:r>
                                    </m:e>
                                    <m:sup>
                                      <m:r>
                                        <a:rPr lang="en-US" altLang="zh-CN" b="0" i="1" smtClean="0">
                                          <a:latin typeface="Cambria Math" panose="02040503050406030204" pitchFamily="18" charset="0"/>
                                        </a:rPr>
                                        <m:t>′</m:t>
                                      </m:r>
                                      <m:r>
                                        <a:rPr lang="en-US" altLang="zh-CN" i="1">
                                          <a:latin typeface="Cambria Math" panose="02040503050406030204" pitchFamily="18" charset="0"/>
                                        </a:rPr>
                                        <m:t>2</m:t>
                                      </m:r>
                                    </m:sup>
                                  </m:sSup>
                                </m:e>
                              </m:rad>
                            </m:e>
                          </m:d>
                        </m:e>
                        <m:sup>
                          <m:r>
                            <a:rPr lang="en-US" altLang="zh-CN" sz="1800" i="1">
                              <a:latin typeface="Cambria Math" panose="02040503050406030204" pitchFamily="18" charset="0"/>
                            </a:rPr>
                            <m:t>2</m:t>
                          </m:r>
                        </m:sup>
                      </m:sSup>
                    </m:oMath>
                  </m:oMathPara>
                </a14:m>
                <a:endParaRPr lang="zh-CN" altLang="en-US" dirty="0"/>
              </a:p>
            </p:txBody>
          </p:sp>
        </mc:Choice>
        <mc:Fallback>
          <p:sp>
            <p:nvSpPr>
              <p:cNvPr id="8" name="文本框 7">
                <a:extLst>
                  <a:ext uri="{FF2B5EF4-FFF2-40B4-BE49-F238E27FC236}">
                    <a16:creationId xmlns:a16="http://schemas.microsoft.com/office/drawing/2014/main" id="{C263CB4C-78C9-4C0B-A36E-AEB4F6476B44}"/>
                  </a:ext>
                </a:extLst>
              </p:cNvPr>
              <p:cNvSpPr txBox="1">
                <a:spLocks noRot="1" noChangeAspect="1" noMove="1" noResize="1" noEditPoints="1" noAdjustHandles="1" noChangeArrowheads="1" noChangeShapeType="1" noTextEdit="1"/>
              </p:cNvSpPr>
              <p:nvPr/>
            </p:nvSpPr>
            <p:spPr>
              <a:xfrm>
                <a:off x="3047198" y="4899436"/>
                <a:ext cx="6097604" cy="76937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CB0BF879-206E-4747-B862-9C058E44A4D0}"/>
                  </a:ext>
                </a:extLst>
              </p:cNvPr>
              <p:cNvSpPr txBox="1"/>
              <p:nvPr/>
            </p:nvSpPr>
            <p:spPr>
              <a:xfrm>
                <a:off x="2559564" y="5831614"/>
                <a:ext cx="6938118" cy="860620"/>
              </a:xfrm>
              <a:prstGeom prst="rect">
                <a:avLst/>
              </a:prstGeom>
              <a:solidFill>
                <a:schemeClr val="bg1"/>
              </a:solidFill>
              <a:ln w="57150">
                <a:solidFill>
                  <a:srgbClr val="FF0000"/>
                </a:solidFill>
              </a:ln>
            </p:spPr>
            <p:txBody>
              <a:bodyPr wrap="none" rtlCol="0">
                <a:spAutoFit/>
              </a:bodyPr>
              <a:lstStyle/>
              <a:p>
                <a:pPr algn="l"/>
                <a:r>
                  <a:rPr lang="zh-CN" altLang="en-US" sz="2400" dirty="0">
                    <a:latin typeface="Cambria Math" panose="02040503050406030204" pitchFamily="18" charset="0"/>
                  </a:rPr>
                  <a:t>如果</a:t>
                </a:r>
                <a:r>
                  <a:rPr lang="en-US" altLang="zh-CN" sz="2400" dirty="0">
                    <a:latin typeface="Cambria Math" panose="02040503050406030204" pitchFamily="18" charset="0"/>
                  </a:rPr>
                  <a:t>m_\Delta</a:t>
                </a:r>
                <a:r>
                  <a:rPr lang="zh-CN" altLang="en-US" sz="2400" dirty="0">
                    <a:latin typeface="Cambria Math" panose="02040503050406030204" pitchFamily="18" charset="0"/>
                  </a:rPr>
                  <a:t>已知，可以由上式确定末态动量大小</a:t>
                </a:r>
                <a:endParaRPr lang="en-US" altLang="zh-CN" sz="2400" dirty="0">
                  <a:latin typeface="Cambria Math" panose="02040503050406030204" pitchFamily="18" charset="0"/>
                </a:endParaRPr>
              </a:p>
              <a:p>
                <a:pPr algn="l"/>
                <a:r>
                  <a:rPr lang="zh-CN" altLang="en-US" sz="2400" dirty="0">
                    <a:solidFill>
                      <a:srgbClr val="7030A0"/>
                    </a:solidFill>
                    <a:latin typeface="Cambria Math" panose="02040503050406030204" pitchFamily="18" charset="0"/>
                  </a:rPr>
                  <a:t>思考：如果有势场修正，</a:t>
                </a:r>
                <a:r>
                  <a:rPr lang="en-US" altLang="zh-CN" sz="2400" b="0" dirty="0">
                    <a:solidFill>
                      <a:srgbClr val="7030A0"/>
                    </a:solidFill>
                  </a:rPr>
                  <a:t> </a:t>
                </a:r>
                <a14:m>
                  <m:oMath xmlns:m="http://schemas.openxmlformats.org/officeDocument/2006/math">
                    <m:sSub>
                      <m:sSubPr>
                        <m:ctrlPr>
                          <a:rPr lang="en-US" altLang="zh-CN" sz="2400" b="0" i="1" smtClean="0">
                            <a:solidFill>
                              <a:srgbClr val="7030A0"/>
                            </a:solidFill>
                            <a:latin typeface="Cambria Math" panose="02040503050406030204" pitchFamily="18" charset="0"/>
                          </a:rPr>
                        </m:ctrlPr>
                      </m:sSubPr>
                      <m:e>
                        <m:r>
                          <a:rPr lang="en-US" altLang="zh-CN" sz="2400" b="0" i="1" smtClean="0">
                            <a:solidFill>
                              <a:srgbClr val="7030A0"/>
                            </a:solidFill>
                            <a:latin typeface="Cambria Math" panose="02040503050406030204" pitchFamily="18" charset="0"/>
                          </a:rPr>
                          <m:t>𝑠</m:t>
                        </m:r>
                      </m:e>
                      <m:sub>
                        <m:r>
                          <a:rPr lang="en-US" altLang="zh-CN" sz="2400" b="0" i="1" smtClean="0">
                            <a:solidFill>
                              <a:srgbClr val="7030A0"/>
                            </a:solidFill>
                            <a:latin typeface="Cambria Math" panose="02040503050406030204" pitchFamily="18" charset="0"/>
                          </a:rPr>
                          <m:t>𝑖𝑛</m:t>
                        </m:r>
                      </m:sub>
                    </m:sSub>
                    <m:r>
                      <a:rPr lang="zh-CN" altLang="en-US" sz="2400" i="1">
                        <a:solidFill>
                          <a:srgbClr val="7030A0"/>
                        </a:solidFill>
                        <a:latin typeface="Cambria Math" panose="02040503050406030204" pitchFamily="18" charset="0"/>
                      </a:rPr>
                      <m:t>和</m:t>
                    </m:r>
                    <m:sSub>
                      <m:sSubPr>
                        <m:ctrlPr>
                          <a:rPr lang="en-US" altLang="zh-CN" sz="2400" b="0" i="1" smtClean="0">
                            <a:solidFill>
                              <a:srgbClr val="7030A0"/>
                            </a:solidFill>
                            <a:latin typeface="Cambria Math" panose="02040503050406030204" pitchFamily="18" charset="0"/>
                          </a:rPr>
                        </m:ctrlPr>
                      </m:sSubPr>
                      <m:e>
                        <m:r>
                          <a:rPr lang="en-US" altLang="zh-CN" sz="2400" b="0" i="1" smtClean="0">
                            <a:solidFill>
                              <a:srgbClr val="7030A0"/>
                            </a:solidFill>
                            <a:latin typeface="Cambria Math" panose="02040503050406030204" pitchFamily="18" charset="0"/>
                          </a:rPr>
                          <m:t>𝑠</m:t>
                        </m:r>
                      </m:e>
                      <m:sub>
                        <m:r>
                          <a:rPr lang="en-US" altLang="zh-CN" sz="2400" b="0" i="1" smtClean="0">
                            <a:solidFill>
                              <a:srgbClr val="7030A0"/>
                            </a:solidFill>
                            <a:latin typeface="Cambria Math" panose="02040503050406030204" pitchFamily="18" charset="0"/>
                          </a:rPr>
                          <m:t>𝑓𝑖𝑛</m:t>
                        </m:r>
                      </m:sub>
                    </m:sSub>
                  </m:oMath>
                </a14:m>
                <a:r>
                  <a:rPr lang="zh-CN" altLang="en-US" sz="2400" dirty="0">
                    <a:solidFill>
                      <a:srgbClr val="7030A0"/>
                    </a:solidFill>
                    <a:latin typeface="Cambria Math" panose="02040503050406030204" pitchFamily="18" charset="0"/>
                  </a:rPr>
                  <a:t>如何处理？</a:t>
                </a:r>
                <a:endParaRPr lang="en-US" altLang="zh-CN" sz="2400" dirty="0">
                  <a:solidFill>
                    <a:srgbClr val="7030A0"/>
                  </a:solidFill>
                  <a:latin typeface="Cambria Math" panose="02040503050406030204" pitchFamily="18" charset="0"/>
                </a:endParaRPr>
              </a:p>
            </p:txBody>
          </p:sp>
        </mc:Choice>
        <mc:Fallback>
          <p:sp>
            <p:nvSpPr>
              <p:cNvPr id="9" name="文本框 8">
                <a:extLst>
                  <a:ext uri="{FF2B5EF4-FFF2-40B4-BE49-F238E27FC236}">
                    <a16:creationId xmlns:a16="http://schemas.microsoft.com/office/drawing/2014/main" id="{CB0BF879-206E-4747-B862-9C058E44A4D0}"/>
                  </a:ext>
                </a:extLst>
              </p:cNvPr>
              <p:cNvSpPr txBox="1">
                <a:spLocks noRot="1" noChangeAspect="1" noMove="1" noResize="1" noEditPoints="1" noAdjustHandles="1" noChangeArrowheads="1" noChangeShapeType="1" noTextEdit="1"/>
              </p:cNvSpPr>
              <p:nvPr/>
            </p:nvSpPr>
            <p:spPr>
              <a:xfrm>
                <a:off x="2559564" y="5831614"/>
                <a:ext cx="6938118" cy="860620"/>
              </a:xfrm>
              <a:prstGeom prst="rect">
                <a:avLst/>
              </a:prstGeom>
              <a:blipFill>
                <a:blip r:embed="rId6"/>
                <a:stretch>
                  <a:fillRect l="-1046" t="-4000" b="-9333"/>
                </a:stretch>
              </a:blipFill>
              <a:ln w="57150">
                <a:solidFill>
                  <a:srgbClr val="FF0000"/>
                </a:solidFill>
              </a:ln>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3A5B4DB6-265A-4C1F-9D21-27A7CA2BF6CE}"/>
              </a:ext>
            </a:extLst>
          </p:cNvPr>
          <p:cNvSpPr txBox="1"/>
          <p:nvPr/>
        </p:nvSpPr>
        <p:spPr>
          <a:xfrm>
            <a:off x="267101" y="88089"/>
            <a:ext cx="6097604" cy="584775"/>
          </a:xfrm>
          <a:prstGeom prst="rect">
            <a:avLst/>
          </a:prstGeom>
          <a:noFill/>
        </p:spPr>
        <p:txBody>
          <a:bodyPr wrap="square">
            <a:spAutoFit/>
          </a:bodyPr>
          <a:lstStyle/>
          <a:p>
            <a:pPr marL="457200" indent="-457200">
              <a:buFont typeface="Arial" panose="020B0604020202020204" pitchFamily="34" charset="0"/>
              <a:buChar char="•"/>
            </a:pPr>
            <a:r>
              <a:rPr lang="zh-CN" altLang="en-US" sz="3200" dirty="0">
                <a:latin typeface="Cambria Math" panose="02040503050406030204" pitchFamily="18" charset="0"/>
              </a:rPr>
              <a:t>末态粒子动量大小的确定</a:t>
            </a:r>
            <a:endParaRPr lang="zh-CN" altLang="en-US" sz="3200" dirty="0"/>
          </a:p>
        </p:txBody>
      </p:sp>
    </p:spTree>
    <p:extLst>
      <p:ext uri="{BB962C8B-B14F-4D97-AF65-F5344CB8AC3E}">
        <p14:creationId xmlns:p14="http://schemas.microsoft.com/office/powerpoint/2010/main" val="2217619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2345\快剪辑视频\syn.b0.gif">
            <a:extLst>
              <a:ext uri="{FF2B5EF4-FFF2-40B4-BE49-F238E27FC236}">
                <a16:creationId xmlns:a16="http://schemas.microsoft.com/office/drawing/2014/main" id="{1C6186A5-030A-421C-A0A8-83D8A01E18C1}"/>
              </a:ext>
            </a:extLst>
          </p:cNvPr>
          <p:cNvPicPr>
            <a:picLocks noChangeAspect="1" noChangeArrowheads="1" noCrop="1"/>
          </p:cNvPicPr>
          <p:nvPr/>
        </p:nvPicPr>
        <p:blipFill>
          <a:blip r:embed="rId3" cstate="print"/>
          <a:srcRect/>
          <a:stretch>
            <a:fillRect/>
          </a:stretch>
        </p:blipFill>
        <p:spPr bwMode="auto">
          <a:xfrm>
            <a:off x="726304" y="1597195"/>
            <a:ext cx="3374901" cy="2611330"/>
          </a:xfrm>
          <a:prstGeom prst="rect">
            <a:avLst/>
          </a:prstGeom>
          <a:noFill/>
        </p:spPr>
      </p:pic>
      <p:pic>
        <p:nvPicPr>
          <p:cNvPr id="3" name="Picture 1" descr="C:\Users\Administrator\Desktop\Free-Converter.com-au_3b520-70433210.gif">
            <a:extLst>
              <a:ext uri="{FF2B5EF4-FFF2-40B4-BE49-F238E27FC236}">
                <a16:creationId xmlns:a16="http://schemas.microsoft.com/office/drawing/2014/main" id="{9D7F2A8E-2A34-4F16-A23F-AF5F6332D716}"/>
              </a:ext>
            </a:extLst>
          </p:cNvPr>
          <p:cNvPicPr>
            <a:picLocks noChangeAspect="1" noChangeArrowheads="1"/>
          </p:cNvPicPr>
          <p:nvPr/>
        </p:nvPicPr>
        <p:blipFill>
          <a:blip r:embed="rId4" cstate="print"/>
          <a:srcRect/>
          <a:stretch>
            <a:fillRect/>
          </a:stretch>
        </p:blipFill>
        <p:spPr bwMode="auto">
          <a:xfrm>
            <a:off x="4403297" y="1597195"/>
            <a:ext cx="3374901" cy="2603068"/>
          </a:xfrm>
          <a:prstGeom prst="rect">
            <a:avLst/>
          </a:prstGeom>
          <a:noFill/>
        </p:spPr>
      </p:pic>
      <p:pic>
        <p:nvPicPr>
          <p:cNvPr id="4" name="Picture 4" descr="C:\Users\Administrator\Desktop\www.alltoall.net_au10b0_LPqB_WIJo2.gif">
            <a:extLst>
              <a:ext uri="{FF2B5EF4-FFF2-40B4-BE49-F238E27FC236}">
                <a16:creationId xmlns:a16="http://schemas.microsoft.com/office/drawing/2014/main" id="{17E569AF-7DA2-439D-961A-844068932584}"/>
              </a:ext>
            </a:extLst>
          </p:cNvPr>
          <p:cNvPicPr>
            <a:picLocks noChangeAspect="1" noChangeArrowheads="1" noCrop="1"/>
          </p:cNvPicPr>
          <p:nvPr/>
        </p:nvPicPr>
        <p:blipFill>
          <a:blip r:embed="rId5" cstate="print"/>
          <a:srcRect/>
          <a:stretch>
            <a:fillRect/>
          </a:stretch>
        </p:blipFill>
        <p:spPr bwMode="auto">
          <a:xfrm>
            <a:off x="8060898" y="1605456"/>
            <a:ext cx="3510985" cy="2603068"/>
          </a:xfrm>
          <a:prstGeom prst="rect">
            <a:avLst/>
          </a:prstGeom>
          <a:noFill/>
        </p:spPr>
      </p:pic>
      <p:sp>
        <p:nvSpPr>
          <p:cNvPr id="5" name="文本框 4">
            <a:extLst>
              <a:ext uri="{FF2B5EF4-FFF2-40B4-BE49-F238E27FC236}">
                <a16:creationId xmlns:a16="http://schemas.microsoft.com/office/drawing/2014/main" id="{5C600048-0486-4FF0-83C0-6F4ACA198347}"/>
              </a:ext>
            </a:extLst>
          </p:cNvPr>
          <p:cNvSpPr txBox="1"/>
          <p:nvPr/>
        </p:nvSpPr>
        <p:spPr>
          <a:xfrm>
            <a:off x="726304" y="336332"/>
            <a:ext cx="7571303" cy="646331"/>
          </a:xfrm>
          <a:prstGeom prst="rect">
            <a:avLst/>
          </a:prstGeom>
          <a:noFill/>
        </p:spPr>
        <p:txBody>
          <a:bodyPr wrap="none" rtlCol="0">
            <a:spAutoFit/>
          </a:bodyPr>
          <a:lstStyle/>
          <a:p>
            <a:r>
              <a:rPr lang="zh-CN" altLang="en-US" sz="3600" dirty="0"/>
              <a:t>核物理：核子、重子、介子等的输运</a:t>
            </a:r>
          </a:p>
        </p:txBody>
      </p:sp>
      <p:sp>
        <p:nvSpPr>
          <p:cNvPr id="6" name="文本框 5">
            <a:extLst>
              <a:ext uri="{FF2B5EF4-FFF2-40B4-BE49-F238E27FC236}">
                <a16:creationId xmlns:a16="http://schemas.microsoft.com/office/drawing/2014/main" id="{38E8DCB9-FC16-468A-8074-FEEFAD8EC1C5}"/>
              </a:ext>
            </a:extLst>
          </p:cNvPr>
          <p:cNvSpPr txBox="1"/>
          <p:nvPr/>
        </p:nvSpPr>
        <p:spPr>
          <a:xfrm>
            <a:off x="9480064" y="6169572"/>
            <a:ext cx="2408032" cy="369332"/>
          </a:xfrm>
          <a:prstGeom prst="rect">
            <a:avLst/>
          </a:prstGeom>
          <a:noFill/>
        </p:spPr>
        <p:txBody>
          <a:bodyPr wrap="none" rtlCol="0">
            <a:spAutoFit/>
          </a:bodyPr>
          <a:lstStyle/>
          <a:p>
            <a:r>
              <a:rPr lang="en-US" altLang="zh-CN" dirty="0"/>
              <a:t>Slide from </a:t>
            </a:r>
            <a:r>
              <a:rPr lang="en-US" altLang="zh-CN" dirty="0" err="1"/>
              <a:t>Qingfeng</a:t>
            </a:r>
            <a:r>
              <a:rPr lang="en-US" altLang="zh-CN" dirty="0"/>
              <a:t> Li</a:t>
            </a:r>
            <a:endParaRPr lang="zh-CN" altLang="en-US" dirty="0"/>
          </a:p>
        </p:txBody>
      </p:sp>
    </p:spTree>
    <p:extLst>
      <p:ext uri="{BB962C8B-B14F-4D97-AF65-F5344CB8AC3E}">
        <p14:creationId xmlns:p14="http://schemas.microsoft.com/office/powerpoint/2010/main" val="3494940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6CE245D-5D84-4078-82C1-2CB1549DC490}"/>
              </a:ext>
            </a:extLst>
          </p:cNvPr>
          <p:cNvSpPr txBox="1"/>
          <p:nvPr/>
        </p:nvSpPr>
        <p:spPr>
          <a:xfrm>
            <a:off x="468964" y="207860"/>
            <a:ext cx="10495181" cy="584775"/>
          </a:xfrm>
          <a:prstGeom prst="rect">
            <a:avLst/>
          </a:prstGeom>
          <a:noFill/>
        </p:spPr>
        <p:txBody>
          <a:bodyPr wrap="none" rtlCol="0">
            <a:spAutoFit/>
          </a:bodyPr>
          <a:lstStyle/>
          <a:p>
            <a:pPr marL="457200" indent="-457200" algn="l">
              <a:buFont typeface="Arial" panose="020B0604020202020204" pitchFamily="34" charset="0"/>
              <a:buChar char="•"/>
            </a:pPr>
            <a:r>
              <a:rPr lang="zh-CN" altLang="en-US" sz="3200" dirty="0">
                <a:latin typeface="Cambria Math" panose="02040503050406030204" pitchFamily="18" charset="0"/>
              </a:rPr>
              <a:t>末态粒子动量方向的确定（需要微分截面，然后抽样）</a:t>
            </a:r>
          </a:p>
        </p:txBody>
      </p:sp>
      <p:pic>
        <p:nvPicPr>
          <p:cNvPr id="4" name="图片 3">
            <a:extLst>
              <a:ext uri="{FF2B5EF4-FFF2-40B4-BE49-F238E27FC236}">
                <a16:creationId xmlns:a16="http://schemas.microsoft.com/office/drawing/2014/main" id="{2E876806-BB70-4CF2-ABAE-1DE600BBFABB}"/>
              </a:ext>
            </a:extLst>
          </p:cNvPr>
          <p:cNvPicPr>
            <a:picLocks noChangeAspect="1"/>
          </p:cNvPicPr>
          <p:nvPr/>
        </p:nvPicPr>
        <p:blipFill>
          <a:blip r:embed="rId2"/>
          <a:stretch>
            <a:fillRect/>
          </a:stretch>
        </p:blipFill>
        <p:spPr>
          <a:xfrm>
            <a:off x="1111869" y="1230275"/>
            <a:ext cx="8490679" cy="1991821"/>
          </a:xfrm>
          <a:prstGeom prst="rect">
            <a:avLst/>
          </a:prstGeom>
        </p:spPr>
      </p:pic>
      <p:grpSp>
        <p:nvGrpSpPr>
          <p:cNvPr id="28" name="组合 27">
            <a:extLst>
              <a:ext uri="{FF2B5EF4-FFF2-40B4-BE49-F238E27FC236}">
                <a16:creationId xmlns:a16="http://schemas.microsoft.com/office/drawing/2014/main" id="{0B14167B-69BD-4C27-9515-168296015E61}"/>
              </a:ext>
            </a:extLst>
          </p:cNvPr>
          <p:cNvGrpSpPr/>
          <p:nvPr/>
        </p:nvGrpSpPr>
        <p:grpSpPr>
          <a:xfrm>
            <a:off x="1073904" y="3578838"/>
            <a:ext cx="4889634" cy="2729424"/>
            <a:chOff x="2069431" y="3555525"/>
            <a:chExt cx="4889634" cy="2729424"/>
          </a:xfrm>
        </p:grpSpPr>
        <p:cxnSp>
          <p:nvCxnSpPr>
            <p:cNvPr id="5" name="直接箭头连接符 4">
              <a:extLst>
                <a:ext uri="{FF2B5EF4-FFF2-40B4-BE49-F238E27FC236}">
                  <a16:creationId xmlns:a16="http://schemas.microsoft.com/office/drawing/2014/main" id="{CA932CF5-5C29-48AB-A206-8C7C92D0D600}"/>
                </a:ext>
              </a:extLst>
            </p:cNvPr>
            <p:cNvCxnSpPr/>
            <p:nvPr/>
          </p:nvCxnSpPr>
          <p:spPr>
            <a:xfrm flipV="1">
              <a:off x="3753853" y="3811604"/>
              <a:ext cx="0" cy="1626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97688A39-9EF3-4E52-A41E-F08D70CE6CC6}"/>
                </a:ext>
              </a:extLst>
            </p:cNvPr>
            <p:cNvCxnSpPr/>
            <p:nvPr/>
          </p:nvCxnSpPr>
          <p:spPr>
            <a:xfrm flipH="1">
              <a:off x="2329314" y="5447899"/>
              <a:ext cx="1453414" cy="66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C425A069-192F-483D-AE6F-41CD922CF0BF}"/>
                </a:ext>
              </a:extLst>
            </p:cNvPr>
            <p:cNvCxnSpPr/>
            <p:nvPr/>
          </p:nvCxnSpPr>
          <p:spPr>
            <a:xfrm>
              <a:off x="3782728" y="5447899"/>
              <a:ext cx="25891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56404D81-3A92-4B2D-BA10-DEA1ED1733D0}"/>
                </a:ext>
              </a:extLst>
            </p:cNvPr>
            <p:cNvCxnSpPr/>
            <p:nvPr/>
          </p:nvCxnSpPr>
          <p:spPr>
            <a:xfrm flipV="1">
              <a:off x="3782728" y="4880008"/>
              <a:ext cx="1574480" cy="558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46E94CF4-2A5A-4FF3-9A74-B9BC267B7A0C}"/>
                </a:ext>
              </a:extLst>
            </p:cNvPr>
            <p:cNvCxnSpPr>
              <a:cxnSpLocks/>
            </p:cNvCxnSpPr>
            <p:nvPr/>
          </p:nvCxnSpPr>
          <p:spPr>
            <a:xfrm flipV="1">
              <a:off x="5357208" y="3635905"/>
              <a:ext cx="822211" cy="12344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74E11008-4C4F-4039-94F8-204BA96986E4}"/>
                </a:ext>
              </a:extLst>
            </p:cNvPr>
            <p:cNvCxnSpPr>
              <a:cxnSpLocks/>
            </p:cNvCxnSpPr>
            <p:nvPr/>
          </p:nvCxnSpPr>
          <p:spPr>
            <a:xfrm flipH="1">
              <a:off x="5386082" y="4350619"/>
              <a:ext cx="1572983" cy="519764"/>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5C346C3A-1035-4185-AC96-ADE6C6389228}"/>
                </a:ext>
              </a:extLst>
            </p:cNvPr>
            <p:cNvSpPr txBox="1"/>
            <p:nvPr/>
          </p:nvSpPr>
          <p:spPr>
            <a:xfrm>
              <a:off x="2069431" y="5823284"/>
              <a:ext cx="333746" cy="461665"/>
            </a:xfrm>
            <a:prstGeom prst="rect">
              <a:avLst/>
            </a:prstGeom>
            <a:noFill/>
          </p:spPr>
          <p:txBody>
            <a:bodyPr wrap="none" rtlCol="0">
              <a:spAutoFit/>
            </a:bodyPr>
            <a:lstStyle/>
            <a:p>
              <a:pPr algn="l"/>
              <a:r>
                <a:rPr lang="en-US" altLang="zh-CN" sz="2400" dirty="0">
                  <a:latin typeface="Cambria Math" panose="02040503050406030204" pitchFamily="18" charset="0"/>
                </a:rPr>
                <a:t>x</a:t>
              </a:r>
              <a:endParaRPr lang="zh-CN" altLang="en-US" sz="2400" dirty="0">
                <a:latin typeface="Cambria Math" panose="02040503050406030204" pitchFamily="18" charset="0"/>
              </a:endParaRPr>
            </a:p>
          </p:txBody>
        </p:sp>
        <p:sp>
          <p:nvSpPr>
            <p:cNvPr id="19" name="文本框 18">
              <a:extLst>
                <a:ext uri="{FF2B5EF4-FFF2-40B4-BE49-F238E27FC236}">
                  <a16:creationId xmlns:a16="http://schemas.microsoft.com/office/drawing/2014/main" id="{0D7B5E96-D05A-49E8-89A7-882CB99724A0}"/>
                </a:ext>
              </a:extLst>
            </p:cNvPr>
            <p:cNvSpPr txBox="1"/>
            <p:nvPr/>
          </p:nvSpPr>
          <p:spPr>
            <a:xfrm>
              <a:off x="6371924" y="5354264"/>
              <a:ext cx="340158" cy="461665"/>
            </a:xfrm>
            <a:prstGeom prst="rect">
              <a:avLst/>
            </a:prstGeom>
            <a:noFill/>
          </p:spPr>
          <p:txBody>
            <a:bodyPr wrap="none" rtlCol="0">
              <a:spAutoFit/>
            </a:bodyPr>
            <a:lstStyle/>
            <a:p>
              <a:pPr algn="l"/>
              <a:r>
                <a:rPr lang="en-US" altLang="zh-CN" sz="2400" dirty="0">
                  <a:latin typeface="Cambria Math" panose="02040503050406030204" pitchFamily="18" charset="0"/>
                </a:rPr>
                <a:t>y</a:t>
              </a:r>
              <a:endParaRPr lang="zh-CN" altLang="en-US" sz="2400" dirty="0">
                <a:latin typeface="Cambria Math" panose="02040503050406030204" pitchFamily="18" charset="0"/>
              </a:endParaRPr>
            </a:p>
          </p:txBody>
        </p:sp>
        <p:sp>
          <p:nvSpPr>
            <p:cNvPr id="20" name="文本框 19">
              <a:extLst>
                <a:ext uri="{FF2B5EF4-FFF2-40B4-BE49-F238E27FC236}">
                  <a16:creationId xmlns:a16="http://schemas.microsoft.com/office/drawing/2014/main" id="{4185B235-6271-4FD2-A2ED-F8DE5A994C23}"/>
                </a:ext>
              </a:extLst>
            </p:cNvPr>
            <p:cNvSpPr txBox="1"/>
            <p:nvPr/>
          </p:nvSpPr>
          <p:spPr>
            <a:xfrm>
              <a:off x="3378467" y="3555525"/>
              <a:ext cx="333746" cy="461665"/>
            </a:xfrm>
            <a:prstGeom prst="rect">
              <a:avLst/>
            </a:prstGeom>
            <a:noFill/>
          </p:spPr>
          <p:txBody>
            <a:bodyPr wrap="none" rtlCol="0">
              <a:spAutoFit/>
            </a:bodyPr>
            <a:lstStyle/>
            <a:p>
              <a:pPr algn="l"/>
              <a:r>
                <a:rPr lang="en-US" altLang="zh-CN" sz="2400" dirty="0">
                  <a:latin typeface="Cambria Math" panose="02040503050406030204" pitchFamily="18" charset="0"/>
                </a:rPr>
                <a:t>z</a:t>
              </a:r>
              <a:endParaRPr lang="zh-CN" altLang="en-US" sz="2400" dirty="0">
                <a:latin typeface="Cambria Math" panose="02040503050406030204" pitchFamily="18" charset="0"/>
              </a:endParaRPr>
            </a:p>
          </p:txBody>
        </p:sp>
        <p:sp>
          <p:nvSpPr>
            <p:cNvPr id="21" name="弧形 20">
              <a:extLst>
                <a:ext uri="{FF2B5EF4-FFF2-40B4-BE49-F238E27FC236}">
                  <a16:creationId xmlns:a16="http://schemas.microsoft.com/office/drawing/2014/main" id="{573D7F35-2348-4BC7-9215-0DAD914F25C7}"/>
                </a:ext>
              </a:extLst>
            </p:cNvPr>
            <p:cNvSpPr/>
            <p:nvPr/>
          </p:nvSpPr>
          <p:spPr>
            <a:xfrm>
              <a:off x="3381642" y="4870383"/>
              <a:ext cx="832573" cy="6641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8BD8B4DB-3EB3-41DB-8D74-A08C4D3EEDD3}"/>
                </a:ext>
              </a:extLst>
            </p:cNvPr>
            <p:cNvCxnSpPr/>
            <p:nvPr/>
          </p:nvCxnSpPr>
          <p:spPr>
            <a:xfrm>
              <a:off x="3791528" y="5457525"/>
              <a:ext cx="1501541" cy="57751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任意多边形: 形状 23">
              <a:extLst>
                <a:ext uri="{FF2B5EF4-FFF2-40B4-BE49-F238E27FC236}">
                  <a16:creationId xmlns:a16="http://schemas.microsoft.com/office/drawing/2014/main" id="{3922F9D7-6274-4279-9B98-0BABF144A23A}"/>
                </a:ext>
              </a:extLst>
            </p:cNvPr>
            <p:cNvSpPr/>
            <p:nvPr/>
          </p:nvSpPr>
          <p:spPr>
            <a:xfrm>
              <a:off x="3493971" y="5611528"/>
              <a:ext cx="644892" cy="182880"/>
            </a:xfrm>
            <a:custGeom>
              <a:avLst/>
              <a:gdLst>
                <a:gd name="connsiteX0" fmla="*/ 0 w 644892"/>
                <a:gd name="connsiteY0" fmla="*/ 0 h 182880"/>
                <a:gd name="connsiteX1" fmla="*/ 105877 w 644892"/>
                <a:gd name="connsiteY1" fmla="*/ 115504 h 182880"/>
                <a:gd name="connsiteX2" fmla="*/ 173254 w 644892"/>
                <a:gd name="connsiteY2" fmla="*/ 182880 h 182880"/>
                <a:gd name="connsiteX3" fmla="*/ 616016 w 644892"/>
                <a:gd name="connsiteY3" fmla="*/ 86628 h 182880"/>
                <a:gd name="connsiteX4" fmla="*/ 635267 w 644892"/>
                <a:gd name="connsiteY4" fmla="*/ 57752 h 182880"/>
                <a:gd name="connsiteX5" fmla="*/ 644892 w 644892"/>
                <a:gd name="connsiteY5" fmla="*/ 28876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892" h="182880">
                  <a:moveTo>
                    <a:pt x="0" y="0"/>
                  </a:moveTo>
                  <a:cubicBezTo>
                    <a:pt x="138643" y="184861"/>
                    <a:pt x="-11206" y="-1579"/>
                    <a:pt x="105877" y="115504"/>
                  </a:cubicBezTo>
                  <a:cubicBezTo>
                    <a:pt x="185897" y="195524"/>
                    <a:pt x="107975" y="139362"/>
                    <a:pt x="173254" y="182880"/>
                  </a:cubicBezTo>
                  <a:cubicBezTo>
                    <a:pt x="542033" y="138978"/>
                    <a:pt x="501200" y="239715"/>
                    <a:pt x="616016" y="86628"/>
                  </a:cubicBezTo>
                  <a:cubicBezTo>
                    <a:pt x="622957" y="77373"/>
                    <a:pt x="628850" y="67377"/>
                    <a:pt x="635267" y="57752"/>
                  </a:cubicBezTo>
                  <a:lnTo>
                    <a:pt x="644892" y="2887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25" name="文本框 24">
                  <a:extLst>
                    <a:ext uri="{FF2B5EF4-FFF2-40B4-BE49-F238E27FC236}">
                      <a16:creationId xmlns:a16="http://schemas.microsoft.com/office/drawing/2014/main" id="{9AF13EA3-6695-47CB-9361-0D279329A386}"/>
                    </a:ext>
                  </a:extLst>
                </p:cNvPr>
                <p:cNvSpPr txBox="1"/>
                <p:nvPr/>
              </p:nvSpPr>
              <p:spPr>
                <a:xfrm>
                  <a:off x="4042611" y="4735629"/>
                  <a:ext cx="434158"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𝜃</m:t>
                        </m:r>
                      </m:oMath>
                    </m:oMathPara>
                  </a14:m>
                  <a:endParaRPr lang="zh-CN" altLang="en-US" sz="2400" i="1" dirty="0">
                    <a:latin typeface="Cambria Math" panose="02040503050406030204" pitchFamily="18" charset="0"/>
                  </a:endParaRPr>
                </a:p>
              </p:txBody>
            </p:sp>
          </mc:Choice>
          <mc:Fallback>
            <p:sp>
              <p:nvSpPr>
                <p:cNvPr id="25" name="文本框 24">
                  <a:extLst>
                    <a:ext uri="{FF2B5EF4-FFF2-40B4-BE49-F238E27FC236}">
                      <a16:creationId xmlns:a16="http://schemas.microsoft.com/office/drawing/2014/main" id="{9AF13EA3-6695-47CB-9361-0D279329A386}"/>
                    </a:ext>
                  </a:extLst>
                </p:cNvPr>
                <p:cNvSpPr txBox="1">
                  <a:spLocks noRot="1" noChangeAspect="1" noMove="1" noResize="1" noEditPoints="1" noAdjustHandles="1" noChangeArrowheads="1" noChangeShapeType="1" noTextEdit="1"/>
                </p:cNvSpPr>
                <p:nvPr/>
              </p:nvSpPr>
              <p:spPr>
                <a:xfrm>
                  <a:off x="4042611" y="4735629"/>
                  <a:ext cx="434158" cy="46166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6" name="文本框 25">
                  <a:extLst>
                    <a:ext uri="{FF2B5EF4-FFF2-40B4-BE49-F238E27FC236}">
                      <a16:creationId xmlns:a16="http://schemas.microsoft.com/office/drawing/2014/main" id="{C0CF44D4-F41E-4EF2-8882-C6F0D503943C}"/>
                    </a:ext>
                  </a:extLst>
                </p:cNvPr>
                <p:cNvSpPr txBox="1"/>
                <p:nvPr/>
              </p:nvSpPr>
              <p:spPr>
                <a:xfrm>
                  <a:off x="3570049" y="5823283"/>
                  <a:ext cx="468590"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𝜙</m:t>
                        </m:r>
                      </m:oMath>
                    </m:oMathPara>
                  </a14:m>
                  <a:endParaRPr lang="zh-CN" altLang="en-US" sz="2400" i="1" dirty="0">
                    <a:latin typeface="Cambria Math" panose="02040503050406030204" pitchFamily="18" charset="0"/>
                  </a:endParaRPr>
                </a:p>
              </p:txBody>
            </p:sp>
          </mc:Choice>
          <mc:Fallback>
            <p:sp>
              <p:nvSpPr>
                <p:cNvPr id="26" name="文本框 25">
                  <a:extLst>
                    <a:ext uri="{FF2B5EF4-FFF2-40B4-BE49-F238E27FC236}">
                      <a16:creationId xmlns:a16="http://schemas.microsoft.com/office/drawing/2014/main" id="{C0CF44D4-F41E-4EF2-8882-C6F0D503943C}"/>
                    </a:ext>
                  </a:extLst>
                </p:cNvPr>
                <p:cNvSpPr txBox="1">
                  <a:spLocks noRot="1" noChangeAspect="1" noMove="1" noResize="1" noEditPoints="1" noAdjustHandles="1" noChangeArrowheads="1" noChangeShapeType="1" noTextEdit="1"/>
                </p:cNvSpPr>
                <p:nvPr/>
              </p:nvSpPr>
              <p:spPr>
                <a:xfrm>
                  <a:off x="3570049" y="5823283"/>
                  <a:ext cx="468590" cy="461665"/>
                </a:xfrm>
                <a:prstGeom prst="rect">
                  <a:avLst/>
                </a:prstGeom>
                <a:blipFill>
                  <a:blip r:embed="rId4"/>
                  <a:stretch>
                    <a:fillRect l="-2597" r="-1299" b="-1973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7" name="文本框 26">
                  <a:extLst>
                    <a:ext uri="{FF2B5EF4-FFF2-40B4-BE49-F238E27FC236}">
                      <a16:creationId xmlns:a16="http://schemas.microsoft.com/office/drawing/2014/main" id="{4B62CA01-6EC3-4DA3-AED5-D50082F39282}"/>
                    </a:ext>
                  </a:extLst>
                </p:cNvPr>
                <p:cNvSpPr txBox="1"/>
                <p:nvPr/>
              </p:nvSpPr>
              <p:spPr>
                <a:xfrm>
                  <a:off x="5660191" y="4221198"/>
                  <a:ext cx="533479"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𝜃</m:t>
                            </m:r>
                          </m:e>
                          <m:sub>
                            <m:r>
                              <a:rPr lang="en-US" altLang="zh-CN" sz="2400" b="0" i="1" smtClean="0">
                                <a:latin typeface="Cambria Math" panose="02040503050406030204" pitchFamily="18" charset="0"/>
                              </a:rPr>
                              <m:t>𝑠</m:t>
                            </m:r>
                          </m:sub>
                        </m:sSub>
                      </m:oMath>
                    </m:oMathPara>
                  </a14:m>
                  <a:endParaRPr lang="zh-CN" altLang="en-US" sz="2400" i="1" dirty="0">
                    <a:latin typeface="Cambria Math" panose="02040503050406030204" pitchFamily="18" charset="0"/>
                  </a:endParaRPr>
                </a:p>
              </p:txBody>
            </p:sp>
          </mc:Choice>
          <mc:Fallback>
            <p:sp>
              <p:nvSpPr>
                <p:cNvPr id="27" name="文本框 26">
                  <a:extLst>
                    <a:ext uri="{FF2B5EF4-FFF2-40B4-BE49-F238E27FC236}">
                      <a16:creationId xmlns:a16="http://schemas.microsoft.com/office/drawing/2014/main" id="{4B62CA01-6EC3-4DA3-AED5-D50082F39282}"/>
                    </a:ext>
                  </a:extLst>
                </p:cNvPr>
                <p:cNvSpPr txBox="1">
                  <a:spLocks noRot="1" noChangeAspect="1" noMove="1" noResize="1" noEditPoints="1" noAdjustHandles="1" noChangeArrowheads="1" noChangeShapeType="1" noTextEdit="1"/>
                </p:cNvSpPr>
                <p:nvPr/>
              </p:nvSpPr>
              <p:spPr>
                <a:xfrm>
                  <a:off x="5660191" y="4221198"/>
                  <a:ext cx="533479" cy="461665"/>
                </a:xfrm>
                <a:prstGeom prst="rect">
                  <a:avLst/>
                </a:prstGeom>
                <a:blipFill>
                  <a:blip r:embed="rId5"/>
                  <a:stretch>
                    <a:fillRect/>
                  </a:stretch>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29" name="文本框 28">
                <a:extLst>
                  <a:ext uri="{FF2B5EF4-FFF2-40B4-BE49-F238E27FC236}">
                    <a16:creationId xmlns:a16="http://schemas.microsoft.com/office/drawing/2014/main" id="{D5BD5FF2-217D-42A4-9241-856452D84FD1}"/>
                  </a:ext>
                </a:extLst>
              </p:cNvPr>
              <p:cNvSpPr txBox="1"/>
              <p:nvPr/>
            </p:nvSpPr>
            <p:spPr>
              <a:xfrm>
                <a:off x="7190072" y="3809670"/>
                <a:ext cx="4210111" cy="1770228"/>
              </a:xfrm>
              <a:prstGeom prst="rect">
                <a:avLst/>
              </a:prstGeom>
              <a:noFill/>
              <a:ln>
                <a:solidFill>
                  <a:srgbClr val="FF0000"/>
                </a:solidFill>
              </a:ln>
            </p:spPr>
            <p:txBody>
              <a:bodyPr wrap="square" rtlCol="0">
                <a:spAutoFit/>
              </a:bodyPr>
              <a:lstStyle/>
              <a:p>
                <a:pPr algn="l"/>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𝜃</m:t>
                        </m:r>
                      </m:e>
                      <m:sub>
                        <m:r>
                          <a:rPr lang="en-US" altLang="zh-CN" sz="2400" b="0" i="1" smtClean="0">
                            <a:latin typeface="Cambria Math" panose="02040503050406030204" pitchFamily="18" charset="0"/>
                          </a:rPr>
                          <m:t>𝑠</m:t>
                        </m:r>
                      </m:sub>
                    </m:sSub>
                    <m:r>
                      <a:rPr lang="en-US" altLang="zh-CN" sz="2400" b="0" i="1" smtClean="0">
                        <a:latin typeface="Cambria Math" panose="02040503050406030204" pitchFamily="18" charset="0"/>
                      </a:rPr>
                      <m:t>:</m:t>
                    </m:r>
                  </m:oMath>
                </a14:m>
                <a:r>
                  <a:rPr lang="zh-CN" altLang="en-US" sz="2400" dirty="0">
                    <a:latin typeface="Cambria Math" panose="02040503050406030204" pitchFamily="18" charset="0"/>
                  </a:rPr>
                  <a:t>两粒子质心系散射角，根据微分散射截面</a:t>
                </a:r>
                <a14:m>
                  <m:oMath xmlns:m="http://schemas.openxmlformats.org/officeDocument/2006/math">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𝑑</m:t>
                        </m:r>
                        <m:r>
                          <a:rPr lang="en-US" altLang="zh-CN" sz="2400" b="0" i="1" smtClean="0">
                            <a:latin typeface="Cambria Math" panose="02040503050406030204" pitchFamily="18" charset="0"/>
                          </a:rPr>
                          <m:t>𝜎</m:t>
                        </m:r>
                      </m:num>
                      <m:den>
                        <m:r>
                          <a:rPr lang="en-US" altLang="zh-CN" sz="2400" b="0" i="1" smtClean="0">
                            <a:latin typeface="Cambria Math" panose="02040503050406030204" pitchFamily="18" charset="0"/>
                          </a:rPr>
                          <m:t>𝑑𝑐𝑜𝑠</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𝜃</m:t>
                            </m:r>
                          </m:e>
                        </m:d>
                      </m:den>
                    </m:f>
                  </m:oMath>
                </a14:m>
                <a:r>
                  <a:rPr lang="zh-CN" altLang="en-US" sz="2400" dirty="0">
                    <a:latin typeface="Cambria Math" panose="02040503050406030204" pitchFamily="18" charset="0"/>
                  </a:rPr>
                  <a:t>抽样获得。</a:t>
                </a:r>
                <a:endParaRPr lang="en-US" altLang="zh-CN" sz="2400" dirty="0">
                  <a:latin typeface="Cambria Math" panose="02040503050406030204" pitchFamily="18" charset="0"/>
                </a:endParaRPr>
              </a:p>
              <a:p>
                <a:pPr algn="l"/>
                <a:endParaRPr lang="en-US" altLang="zh-CN" sz="2400" dirty="0">
                  <a:latin typeface="Cambria Math" panose="02040503050406030204" pitchFamily="18" charset="0"/>
                </a:endParaRPr>
              </a:p>
              <a:p>
                <a:pPr algn="l"/>
                <a14:m>
                  <m:oMath xmlns:m="http://schemas.openxmlformats.org/officeDocument/2006/math">
                    <m:r>
                      <a:rPr lang="en-US" altLang="zh-CN" sz="2400" b="0" i="1" smtClean="0">
                        <a:latin typeface="Cambria Math" panose="02040503050406030204" pitchFamily="18" charset="0"/>
                      </a:rPr>
                      <m:t>𝜃</m:t>
                    </m:r>
                  </m:oMath>
                </a14:m>
                <a:r>
                  <a:rPr lang="en-US" altLang="zh-CN" sz="2400" i="1" dirty="0">
                    <a:latin typeface="Cambria Math" panose="02040503050406030204" pitchFamily="18" charset="0"/>
                  </a:rPr>
                  <a:t>: </a:t>
                </a:r>
                <a:r>
                  <a:rPr lang="zh-CN" altLang="en-US" sz="2400" dirty="0">
                    <a:latin typeface="Cambria Math" panose="02040503050406030204" pitchFamily="18" charset="0"/>
                  </a:rPr>
                  <a:t>粒子散射前的角度</a:t>
                </a:r>
                <a:endParaRPr lang="zh-CN" altLang="en-US" sz="2400" i="1" dirty="0">
                  <a:latin typeface="Cambria Math" panose="02040503050406030204" pitchFamily="18" charset="0"/>
                </a:endParaRPr>
              </a:p>
            </p:txBody>
          </p:sp>
        </mc:Choice>
        <mc:Fallback>
          <p:sp>
            <p:nvSpPr>
              <p:cNvPr id="29" name="文本框 28">
                <a:extLst>
                  <a:ext uri="{FF2B5EF4-FFF2-40B4-BE49-F238E27FC236}">
                    <a16:creationId xmlns:a16="http://schemas.microsoft.com/office/drawing/2014/main" id="{D5BD5FF2-217D-42A4-9241-856452D84FD1}"/>
                  </a:ext>
                </a:extLst>
              </p:cNvPr>
              <p:cNvSpPr txBox="1">
                <a:spLocks noRot="1" noChangeAspect="1" noMove="1" noResize="1" noEditPoints="1" noAdjustHandles="1" noChangeArrowheads="1" noChangeShapeType="1" noTextEdit="1"/>
              </p:cNvSpPr>
              <p:nvPr/>
            </p:nvSpPr>
            <p:spPr>
              <a:xfrm>
                <a:off x="7190072" y="3809670"/>
                <a:ext cx="4210111" cy="1770228"/>
              </a:xfrm>
              <a:prstGeom prst="rect">
                <a:avLst/>
              </a:prstGeom>
              <a:blipFill>
                <a:blip r:embed="rId6"/>
                <a:stretch>
                  <a:fillRect l="-2020" t="-2055" r="-9235" b="-7192"/>
                </a:stretch>
              </a:blipFill>
              <a:ln>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682794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7">
            <a:extLst>
              <a:ext uri="{FF2B5EF4-FFF2-40B4-BE49-F238E27FC236}">
                <a16:creationId xmlns:a16="http://schemas.microsoft.com/office/drawing/2014/main" id="{362BD98F-C8D5-4696-9FD6-87C83B9B7AD7}"/>
              </a:ext>
            </a:extLst>
          </p:cNvPr>
          <p:cNvGraphicFramePr>
            <a:graphicFrameLocks noGrp="1"/>
          </p:cNvGraphicFramePr>
          <p:nvPr>
            <p:extLst>
              <p:ext uri="{D42A27DB-BD31-4B8C-83A1-F6EECF244321}">
                <p14:modId xmlns:p14="http://schemas.microsoft.com/office/powerpoint/2010/main" val="1848901833"/>
              </p:ext>
            </p:extLst>
          </p:nvPr>
        </p:nvGraphicFramePr>
        <p:xfrm>
          <a:off x="3628172" y="2940026"/>
          <a:ext cx="760778" cy="2595880"/>
        </p:xfrm>
        <a:graphic>
          <a:graphicData uri="http://schemas.openxmlformats.org/drawingml/2006/table">
            <a:tbl>
              <a:tblPr firstRow="1" bandRow="1">
                <a:tableStyleId>{5C22544A-7EE6-4342-B048-85BDC9FD1C3A}</a:tableStyleId>
              </a:tblPr>
              <a:tblGrid>
                <a:gridCol w="760778">
                  <a:extLst>
                    <a:ext uri="{9D8B030D-6E8A-4147-A177-3AD203B41FA5}">
                      <a16:colId xmlns:a16="http://schemas.microsoft.com/office/drawing/2014/main" val="3619577137"/>
                    </a:ext>
                  </a:extLst>
                </a:gridCol>
              </a:tblGrid>
              <a:tr h="370840">
                <a:tc>
                  <a:txBody>
                    <a:bodyPr/>
                    <a:lstStyle/>
                    <a:p>
                      <a:endParaRPr lang="zh-CN" altLang="en-US"/>
                    </a:p>
                  </a:txBody>
                  <a:tcPr/>
                </a:tc>
                <a:extLst>
                  <a:ext uri="{0D108BD9-81ED-4DB2-BD59-A6C34878D82A}">
                    <a16:rowId xmlns:a16="http://schemas.microsoft.com/office/drawing/2014/main" val="1233133237"/>
                  </a:ext>
                </a:extLst>
              </a:tr>
              <a:tr h="370840">
                <a:tc>
                  <a:txBody>
                    <a:bodyPr/>
                    <a:lstStyle/>
                    <a:p>
                      <a:endParaRPr lang="zh-CN" altLang="en-US"/>
                    </a:p>
                  </a:txBody>
                  <a:tcPr/>
                </a:tc>
                <a:extLst>
                  <a:ext uri="{0D108BD9-81ED-4DB2-BD59-A6C34878D82A}">
                    <a16:rowId xmlns:a16="http://schemas.microsoft.com/office/drawing/2014/main" val="2289348907"/>
                  </a:ext>
                </a:extLst>
              </a:tr>
              <a:tr h="370840">
                <a:tc>
                  <a:txBody>
                    <a:bodyPr/>
                    <a:lstStyle/>
                    <a:p>
                      <a:endParaRPr lang="zh-CN" altLang="en-US"/>
                    </a:p>
                  </a:txBody>
                  <a:tcPr/>
                </a:tc>
                <a:extLst>
                  <a:ext uri="{0D108BD9-81ED-4DB2-BD59-A6C34878D82A}">
                    <a16:rowId xmlns:a16="http://schemas.microsoft.com/office/drawing/2014/main" val="1450304793"/>
                  </a:ext>
                </a:extLst>
              </a:tr>
              <a:tr h="370840">
                <a:tc>
                  <a:txBody>
                    <a:bodyPr/>
                    <a:lstStyle/>
                    <a:p>
                      <a:endParaRPr lang="zh-CN" altLang="en-US"/>
                    </a:p>
                  </a:txBody>
                  <a:tcPr/>
                </a:tc>
                <a:extLst>
                  <a:ext uri="{0D108BD9-81ED-4DB2-BD59-A6C34878D82A}">
                    <a16:rowId xmlns:a16="http://schemas.microsoft.com/office/drawing/2014/main" val="736270753"/>
                  </a:ext>
                </a:extLst>
              </a:tr>
              <a:tr h="370840">
                <a:tc>
                  <a:txBody>
                    <a:bodyPr/>
                    <a:lstStyle/>
                    <a:p>
                      <a:endParaRPr lang="zh-CN" altLang="en-US"/>
                    </a:p>
                  </a:txBody>
                  <a:tcPr/>
                </a:tc>
                <a:extLst>
                  <a:ext uri="{0D108BD9-81ED-4DB2-BD59-A6C34878D82A}">
                    <a16:rowId xmlns:a16="http://schemas.microsoft.com/office/drawing/2014/main" val="1280066199"/>
                  </a:ext>
                </a:extLst>
              </a:tr>
              <a:tr h="370840">
                <a:tc>
                  <a:txBody>
                    <a:bodyPr/>
                    <a:lstStyle/>
                    <a:p>
                      <a:endParaRPr lang="zh-CN" altLang="en-US" dirty="0"/>
                    </a:p>
                  </a:txBody>
                  <a:tcPr/>
                </a:tc>
                <a:extLst>
                  <a:ext uri="{0D108BD9-81ED-4DB2-BD59-A6C34878D82A}">
                    <a16:rowId xmlns:a16="http://schemas.microsoft.com/office/drawing/2014/main" val="3891405929"/>
                  </a:ext>
                </a:extLst>
              </a:tr>
              <a:tr h="370840">
                <a:tc>
                  <a:txBody>
                    <a:bodyPr/>
                    <a:lstStyle/>
                    <a:p>
                      <a:endParaRPr lang="zh-CN" altLang="en-US" dirty="0"/>
                    </a:p>
                  </a:txBody>
                  <a:tcPr/>
                </a:tc>
                <a:extLst>
                  <a:ext uri="{0D108BD9-81ED-4DB2-BD59-A6C34878D82A}">
                    <a16:rowId xmlns:a16="http://schemas.microsoft.com/office/drawing/2014/main" val="3570075595"/>
                  </a:ext>
                </a:extLst>
              </a:tr>
            </a:tbl>
          </a:graphicData>
        </a:graphic>
      </p:graphicFrame>
      <p:sp>
        <p:nvSpPr>
          <p:cNvPr id="2" name="文本框 1">
            <a:extLst>
              <a:ext uri="{FF2B5EF4-FFF2-40B4-BE49-F238E27FC236}">
                <a16:creationId xmlns:a16="http://schemas.microsoft.com/office/drawing/2014/main" id="{4D33C8AA-A842-4C98-B486-86DA2499DAFD}"/>
              </a:ext>
            </a:extLst>
          </p:cNvPr>
          <p:cNvSpPr txBox="1"/>
          <p:nvPr/>
        </p:nvSpPr>
        <p:spPr>
          <a:xfrm>
            <a:off x="0" y="38924"/>
            <a:ext cx="8058752" cy="584775"/>
          </a:xfrm>
          <a:prstGeom prst="rect">
            <a:avLst/>
          </a:prstGeom>
          <a:noFill/>
        </p:spPr>
        <p:txBody>
          <a:bodyPr wrap="square">
            <a:spAutoFit/>
          </a:bodyPr>
          <a:lstStyle/>
          <a:p>
            <a:r>
              <a:rPr lang="en-US" altLang="zh-CN" sz="3200" dirty="0"/>
              <a:t>2</a:t>
            </a:r>
            <a:r>
              <a:rPr lang="zh-CN" altLang="en-US" sz="3200" dirty="0"/>
              <a:t>）碰撞处理（试探碰撞</a:t>
            </a:r>
            <a:r>
              <a:rPr lang="en-US" altLang="zh-CN" sz="3200" dirty="0"/>
              <a:t>+</a:t>
            </a:r>
            <a:r>
              <a:rPr lang="en-US" altLang="zh-CN" sz="3200" dirty="0">
                <a:solidFill>
                  <a:srgbClr val="FF0000"/>
                </a:solidFill>
              </a:rPr>
              <a:t>Pauli</a:t>
            </a:r>
            <a:r>
              <a:rPr lang="zh-CN" altLang="en-US" sz="3200" dirty="0">
                <a:solidFill>
                  <a:srgbClr val="FF0000"/>
                </a:solidFill>
              </a:rPr>
              <a:t>阻塞</a:t>
            </a:r>
            <a:r>
              <a:rPr lang="zh-CN" altLang="en-US" sz="3200" dirty="0"/>
              <a:t>）</a:t>
            </a:r>
          </a:p>
        </p:txBody>
      </p:sp>
      <p:sp>
        <p:nvSpPr>
          <p:cNvPr id="3" name="文本框 2">
            <a:extLst>
              <a:ext uri="{FF2B5EF4-FFF2-40B4-BE49-F238E27FC236}">
                <a16:creationId xmlns:a16="http://schemas.microsoft.com/office/drawing/2014/main" id="{67762C7B-7F69-4A34-B7BC-CA645453855E}"/>
              </a:ext>
            </a:extLst>
          </p:cNvPr>
          <p:cNvSpPr txBox="1"/>
          <p:nvPr/>
        </p:nvSpPr>
        <p:spPr>
          <a:xfrm>
            <a:off x="8977266" y="2583372"/>
            <a:ext cx="1605248" cy="523220"/>
          </a:xfrm>
          <a:prstGeom prst="rect">
            <a:avLst/>
          </a:prstGeom>
          <a:noFill/>
        </p:spPr>
        <p:txBody>
          <a:bodyPr wrap="none" rtlCol="0">
            <a:spAutoFit/>
          </a:bodyPr>
          <a:lstStyle/>
          <a:p>
            <a:r>
              <a:rPr lang="en-US" altLang="zh-CN" sz="2800" dirty="0"/>
              <a:t>Pauli</a:t>
            </a:r>
            <a:r>
              <a:rPr lang="zh-CN" altLang="en-US" sz="2800" dirty="0"/>
              <a:t>阻塞</a:t>
            </a:r>
          </a:p>
        </p:txBody>
      </p:sp>
      <p:pic>
        <p:nvPicPr>
          <p:cNvPr id="4" name="图片 3">
            <a:extLst>
              <a:ext uri="{FF2B5EF4-FFF2-40B4-BE49-F238E27FC236}">
                <a16:creationId xmlns:a16="http://schemas.microsoft.com/office/drawing/2014/main" id="{0E315F3C-288B-4344-8431-C37C1CFCF7E8}"/>
              </a:ext>
            </a:extLst>
          </p:cNvPr>
          <p:cNvPicPr>
            <a:picLocks noChangeAspect="1"/>
          </p:cNvPicPr>
          <p:nvPr/>
        </p:nvPicPr>
        <p:blipFill>
          <a:blip r:embed="rId2"/>
          <a:stretch>
            <a:fillRect/>
          </a:stretch>
        </p:blipFill>
        <p:spPr>
          <a:xfrm>
            <a:off x="2497292" y="975954"/>
            <a:ext cx="9059441" cy="1444877"/>
          </a:xfrm>
          <a:prstGeom prst="rect">
            <a:avLst/>
          </a:prstGeom>
        </p:spPr>
      </p:pic>
      <p:grpSp>
        <p:nvGrpSpPr>
          <p:cNvPr id="6" name="组合 5">
            <a:extLst>
              <a:ext uri="{FF2B5EF4-FFF2-40B4-BE49-F238E27FC236}">
                <a16:creationId xmlns:a16="http://schemas.microsoft.com/office/drawing/2014/main" id="{FC7F50A4-4EBD-4DF7-8F32-4CC493AA54DE}"/>
              </a:ext>
            </a:extLst>
          </p:cNvPr>
          <p:cNvGrpSpPr/>
          <p:nvPr/>
        </p:nvGrpSpPr>
        <p:grpSpPr>
          <a:xfrm>
            <a:off x="1496634" y="3558760"/>
            <a:ext cx="2829980" cy="1944216"/>
            <a:chOff x="1331640" y="3645024"/>
            <a:chExt cx="2829980" cy="1944216"/>
          </a:xfrm>
        </p:grpSpPr>
        <p:cxnSp>
          <p:nvCxnSpPr>
            <p:cNvPr id="7" name="直接箭头连接符 6">
              <a:extLst>
                <a:ext uri="{FF2B5EF4-FFF2-40B4-BE49-F238E27FC236}">
                  <a16:creationId xmlns:a16="http://schemas.microsoft.com/office/drawing/2014/main" id="{AFA4EECC-BD13-4078-ABE9-6A657FC898CE}"/>
                </a:ext>
              </a:extLst>
            </p:cNvPr>
            <p:cNvCxnSpPr/>
            <p:nvPr/>
          </p:nvCxnSpPr>
          <p:spPr>
            <a:xfrm flipV="1">
              <a:off x="1331640" y="4581128"/>
              <a:ext cx="1296144" cy="144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9021055C-30D3-4CD4-9397-6AD2D74EE98B}"/>
                </a:ext>
              </a:extLst>
            </p:cNvPr>
            <p:cNvCxnSpPr/>
            <p:nvPr/>
          </p:nvCxnSpPr>
          <p:spPr>
            <a:xfrm flipV="1">
              <a:off x="1763688" y="4941168"/>
              <a:ext cx="936104"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1F4BFCBC-62D3-44B8-BDDB-7A2CEF3D6A1D}"/>
                </a:ext>
              </a:extLst>
            </p:cNvPr>
            <p:cNvCxnSpPr/>
            <p:nvPr/>
          </p:nvCxnSpPr>
          <p:spPr>
            <a:xfrm flipV="1">
              <a:off x="2699792" y="4725144"/>
              <a:ext cx="1152128"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46ADE377-EACF-4C21-91BF-89A96756DA09}"/>
                </a:ext>
              </a:extLst>
            </p:cNvPr>
            <p:cNvCxnSpPr/>
            <p:nvPr/>
          </p:nvCxnSpPr>
          <p:spPr>
            <a:xfrm flipV="1">
              <a:off x="2627784" y="3789040"/>
              <a:ext cx="1008112" cy="792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B99E996-E298-4BDD-9E1E-3B1073103225}"/>
                </a:ext>
              </a:extLst>
            </p:cNvPr>
            <p:cNvCxnSpPr/>
            <p:nvPr/>
          </p:nvCxnSpPr>
          <p:spPr>
            <a:xfrm>
              <a:off x="2627784" y="4581128"/>
              <a:ext cx="72008" cy="36004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0ECEB80D-CA4F-41F3-9679-5665897830B8}"/>
                </a:ext>
              </a:extLst>
            </p:cNvPr>
            <p:cNvSpPr txBox="1"/>
            <p:nvPr/>
          </p:nvSpPr>
          <p:spPr>
            <a:xfrm>
              <a:off x="3203848" y="3645024"/>
              <a:ext cx="295274" cy="369332"/>
            </a:xfrm>
            <a:prstGeom prst="rect">
              <a:avLst/>
            </a:prstGeom>
            <a:noFill/>
          </p:spPr>
          <p:txBody>
            <a:bodyPr wrap="none" rtlCol="0">
              <a:spAutoFit/>
            </a:bodyPr>
            <a:lstStyle/>
            <a:p>
              <a:r>
                <a:rPr lang="en-US" dirty="0"/>
                <a:t>I</a:t>
              </a:r>
              <a:r>
                <a:rPr lang="zh-CN" altLang="en-US" dirty="0"/>
                <a:t>‘</a:t>
              </a:r>
              <a:endParaRPr lang="en-US" dirty="0"/>
            </a:p>
          </p:txBody>
        </p:sp>
        <p:sp>
          <p:nvSpPr>
            <p:cNvPr id="13" name="TextBox 27">
              <a:extLst>
                <a:ext uri="{FF2B5EF4-FFF2-40B4-BE49-F238E27FC236}">
                  <a16:creationId xmlns:a16="http://schemas.microsoft.com/office/drawing/2014/main" id="{71FA625D-4D3A-4136-9F14-E09C00E17EEE}"/>
                </a:ext>
              </a:extLst>
            </p:cNvPr>
            <p:cNvSpPr txBox="1"/>
            <p:nvPr/>
          </p:nvSpPr>
          <p:spPr>
            <a:xfrm>
              <a:off x="3851920" y="4797152"/>
              <a:ext cx="309700" cy="369332"/>
            </a:xfrm>
            <a:prstGeom prst="rect">
              <a:avLst/>
            </a:prstGeom>
            <a:noFill/>
          </p:spPr>
          <p:txBody>
            <a:bodyPr wrap="none" rtlCol="0">
              <a:spAutoFit/>
            </a:bodyPr>
            <a:lstStyle/>
            <a:p>
              <a:r>
                <a:rPr lang="en-US" dirty="0"/>
                <a:t>J</a:t>
              </a:r>
              <a:r>
                <a:rPr lang="zh-CN" altLang="en-US" dirty="0"/>
                <a:t>‘</a:t>
              </a:r>
              <a:endParaRPr lang="en-US" dirty="0"/>
            </a:p>
          </p:txBody>
        </p:sp>
      </p:grpSp>
      <p:sp>
        <p:nvSpPr>
          <p:cNvPr id="14" name="TextBox 26">
            <a:extLst>
              <a:ext uri="{FF2B5EF4-FFF2-40B4-BE49-F238E27FC236}">
                <a16:creationId xmlns:a16="http://schemas.microsoft.com/office/drawing/2014/main" id="{765C6427-958D-4BEA-9AD5-379CE4EAE99F}"/>
              </a:ext>
            </a:extLst>
          </p:cNvPr>
          <p:cNvSpPr txBox="1"/>
          <p:nvPr/>
        </p:nvSpPr>
        <p:spPr>
          <a:xfrm>
            <a:off x="1326677" y="4230928"/>
            <a:ext cx="237566" cy="369332"/>
          </a:xfrm>
          <a:prstGeom prst="rect">
            <a:avLst/>
          </a:prstGeom>
          <a:noFill/>
        </p:spPr>
        <p:txBody>
          <a:bodyPr wrap="none" rtlCol="0">
            <a:spAutoFit/>
          </a:bodyPr>
          <a:lstStyle/>
          <a:p>
            <a:r>
              <a:rPr lang="en-US" dirty="0" err="1"/>
              <a:t>i</a:t>
            </a:r>
            <a:endParaRPr lang="en-US" dirty="0"/>
          </a:p>
        </p:txBody>
      </p:sp>
      <p:sp>
        <p:nvSpPr>
          <p:cNvPr id="15" name="TextBox 27">
            <a:extLst>
              <a:ext uri="{FF2B5EF4-FFF2-40B4-BE49-F238E27FC236}">
                <a16:creationId xmlns:a16="http://schemas.microsoft.com/office/drawing/2014/main" id="{DCBC0596-B969-4FA2-B2B4-2F71E1522CBC}"/>
              </a:ext>
            </a:extLst>
          </p:cNvPr>
          <p:cNvSpPr txBox="1"/>
          <p:nvPr/>
        </p:nvSpPr>
        <p:spPr>
          <a:xfrm>
            <a:off x="1974749" y="5383056"/>
            <a:ext cx="237566" cy="369332"/>
          </a:xfrm>
          <a:prstGeom prst="rect">
            <a:avLst/>
          </a:prstGeom>
          <a:noFill/>
        </p:spPr>
        <p:txBody>
          <a:bodyPr wrap="none" rtlCol="0">
            <a:spAutoFit/>
          </a:bodyPr>
          <a:lstStyle/>
          <a:p>
            <a:r>
              <a:rPr lang="en-US" dirty="0"/>
              <a:t>j</a:t>
            </a:r>
          </a:p>
        </p:txBody>
      </p:sp>
      <p:sp>
        <p:nvSpPr>
          <p:cNvPr id="16" name="文本框 15">
            <a:extLst>
              <a:ext uri="{FF2B5EF4-FFF2-40B4-BE49-F238E27FC236}">
                <a16:creationId xmlns:a16="http://schemas.microsoft.com/office/drawing/2014/main" id="{FF41466B-67A8-45B3-AA48-FDF1CE7EE9F9}"/>
              </a:ext>
            </a:extLst>
          </p:cNvPr>
          <p:cNvSpPr txBox="1"/>
          <p:nvPr/>
        </p:nvSpPr>
        <p:spPr>
          <a:xfrm>
            <a:off x="5813160" y="3484718"/>
            <a:ext cx="5429451" cy="2308324"/>
          </a:xfrm>
          <a:prstGeom prst="rect">
            <a:avLst/>
          </a:prstGeom>
          <a:noFill/>
        </p:spPr>
        <p:txBody>
          <a:bodyPr wrap="square" rtlCol="0">
            <a:spAutoFit/>
          </a:bodyPr>
          <a:lstStyle/>
          <a:p>
            <a:r>
              <a:rPr lang="zh-CN" altLang="en-US" dirty="0"/>
              <a:t>费米子特性，一个态上只能占有一个粒子</a:t>
            </a:r>
            <a:endParaRPr lang="en-US" altLang="zh-CN" dirty="0"/>
          </a:p>
          <a:p>
            <a:endParaRPr lang="en-US" altLang="zh-CN" dirty="0"/>
          </a:p>
          <a:p>
            <a:pPr marL="285750" indent="-285750">
              <a:buFont typeface="Arial" panose="020B0604020202020204" pitchFamily="34" charset="0"/>
              <a:buChar char="•"/>
            </a:pPr>
            <a:r>
              <a:rPr lang="zh-CN" altLang="en-US" dirty="0"/>
              <a:t>如果粒子散射后的末态处于一个已经被其他粒子占有的态，则此次碰撞不能发生。</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如果粒子散射后的末态处于一个被其他粒子按照一定几率占有的态，则此次碰撞只能按照一定几率发生</a:t>
            </a:r>
          </a:p>
        </p:txBody>
      </p:sp>
      <p:sp>
        <p:nvSpPr>
          <p:cNvPr id="18" name="椭圆 17">
            <a:extLst>
              <a:ext uri="{FF2B5EF4-FFF2-40B4-BE49-F238E27FC236}">
                <a16:creationId xmlns:a16="http://schemas.microsoft.com/office/drawing/2014/main" id="{A15B26A0-ECB0-4C95-B49B-A6A8144FFAC8}"/>
              </a:ext>
            </a:extLst>
          </p:cNvPr>
          <p:cNvSpPr/>
          <p:nvPr/>
        </p:nvSpPr>
        <p:spPr>
          <a:xfrm>
            <a:off x="3739112" y="3847877"/>
            <a:ext cx="210804" cy="186708"/>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062A5FC-5459-4320-A61F-386C7BB38521}"/>
              </a:ext>
            </a:extLst>
          </p:cNvPr>
          <p:cNvSpPr/>
          <p:nvPr/>
        </p:nvSpPr>
        <p:spPr>
          <a:xfrm>
            <a:off x="3743774" y="4158851"/>
            <a:ext cx="210804" cy="1867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5619EE7C-5C0F-4518-ACAD-8BA8A0660CBA}"/>
              </a:ext>
            </a:extLst>
          </p:cNvPr>
          <p:cNvSpPr/>
          <p:nvPr/>
        </p:nvSpPr>
        <p:spPr>
          <a:xfrm>
            <a:off x="3746998" y="4488821"/>
            <a:ext cx="210804" cy="1867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A8CAD36-58D8-43FE-9946-B5C6C3FCF137}"/>
              </a:ext>
            </a:extLst>
          </p:cNvPr>
          <p:cNvSpPr/>
          <p:nvPr/>
        </p:nvSpPr>
        <p:spPr>
          <a:xfrm>
            <a:off x="3743774" y="4893512"/>
            <a:ext cx="210804" cy="1867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1A8233ED-C631-46BC-96E1-EB46B985EE68}"/>
              </a:ext>
            </a:extLst>
          </p:cNvPr>
          <p:cNvSpPr/>
          <p:nvPr/>
        </p:nvSpPr>
        <p:spPr>
          <a:xfrm>
            <a:off x="3743774" y="5244810"/>
            <a:ext cx="210804" cy="1867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1168FC21-30CB-42AC-AD19-46B139727AED}"/>
              </a:ext>
            </a:extLst>
          </p:cNvPr>
          <p:cNvSpPr txBox="1"/>
          <p:nvPr/>
        </p:nvSpPr>
        <p:spPr>
          <a:xfrm>
            <a:off x="2497292" y="6104949"/>
            <a:ext cx="5570756" cy="584775"/>
          </a:xfrm>
          <a:prstGeom prst="rect">
            <a:avLst/>
          </a:prstGeom>
          <a:solidFill>
            <a:schemeClr val="bg1"/>
          </a:solidFill>
          <a:ln>
            <a:solidFill>
              <a:srgbClr val="FF0000"/>
            </a:solidFill>
          </a:ln>
        </p:spPr>
        <p:txBody>
          <a:bodyPr wrap="none" rtlCol="0">
            <a:spAutoFit/>
          </a:bodyPr>
          <a:lstStyle/>
          <a:p>
            <a:pPr marL="457200" indent="-457200">
              <a:buFont typeface="Arial" panose="020B0604020202020204" pitchFamily="34" charset="0"/>
              <a:buChar char="•"/>
            </a:pPr>
            <a:r>
              <a:rPr lang="zh-CN" altLang="en-US" sz="3200" dirty="0">
                <a:solidFill>
                  <a:srgbClr val="FF0000"/>
                </a:solidFill>
              </a:rPr>
              <a:t>核心问题是如何算占有几率</a:t>
            </a:r>
          </a:p>
        </p:txBody>
      </p:sp>
    </p:spTree>
    <p:extLst>
      <p:ext uri="{BB962C8B-B14F-4D97-AF65-F5344CB8AC3E}">
        <p14:creationId xmlns:p14="http://schemas.microsoft.com/office/powerpoint/2010/main" val="1458287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C7795B51-AF7A-45B5-A4B6-CBEC030CA743}"/>
              </a:ext>
            </a:extLst>
          </p:cNvPr>
          <p:cNvSpPr txBox="1"/>
          <p:nvPr/>
        </p:nvSpPr>
        <p:spPr>
          <a:xfrm>
            <a:off x="227638" y="73278"/>
            <a:ext cx="3506964" cy="646331"/>
          </a:xfrm>
          <a:prstGeom prst="rect">
            <a:avLst/>
          </a:prstGeom>
          <a:noFill/>
        </p:spPr>
        <p:txBody>
          <a:bodyPr wrap="square" rtlCol="0">
            <a:spAutoFit/>
          </a:bodyPr>
          <a:lstStyle/>
          <a:p>
            <a:r>
              <a:rPr lang="zh-CN" altLang="en-US" sz="3600" b="1" dirty="0">
                <a:ea typeface="+mj-ea"/>
              </a:rPr>
              <a:t>一个例子：</a:t>
            </a:r>
            <a:endParaRPr lang="zh-CN" altLang="en-US" sz="3600" b="1" dirty="0">
              <a:latin typeface="+mn-lt"/>
              <a:ea typeface="+mj-ea"/>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FEC91C2-D638-4FE4-8B19-70172235CBC5}"/>
                  </a:ext>
                </a:extLst>
              </p:cNvPr>
              <p:cNvSpPr txBox="1"/>
              <p:nvPr/>
            </p:nvSpPr>
            <p:spPr>
              <a:xfrm>
                <a:off x="1319165" y="932423"/>
                <a:ext cx="6653330" cy="830997"/>
              </a:xfrm>
              <a:prstGeom prst="rect">
                <a:avLst/>
              </a:prstGeom>
              <a:noFill/>
            </p:spPr>
            <p:txBody>
              <a:bodyPr wrap="square" rtlCol="0">
                <a:spAutoFit/>
              </a:bodyPr>
              <a:lstStyle/>
              <a:p>
                <a:r>
                  <a:rPr lang="zh-CN" altLang="en-US" sz="2400" dirty="0">
                    <a:latin typeface="+mn-ea"/>
                  </a:rPr>
                  <a:t>第</a:t>
                </a:r>
                <a:r>
                  <a:rPr lang="en-US" altLang="zh-CN" sz="2400" dirty="0" err="1">
                    <a:latin typeface="+mn-ea"/>
                  </a:rPr>
                  <a:t>i</a:t>
                </a:r>
                <a:r>
                  <a:rPr lang="zh-CN" altLang="en-US" sz="2400" dirty="0">
                    <a:latin typeface="+mn-ea"/>
                  </a:rPr>
                  <a:t>个粒子散射后的末态被其他核子占据的概率</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a:rPr>
                          <m:t>𝑃</m:t>
                        </m:r>
                      </m:e>
                      <m:sub>
                        <m:r>
                          <a:rPr lang="en-US" altLang="zh-CN" sz="2400" b="0" i="1" smtClean="0">
                            <a:latin typeface="Cambria Math"/>
                          </a:rPr>
                          <m:t>𝑖</m:t>
                        </m:r>
                      </m:sub>
                    </m:sSub>
                  </m:oMath>
                </a14:m>
                <a:r>
                  <a:rPr lang="zh-CN" altLang="en-US" sz="2400" dirty="0">
                    <a:latin typeface="+mn-ea"/>
                  </a:rPr>
                  <a:t>为：</a:t>
                </a:r>
                <a:endParaRPr lang="en-US" altLang="zh-CN" sz="2400" dirty="0">
                  <a:latin typeface="+mn-ea"/>
                </a:endParaRPr>
              </a:p>
            </p:txBody>
          </p:sp>
        </mc:Choice>
        <mc:Fallback>
          <p:sp>
            <p:nvSpPr>
              <p:cNvPr id="5" name="TextBox 4">
                <a:extLst>
                  <a:ext uri="{FF2B5EF4-FFF2-40B4-BE49-F238E27FC236}">
                    <a16:creationId xmlns:a16="http://schemas.microsoft.com/office/drawing/2014/main" id="{EFEC91C2-D638-4FE4-8B19-70172235CBC5}"/>
                  </a:ext>
                </a:extLst>
              </p:cNvPr>
              <p:cNvSpPr txBox="1">
                <a:spLocks noRot="1" noChangeAspect="1" noMove="1" noResize="1" noEditPoints="1" noAdjustHandles="1" noChangeArrowheads="1" noChangeShapeType="1" noTextEdit="1"/>
              </p:cNvSpPr>
              <p:nvPr/>
            </p:nvSpPr>
            <p:spPr>
              <a:xfrm>
                <a:off x="1319165" y="932423"/>
                <a:ext cx="6653330" cy="830997"/>
              </a:xfrm>
              <a:prstGeom prst="rect">
                <a:avLst/>
              </a:prstGeom>
              <a:blipFill>
                <a:blip r:embed="rId2"/>
                <a:stretch>
                  <a:fillRect l="-1374" t="-5147" b="-1691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TextBox 3">
                <a:extLst>
                  <a:ext uri="{FF2B5EF4-FFF2-40B4-BE49-F238E27FC236}">
                    <a16:creationId xmlns:a16="http://schemas.microsoft.com/office/drawing/2014/main" id="{43E9BC16-66DF-481D-A4B1-0CF2258FB375}"/>
                  </a:ext>
                </a:extLst>
              </p:cNvPr>
              <p:cNvSpPr txBox="1"/>
              <p:nvPr/>
            </p:nvSpPr>
            <p:spPr>
              <a:xfrm>
                <a:off x="1635791" y="2093387"/>
                <a:ext cx="8101018" cy="1425583"/>
              </a:xfrm>
              <a:prstGeom prst="rect">
                <a:avLst/>
              </a:prstGeom>
              <a:noFill/>
            </p:spPr>
            <p:txBody>
              <a:bodyPr wrap="square" rtlCol="0">
                <a:spAutoFit/>
              </a:bodyPr>
              <a:lstStyle/>
              <a:p>
                <a14:m>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a:rPr>
                          <m:t>𝑃</m:t>
                        </m:r>
                      </m:e>
                      <m:sub>
                        <m:r>
                          <a:rPr lang="en-US" altLang="zh-CN" sz="2400" i="1">
                            <a:latin typeface="Cambria Math"/>
                          </a:rPr>
                          <m:t>𝑖</m:t>
                        </m:r>
                      </m:sub>
                    </m:sSub>
                    <m:r>
                      <a:rPr lang="en-US" altLang="zh-CN" sz="2400" i="1">
                        <a:latin typeface="Cambria Math"/>
                      </a:rPr>
                      <m:t> </m:t>
                    </m:r>
                    <m:r>
                      <a:rPr lang="en-US" altLang="zh-CN" sz="2400" b="0" i="1" smtClean="0">
                        <a:latin typeface="Cambria Math"/>
                        <a:ea typeface="Cambria Math"/>
                      </a:rPr>
                      <m:t>=</m:t>
                    </m:r>
                    <m:f>
                      <m:fPr>
                        <m:ctrlPr>
                          <a:rPr lang="en-US" altLang="zh-CN" sz="2400" b="0" i="1" smtClean="0">
                            <a:latin typeface="Cambria Math" panose="02040503050406030204" pitchFamily="18" charset="0"/>
                            <a:ea typeface="Cambria Math"/>
                          </a:rPr>
                        </m:ctrlPr>
                      </m:fPr>
                      <m:num>
                        <m:r>
                          <a:rPr lang="en-US" altLang="zh-CN" sz="2400" b="0" i="1" smtClean="0">
                            <a:latin typeface="Cambria Math"/>
                            <a:ea typeface="Cambria Math"/>
                          </a:rPr>
                          <m:t>1</m:t>
                        </m:r>
                      </m:num>
                      <m:den>
                        <m:r>
                          <a:rPr lang="en-US" altLang="zh-CN" sz="2400" b="0" i="1" smtClean="0">
                            <a:latin typeface="Cambria Math"/>
                            <a:ea typeface="Cambria Math"/>
                          </a:rPr>
                          <m:t>2/</m:t>
                        </m:r>
                        <m:sSup>
                          <m:sSupPr>
                            <m:ctrlPr>
                              <a:rPr lang="en-US" altLang="zh-CN" sz="2400" b="0" i="1" smtClean="0">
                                <a:latin typeface="Cambria Math" panose="02040503050406030204" pitchFamily="18" charset="0"/>
                                <a:ea typeface="Cambria Math"/>
                              </a:rPr>
                            </m:ctrlPr>
                          </m:sSupPr>
                          <m:e>
                            <m:r>
                              <a:rPr lang="en-US" altLang="zh-CN" sz="2400" b="0" i="1" smtClean="0">
                                <a:latin typeface="Cambria Math"/>
                                <a:ea typeface="Cambria Math"/>
                              </a:rPr>
                              <m:t>(2</m:t>
                            </m:r>
                            <m:r>
                              <a:rPr lang="zh-CN" altLang="en-US" sz="2400" b="0" i="1" smtClean="0">
                                <a:latin typeface="Cambria Math"/>
                                <a:ea typeface="Cambria Math"/>
                              </a:rPr>
                              <m:t>𝜋</m:t>
                            </m:r>
                            <m:r>
                              <a:rPr lang="en-US" altLang="zh-CN" sz="2400" b="0" i="1" smtClean="0">
                                <a:latin typeface="Cambria Math"/>
                                <a:ea typeface="Cambria Math"/>
                              </a:rPr>
                              <m:t>ℏ)</m:t>
                            </m:r>
                          </m:e>
                          <m:sup>
                            <m:r>
                              <a:rPr lang="en-US" altLang="zh-CN" sz="2400" b="0" i="1" smtClean="0">
                                <a:latin typeface="Cambria Math"/>
                                <a:ea typeface="Cambria Math"/>
                              </a:rPr>
                              <m:t>3</m:t>
                            </m:r>
                          </m:sup>
                        </m:sSup>
                      </m:den>
                    </m:f>
                    <m:r>
                      <a:rPr lang="en-US" altLang="zh-CN" sz="2400" b="0" i="1" smtClean="0">
                        <a:latin typeface="Cambria Math"/>
                        <a:ea typeface="Cambria Math"/>
                      </a:rPr>
                      <m:t>∙</m:t>
                    </m:r>
                    <m:f>
                      <m:fPr>
                        <m:ctrlPr>
                          <a:rPr lang="en-US" altLang="zh-CN" sz="2400" i="1" smtClean="0">
                            <a:latin typeface="Cambria Math" panose="02040503050406030204" pitchFamily="18" charset="0"/>
                            <a:ea typeface="Cambria Math"/>
                          </a:rPr>
                        </m:ctrlPr>
                      </m:fPr>
                      <m:num>
                        <m:r>
                          <a:rPr lang="en-US" altLang="zh-CN" sz="2400" i="1">
                            <a:latin typeface="Cambria Math"/>
                            <a:ea typeface="Cambria Math"/>
                          </a:rPr>
                          <m:t>1</m:t>
                        </m:r>
                      </m:num>
                      <m:den>
                        <m:sSup>
                          <m:sSupPr>
                            <m:ctrlPr>
                              <a:rPr lang="en-US" altLang="zh-CN" sz="2400" i="1">
                                <a:latin typeface="Cambria Math" panose="02040503050406030204" pitchFamily="18" charset="0"/>
                                <a:ea typeface="Cambria Math"/>
                              </a:rPr>
                            </m:ctrlPr>
                          </m:sSupPr>
                          <m:e>
                            <m:r>
                              <a:rPr lang="en-US" altLang="zh-CN" sz="2400" b="0" i="1" smtClean="0">
                                <a:latin typeface="Cambria Math"/>
                                <a:ea typeface="Cambria Math"/>
                              </a:rPr>
                              <m:t>(</m:t>
                            </m:r>
                            <m:r>
                              <a:rPr lang="zh-CN" altLang="en-US" sz="2400" b="0" i="1" smtClean="0">
                                <a:latin typeface="Cambria Math"/>
                                <a:ea typeface="Cambria Math"/>
                              </a:rPr>
                              <m:t>𝜋</m:t>
                            </m:r>
                            <m:r>
                              <a:rPr lang="en-US" altLang="zh-CN" sz="2400" b="0" i="1" smtClean="0">
                                <a:latin typeface="Cambria Math"/>
                                <a:ea typeface="Cambria Math"/>
                              </a:rPr>
                              <m:t>ℏ)</m:t>
                            </m:r>
                          </m:e>
                          <m:sup>
                            <m:r>
                              <a:rPr lang="en-US" altLang="zh-CN" sz="2400" i="1">
                                <a:latin typeface="Cambria Math"/>
                                <a:ea typeface="Cambria Math"/>
                              </a:rPr>
                              <m:t>3</m:t>
                            </m:r>
                          </m:sup>
                        </m:sSup>
                      </m:den>
                    </m:f>
                    <m:r>
                      <a:rPr lang="en-US" altLang="zh-CN" sz="2400" i="1" smtClean="0">
                        <a:latin typeface="Cambria Math"/>
                        <a:ea typeface="Cambria Math"/>
                      </a:rPr>
                      <m:t>∙</m:t>
                    </m:r>
                    <m:nary>
                      <m:naryPr>
                        <m:chr m:val="∑"/>
                        <m:supHide m:val="on"/>
                        <m:ctrlPr>
                          <a:rPr lang="en-US" altLang="zh-CN" sz="2400" i="1" smtClean="0">
                            <a:latin typeface="Cambria Math" panose="02040503050406030204" pitchFamily="18" charset="0"/>
                            <a:ea typeface="Cambria Math"/>
                          </a:rPr>
                        </m:ctrlPr>
                      </m:naryPr>
                      <m:sub>
                        <m:r>
                          <m:rPr>
                            <m:brk m:alnAt="7"/>
                          </m:rPr>
                          <a:rPr lang="en-US" altLang="zh-CN" sz="2400" b="0" i="1" smtClean="0">
                            <a:latin typeface="Cambria Math"/>
                            <a:ea typeface="Cambria Math"/>
                          </a:rPr>
                          <m:t>𝑘</m:t>
                        </m:r>
                        <m:r>
                          <a:rPr lang="en-US" altLang="zh-CN" sz="2400" b="0" i="1" smtClean="0">
                            <a:latin typeface="Cambria Math"/>
                            <a:ea typeface="Cambria Math"/>
                          </a:rPr>
                          <m:t>∈</m:t>
                        </m:r>
                        <m:r>
                          <a:rPr lang="zh-CN" altLang="en-US" sz="2400" b="0" i="1" smtClean="0">
                            <a:latin typeface="Cambria Math"/>
                            <a:ea typeface="Cambria Math"/>
                          </a:rPr>
                          <m:t>𝜏</m:t>
                        </m:r>
                        <m:d>
                          <m:dPr>
                            <m:ctrlPr>
                              <a:rPr lang="en-US" altLang="zh-CN" sz="2400" b="0" i="1" smtClean="0">
                                <a:latin typeface="Cambria Math" panose="02040503050406030204" pitchFamily="18" charset="0"/>
                                <a:ea typeface="Cambria Math"/>
                              </a:rPr>
                            </m:ctrlPr>
                          </m:dPr>
                          <m:e>
                            <m:r>
                              <m:rPr>
                                <m:brk m:alnAt="7"/>
                              </m:rPr>
                              <a:rPr lang="en-US" altLang="zh-CN" sz="2400" b="0" i="1" smtClean="0">
                                <a:latin typeface="Cambria Math"/>
                                <a:ea typeface="Cambria Math"/>
                              </a:rPr>
                              <m:t>𝑘</m:t>
                            </m:r>
                            <m:r>
                              <a:rPr lang="en-US" altLang="zh-CN" sz="2400" b="0" i="1" smtClean="0">
                                <a:latin typeface="Cambria Math"/>
                                <a:ea typeface="Cambria Math"/>
                              </a:rPr>
                              <m:t>≠</m:t>
                            </m:r>
                            <m:r>
                              <a:rPr lang="en-US" altLang="zh-CN" sz="2400" b="0" i="1" smtClean="0">
                                <a:latin typeface="Cambria Math"/>
                                <a:ea typeface="Cambria Math"/>
                              </a:rPr>
                              <m:t>𝑖</m:t>
                            </m:r>
                          </m:e>
                        </m:d>
                      </m:sub>
                      <m:sup/>
                      <m:e>
                        <m:sSup>
                          <m:sSupPr>
                            <m:ctrlPr>
                              <a:rPr lang="en-US" altLang="zh-CN" sz="2400" i="1">
                                <a:latin typeface="Cambria Math" panose="02040503050406030204" pitchFamily="18" charset="0"/>
                                <a:ea typeface="Cambria Math"/>
                              </a:rPr>
                            </m:ctrlPr>
                          </m:sSupPr>
                          <m:e>
                            <m:r>
                              <a:rPr lang="en-US" altLang="zh-CN" sz="2400" i="1">
                                <a:latin typeface="Cambria Math"/>
                                <a:ea typeface="Cambria Math"/>
                              </a:rPr>
                              <m:t>𝑒</m:t>
                            </m:r>
                          </m:e>
                          <m:sup>
                            <m:r>
                              <a:rPr lang="en-US" altLang="zh-CN" sz="2400" i="1">
                                <a:latin typeface="Cambria Math"/>
                                <a:ea typeface="Cambria Math"/>
                              </a:rPr>
                              <m:t>−</m:t>
                            </m:r>
                            <m:f>
                              <m:fPr>
                                <m:ctrlPr>
                                  <a:rPr lang="en-US" altLang="zh-CN" sz="2400" i="1">
                                    <a:latin typeface="Cambria Math" panose="02040503050406030204" pitchFamily="18" charset="0"/>
                                    <a:ea typeface="Cambria Math"/>
                                  </a:rPr>
                                </m:ctrlPr>
                              </m:fPr>
                              <m:num>
                                <m:sSup>
                                  <m:sSupPr>
                                    <m:ctrlPr>
                                      <a:rPr lang="en-US" altLang="zh-CN" sz="2400" i="1">
                                        <a:latin typeface="Cambria Math" panose="02040503050406030204" pitchFamily="18" charset="0"/>
                                        <a:ea typeface="Cambria Math"/>
                                      </a:rPr>
                                    </m:ctrlPr>
                                  </m:sSupPr>
                                  <m:e>
                                    <m:d>
                                      <m:dPr>
                                        <m:ctrlPr>
                                          <a:rPr lang="en-US" altLang="zh-CN" sz="2400" i="1">
                                            <a:latin typeface="Cambria Math" panose="02040503050406030204" pitchFamily="18" charset="0"/>
                                            <a:ea typeface="Cambria Math"/>
                                          </a:rPr>
                                        </m:ctrlPr>
                                      </m:dPr>
                                      <m:e>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b="0" i="1" smtClean="0">
                                                    <a:latin typeface="Cambria Math"/>
                                                  </a:rPr>
                                                  <m:t>𝑟</m:t>
                                                </m:r>
                                              </m:e>
                                            </m:acc>
                                          </m:e>
                                          <m:sub>
                                            <m:r>
                                              <a:rPr lang="en-US" altLang="zh-CN" sz="2400" i="1">
                                                <a:latin typeface="Cambria Math"/>
                                              </a:rPr>
                                              <m:t>𝑖</m:t>
                                            </m:r>
                                          </m:sub>
                                        </m:sSub>
                                        <m:r>
                                          <a:rPr lang="en-US" altLang="zh-CN" sz="2400" i="1">
                                            <a:latin typeface="Cambria Math"/>
                                          </a:rPr>
                                          <m:t>−</m:t>
                                        </m:r>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b="0" i="1" smtClean="0">
                                                    <a:latin typeface="Cambria Math"/>
                                                  </a:rPr>
                                                  <m:t>𝑟</m:t>
                                                </m:r>
                                              </m:e>
                                            </m:acc>
                                          </m:e>
                                          <m:sub>
                                            <m:r>
                                              <a:rPr lang="en-US" altLang="zh-CN" sz="2400" b="0" i="1" smtClean="0">
                                                <a:latin typeface="Cambria Math"/>
                                              </a:rPr>
                                              <m:t>𝑘</m:t>
                                            </m:r>
                                          </m:sub>
                                        </m:sSub>
                                      </m:e>
                                    </m:d>
                                  </m:e>
                                  <m:sup>
                                    <m:r>
                                      <a:rPr lang="en-US" altLang="zh-CN" sz="2400" i="1">
                                        <a:latin typeface="Cambria Math"/>
                                        <a:ea typeface="Cambria Math"/>
                                      </a:rPr>
                                      <m:t>2</m:t>
                                    </m:r>
                                  </m:sup>
                                </m:sSup>
                              </m:num>
                              <m:den>
                                <m:r>
                                  <a:rPr lang="en-US" altLang="zh-CN" sz="2400" b="0" i="1" smtClean="0">
                                    <a:latin typeface="Cambria Math"/>
                                    <a:ea typeface="Cambria Math"/>
                                  </a:rPr>
                                  <m:t>2</m:t>
                                </m:r>
                                <m:sSup>
                                  <m:sSupPr>
                                    <m:ctrlPr>
                                      <a:rPr lang="en-US" altLang="zh-CN" sz="2400" i="1">
                                        <a:latin typeface="Cambria Math" panose="02040503050406030204" pitchFamily="18" charset="0"/>
                                        <a:ea typeface="Cambria Math"/>
                                      </a:rPr>
                                    </m:ctrlPr>
                                  </m:sSupPr>
                                  <m:e>
                                    <m:sSub>
                                      <m:sSubPr>
                                        <m:ctrlPr>
                                          <a:rPr lang="en-US" altLang="zh-CN" sz="2400" i="1">
                                            <a:latin typeface="Cambria Math" panose="02040503050406030204" pitchFamily="18" charset="0"/>
                                            <a:ea typeface="Cambria Math"/>
                                          </a:rPr>
                                        </m:ctrlPr>
                                      </m:sSubPr>
                                      <m:e>
                                        <m:r>
                                          <a:rPr lang="zh-CN" altLang="en-US" sz="2400" i="1">
                                            <a:latin typeface="Cambria Math"/>
                                            <a:ea typeface="Cambria Math"/>
                                          </a:rPr>
                                          <m:t>𝜎</m:t>
                                        </m:r>
                                      </m:e>
                                      <m:sub>
                                        <m:r>
                                          <a:rPr lang="en-US" altLang="zh-CN" sz="2400" i="1">
                                            <a:latin typeface="Cambria Math"/>
                                            <a:ea typeface="Cambria Math"/>
                                          </a:rPr>
                                          <m:t>𝑟</m:t>
                                        </m:r>
                                      </m:sub>
                                    </m:sSub>
                                  </m:e>
                                  <m:sup>
                                    <m:r>
                                      <a:rPr lang="en-US" altLang="zh-CN" sz="2400" i="1">
                                        <a:latin typeface="Cambria Math"/>
                                        <a:ea typeface="Cambria Math"/>
                                      </a:rPr>
                                      <m:t>2</m:t>
                                    </m:r>
                                  </m:sup>
                                </m:sSup>
                              </m:den>
                            </m:f>
                            <m:r>
                              <a:rPr lang="en-US" altLang="zh-CN" sz="2400" i="1">
                                <a:latin typeface="Cambria Math"/>
                                <a:ea typeface="Cambria Math"/>
                              </a:rPr>
                              <m:t>−</m:t>
                            </m:r>
                            <m:f>
                              <m:fPr>
                                <m:ctrlPr>
                                  <a:rPr lang="en-US" altLang="zh-CN" sz="2400" i="1">
                                    <a:latin typeface="Cambria Math" panose="02040503050406030204" pitchFamily="18" charset="0"/>
                                    <a:ea typeface="Cambria Math"/>
                                  </a:rPr>
                                </m:ctrlPr>
                              </m:fPr>
                              <m:num>
                                <m:sSup>
                                  <m:sSupPr>
                                    <m:ctrlPr>
                                      <a:rPr lang="en-US" altLang="zh-CN" sz="2400" i="1">
                                        <a:latin typeface="Cambria Math" panose="02040503050406030204" pitchFamily="18" charset="0"/>
                                        <a:ea typeface="Cambria Math"/>
                                      </a:rPr>
                                    </m:ctrlPr>
                                  </m:sSupPr>
                                  <m:e>
                                    <m:d>
                                      <m:dPr>
                                        <m:ctrlPr>
                                          <a:rPr lang="en-US" altLang="zh-CN" sz="2400" i="1">
                                            <a:latin typeface="Cambria Math" panose="02040503050406030204" pitchFamily="18" charset="0"/>
                                            <a:ea typeface="Cambria Math"/>
                                          </a:rPr>
                                        </m:ctrlPr>
                                      </m:dPr>
                                      <m:e>
                                        <m:sSup>
                                          <m:sSupPr>
                                            <m:ctrlPr>
                                              <a:rPr lang="en-US" altLang="zh-CN" sz="2400" i="1" smtClean="0">
                                                <a:latin typeface="Cambria Math" panose="02040503050406030204" pitchFamily="18" charset="0"/>
                                                <a:ea typeface="Cambria Math"/>
                                              </a:rPr>
                                            </m:ctrlPr>
                                          </m:sSupPr>
                                          <m:e>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b="0" i="1" smtClean="0">
                                                        <a:latin typeface="Cambria Math"/>
                                                      </a:rPr>
                                                      <m:t>𝑝</m:t>
                                                    </m:r>
                                                  </m:e>
                                                </m:acc>
                                              </m:e>
                                              <m:sub>
                                                <m:r>
                                                  <a:rPr lang="en-US" altLang="zh-CN" sz="2400" i="1">
                                                    <a:latin typeface="Cambria Math"/>
                                                  </a:rPr>
                                                  <m:t>𝑖</m:t>
                                                </m:r>
                                              </m:sub>
                                            </m:sSub>
                                          </m:e>
                                          <m:sup>
                                            <m:r>
                                              <a:rPr lang="en-US" altLang="zh-CN" sz="2400" b="0" i="1" smtClean="0">
                                                <a:latin typeface="Cambria Math"/>
                                                <a:ea typeface="Cambria Math"/>
                                              </a:rPr>
                                              <m:t>′</m:t>
                                            </m:r>
                                          </m:sup>
                                        </m:sSup>
                                        <m:r>
                                          <a:rPr lang="en-US" altLang="zh-CN" sz="2400" i="1">
                                            <a:latin typeface="Cambria Math"/>
                                          </a:rPr>
                                          <m:t>−</m:t>
                                        </m:r>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b="0" i="1" smtClean="0">
                                                    <a:latin typeface="Cambria Math"/>
                                                  </a:rPr>
                                                  <m:t>𝑝</m:t>
                                                </m:r>
                                              </m:e>
                                            </m:acc>
                                          </m:e>
                                          <m:sub>
                                            <m:r>
                                              <a:rPr lang="en-US" altLang="zh-CN" sz="2400" i="1">
                                                <a:latin typeface="Cambria Math"/>
                                              </a:rPr>
                                              <m:t>𝑘</m:t>
                                            </m:r>
                                          </m:sub>
                                        </m:sSub>
                                      </m:e>
                                    </m:d>
                                  </m:e>
                                  <m:sup>
                                    <m:r>
                                      <a:rPr lang="en-US" altLang="zh-CN" sz="2400" i="1">
                                        <a:latin typeface="Cambria Math"/>
                                        <a:ea typeface="Cambria Math"/>
                                      </a:rPr>
                                      <m:t>2</m:t>
                                    </m:r>
                                  </m:sup>
                                </m:sSup>
                              </m:num>
                              <m:den>
                                <m:r>
                                  <a:rPr lang="en-US" altLang="zh-CN" sz="2400" b="0" i="1" smtClean="0">
                                    <a:latin typeface="Cambria Math"/>
                                    <a:ea typeface="Cambria Math"/>
                                  </a:rPr>
                                  <m:t>2</m:t>
                                </m:r>
                                <m:sSup>
                                  <m:sSupPr>
                                    <m:ctrlPr>
                                      <a:rPr lang="en-US" altLang="zh-CN" sz="2400" i="1">
                                        <a:latin typeface="Cambria Math" panose="02040503050406030204" pitchFamily="18" charset="0"/>
                                        <a:ea typeface="Cambria Math"/>
                                      </a:rPr>
                                    </m:ctrlPr>
                                  </m:sSupPr>
                                  <m:e>
                                    <m:sSub>
                                      <m:sSubPr>
                                        <m:ctrlPr>
                                          <a:rPr lang="en-US" altLang="zh-CN" sz="2400" i="1" smtClean="0">
                                            <a:latin typeface="Cambria Math" panose="02040503050406030204" pitchFamily="18" charset="0"/>
                                            <a:ea typeface="Cambria Math"/>
                                          </a:rPr>
                                        </m:ctrlPr>
                                      </m:sSubPr>
                                      <m:e>
                                        <m:r>
                                          <a:rPr lang="zh-CN" altLang="en-US" sz="2400" i="1">
                                            <a:latin typeface="Cambria Math"/>
                                            <a:ea typeface="Cambria Math"/>
                                          </a:rPr>
                                          <m:t>𝜎</m:t>
                                        </m:r>
                                      </m:e>
                                      <m:sub>
                                        <m:r>
                                          <a:rPr lang="en-US" altLang="zh-CN" sz="2400" i="1">
                                            <a:latin typeface="Cambria Math"/>
                                            <a:ea typeface="Cambria Math"/>
                                          </a:rPr>
                                          <m:t>𝑝</m:t>
                                        </m:r>
                                      </m:sub>
                                    </m:sSub>
                                  </m:e>
                                  <m:sup>
                                    <m:r>
                                      <a:rPr lang="en-US" altLang="zh-CN" sz="2400" i="1">
                                        <a:latin typeface="Cambria Math"/>
                                        <a:ea typeface="Cambria Math"/>
                                      </a:rPr>
                                      <m:t>2</m:t>
                                    </m:r>
                                  </m:sup>
                                </m:sSup>
                              </m:den>
                            </m:f>
                          </m:sup>
                        </m:sSup>
                      </m:e>
                    </m:nary>
                  </m:oMath>
                </a14:m>
                <a:r>
                  <a:rPr lang="en-US" altLang="zh-CN" sz="2400" dirty="0">
                    <a:ea typeface="Cambria Math"/>
                  </a:rPr>
                  <a:t>                                </a:t>
                </a:r>
              </a:p>
              <a:p>
                <a:r>
                  <a:rPr lang="en-US" altLang="zh-CN" sz="2400" dirty="0">
                    <a:ea typeface="Cambria Math"/>
                  </a:rPr>
                  <a:t> </a:t>
                </a:r>
                <a:endParaRPr lang="en-US" altLang="zh-CN" sz="2400" b="0" dirty="0">
                  <a:ea typeface="Cambria Math"/>
                </a:endParaRPr>
              </a:p>
            </p:txBody>
          </p:sp>
        </mc:Choice>
        <mc:Fallback>
          <p:sp>
            <p:nvSpPr>
              <p:cNvPr id="6" name="TextBox 3">
                <a:extLst>
                  <a:ext uri="{FF2B5EF4-FFF2-40B4-BE49-F238E27FC236}">
                    <a16:creationId xmlns:a16="http://schemas.microsoft.com/office/drawing/2014/main" id="{43E9BC16-66DF-481D-A4B1-0CF2258FB375}"/>
                  </a:ext>
                </a:extLst>
              </p:cNvPr>
              <p:cNvSpPr txBox="1">
                <a:spLocks noRot="1" noChangeAspect="1" noMove="1" noResize="1" noEditPoints="1" noAdjustHandles="1" noChangeArrowheads="1" noChangeShapeType="1" noTextEdit="1"/>
              </p:cNvSpPr>
              <p:nvPr/>
            </p:nvSpPr>
            <p:spPr>
              <a:xfrm>
                <a:off x="1635791" y="2093387"/>
                <a:ext cx="8101018" cy="1425583"/>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矩形 6">
                <a:extLst>
                  <a:ext uri="{FF2B5EF4-FFF2-40B4-BE49-F238E27FC236}">
                    <a16:creationId xmlns:a16="http://schemas.microsoft.com/office/drawing/2014/main" id="{2B83B3B0-0CEF-42DF-BD08-BB61558E258E}"/>
                  </a:ext>
                </a:extLst>
              </p:cNvPr>
              <p:cNvSpPr/>
              <p:nvPr/>
            </p:nvSpPr>
            <p:spPr>
              <a:xfrm>
                <a:off x="2257476" y="3332673"/>
                <a:ext cx="4494564" cy="1346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a:ea typeface="Cambria Math"/>
                        </a:rPr>
                        <m:t>=4∙</m:t>
                      </m:r>
                      <m:nary>
                        <m:naryPr>
                          <m:chr m:val="∑"/>
                          <m:supHide m:val="on"/>
                          <m:ctrlPr>
                            <a:rPr lang="en-US" altLang="zh-CN" sz="2400" i="1">
                              <a:latin typeface="Cambria Math" panose="02040503050406030204" pitchFamily="18" charset="0"/>
                              <a:ea typeface="Cambria Math"/>
                            </a:rPr>
                          </m:ctrlPr>
                        </m:naryPr>
                        <m:sub>
                          <m:r>
                            <m:rPr>
                              <m:brk m:alnAt="7"/>
                            </m:rPr>
                            <a:rPr lang="en-US" altLang="zh-CN" sz="2400" i="1">
                              <a:latin typeface="Cambria Math"/>
                              <a:ea typeface="Cambria Math"/>
                            </a:rPr>
                            <m:t>𝑘</m:t>
                          </m:r>
                          <m:r>
                            <a:rPr lang="en-US" altLang="zh-CN" sz="2400" i="1">
                              <a:latin typeface="Cambria Math"/>
                              <a:ea typeface="Cambria Math"/>
                            </a:rPr>
                            <m:t>∈</m:t>
                          </m:r>
                          <m:r>
                            <a:rPr lang="zh-CN" altLang="en-US" sz="2400" i="1">
                              <a:latin typeface="Cambria Math"/>
                              <a:ea typeface="Cambria Math"/>
                            </a:rPr>
                            <m:t>𝜏</m:t>
                          </m:r>
                          <m:d>
                            <m:dPr>
                              <m:ctrlPr>
                                <a:rPr lang="en-US" altLang="zh-CN" sz="2400" i="1">
                                  <a:latin typeface="Cambria Math" panose="02040503050406030204" pitchFamily="18" charset="0"/>
                                  <a:ea typeface="Cambria Math"/>
                                </a:rPr>
                              </m:ctrlPr>
                            </m:dPr>
                            <m:e>
                              <m:r>
                                <m:rPr>
                                  <m:brk m:alnAt="7"/>
                                </m:rPr>
                                <a:rPr lang="en-US" altLang="zh-CN" sz="2400" i="1">
                                  <a:latin typeface="Cambria Math"/>
                                  <a:ea typeface="Cambria Math"/>
                                </a:rPr>
                                <m:t>𝑘</m:t>
                              </m:r>
                              <m:r>
                                <a:rPr lang="en-US" altLang="zh-CN" sz="2400" i="1">
                                  <a:latin typeface="Cambria Math"/>
                                  <a:ea typeface="Cambria Math"/>
                                </a:rPr>
                                <m:t>≠</m:t>
                              </m:r>
                              <m:r>
                                <a:rPr lang="en-US" altLang="zh-CN" sz="2400" i="1">
                                  <a:latin typeface="Cambria Math"/>
                                  <a:ea typeface="Cambria Math"/>
                                </a:rPr>
                                <m:t>𝑖</m:t>
                              </m:r>
                            </m:e>
                          </m:d>
                        </m:sub>
                        <m:sup/>
                        <m:e>
                          <m:sSup>
                            <m:sSupPr>
                              <m:ctrlPr>
                                <a:rPr lang="en-US" altLang="zh-CN" sz="2400" i="1">
                                  <a:latin typeface="Cambria Math" panose="02040503050406030204" pitchFamily="18" charset="0"/>
                                  <a:ea typeface="Cambria Math"/>
                                </a:rPr>
                              </m:ctrlPr>
                            </m:sSupPr>
                            <m:e>
                              <m:r>
                                <a:rPr lang="en-US" altLang="zh-CN" sz="2400" i="1">
                                  <a:latin typeface="Cambria Math"/>
                                  <a:ea typeface="Cambria Math"/>
                                </a:rPr>
                                <m:t>𝑒</m:t>
                              </m:r>
                            </m:e>
                            <m:sup>
                              <m:r>
                                <a:rPr lang="en-US" altLang="zh-CN" sz="2400" i="1">
                                  <a:latin typeface="Cambria Math"/>
                                  <a:ea typeface="Cambria Math"/>
                                </a:rPr>
                                <m:t>−</m:t>
                              </m:r>
                              <m:f>
                                <m:fPr>
                                  <m:ctrlPr>
                                    <a:rPr lang="en-US" altLang="zh-CN" sz="2400" i="1">
                                      <a:latin typeface="Cambria Math" panose="02040503050406030204" pitchFamily="18" charset="0"/>
                                      <a:ea typeface="Cambria Math"/>
                                    </a:rPr>
                                  </m:ctrlPr>
                                </m:fPr>
                                <m:num>
                                  <m:sSup>
                                    <m:sSupPr>
                                      <m:ctrlPr>
                                        <a:rPr lang="en-US" altLang="zh-CN" sz="2400" i="1">
                                          <a:latin typeface="Cambria Math" panose="02040503050406030204" pitchFamily="18" charset="0"/>
                                          <a:ea typeface="Cambria Math"/>
                                        </a:rPr>
                                      </m:ctrlPr>
                                    </m:sSupPr>
                                    <m:e>
                                      <m:d>
                                        <m:dPr>
                                          <m:ctrlPr>
                                            <a:rPr lang="en-US" altLang="zh-CN" sz="2400" i="1">
                                              <a:latin typeface="Cambria Math" panose="02040503050406030204" pitchFamily="18" charset="0"/>
                                              <a:ea typeface="Cambria Math"/>
                                            </a:rPr>
                                          </m:ctrlPr>
                                        </m:dPr>
                                        <m:e>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a:rPr>
                                                    <m:t>𝑟</m:t>
                                                  </m:r>
                                                </m:e>
                                              </m:acc>
                                            </m:e>
                                            <m:sub>
                                              <m:r>
                                                <a:rPr lang="en-US" altLang="zh-CN" sz="2400" i="1">
                                                  <a:latin typeface="Cambria Math"/>
                                                </a:rPr>
                                                <m:t>𝑖</m:t>
                                              </m:r>
                                            </m:sub>
                                          </m:sSub>
                                          <m:r>
                                            <a:rPr lang="en-US" altLang="zh-CN" sz="2400" i="1">
                                              <a:latin typeface="Cambria Math"/>
                                            </a:rPr>
                                            <m:t>−</m:t>
                                          </m:r>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a:rPr>
                                                    <m:t>𝑟</m:t>
                                                  </m:r>
                                                </m:e>
                                              </m:acc>
                                            </m:e>
                                            <m:sub>
                                              <m:r>
                                                <a:rPr lang="en-US" altLang="zh-CN" sz="2400" i="1">
                                                  <a:latin typeface="Cambria Math"/>
                                                </a:rPr>
                                                <m:t>𝑘</m:t>
                                              </m:r>
                                            </m:sub>
                                          </m:sSub>
                                        </m:e>
                                      </m:d>
                                    </m:e>
                                    <m:sup>
                                      <m:r>
                                        <a:rPr lang="en-US" altLang="zh-CN" sz="2400" i="1">
                                          <a:latin typeface="Cambria Math"/>
                                          <a:ea typeface="Cambria Math"/>
                                        </a:rPr>
                                        <m:t>2</m:t>
                                      </m:r>
                                    </m:sup>
                                  </m:sSup>
                                </m:num>
                                <m:den>
                                  <m:r>
                                    <a:rPr lang="en-US" altLang="zh-CN" sz="2400" i="1">
                                      <a:latin typeface="Cambria Math"/>
                                      <a:ea typeface="Cambria Math"/>
                                    </a:rPr>
                                    <m:t>2</m:t>
                                  </m:r>
                                  <m:sSup>
                                    <m:sSupPr>
                                      <m:ctrlPr>
                                        <a:rPr lang="en-US" altLang="zh-CN" sz="2400" i="1">
                                          <a:latin typeface="Cambria Math" panose="02040503050406030204" pitchFamily="18" charset="0"/>
                                          <a:ea typeface="Cambria Math"/>
                                        </a:rPr>
                                      </m:ctrlPr>
                                    </m:sSupPr>
                                    <m:e>
                                      <m:sSub>
                                        <m:sSubPr>
                                          <m:ctrlPr>
                                            <a:rPr lang="en-US" altLang="zh-CN" sz="2400" i="1">
                                              <a:latin typeface="Cambria Math" panose="02040503050406030204" pitchFamily="18" charset="0"/>
                                              <a:ea typeface="Cambria Math"/>
                                            </a:rPr>
                                          </m:ctrlPr>
                                        </m:sSubPr>
                                        <m:e>
                                          <m:r>
                                            <a:rPr lang="zh-CN" altLang="en-US" sz="2400" i="1">
                                              <a:latin typeface="Cambria Math"/>
                                              <a:ea typeface="Cambria Math"/>
                                            </a:rPr>
                                            <m:t>𝜎</m:t>
                                          </m:r>
                                        </m:e>
                                        <m:sub>
                                          <m:r>
                                            <a:rPr lang="en-US" altLang="zh-CN" sz="2400" i="1">
                                              <a:latin typeface="Cambria Math"/>
                                              <a:ea typeface="Cambria Math"/>
                                            </a:rPr>
                                            <m:t>𝑟</m:t>
                                          </m:r>
                                        </m:sub>
                                      </m:sSub>
                                    </m:e>
                                    <m:sup>
                                      <m:r>
                                        <a:rPr lang="en-US" altLang="zh-CN" sz="2400" i="1">
                                          <a:latin typeface="Cambria Math"/>
                                          <a:ea typeface="Cambria Math"/>
                                        </a:rPr>
                                        <m:t>2</m:t>
                                      </m:r>
                                    </m:sup>
                                  </m:sSup>
                                </m:den>
                              </m:f>
                              <m:r>
                                <a:rPr lang="en-US" altLang="zh-CN" sz="2400" i="1">
                                  <a:latin typeface="Cambria Math"/>
                                  <a:ea typeface="Cambria Math"/>
                                </a:rPr>
                                <m:t>−</m:t>
                              </m:r>
                              <m:f>
                                <m:fPr>
                                  <m:ctrlPr>
                                    <a:rPr lang="en-US" altLang="zh-CN" sz="2400" i="1">
                                      <a:latin typeface="Cambria Math" panose="02040503050406030204" pitchFamily="18" charset="0"/>
                                      <a:ea typeface="Cambria Math"/>
                                    </a:rPr>
                                  </m:ctrlPr>
                                </m:fPr>
                                <m:num>
                                  <m:sSup>
                                    <m:sSupPr>
                                      <m:ctrlPr>
                                        <a:rPr lang="en-US" altLang="zh-CN" sz="2400" i="1">
                                          <a:latin typeface="Cambria Math" panose="02040503050406030204" pitchFamily="18" charset="0"/>
                                          <a:ea typeface="Cambria Math"/>
                                        </a:rPr>
                                      </m:ctrlPr>
                                    </m:sSupPr>
                                    <m:e>
                                      <m:d>
                                        <m:dPr>
                                          <m:ctrlPr>
                                            <a:rPr lang="en-US" altLang="zh-CN" sz="2400" i="1">
                                              <a:latin typeface="Cambria Math" panose="02040503050406030204" pitchFamily="18" charset="0"/>
                                              <a:ea typeface="Cambria Math"/>
                                            </a:rPr>
                                          </m:ctrlPr>
                                        </m:dPr>
                                        <m:e>
                                          <m:sSup>
                                            <m:sSupPr>
                                              <m:ctrlPr>
                                                <a:rPr lang="en-US" altLang="zh-CN" sz="2400" i="1">
                                                  <a:latin typeface="Cambria Math" panose="02040503050406030204" pitchFamily="18" charset="0"/>
                                                  <a:ea typeface="Cambria Math"/>
                                                </a:rPr>
                                              </m:ctrlPr>
                                            </m:sSupPr>
                                            <m:e>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a:rPr>
                                                        <m:t>𝑝</m:t>
                                                      </m:r>
                                                    </m:e>
                                                  </m:acc>
                                                </m:e>
                                                <m:sub>
                                                  <m:r>
                                                    <a:rPr lang="en-US" altLang="zh-CN" sz="2400" i="1">
                                                      <a:latin typeface="Cambria Math"/>
                                                    </a:rPr>
                                                    <m:t>𝑖</m:t>
                                                  </m:r>
                                                </m:sub>
                                              </m:sSub>
                                            </m:e>
                                            <m:sup>
                                              <m:r>
                                                <a:rPr lang="en-US" altLang="zh-CN" sz="2400" i="1">
                                                  <a:latin typeface="Cambria Math"/>
                                                  <a:ea typeface="Cambria Math"/>
                                                </a:rPr>
                                                <m:t>′</m:t>
                                              </m:r>
                                            </m:sup>
                                          </m:sSup>
                                          <m:r>
                                            <a:rPr lang="en-US" altLang="zh-CN" sz="2400" i="1">
                                              <a:latin typeface="Cambria Math"/>
                                            </a:rPr>
                                            <m:t>−</m:t>
                                          </m:r>
                                          <m:sSub>
                                            <m:sSubPr>
                                              <m:ctrlPr>
                                                <a:rPr lang="en-US" altLang="zh-CN" sz="2400" i="1">
                                                  <a:latin typeface="Cambria Math" panose="02040503050406030204" pitchFamily="18" charset="0"/>
                                                </a:rPr>
                                              </m:ctrlPr>
                                            </m:sSubPr>
                                            <m:e>
                                              <m:acc>
                                                <m:accPr>
                                                  <m:chr m:val="⃗"/>
                                                  <m:ctrlPr>
                                                    <a:rPr lang="en-US" altLang="zh-CN" sz="2400" i="1">
                                                      <a:latin typeface="Cambria Math" panose="02040503050406030204" pitchFamily="18" charset="0"/>
                                                    </a:rPr>
                                                  </m:ctrlPr>
                                                </m:accPr>
                                                <m:e>
                                                  <m:r>
                                                    <a:rPr lang="en-US" altLang="zh-CN" sz="2400" i="1">
                                                      <a:latin typeface="Cambria Math"/>
                                                    </a:rPr>
                                                    <m:t>𝑝</m:t>
                                                  </m:r>
                                                </m:e>
                                              </m:acc>
                                            </m:e>
                                            <m:sub>
                                              <m:r>
                                                <a:rPr lang="en-US" altLang="zh-CN" sz="2400" i="1">
                                                  <a:latin typeface="Cambria Math"/>
                                                </a:rPr>
                                                <m:t>𝑘</m:t>
                                              </m:r>
                                            </m:sub>
                                          </m:sSub>
                                        </m:e>
                                      </m:d>
                                    </m:e>
                                    <m:sup>
                                      <m:r>
                                        <a:rPr lang="en-US" altLang="zh-CN" sz="2400" i="1">
                                          <a:latin typeface="Cambria Math"/>
                                          <a:ea typeface="Cambria Math"/>
                                        </a:rPr>
                                        <m:t>2</m:t>
                                      </m:r>
                                    </m:sup>
                                  </m:sSup>
                                </m:num>
                                <m:den>
                                  <m:r>
                                    <a:rPr lang="en-US" altLang="zh-CN" sz="2400" i="1">
                                      <a:latin typeface="Cambria Math"/>
                                      <a:ea typeface="Cambria Math"/>
                                    </a:rPr>
                                    <m:t>2</m:t>
                                  </m:r>
                                  <m:sSup>
                                    <m:sSupPr>
                                      <m:ctrlPr>
                                        <a:rPr lang="en-US" altLang="zh-CN" sz="2400" i="1">
                                          <a:latin typeface="Cambria Math" panose="02040503050406030204" pitchFamily="18" charset="0"/>
                                          <a:ea typeface="Cambria Math"/>
                                        </a:rPr>
                                      </m:ctrlPr>
                                    </m:sSupPr>
                                    <m:e>
                                      <m:sSub>
                                        <m:sSubPr>
                                          <m:ctrlPr>
                                            <a:rPr lang="en-US" altLang="zh-CN" sz="2400" i="1">
                                              <a:latin typeface="Cambria Math" panose="02040503050406030204" pitchFamily="18" charset="0"/>
                                              <a:ea typeface="Cambria Math"/>
                                            </a:rPr>
                                          </m:ctrlPr>
                                        </m:sSubPr>
                                        <m:e>
                                          <m:r>
                                            <a:rPr lang="zh-CN" altLang="en-US" sz="2400" i="1">
                                              <a:latin typeface="Cambria Math"/>
                                              <a:ea typeface="Cambria Math"/>
                                            </a:rPr>
                                            <m:t>𝜎</m:t>
                                          </m:r>
                                        </m:e>
                                        <m:sub>
                                          <m:r>
                                            <a:rPr lang="en-US" altLang="zh-CN" sz="2400" i="1">
                                              <a:latin typeface="Cambria Math"/>
                                              <a:ea typeface="Cambria Math"/>
                                            </a:rPr>
                                            <m:t>𝑝</m:t>
                                          </m:r>
                                        </m:sub>
                                      </m:sSub>
                                    </m:e>
                                    <m:sup>
                                      <m:r>
                                        <a:rPr lang="en-US" altLang="zh-CN" sz="2400" i="1">
                                          <a:latin typeface="Cambria Math"/>
                                          <a:ea typeface="Cambria Math"/>
                                        </a:rPr>
                                        <m:t>2</m:t>
                                      </m:r>
                                    </m:sup>
                                  </m:sSup>
                                </m:den>
                              </m:f>
                            </m:sup>
                          </m:sSup>
                        </m:e>
                      </m:nary>
                    </m:oMath>
                  </m:oMathPara>
                </a14:m>
                <a:endParaRPr lang="zh-CN" altLang="en-US" sz="2400" dirty="0"/>
              </a:p>
            </p:txBody>
          </p:sp>
        </mc:Choice>
        <mc:Fallback>
          <p:sp>
            <p:nvSpPr>
              <p:cNvPr id="7" name="矩形 6">
                <a:extLst>
                  <a:ext uri="{FF2B5EF4-FFF2-40B4-BE49-F238E27FC236}">
                    <a16:creationId xmlns:a16="http://schemas.microsoft.com/office/drawing/2014/main" id="{2B83B3B0-0CEF-42DF-BD08-BB61558E258E}"/>
                  </a:ext>
                </a:extLst>
              </p:cNvPr>
              <p:cNvSpPr>
                <a:spLocks noRot="1" noChangeAspect="1" noMove="1" noResize="1" noEditPoints="1" noAdjustHandles="1" noChangeArrowheads="1" noChangeShapeType="1" noTextEdit="1"/>
              </p:cNvSpPr>
              <p:nvPr/>
            </p:nvSpPr>
            <p:spPr>
              <a:xfrm>
                <a:off x="2257476" y="3332673"/>
                <a:ext cx="4494564" cy="134601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矩形 7">
                <a:extLst>
                  <a:ext uri="{FF2B5EF4-FFF2-40B4-BE49-F238E27FC236}">
                    <a16:creationId xmlns:a16="http://schemas.microsoft.com/office/drawing/2014/main" id="{8F001342-5EEF-4DA6-8CFA-7F50A3A9E7CD}"/>
                  </a:ext>
                </a:extLst>
              </p:cNvPr>
              <p:cNvSpPr/>
              <p:nvPr/>
            </p:nvSpPr>
            <p:spPr>
              <a:xfrm>
                <a:off x="2386686" y="5108887"/>
                <a:ext cx="1684435" cy="461665"/>
              </a:xfrm>
              <a:prstGeom prst="rect">
                <a:avLst/>
              </a:prstGeom>
            </p:spPr>
            <p:txBody>
              <a:bodyPr wrap="none">
                <a:spAutoFit/>
              </a:bodyPr>
              <a:lstStyle/>
              <a:p>
                <a14:m>
                  <m:oMath xmlns:m="http://schemas.openxmlformats.org/officeDocument/2006/math">
                    <m:r>
                      <a:rPr lang="zh-CN" altLang="en-US" sz="2400" i="1">
                        <a:latin typeface="Cambria Math"/>
                        <a:ea typeface="Cambria Math"/>
                      </a:rPr>
                      <m:t>𝜏</m:t>
                    </m:r>
                    <m:r>
                      <a:rPr lang="en-US" altLang="zh-CN" sz="2400" i="1">
                        <a:latin typeface="Cambria Math"/>
                        <a:ea typeface="Cambria Math"/>
                      </a:rPr>
                      <m:t>=</m:t>
                    </m:r>
                    <m:r>
                      <a:rPr lang="en-US" altLang="zh-CN" sz="2400" i="1">
                        <a:latin typeface="Cambria Math"/>
                        <a:ea typeface="Cambria Math"/>
                      </a:rPr>
                      <m:t>𝑛</m:t>
                    </m:r>
                    <m:r>
                      <a:rPr lang="en-US" altLang="zh-CN" sz="2400" i="1">
                        <a:latin typeface="Cambria Math"/>
                        <a:ea typeface="Cambria Math"/>
                      </a:rPr>
                      <m:t> </m:t>
                    </m:r>
                    <m:r>
                      <a:rPr lang="en-US" altLang="zh-CN" sz="2400" i="1">
                        <a:latin typeface="Cambria Math"/>
                        <a:ea typeface="Cambria Math"/>
                      </a:rPr>
                      <m:t>𝑜𝑟</m:t>
                    </m:r>
                    <m:r>
                      <a:rPr lang="en-US" altLang="zh-CN" sz="2400" i="1">
                        <a:latin typeface="Cambria Math"/>
                        <a:ea typeface="Cambria Math"/>
                      </a:rPr>
                      <m:t> </m:t>
                    </m:r>
                    <m:r>
                      <a:rPr lang="en-US" altLang="zh-CN" sz="2400" i="1">
                        <a:latin typeface="Cambria Math"/>
                        <a:ea typeface="Cambria Math"/>
                      </a:rPr>
                      <m:t>𝑝</m:t>
                    </m:r>
                    <m:r>
                      <a:rPr lang="en-US" altLang="zh-CN" sz="2400" i="1">
                        <a:latin typeface="Cambria Math"/>
                        <a:ea typeface="Cambria Math"/>
                      </a:rPr>
                      <m:t> </m:t>
                    </m:r>
                  </m:oMath>
                </a14:m>
                <a:r>
                  <a:rPr lang="en-US" altLang="zh-CN" sz="2400" dirty="0">
                    <a:ea typeface="Cambria Math"/>
                  </a:rPr>
                  <a:t>.</a:t>
                </a:r>
              </a:p>
            </p:txBody>
          </p:sp>
        </mc:Choice>
        <mc:Fallback>
          <p:sp>
            <p:nvSpPr>
              <p:cNvPr id="8" name="矩形 7">
                <a:extLst>
                  <a:ext uri="{FF2B5EF4-FFF2-40B4-BE49-F238E27FC236}">
                    <a16:creationId xmlns:a16="http://schemas.microsoft.com/office/drawing/2014/main" id="{8F001342-5EEF-4DA6-8CFA-7F50A3A9E7CD}"/>
                  </a:ext>
                </a:extLst>
              </p:cNvPr>
              <p:cNvSpPr>
                <a:spLocks noRot="1" noChangeAspect="1" noMove="1" noResize="1" noEditPoints="1" noAdjustHandles="1" noChangeArrowheads="1" noChangeShapeType="1" noTextEdit="1"/>
              </p:cNvSpPr>
              <p:nvPr/>
            </p:nvSpPr>
            <p:spPr>
              <a:xfrm>
                <a:off x="2386686" y="5108887"/>
                <a:ext cx="1684435" cy="461665"/>
              </a:xfrm>
              <a:prstGeom prst="rect">
                <a:avLst/>
              </a:prstGeom>
              <a:blipFill>
                <a:blip r:embed="rId5"/>
                <a:stretch>
                  <a:fillRect t="-10526" r="-4710" b="-28947"/>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BB7EC61D-8068-454A-94D8-BE2B56D9E15A}"/>
              </a:ext>
            </a:extLst>
          </p:cNvPr>
          <p:cNvPicPr>
            <a:picLocks noChangeAspect="1"/>
          </p:cNvPicPr>
          <p:nvPr/>
        </p:nvPicPr>
        <p:blipFill>
          <a:blip r:embed="rId6"/>
          <a:stretch>
            <a:fillRect/>
          </a:stretch>
        </p:blipFill>
        <p:spPr>
          <a:xfrm>
            <a:off x="6752040" y="4119820"/>
            <a:ext cx="5337291" cy="2185831"/>
          </a:xfrm>
          <a:prstGeom prst="rect">
            <a:avLst/>
          </a:prstGeom>
        </p:spPr>
      </p:pic>
      <p:sp>
        <p:nvSpPr>
          <p:cNvPr id="11" name="文本框 10">
            <a:extLst>
              <a:ext uri="{FF2B5EF4-FFF2-40B4-BE49-F238E27FC236}">
                <a16:creationId xmlns:a16="http://schemas.microsoft.com/office/drawing/2014/main" id="{9FD053F0-8903-4C53-8E78-FD3FF1B2E728}"/>
              </a:ext>
            </a:extLst>
          </p:cNvPr>
          <p:cNvSpPr txBox="1"/>
          <p:nvPr/>
        </p:nvSpPr>
        <p:spPr>
          <a:xfrm>
            <a:off x="7459580" y="3907006"/>
            <a:ext cx="4419415" cy="400110"/>
          </a:xfrm>
          <a:prstGeom prst="rect">
            <a:avLst/>
          </a:prstGeom>
          <a:noFill/>
        </p:spPr>
        <p:txBody>
          <a:bodyPr wrap="none" rtlCol="0">
            <a:spAutoFit/>
          </a:bodyPr>
          <a:lstStyle/>
          <a:p>
            <a:pPr algn="l"/>
            <a:r>
              <a:rPr lang="en-US" altLang="zh-CN" sz="2000" dirty="0" err="1">
                <a:latin typeface="Cambria Math" panose="02040503050406030204" pitchFamily="18" charset="0"/>
              </a:rPr>
              <a:t>YXZhang</a:t>
            </a:r>
            <a:r>
              <a:rPr lang="en-US" altLang="zh-CN" sz="2000" dirty="0">
                <a:latin typeface="Cambria Math" panose="02040503050406030204" pitchFamily="18" charset="0"/>
              </a:rPr>
              <a:t>, </a:t>
            </a:r>
            <a:r>
              <a:rPr lang="en-US" altLang="zh-CN" sz="2000" dirty="0" err="1">
                <a:latin typeface="Cambria Math" panose="02040503050406030204" pitchFamily="18" charset="0"/>
              </a:rPr>
              <a:t>YJWang</a:t>
            </a:r>
            <a:r>
              <a:rPr lang="en-US" altLang="zh-CN" sz="2000" dirty="0">
                <a:latin typeface="Cambria Math" panose="02040503050406030204" pitchFamily="18" charset="0"/>
              </a:rPr>
              <a:t>, et al, PRC97,034625</a:t>
            </a:r>
            <a:endParaRPr lang="zh-CN" altLang="en-US" sz="2000" dirty="0">
              <a:latin typeface="Cambria Math" panose="02040503050406030204" pitchFamily="18" charset="0"/>
            </a:endParaRPr>
          </a:p>
        </p:txBody>
      </p:sp>
      <p:sp>
        <p:nvSpPr>
          <p:cNvPr id="2" name="文本框 1">
            <a:extLst>
              <a:ext uri="{FF2B5EF4-FFF2-40B4-BE49-F238E27FC236}">
                <a16:creationId xmlns:a16="http://schemas.microsoft.com/office/drawing/2014/main" id="{1E965824-E209-42FE-BEAF-2DBE3361A267}"/>
              </a:ext>
            </a:extLst>
          </p:cNvPr>
          <p:cNvSpPr txBox="1"/>
          <p:nvPr/>
        </p:nvSpPr>
        <p:spPr>
          <a:xfrm>
            <a:off x="722576" y="6212635"/>
            <a:ext cx="6697090" cy="523220"/>
          </a:xfrm>
          <a:prstGeom prst="rect">
            <a:avLst/>
          </a:prstGeom>
          <a:solidFill>
            <a:schemeClr val="bg1"/>
          </a:solidFill>
        </p:spPr>
        <p:txBody>
          <a:bodyPr wrap="none" rtlCol="0">
            <a:spAutoFit/>
          </a:bodyPr>
          <a:lstStyle/>
          <a:p>
            <a:pPr algn="l"/>
            <a:r>
              <a:rPr lang="zh-CN" altLang="en-US" sz="2800" dirty="0">
                <a:solidFill>
                  <a:srgbClr val="7030A0"/>
                </a:solidFill>
                <a:latin typeface="Cambria Math" panose="02040503050406030204" pitchFamily="18" charset="0"/>
              </a:rPr>
              <a:t>思考：涨落破坏了</a:t>
            </a:r>
            <a:r>
              <a:rPr lang="en-US" altLang="zh-CN" sz="2800" dirty="0">
                <a:solidFill>
                  <a:srgbClr val="7030A0"/>
                </a:solidFill>
                <a:latin typeface="Cambria Math" panose="02040503050406030204" pitchFamily="18" charset="0"/>
              </a:rPr>
              <a:t>Pauli</a:t>
            </a:r>
            <a:r>
              <a:rPr lang="zh-CN" altLang="en-US" sz="2800" dirty="0">
                <a:solidFill>
                  <a:srgbClr val="7030A0"/>
                </a:solidFill>
                <a:latin typeface="Cambria Math" panose="02040503050406030204" pitchFamily="18" charset="0"/>
              </a:rPr>
              <a:t>阻塞，如何改善？</a:t>
            </a:r>
          </a:p>
        </p:txBody>
      </p:sp>
    </p:spTree>
    <p:extLst>
      <p:ext uri="{BB962C8B-B14F-4D97-AF65-F5344CB8AC3E}">
        <p14:creationId xmlns:p14="http://schemas.microsoft.com/office/powerpoint/2010/main" val="344758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F4D98CF-2D9B-49EC-B929-85400897E19E}"/>
              </a:ext>
            </a:extLst>
          </p:cNvPr>
          <p:cNvSpPr txBox="1"/>
          <p:nvPr/>
        </p:nvSpPr>
        <p:spPr>
          <a:xfrm>
            <a:off x="741309" y="338733"/>
            <a:ext cx="10709382" cy="2246769"/>
          </a:xfrm>
          <a:prstGeom prst="rect">
            <a:avLst/>
          </a:prstGeom>
          <a:noFill/>
        </p:spPr>
        <p:txBody>
          <a:bodyPr wrap="square" rtlCol="0">
            <a:spAutoFit/>
          </a:bodyPr>
          <a:lstStyle/>
          <a:p>
            <a:r>
              <a:rPr lang="en-US" altLang="zh-CN" sz="2800" dirty="0">
                <a:solidFill>
                  <a:srgbClr val="FF0000"/>
                </a:solidFill>
              </a:rPr>
              <a:t>4</a:t>
            </a:r>
            <a:r>
              <a:rPr lang="zh-CN" altLang="en-US" sz="2800" dirty="0">
                <a:solidFill>
                  <a:srgbClr val="FF0000"/>
                </a:solidFill>
              </a:rPr>
              <a:t>，碎块判断</a:t>
            </a:r>
            <a:endParaRPr lang="en-US" altLang="zh-CN" sz="2800" dirty="0">
              <a:solidFill>
                <a:srgbClr val="FF0000"/>
              </a:solidFill>
            </a:endParaRPr>
          </a:p>
          <a:p>
            <a:r>
              <a:rPr lang="en-US" altLang="zh-CN" sz="2800" dirty="0"/>
              <a:t>QMD</a:t>
            </a:r>
            <a:r>
              <a:rPr lang="zh-CN" altLang="en-US" sz="2800" dirty="0"/>
              <a:t>类模型由于考虑了初始涨落以及经典的多体关联，能够很好的描写中能区多重碎裂的现象。重离子碰撞模拟所给出的碎块大小等性质有反应的从力学过程决定。</a:t>
            </a:r>
            <a:r>
              <a:rPr lang="zh-CN" altLang="en-US" sz="2800" dirty="0">
                <a:solidFill>
                  <a:srgbClr val="FF0000"/>
                </a:solidFill>
              </a:rPr>
              <a:t>碎块判断仅是一个重构算法，不影响动力学过程</a:t>
            </a:r>
            <a:r>
              <a:rPr lang="zh-CN" altLang="en-US" sz="2800" dirty="0"/>
              <a:t>。常用</a:t>
            </a:r>
            <a:r>
              <a:rPr lang="zh-CN" altLang="en-US" sz="2800" dirty="0">
                <a:solidFill>
                  <a:srgbClr val="FF0000"/>
                </a:solidFill>
              </a:rPr>
              <a:t>最小树展开法来实现</a:t>
            </a:r>
            <a:r>
              <a:rPr lang="zh-CN" altLang="en-US" sz="2800" dirty="0"/>
              <a:t>。</a:t>
            </a:r>
          </a:p>
        </p:txBody>
      </p:sp>
      <p:sp>
        <p:nvSpPr>
          <p:cNvPr id="6" name="TextBox 7">
            <a:extLst>
              <a:ext uri="{FF2B5EF4-FFF2-40B4-BE49-F238E27FC236}">
                <a16:creationId xmlns:a16="http://schemas.microsoft.com/office/drawing/2014/main" id="{770E9E72-F68E-4301-9E3B-1261AED2D491}"/>
              </a:ext>
            </a:extLst>
          </p:cNvPr>
          <p:cNvSpPr txBox="1"/>
          <p:nvPr/>
        </p:nvSpPr>
        <p:spPr>
          <a:xfrm>
            <a:off x="767527" y="3318392"/>
            <a:ext cx="6383145"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buFont typeface="Arial" pitchFamily="34" charset="0"/>
              <a:buChar char="•"/>
            </a:pPr>
            <a:r>
              <a:rPr lang="en-US" altLang="zh-CN" sz="2800" dirty="0">
                <a:solidFill>
                  <a:srgbClr val="FF0000"/>
                </a:solidFill>
                <a:latin typeface="Times New Roman" pitchFamily="18" charset="0"/>
                <a:cs typeface="Times New Roman" pitchFamily="18" charset="0"/>
              </a:rPr>
              <a:t>  </a:t>
            </a:r>
            <a:r>
              <a:rPr lang="en-US" altLang="zh-CN" sz="2800" dirty="0" err="1">
                <a:solidFill>
                  <a:srgbClr val="FF0000"/>
                </a:solidFill>
                <a:latin typeface="Times New Roman" pitchFamily="18" charset="0"/>
                <a:cs typeface="Times New Roman" pitchFamily="18" charset="0"/>
              </a:rPr>
              <a:t>Isospin</a:t>
            </a:r>
            <a:r>
              <a:rPr lang="en-US" altLang="zh-CN" sz="2800" dirty="0">
                <a:solidFill>
                  <a:srgbClr val="FF0000"/>
                </a:solidFill>
                <a:latin typeface="Times New Roman" pitchFamily="18" charset="0"/>
                <a:cs typeface="Times New Roman" pitchFamily="18" charset="0"/>
              </a:rPr>
              <a:t> dependent cluster recognition methods (</a:t>
            </a:r>
            <a:r>
              <a:rPr lang="en-US" altLang="zh-CN" sz="2800" dirty="0" err="1">
                <a:solidFill>
                  <a:srgbClr val="FF0000"/>
                </a:solidFill>
                <a:latin typeface="Times New Roman" pitchFamily="18" charset="0"/>
                <a:cs typeface="Times New Roman" pitchFamily="18" charset="0"/>
              </a:rPr>
              <a:t>iso</a:t>
            </a:r>
            <a:r>
              <a:rPr lang="en-US" altLang="zh-CN" sz="2800" dirty="0">
                <a:solidFill>
                  <a:srgbClr val="FF0000"/>
                </a:solidFill>
                <a:latin typeface="Times New Roman" pitchFamily="18" charset="0"/>
                <a:cs typeface="Times New Roman" pitchFamily="18" charset="0"/>
              </a:rPr>
              <a:t>-MST)</a:t>
            </a:r>
            <a:endParaRPr lang="zh-CN" altLang="en-US" sz="2800" dirty="0">
              <a:solidFill>
                <a:srgbClr val="FF0000"/>
              </a:solidFill>
              <a:latin typeface="Times New Roman" pitchFamily="18" charset="0"/>
              <a:cs typeface="Times New Roman" pitchFamily="18" charset="0"/>
            </a:endParaRPr>
          </a:p>
        </p:txBody>
      </p:sp>
      <p:sp>
        <p:nvSpPr>
          <p:cNvPr id="7" name="矩形 6">
            <a:extLst>
              <a:ext uri="{FF2B5EF4-FFF2-40B4-BE49-F238E27FC236}">
                <a16:creationId xmlns:a16="http://schemas.microsoft.com/office/drawing/2014/main" id="{C8A92E46-6F0C-4C14-8E74-25E9D2D27358}"/>
              </a:ext>
            </a:extLst>
          </p:cNvPr>
          <p:cNvSpPr/>
          <p:nvPr/>
        </p:nvSpPr>
        <p:spPr>
          <a:xfrm>
            <a:off x="767527" y="4852273"/>
            <a:ext cx="3857652"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2800" i="1" dirty="0">
                <a:solidFill>
                  <a:srgbClr val="FF0000"/>
                </a:solidFill>
              </a:rPr>
              <a:t>Rnn</a:t>
            </a:r>
            <a:r>
              <a:rPr lang="en-US" altLang="zh-CN" sz="2800" dirty="0">
                <a:solidFill>
                  <a:srgbClr val="FF0000"/>
                </a:solidFill>
              </a:rPr>
              <a:t>0= </a:t>
            </a:r>
            <a:r>
              <a:rPr lang="en-US" altLang="zh-CN" sz="2800" i="1" dirty="0">
                <a:solidFill>
                  <a:srgbClr val="FF0000"/>
                </a:solidFill>
              </a:rPr>
              <a:t>Rnp</a:t>
            </a:r>
            <a:r>
              <a:rPr lang="en-US" altLang="zh-CN" sz="2800" dirty="0">
                <a:solidFill>
                  <a:srgbClr val="FF0000"/>
                </a:solidFill>
              </a:rPr>
              <a:t>0~</a:t>
            </a:r>
            <a:r>
              <a:rPr lang="en-US" altLang="zh-CN" sz="2800" i="1" dirty="0">
                <a:solidFill>
                  <a:srgbClr val="FF0000"/>
                </a:solidFill>
              </a:rPr>
              <a:t>6.0 fm</a:t>
            </a:r>
          </a:p>
          <a:p>
            <a:r>
              <a:rPr lang="en-US" altLang="zh-CN" sz="2800" i="1" dirty="0">
                <a:solidFill>
                  <a:srgbClr val="FF0000"/>
                </a:solidFill>
              </a:rPr>
              <a:t>Rpp0~3.0fm</a:t>
            </a:r>
            <a:endParaRPr lang="zh-CN" altLang="en-US" sz="2800" dirty="0">
              <a:solidFill>
                <a:srgbClr val="FF0000"/>
              </a:solidFill>
            </a:endParaRPr>
          </a:p>
        </p:txBody>
      </p:sp>
      <p:grpSp>
        <p:nvGrpSpPr>
          <p:cNvPr id="8" name="组合 7">
            <a:extLst>
              <a:ext uri="{FF2B5EF4-FFF2-40B4-BE49-F238E27FC236}">
                <a16:creationId xmlns:a16="http://schemas.microsoft.com/office/drawing/2014/main" id="{1E03AD70-32FE-4CBB-A630-DDADA06D8A6E}"/>
              </a:ext>
            </a:extLst>
          </p:cNvPr>
          <p:cNvGrpSpPr/>
          <p:nvPr/>
        </p:nvGrpSpPr>
        <p:grpSpPr>
          <a:xfrm>
            <a:off x="7882541" y="3816474"/>
            <a:ext cx="2016224" cy="1882185"/>
            <a:chOff x="4952231" y="1231136"/>
            <a:chExt cx="2016224" cy="1882185"/>
          </a:xfrm>
        </p:grpSpPr>
        <p:pic>
          <p:nvPicPr>
            <p:cNvPr id="9" name="图片 8" descr="halo-nucleus_11Be_big.jpg">
              <a:extLst>
                <a:ext uri="{FF2B5EF4-FFF2-40B4-BE49-F238E27FC236}">
                  <a16:creationId xmlns:a16="http://schemas.microsoft.com/office/drawing/2014/main" id="{FC928BC3-6630-4CAB-91AD-91420CC4FB94}"/>
                </a:ext>
              </a:extLst>
            </p:cNvPr>
            <p:cNvPicPr>
              <a:picLocks noChangeAspect="1"/>
            </p:cNvPicPr>
            <p:nvPr/>
          </p:nvPicPr>
          <p:blipFill>
            <a:blip r:embed="rId2" cstate="print"/>
            <a:stretch>
              <a:fillRect/>
            </a:stretch>
          </p:blipFill>
          <p:spPr>
            <a:xfrm>
              <a:off x="4952231" y="1231136"/>
              <a:ext cx="2016224" cy="1386569"/>
            </a:xfrm>
            <a:prstGeom prst="rect">
              <a:avLst/>
            </a:prstGeom>
          </p:spPr>
        </p:pic>
        <p:sp>
          <p:nvSpPr>
            <p:cNvPr id="10" name="TextBox 10">
              <a:extLst>
                <a:ext uri="{FF2B5EF4-FFF2-40B4-BE49-F238E27FC236}">
                  <a16:creationId xmlns:a16="http://schemas.microsoft.com/office/drawing/2014/main" id="{94B7F9CA-267E-425B-A139-C221A741F58C}"/>
                </a:ext>
              </a:extLst>
            </p:cNvPr>
            <p:cNvSpPr txBox="1"/>
            <p:nvPr/>
          </p:nvSpPr>
          <p:spPr>
            <a:xfrm>
              <a:off x="5718762" y="2743989"/>
              <a:ext cx="184731" cy="369332"/>
            </a:xfrm>
            <a:prstGeom prst="rect">
              <a:avLst/>
            </a:prstGeom>
            <a:noFill/>
          </p:spPr>
          <p:txBody>
            <a:bodyPr wrap="none" rtlCol="0">
              <a:spAutoFit/>
            </a:bodyPr>
            <a:lstStyle/>
            <a:p>
              <a:endParaRPr lang="zh-CN" altLang="en-US" dirty="0"/>
            </a:p>
          </p:txBody>
        </p:sp>
      </p:grpSp>
      <p:sp>
        <p:nvSpPr>
          <p:cNvPr id="12" name="文本框 11">
            <a:extLst>
              <a:ext uri="{FF2B5EF4-FFF2-40B4-BE49-F238E27FC236}">
                <a16:creationId xmlns:a16="http://schemas.microsoft.com/office/drawing/2014/main" id="{39B83C3F-3B87-4AB8-AB7E-FFC5FAF1D25A}"/>
              </a:ext>
            </a:extLst>
          </p:cNvPr>
          <p:cNvSpPr txBox="1"/>
          <p:nvPr/>
        </p:nvSpPr>
        <p:spPr>
          <a:xfrm>
            <a:off x="7253537" y="2689184"/>
            <a:ext cx="4716790" cy="646331"/>
          </a:xfrm>
          <a:prstGeom prst="rect">
            <a:avLst/>
          </a:prstGeom>
          <a:noFill/>
        </p:spPr>
        <p:txBody>
          <a:bodyPr wrap="square">
            <a:spAutoFit/>
          </a:bodyPr>
          <a:lstStyle/>
          <a:p>
            <a:r>
              <a:rPr lang="en-US" altLang="zh-CN" sz="1800" dirty="0" err="1"/>
              <a:t>YXZhang</a:t>
            </a:r>
            <a:r>
              <a:rPr lang="en-US" altLang="zh-CN" sz="1800" dirty="0"/>
              <a:t>, Zhuxia Li, </a:t>
            </a:r>
            <a:r>
              <a:rPr lang="en-US" altLang="zh-CN" sz="1800" dirty="0" err="1"/>
              <a:t>Chengshuang</a:t>
            </a:r>
            <a:r>
              <a:rPr lang="en-US" altLang="zh-CN" sz="1800" dirty="0"/>
              <a:t> Zhou, </a:t>
            </a:r>
            <a:r>
              <a:rPr lang="en-US" altLang="zh-CN" sz="1800" dirty="0" err="1"/>
              <a:t>MBTsang</a:t>
            </a:r>
            <a:r>
              <a:rPr lang="en-US" altLang="zh-CN" sz="1800" dirty="0"/>
              <a:t>, PRC85,051602(2012)(R)</a:t>
            </a:r>
            <a:endParaRPr lang="zh-CN" altLang="en-US" sz="1800" dirty="0"/>
          </a:p>
        </p:txBody>
      </p:sp>
    </p:spTree>
    <p:extLst>
      <p:ext uri="{BB962C8B-B14F-4D97-AF65-F5344CB8AC3E}">
        <p14:creationId xmlns:p14="http://schemas.microsoft.com/office/powerpoint/2010/main" val="2548719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ACD0D6B-D82A-4CDA-856D-90198DE4D03C}"/>
              </a:ext>
            </a:extLst>
          </p:cNvPr>
          <p:cNvSpPr txBox="1"/>
          <p:nvPr/>
        </p:nvSpPr>
        <p:spPr>
          <a:xfrm>
            <a:off x="279039" y="2721114"/>
            <a:ext cx="8530201" cy="707886"/>
          </a:xfrm>
          <a:prstGeom prst="rect">
            <a:avLst/>
          </a:prstGeom>
          <a:noFill/>
        </p:spPr>
        <p:txBody>
          <a:bodyPr wrap="square" rtlCol="0">
            <a:spAutoFit/>
          </a:bodyPr>
          <a:lstStyle/>
          <a:p>
            <a:r>
              <a:rPr lang="zh-CN" altLang="en-US" sz="4000" dirty="0"/>
              <a:t>三、应用例子：状态方程的约束</a:t>
            </a:r>
          </a:p>
        </p:txBody>
      </p:sp>
      <p:pic>
        <p:nvPicPr>
          <p:cNvPr id="13" name="Picture 1" descr="C:\Users\Administrator\Desktop\Free-Converter.com-au_3b520-70433210.gif">
            <a:extLst>
              <a:ext uri="{FF2B5EF4-FFF2-40B4-BE49-F238E27FC236}">
                <a16:creationId xmlns:a16="http://schemas.microsoft.com/office/drawing/2014/main" id="{F4ED7C4E-702C-4748-A02C-D50DA61992B8}"/>
              </a:ext>
            </a:extLst>
          </p:cNvPr>
          <p:cNvPicPr>
            <a:picLocks noChangeAspect="1" noChangeArrowheads="1"/>
          </p:cNvPicPr>
          <p:nvPr/>
        </p:nvPicPr>
        <p:blipFill>
          <a:blip r:embed="rId2" cstate="print"/>
          <a:srcRect/>
          <a:stretch>
            <a:fillRect/>
          </a:stretch>
        </p:blipFill>
        <p:spPr bwMode="auto">
          <a:xfrm>
            <a:off x="8961246" y="1088773"/>
            <a:ext cx="2771062" cy="2137326"/>
          </a:xfrm>
          <a:prstGeom prst="rect">
            <a:avLst/>
          </a:prstGeom>
          <a:noFill/>
        </p:spPr>
      </p:pic>
      <p:pic>
        <p:nvPicPr>
          <p:cNvPr id="15" name="Picture 4" descr="C:\Users\Administrator\Desktop\www.alltoall.net_au10b0_LPqB_WIJo2.gif">
            <a:extLst>
              <a:ext uri="{FF2B5EF4-FFF2-40B4-BE49-F238E27FC236}">
                <a16:creationId xmlns:a16="http://schemas.microsoft.com/office/drawing/2014/main" id="{4FF9F395-F06D-4B8D-B9BD-6A8EB8020855}"/>
              </a:ext>
            </a:extLst>
          </p:cNvPr>
          <p:cNvPicPr>
            <a:picLocks noChangeAspect="1" noChangeArrowheads="1" noCrop="1"/>
          </p:cNvPicPr>
          <p:nvPr/>
        </p:nvPicPr>
        <p:blipFill>
          <a:blip r:embed="rId3" cstate="print"/>
          <a:srcRect/>
          <a:stretch>
            <a:fillRect/>
          </a:stretch>
        </p:blipFill>
        <p:spPr bwMode="auto">
          <a:xfrm>
            <a:off x="8961245" y="3334807"/>
            <a:ext cx="2771062" cy="2054484"/>
          </a:xfrm>
          <a:prstGeom prst="rect">
            <a:avLst/>
          </a:prstGeom>
          <a:noFill/>
        </p:spPr>
      </p:pic>
    </p:spTree>
    <p:extLst>
      <p:ext uri="{BB962C8B-B14F-4D97-AF65-F5344CB8AC3E}">
        <p14:creationId xmlns:p14="http://schemas.microsoft.com/office/powerpoint/2010/main" val="2338083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4CFD5CA-464A-4F3B-864A-AC019B243637}"/>
              </a:ext>
            </a:extLst>
          </p:cNvPr>
          <p:cNvSpPr txBox="1"/>
          <p:nvPr/>
        </p:nvSpPr>
        <p:spPr>
          <a:xfrm>
            <a:off x="283600" y="809368"/>
            <a:ext cx="5139738"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t>n</a:t>
            </a:r>
            <a:r>
              <a:rPr lang="zh-CN" altLang="en-US" sz="2400" dirty="0"/>
              <a:t>，</a:t>
            </a:r>
            <a:r>
              <a:rPr lang="en-US" altLang="zh-CN" sz="2400" dirty="0"/>
              <a:t>p</a:t>
            </a:r>
            <a:r>
              <a:rPr lang="zh-CN" altLang="en-US" sz="2400" dirty="0"/>
              <a:t>产额之比可用来约束对称能密度依赖形式</a:t>
            </a:r>
            <a:endParaRPr lang="en-US" altLang="zh-CN" sz="2400" dirty="0"/>
          </a:p>
          <a:p>
            <a:pPr marL="285750" indent="-285750">
              <a:buFont typeface="Arial" panose="020B0604020202020204" pitchFamily="34" charset="0"/>
              <a:buChar char="•"/>
            </a:pPr>
            <a:r>
              <a:rPr lang="zh-CN" altLang="en-US" sz="2400" dirty="0"/>
              <a:t>同位旋扩散</a:t>
            </a:r>
            <a:endParaRPr lang="en-US" altLang="zh-CN" sz="2400" dirty="0"/>
          </a:p>
        </p:txBody>
      </p:sp>
      <p:sp>
        <p:nvSpPr>
          <p:cNvPr id="3" name="文本框 2">
            <a:extLst>
              <a:ext uri="{FF2B5EF4-FFF2-40B4-BE49-F238E27FC236}">
                <a16:creationId xmlns:a16="http://schemas.microsoft.com/office/drawing/2014/main" id="{6A1952A7-74B3-4C08-A7B8-E7313F5F47DD}"/>
              </a:ext>
            </a:extLst>
          </p:cNvPr>
          <p:cNvSpPr txBox="1"/>
          <p:nvPr/>
        </p:nvSpPr>
        <p:spPr>
          <a:xfrm>
            <a:off x="0" y="90644"/>
            <a:ext cx="5506636" cy="646331"/>
          </a:xfrm>
          <a:prstGeom prst="rect">
            <a:avLst/>
          </a:prstGeom>
          <a:noFill/>
        </p:spPr>
        <p:txBody>
          <a:bodyPr wrap="none" rtlCol="0">
            <a:spAutoFit/>
          </a:bodyPr>
          <a:lstStyle/>
          <a:p>
            <a:r>
              <a:rPr lang="en-US" altLang="zh-CN" sz="3600" dirty="0">
                <a:solidFill>
                  <a:srgbClr val="FF0000"/>
                </a:solidFill>
              </a:rPr>
              <a:t>1</a:t>
            </a:r>
            <a:r>
              <a:rPr lang="zh-CN" altLang="en-US" sz="3600" dirty="0">
                <a:solidFill>
                  <a:srgbClr val="FF0000"/>
                </a:solidFill>
              </a:rPr>
              <a:t>）低密区对称能的约束：</a:t>
            </a:r>
          </a:p>
        </p:txBody>
      </p:sp>
      <p:pic>
        <p:nvPicPr>
          <p:cNvPr id="4" name="图片 3">
            <a:extLst>
              <a:ext uri="{FF2B5EF4-FFF2-40B4-BE49-F238E27FC236}">
                <a16:creationId xmlns:a16="http://schemas.microsoft.com/office/drawing/2014/main" id="{F6AB4652-25A3-44C3-BE55-90733A5AA2CC}"/>
              </a:ext>
            </a:extLst>
          </p:cNvPr>
          <p:cNvPicPr>
            <a:picLocks noChangeAspect="1"/>
          </p:cNvPicPr>
          <p:nvPr/>
        </p:nvPicPr>
        <p:blipFill>
          <a:blip r:embed="rId2"/>
          <a:stretch>
            <a:fillRect/>
          </a:stretch>
        </p:blipFill>
        <p:spPr>
          <a:xfrm>
            <a:off x="235192" y="3123702"/>
            <a:ext cx="2641398" cy="3149358"/>
          </a:xfrm>
          <a:prstGeom prst="rect">
            <a:avLst/>
          </a:prstGeom>
        </p:spPr>
      </p:pic>
      <p:pic>
        <p:nvPicPr>
          <p:cNvPr id="5" name="图片 4">
            <a:extLst>
              <a:ext uri="{FF2B5EF4-FFF2-40B4-BE49-F238E27FC236}">
                <a16:creationId xmlns:a16="http://schemas.microsoft.com/office/drawing/2014/main" id="{0B15F1A5-9BF6-440D-B669-FC823CF2E930}"/>
              </a:ext>
            </a:extLst>
          </p:cNvPr>
          <p:cNvPicPr>
            <a:picLocks noChangeAspect="1"/>
          </p:cNvPicPr>
          <p:nvPr/>
        </p:nvPicPr>
        <p:blipFill>
          <a:blip r:embed="rId3"/>
          <a:stretch>
            <a:fillRect/>
          </a:stretch>
        </p:blipFill>
        <p:spPr>
          <a:xfrm>
            <a:off x="3026286" y="3086595"/>
            <a:ext cx="3316772" cy="3186465"/>
          </a:xfrm>
          <a:prstGeom prst="rect">
            <a:avLst/>
          </a:prstGeom>
        </p:spPr>
      </p:pic>
      <p:sp>
        <p:nvSpPr>
          <p:cNvPr id="6" name="文本框 5">
            <a:extLst>
              <a:ext uri="{FF2B5EF4-FFF2-40B4-BE49-F238E27FC236}">
                <a16:creationId xmlns:a16="http://schemas.microsoft.com/office/drawing/2014/main" id="{DF74A8B7-37A2-454F-8697-F02A7B95ECC1}"/>
              </a:ext>
            </a:extLst>
          </p:cNvPr>
          <p:cNvSpPr txBox="1"/>
          <p:nvPr/>
        </p:nvSpPr>
        <p:spPr>
          <a:xfrm>
            <a:off x="1036734" y="2214775"/>
            <a:ext cx="3979103" cy="461665"/>
          </a:xfrm>
          <a:prstGeom prst="rect">
            <a:avLst/>
          </a:prstGeom>
          <a:noFill/>
        </p:spPr>
        <p:txBody>
          <a:bodyPr wrap="none" rtlCol="0">
            <a:spAutoFit/>
          </a:bodyPr>
          <a:lstStyle/>
          <a:p>
            <a:r>
              <a:rPr lang="en-US" altLang="zh-CN" sz="2400" dirty="0" err="1"/>
              <a:t>BALi</a:t>
            </a:r>
            <a:r>
              <a:rPr lang="en-US" altLang="zh-CN" sz="2400" dirty="0"/>
              <a:t>, et al., PRL78,</a:t>
            </a:r>
            <a:r>
              <a:rPr lang="zh-CN" altLang="en-US" sz="2400" dirty="0"/>
              <a:t> </a:t>
            </a:r>
            <a:r>
              <a:rPr lang="en-US" altLang="zh-CN" sz="2400" dirty="0"/>
              <a:t>1644(1997)</a:t>
            </a:r>
            <a:endParaRPr lang="zh-CN" altLang="en-US" sz="2400" dirty="0"/>
          </a:p>
        </p:txBody>
      </p:sp>
      <p:sp>
        <p:nvSpPr>
          <p:cNvPr id="7" name="文本框 6">
            <a:extLst>
              <a:ext uri="{FF2B5EF4-FFF2-40B4-BE49-F238E27FC236}">
                <a16:creationId xmlns:a16="http://schemas.microsoft.com/office/drawing/2014/main" id="{080B44E0-9883-4445-834D-DC0EFACB1ECE}"/>
              </a:ext>
            </a:extLst>
          </p:cNvPr>
          <p:cNvSpPr txBox="1"/>
          <p:nvPr/>
        </p:nvSpPr>
        <p:spPr>
          <a:xfrm>
            <a:off x="847040" y="2795537"/>
            <a:ext cx="2646878" cy="461665"/>
          </a:xfrm>
          <a:prstGeom prst="rect">
            <a:avLst/>
          </a:prstGeom>
          <a:noFill/>
        </p:spPr>
        <p:txBody>
          <a:bodyPr wrap="none" rtlCol="0">
            <a:spAutoFit/>
          </a:bodyPr>
          <a:lstStyle/>
          <a:p>
            <a:r>
              <a:rPr lang="zh-CN" altLang="en-US" sz="2400" dirty="0">
                <a:solidFill>
                  <a:srgbClr val="FF0000"/>
                </a:solidFill>
              </a:rPr>
              <a:t>对称势：排斥中子</a:t>
            </a:r>
          </a:p>
        </p:txBody>
      </p:sp>
      <p:sp>
        <p:nvSpPr>
          <p:cNvPr id="8" name="文本框 7">
            <a:extLst>
              <a:ext uri="{FF2B5EF4-FFF2-40B4-BE49-F238E27FC236}">
                <a16:creationId xmlns:a16="http://schemas.microsoft.com/office/drawing/2014/main" id="{581DD16B-6A5C-4C40-A05F-14EE5368E57F}"/>
              </a:ext>
            </a:extLst>
          </p:cNvPr>
          <p:cNvSpPr txBox="1"/>
          <p:nvPr/>
        </p:nvSpPr>
        <p:spPr>
          <a:xfrm>
            <a:off x="993936" y="6305691"/>
            <a:ext cx="2645276" cy="461665"/>
          </a:xfrm>
          <a:prstGeom prst="rect">
            <a:avLst/>
          </a:prstGeom>
          <a:noFill/>
        </p:spPr>
        <p:txBody>
          <a:bodyPr wrap="none" rtlCol="0">
            <a:spAutoFit/>
          </a:bodyPr>
          <a:lstStyle/>
          <a:p>
            <a:r>
              <a:rPr lang="zh-CN" altLang="en-US" sz="2400" dirty="0">
                <a:solidFill>
                  <a:srgbClr val="0070C0"/>
                </a:solidFill>
                <a:highlight>
                  <a:srgbClr val="FFFF00"/>
                </a:highlight>
              </a:rPr>
              <a:t>对称势：吸引质子</a:t>
            </a:r>
          </a:p>
        </p:txBody>
      </p:sp>
      <p:pic>
        <p:nvPicPr>
          <p:cNvPr id="10" name="图片 9">
            <a:extLst>
              <a:ext uri="{FF2B5EF4-FFF2-40B4-BE49-F238E27FC236}">
                <a16:creationId xmlns:a16="http://schemas.microsoft.com/office/drawing/2014/main" id="{20A69418-BAF2-4B14-9C54-D5C29A520AD7}"/>
              </a:ext>
            </a:extLst>
          </p:cNvPr>
          <p:cNvPicPr>
            <a:picLocks noChangeAspect="1"/>
          </p:cNvPicPr>
          <p:nvPr/>
        </p:nvPicPr>
        <p:blipFill>
          <a:blip r:embed="rId4"/>
          <a:stretch>
            <a:fillRect/>
          </a:stretch>
        </p:blipFill>
        <p:spPr>
          <a:xfrm>
            <a:off x="6438046" y="224581"/>
            <a:ext cx="5590068" cy="2348405"/>
          </a:xfrm>
          <a:prstGeom prst="rect">
            <a:avLst/>
          </a:prstGeom>
        </p:spPr>
      </p:pic>
      <p:pic>
        <p:nvPicPr>
          <p:cNvPr id="11" name="图片 10">
            <a:extLst>
              <a:ext uri="{FF2B5EF4-FFF2-40B4-BE49-F238E27FC236}">
                <a16:creationId xmlns:a16="http://schemas.microsoft.com/office/drawing/2014/main" id="{B9137A30-3020-4172-B866-B74C47435252}"/>
              </a:ext>
            </a:extLst>
          </p:cNvPr>
          <p:cNvPicPr>
            <a:picLocks noChangeAspect="1"/>
          </p:cNvPicPr>
          <p:nvPr/>
        </p:nvPicPr>
        <p:blipFill>
          <a:blip r:embed="rId5"/>
          <a:stretch>
            <a:fillRect/>
          </a:stretch>
        </p:blipFill>
        <p:spPr>
          <a:xfrm>
            <a:off x="7463055" y="3626534"/>
            <a:ext cx="3630287" cy="3069042"/>
          </a:xfrm>
          <a:prstGeom prst="rect">
            <a:avLst/>
          </a:prstGeom>
        </p:spPr>
      </p:pic>
      <p:sp>
        <p:nvSpPr>
          <p:cNvPr id="12" name="文本框 11">
            <a:extLst>
              <a:ext uri="{FF2B5EF4-FFF2-40B4-BE49-F238E27FC236}">
                <a16:creationId xmlns:a16="http://schemas.microsoft.com/office/drawing/2014/main" id="{0BE89BE8-3E63-42CB-A187-25330381B10E}"/>
              </a:ext>
            </a:extLst>
          </p:cNvPr>
          <p:cNvSpPr txBox="1"/>
          <p:nvPr/>
        </p:nvSpPr>
        <p:spPr>
          <a:xfrm>
            <a:off x="7455167" y="3257202"/>
            <a:ext cx="3638175" cy="369332"/>
          </a:xfrm>
          <a:prstGeom prst="rect">
            <a:avLst/>
          </a:prstGeom>
          <a:noFill/>
        </p:spPr>
        <p:txBody>
          <a:bodyPr wrap="none" rtlCol="0">
            <a:spAutoFit/>
          </a:bodyPr>
          <a:lstStyle/>
          <a:p>
            <a:r>
              <a:rPr lang="en-US" altLang="zh-CN" dirty="0" err="1"/>
              <a:t>LWChen</a:t>
            </a:r>
            <a:r>
              <a:rPr lang="en-US" altLang="zh-CN" dirty="0"/>
              <a:t>, et al., PRL94, 032701(2005)</a:t>
            </a:r>
            <a:endParaRPr lang="zh-CN" altLang="en-US" dirty="0"/>
          </a:p>
        </p:txBody>
      </p:sp>
      <p:pic>
        <p:nvPicPr>
          <p:cNvPr id="13" name="图片 12">
            <a:extLst>
              <a:ext uri="{FF2B5EF4-FFF2-40B4-BE49-F238E27FC236}">
                <a16:creationId xmlns:a16="http://schemas.microsoft.com/office/drawing/2014/main" id="{DBFF73AB-F9AA-456C-8EB9-CB26D099C4B3}"/>
              </a:ext>
            </a:extLst>
          </p:cNvPr>
          <p:cNvPicPr>
            <a:picLocks noChangeAspect="1"/>
          </p:cNvPicPr>
          <p:nvPr/>
        </p:nvPicPr>
        <p:blipFill rotWithShape="1">
          <a:blip r:embed="rId6"/>
          <a:srcRect b="80239"/>
          <a:stretch/>
        </p:blipFill>
        <p:spPr>
          <a:xfrm>
            <a:off x="8183889" y="2572986"/>
            <a:ext cx="2428998" cy="622860"/>
          </a:xfrm>
          <a:prstGeom prst="rect">
            <a:avLst/>
          </a:prstGeom>
        </p:spPr>
      </p:pic>
    </p:spTree>
    <p:extLst>
      <p:ext uri="{BB962C8B-B14F-4D97-AF65-F5344CB8AC3E}">
        <p14:creationId xmlns:p14="http://schemas.microsoft.com/office/powerpoint/2010/main" val="4207070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ECD9F84-3474-4198-91C8-2F056363DE78}"/>
              </a:ext>
            </a:extLst>
          </p:cNvPr>
          <p:cNvPicPr>
            <a:picLocks noChangeAspect="1"/>
          </p:cNvPicPr>
          <p:nvPr/>
        </p:nvPicPr>
        <p:blipFill>
          <a:blip r:embed="rId2"/>
          <a:stretch>
            <a:fillRect/>
          </a:stretch>
        </p:blipFill>
        <p:spPr>
          <a:xfrm>
            <a:off x="1880251" y="109441"/>
            <a:ext cx="8431499" cy="6639119"/>
          </a:xfrm>
          <a:prstGeom prst="rect">
            <a:avLst/>
          </a:prstGeom>
        </p:spPr>
      </p:pic>
    </p:spTree>
    <p:extLst>
      <p:ext uri="{BB962C8B-B14F-4D97-AF65-F5344CB8AC3E}">
        <p14:creationId xmlns:p14="http://schemas.microsoft.com/office/powerpoint/2010/main" val="1041959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DE82F8C-F49C-42E9-903A-22ED92FF8F18}"/>
              </a:ext>
            </a:extLst>
          </p:cNvPr>
          <p:cNvSpPr txBox="1"/>
          <p:nvPr/>
        </p:nvSpPr>
        <p:spPr>
          <a:xfrm>
            <a:off x="336331" y="106198"/>
            <a:ext cx="5325497" cy="584775"/>
          </a:xfrm>
          <a:prstGeom prst="rect">
            <a:avLst/>
          </a:prstGeom>
          <a:noFill/>
        </p:spPr>
        <p:txBody>
          <a:bodyPr wrap="none" rtlCol="0">
            <a:spAutoFit/>
          </a:bodyPr>
          <a:lstStyle/>
          <a:p>
            <a:r>
              <a:rPr lang="en-US" altLang="zh-CN" sz="3200" dirty="0"/>
              <a:t>2</a:t>
            </a:r>
            <a:r>
              <a:rPr lang="zh-CN" altLang="en-US" sz="3200" dirty="0"/>
              <a:t>）对称能约束中的不确定性</a:t>
            </a:r>
          </a:p>
        </p:txBody>
      </p:sp>
      <p:pic>
        <p:nvPicPr>
          <p:cNvPr id="3" name="图片 2">
            <a:extLst>
              <a:ext uri="{FF2B5EF4-FFF2-40B4-BE49-F238E27FC236}">
                <a16:creationId xmlns:a16="http://schemas.microsoft.com/office/drawing/2014/main" id="{01B379BE-E0C4-4425-B344-86A66AA7CE99}"/>
              </a:ext>
            </a:extLst>
          </p:cNvPr>
          <p:cNvPicPr>
            <a:picLocks noChangeAspect="1"/>
          </p:cNvPicPr>
          <p:nvPr/>
        </p:nvPicPr>
        <p:blipFill>
          <a:blip r:embed="rId2"/>
          <a:stretch>
            <a:fillRect/>
          </a:stretch>
        </p:blipFill>
        <p:spPr>
          <a:xfrm>
            <a:off x="6286067" y="858044"/>
            <a:ext cx="5592468" cy="5751747"/>
          </a:xfrm>
          <a:prstGeom prst="rect">
            <a:avLst/>
          </a:prstGeom>
        </p:spPr>
      </p:pic>
      <p:pic>
        <p:nvPicPr>
          <p:cNvPr id="4" name="图片 3">
            <a:extLst>
              <a:ext uri="{FF2B5EF4-FFF2-40B4-BE49-F238E27FC236}">
                <a16:creationId xmlns:a16="http://schemas.microsoft.com/office/drawing/2014/main" id="{3FDB3752-909F-4DCD-8AF7-E8666B0DEA7F}"/>
              </a:ext>
            </a:extLst>
          </p:cNvPr>
          <p:cNvPicPr>
            <a:picLocks noChangeAspect="1"/>
          </p:cNvPicPr>
          <p:nvPr/>
        </p:nvPicPr>
        <p:blipFill>
          <a:blip r:embed="rId3"/>
          <a:stretch>
            <a:fillRect/>
          </a:stretch>
        </p:blipFill>
        <p:spPr>
          <a:xfrm>
            <a:off x="472881" y="2938247"/>
            <a:ext cx="5433053" cy="1280202"/>
          </a:xfrm>
          <a:prstGeom prst="rect">
            <a:avLst/>
          </a:prstGeom>
        </p:spPr>
      </p:pic>
      <p:pic>
        <p:nvPicPr>
          <p:cNvPr id="5" name="图片 4">
            <a:extLst>
              <a:ext uri="{FF2B5EF4-FFF2-40B4-BE49-F238E27FC236}">
                <a16:creationId xmlns:a16="http://schemas.microsoft.com/office/drawing/2014/main" id="{128912F6-ED73-445D-A853-85602A8A1E41}"/>
              </a:ext>
            </a:extLst>
          </p:cNvPr>
          <p:cNvPicPr>
            <a:picLocks noChangeAspect="1"/>
          </p:cNvPicPr>
          <p:nvPr/>
        </p:nvPicPr>
        <p:blipFill>
          <a:blip r:embed="rId4"/>
          <a:stretch>
            <a:fillRect/>
          </a:stretch>
        </p:blipFill>
        <p:spPr>
          <a:xfrm>
            <a:off x="472881" y="4878661"/>
            <a:ext cx="5287668" cy="935015"/>
          </a:xfrm>
          <a:prstGeom prst="rect">
            <a:avLst/>
          </a:prstGeom>
        </p:spPr>
      </p:pic>
      <p:sp>
        <p:nvSpPr>
          <p:cNvPr id="6" name="文本框 5">
            <a:extLst>
              <a:ext uri="{FF2B5EF4-FFF2-40B4-BE49-F238E27FC236}">
                <a16:creationId xmlns:a16="http://schemas.microsoft.com/office/drawing/2014/main" id="{4EADF9B7-5ACE-4FA1-AFEA-3A86F26ABC0A}"/>
              </a:ext>
            </a:extLst>
          </p:cNvPr>
          <p:cNvSpPr txBox="1"/>
          <p:nvPr/>
        </p:nvSpPr>
        <p:spPr>
          <a:xfrm>
            <a:off x="472880" y="1276933"/>
            <a:ext cx="5623119" cy="830997"/>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a:solidFill>
                  <a:srgbClr val="FF0000"/>
                </a:solidFill>
              </a:rPr>
              <a:t>对称能与压缩系数</a:t>
            </a:r>
            <a:r>
              <a:rPr lang="en-US" altLang="zh-CN" sz="2400" dirty="0">
                <a:solidFill>
                  <a:srgbClr val="FF0000"/>
                </a:solidFill>
              </a:rPr>
              <a:t>K0</a:t>
            </a:r>
            <a:r>
              <a:rPr lang="zh-CN" altLang="en-US" sz="2400" dirty="0">
                <a:solidFill>
                  <a:srgbClr val="FF0000"/>
                </a:solidFill>
              </a:rPr>
              <a:t>、有效质量</a:t>
            </a:r>
            <a:r>
              <a:rPr lang="en-US" altLang="zh-CN" sz="2400" dirty="0">
                <a:solidFill>
                  <a:srgbClr val="FF0000"/>
                </a:solidFill>
              </a:rPr>
              <a:t>m*</a:t>
            </a:r>
            <a:r>
              <a:rPr lang="zh-CN" altLang="en-US" sz="2400" dirty="0">
                <a:solidFill>
                  <a:srgbClr val="FF0000"/>
                </a:solidFill>
              </a:rPr>
              <a:t>、有效质量劈裂</a:t>
            </a:r>
            <a:r>
              <a:rPr lang="en-US" altLang="zh-CN" sz="2400" dirty="0">
                <a:solidFill>
                  <a:srgbClr val="FF0000"/>
                </a:solidFill>
              </a:rPr>
              <a:t>(</a:t>
            </a:r>
            <a:r>
              <a:rPr lang="en-US" altLang="zh-CN" sz="2400" dirty="0" err="1">
                <a:solidFill>
                  <a:srgbClr val="FF0000"/>
                </a:solidFill>
              </a:rPr>
              <a:t>mn</a:t>
            </a:r>
            <a:r>
              <a:rPr lang="en-US" altLang="zh-CN" sz="2400" dirty="0">
                <a:solidFill>
                  <a:srgbClr val="FF0000"/>
                </a:solidFill>
              </a:rPr>
              <a:t>*-</a:t>
            </a:r>
            <a:r>
              <a:rPr lang="en-US" altLang="zh-CN" sz="2400" dirty="0" err="1">
                <a:solidFill>
                  <a:srgbClr val="FF0000"/>
                </a:solidFill>
              </a:rPr>
              <a:t>mp</a:t>
            </a:r>
            <a:r>
              <a:rPr lang="en-US" altLang="zh-CN" sz="2400" dirty="0">
                <a:solidFill>
                  <a:srgbClr val="FF0000"/>
                </a:solidFill>
              </a:rPr>
              <a:t>*)</a:t>
            </a:r>
            <a:r>
              <a:rPr lang="zh-CN" altLang="en-US" sz="2400" dirty="0">
                <a:solidFill>
                  <a:srgbClr val="FF0000"/>
                </a:solidFill>
              </a:rPr>
              <a:t>等都有关系！</a:t>
            </a:r>
          </a:p>
        </p:txBody>
      </p:sp>
      <p:sp>
        <p:nvSpPr>
          <p:cNvPr id="7" name="文本框 6">
            <a:extLst>
              <a:ext uri="{FF2B5EF4-FFF2-40B4-BE49-F238E27FC236}">
                <a16:creationId xmlns:a16="http://schemas.microsoft.com/office/drawing/2014/main" id="{D093F200-E50F-49A0-A62C-9E8208B20156}"/>
              </a:ext>
            </a:extLst>
          </p:cNvPr>
          <p:cNvSpPr txBox="1"/>
          <p:nvPr/>
        </p:nvSpPr>
        <p:spPr>
          <a:xfrm>
            <a:off x="6243531" y="248209"/>
            <a:ext cx="5635004" cy="646331"/>
          </a:xfrm>
          <a:prstGeom prst="rect">
            <a:avLst/>
          </a:prstGeom>
          <a:noFill/>
        </p:spPr>
        <p:txBody>
          <a:bodyPr wrap="none" rtlCol="0">
            <a:spAutoFit/>
          </a:bodyPr>
          <a:lstStyle/>
          <a:p>
            <a:pPr algn="l"/>
            <a:r>
              <a:rPr lang="en-US" altLang="zh-CN" sz="1800" b="0" i="0" u="none" strike="noStrike" baseline="0" dirty="0">
                <a:latin typeface="LMRoman9-Regular-Identity-H"/>
              </a:rPr>
              <a:t>Y. Zhang, M. Liu, C. J. Xia, Z. Li, and S. K. Biswal, </a:t>
            </a:r>
            <a:r>
              <a:rPr lang="en-US" altLang="zh-CN" sz="1800" b="0" i="1" u="none" strike="noStrike" baseline="0" dirty="0">
                <a:latin typeface="LMRoman9-Italic-Identity-H"/>
              </a:rPr>
              <a:t>Phys. Rev. C</a:t>
            </a:r>
          </a:p>
          <a:p>
            <a:pPr algn="l"/>
            <a:r>
              <a:rPr lang="en-US" altLang="zh-CN" sz="1800" b="0" i="0" u="none" strike="noStrike" baseline="0" dirty="0">
                <a:latin typeface="LMRoman9-Regular-Identity-H"/>
              </a:rPr>
              <a:t>101(3), 034303 (2020)</a:t>
            </a:r>
            <a:endParaRPr lang="zh-CN" altLang="en-US" dirty="0"/>
          </a:p>
        </p:txBody>
      </p:sp>
    </p:spTree>
    <p:extLst>
      <p:ext uri="{BB962C8B-B14F-4D97-AF65-F5344CB8AC3E}">
        <p14:creationId xmlns:p14="http://schemas.microsoft.com/office/powerpoint/2010/main" val="3056813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4D74F9-6E1F-44EC-B4FB-72913807D313}"/>
              </a:ext>
            </a:extLst>
          </p:cNvPr>
          <p:cNvPicPr>
            <a:picLocks noChangeAspect="1"/>
          </p:cNvPicPr>
          <p:nvPr/>
        </p:nvPicPr>
        <p:blipFill>
          <a:blip r:embed="rId2"/>
          <a:stretch>
            <a:fillRect/>
          </a:stretch>
        </p:blipFill>
        <p:spPr>
          <a:xfrm>
            <a:off x="41305" y="2368031"/>
            <a:ext cx="5953571" cy="4259882"/>
          </a:xfrm>
          <a:prstGeom prst="rect">
            <a:avLst/>
          </a:prstGeom>
        </p:spPr>
      </p:pic>
      <p:pic>
        <p:nvPicPr>
          <p:cNvPr id="3" name="图片 2">
            <a:extLst>
              <a:ext uri="{FF2B5EF4-FFF2-40B4-BE49-F238E27FC236}">
                <a16:creationId xmlns:a16="http://schemas.microsoft.com/office/drawing/2014/main" id="{F99203B1-C8E7-42C0-BD6A-ABCA81D4212B}"/>
              </a:ext>
            </a:extLst>
          </p:cNvPr>
          <p:cNvPicPr>
            <a:picLocks noChangeAspect="1"/>
          </p:cNvPicPr>
          <p:nvPr/>
        </p:nvPicPr>
        <p:blipFill>
          <a:blip r:embed="rId3"/>
          <a:stretch>
            <a:fillRect/>
          </a:stretch>
        </p:blipFill>
        <p:spPr>
          <a:xfrm>
            <a:off x="266511" y="767255"/>
            <a:ext cx="5938345" cy="1448376"/>
          </a:xfrm>
          <a:prstGeom prst="rect">
            <a:avLst/>
          </a:prstGeom>
        </p:spPr>
      </p:pic>
      <p:pic>
        <p:nvPicPr>
          <p:cNvPr id="4" name="图片 3">
            <a:extLst>
              <a:ext uri="{FF2B5EF4-FFF2-40B4-BE49-F238E27FC236}">
                <a16:creationId xmlns:a16="http://schemas.microsoft.com/office/drawing/2014/main" id="{72E142B3-1677-4B0C-8D5A-53610FE7B056}"/>
              </a:ext>
            </a:extLst>
          </p:cNvPr>
          <p:cNvPicPr>
            <a:picLocks noChangeAspect="1"/>
          </p:cNvPicPr>
          <p:nvPr/>
        </p:nvPicPr>
        <p:blipFill>
          <a:blip r:embed="rId4"/>
          <a:stretch>
            <a:fillRect/>
          </a:stretch>
        </p:blipFill>
        <p:spPr>
          <a:xfrm>
            <a:off x="6096000" y="2368031"/>
            <a:ext cx="6054695" cy="3955082"/>
          </a:xfrm>
          <a:prstGeom prst="rect">
            <a:avLst/>
          </a:prstGeom>
        </p:spPr>
      </p:pic>
      <p:pic>
        <p:nvPicPr>
          <p:cNvPr id="5" name="图片 4">
            <a:extLst>
              <a:ext uri="{FF2B5EF4-FFF2-40B4-BE49-F238E27FC236}">
                <a16:creationId xmlns:a16="http://schemas.microsoft.com/office/drawing/2014/main" id="{542617B9-CE90-48FB-A02C-6FA6692E04D3}"/>
              </a:ext>
            </a:extLst>
          </p:cNvPr>
          <p:cNvPicPr>
            <a:picLocks noChangeAspect="1"/>
          </p:cNvPicPr>
          <p:nvPr/>
        </p:nvPicPr>
        <p:blipFill>
          <a:blip r:embed="rId5"/>
          <a:stretch>
            <a:fillRect/>
          </a:stretch>
        </p:blipFill>
        <p:spPr>
          <a:xfrm>
            <a:off x="8174017" y="150721"/>
            <a:ext cx="3335571" cy="1959647"/>
          </a:xfrm>
          <a:prstGeom prst="rect">
            <a:avLst/>
          </a:prstGeom>
        </p:spPr>
      </p:pic>
      <p:sp>
        <p:nvSpPr>
          <p:cNvPr id="6" name="文本框 5">
            <a:extLst>
              <a:ext uri="{FF2B5EF4-FFF2-40B4-BE49-F238E27FC236}">
                <a16:creationId xmlns:a16="http://schemas.microsoft.com/office/drawing/2014/main" id="{1245110C-2534-4A66-83C1-DC86955EE136}"/>
              </a:ext>
            </a:extLst>
          </p:cNvPr>
          <p:cNvSpPr txBox="1"/>
          <p:nvPr/>
        </p:nvSpPr>
        <p:spPr>
          <a:xfrm>
            <a:off x="142429" y="133391"/>
            <a:ext cx="6391493" cy="523220"/>
          </a:xfrm>
          <a:prstGeom prst="rect">
            <a:avLst/>
          </a:prstGeom>
          <a:noFill/>
        </p:spPr>
        <p:txBody>
          <a:bodyPr wrap="none" rtlCol="0">
            <a:spAutoFit/>
          </a:bodyPr>
          <a:lstStyle/>
          <a:p>
            <a:pPr marL="457200" indent="-457200">
              <a:buFont typeface="Arial" panose="020B0604020202020204" pitchFamily="34" charset="0"/>
              <a:buChar char="•"/>
            </a:pPr>
            <a:r>
              <a:rPr lang="zh-CN" altLang="en-US" sz="2800" dirty="0">
                <a:solidFill>
                  <a:srgbClr val="FF0000"/>
                </a:solidFill>
              </a:rPr>
              <a:t>同位旋灵敏观测量对于其他量的依赖</a:t>
            </a:r>
          </a:p>
        </p:txBody>
      </p:sp>
      <p:sp>
        <p:nvSpPr>
          <p:cNvPr id="7" name="文本框 6">
            <a:extLst>
              <a:ext uri="{FF2B5EF4-FFF2-40B4-BE49-F238E27FC236}">
                <a16:creationId xmlns:a16="http://schemas.microsoft.com/office/drawing/2014/main" id="{B3B90D29-DB14-4F74-AE1D-C3F2ED98DC08}"/>
              </a:ext>
            </a:extLst>
          </p:cNvPr>
          <p:cNvSpPr txBox="1"/>
          <p:nvPr/>
        </p:nvSpPr>
        <p:spPr>
          <a:xfrm>
            <a:off x="970237" y="2183365"/>
            <a:ext cx="3834704" cy="369332"/>
          </a:xfrm>
          <a:prstGeom prst="rect">
            <a:avLst/>
          </a:prstGeom>
          <a:noFill/>
        </p:spPr>
        <p:txBody>
          <a:bodyPr wrap="none" rtlCol="0">
            <a:spAutoFit/>
          </a:bodyPr>
          <a:lstStyle/>
          <a:p>
            <a:r>
              <a:rPr lang="en-US" altLang="zh-CN" dirty="0" err="1"/>
              <a:t>Y.X.Zhang</a:t>
            </a:r>
            <a:r>
              <a:rPr lang="en-US" altLang="zh-CN" dirty="0"/>
              <a:t>, et al., PLB 732, 186 (2014)</a:t>
            </a:r>
            <a:endParaRPr lang="zh-CN" altLang="en-US" dirty="0"/>
          </a:p>
        </p:txBody>
      </p:sp>
      <p:sp>
        <p:nvSpPr>
          <p:cNvPr id="8" name="文本框 7">
            <a:extLst>
              <a:ext uri="{FF2B5EF4-FFF2-40B4-BE49-F238E27FC236}">
                <a16:creationId xmlns:a16="http://schemas.microsoft.com/office/drawing/2014/main" id="{0246F9F0-BCD7-4D28-A4C9-4E728926ABFF}"/>
              </a:ext>
            </a:extLst>
          </p:cNvPr>
          <p:cNvSpPr txBox="1"/>
          <p:nvPr/>
        </p:nvSpPr>
        <p:spPr>
          <a:xfrm>
            <a:off x="6533922" y="2186568"/>
            <a:ext cx="3900427" cy="369332"/>
          </a:xfrm>
          <a:prstGeom prst="rect">
            <a:avLst/>
          </a:prstGeom>
          <a:noFill/>
        </p:spPr>
        <p:txBody>
          <a:bodyPr wrap="none" rtlCol="0">
            <a:spAutoFit/>
          </a:bodyPr>
          <a:lstStyle/>
          <a:p>
            <a:r>
              <a:rPr lang="en-US" altLang="zh-CN" dirty="0" err="1"/>
              <a:t>Y.X.Zhang</a:t>
            </a:r>
            <a:r>
              <a:rPr lang="en-US" altLang="zh-CN" dirty="0"/>
              <a:t>, et al., PLB749, 262 (2015)</a:t>
            </a:r>
            <a:endParaRPr lang="zh-CN" altLang="en-US" dirty="0"/>
          </a:p>
        </p:txBody>
      </p:sp>
    </p:spTree>
    <p:extLst>
      <p:ext uri="{BB962C8B-B14F-4D97-AF65-F5344CB8AC3E}">
        <p14:creationId xmlns:p14="http://schemas.microsoft.com/office/powerpoint/2010/main" val="4156368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A3FCAA-0BF4-40EA-9FF0-1C6D5706650A}"/>
              </a:ext>
            </a:extLst>
          </p:cNvPr>
          <p:cNvPicPr>
            <a:picLocks noChangeAspect="1"/>
          </p:cNvPicPr>
          <p:nvPr/>
        </p:nvPicPr>
        <p:blipFill>
          <a:blip r:embed="rId2"/>
          <a:stretch>
            <a:fillRect/>
          </a:stretch>
        </p:blipFill>
        <p:spPr>
          <a:xfrm>
            <a:off x="294290" y="1783833"/>
            <a:ext cx="5643668" cy="4074023"/>
          </a:xfrm>
          <a:prstGeom prst="rect">
            <a:avLst/>
          </a:prstGeom>
        </p:spPr>
      </p:pic>
      <p:pic>
        <p:nvPicPr>
          <p:cNvPr id="6" name="图片 5">
            <a:extLst>
              <a:ext uri="{FF2B5EF4-FFF2-40B4-BE49-F238E27FC236}">
                <a16:creationId xmlns:a16="http://schemas.microsoft.com/office/drawing/2014/main" id="{7B5886A9-3411-40D4-A9A8-E14DFB1D7A29}"/>
              </a:ext>
            </a:extLst>
          </p:cNvPr>
          <p:cNvPicPr>
            <a:picLocks noChangeAspect="1"/>
          </p:cNvPicPr>
          <p:nvPr/>
        </p:nvPicPr>
        <p:blipFill>
          <a:blip r:embed="rId3"/>
          <a:stretch>
            <a:fillRect/>
          </a:stretch>
        </p:blipFill>
        <p:spPr>
          <a:xfrm>
            <a:off x="7252208" y="-22288"/>
            <a:ext cx="4098965" cy="2238703"/>
          </a:xfrm>
          <a:prstGeom prst="rect">
            <a:avLst/>
          </a:prstGeom>
        </p:spPr>
      </p:pic>
      <p:pic>
        <p:nvPicPr>
          <p:cNvPr id="7" name="图片 6">
            <a:extLst>
              <a:ext uri="{FF2B5EF4-FFF2-40B4-BE49-F238E27FC236}">
                <a16:creationId xmlns:a16="http://schemas.microsoft.com/office/drawing/2014/main" id="{5D2A2488-D2D9-41CA-AF24-19C17C8D9887}"/>
              </a:ext>
            </a:extLst>
          </p:cNvPr>
          <p:cNvPicPr>
            <a:picLocks noChangeAspect="1"/>
          </p:cNvPicPr>
          <p:nvPr/>
        </p:nvPicPr>
        <p:blipFill>
          <a:blip r:embed="rId4"/>
          <a:stretch>
            <a:fillRect/>
          </a:stretch>
        </p:blipFill>
        <p:spPr>
          <a:xfrm>
            <a:off x="7459548" y="2238702"/>
            <a:ext cx="3819646" cy="2154621"/>
          </a:xfrm>
          <a:prstGeom prst="rect">
            <a:avLst/>
          </a:prstGeom>
        </p:spPr>
      </p:pic>
      <p:pic>
        <p:nvPicPr>
          <p:cNvPr id="8" name="图片 7">
            <a:extLst>
              <a:ext uri="{FF2B5EF4-FFF2-40B4-BE49-F238E27FC236}">
                <a16:creationId xmlns:a16="http://schemas.microsoft.com/office/drawing/2014/main" id="{F64CBFE9-286C-4B6B-A881-F6DBFD8D6A36}"/>
              </a:ext>
            </a:extLst>
          </p:cNvPr>
          <p:cNvPicPr>
            <a:picLocks noChangeAspect="1"/>
          </p:cNvPicPr>
          <p:nvPr/>
        </p:nvPicPr>
        <p:blipFill>
          <a:blip r:embed="rId5"/>
          <a:stretch>
            <a:fillRect/>
          </a:stretch>
        </p:blipFill>
        <p:spPr>
          <a:xfrm>
            <a:off x="7459548" y="4619298"/>
            <a:ext cx="3963603" cy="2238702"/>
          </a:xfrm>
          <a:prstGeom prst="rect">
            <a:avLst/>
          </a:prstGeom>
        </p:spPr>
      </p:pic>
      <p:sp>
        <p:nvSpPr>
          <p:cNvPr id="2" name="文本框 1">
            <a:extLst>
              <a:ext uri="{FF2B5EF4-FFF2-40B4-BE49-F238E27FC236}">
                <a16:creationId xmlns:a16="http://schemas.microsoft.com/office/drawing/2014/main" id="{321743CF-A88E-4094-A47C-2481AFE26297}"/>
              </a:ext>
            </a:extLst>
          </p:cNvPr>
          <p:cNvSpPr txBox="1"/>
          <p:nvPr/>
        </p:nvSpPr>
        <p:spPr>
          <a:xfrm>
            <a:off x="0" y="243255"/>
            <a:ext cx="7917552"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dirty="0">
                <a:solidFill>
                  <a:srgbClr val="FF0000"/>
                </a:solidFill>
              </a:rPr>
              <a:t>多维参数空间，利用原子核到中子星的数据所给的约束</a:t>
            </a:r>
          </a:p>
        </p:txBody>
      </p:sp>
      <p:sp>
        <p:nvSpPr>
          <p:cNvPr id="3" name="文本框 2">
            <a:extLst>
              <a:ext uri="{FF2B5EF4-FFF2-40B4-BE49-F238E27FC236}">
                <a16:creationId xmlns:a16="http://schemas.microsoft.com/office/drawing/2014/main" id="{5AA655FE-5B65-4BCF-89ED-A89E052775E5}"/>
              </a:ext>
            </a:extLst>
          </p:cNvPr>
          <p:cNvSpPr txBox="1"/>
          <p:nvPr/>
        </p:nvSpPr>
        <p:spPr>
          <a:xfrm>
            <a:off x="840827" y="1137502"/>
            <a:ext cx="5635004" cy="646331"/>
          </a:xfrm>
          <a:prstGeom prst="rect">
            <a:avLst/>
          </a:prstGeom>
          <a:noFill/>
        </p:spPr>
        <p:txBody>
          <a:bodyPr wrap="none" rtlCol="0">
            <a:spAutoFit/>
          </a:bodyPr>
          <a:lstStyle/>
          <a:p>
            <a:pPr algn="l"/>
            <a:r>
              <a:rPr lang="en-US" altLang="zh-CN" sz="1800" b="0" i="0" u="none" strike="noStrike" baseline="0" dirty="0">
                <a:latin typeface="LMRoman9-Regular-Identity-H"/>
              </a:rPr>
              <a:t>Y. Zhang, M. Liu, C. J. Xia, Z. Li, and S. K. Biswal, </a:t>
            </a:r>
            <a:r>
              <a:rPr lang="en-US" altLang="zh-CN" sz="1800" b="0" i="1" u="none" strike="noStrike" baseline="0" dirty="0">
                <a:latin typeface="LMRoman9-Italic-Identity-H"/>
              </a:rPr>
              <a:t>Phys. Rev. C</a:t>
            </a:r>
          </a:p>
          <a:p>
            <a:pPr algn="l"/>
            <a:r>
              <a:rPr lang="en-US" altLang="zh-CN" sz="1800" b="0" i="0" u="none" strike="noStrike" baseline="0" dirty="0">
                <a:latin typeface="LMRoman9-Regular-Identity-H"/>
              </a:rPr>
              <a:t>101(3), 034303 (2020)</a:t>
            </a:r>
            <a:endParaRPr lang="zh-CN" altLang="en-US" dirty="0"/>
          </a:p>
        </p:txBody>
      </p:sp>
    </p:spTree>
    <p:extLst>
      <p:ext uri="{BB962C8B-B14F-4D97-AF65-F5344CB8AC3E}">
        <p14:creationId xmlns:p14="http://schemas.microsoft.com/office/powerpoint/2010/main" val="828768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5665AB-E2D1-4461-8FA3-37531DD643CD}"/>
              </a:ext>
            </a:extLst>
          </p:cNvPr>
          <p:cNvSpPr txBox="1"/>
          <p:nvPr/>
        </p:nvSpPr>
        <p:spPr>
          <a:xfrm>
            <a:off x="3569613" y="2579570"/>
            <a:ext cx="5827236" cy="707886"/>
          </a:xfrm>
          <a:prstGeom prst="rect">
            <a:avLst/>
          </a:prstGeom>
          <a:noFill/>
        </p:spPr>
        <p:txBody>
          <a:bodyPr wrap="none" rtlCol="0">
            <a:spAutoFit/>
          </a:bodyPr>
          <a:lstStyle/>
          <a:p>
            <a:r>
              <a:rPr lang="zh-CN" altLang="en-US" sz="4000" dirty="0"/>
              <a:t>一、输运理论与输运模型</a:t>
            </a:r>
          </a:p>
        </p:txBody>
      </p:sp>
    </p:spTree>
    <p:extLst>
      <p:ext uri="{BB962C8B-B14F-4D97-AF65-F5344CB8AC3E}">
        <p14:creationId xmlns:p14="http://schemas.microsoft.com/office/powerpoint/2010/main" val="222179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4A3B42C-0082-4600-ABFD-5D03B166D183}"/>
              </a:ext>
            </a:extLst>
          </p:cNvPr>
          <p:cNvPicPr>
            <a:picLocks noChangeAspect="1"/>
          </p:cNvPicPr>
          <p:nvPr/>
        </p:nvPicPr>
        <p:blipFill>
          <a:blip r:embed="rId2"/>
          <a:stretch>
            <a:fillRect/>
          </a:stretch>
        </p:blipFill>
        <p:spPr>
          <a:xfrm>
            <a:off x="130028" y="1258441"/>
            <a:ext cx="6396774" cy="4407532"/>
          </a:xfrm>
          <a:prstGeom prst="rect">
            <a:avLst/>
          </a:prstGeom>
        </p:spPr>
      </p:pic>
      <p:pic>
        <p:nvPicPr>
          <p:cNvPr id="3" name="图片 2">
            <a:extLst>
              <a:ext uri="{FF2B5EF4-FFF2-40B4-BE49-F238E27FC236}">
                <a16:creationId xmlns:a16="http://schemas.microsoft.com/office/drawing/2014/main" id="{747BBC94-E70D-4E9A-8CBC-9D0ACDA65983}"/>
              </a:ext>
            </a:extLst>
          </p:cNvPr>
          <p:cNvPicPr>
            <a:picLocks noChangeAspect="1"/>
          </p:cNvPicPr>
          <p:nvPr/>
        </p:nvPicPr>
        <p:blipFill>
          <a:blip r:embed="rId3"/>
          <a:stretch>
            <a:fillRect/>
          </a:stretch>
        </p:blipFill>
        <p:spPr>
          <a:xfrm>
            <a:off x="6526802" y="1376693"/>
            <a:ext cx="4942713" cy="4556562"/>
          </a:xfrm>
          <a:prstGeom prst="rect">
            <a:avLst/>
          </a:prstGeom>
        </p:spPr>
      </p:pic>
      <p:sp>
        <p:nvSpPr>
          <p:cNvPr id="6" name="文本框 5">
            <a:extLst>
              <a:ext uri="{FF2B5EF4-FFF2-40B4-BE49-F238E27FC236}">
                <a16:creationId xmlns:a16="http://schemas.microsoft.com/office/drawing/2014/main" id="{D15E021D-9AC2-4E27-B343-8C8A3588A419}"/>
              </a:ext>
            </a:extLst>
          </p:cNvPr>
          <p:cNvSpPr txBox="1"/>
          <p:nvPr/>
        </p:nvSpPr>
        <p:spPr>
          <a:xfrm>
            <a:off x="351183" y="1192027"/>
            <a:ext cx="5189259" cy="369332"/>
          </a:xfrm>
          <a:prstGeom prst="rect">
            <a:avLst/>
          </a:prstGeom>
          <a:noFill/>
        </p:spPr>
        <p:txBody>
          <a:bodyPr wrap="square">
            <a:spAutoFit/>
          </a:bodyPr>
          <a:lstStyle/>
          <a:p>
            <a:r>
              <a:rPr lang="en-US" altLang="zh-CN" dirty="0"/>
              <a:t>P. Russotto, et al., Phys. Rev. C 94(3), 034608 (2016)</a:t>
            </a:r>
            <a:endParaRPr lang="zh-CN" altLang="en-US"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D2674F39-744E-4687-8A6F-A39AA0CFE758}"/>
                  </a:ext>
                </a:extLst>
              </p:cNvPr>
              <p:cNvSpPr txBox="1"/>
              <p:nvPr/>
            </p:nvSpPr>
            <p:spPr>
              <a:xfrm>
                <a:off x="3420504" y="5781796"/>
                <a:ext cx="4674678" cy="523220"/>
              </a:xfrm>
              <a:prstGeom prst="rect">
                <a:avLst/>
              </a:prstGeom>
              <a:noFill/>
            </p:spPr>
            <p:txBody>
              <a:bodyPr wrap="none" rtlCol="0">
                <a:spAutoFit/>
              </a:bodyPr>
              <a:lstStyle/>
              <a:p>
                <a:r>
                  <a:rPr lang="zh-CN" altLang="en-US" sz="2800" dirty="0"/>
                  <a:t>对称能斜率</a:t>
                </a:r>
                <a14:m>
                  <m:oMath xmlns:m="http://schemas.openxmlformats.org/officeDocument/2006/math">
                    <m:r>
                      <m:rPr>
                        <m:sty m:val="p"/>
                      </m:rPr>
                      <a:rPr lang="en-US" altLang="zh-CN" sz="2800" i="1" dirty="0">
                        <a:latin typeface="Cambria Math" panose="02040503050406030204" pitchFamily="18" charset="0"/>
                      </a:rPr>
                      <m:t>L</m:t>
                    </m:r>
                    <m:r>
                      <a:rPr lang="en-US" altLang="zh-CN" sz="2800" b="0" i="0" dirty="0" smtClean="0">
                        <a:latin typeface="Cambria Math" panose="02040503050406030204" pitchFamily="18" charset="0"/>
                      </a:rPr>
                      <m:t>=72</m:t>
                    </m:r>
                    <m:r>
                      <a:rPr lang="en-US" altLang="zh-CN" sz="2800" b="0" i="1" dirty="0" smtClean="0">
                        <a:latin typeface="Cambria Math" panose="02040503050406030204" pitchFamily="18" charset="0"/>
                      </a:rPr>
                      <m:t>±13</m:t>
                    </m:r>
                  </m:oMath>
                </a14:m>
                <a:r>
                  <a:rPr lang="zh-CN" altLang="en-US" sz="2800" dirty="0"/>
                  <a:t> </a:t>
                </a:r>
                <a:r>
                  <a:rPr lang="en-US" altLang="zh-CN" sz="2800" dirty="0"/>
                  <a:t>MeV</a:t>
                </a:r>
                <a:endParaRPr lang="zh-CN" altLang="en-US" sz="2800" dirty="0"/>
              </a:p>
            </p:txBody>
          </p:sp>
        </mc:Choice>
        <mc:Fallback xmlns="">
          <p:sp>
            <p:nvSpPr>
              <p:cNvPr id="7" name="文本框 6">
                <a:extLst>
                  <a:ext uri="{FF2B5EF4-FFF2-40B4-BE49-F238E27FC236}">
                    <a16:creationId xmlns:a16="http://schemas.microsoft.com/office/drawing/2014/main" id="{D2674F39-744E-4687-8A6F-A39AA0CFE758}"/>
                  </a:ext>
                </a:extLst>
              </p:cNvPr>
              <p:cNvSpPr txBox="1">
                <a:spLocks noRot="1" noChangeAspect="1" noMove="1" noResize="1" noEditPoints="1" noAdjustHandles="1" noChangeArrowheads="1" noChangeShapeType="1" noTextEdit="1"/>
              </p:cNvSpPr>
              <p:nvPr/>
            </p:nvSpPr>
            <p:spPr>
              <a:xfrm>
                <a:off x="3420504" y="5781796"/>
                <a:ext cx="4674678" cy="523220"/>
              </a:xfrm>
              <a:prstGeom prst="rect">
                <a:avLst/>
              </a:prstGeom>
              <a:blipFill>
                <a:blip r:embed="rId4"/>
                <a:stretch>
                  <a:fillRect l="-2608" t="-11628" r="-913" b="-32558"/>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A09525C1-E210-4960-BF25-3E9B670DACAC}"/>
              </a:ext>
            </a:extLst>
          </p:cNvPr>
          <p:cNvSpPr/>
          <p:nvPr/>
        </p:nvSpPr>
        <p:spPr>
          <a:xfrm>
            <a:off x="215035" y="206844"/>
            <a:ext cx="5041765" cy="523220"/>
          </a:xfrm>
          <a:prstGeom prst="rect">
            <a:avLst/>
          </a:prstGeom>
        </p:spPr>
        <p:txBody>
          <a:bodyPr wrap="none">
            <a:spAutoFit/>
          </a:bodyPr>
          <a:lstStyle/>
          <a:p>
            <a:r>
              <a:rPr lang="en-US" altLang="zh-CN" sz="2800" dirty="0">
                <a:solidFill>
                  <a:srgbClr val="FF0000"/>
                </a:solidFill>
              </a:rPr>
              <a:t>3</a:t>
            </a:r>
            <a:r>
              <a:rPr lang="zh-CN" altLang="en-US" sz="2800" dirty="0">
                <a:solidFill>
                  <a:srgbClr val="FF0000"/>
                </a:solidFill>
              </a:rPr>
              <a:t>）高密区对称能的探针和约束</a:t>
            </a:r>
          </a:p>
        </p:txBody>
      </p:sp>
    </p:spTree>
    <p:extLst>
      <p:ext uri="{BB962C8B-B14F-4D97-AF65-F5344CB8AC3E}">
        <p14:creationId xmlns:p14="http://schemas.microsoft.com/office/powerpoint/2010/main" val="408109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829CACD-E94C-4DF8-ADC7-FCD07AE2A990}"/>
              </a:ext>
            </a:extLst>
          </p:cNvPr>
          <p:cNvPicPr>
            <a:picLocks noChangeAspect="1"/>
          </p:cNvPicPr>
          <p:nvPr/>
        </p:nvPicPr>
        <p:blipFill>
          <a:blip r:embed="rId2"/>
          <a:stretch>
            <a:fillRect/>
          </a:stretch>
        </p:blipFill>
        <p:spPr>
          <a:xfrm>
            <a:off x="5433848" y="1640680"/>
            <a:ext cx="6080514" cy="4112140"/>
          </a:xfrm>
          <a:prstGeom prst="rect">
            <a:avLst/>
          </a:prstGeom>
        </p:spPr>
      </p:pic>
      <p:pic>
        <p:nvPicPr>
          <p:cNvPr id="6" name="图片 5">
            <a:extLst>
              <a:ext uri="{FF2B5EF4-FFF2-40B4-BE49-F238E27FC236}">
                <a16:creationId xmlns:a16="http://schemas.microsoft.com/office/drawing/2014/main" id="{A1591345-B03A-48FA-BE1F-400275B5FBA6}"/>
              </a:ext>
            </a:extLst>
          </p:cNvPr>
          <p:cNvPicPr>
            <a:picLocks noChangeAspect="1"/>
          </p:cNvPicPr>
          <p:nvPr/>
        </p:nvPicPr>
        <p:blipFill>
          <a:blip r:embed="rId3"/>
          <a:stretch>
            <a:fillRect/>
          </a:stretch>
        </p:blipFill>
        <p:spPr>
          <a:xfrm>
            <a:off x="275513" y="1510239"/>
            <a:ext cx="4825403" cy="4373022"/>
          </a:xfrm>
          <a:prstGeom prst="rect">
            <a:avLst/>
          </a:prstGeom>
        </p:spPr>
      </p:pic>
      <p:sp>
        <p:nvSpPr>
          <p:cNvPr id="8" name="文本框 7">
            <a:extLst>
              <a:ext uri="{FF2B5EF4-FFF2-40B4-BE49-F238E27FC236}">
                <a16:creationId xmlns:a16="http://schemas.microsoft.com/office/drawing/2014/main" id="{2547DD52-6DB7-4043-8082-BA620E4D5C73}"/>
              </a:ext>
            </a:extLst>
          </p:cNvPr>
          <p:cNvSpPr txBox="1"/>
          <p:nvPr/>
        </p:nvSpPr>
        <p:spPr>
          <a:xfrm>
            <a:off x="949329" y="1055099"/>
            <a:ext cx="4151587" cy="461665"/>
          </a:xfrm>
          <a:prstGeom prst="rect">
            <a:avLst/>
          </a:prstGeom>
          <a:noFill/>
        </p:spPr>
        <p:txBody>
          <a:bodyPr wrap="square">
            <a:spAutoFit/>
          </a:bodyPr>
          <a:lstStyle/>
          <a:p>
            <a:r>
              <a:rPr lang="it-IT" altLang="zh-CN" sz="2400" dirty="0"/>
              <a:t>B. A. Li, PRL 88, 192701 (2002)</a:t>
            </a:r>
            <a:endParaRPr lang="zh-CN" altLang="en-US" sz="2400" dirty="0"/>
          </a:p>
        </p:txBody>
      </p:sp>
      <p:sp>
        <p:nvSpPr>
          <p:cNvPr id="5" name="文本框 4">
            <a:extLst>
              <a:ext uri="{FF2B5EF4-FFF2-40B4-BE49-F238E27FC236}">
                <a16:creationId xmlns:a16="http://schemas.microsoft.com/office/drawing/2014/main" id="{969A6219-0DC2-49AC-9659-F887B6B98878}"/>
              </a:ext>
            </a:extLst>
          </p:cNvPr>
          <p:cNvSpPr txBox="1"/>
          <p:nvPr/>
        </p:nvSpPr>
        <p:spPr>
          <a:xfrm>
            <a:off x="5938346" y="1147432"/>
            <a:ext cx="6253654" cy="369332"/>
          </a:xfrm>
          <a:prstGeom prst="rect">
            <a:avLst/>
          </a:prstGeom>
          <a:noFill/>
        </p:spPr>
        <p:txBody>
          <a:bodyPr wrap="square" rtlCol="0">
            <a:spAutoFit/>
          </a:bodyPr>
          <a:lstStyle/>
          <a:p>
            <a:r>
              <a:rPr lang="en-US" altLang="zh-CN" dirty="0"/>
              <a:t>Q. F. Li, Z. X. Li, et al., Phys. </a:t>
            </a:r>
            <a:r>
              <a:rPr lang="en-US" altLang="zh-CN" dirty="0" err="1"/>
              <a:t>Rev.C</a:t>
            </a:r>
            <a:r>
              <a:rPr lang="en-US" altLang="zh-CN" dirty="0"/>
              <a:t> 72(3), 034613 (2005)</a:t>
            </a:r>
            <a:endParaRPr lang="zh-CN" altLang="en-US" dirty="0"/>
          </a:p>
        </p:txBody>
      </p:sp>
      <p:sp>
        <p:nvSpPr>
          <p:cNvPr id="9" name="文本框 8">
            <a:extLst>
              <a:ext uri="{FF2B5EF4-FFF2-40B4-BE49-F238E27FC236}">
                <a16:creationId xmlns:a16="http://schemas.microsoft.com/office/drawing/2014/main" id="{C5842D83-7993-4E11-B3E2-46D7EDF83955}"/>
              </a:ext>
            </a:extLst>
          </p:cNvPr>
          <p:cNvSpPr txBox="1"/>
          <p:nvPr/>
        </p:nvSpPr>
        <p:spPr>
          <a:xfrm>
            <a:off x="102101" y="206844"/>
            <a:ext cx="2116285" cy="584775"/>
          </a:xfrm>
          <a:prstGeom prst="rect">
            <a:avLst/>
          </a:prstGeom>
          <a:noFill/>
        </p:spPr>
        <p:txBody>
          <a:bodyPr wrap="none" rtlCol="0">
            <a:spAutoFit/>
          </a:bodyPr>
          <a:lstStyle/>
          <a:p>
            <a:r>
              <a:rPr lang="en-US" altLang="zh-CN" sz="3200" dirty="0">
                <a:solidFill>
                  <a:srgbClr val="7030A0"/>
                </a:solidFill>
              </a:rPr>
              <a:t>pi-/pi+</a:t>
            </a:r>
            <a:r>
              <a:rPr lang="zh-CN" altLang="en-US" sz="3200" dirty="0">
                <a:solidFill>
                  <a:srgbClr val="7030A0"/>
                </a:solidFill>
              </a:rPr>
              <a:t>之比</a:t>
            </a:r>
          </a:p>
        </p:txBody>
      </p:sp>
    </p:spTree>
    <p:extLst>
      <p:ext uri="{BB962C8B-B14F-4D97-AF65-F5344CB8AC3E}">
        <p14:creationId xmlns:p14="http://schemas.microsoft.com/office/powerpoint/2010/main" val="2623328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81667C-710E-4280-B7AA-11EC74F76EC6}"/>
              </a:ext>
            </a:extLst>
          </p:cNvPr>
          <p:cNvPicPr>
            <a:picLocks noChangeAspect="1"/>
          </p:cNvPicPr>
          <p:nvPr/>
        </p:nvPicPr>
        <p:blipFill rotWithShape="1">
          <a:blip r:embed="rId2"/>
          <a:srcRect b="11100"/>
          <a:stretch/>
        </p:blipFill>
        <p:spPr>
          <a:xfrm>
            <a:off x="769248" y="555678"/>
            <a:ext cx="3730979" cy="2854204"/>
          </a:xfrm>
          <a:prstGeom prst="rect">
            <a:avLst/>
          </a:prstGeom>
        </p:spPr>
      </p:pic>
      <p:pic>
        <p:nvPicPr>
          <p:cNvPr id="3" name="图片 2">
            <a:extLst>
              <a:ext uri="{FF2B5EF4-FFF2-40B4-BE49-F238E27FC236}">
                <a16:creationId xmlns:a16="http://schemas.microsoft.com/office/drawing/2014/main" id="{6D24530C-37D3-4BF0-BBF4-F39DBC984306}"/>
              </a:ext>
            </a:extLst>
          </p:cNvPr>
          <p:cNvPicPr>
            <a:picLocks noChangeAspect="1"/>
          </p:cNvPicPr>
          <p:nvPr/>
        </p:nvPicPr>
        <p:blipFill>
          <a:blip r:embed="rId3"/>
          <a:stretch>
            <a:fillRect/>
          </a:stretch>
        </p:blipFill>
        <p:spPr>
          <a:xfrm>
            <a:off x="937415" y="3575273"/>
            <a:ext cx="3320140" cy="2919434"/>
          </a:xfrm>
          <a:prstGeom prst="rect">
            <a:avLst/>
          </a:prstGeom>
        </p:spPr>
      </p:pic>
      <p:sp>
        <p:nvSpPr>
          <p:cNvPr id="4" name="文本框 3">
            <a:extLst>
              <a:ext uri="{FF2B5EF4-FFF2-40B4-BE49-F238E27FC236}">
                <a16:creationId xmlns:a16="http://schemas.microsoft.com/office/drawing/2014/main" id="{A289CD5D-8CAC-4946-BB92-6DB971EBD83E}"/>
              </a:ext>
            </a:extLst>
          </p:cNvPr>
          <p:cNvSpPr txBox="1"/>
          <p:nvPr/>
        </p:nvSpPr>
        <p:spPr>
          <a:xfrm>
            <a:off x="817809" y="6203035"/>
            <a:ext cx="3682418" cy="369332"/>
          </a:xfrm>
          <a:prstGeom prst="rect">
            <a:avLst/>
          </a:prstGeom>
          <a:noFill/>
        </p:spPr>
        <p:txBody>
          <a:bodyPr wrap="none" rtlCol="0">
            <a:spAutoFit/>
          </a:bodyPr>
          <a:lstStyle/>
          <a:p>
            <a:r>
              <a:rPr lang="en-US" altLang="zh-CN" dirty="0"/>
              <a:t>Zhao-</a:t>
            </a:r>
            <a:r>
              <a:rPr lang="en-US" altLang="zh-CN" dirty="0" err="1"/>
              <a:t>qing</a:t>
            </a:r>
            <a:r>
              <a:rPr lang="en-US" altLang="zh-CN" dirty="0"/>
              <a:t> Feng, PLB683,140(2010)</a:t>
            </a:r>
            <a:endParaRPr lang="zh-CN" altLang="en-US" dirty="0"/>
          </a:p>
        </p:txBody>
      </p:sp>
      <p:sp>
        <p:nvSpPr>
          <p:cNvPr id="5" name="文本框 4">
            <a:extLst>
              <a:ext uri="{FF2B5EF4-FFF2-40B4-BE49-F238E27FC236}">
                <a16:creationId xmlns:a16="http://schemas.microsoft.com/office/drawing/2014/main" id="{12C15C7C-1E88-4AF9-A3C8-041DEC07129E}"/>
              </a:ext>
            </a:extLst>
          </p:cNvPr>
          <p:cNvSpPr txBox="1"/>
          <p:nvPr/>
        </p:nvSpPr>
        <p:spPr>
          <a:xfrm>
            <a:off x="646057" y="3103238"/>
            <a:ext cx="3320140" cy="369332"/>
          </a:xfrm>
          <a:prstGeom prst="rect">
            <a:avLst/>
          </a:prstGeom>
          <a:noFill/>
        </p:spPr>
        <p:txBody>
          <a:bodyPr wrap="none" rtlCol="0">
            <a:spAutoFit/>
          </a:bodyPr>
          <a:lstStyle/>
          <a:p>
            <a:r>
              <a:rPr lang="en-US" altLang="zh-CN" dirty="0"/>
              <a:t>Z.G.Xiao, PRL102, 062502(2009)</a:t>
            </a:r>
            <a:endParaRPr lang="zh-CN" altLang="en-US" dirty="0"/>
          </a:p>
        </p:txBody>
      </p:sp>
      <p:pic>
        <p:nvPicPr>
          <p:cNvPr id="8" name="图片 7">
            <a:extLst>
              <a:ext uri="{FF2B5EF4-FFF2-40B4-BE49-F238E27FC236}">
                <a16:creationId xmlns:a16="http://schemas.microsoft.com/office/drawing/2014/main" id="{7578E2DF-96C8-4A07-BB9E-37C7937D9262}"/>
              </a:ext>
            </a:extLst>
          </p:cNvPr>
          <p:cNvPicPr>
            <a:picLocks noChangeAspect="1"/>
          </p:cNvPicPr>
          <p:nvPr/>
        </p:nvPicPr>
        <p:blipFill>
          <a:blip r:embed="rId4"/>
          <a:stretch>
            <a:fillRect/>
          </a:stretch>
        </p:blipFill>
        <p:spPr>
          <a:xfrm>
            <a:off x="4941041" y="668234"/>
            <a:ext cx="5457928" cy="5534801"/>
          </a:xfrm>
          <a:prstGeom prst="rect">
            <a:avLst/>
          </a:prstGeom>
        </p:spPr>
      </p:pic>
      <p:sp>
        <p:nvSpPr>
          <p:cNvPr id="9" name="文本框 8">
            <a:extLst>
              <a:ext uri="{FF2B5EF4-FFF2-40B4-BE49-F238E27FC236}">
                <a16:creationId xmlns:a16="http://schemas.microsoft.com/office/drawing/2014/main" id="{BD12E8F1-D56D-4F25-A5E3-499977BCACB8}"/>
              </a:ext>
            </a:extLst>
          </p:cNvPr>
          <p:cNvSpPr txBox="1"/>
          <p:nvPr/>
        </p:nvSpPr>
        <p:spPr>
          <a:xfrm>
            <a:off x="5819503" y="150038"/>
            <a:ext cx="5603249" cy="646331"/>
          </a:xfrm>
          <a:prstGeom prst="rect">
            <a:avLst/>
          </a:prstGeom>
          <a:noFill/>
        </p:spPr>
        <p:txBody>
          <a:bodyPr wrap="square" rtlCol="0">
            <a:spAutoFit/>
          </a:bodyPr>
          <a:lstStyle/>
          <a:p>
            <a:r>
              <a:rPr lang="en-US" altLang="zh-CN" dirty="0"/>
              <a:t>W.M. Guo, GC Yong, YJ Wang, QF Li, HF Zhang, W </a:t>
            </a:r>
            <a:r>
              <a:rPr lang="en-US" altLang="zh-CN" dirty="0" err="1"/>
              <a:t>Zuo</a:t>
            </a:r>
            <a:r>
              <a:rPr lang="en-US" altLang="zh-CN" dirty="0"/>
              <a:t>, PLB738, 397(2014).   </a:t>
            </a:r>
            <a:endParaRPr lang="zh-CN" altLang="en-US" dirty="0"/>
          </a:p>
        </p:txBody>
      </p:sp>
      <p:sp>
        <p:nvSpPr>
          <p:cNvPr id="10" name="文本框 9">
            <a:extLst>
              <a:ext uri="{FF2B5EF4-FFF2-40B4-BE49-F238E27FC236}">
                <a16:creationId xmlns:a16="http://schemas.microsoft.com/office/drawing/2014/main" id="{AEB941A0-FCD5-4D8A-A72F-301EC197FFD5}"/>
              </a:ext>
            </a:extLst>
          </p:cNvPr>
          <p:cNvSpPr txBox="1"/>
          <p:nvPr/>
        </p:nvSpPr>
        <p:spPr>
          <a:xfrm>
            <a:off x="10107611" y="3085617"/>
            <a:ext cx="1574470" cy="369332"/>
          </a:xfrm>
          <a:prstGeom prst="rect">
            <a:avLst/>
          </a:prstGeom>
          <a:noFill/>
        </p:spPr>
        <p:txBody>
          <a:bodyPr wrap="none" rtlCol="0">
            <a:spAutoFit/>
          </a:bodyPr>
          <a:lstStyle/>
          <a:p>
            <a:r>
              <a:rPr lang="en-US" altLang="zh-CN" dirty="0">
                <a:solidFill>
                  <a:srgbClr val="0000FF"/>
                </a:solidFill>
              </a:rPr>
              <a:t>Russotto, flow</a:t>
            </a:r>
            <a:endParaRPr lang="zh-CN" altLang="en-US" dirty="0">
              <a:solidFill>
                <a:srgbClr val="0000FF"/>
              </a:solidFill>
            </a:endParaRPr>
          </a:p>
        </p:txBody>
      </p:sp>
      <p:sp>
        <p:nvSpPr>
          <p:cNvPr id="11" name="文本框 10">
            <a:extLst>
              <a:ext uri="{FF2B5EF4-FFF2-40B4-BE49-F238E27FC236}">
                <a16:creationId xmlns:a16="http://schemas.microsoft.com/office/drawing/2014/main" id="{B72D30CE-0560-4EB0-A75A-7FE6B3084BFA}"/>
              </a:ext>
            </a:extLst>
          </p:cNvPr>
          <p:cNvSpPr txBox="1"/>
          <p:nvPr/>
        </p:nvSpPr>
        <p:spPr>
          <a:xfrm>
            <a:off x="6057905" y="5863687"/>
            <a:ext cx="3983783" cy="461665"/>
          </a:xfrm>
          <a:prstGeom prst="rect">
            <a:avLst/>
          </a:prstGeom>
          <a:noFill/>
        </p:spPr>
        <p:txBody>
          <a:bodyPr wrap="none" rtlCol="0">
            <a:spAutoFit/>
          </a:bodyPr>
          <a:lstStyle/>
          <a:p>
            <a:r>
              <a:rPr lang="zh-CN" altLang="en-US" sz="2400" dirty="0"/>
              <a:t>模型依赖</a:t>
            </a:r>
            <a:r>
              <a:rPr lang="en-US" altLang="zh-CN" sz="2400" dirty="0"/>
              <a:t>model dependence</a:t>
            </a:r>
            <a:endParaRPr lang="zh-CN" altLang="en-US" sz="2400" dirty="0"/>
          </a:p>
        </p:txBody>
      </p:sp>
      <p:sp>
        <p:nvSpPr>
          <p:cNvPr id="13" name="文本框 12">
            <a:extLst>
              <a:ext uri="{FF2B5EF4-FFF2-40B4-BE49-F238E27FC236}">
                <a16:creationId xmlns:a16="http://schemas.microsoft.com/office/drawing/2014/main" id="{E3A03E8F-52FE-4E4D-B30C-AF7DA5E79FE2}"/>
              </a:ext>
            </a:extLst>
          </p:cNvPr>
          <p:cNvSpPr txBox="1"/>
          <p:nvPr/>
        </p:nvSpPr>
        <p:spPr>
          <a:xfrm>
            <a:off x="283779" y="133550"/>
            <a:ext cx="3682418" cy="523220"/>
          </a:xfrm>
          <a:prstGeom prst="rect">
            <a:avLst/>
          </a:prstGeom>
          <a:noFill/>
        </p:spPr>
        <p:txBody>
          <a:bodyPr wrap="square">
            <a:spAutoFit/>
          </a:bodyPr>
          <a:lstStyle/>
          <a:p>
            <a:r>
              <a:rPr lang="en-US" altLang="zh-CN" sz="2800" dirty="0"/>
              <a:t>Pion</a:t>
            </a:r>
            <a:r>
              <a:rPr lang="zh-CN" altLang="en-US" sz="2800" dirty="0"/>
              <a:t>约束出的对称能</a:t>
            </a:r>
          </a:p>
        </p:txBody>
      </p:sp>
    </p:spTree>
    <p:extLst>
      <p:ext uri="{BB962C8B-B14F-4D97-AF65-F5344CB8AC3E}">
        <p14:creationId xmlns:p14="http://schemas.microsoft.com/office/powerpoint/2010/main" val="4150053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F39CA6-27A8-4EF6-9168-62D81E4B7578}"/>
              </a:ext>
            </a:extLst>
          </p:cNvPr>
          <p:cNvPicPr>
            <a:picLocks noChangeAspect="1"/>
          </p:cNvPicPr>
          <p:nvPr/>
        </p:nvPicPr>
        <p:blipFill>
          <a:blip r:embed="rId2"/>
          <a:stretch>
            <a:fillRect/>
          </a:stretch>
        </p:blipFill>
        <p:spPr>
          <a:xfrm>
            <a:off x="131467" y="1529139"/>
            <a:ext cx="7802693" cy="4230680"/>
          </a:xfrm>
          <a:prstGeom prst="rect">
            <a:avLst/>
          </a:prstGeom>
        </p:spPr>
      </p:pic>
      <p:sp>
        <p:nvSpPr>
          <p:cNvPr id="3" name="文本框 2">
            <a:extLst>
              <a:ext uri="{FF2B5EF4-FFF2-40B4-BE49-F238E27FC236}">
                <a16:creationId xmlns:a16="http://schemas.microsoft.com/office/drawing/2014/main" id="{084F4B74-773C-4618-BEFA-1290ECFF2141}"/>
              </a:ext>
            </a:extLst>
          </p:cNvPr>
          <p:cNvSpPr txBox="1"/>
          <p:nvPr/>
        </p:nvSpPr>
        <p:spPr>
          <a:xfrm>
            <a:off x="273269" y="208738"/>
            <a:ext cx="4753224" cy="646331"/>
          </a:xfrm>
          <a:prstGeom prst="rect">
            <a:avLst/>
          </a:prstGeom>
          <a:noFill/>
        </p:spPr>
        <p:txBody>
          <a:bodyPr wrap="none" rtlCol="0">
            <a:spAutoFit/>
          </a:bodyPr>
          <a:lstStyle/>
          <a:p>
            <a:r>
              <a:rPr lang="en-US" altLang="zh-CN" sz="3600" dirty="0"/>
              <a:t>Pion</a:t>
            </a:r>
            <a:r>
              <a:rPr lang="zh-CN" altLang="en-US" sz="3600" dirty="0"/>
              <a:t>出射过程的再理解</a:t>
            </a:r>
          </a:p>
        </p:txBody>
      </p:sp>
      <p:pic>
        <p:nvPicPr>
          <p:cNvPr id="4" name="图片 3">
            <a:extLst>
              <a:ext uri="{FF2B5EF4-FFF2-40B4-BE49-F238E27FC236}">
                <a16:creationId xmlns:a16="http://schemas.microsoft.com/office/drawing/2014/main" id="{3B29E225-45BF-486A-B148-D5BB2CFB7213}"/>
              </a:ext>
            </a:extLst>
          </p:cNvPr>
          <p:cNvPicPr>
            <a:picLocks noChangeAspect="1"/>
          </p:cNvPicPr>
          <p:nvPr/>
        </p:nvPicPr>
        <p:blipFill>
          <a:blip r:embed="rId3"/>
          <a:stretch>
            <a:fillRect/>
          </a:stretch>
        </p:blipFill>
        <p:spPr>
          <a:xfrm>
            <a:off x="8281753" y="1606773"/>
            <a:ext cx="3353200" cy="4153046"/>
          </a:xfrm>
          <a:prstGeom prst="rect">
            <a:avLst/>
          </a:prstGeom>
        </p:spPr>
      </p:pic>
      <p:sp>
        <p:nvSpPr>
          <p:cNvPr id="5" name="文本框 4">
            <a:extLst>
              <a:ext uri="{FF2B5EF4-FFF2-40B4-BE49-F238E27FC236}">
                <a16:creationId xmlns:a16="http://schemas.microsoft.com/office/drawing/2014/main" id="{A7D05035-457B-40CA-82E9-F05F815EF376}"/>
              </a:ext>
            </a:extLst>
          </p:cNvPr>
          <p:cNvSpPr txBox="1"/>
          <p:nvPr/>
        </p:nvSpPr>
        <p:spPr>
          <a:xfrm>
            <a:off x="663244" y="1049395"/>
            <a:ext cx="5016117" cy="369332"/>
          </a:xfrm>
          <a:prstGeom prst="rect">
            <a:avLst/>
          </a:prstGeom>
          <a:noFill/>
        </p:spPr>
        <p:txBody>
          <a:bodyPr wrap="none" rtlCol="0">
            <a:spAutoFit/>
          </a:bodyPr>
          <a:lstStyle/>
          <a:p>
            <a:r>
              <a:rPr lang="en-US" altLang="zh-CN" dirty="0"/>
              <a:t>Y.Y. Liu, Y.J. Wang, </a:t>
            </a:r>
            <a:r>
              <a:rPr lang="en-US" altLang="zh-CN" dirty="0" err="1"/>
              <a:t>Y.Cui</a:t>
            </a:r>
            <a:r>
              <a:rPr lang="en-US" altLang="zh-CN" dirty="0"/>
              <a:t>, et al, PRC103,014616(2021)</a:t>
            </a:r>
            <a:endParaRPr lang="zh-CN" altLang="en-US" dirty="0"/>
          </a:p>
        </p:txBody>
      </p:sp>
      <p:sp>
        <p:nvSpPr>
          <p:cNvPr id="6" name="文本框 5">
            <a:extLst>
              <a:ext uri="{FF2B5EF4-FFF2-40B4-BE49-F238E27FC236}">
                <a16:creationId xmlns:a16="http://schemas.microsoft.com/office/drawing/2014/main" id="{850966A8-0120-445A-A277-7AD49DC64EB6}"/>
              </a:ext>
            </a:extLst>
          </p:cNvPr>
          <p:cNvSpPr txBox="1"/>
          <p:nvPr/>
        </p:nvSpPr>
        <p:spPr>
          <a:xfrm>
            <a:off x="964162" y="5870231"/>
            <a:ext cx="10884711" cy="523220"/>
          </a:xfrm>
          <a:prstGeom prst="rect">
            <a:avLst/>
          </a:prstGeom>
          <a:solidFill>
            <a:schemeClr val="bg1"/>
          </a:solidFill>
        </p:spPr>
        <p:txBody>
          <a:bodyPr wrap="none" rtlCol="0">
            <a:spAutoFit/>
          </a:bodyPr>
          <a:lstStyle/>
          <a:p>
            <a:r>
              <a:rPr lang="en-US" altLang="zh-CN" sz="2800" dirty="0"/>
              <a:t>Pion</a:t>
            </a:r>
            <a:r>
              <a:rPr lang="zh-CN" altLang="en-US" sz="2800" dirty="0"/>
              <a:t>的出射不仅仅在早期，后期也有；而且存在吸收和再散射过程！</a:t>
            </a:r>
          </a:p>
        </p:txBody>
      </p:sp>
    </p:spTree>
    <p:extLst>
      <p:ext uri="{BB962C8B-B14F-4D97-AF65-F5344CB8AC3E}">
        <p14:creationId xmlns:p14="http://schemas.microsoft.com/office/powerpoint/2010/main" val="2304303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631AC0-6287-4045-A3AE-4D6A11187EA4}"/>
              </a:ext>
            </a:extLst>
          </p:cNvPr>
          <p:cNvPicPr>
            <a:picLocks noChangeAspect="1"/>
          </p:cNvPicPr>
          <p:nvPr/>
        </p:nvPicPr>
        <p:blipFill>
          <a:blip r:embed="rId2"/>
          <a:stretch>
            <a:fillRect/>
          </a:stretch>
        </p:blipFill>
        <p:spPr>
          <a:xfrm>
            <a:off x="1057287" y="298181"/>
            <a:ext cx="3327205" cy="942040"/>
          </a:xfrm>
          <a:prstGeom prst="rect">
            <a:avLst/>
          </a:prstGeom>
        </p:spPr>
      </p:pic>
      <p:pic>
        <p:nvPicPr>
          <p:cNvPr id="4" name="图片 3">
            <a:extLst>
              <a:ext uri="{FF2B5EF4-FFF2-40B4-BE49-F238E27FC236}">
                <a16:creationId xmlns:a16="http://schemas.microsoft.com/office/drawing/2014/main" id="{7A115ACF-A309-47BC-AB9C-A8A528E58032}"/>
              </a:ext>
            </a:extLst>
          </p:cNvPr>
          <p:cNvPicPr>
            <a:picLocks noChangeAspect="1"/>
          </p:cNvPicPr>
          <p:nvPr/>
        </p:nvPicPr>
        <p:blipFill>
          <a:blip r:embed="rId3"/>
          <a:stretch>
            <a:fillRect/>
          </a:stretch>
        </p:blipFill>
        <p:spPr>
          <a:xfrm>
            <a:off x="1272406" y="1301548"/>
            <a:ext cx="3593708" cy="942040"/>
          </a:xfrm>
          <a:prstGeom prst="rect">
            <a:avLst/>
          </a:prstGeom>
        </p:spPr>
      </p:pic>
      <p:sp>
        <p:nvSpPr>
          <p:cNvPr id="6" name="文本框 5">
            <a:extLst>
              <a:ext uri="{FF2B5EF4-FFF2-40B4-BE49-F238E27FC236}">
                <a16:creationId xmlns:a16="http://schemas.microsoft.com/office/drawing/2014/main" id="{496190A0-C180-4E86-B614-15C7DC7C570A}"/>
              </a:ext>
            </a:extLst>
          </p:cNvPr>
          <p:cNvSpPr txBox="1"/>
          <p:nvPr/>
        </p:nvSpPr>
        <p:spPr>
          <a:xfrm>
            <a:off x="6371087" y="632937"/>
            <a:ext cx="5016117" cy="369332"/>
          </a:xfrm>
          <a:prstGeom prst="rect">
            <a:avLst/>
          </a:prstGeom>
          <a:noFill/>
        </p:spPr>
        <p:txBody>
          <a:bodyPr wrap="none" rtlCol="0">
            <a:spAutoFit/>
          </a:bodyPr>
          <a:lstStyle/>
          <a:p>
            <a:r>
              <a:rPr lang="en-US" altLang="zh-CN" dirty="0"/>
              <a:t>Y.Y. Liu, Y.J. Wang, </a:t>
            </a:r>
            <a:r>
              <a:rPr lang="en-US" altLang="zh-CN" dirty="0" err="1"/>
              <a:t>Y.Cui</a:t>
            </a:r>
            <a:r>
              <a:rPr lang="en-US" altLang="zh-CN" dirty="0"/>
              <a:t>, et al, PRC103,014616(2021)</a:t>
            </a:r>
            <a:endParaRPr lang="zh-CN" altLang="en-US" dirty="0"/>
          </a:p>
        </p:txBody>
      </p:sp>
      <p:sp>
        <p:nvSpPr>
          <p:cNvPr id="7" name="文本框 6">
            <a:extLst>
              <a:ext uri="{FF2B5EF4-FFF2-40B4-BE49-F238E27FC236}">
                <a16:creationId xmlns:a16="http://schemas.microsoft.com/office/drawing/2014/main" id="{6EE1E6B0-F88A-4D76-8C99-F79DAC2AC4CC}"/>
              </a:ext>
            </a:extLst>
          </p:cNvPr>
          <p:cNvSpPr txBox="1"/>
          <p:nvPr/>
        </p:nvSpPr>
        <p:spPr>
          <a:xfrm>
            <a:off x="1078170" y="2335921"/>
            <a:ext cx="3982180" cy="369332"/>
          </a:xfrm>
          <a:prstGeom prst="rect">
            <a:avLst/>
          </a:prstGeom>
          <a:noFill/>
        </p:spPr>
        <p:txBody>
          <a:bodyPr wrap="none" rtlCol="0">
            <a:spAutoFit/>
          </a:bodyPr>
          <a:lstStyle/>
          <a:p>
            <a:r>
              <a:rPr lang="en-US" altLang="zh-CN" dirty="0"/>
              <a:t>Pion</a:t>
            </a:r>
            <a:r>
              <a:rPr lang="zh-CN" altLang="en-US" dirty="0"/>
              <a:t>约束的对称能在</a:t>
            </a:r>
            <a:r>
              <a:rPr lang="en-US" altLang="zh-CN" dirty="0"/>
              <a:t>1-2</a:t>
            </a:r>
            <a:r>
              <a:rPr lang="zh-CN" altLang="en-US" dirty="0"/>
              <a:t>倍的密度区间</a:t>
            </a:r>
          </a:p>
        </p:txBody>
      </p:sp>
      <p:pic>
        <p:nvPicPr>
          <p:cNvPr id="8" name="Picture 1">
            <a:extLst>
              <a:ext uri="{FF2B5EF4-FFF2-40B4-BE49-F238E27FC236}">
                <a16:creationId xmlns:a16="http://schemas.microsoft.com/office/drawing/2014/main" id="{F1B82562-B2E1-41B8-838F-E7FF614999D4}"/>
              </a:ext>
            </a:extLst>
          </p:cNvPr>
          <p:cNvPicPr>
            <a:picLocks noChangeAspect="1" noChangeArrowheads="1"/>
          </p:cNvPicPr>
          <p:nvPr/>
        </p:nvPicPr>
        <p:blipFill>
          <a:blip r:embed="rId4"/>
          <a:srcRect l="4449" t="3757" r="6567" b="3757"/>
          <a:stretch>
            <a:fillRect/>
          </a:stretch>
        </p:blipFill>
        <p:spPr bwMode="auto">
          <a:xfrm>
            <a:off x="889242" y="2964901"/>
            <a:ext cx="4248674" cy="3666905"/>
          </a:xfrm>
          <a:prstGeom prst="rect">
            <a:avLst/>
          </a:prstGeom>
          <a:noFill/>
          <a:ln w="9525">
            <a:noFill/>
            <a:miter lim="800000"/>
            <a:headEnd/>
            <a:tailEnd/>
          </a:ln>
          <a:effectLst/>
        </p:spPr>
      </p:pic>
      <p:pic>
        <p:nvPicPr>
          <p:cNvPr id="10" name="图片 9">
            <a:extLst>
              <a:ext uri="{FF2B5EF4-FFF2-40B4-BE49-F238E27FC236}">
                <a16:creationId xmlns:a16="http://schemas.microsoft.com/office/drawing/2014/main" id="{ECEBB83F-F8B2-4B5C-A41E-47976ACFA978}"/>
              </a:ext>
            </a:extLst>
          </p:cNvPr>
          <p:cNvPicPr>
            <a:picLocks noChangeAspect="1"/>
          </p:cNvPicPr>
          <p:nvPr/>
        </p:nvPicPr>
        <p:blipFill>
          <a:blip r:embed="rId5"/>
          <a:stretch>
            <a:fillRect/>
          </a:stretch>
        </p:blipFill>
        <p:spPr>
          <a:xfrm>
            <a:off x="5910809" y="1138532"/>
            <a:ext cx="5936675" cy="4717199"/>
          </a:xfrm>
          <a:prstGeom prst="rect">
            <a:avLst/>
          </a:prstGeom>
        </p:spPr>
      </p:pic>
    </p:spTree>
    <p:extLst>
      <p:ext uri="{BB962C8B-B14F-4D97-AF65-F5344CB8AC3E}">
        <p14:creationId xmlns:p14="http://schemas.microsoft.com/office/powerpoint/2010/main" val="1899069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6040EE-9A1E-47AC-87BC-D9B924D4C77B}"/>
              </a:ext>
            </a:extLst>
          </p:cNvPr>
          <p:cNvSpPr/>
          <p:nvPr/>
        </p:nvSpPr>
        <p:spPr>
          <a:xfrm>
            <a:off x="739952" y="236384"/>
            <a:ext cx="1415772" cy="830997"/>
          </a:xfrm>
          <a:prstGeom prst="rect">
            <a:avLst/>
          </a:prstGeom>
        </p:spPr>
        <p:txBody>
          <a:bodyPr wrap="none">
            <a:spAutoFit/>
          </a:bodyPr>
          <a:lstStyle/>
          <a:p>
            <a:r>
              <a:rPr lang="zh-CN" altLang="en-US" sz="4800" dirty="0"/>
              <a:t>小结</a:t>
            </a:r>
          </a:p>
        </p:txBody>
      </p:sp>
      <p:sp>
        <p:nvSpPr>
          <p:cNvPr id="3" name="文本框 2">
            <a:extLst>
              <a:ext uri="{FF2B5EF4-FFF2-40B4-BE49-F238E27FC236}">
                <a16:creationId xmlns:a16="http://schemas.microsoft.com/office/drawing/2014/main" id="{C22F8F67-4B8E-4AAE-AEFB-7E5C5FDACCB4}"/>
              </a:ext>
            </a:extLst>
          </p:cNvPr>
          <p:cNvSpPr txBox="1"/>
          <p:nvPr/>
        </p:nvSpPr>
        <p:spPr>
          <a:xfrm>
            <a:off x="1447838" y="1780674"/>
            <a:ext cx="10192149" cy="3539430"/>
          </a:xfrm>
          <a:prstGeom prst="rect">
            <a:avLst/>
          </a:prstGeom>
          <a:noFill/>
        </p:spPr>
        <p:txBody>
          <a:bodyPr wrap="none" rtlCol="0">
            <a:spAutoFit/>
          </a:bodyPr>
          <a:lstStyle/>
          <a:p>
            <a:pPr algn="l"/>
            <a:r>
              <a:rPr lang="en-US" altLang="zh-CN" sz="3200" dirty="0">
                <a:latin typeface="Cambria Math" panose="02040503050406030204" pitchFamily="18" charset="0"/>
              </a:rPr>
              <a:t>1</a:t>
            </a:r>
            <a:r>
              <a:rPr lang="zh-CN" altLang="en-US" sz="3200" dirty="0">
                <a:latin typeface="Cambria Math" panose="02040503050406030204" pitchFamily="18" charset="0"/>
              </a:rPr>
              <a:t>、介绍了输运理论的基本内容</a:t>
            </a:r>
            <a:endParaRPr lang="en-US" altLang="zh-CN" sz="3200" dirty="0">
              <a:latin typeface="Cambria Math" panose="02040503050406030204" pitchFamily="18" charset="0"/>
            </a:endParaRPr>
          </a:p>
          <a:p>
            <a:pPr algn="l"/>
            <a:endParaRPr lang="en-US" altLang="zh-CN" sz="3200" dirty="0">
              <a:latin typeface="Cambria Math" panose="02040503050406030204" pitchFamily="18" charset="0"/>
            </a:endParaRPr>
          </a:p>
          <a:p>
            <a:pPr algn="l"/>
            <a:r>
              <a:rPr lang="en-US" altLang="zh-CN" sz="3200" dirty="0">
                <a:latin typeface="Cambria Math" panose="02040503050406030204" pitchFamily="18" charset="0"/>
              </a:rPr>
              <a:t>2</a:t>
            </a:r>
            <a:r>
              <a:rPr lang="zh-CN" altLang="en-US" sz="3200" dirty="0">
                <a:latin typeface="Cambria Math" panose="02040503050406030204" pitchFamily="18" charset="0"/>
              </a:rPr>
              <a:t>、介绍了如何从输运理论构建输运模型</a:t>
            </a:r>
            <a:endParaRPr lang="en-US" altLang="zh-CN" sz="3200" dirty="0">
              <a:latin typeface="Cambria Math" panose="02040503050406030204" pitchFamily="18" charset="0"/>
            </a:endParaRPr>
          </a:p>
          <a:p>
            <a:pPr algn="l"/>
            <a:endParaRPr lang="en-US" altLang="zh-CN" sz="3200" dirty="0">
              <a:latin typeface="Cambria Math" panose="02040503050406030204" pitchFamily="18" charset="0"/>
            </a:endParaRPr>
          </a:p>
          <a:p>
            <a:pPr algn="l"/>
            <a:r>
              <a:rPr lang="en-US" altLang="zh-CN" sz="3200" dirty="0">
                <a:latin typeface="Cambria Math" panose="02040503050406030204" pitchFamily="18" charset="0"/>
              </a:rPr>
              <a:t>3</a:t>
            </a:r>
            <a:r>
              <a:rPr lang="zh-CN" altLang="en-US" sz="3200" dirty="0">
                <a:latin typeface="Cambria Math" panose="02040503050406030204" pitchFamily="18" charset="0"/>
              </a:rPr>
              <a:t>、介绍了输运模型研究的一个典型应用</a:t>
            </a:r>
            <a:endParaRPr lang="en-US" altLang="zh-CN" sz="3200" dirty="0">
              <a:latin typeface="Cambria Math" panose="02040503050406030204" pitchFamily="18" charset="0"/>
            </a:endParaRPr>
          </a:p>
          <a:p>
            <a:pPr algn="l"/>
            <a:endParaRPr lang="en-US" altLang="zh-CN" sz="3200" dirty="0">
              <a:latin typeface="Cambria Math" panose="02040503050406030204" pitchFamily="18" charset="0"/>
            </a:endParaRPr>
          </a:p>
          <a:p>
            <a:pPr algn="l"/>
            <a:r>
              <a:rPr lang="en-US" altLang="zh-CN" sz="3200" dirty="0">
                <a:latin typeface="Cambria Math" panose="02040503050406030204" pitchFamily="18" charset="0"/>
              </a:rPr>
              <a:t>4</a:t>
            </a:r>
            <a:r>
              <a:rPr lang="zh-CN" altLang="en-US" sz="3200" dirty="0">
                <a:latin typeface="Cambria Math" panose="02040503050406030204" pitchFamily="18" charset="0"/>
              </a:rPr>
              <a:t>、输运模型的一些基本问题还需要进一步的深入研究</a:t>
            </a:r>
          </a:p>
        </p:txBody>
      </p:sp>
    </p:spTree>
    <p:extLst>
      <p:ext uri="{BB962C8B-B14F-4D97-AF65-F5344CB8AC3E}">
        <p14:creationId xmlns:p14="http://schemas.microsoft.com/office/powerpoint/2010/main" val="3098024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C89602F-51AA-4068-B314-128ED381B6A8}"/>
              </a:ext>
            </a:extLst>
          </p:cNvPr>
          <p:cNvSpPr txBox="1"/>
          <p:nvPr/>
        </p:nvSpPr>
        <p:spPr>
          <a:xfrm>
            <a:off x="787390" y="1067229"/>
            <a:ext cx="11062644" cy="4031873"/>
          </a:xfrm>
          <a:prstGeom prst="rect">
            <a:avLst/>
          </a:prstGeom>
          <a:noFill/>
        </p:spPr>
        <p:txBody>
          <a:bodyPr wrap="none" rtlCol="0">
            <a:spAutoFit/>
          </a:bodyPr>
          <a:lstStyle/>
          <a:p>
            <a:r>
              <a:rPr lang="en-US" altLang="zh-CN" sz="3200" dirty="0"/>
              <a:t>1</a:t>
            </a:r>
            <a:r>
              <a:rPr lang="zh-CN" altLang="en-US" sz="3200" dirty="0"/>
              <a:t>，输运模型描写低能反应时量子效应以及多体耗散机制</a:t>
            </a:r>
            <a:endParaRPr lang="en-US" altLang="zh-CN" sz="3200" dirty="0"/>
          </a:p>
          <a:p>
            <a:endParaRPr lang="en-US" altLang="zh-CN" sz="3200" dirty="0"/>
          </a:p>
          <a:p>
            <a:r>
              <a:rPr lang="en-US" altLang="zh-CN" sz="3200" dirty="0"/>
              <a:t>2</a:t>
            </a:r>
            <a:r>
              <a:rPr lang="zh-CN" altLang="en-US" sz="3200" dirty="0"/>
              <a:t>，输运模型中的涨落及其在多核子转移、碎裂等问题中处理</a:t>
            </a:r>
            <a:endParaRPr lang="en-US" altLang="zh-CN" sz="3200" dirty="0"/>
          </a:p>
          <a:p>
            <a:endParaRPr lang="en-US" altLang="zh-CN" sz="3200" dirty="0"/>
          </a:p>
          <a:p>
            <a:r>
              <a:rPr lang="en-US" altLang="zh-CN" sz="3200" dirty="0"/>
              <a:t>3</a:t>
            </a:r>
            <a:r>
              <a:rPr lang="zh-CN" altLang="en-US" sz="3200" dirty="0"/>
              <a:t>，碎块特别是轻粒子形成机制</a:t>
            </a:r>
            <a:endParaRPr lang="en-US" altLang="zh-CN" sz="3200" dirty="0"/>
          </a:p>
          <a:p>
            <a:endParaRPr lang="en-US" altLang="zh-CN" sz="3200" dirty="0"/>
          </a:p>
          <a:p>
            <a:r>
              <a:rPr lang="en-US" altLang="zh-CN" sz="3200" dirty="0"/>
              <a:t>4</a:t>
            </a:r>
            <a:r>
              <a:rPr lang="zh-CN" altLang="en-US" sz="3200" dirty="0"/>
              <a:t>，重子、介子的产生及其介质效应</a:t>
            </a:r>
            <a:endParaRPr lang="en-US" altLang="zh-CN" sz="3200" dirty="0"/>
          </a:p>
          <a:p>
            <a:endParaRPr lang="en-US" altLang="zh-CN" sz="3200" dirty="0"/>
          </a:p>
        </p:txBody>
      </p:sp>
    </p:spTree>
    <p:extLst>
      <p:ext uri="{BB962C8B-B14F-4D97-AF65-F5344CB8AC3E}">
        <p14:creationId xmlns:p14="http://schemas.microsoft.com/office/powerpoint/2010/main" val="2997614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AC4E43A-7D85-4870-8DC4-5D1D2FEA386D}"/>
              </a:ext>
            </a:extLst>
          </p:cNvPr>
          <p:cNvSpPr txBox="1"/>
          <p:nvPr/>
        </p:nvSpPr>
        <p:spPr>
          <a:xfrm>
            <a:off x="4295966" y="2828835"/>
            <a:ext cx="3788217" cy="1200329"/>
          </a:xfrm>
          <a:prstGeom prst="rect">
            <a:avLst/>
          </a:prstGeom>
          <a:noFill/>
        </p:spPr>
        <p:txBody>
          <a:bodyPr wrap="none" rtlCol="0">
            <a:spAutoFit/>
          </a:bodyPr>
          <a:lstStyle/>
          <a:p>
            <a:r>
              <a:rPr lang="zh-CN" altLang="en-US" sz="7200" dirty="0"/>
              <a:t>谢    谢！</a:t>
            </a:r>
          </a:p>
        </p:txBody>
      </p:sp>
    </p:spTree>
    <p:extLst>
      <p:ext uri="{BB962C8B-B14F-4D97-AF65-F5344CB8AC3E}">
        <p14:creationId xmlns:p14="http://schemas.microsoft.com/office/powerpoint/2010/main" val="2322802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E37C694-3034-4304-A3B6-83D184AFA93D}"/>
              </a:ext>
            </a:extLst>
          </p:cNvPr>
          <p:cNvSpPr txBox="1"/>
          <p:nvPr/>
        </p:nvSpPr>
        <p:spPr>
          <a:xfrm>
            <a:off x="1240054" y="2093923"/>
            <a:ext cx="9711891" cy="2062103"/>
          </a:xfrm>
          <a:prstGeom prst="rect">
            <a:avLst/>
          </a:prstGeom>
          <a:noFill/>
        </p:spPr>
        <p:txBody>
          <a:bodyPr wrap="square" rtlCol="0">
            <a:spAutoFit/>
          </a:bodyPr>
          <a:lstStyle/>
          <a:p>
            <a:r>
              <a:rPr lang="en-US" altLang="zh-CN" sz="3600" dirty="0">
                <a:solidFill>
                  <a:schemeClr val="accent1">
                    <a:lumMod val="75000"/>
                  </a:schemeClr>
                </a:solidFill>
              </a:rPr>
              <a:t>1</a:t>
            </a:r>
            <a:r>
              <a:rPr lang="zh-CN" altLang="en-US" sz="3600" dirty="0">
                <a:solidFill>
                  <a:schemeClr val="accent1">
                    <a:lumMod val="75000"/>
                  </a:schemeClr>
                </a:solidFill>
              </a:rPr>
              <a:t>、 </a:t>
            </a:r>
            <a:r>
              <a:rPr lang="en-US" altLang="zh-CN" sz="3600" dirty="0">
                <a:solidFill>
                  <a:schemeClr val="accent1">
                    <a:lumMod val="75000"/>
                  </a:schemeClr>
                </a:solidFill>
              </a:rPr>
              <a:t>Fokker-Plank </a:t>
            </a:r>
            <a:r>
              <a:rPr lang="zh-CN" altLang="en-US" sz="3600" dirty="0">
                <a:solidFill>
                  <a:schemeClr val="accent1">
                    <a:lumMod val="75000"/>
                  </a:schemeClr>
                </a:solidFill>
              </a:rPr>
              <a:t>方程</a:t>
            </a:r>
            <a:r>
              <a:rPr lang="en-US" altLang="zh-CN" sz="3600" dirty="0">
                <a:solidFill>
                  <a:schemeClr val="accent1">
                    <a:lumMod val="75000"/>
                  </a:schemeClr>
                </a:solidFill>
              </a:rPr>
              <a:t>(</a:t>
            </a:r>
            <a:r>
              <a:rPr lang="zh-CN" altLang="en-US" sz="3600" dirty="0">
                <a:solidFill>
                  <a:schemeClr val="accent1">
                    <a:lumMod val="75000"/>
                  </a:schemeClr>
                </a:solidFill>
              </a:rPr>
              <a:t>概率分布的演化</a:t>
            </a:r>
            <a:r>
              <a:rPr lang="en-US" altLang="zh-CN" sz="3600" dirty="0">
                <a:solidFill>
                  <a:schemeClr val="accent1">
                    <a:lumMod val="75000"/>
                  </a:schemeClr>
                </a:solidFill>
              </a:rPr>
              <a:t>)</a:t>
            </a:r>
          </a:p>
          <a:p>
            <a:r>
              <a:rPr lang="en-US" altLang="zh-CN" sz="3600" dirty="0"/>
              <a:t>     </a:t>
            </a:r>
            <a:r>
              <a:rPr lang="en-US" altLang="zh-CN" sz="2800" dirty="0">
                <a:solidFill>
                  <a:srgbClr val="FF0000"/>
                </a:solidFill>
                <a:latin typeface="华文新魏" panose="02010800040101010101" pitchFamily="2" charset="-122"/>
                <a:ea typeface="华文新魏" panose="02010800040101010101" pitchFamily="2" charset="-122"/>
              </a:rPr>
              <a:t>Markov</a:t>
            </a:r>
            <a:r>
              <a:rPr lang="zh-CN" altLang="en-US" sz="2800" dirty="0">
                <a:solidFill>
                  <a:srgbClr val="FF0000"/>
                </a:solidFill>
                <a:latin typeface="华文新魏" panose="02010800040101010101" pitchFamily="2" charset="-122"/>
                <a:ea typeface="华文新魏" panose="02010800040101010101" pitchFamily="2" charset="-122"/>
              </a:rPr>
              <a:t>过程</a:t>
            </a:r>
            <a:r>
              <a:rPr lang="zh-CN" altLang="en-US" sz="2800" dirty="0">
                <a:latin typeface="华文新魏" panose="02010800040101010101" pitchFamily="2" charset="-122"/>
                <a:ea typeface="华文新魏" panose="02010800040101010101" pitchFamily="2" charset="-122"/>
              </a:rPr>
              <a:t>下</a:t>
            </a:r>
            <a:r>
              <a:rPr lang="zh-CN" altLang="en-US" sz="2800" dirty="0">
                <a:solidFill>
                  <a:srgbClr val="FF0000"/>
                </a:solidFill>
                <a:latin typeface="华文新魏" panose="02010800040101010101" pitchFamily="2" charset="-122"/>
                <a:ea typeface="华文新魏" panose="02010800040101010101" pitchFamily="2" charset="-122"/>
              </a:rPr>
              <a:t>概率分布</a:t>
            </a:r>
            <a:r>
              <a:rPr lang="en-US" altLang="zh-CN" sz="2800" dirty="0">
                <a:solidFill>
                  <a:srgbClr val="FF0000"/>
                </a:solidFill>
                <a:latin typeface="华文新魏" panose="02010800040101010101" pitchFamily="2" charset="-122"/>
                <a:ea typeface="华文新魏" panose="02010800040101010101" pitchFamily="2" charset="-122"/>
              </a:rPr>
              <a:t>W(</a:t>
            </a:r>
            <a:r>
              <a:rPr lang="en-US" altLang="zh-CN" sz="2800" dirty="0" err="1">
                <a:solidFill>
                  <a:srgbClr val="FF0000"/>
                </a:solidFill>
                <a:latin typeface="华文新魏" panose="02010800040101010101" pitchFamily="2" charset="-122"/>
                <a:ea typeface="华文新魏" panose="02010800040101010101" pitchFamily="2" charset="-122"/>
              </a:rPr>
              <a:t>r,p,t</a:t>
            </a:r>
            <a:r>
              <a:rPr lang="en-US" altLang="zh-CN" sz="2800" dirty="0">
                <a:solidFill>
                  <a:srgbClr val="FF0000"/>
                </a:solidFill>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的</a:t>
            </a:r>
            <a:r>
              <a:rPr lang="zh-CN" altLang="en-US" sz="2800" dirty="0">
                <a:solidFill>
                  <a:srgbClr val="FF0000"/>
                </a:solidFill>
                <a:latin typeface="华文新魏" panose="02010800040101010101" pitchFamily="2" charset="-122"/>
                <a:ea typeface="华文新魏" panose="02010800040101010101" pitchFamily="2" charset="-122"/>
              </a:rPr>
              <a:t>演化方程</a:t>
            </a:r>
            <a:r>
              <a:rPr lang="zh-CN" altLang="en-US" sz="2800" dirty="0">
                <a:latin typeface="华文新魏" panose="02010800040101010101" pitchFamily="2" charset="-122"/>
                <a:ea typeface="华文新魏" panose="02010800040101010101" pitchFamily="2" charset="-122"/>
              </a:rPr>
              <a:t>，随机变量取值之间的转移只</a:t>
            </a:r>
            <a:r>
              <a:rPr lang="zh-CN" altLang="en-US" sz="2800" dirty="0">
                <a:solidFill>
                  <a:srgbClr val="FF0000"/>
                </a:solidFill>
                <a:latin typeface="华文新魏" panose="02010800040101010101" pitchFamily="2" charset="-122"/>
                <a:ea typeface="华文新魏" panose="02010800040101010101" pitchFamily="2" charset="-122"/>
              </a:rPr>
              <a:t>通过小的步子</a:t>
            </a:r>
            <a:r>
              <a:rPr lang="zh-CN" altLang="en-US" sz="2800" dirty="0">
                <a:latin typeface="华文新魏" panose="02010800040101010101" pitchFamily="2" charset="-122"/>
                <a:ea typeface="华文新魏" panose="02010800040101010101" pitchFamily="2" charset="-122"/>
              </a:rPr>
              <a:t>来实现。认为粒子间主要为多体弱相互作用，完全略去近碰撞，不适于高密度情形。</a:t>
            </a:r>
            <a:endParaRPr lang="en-US" altLang="zh-CN" sz="2800" dirty="0">
              <a:latin typeface="华文新魏" panose="02010800040101010101" pitchFamily="2" charset="-122"/>
              <a:ea typeface="华文新魏" panose="02010800040101010101" pitchFamily="2" charset="-122"/>
            </a:endParaRPr>
          </a:p>
        </p:txBody>
      </p:sp>
      <p:sp>
        <p:nvSpPr>
          <p:cNvPr id="4" name="文本框 3">
            <a:extLst>
              <a:ext uri="{FF2B5EF4-FFF2-40B4-BE49-F238E27FC236}">
                <a16:creationId xmlns:a16="http://schemas.microsoft.com/office/drawing/2014/main" id="{D83A76F7-47D4-49B9-9032-202B8BF62D14}"/>
              </a:ext>
            </a:extLst>
          </p:cNvPr>
          <p:cNvSpPr txBox="1"/>
          <p:nvPr/>
        </p:nvSpPr>
        <p:spPr>
          <a:xfrm>
            <a:off x="151570" y="121598"/>
            <a:ext cx="3262432" cy="707886"/>
          </a:xfrm>
          <a:prstGeom prst="rect">
            <a:avLst/>
          </a:prstGeom>
          <a:noFill/>
        </p:spPr>
        <p:txBody>
          <a:bodyPr wrap="none" rtlCol="0">
            <a:spAutoFit/>
          </a:bodyPr>
          <a:lstStyle/>
          <a:p>
            <a:r>
              <a:rPr lang="zh-CN" altLang="en-US" sz="4000" dirty="0"/>
              <a:t>输运理论简介</a:t>
            </a:r>
          </a:p>
        </p:txBody>
      </p:sp>
      <p:sp>
        <p:nvSpPr>
          <p:cNvPr id="5" name="文本框 4">
            <a:extLst>
              <a:ext uri="{FF2B5EF4-FFF2-40B4-BE49-F238E27FC236}">
                <a16:creationId xmlns:a16="http://schemas.microsoft.com/office/drawing/2014/main" id="{847AECF8-D3AD-4CF0-97E3-607D16B655F4}"/>
              </a:ext>
            </a:extLst>
          </p:cNvPr>
          <p:cNvSpPr txBox="1"/>
          <p:nvPr/>
        </p:nvSpPr>
        <p:spPr>
          <a:xfrm>
            <a:off x="1111716" y="5057357"/>
            <a:ext cx="10156258" cy="523220"/>
          </a:xfrm>
          <a:prstGeom prst="rect">
            <a:avLst/>
          </a:prstGeom>
          <a:noFill/>
        </p:spPr>
        <p:txBody>
          <a:bodyPr wrap="square">
            <a:spAutoFit/>
          </a:bodyPr>
          <a:lstStyle/>
          <a:p>
            <a:pPr marL="457200" indent="-457200">
              <a:buFont typeface="Arial" panose="020B0604020202020204" pitchFamily="34" charset="0"/>
              <a:buChar char="•"/>
            </a:pPr>
            <a:r>
              <a:rPr lang="en-US" altLang="zh-CN" sz="2800" dirty="0">
                <a:latin typeface="华文新魏" panose="02010800040101010101" pitchFamily="2" charset="-122"/>
                <a:ea typeface="华文新魏" panose="02010800040101010101" pitchFamily="2" charset="-122"/>
              </a:rPr>
              <a:t>Markov</a:t>
            </a:r>
            <a:r>
              <a:rPr lang="zh-CN" altLang="en-US" sz="2800" dirty="0">
                <a:latin typeface="华文新魏" panose="02010800040101010101" pitchFamily="2" charset="-122"/>
                <a:ea typeface="华文新魏" panose="02010800040101010101" pitchFamily="2" charset="-122"/>
              </a:rPr>
              <a:t>过程：演化过程中大部分记忆效应可以略去的过程</a:t>
            </a:r>
            <a:endParaRPr lang="en-US" altLang="zh-CN" sz="2800" dirty="0">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4004692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3ED0019-D5FC-48A3-B4C8-B4CA95F307B8}"/>
              </a:ext>
            </a:extLst>
          </p:cNvPr>
          <p:cNvSpPr txBox="1"/>
          <p:nvPr/>
        </p:nvSpPr>
        <p:spPr>
          <a:xfrm>
            <a:off x="482446" y="359157"/>
            <a:ext cx="10880598" cy="830997"/>
          </a:xfrm>
          <a:prstGeom prst="rect">
            <a:avLst/>
          </a:prstGeom>
          <a:noFill/>
        </p:spPr>
        <p:txBody>
          <a:bodyPr wrap="square" rtlCol="0">
            <a:spAutoFit/>
          </a:bodyPr>
          <a:lstStyle/>
          <a:p>
            <a:pPr marL="457200" indent="-457200">
              <a:buFont typeface="Arial" panose="020B0604020202020204" pitchFamily="34" charset="0"/>
              <a:buChar char="•"/>
            </a:pPr>
            <a:r>
              <a:rPr lang="en-US" altLang="zh-CN" sz="2400" dirty="0">
                <a:latin typeface="华文新魏" panose="02010800040101010101" pitchFamily="2" charset="-122"/>
                <a:ea typeface="华文新魏" panose="02010800040101010101" pitchFamily="2" charset="-122"/>
              </a:rPr>
              <a:t>Markov</a:t>
            </a:r>
            <a:r>
              <a:rPr lang="zh-CN" altLang="en-US" sz="2400" dirty="0">
                <a:latin typeface="华文新魏" panose="02010800040101010101" pitchFamily="2" charset="-122"/>
                <a:ea typeface="华文新魏" panose="02010800040101010101" pitchFamily="2" charset="-122"/>
              </a:rPr>
              <a:t>过程下概率分布的演化方程就是</a:t>
            </a:r>
            <a:r>
              <a:rPr lang="zh-CN" altLang="en-US" sz="2400" dirty="0">
                <a:solidFill>
                  <a:srgbClr val="FF0000"/>
                </a:solidFill>
                <a:latin typeface="华文新魏" panose="02010800040101010101" pitchFamily="2" charset="-122"/>
                <a:ea typeface="华文新魏" panose="02010800040101010101" pitchFamily="2" charset="-122"/>
              </a:rPr>
              <a:t>主方程</a:t>
            </a:r>
            <a:r>
              <a:rPr lang="zh-CN" altLang="en-US" sz="2400" dirty="0">
                <a:latin typeface="华文新魏" panose="02010800040101010101" pitchFamily="2" charset="-122"/>
                <a:ea typeface="华文新魏" panose="02010800040101010101" pitchFamily="2" charset="-122"/>
              </a:rPr>
              <a:t>。过程的动力学是由单个转移概率决定的。</a:t>
            </a:r>
            <a:endParaRPr lang="en-US" altLang="zh-CN" sz="2400" dirty="0">
              <a:latin typeface="华文新魏" panose="02010800040101010101" pitchFamily="2" charset="-122"/>
              <a:ea typeface="华文新魏" panose="02010800040101010101" pitchFamily="2" charset="-122"/>
            </a:endParaRPr>
          </a:p>
        </p:txBody>
      </p:sp>
      <p:sp>
        <p:nvSpPr>
          <p:cNvPr id="5" name="文本框 4">
            <a:extLst>
              <a:ext uri="{FF2B5EF4-FFF2-40B4-BE49-F238E27FC236}">
                <a16:creationId xmlns:a16="http://schemas.microsoft.com/office/drawing/2014/main" id="{4A46945D-AC67-44E4-8442-1A38913309BC}"/>
              </a:ext>
            </a:extLst>
          </p:cNvPr>
          <p:cNvSpPr txBox="1"/>
          <p:nvPr/>
        </p:nvSpPr>
        <p:spPr>
          <a:xfrm>
            <a:off x="482446" y="3111238"/>
            <a:ext cx="9810550" cy="830997"/>
          </a:xfrm>
          <a:prstGeom prst="rect">
            <a:avLst/>
          </a:prstGeom>
          <a:noFill/>
        </p:spPr>
        <p:txBody>
          <a:bodyPr wrap="square">
            <a:spAutoFit/>
          </a:bodyPr>
          <a:lstStyle/>
          <a:p>
            <a:pPr marL="457200" indent="-457200">
              <a:buFont typeface="Arial" panose="020B0604020202020204" pitchFamily="34" charset="0"/>
              <a:buChar char="•"/>
            </a:pPr>
            <a:r>
              <a:rPr lang="zh-CN" altLang="en-US" sz="2400" dirty="0">
                <a:latin typeface="华文新魏" panose="02010800040101010101" pitchFamily="2" charset="-122"/>
                <a:ea typeface="华文新魏" panose="02010800040101010101" pitchFamily="2" charset="-122"/>
              </a:rPr>
              <a:t>如果随机变量取值之间的转移只通过小的步子来实现，主方程蜕化为概率密度的一个偏微分方程</a:t>
            </a:r>
            <a:r>
              <a:rPr lang="en-US" altLang="zh-CN" sz="2400" dirty="0">
                <a:latin typeface="华文新魏" panose="02010800040101010101" pitchFamily="2" charset="-122"/>
                <a:ea typeface="华文新魏" panose="02010800040101010101" pitchFamily="2" charset="-122"/>
              </a:rPr>
              <a:t>-</a:t>
            </a:r>
            <a:r>
              <a:rPr lang="en-US" altLang="zh-CN" sz="2400" dirty="0">
                <a:solidFill>
                  <a:srgbClr val="FF0000"/>
                </a:solidFill>
                <a:latin typeface="华文新魏" panose="02010800040101010101" pitchFamily="2" charset="-122"/>
                <a:ea typeface="华文新魏" panose="02010800040101010101" pitchFamily="2" charset="-122"/>
              </a:rPr>
              <a:t>FP</a:t>
            </a:r>
            <a:r>
              <a:rPr lang="zh-CN" altLang="en-US" sz="2400" dirty="0">
                <a:solidFill>
                  <a:srgbClr val="FF0000"/>
                </a:solidFill>
                <a:latin typeface="华文新魏" panose="02010800040101010101" pitchFamily="2" charset="-122"/>
                <a:ea typeface="华文新魏" panose="02010800040101010101" pitchFamily="2" charset="-122"/>
              </a:rPr>
              <a:t>方程</a:t>
            </a:r>
            <a:r>
              <a:rPr lang="zh-CN" altLang="en-US" sz="2400" dirty="0">
                <a:latin typeface="华文新魏" panose="02010800040101010101" pitchFamily="2" charset="-122"/>
                <a:ea typeface="华文新魏" panose="02010800040101010101" pitchFamily="2" charset="-122"/>
              </a:rPr>
              <a:t>。</a:t>
            </a:r>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20AF6E01-57B8-44F5-9216-3329BC5055AA}"/>
                  </a:ext>
                </a:extLst>
              </p:cNvPr>
              <p:cNvSpPr txBox="1"/>
              <p:nvPr/>
            </p:nvSpPr>
            <p:spPr>
              <a:xfrm>
                <a:off x="2502568" y="1668324"/>
                <a:ext cx="6054991" cy="597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1</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e>
                          </m:d>
                        </m:num>
                        <m:den>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den>
                      </m:f>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𝑑</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𝑊</m:t>
                      </m:r>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e>
                      </m:d>
                      <m:r>
                        <a:rPr lang="en-US" altLang="zh-CN" sz="2000" b="0" i="1" smtClean="0">
                          <a:latin typeface="Cambria Math" panose="02040503050406030204" pitchFamily="18" charset="0"/>
                        </a:rPr>
                        <m:t>𝑃</m:t>
                      </m:r>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𝑊</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1</m:t>
                              </m:r>
                            </m:sub>
                          </m:sSub>
                        </m:e>
                      </m:d>
                      <m:r>
                        <a:rPr lang="en-US" altLang="zh-CN" sz="2000" b="0" i="1" smtClean="0">
                          <a:latin typeface="Cambria Math" panose="02040503050406030204" pitchFamily="18" charset="0"/>
                        </a:rPr>
                        <m:t>𝑃</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m:t>
                      </m:r>
                    </m:oMath>
                  </m:oMathPara>
                </a14:m>
                <a:endParaRPr lang="zh-CN" altLang="en-US" sz="2000" dirty="0"/>
              </a:p>
            </p:txBody>
          </p:sp>
        </mc:Choice>
        <mc:Fallback>
          <p:sp>
            <p:nvSpPr>
              <p:cNvPr id="6" name="文本框 5">
                <a:extLst>
                  <a:ext uri="{FF2B5EF4-FFF2-40B4-BE49-F238E27FC236}">
                    <a16:creationId xmlns:a16="http://schemas.microsoft.com/office/drawing/2014/main" id="{20AF6E01-57B8-44F5-9216-3329BC5055AA}"/>
                  </a:ext>
                </a:extLst>
              </p:cNvPr>
              <p:cNvSpPr txBox="1">
                <a:spLocks noRot="1" noChangeAspect="1" noMove="1" noResize="1" noEditPoints="1" noAdjustHandles="1" noChangeArrowheads="1" noChangeShapeType="1" noTextEdit="1"/>
              </p:cNvSpPr>
              <p:nvPr/>
            </p:nvSpPr>
            <p:spPr>
              <a:xfrm>
                <a:off x="2502568" y="1668324"/>
                <a:ext cx="6054991" cy="597279"/>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0EDEA73-16AC-4113-8F5E-D906AAA1E371}"/>
                  </a:ext>
                </a:extLst>
              </p:cNvPr>
              <p:cNvSpPr txBox="1"/>
              <p:nvPr/>
            </p:nvSpPr>
            <p:spPr>
              <a:xfrm>
                <a:off x="2391769" y="4719045"/>
                <a:ext cx="6276590" cy="670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1</m:t>
                              </m:r>
                            </m:sub>
                          </m:sSub>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e>
                          </m:d>
                        </m:num>
                        <m:den>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den>
                      </m:f>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m:t>
                          </m:r>
                        </m:num>
                        <m:den>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den>
                      </m:f>
                      <m:d>
                        <m:dPr>
                          <m:begChr m:val="["/>
                          <m:endChr m:val="]"/>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𝛼</m:t>
                              </m:r>
                            </m:e>
                            <m:sub>
                              <m:r>
                                <a:rPr lang="en-US" altLang="zh-CN" sz="2000" b="0" i="1" smtClean="0">
                                  <a:latin typeface="Cambria Math" panose="02040503050406030204" pitchFamily="18" charset="0"/>
                                </a:rPr>
                                <m:t>1</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𝑦</m:t>
                              </m:r>
                            </m:e>
                          </m:d>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1</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e>
                          </m:d>
                        </m:e>
                      </m:d>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r>
                            <a:rPr lang="en-US" altLang="zh-CN" sz="2000" b="0" i="1" smtClean="0">
                              <a:latin typeface="Cambria Math" panose="02040503050406030204" pitchFamily="18" charset="0"/>
                            </a:rPr>
                            <m:t>2</m:t>
                          </m:r>
                        </m:den>
                      </m:f>
                      <m:f>
                        <m:fPr>
                          <m:ctrlPr>
                            <a:rPr lang="en-US" altLang="zh-CN" sz="2000" b="0" i="1" smtClean="0">
                              <a:latin typeface="Cambria Math" panose="02040503050406030204" pitchFamily="18" charset="0"/>
                            </a:rPr>
                          </m:ctrlPr>
                        </m:fPr>
                        <m:num>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m:t>
                              </m:r>
                            </m:e>
                            <m:sup>
                              <m:r>
                                <a:rPr lang="en-US" altLang="zh-CN" sz="2000" b="0" i="1" smtClean="0">
                                  <a:latin typeface="Cambria Math" panose="02040503050406030204" pitchFamily="18" charset="0"/>
                                </a:rPr>
                                <m:t>2</m:t>
                              </m:r>
                            </m:sup>
                          </m:sSup>
                        </m:num>
                        <m:den>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𝑦</m:t>
                              </m:r>
                            </m:e>
                            <m:sup>
                              <m:r>
                                <a:rPr lang="en-US" altLang="zh-CN" sz="2000" b="0" i="1" smtClean="0">
                                  <a:latin typeface="Cambria Math" panose="02040503050406030204" pitchFamily="18" charset="0"/>
                                </a:rPr>
                                <m:t>2</m:t>
                              </m:r>
                            </m:sup>
                          </m:sSup>
                        </m:den>
                      </m:f>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𝛼</m:t>
                          </m:r>
                        </m:e>
                        <m:sub>
                          <m:r>
                            <a:rPr lang="en-US" altLang="zh-CN" sz="2000" i="1">
                              <a:latin typeface="Cambria Math" panose="02040503050406030204" pitchFamily="18" charset="0"/>
                            </a:rPr>
                            <m:t>1</m:t>
                          </m:r>
                        </m:sub>
                      </m:sSub>
                      <m:d>
                        <m:dPr>
                          <m:ctrlPr>
                            <a:rPr lang="en-US" altLang="zh-CN" sz="2000" i="1">
                              <a:latin typeface="Cambria Math" panose="02040503050406030204" pitchFamily="18" charset="0"/>
                            </a:rPr>
                          </m:ctrlPr>
                        </m:dPr>
                        <m:e>
                          <m:r>
                            <a:rPr lang="en-US" altLang="zh-CN" sz="2000" i="1">
                              <a:latin typeface="Cambria Math" panose="02040503050406030204" pitchFamily="18" charset="0"/>
                            </a:rPr>
                            <m:t>𝑦</m:t>
                          </m:r>
                        </m:e>
                      </m:d>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1</m:t>
                          </m:r>
                        </m:sub>
                      </m:sSub>
                      <m:d>
                        <m:dPr>
                          <m:ctrlPr>
                            <a:rPr lang="en-US" altLang="zh-CN" sz="2000" i="1">
                              <a:latin typeface="Cambria Math" panose="02040503050406030204" pitchFamily="18" charset="0"/>
                            </a:rPr>
                          </m:ctrlPr>
                        </m:dPr>
                        <m:e>
                          <m:r>
                            <a:rPr lang="en-US" altLang="zh-CN" sz="2000" i="1">
                              <a:latin typeface="Cambria Math" panose="02040503050406030204" pitchFamily="18" charset="0"/>
                            </a:rPr>
                            <m:t>𝑦</m:t>
                          </m:r>
                          <m:r>
                            <a:rPr lang="en-US" altLang="zh-CN" sz="2000" i="1">
                              <a:latin typeface="Cambria Math" panose="02040503050406030204" pitchFamily="18" charset="0"/>
                            </a:rPr>
                            <m:t>,</m:t>
                          </m:r>
                          <m:r>
                            <a:rPr lang="en-US" altLang="zh-CN" sz="2000" i="1">
                              <a:latin typeface="Cambria Math" panose="02040503050406030204" pitchFamily="18" charset="0"/>
                            </a:rPr>
                            <m:t>𝑡</m:t>
                          </m:r>
                        </m:e>
                      </m:d>
                      <m:r>
                        <a:rPr lang="en-US" altLang="zh-CN" sz="2000" b="0" i="1" smtClean="0">
                          <a:latin typeface="Cambria Math" panose="02040503050406030204" pitchFamily="18" charset="0"/>
                        </a:rPr>
                        <m:t>],</m:t>
                      </m:r>
                    </m:oMath>
                  </m:oMathPara>
                </a14:m>
                <a:endParaRPr lang="zh-CN" altLang="en-US" sz="2000" dirty="0"/>
              </a:p>
            </p:txBody>
          </p:sp>
        </mc:Choice>
        <mc:Fallback xmlns="">
          <p:sp>
            <p:nvSpPr>
              <p:cNvPr id="7" name="文本框 6">
                <a:extLst>
                  <a:ext uri="{FF2B5EF4-FFF2-40B4-BE49-F238E27FC236}">
                    <a16:creationId xmlns:a16="http://schemas.microsoft.com/office/drawing/2014/main" id="{70EDEA73-16AC-4113-8F5E-D906AAA1E371}"/>
                  </a:ext>
                </a:extLst>
              </p:cNvPr>
              <p:cNvSpPr txBox="1">
                <a:spLocks noRot="1" noChangeAspect="1" noMove="1" noResize="1" noEditPoints="1" noAdjustHandles="1" noChangeArrowheads="1" noChangeShapeType="1" noTextEdit="1"/>
              </p:cNvSpPr>
              <p:nvPr/>
            </p:nvSpPr>
            <p:spPr>
              <a:xfrm>
                <a:off x="2391769" y="4719045"/>
                <a:ext cx="6276590" cy="670183"/>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264EC94-A0E1-4564-9A12-9B1408C0BEA3}"/>
                  </a:ext>
                </a:extLst>
              </p:cNvPr>
              <p:cNvSpPr txBox="1"/>
              <p:nvPr/>
            </p:nvSpPr>
            <p:spPr>
              <a:xfrm>
                <a:off x="3452583" y="5617877"/>
                <a:ext cx="2643416" cy="319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𝛼</m:t>
                          </m:r>
                        </m:e>
                        <m:sub>
                          <m:r>
                            <a:rPr lang="en-US" altLang="zh-CN" sz="2000" b="0" i="1" smtClean="0">
                              <a:latin typeface="Cambria Math" panose="02040503050406030204" pitchFamily="18" charset="0"/>
                            </a:rPr>
                            <m:t>𝑛</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𝑦</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𝑑</m:t>
                      </m:r>
                      <m:r>
                        <a:rPr lang="en-US" altLang="zh-CN" sz="2000" b="0" i="1" smtClean="0">
                          <a:latin typeface="Cambria Math" panose="02040503050406030204" pitchFamily="18" charset="0"/>
                        </a:rPr>
                        <m:t>𝜉</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𝜉</m:t>
                          </m:r>
                        </m:e>
                        <m:sup>
                          <m:r>
                            <a:rPr lang="en-US" altLang="zh-CN" sz="2000" b="0" i="1" smtClean="0">
                              <a:latin typeface="Cambria Math" panose="02040503050406030204" pitchFamily="18" charset="0"/>
                            </a:rPr>
                            <m:t>𝑛</m:t>
                          </m:r>
                        </m:sup>
                      </m:sSup>
                      <m:r>
                        <a:rPr lang="en-US" altLang="zh-CN" sz="2000" b="0" i="1" smtClean="0">
                          <a:latin typeface="Cambria Math" panose="02040503050406030204" pitchFamily="18" charset="0"/>
                        </a:rPr>
                        <m:t>𝑊</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𝜉</m:t>
                      </m:r>
                      <m:r>
                        <a:rPr lang="en-US" altLang="zh-CN" sz="2000" b="0" i="1" smtClean="0">
                          <a:latin typeface="Cambria Math" panose="02040503050406030204" pitchFamily="18" charset="0"/>
                        </a:rPr>
                        <m:t>)</m:t>
                      </m:r>
                    </m:oMath>
                  </m:oMathPara>
                </a14:m>
                <a:endParaRPr lang="zh-CN" altLang="en-US" sz="2000" dirty="0"/>
              </a:p>
            </p:txBody>
          </p:sp>
        </mc:Choice>
        <mc:Fallback xmlns="">
          <p:sp>
            <p:nvSpPr>
              <p:cNvPr id="8" name="文本框 7">
                <a:extLst>
                  <a:ext uri="{FF2B5EF4-FFF2-40B4-BE49-F238E27FC236}">
                    <a16:creationId xmlns:a16="http://schemas.microsoft.com/office/drawing/2014/main" id="{C264EC94-A0E1-4564-9A12-9B1408C0BEA3}"/>
                  </a:ext>
                </a:extLst>
              </p:cNvPr>
              <p:cNvSpPr txBox="1">
                <a:spLocks noRot="1" noChangeAspect="1" noMove="1" noResize="1" noEditPoints="1" noAdjustHandles="1" noChangeArrowheads="1" noChangeShapeType="1" noTextEdit="1"/>
              </p:cNvSpPr>
              <p:nvPr/>
            </p:nvSpPr>
            <p:spPr>
              <a:xfrm>
                <a:off x="3452583" y="5617877"/>
                <a:ext cx="2643416" cy="319511"/>
              </a:xfrm>
              <a:prstGeom prst="rect">
                <a:avLst/>
              </a:prstGeom>
              <a:blipFill>
                <a:blip r:embed="rId4"/>
                <a:stretch>
                  <a:fillRect l="-922" t="-15385" r="-3226" b="-403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9545E91-0FA4-4F90-A62E-154E4A6F66E8}"/>
                  </a:ext>
                </a:extLst>
              </p:cNvPr>
              <p:cNvSpPr txBox="1"/>
              <p:nvPr/>
            </p:nvSpPr>
            <p:spPr>
              <a:xfrm>
                <a:off x="3033063" y="4023398"/>
                <a:ext cx="411760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𝑊</m:t>
                      </m:r>
                      <m:d>
                        <m:dPr>
                          <m:ctrlPr>
                            <a:rPr lang="en-US" altLang="zh-CN" sz="2000" b="0" i="1" smtClean="0">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𝑦</m:t>
                              </m:r>
                            </m:e>
                            <m:sup>
                              <m:r>
                                <a:rPr lang="en-US" altLang="zh-CN" sz="2000" b="0" i="1" smtClean="0">
                                  <a:latin typeface="Cambria Math" panose="02040503050406030204" pitchFamily="18" charset="0"/>
                                </a:rPr>
                                <m:t>′</m:t>
                              </m:r>
                            </m:sup>
                          </m:s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𝑊</m:t>
                      </m:r>
                      <m:d>
                        <m:dPr>
                          <m:ctrlPr>
                            <a:rPr lang="en-US" altLang="zh-CN" sz="2000" b="0" i="1" smtClean="0">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𝑦</m:t>
                              </m:r>
                            </m:e>
                            <m:sup>
                              <m:r>
                                <a:rPr lang="en-US" altLang="zh-CN" sz="2000" b="0" i="1" smtClean="0">
                                  <a:latin typeface="Cambria Math" panose="02040503050406030204" pitchFamily="18" charset="0"/>
                                </a:rPr>
                                <m:t>′</m:t>
                              </m:r>
                            </m:sup>
                          </m:s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𝑦</m:t>
                              </m:r>
                            </m:e>
                            <m:sup>
                              <m:r>
                                <a:rPr lang="en-US" altLang="zh-CN" sz="2000" b="0" i="1" smtClean="0">
                                  <a:latin typeface="Cambria Math" panose="02040503050406030204" pitchFamily="18" charset="0"/>
                                </a:rPr>
                                <m:t>′</m:t>
                              </m:r>
                            </m:sup>
                          </m:sSup>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𝑊</m:t>
                      </m:r>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𝑦</m:t>
                          </m:r>
                        </m:e>
                        <m:sup>
                          <m:r>
                            <a:rPr lang="en-US" altLang="zh-CN" sz="2000" b="0" i="1" smtClean="0">
                              <a:latin typeface="Cambria Math" panose="02040503050406030204" pitchFamily="18" charset="0"/>
                            </a:rPr>
                            <m:t>′</m:t>
                          </m:r>
                        </m:sup>
                      </m:s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𝜉</m:t>
                      </m:r>
                      <m:r>
                        <a:rPr lang="en-US" altLang="zh-CN" sz="2000" b="0" i="1" smtClean="0">
                          <a:latin typeface="Cambria Math" panose="02040503050406030204" pitchFamily="18" charset="0"/>
                        </a:rPr>
                        <m:t>)</m:t>
                      </m:r>
                    </m:oMath>
                  </m:oMathPara>
                </a14:m>
                <a:endParaRPr lang="zh-CN" altLang="en-US" sz="2000" dirty="0"/>
              </a:p>
            </p:txBody>
          </p:sp>
        </mc:Choice>
        <mc:Fallback xmlns="">
          <p:sp>
            <p:nvSpPr>
              <p:cNvPr id="9" name="文本框 8">
                <a:extLst>
                  <a:ext uri="{FF2B5EF4-FFF2-40B4-BE49-F238E27FC236}">
                    <a16:creationId xmlns:a16="http://schemas.microsoft.com/office/drawing/2014/main" id="{19545E91-0FA4-4F90-A62E-154E4A6F66E8}"/>
                  </a:ext>
                </a:extLst>
              </p:cNvPr>
              <p:cNvSpPr txBox="1">
                <a:spLocks noRot="1" noChangeAspect="1" noMove="1" noResize="1" noEditPoints="1" noAdjustHandles="1" noChangeArrowheads="1" noChangeShapeType="1" noTextEdit="1"/>
              </p:cNvSpPr>
              <p:nvPr/>
            </p:nvSpPr>
            <p:spPr>
              <a:xfrm>
                <a:off x="3033063" y="4023398"/>
                <a:ext cx="4117602" cy="307777"/>
              </a:xfrm>
              <a:prstGeom prst="rect">
                <a:avLst/>
              </a:prstGeom>
              <a:blipFill>
                <a:blip r:embed="rId5"/>
                <a:stretch>
                  <a:fillRect l="-1037" t="-2000" r="-1778" b="-360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DD7DB2C4-23A4-42FB-AA8E-9F2027217BD7}"/>
                  </a:ext>
                </a:extLst>
              </p:cNvPr>
              <p:cNvSpPr txBox="1"/>
              <p:nvPr/>
            </p:nvSpPr>
            <p:spPr>
              <a:xfrm>
                <a:off x="7844589" y="3986219"/>
                <a:ext cx="1920141" cy="369332"/>
              </a:xfrm>
              <a:prstGeom prst="rect">
                <a:avLst/>
              </a:prstGeom>
              <a:noFill/>
            </p:spPr>
            <p:txBody>
              <a:bodyPr wrap="none" rtlCol="0">
                <a:spAutoFit/>
              </a:bodyPr>
              <a:lstStyle/>
              <a:p>
                <a:r>
                  <a:rPr lang="zh-CN" altLang="en-US" dirty="0"/>
                  <a:t>按照</a:t>
                </a:r>
                <a14:m>
                  <m:oMath xmlns:m="http://schemas.openxmlformats.org/officeDocument/2006/math">
                    <m:r>
                      <a:rPr lang="en-US" altLang="zh-CN" b="0" i="1" smtClean="0">
                        <a:latin typeface="Cambria Math" panose="02040503050406030204" pitchFamily="18" charset="0"/>
                      </a:rPr>
                      <m:t>𝜉</m:t>
                    </m:r>
                  </m:oMath>
                </a14:m>
                <a:r>
                  <a:rPr lang="zh-CN" altLang="en-US" dirty="0"/>
                  <a:t>的幂次展开</a:t>
                </a:r>
              </a:p>
            </p:txBody>
          </p:sp>
        </mc:Choice>
        <mc:Fallback>
          <p:sp>
            <p:nvSpPr>
              <p:cNvPr id="10" name="文本框 9">
                <a:extLst>
                  <a:ext uri="{FF2B5EF4-FFF2-40B4-BE49-F238E27FC236}">
                    <a16:creationId xmlns:a16="http://schemas.microsoft.com/office/drawing/2014/main" id="{DD7DB2C4-23A4-42FB-AA8E-9F2027217BD7}"/>
                  </a:ext>
                </a:extLst>
              </p:cNvPr>
              <p:cNvSpPr txBox="1">
                <a:spLocks noRot="1" noChangeAspect="1" noMove="1" noResize="1" noEditPoints="1" noAdjustHandles="1" noChangeArrowheads="1" noChangeShapeType="1" noTextEdit="1"/>
              </p:cNvSpPr>
              <p:nvPr/>
            </p:nvSpPr>
            <p:spPr>
              <a:xfrm>
                <a:off x="7844589" y="3986219"/>
                <a:ext cx="1920141" cy="369332"/>
              </a:xfrm>
              <a:prstGeom prst="rect">
                <a:avLst/>
              </a:prstGeom>
              <a:blipFill>
                <a:blip r:embed="rId6"/>
                <a:stretch>
                  <a:fillRect l="-2857" t="-10000" r="-2222"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2652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FB2963B-0C5E-40FC-BD25-50FDC011D2D2}"/>
              </a:ext>
            </a:extLst>
          </p:cNvPr>
          <p:cNvSpPr txBox="1"/>
          <p:nvPr/>
        </p:nvSpPr>
        <p:spPr>
          <a:xfrm>
            <a:off x="372979" y="276268"/>
            <a:ext cx="10696074" cy="1077218"/>
          </a:xfrm>
          <a:prstGeom prst="rect">
            <a:avLst/>
          </a:prstGeom>
          <a:noFill/>
        </p:spPr>
        <p:txBody>
          <a:bodyPr wrap="square">
            <a:spAutoFit/>
          </a:bodyPr>
          <a:lstStyle/>
          <a:p>
            <a:r>
              <a:rPr lang="en-US" altLang="zh-CN" sz="3200" dirty="0">
                <a:solidFill>
                  <a:srgbClr val="FF0000"/>
                </a:solidFill>
              </a:rPr>
              <a:t>2</a:t>
            </a:r>
            <a:r>
              <a:rPr lang="zh-CN" altLang="en-US" sz="3200" dirty="0">
                <a:solidFill>
                  <a:srgbClr val="FF0000"/>
                </a:solidFill>
              </a:rPr>
              <a:t>、 经典体系，</a:t>
            </a:r>
            <a:r>
              <a:rPr lang="en-US" altLang="zh-CN" sz="3200" dirty="0">
                <a:solidFill>
                  <a:srgbClr val="FF0000"/>
                </a:solidFill>
              </a:rPr>
              <a:t>BBGKY</a:t>
            </a:r>
            <a:r>
              <a:rPr lang="zh-CN" altLang="en-US" sz="3200" dirty="0">
                <a:solidFill>
                  <a:srgbClr val="FF0000"/>
                </a:solidFill>
              </a:rPr>
              <a:t>理论</a:t>
            </a:r>
            <a:r>
              <a:rPr lang="en-US" altLang="zh-CN" sz="3200" dirty="0"/>
              <a:t>– </a:t>
            </a:r>
            <a:r>
              <a:rPr lang="en-US" altLang="zh-CN" sz="3200" dirty="0" err="1"/>
              <a:t>Bogolyubov</a:t>
            </a:r>
            <a:r>
              <a:rPr lang="en-US" altLang="zh-CN" sz="3200" dirty="0"/>
              <a:t> (46</a:t>
            </a:r>
            <a:r>
              <a:rPr lang="zh-CN" altLang="en-US" sz="3200" dirty="0"/>
              <a:t>年</a:t>
            </a:r>
            <a:r>
              <a:rPr lang="en-US" altLang="zh-CN" sz="3200" dirty="0"/>
              <a:t>), Brown(49</a:t>
            </a:r>
            <a:r>
              <a:rPr lang="zh-CN" altLang="en-US" sz="3200" dirty="0"/>
              <a:t>年</a:t>
            </a:r>
            <a:r>
              <a:rPr lang="en-US" altLang="zh-CN" sz="3200" dirty="0"/>
              <a:t>), Green(49</a:t>
            </a:r>
            <a:r>
              <a:rPr lang="zh-CN" altLang="en-US" sz="3200" dirty="0"/>
              <a:t>年</a:t>
            </a:r>
            <a:r>
              <a:rPr lang="en-US" altLang="zh-CN" sz="3200" dirty="0"/>
              <a:t>), </a:t>
            </a:r>
            <a:r>
              <a:rPr lang="en-US" altLang="zh-CN" sz="3200" dirty="0" err="1"/>
              <a:t>Kirwood</a:t>
            </a:r>
            <a:r>
              <a:rPr lang="en-US" altLang="zh-CN" sz="3200" dirty="0"/>
              <a:t>(46</a:t>
            </a:r>
            <a:r>
              <a:rPr lang="zh-CN" altLang="en-US" sz="3200" dirty="0"/>
              <a:t>年</a:t>
            </a:r>
            <a:r>
              <a:rPr lang="en-US" altLang="zh-CN" sz="3200" dirty="0"/>
              <a:t>), Yvon(37</a:t>
            </a:r>
            <a:r>
              <a:rPr lang="zh-CN" altLang="en-US" sz="3200" dirty="0"/>
              <a:t>年</a:t>
            </a:r>
            <a:r>
              <a:rPr lang="en-US" altLang="zh-CN" sz="3200" dirty="0"/>
              <a:t>)</a:t>
            </a:r>
          </a:p>
        </p:txBody>
      </p:sp>
      <p:sp>
        <p:nvSpPr>
          <p:cNvPr id="4" name="文本框 3">
            <a:extLst>
              <a:ext uri="{FF2B5EF4-FFF2-40B4-BE49-F238E27FC236}">
                <a16:creationId xmlns:a16="http://schemas.microsoft.com/office/drawing/2014/main" id="{1ED55739-ABF3-4B55-A168-B04C3BC670AF}"/>
              </a:ext>
            </a:extLst>
          </p:cNvPr>
          <p:cNvSpPr txBox="1"/>
          <p:nvPr/>
        </p:nvSpPr>
        <p:spPr>
          <a:xfrm>
            <a:off x="1915428" y="1615206"/>
            <a:ext cx="8961120" cy="2554545"/>
          </a:xfrm>
          <a:prstGeom prst="rect">
            <a:avLst/>
          </a:prstGeom>
          <a:noFill/>
        </p:spPr>
        <p:txBody>
          <a:bodyPr wrap="square" rtlCol="0">
            <a:spAutoFit/>
          </a:bodyPr>
          <a:lstStyle/>
          <a:p>
            <a:r>
              <a:rPr lang="zh-CN" altLang="en-US" sz="3200" dirty="0"/>
              <a:t>        经典系统的</a:t>
            </a:r>
            <a:r>
              <a:rPr lang="en-US" altLang="zh-CN" sz="3200" dirty="0">
                <a:solidFill>
                  <a:srgbClr val="FF0000"/>
                </a:solidFill>
              </a:rPr>
              <a:t>N</a:t>
            </a:r>
            <a:r>
              <a:rPr lang="zh-CN" altLang="en-US" sz="3200" dirty="0">
                <a:solidFill>
                  <a:srgbClr val="FF0000"/>
                </a:solidFill>
              </a:rPr>
              <a:t>体分布函数</a:t>
            </a:r>
            <a:r>
              <a:rPr lang="en-US" altLang="zh-CN" sz="3200" dirty="0" err="1">
                <a:solidFill>
                  <a:srgbClr val="FF0000"/>
                </a:solidFill>
              </a:rPr>
              <a:t>f_N</a:t>
            </a:r>
            <a:r>
              <a:rPr lang="en-US" altLang="zh-CN" sz="3200" dirty="0">
                <a:solidFill>
                  <a:srgbClr val="FF0000"/>
                </a:solidFill>
              </a:rPr>
              <a:t>(r1,p1, …, </a:t>
            </a:r>
            <a:r>
              <a:rPr lang="en-US" altLang="zh-CN" sz="3200" dirty="0" err="1">
                <a:solidFill>
                  <a:srgbClr val="FF0000"/>
                </a:solidFill>
              </a:rPr>
              <a:t>r_N</a:t>
            </a:r>
            <a:r>
              <a:rPr lang="en-US" altLang="zh-CN" sz="3200" dirty="0">
                <a:solidFill>
                  <a:srgbClr val="FF0000"/>
                </a:solidFill>
              </a:rPr>
              <a:t>, </a:t>
            </a:r>
            <a:r>
              <a:rPr lang="en-US" altLang="zh-CN" sz="3200" dirty="0" err="1">
                <a:solidFill>
                  <a:srgbClr val="FF0000"/>
                </a:solidFill>
              </a:rPr>
              <a:t>p_N</a:t>
            </a:r>
            <a:r>
              <a:rPr lang="en-US" altLang="zh-CN" sz="3200" dirty="0">
                <a:solidFill>
                  <a:srgbClr val="FF0000"/>
                </a:solidFill>
              </a:rPr>
              <a:t>)</a:t>
            </a:r>
            <a:r>
              <a:rPr lang="zh-CN" altLang="en-US" sz="3200" dirty="0"/>
              <a:t>包含很多信息，实际上的主要应用是求各种观测量的期望值或相关函数。物理上的观测量</a:t>
            </a:r>
            <a:r>
              <a:rPr lang="zh-CN" altLang="en-US" sz="3200" dirty="0">
                <a:solidFill>
                  <a:srgbClr val="FF0000"/>
                </a:solidFill>
              </a:rPr>
              <a:t>一般是一体或者二体算符</a:t>
            </a:r>
            <a:r>
              <a:rPr lang="zh-CN" altLang="en-US" sz="3200" dirty="0"/>
              <a:t>，为了求它们的期望值，只需要约化的</a:t>
            </a:r>
            <a:r>
              <a:rPr lang="zh-CN" altLang="en-US" sz="3200" dirty="0">
                <a:solidFill>
                  <a:srgbClr val="FF0000"/>
                </a:solidFill>
              </a:rPr>
              <a:t>一体或者二体概率密度</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38C22BD-05AC-4796-8BB4-96F8CB5870D9}"/>
                  </a:ext>
                </a:extLst>
              </p:cNvPr>
              <p:cNvSpPr txBox="1"/>
              <p:nvPr/>
            </p:nvSpPr>
            <p:spPr>
              <a:xfrm>
                <a:off x="2801155" y="5547832"/>
                <a:ext cx="652986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𝑓</m:t>
                          </m:r>
                        </m:e>
                        <m:sub>
                          <m:r>
                            <a:rPr lang="en-US" altLang="zh-CN" sz="3200" b="0" i="1" smtClean="0">
                              <a:latin typeface="Cambria Math" panose="02040503050406030204" pitchFamily="18" charset="0"/>
                            </a:rPr>
                            <m:t>𝑁</m:t>
                          </m:r>
                        </m:sub>
                      </m:sSub>
                      <m:r>
                        <a:rPr lang="en-US" altLang="zh-CN" sz="3200" b="0" i="1" smtClean="0">
                          <a:latin typeface="Cambria Math" panose="02040503050406030204" pitchFamily="18" charset="0"/>
                        </a:rPr>
                        <m:t>=</m:t>
                      </m:r>
                      <m:r>
                        <a:rPr lang="en-US" altLang="zh-CN" sz="3200" i="1">
                          <a:latin typeface="Cambria Math" panose="02040503050406030204" pitchFamily="18" charset="0"/>
                        </a:rPr>
                        <m:t>𝑓</m:t>
                      </m:r>
                      <m:d>
                        <m:dPr>
                          <m:ctrlPr>
                            <a:rPr lang="en-US" altLang="zh-CN" sz="3200" i="1">
                              <a:latin typeface="Cambria Math" panose="02040503050406030204" pitchFamily="18" charset="0"/>
                            </a:rPr>
                          </m:ctrlPr>
                        </m:dPr>
                        <m:e>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𝜉</m:t>
                              </m:r>
                            </m:e>
                            <m:sub>
                              <m:r>
                                <a:rPr lang="en-US" altLang="zh-CN" sz="3200" i="1">
                                  <a:latin typeface="Cambria Math" panose="02040503050406030204" pitchFamily="18" charset="0"/>
                                </a:rPr>
                                <m:t>1</m:t>
                              </m:r>
                            </m:sub>
                          </m:sSub>
                          <m:r>
                            <a:rPr lang="en-US" altLang="zh-CN" sz="3200" i="1">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𝜉</m:t>
                              </m:r>
                            </m:e>
                            <m:sub>
                              <m:r>
                                <a:rPr lang="en-US" altLang="zh-CN" sz="3200" i="1">
                                  <a:latin typeface="Cambria Math" panose="02040503050406030204" pitchFamily="18" charset="0"/>
                                </a:rPr>
                                <m:t>2</m:t>
                              </m:r>
                            </m:sub>
                          </m:sSub>
                          <m:r>
                            <a:rPr lang="en-US" altLang="zh-CN" sz="3200" i="1">
                              <a:latin typeface="Cambria Math" panose="02040503050406030204" pitchFamily="18" charset="0"/>
                            </a:rPr>
                            <m:t>,…, </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𝜉</m:t>
                              </m:r>
                            </m:e>
                            <m:sub>
                              <m:r>
                                <a:rPr lang="en-US" altLang="zh-CN" sz="3200" i="1">
                                  <a:latin typeface="Cambria Math" panose="02040503050406030204" pitchFamily="18" charset="0"/>
                                </a:rPr>
                                <m:t>𝑁</m:t>
                              </m:r>
                            </m:sub>
                          </m:sSub>
                        </m:e>
                      </m:d>
                      <m:r>
                        <a:rPr lang="en-US" altLang="zh-CN" sz="3200" b="0" i="1" smtClean="0">
                          <a:latin typeface="Cambria Math" panose="02040503050406030204" pitchFamily="18" charset="0"/>
                        </a:rPr>
                        <m:t>,    </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𝜉</m:t>
                          </m:r>
                        </m:e>
                        <m:sub>
                          <m:r>
                            <a:rPr lang="en-US" altLang="zh-CN" sz="3200" b="0" i="1" smtClean="0">
                              <a:latin typeface="Cambria Math" panose="02040503050406030204" pitchFamily="18" charset="0"/>
                            </a:rPr>
                            <m:t>𝑖</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𝑟</m:t>
                          </m:r>
                        </m:e>
                        <m:sub>
                          <m:r>
                            <a:rPr lang="en-US" altLang="zh-CN" sz="3200" b="0" i="1" smtClean="0">
                              <a:latin typeface="Cambria Math" panose="02040503050406030204" pitchFamily="18" charset="0"/>
                            </a:rPr>
                            <m:t>𝑖</m:t>
                          </m:r>
                        </m:sub>
                      </m:sSub>
                      <m:r>
                        <a:rPr lang="en-US" altLang="zh-CN" sz="3200" b="0" i="1" smtClean="0">
                          <a:latin typeface="Cambria Math" panose="02040503050406030204" pitchFamily="18" charset="0"/>
                        </a:rPr>
                        <m:t>, </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𝑝</m:t>
                          </m:r>
                        </m:e>
                        <m:sub>
                          <m:r>
                            <a:rPr lang="en-US" altLang="zh-CN" sz="3200" b="0" i="1" smtClean="0">
                              <a:latin typeface="Cambria Math" panose="02040503050406030204" pitchFamily="18" charset="0"/>
                            </a:rPr>
                            <m:t>𝑖</m:t>
                          </m:r>
                        </m:sub>
                      </m:sSub>
                    </m:oMath>
                  </m:oMathPara>
                </a14:m>
                <a:endParaRPr lang="zh-CN" altLang="en-US" sz="3200" dirty="0"/>
              </a:p>
            </p:txBody>
          </p:sp>
        </mc:Choice>
        <mc:Fallback xmlns="">
          <p:sp>
            <p:nvSpPr>
              <p:cNvPr id="6" name="文本框 5">
                <a:extLst>
                  <a:ext uri="{FF2B5EF4-FFF2-40B4-BE49-F238E27FC236}">
                    <a16:creationId xmlns:a16="http://schemas.microsoft.com/office/drawing/2014/main" id="{038C22BD-05AC-4796-8BB4-96F8CB5870D9}"/>
                  </a:ext>
                </a:extLst>
              </p:cNvPr>
              <p:cNvSpPr txBox="1">
                <a:spLocks noRot="1" noChangeAspect="1" noMove="1" noResize="1" noEditPoints="1" noAdjustHandles="1" noChangeArrowheads="1" noChangeShapeType="1" noTextEdit="1"/>
              </p:cNvSpPr>
              <p:nvPr/>
            </p:nvSpPr>
            <p:spPr>
              <a:xfrm>
                <a:off x="2801155" y="5547832"/>
                <a:ext cx="6529864" cy="492443"/>
              </a:xfrm>
              <a:prstGeom prst="rect">
                <a:avLst/>
              </a:prstGeom>
              <a:blipFill>
                <a:blip r:embed="rId2"/>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2CADE969-0075-4D2C-B9DF-24813C83146D}"/>
              </a:ext>
            </a:extLst>
          </p:cNvPr>
          <p:cNvSpPr txBox="1"/>
          <p:nvPr/>
        </p:nvSpPr>
        <p:spPr>
          <a:xfrm>
            <a:off x="729914" y="4658019"/>
            <a:ext cx="4142481" cy="584775"/>
          </a:xfrm>
          <a:prstGeom prst="rect">
            <a:avLst/>
          </a:prstGeom>
          <a:noFill/>
        </p:spPr>
        <p:txBody>
          <a:bodyPr wrap="none" rtlCol="0">
            <a:spAutoFit/>
          </a:bodyPr>
          <a:lstStyle/>
          <a:p>
            <a:r>
              <a:rPr lang="en-US" altLang="zh-CN" sz="3200" dirty="0"/>
              <a:t>N</a:t>
            </a:r>
            <a:r>
              <a:rPr lang="zh-CN" altLang="en-US" sz="3200" dirty="0"/>
              <a:t>个粒子的分布函数有</a:t>
            </a:r>
          </a:p>
        </p:txBody>
      </p:sp>
    </p:spTree>
    <p:extLst>
      <p:ext uri="{BB962C8B-B14F-4D97-AF65-F5344CB8AC3E}">
        <p14:creationId xmlns:p14="http://schemas.microsoft.com/office/powerpoint/2010/main" val="4058462898"/>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i="1" smtClean="0">
            <a:latin typeface="Cambria Math" panose="02040503050406030204" pitchFamily="18" charset="0"/>
          </a:defRPr>
        </a:defPPr>
      </a:lstStyle>
    </a:txDef>
  </a:objectDefaults>
  <a:extraClrSchemeLst/>
  <a:extLst>
    <a:ext uri="{05A4C25C-085E-4340-85A3-A5531E510DB2}">
      <thm15:themeFamily xmlns:thm15="http://schemas.microsoft.com/office/thememl/2012/main" name="演示文稿4" id="{732A3B87-3937-9C4A-8AEA-6D4D17B60A7F}" vid="{0B3F7394-A1C8-6D49-BDBB-95441AAE59F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8711</TotalTime>
  <Words>3548</Words>
  <Application>Microsoft Office PowerPoint</Application>
  <PresentationFormat>宽屏</PresentationFormat>
  <Paragraphs>384</Paragraphs>
  <Slides>67</Slides>
  <Notes>7</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67</vt:i4>
      </vt:variant>
    </vt:vector>
  </HeadingPairs>
  <TitlesOfParts>
    <vt:vector size="83" baseType="lpstr">
      <vt:lpstr>LMRoman9-Italic-Identity-H</vt:lpstr>
      <vt:lpstr>LMRoman9-Regular-Identity-H</vt:lpstr>
      <vt:lpstr>等线</vt:lpstr>
      <vt:lpstr>华文楷体</vt:lpstr>
      <vt:lpstr>华文新魏</vt:lpstr>
      <vt:lpstr>宋体</vt:lpstr>
      <vt:lpstr>Microsoft YaHei</vt:lpstr>
      <vt:lpstr>Microsoft YaHei</vt:lpstr>
      <vt:lpstr>Arial</vt:lpstr>
      <vt:lpstr>Calibri</vt:lpstr>
      <vt:lpstr>Calibri Light</vt:lpstr>
      <vt:lpstr>Cambria Math</vt:lpstr>
      <vt:lpstr>Symbol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新概念武器</dc:title>
  <dc:creator>ultrafast laser</dc:creator>
  <cp:lastModifiedBy>Zhang Yingxun</cp:lastModifiedBy>
  <cp:revision>437</cp:revision>
  <cp:lastPrinted>2020-05-27T01:01:21Z</cp:lastPrinted>
  <dcterms:created xsi:type="dcterms:W3CDTF">2020-05-26T00:43:58Z</dcterms:created>
  <dcterms:modified xsi:type="dcterms:W3CDTF">2021-07-13T06:43:34Z</dcterms:modified>
</cp:coreProperties>
</file>